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8" r:id="rId4"/>
    <p:sldId id="292" r:id="rId5"/>
    <p:sldId id="271" r:id="rId6"/>
    <p:sldId id="285" r:id="rId7"/>
    <p:sldId id="273" r:id="rId8"/>
    <p:sldId id="294" r:id="rId9"/>
    <p:sldId id="295" r:id="rId10"/>
    <p:sldId id="293" r:id="rId11"/>
    <p:sldId id="296" r:id="rId12"/>
    <p:sldId id="286" r:id="rId13"/>
    <p:sldId id="275" r:id="rId14"/>
    <p:sldId id="288" r:id="rId15"/>
    <p:sldId id="290" r:id="rId16"/>
    <p:sldId id="287" r:id="rId17"/>
    <p:sldId id="277" r:id="rId18"/>
    <p:sldId id="297" r:id="rId19"/>
    <p:sldId id="284" r:id="rId20"/>
    <p:sldId id="28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8"/>
    <a:srgbClr val="555555"/>
    <a:srgbClr val="CF3B4C"/>
    <a:srgbClr val="344F66"/>
    <a:srgbClr val="444444"/>
    <a:srgbClr val="5E5E5E"/>
    <a:srgbClr val="355067"/>
    <a:srgbClr val="D03C4D"/>
    <a:srgbClr val="375269"/>
    <a:srgbClr val="38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78598" autoAdjust="0"/>
  </p:normalViewPr>
  <p:slideViewPr>
    <p:cSldViewPr snapToGrid="0">
      <p:cViewPr varScale="1">
        <p:scale>
          <a:sx n="67" d="100"/>
          <a:sy n="67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8C92E-F6BC-41C6-ADE4-045FC7806329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A62F-52E9-49A1-AF7F-BFF2F138A5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6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智能化概念正在悄无声息的出现并蔓延在人们的生活中，无人售货机正慢慢地变革着消费形式，不论是从销量还是从售卖方式上都发生了改变。</a:t>
            </a:r>
            <a:endParaRPr lang="en-US" altLang="zh-CN" dirty="0"/>
          </a:p>
          <a:p>
            <a:r>
              <a:rPr lang="zh-CN" altLang="en-US" dirty="0"/>
              <a:t>如同零售渠道发展史，从商场</a:t>
            </a:r>
            <a:r>
              <a:rPr lang="en-US" altLang="zh-CN" dirty="0"/>
              <a:t>-</a:t>
            </a:r>
            <a:r>
              <a:rPr lang="zh-CN" altLang="en-US" dirty="0"/>
              <a:t>大卖场</a:t>
            </a:r>
            <a:r>
              <a:rPr lang="en-US" altLang="zh-CN" dirty="0"/>
              <a:t>-</a:t>
            </a:r>
            <a:r>
              <a:rPr lang="zh-CN" altLang="en-US" dirty="0"/>
              <a:t>超市</a:t>
            </a:r>
            <a:r>
              <a:rPr lang="en-US" altLang="zh-CN" dirty="0"/>
              <a:t>-</a:t>
            </a:r>
            <a:r>
              <a:rPr lang="zh-CN" altLang="en-US" dirty="0"/>
              <a:t>便利店，零售渠道越来越小，品类越来越少，离用户越来越近，而无人售货机未来将是比便利店更小，离用户更近的超微型零售渠道。无人贩卖在未来也是一大发展方向。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EA62F-52E9-49A1-AF7F-BFF2F138A5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8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与大超市对比</a:t>
            </a:r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无人零售方面，出现最早的是自动售货机。在移动支付尚未普及前，货币识别类的自动售货机就已在人流较大的地铁站等公共场所出现，而支付宝、微信支付火爆之后，自动售货机开始增多，凭借没有收银员、结账无需排队、全天候售货这些特点，成为了大众关注的焦点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如果是货币识别类的自动售货机，那么它是无法分辨正在购物的顾客是第一次购物，还是已经在此处购物过的。而使用线上支付则可以通过支付宝账号或者微信账号等进行分辨，或许可以基于此设计更智能的推荐算法，针对每个客户的往期购买记录，推荐更合适的产品；或者客户主动记录自己的偏好，实现自定义的售货机。</a:t>
            </a: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在已经使用的自动售货机中，大部分人会选购其中的饮品和方便面类的食品。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EA62F-52E9-49A1-AF7F-BFF2F138A5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7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3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33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>
            <a:extLst>
              <a:ext uri="{FF2B5EF4-FFF2-40B4-BE49-F238E27FC236}">
                <a16:creationId xmlns:a16="http://schemas.microsoft.com/office/drawing/2014/main" id="{A3B4FAF4-0D8D-47C7-B20A-02B89BA96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6612AB9C-7CAC-448E-B17D-6C9AD7117109}"/>
              </a:ext>
            </a:extLst>
          </p:cNvPr>
          <p:cNvGrpSpPr/>
          <p:nvPr userDrawn="1"/>
        </p:nvGrpSpPr>
        <p:grpSpPr>
          <a:xfrm>
            <a:off x="-4151" y="6748272"/>
            <a:ext cx="3001030" cy="109728"/>
            <a:chOff x="0" y="0"/>
            <a:chExt cx="3001030" cy="10972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92BB410-5033-474F-B791-C20480EE8E6C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9413CE5-7A06-4066-BC60-D08FA70694B4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6AFCBEE-9FA5-41E1-B3D5-27E412C6C402}"/>
              </a:ext>
            </a:extLst>
          </p:cNvPr>
          <p:cNvGrpSpPr/>
          <p:nvPr userDrawn="1"/>
        </p:nvGrpSpPr>
        <p:grpSpPr>
          <a:xfrm>
            <a:off x="5993758" y="6748272"/>
            <a:ext cx="3001030" cy="109728"/>
            <a:chOff x="0" y="0"/>
            <a:chExt cx="3001030" cy="109728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56374CC-5710-4BA0-8B51-E3F3E8B116E2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BB2D42F-3299-42AD-887D-58F575FEEA83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269AE75-14CB-4307-A417-AE6F887A183E}"/>
              </a:ext>
            </a:extLst>
          </p:cNvPr>
          <p:cNvGrpSpPr/>
          <p:nvPr userDrawn="1"/>
        </p:nvGrpSpPr>
        <p:grpSpPr>
          <a:xfrm>
            <a:off x="2992728" y="6748272"/>
            <a:ext cx="3001030" cy="109728"/>
            <a:chOff x="0" y="0"/>
            <a:chExt cx="3001030" cy="109728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858F192-30D5-402D-9437-780F7E0851D0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73BC2F2-E419-4488-B9D3-C7814C7DC294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89E93EA-8A1A-431A-A046-53A4AD3A0B57}"/>
              </a:ext>
            </a:extLst>
          </p:cNvPr>
          <p:cNvGrpSpPr/>
          <p:nvPr userDrawn="1"/>
        </p:nvGrpSpPr>
        <p:grpSpPr>
          <a:xfrm>
            <a:off x="8994788" y="6748272"/>
            <a:ext cx="3197212" cy="109728"/>
            <a:chOff x="0" y="0"/>
            <a:chExt cx="3001030" cy="10972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537377D-08D0-4F62-8892-61934B111714}"/>
                </a:ext>
              </a:extLst>
            </p:cNvPr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FF8F0A7-4B30-457B-836E-BF27D90D0825}"/>
                </a:ext>
              </a:extLst>
            </p:cNvPr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6BF270C6-BACE-48B2-8185-014E46D97E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284" y="-210898"/>
            <a:ext cx="2690446" cy="1513197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2A08996-C8C7-4D8E-B105-6056D189A400}"/>
              </a:ext>
            </a:extLst>
          </p:cNvPr>
          <p:cNvCxnSpPr/>
          <p:nvPr userDrawn="1"/>
        </p:nvCxnSpPr>
        <p:spPr bwMode="auto">
          <a:xfrm>
            <a:off x="1145215" y="883628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4444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78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8CD59B-5FCF-4003-A91C-A10DC4E3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A1ED1-1F8F-4592-9D0E-0C126A65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2C71D-338C-45AB-A403-22EB9EC0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00F5-FCF0-4349-83A1-01C5FA13001E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7FB30-F7FA-41F9-BA62-DCABE1699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7EF38-34FB-41CA-852B-F40CAEA4C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7CC6-4928-458E-94BA-DE18EA2C2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3B29DC-3C1E-4571-B68A-E25EFD3B0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774C83-6782-48C9-98AF-F1BC764DBC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/>
        </p:blipFill>
        <p:spPr>
          <a:xfrm>
            <a:off x="5359400" y="536575"/>
            <a:ext cx="1473200" cy="167932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AE64323-C918-4DDA-8DE5-3A39BDC59763}"/>
              </a:ext>
            </a:extLst>
          </p:cNvPr>
          <p:cNvSpPr txBox="1"/>
          <p:nvPr/>
        </p:nvSpPr>
        <p:spPr>
          <a:xfrm>
            <a:off x="2328445" y="2492976"/>
            <a:ext cx="75351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000" b="1" dirty="0">
                <a:solidFill>
                  <a:srgbClr val="484848"/>
                </a:solidFill>
                <a:cs typeface="+mn-ea"/>
                <a:sym typeface="+mn-lt"/>
              </a:rPr>
              <a:t>Vending Machine</a:t>
            </a:r>
            <a:endParaRPr lang="zh-CN" altLang="en-US" sz="30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DC3E3B-3D7C-4EF5-8B63-EE3E5B39BE39}"/>
              </a:ext>
            </a:extLst>
          </p:cNvPr>
          <p:cNvSpPr txBox="1"/>
          <p:nvPr/>
        </p:nvSpPr>
        <p:spPr>
          <a:xfrm>
            <a:off x="4155733" y="4896280"/>
            <a:ext cx="3880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484848"/>
                </a:solidFill>
                <a:cs typeface="+mn-ea"/>
                <a:sym typeface="+mn-lt"/>
              </a:rPr>
              <a:t>任睿轩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715AEF4-89BE-48C4-B1B2-AE2EEA59D8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832" y="4941562"/>
            <a:ext cx="769257" cy="43265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FE2DE64C-4B43-49F1-9FF0-6AF4CB3B4DDA}"/>
              </a:ext>
            </a:extLst>
          </p:cNvPr>
          <p:cNvGrpSpPr/>
          <p:nvPr/>
        </p:nvGrpSpPr>
        <p:grpSpPr>
          <a:xfrm>
            <a:off x="-1" y="3794229"/>
            <a:ext cx="12195977" cy="71730"/>
            <a:chOff x="-1" y="3794229"/>
            <a:chExt cx="12195977" cy="717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4E2647-81FC-4C15-842A-CC557B11C546}"/>
                </a:ext>
              </a:extLst>
            </p:cNvPr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599FE8-5AB4-49CA-9CBF-A5A67E44283E}"/>
                </a:ext>
              </a:extLst>
            </p:cNvPr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5B519EC-9FFA-4465-8EE8-112CBECAB1C3}"/>
                </a:ext>
              </a:extLst>
            </p:cNvPr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E54C905-3CFC-44CF-97E6-F60D0ABF4F26}"/>
                </a:ext>
              </a:extLst>
            </p:cNvPr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894C46E-1190-4995-A2CD-090F3037BB82}"/>
                </a:ext>
              </a:extLst>
            </p:cNvPr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639BB04-0FC6-44FC-A9DD-10203C795D4E}"/>
                </a:ext>
              </a:extLst>
            </p:cNvPr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6294C3-4510-423F-91C9-CFB81F4C06DA}"/>
                </a:ext>
              </a:extLst>
            </p:cNvPr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AA23EDA-2145-4429-9291-BCEFE412F9F5}"/>
                </a:ext>
              </a:extLst>
            </p:cNvPr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124E841-AC0D-4F4A-BD21-A7ED49971213}"/>
                </a:ext>
              </a:extLst>
            </p:cNvPr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AE6FCDF-98A5-4A74-A9E3-96902C1884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372" y="548555"/>
            <a:ext cx="1813248" cy="18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2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7B4900DF-452D-4744-8BD2-5EC0B10B2D17}"/>
              </a:ext>
            </a:extLst>
          </p:cNvPr>
          <p:cNvCxnSpPr/>
          <p:nvPr/>
        </p:nvCxnSpPr>
        <p:spPr>
          <a:xfrm>
            <a:off x="1532950" y="2341324"/>
            <a:ext cx="9701500" cy="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  <a:alpha val="70000"/>
              </a:schemeClr>
            </a:solidFill>
            <a:prstDash val="sys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F7E09C-9541-46D2-8959-585A945EFE82}"/>
              </a:ext>
            </a:extLst>
          </p:cNvPr>
          <p:cNvCxnSpPr/>
          <p:nvPr/>
        </p:nvCxnSpPr>
        <p:spPr>
          <a:xfrm>
            <a:off x="3273863" y="2341324"/>
            <a:ext cx="0" cy="278620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  <a:alpha val="7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2CD9B25-D11E-4792-9636-66C142323B31}"/>
              </a:ext>
            </a:extLst>
          </p:cNvPr>
          <p:cNvCxnSpPr/>
          <p:nvPr/>
        </p:nvCxnSpPr>
        <p:spPr>
          <a:xfrm>
            <a:off x="5020356" y="2341324"/>
            <a:ext cx="0" cy="278620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  <a:alpha val="7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E19BF9-BBD1-4EBE-B878-00637D711C19}"/>
              </a:ext>
            </a:extLst>
          </p:cNvPr>
          <p:cNvCxnSpPr/>
          <p:nvPr/>
        </p:nvCxnSpPr>
        <p:spPr>
          <a:xfrm>
            <a:off x="6748250" y="2341324"/>
            <a:ext cx="0" cy="278620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  <a:alpha val="7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DDC6D8-1DF6-4354-BACB-56D48524167D}"/>
              </a:ext>
            </a:extLst>
          </p:cNvPr>
          <p:cNvCxnSpPr/>
          <p:nvPr/>
        </p:nvCxnSpPr>
        <p:spPr>
          <a:xfrm>
            <a:off x="8494743" y="2341324"/>
            <a:ext cx="0" cy="278620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  <a:alpha val="7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泪滴形 7">
            <a:extLst>
              <a:ext uri="{FF2B5EF4-FFF2-40B4-BE49-F238E27FC236}">
                <a16:creationId xmlns:a16="http://schemas.microsoft.com/office/drawing/2014/main" id="{81615A1B-CB81-4EE8-BF58-705E4BD7DCD1}"/>
              </a:ext>
            </a:extLst>
          </p:cNvPr>
          <p:cNvSpPr/>
          <p:nvPr/>
        </p:nvSpPr>
        <p:spPr>
          <a:xfrm>
            <a:off x="2202532" y="4647862"/>
            <a:ext cx="1088070" cy="1088070"/>
          </a:xfrm>
          <a:prstGeom prst="teardrop">
            <a:avLst/>
          </a:prstGeom>
          <a:solidFill>
            <a:srgbClr val="344F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08AA224-07A1-4231-A0C2-D7D3597CE087}"/>
              </a:ext>
            </a:extLst>
          </p:cNvPr>
          <p:cNvSpPr/>
          <p:nvPr/>
        </p:nvSpPr>
        <p:spPr>
          <a:xfrm>
            <a:off x="3134366" y="2218568"/>
            <a:ext cx="247374" cy="247373"/>
          </a:xfrm>
          <a:prstGeom prst="ellipse">
            <a:avLst/>
          </a:prstGeom>
          <a:solidFill>
            <a:srgbClr val="344F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0" name="泪滴形 9">
            <a:extLst>
              <a:ext uri="{FF2B5EF4-FFF2-40B4-BE49-F238E27FC236}">
                <a16:creationId xmlns:a16="http://schemas.microsoft.com/office/drawing/2014/main" id="{766728ED-A949-42B3-9950-DA2629D3ED41}"/>
              </a:ext>
            </a:extLst>
          </p:cNvPr>
          <p:cNvSpPr/>
          <p:nvPr/>
        </p:nvSpPr>
        <p:spPr>
          <a:xfrm>
            <a:off x="3949025" y="4649522"/>
            <a:ext cx="1086211" cy="1088071"/>
          </a:xfrm>
          <a:prstGeom prst="teardrop">
            <a:avLst/>
          </a:prstGeom>
          <a:solidFill>
            <a:srgbClr val="CF3B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2E31B17-D241-4657-BEA5-28A848715B17}"/>
              </a:ext>
            </a:extLst>
          </p:cNvPr>
          <p:cNvSpPr/>
          <p:nvPr/>
        </p:nvSpPr>
        <p:spPr>
          <a:xfrm>
            <a:off x="4879000" y="2218568"/>
            <a:ext cx="247374" cy="247373"/>
          </a:xfrm>
          <a:prstGeom prst="ellipse">
            <a:avLst/>
          </a:prstGeom>
          <a:solidFill>
            <a:srgbClr val="CF3B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2" name="泪滴形 11">
            <a:extLst>
              <a:ext uri="{FF2B5EF4-FFF2-40B4-BE49-F238E27FC236}">
                <a16:creationId xmlns:a16="http://schemas.microsoft.com/office/drawing/2014/main" id="{AA7D6872-07D8-4CA7-85B2-7AF830F6DCFA}"/>
              </a:ext>
            </a:extLst>
          </p:cNvPr>
          <p:cNvSpPr/>
          <p:nvPr/>
        </p:nvSpPr>
        <p:spPr>
          <a:xfrm>
            <a:off x="5676919" y="4647862"/>
            <a:ext cx="1088070" cy="1088070"/>
          </a:xfrm>
          <a:prstGeom prst="teardrop">
            <a:avLst/>
          </a:prstGeom>
          <a:solidFill>
            <a:srgbClr val="344F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5C14732-2120-442B-A33B-40F0FF71752A}"/>
              </a:ext>
            </a:extLst>
          </p:cNvPr>
          <p:cNvSpPr/>
          <p:nvPr/>
        </p:nvSpPr>
        <p:spPr>
          <a:xfrm>
            <a:off x="6608753" y="2218568"/>
            <a:ext cx="247374" cy="247373"/>
          </a:xfrm>
          <a:prstGeom prst="ellipse">
            <a:avLst/>
          </a:prstGeom>
          <a:solidFill>
            <a:srgbClr val="344F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4" name="泪滴形 13">
            <a:extLst>
              <a:ext uri="{FF2B5EF4-FFF2-40B4-BE49-F238E27FC236}">
                <a16:creationId xmlns:a16="http://schemas.microsoft.com/office/drawing/2014/main" id="{DA83DD47-AFDC-4FA9-87B6-B8C781DEAAEB}"/>
              </a:ext>
            </a:extLst>
          </p:cNvPr>
          <p:cNvSpPr/>
          <p:nvPr/>
        </p:nvSpPr>
        <p:spPr>
          <a:xfrm>
            <a:off x="7423412" y="4649522"/>
            <a:ext cx="1086211" cy="1088071"/>
          </a:xfrm>
          <a:prstGeom prst="teardrop">
            <a:avLst/>
          </a:prstGeom>
          <a:solidFill>
            <a:srgbClr val="CF3B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9CD1F21-C937-4FD1-90DF-28F1E406C6D2}"/>
              </a:ext>
            </a:extLst>
          </p:cNvPr>
          <p:cNvSpPr/>
          <p:nvPr/>
        </p:nvSpPr>
        <p:spPr>
          <a:xfrm>
            <a:off x="8353387" y="2218568"/>
            <a:ext cx="247374" cy="247373"/>
          </a:xfrm>
          <a:prstGeom prst="ellipse">
            <a:avLst/>
          </a:prstGeom>
          <a:solidFill>
            <a:srgbClr val="CF3B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8" name="文本框 24">
            <a:extLst>
              <a:ext uri="{FF2B5EF4-FFF2-40B4-BE49-F238E27FC236}">
                <a16:creationId xmlns:a16="http://schemas.microsoft.com/office/drawing/2014/main" id="{3D8AE8F9-98FE-48E4-94CD-E340E87FB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289" y="4941534"/>
            <a:ext cx="546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25">
            <a:extLst>
              <a:ext uri="{FF2B5EF4-FFF2-40B4-BE49-F238E27FC236}">
                <a16:creationId xmlns:a16="http://schemas.microsoft.com/office/drawing/2014/main" id="{C23D8F7C-0952-4DF9-AEE8-C45305E98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342" y="4941534"/>
            <a:ext cx="546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26">
            <a:extLst>
              <a:ext uri="{FF2B5EF4-FFF2-40B4-BE49-F238E27FC236}">
                <a16:creationId xmlns:a16="http://schemas.microsoft.com/office/drawing/2014/main" id="{3CDCBA60-A348-485D-AF95-4145145AD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236" y="4941534"/>
            <a:ext cx="546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30">
            <a:extLst>
              <a:ext uri="{FF2B5EF4-FFF2-40B4-BE49-F238E27FC236}">
                <a16:creationId xmlns:a16="http://schemas.microsoft.com/office/drawing/2014/main" id="{2EAEAAD7-B0BD-48E6-A2E6-82BBEEFA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349" y="4941534"/>
            <a:ext cx="546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31">
            <a:extLst>
              <a:ext uri="{FF2B5EF4-FFF2-40B4-BE49-F238E27FC236}">
                <a16:creationId xmlns:a16="http://schemas.microsoft.com/office/drawing/2014/main" id="{9ACAEA8E-411B-418B-A6C9-BB6B73F09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9883" y="4941534"/>
            <a:ext cx="546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E8D6BEA-8CD3-4026-AFE0-15CC434F4DCE}"/>
              </a:ext>
            </a:extLst>
          </p:cNvPr>
          <p:cNvGrpSpPr>
            <a:grpSpLocks noChangeAspect="1"/>
          </p:cNvGrpSpPr>
          <p:nvPr/>
        </p:nvGrpSpPr>
        <p:grpSpPr>
          <a:xfrm>
            <a:off x="3948230" y="1726063"/>
            <a:ext cx="523494" cy="397755"/>
            <a:chOff x="4268086" y="4221191"/>
            <a:chExt cx="509646" cy="387231"/>
          </a:xfrm>
          <a:solidFill>
            <a:srgbClr val="CF3B4C"/>
          </a:solidFill>
          <a:effectLst/>
        </p:grpSpPr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C8F6E13-F865-4AA8-B45E-E5724E734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sz="2000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57E9896-E8E0-4CBF-A2DC-6AC9CB8241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sz="2000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548B17B-60F0-4493-841D-5738FF5C153B}"/>
              </a:ext>
            </a:extLst>
          </p:cNvPr>
          <p:cNvGrpSpPr/>
          <p:nvPr/>
        </p:nvGrpSpPr>
        <p:grpSpPr>
          <a:xfrm>
            <a:off x="2219440" y="1727741"/>
            <a:ext cx="421096" cy="402728"/>
            <a:chOff x="1004888" y="993775"/>
            <a:chExt cx="2438400" cy="2332038"/>
          </a:xfrm>
          <a:solidFill>
            <a:srgbClr val="344F66"/>
          </a:solidFill>
          <a:effectLst/>
        </p:grpSpPr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93D26110-58B0-45C3-AB24-C6695003466D}"/>
                </a:ext>
              </a:extLst>
            </p:cNvPr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sz="2000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任意多边形 43">
              <a:extLst>
                <a:ext uri="{FF2B5EF4-FFF2-40B4-BE49-F238E27FC236}">
                  <a16:creationId xmlns:a16="http://schemas.microsoft.com/office/drawing/2014/main" id="{8258E4D8-864A-4A26-AF13-27D46B80E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sz="2000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B3AB8B4-BA10-4F15-86A6-27F0C7895E2A}"/>
              </a:ext>
            </a:extLst>
          </p:cNvPr>
          <p:cNvGrpSpPr/>
          <p:nvPr/>
        </p:nvGrpSpPr>
        <p:grpSpPr>
          <a:xfrm>
            <a:off x="7419474" y="1693099"/>
            <a:ext cx="370488" cy="473812"/>
            <a:chOff x="1605186" y="572440"/>
            <a:chExt cx="563562" cy="720725"/>
          </a:xfrm>
          <a:solidFill>
            <a:srgbClr val="CF3B4C"/>
          </a:solidFill>
          <a:effectLst/>
        </p:grpSpPr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BB04EC94-30C9-4DA3-AF10-39256A406906}"/>
                </a:ext>
              </a:extLst>
            </p:cNvPr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A2169E0A-4AA5-4BD4-B15C-0E0386379675}"/>
                </a:ext>
              </a:extLst>
            </p:cNvPr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01AB8CD-7570-40EC-834E-C3CA3F3C618D}"/>
                </a:ext>
              </a:extLst>
            </p:cNvPr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FE3AA1C-17BF-44EA-BDA9-C1A8AF86E607}"/>
              </a:ext>
            </a:extLst>
          </p:cNvPr>
          <p:cNvGrpSpPr>
            <a:grpSpLocks noChangeAspect="1"/>
          </p:cNvGrpSpPr>
          <p:nvPr/>
        </p:nvGrpSpPr>
        <p:grpSpPr>
          <a:xfrm>
            <a:off x="5678225" y="1671269"/>
            <a:ext cx="411318" cy="465212"/>
            <a:chOff x="4994016" y="4872553"/>
            <a:chExt cx="406394" cy="459644"/>
          </a:xfrm>
          <a:solidFill>
            <a:srgbClr val="344F66"/>
          </a:solidFill>
          <a:effectLst/>
        </p:grpSpPr>
        <p:sp>
          <p:nvSpPr>
            <p:cNvPr id="34" name="Freeform 148">
              <a:extLst>
                <a:ext uri="{FF2B5EF4-FFF2-40B4-BE49-F238E27FC236}">
                  <a16:creationId xmlns:a16="http://schemas.microsoft.com/office/drawing/2014/main" id="{3E31A14E-F3E1-4418-99A7-7FB3EF6A26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9137" y="4872553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49">
              <a:extLst>
                <a:ext uri="{FF2B5EF4-FFF2-40B4-BE49-F238E27FC236}">
                  <a16:creationId xmlns:a16="http://schemas.microsoft.com/office/drawing/2014/main" id="{C9B4C9EA-0577-43EE-B98E-5E271B11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Oval 150">
              <a:extLst>
                <a:ext uri="{FF2B5EF4-FFF2-40B4-BE49-F238E27FC236}">
                  <a16:creationId xmlns:a16="http://schemas.microsoft.com/office/drawing/2014/main" id="{8CE75EE4-488F-4127-A0C4-B3EB5C5A3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3" name="文本框 52">
            <a:extLst>
              <a:ext uri="{FF2B5EF4-FFF2-40B4-BE49-F238E27FC236}">
                <a16:creationId xmlns:a16="http://schemas.microsoft.com/office/drawing/2014/main" id="{B90F439E-6560-41FA-BF6F-AE174CD5D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081" y="3075664"/>
            <a:ext cx="24416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555555"/>
                </a:solidFill>
                <a:cs typeface="+mn-ea"/>
                <a:sym typeface="+mn-lt"/>
              </a:rPr>
              <a:t>查看货物列表</a:t>
            </a:r>
            <a:endParaRPr lang="en-US" altLang="zh-CN" sz="1600" b="1" dirty="0">
              <a:solidFill>
                <a:srgbClr val="555555"/>
              </a:solidFill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rgbClr val="555555"/>
                </a:solidFill>
                <a:cs typeface="+mn-ea"/>
                <a:sym typeface="+mn-lt"/>
                <a:hlinkClick r:id="rId2" action="ppaction://hlinksldjump"/>
              </a:rPr>
              <a:t>可通过货物种类进行筛选</a:t>
            </a:r>
            <a:endParaRPr lang="en-US" altLang="zh-CN" sz="1600" b="1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44" name="文本框 53">
            <a:extLst>
              <a:ext uri="{FF2B5EF4-FFF2-40B4-BE49-F238E27FC236}">
                <a16:creationId xmlns:a16="http://schemas.microsoft.com/office/drawing/2014/main" id="{F721F095-A821-4234-B9A5-8759813C1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602" y="3071005"/>
            <a:ext cx="1826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根据货物名称选择</a:t>
            </a:r>
            <a:endParaRPr lang="en-US" altLang="zh-CN" sz="12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45" name="文本框 54">
            <a:extLst>
              <a:ext uri="{FF2B5EF4-FFF2-40B4-BE49-F238E27FC236}">
                <a16:creationId xmlns:a16="http://schemas.microsoft.com/office/drawing/2014/main" id="{3F044FA5-0599-4BAB-A41C-ADEBA5B2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786" y="3031107"/>
            <a:ext cx="13708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购物</a:t>
            </a:r>
            <a:endParaRPr lang="en-US" altLang="zh-CN" sz="1600" b="1" dirty="0">
              <a:solidFill>
                <a:srgbClr val="344F66"/>
              </a:solidFill>
              <a:cs typeface="+mn-ea"/>
              <a:sym typeface="+mn-lt"/>
            </a:endParaRPr>
          </a:p>
          <a:p>
            <a:r>
              <a:rPr lang="en-US" altLang="zh-CN" sz="1600" b="1" dirty="0">
                <a:solidFill>
                  <a:srgbClr val="344F66"/>
                </a:solidFill>
                <a:cs typeface="+mn-ea"/>
                <a:sym typeface="+mn-lt"/>
              </a:rPr>
              <a:t>(</a:t>
            </a:r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在操作栏中</a:t>
            </a:r>
            <a:r>
              <a:rPr lang="en-US" altLang="zh-CN" sz="1600" b="1" dirty="0">
                <a:solidFill>
                  <a:srgbClr val="344F66"/>
                </a:solidFill>
                <a:cs typeface="+mn-ea"/>
                <a:sym typeface="+mn-lt"/>
              </a:rPr>
              <a:t>)</a:t>
            </a:r>
          </a:p>
        </p:txBody>
      </p:sp>
      <p:sp>
        <p:nvSpPr>
          <p:cNvPr id="46" name="文本框 55">
            <a:extLst>
              <a:ext uri="{FF2B5EF4-FFF2-40B4-BE49-F238E27FC236}">
                <a16:creationId xmlns:a16="http://schemas.microsoft.com/office/drawing/2014/main" id="{8355A793-A16A-4C3F-B701-3B9D75A18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519" y="3031108"/>
            <a:ext cx="16209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可视化</a:t>
            </a:r>
            <a:endParaRPr lang="en-US" altLang="zh-CN" sz="1600" dirty="0">
              <a:solidFill>
                <a:srgbClr val="555555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分析订单日销量</a:t>
            </a:r>
            <a:endParaRPr lang="en-US" altLang="zh-CN" sz="16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49" name="TextBox 42">
            <a:extLst>
              <a:ext uri="{FF2B5EF4-FFF2-40B4-BE49-F238E27FC236}">
                <a16:creationId xmlns:a16="http://schemas.microsoft.com/office/drawing/2014/main" id="{2052E58D-DADD-4C07-A293-B9F72BF007B9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2.2 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前台管理</a:t>
            </a:r>
          </a:p>
        </p:txBody>
      </p:sp>
    </p:spTree>
    <p:extLst>
      <p:ext uri="{BB962C8B-B14F-4D97-AF65-F5344CB8AC3E}">
        <p14:creationId xmlns:p14="http://schemas.microsoft.com/office/powerpoint/2010/main" val="301232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43" grpId="0"/>
      <p:bldP spid="44" grpId="0"/>
      <p:bldP spid="45" grpId="0"/>
      <p:bldP spid="46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EC850F-EB42-490C-9A7B-3B12BE51D06E}"/>
              </a:ext>
            </a:extLst>
          </p:cNvPr>
          <p:cNvSpPr txBox="1"/>
          <p:nvPr/>
        </p:nvSpPr>
        <p:spPr>
          <a:xfrm>
            <a:off x="1390262" y="32657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货物概览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7C8190-C294-4E99-B7E4-B5E8A4FD3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0" y="815790"/>
            <a:ext cx="11150739" cy="55518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7B4432-F5DD-4E46-BEE8-88B64F875801}"/>
              </a:ext>
            </a:extLst>
          </p:cNvPr>
          <p:cNvSpPr txBox="1"/>
          <p:nvPr/>
        </p:nvSpPr>
        <p:spPr>
          <a:xfrm>
            <a:off x="11545669" y="63676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3" action="ppaction://hlinksldjump"/>
              </a:rPr>
              <a:t>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09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第三部分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页面流转图</a:t>
            </a:r>
          </a:p>
        </p:txBody>
      </p:sp>
    </p:spTree>
    <p:extLst>
      <p:ext uri="{BB962C8B-B14F-4D97-AF65-F5344CB8AC3E}">
        <p14:creationId xmlns:p14="http://schemas.microsoft.com/office/powerpoint/2010/main" val="303086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42">
            <a:extLst>
              <a:ext uri="{FF2B5EF4-FFF2-40B4-BE49-F238E27FC236}">
                <a16:creationId xmlns:a16="http://schemas.microsoft.com/office/drawing/2014/main" id="{76445E83-B900-46AC-9F0B-AB76BA3A4ADE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页面流转图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B2E56A-71BA-40D8-98DC-B7359AFE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35" y="900429"/>
            <a:ext cx="6655254" cy="55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1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第四部分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40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ER</a:t>
            </a:r>
            <a:r>
              <a:rPr lang="zh-CN" altLang="en-US" sz="40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46984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1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42">
            <a:extLst>
              <a:ext uri="{FF2B5EF4-FFF2-40B4-BE49-F238E27FC236}">
                <a16:creationId xmlns:a16="http://schemas.microsoft.com/office/drawing/2014/main" id="{703A5F52-B844-41AD-A561-2DBAE2948888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ER Graph</a:t>
            </a:r>
            <a:endParaRPr lang="zh-CN" altLang="en-US" b="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8C90B8C6-46E0-455F-B9CB-5B9980F98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2" y="1039501"/>
            <a:ext cx="11953936" cy="477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第五部分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软件开发环境与性能指标</a:t>
            </a:r>
          </a:p>
        </p:txBody>
      </p:sp>
    </p:spTree>
    <p:extLst>
      <p:ext uri="{BB962C8B-B14F-4D97-AF65-F5344CB8AC3E}">
        <p14:creationId xmlns:p14="http://schemas.microsoft.com/office/powerpoint/2010/main" val="14382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C6A7B8-2D6A-46BE-B2FB-DC65390E32F9}"/>
              </a:ext>
            </a:extLst>
          </p:cNvPr>
          <p:cNvSpPr/>
          <p:nvPr/>
        </p:nvSpPr>
        <p:spPr>
          <a:xfrm>
            <a:off x="3464695" y="2731188"/>
            <a:ext cx="472758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344F66"/>
                </a:solidFill>
                <a:cs typeface="+mn-ea"/>
                <a:sym typeface="+mn-lt"/>
              </a:rPr>
              <a:t>开发环境：</a:t>
            </a:r>
            <a:r>
              <a:rPr lang="en-US" altLang="zh-CN" b="1" dirty="0">
                <a:solidFill>
                  <a:srgbClr val="344F66"/>
                </a:solidFill>
                <a:cs typeface="+mn-ea"/>
                <a:sym typeface="+mn-lt"/>
              </a:rPr>
              <a:t>IDEA 2020.2.3+MySQL 8 </a:t>
            </a:r>
            <a:endParaRPr lang="en-US" altLang="zh-CN" sz="1200" b="1" dirty="0">
              <a:solidFill>
                <a:srgbClr val="555555"/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344F66"/>
                </a:solidFill>
                <a:cs typeface="+mn-ea"/>
                <a:sym typeface="+mn-lt"/>
              </a:rPr>
              <a:t>主要技术：</a:t>
            </a:r>
            <a:r>
              <a:rPr lang="en-US" altLang="zh-CN" b="1" dirty="0">
                <a:solidFill>
                  <a:srgbClr val="344F66"/>
                </a:solidFill>
                <a:cs typeface="+mn-ea"/>
                <a:sym typeface="+mn-lt"/>
              </a:rPr>
              <a:t>JSP + Servlet + MVC</a:t>
            </a:r>
            <a:r>
              <a:rPr lang="zh-CN" altLang="en-US" b="1" dirty="0">
                <a:solidFill>
                  <a:srgbClr val="344F66"/>
                </a:solidFill>
                <a:cs typeface="+mn-ea"/>
                <a:sym typeface="+mn-lt"/>
              </a:rPr>
              <a:t>架构</a:t>
            </a:r>
            <a:endParaRPr lang="en-US" altLang="zh-CN" b="1" dirty="0">
              <a:solidFill>
                <a:srgbClr val="344F66"/>
              </a:solidFill>
              <a:cs typeface="+mn-ea"/>
              <a:sym typeface="+mn-lt"/>
            </a:endParaRP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E32E3099-06DA-4265-96B4-8ACE43C23F08}"/>
              </a:ext>
            </a:extLst>
          </p:cNvPr>
          <p:cNvSpPr txBox="1"/>
          <p:nvPr/>
        </p:nvSpPr>
        <p:spPr>
          <a:xfrm>
            <a:off x="1311470" y="315858"/>
            <a:ext cx="4128277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5.1 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开发环境与主要技术</a:t>
            </a:r>
          </a:p>
        </p:txBody>
      </p:sp>
    </p:spTree>
    <p:extLst>
      <p:ext uri="{BB962C8B-B14F-4D97-AF65-F5344CB8AC3E}">
        <p14:creationId xmlns:p14="http://schemas.microsoft.com/office/powerpoint/2010/main" val="3400602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2">
            <a:extLst>
              <a:ext uri="{FF2B5EF4-FFF2-40B4-BE49-F238E27FC236}">
                <a16:creationId xmlns:a16="http://schemas.microsoft.com/office/drawing/2014/main" id="{01848046-48C9-4665-AE55-996B06D788A0}"/>
              </a:ext>
            </a:extLst>
          </p:cNvPr>
          <p:cNvSpPr txBox="1"/>
          <p:nvPr/>
        </p:nvSpPr>
        <p:spPr>
          <a:xfrm>
            <a:off x="1311470" y="315858"/>
            <a:ext cx="4128277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5.1 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开发环境与主要技术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D07571-01BF-4C34-831D-F633BE949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760"/>
            <a:ext cx="12192000" cy="44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725498A-7917-4AFF-BF25-5C310535D892}"/>
              </a:ext>
            </a:extLst>
          </p:cNvPr>
          <p:cNvCxnSpPr/>
          <p:nvPr/>
        </p:nvCxnSpPr>
        <p:spPr>
          <a:xfrm>
            <a:off x="6157637" y="1914929"/>
            <a:ext cx="0" cy="42382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0">
            <a:extLst>
              <a:ext uri="{FF2B5EF4-FFF2-40B4-BE49-F238E27FC236}">
                <a16:creationId xmlns:a16="http://schemas.microsoft.com/office/drawing/2014/main" id="{23BACF90-133B-4ADA-9F7B-A230D8C86E7B}"/>
              </a:ext>
            </a:extLst>
          </p:cNvPr>
          <p:cNvSpPr txBox="1"/>
          <p:nvPr/>
        </p:nvSpPr>
        <p:spPr>
          <a:xfrm>
            <a:off x="541344" y="1665117"/>
            <a:ext cx="4816396" cy="4996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 i="1">
                <a:solidFill>
                  <a:srgbClr val="1D8AC1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i="0" dirty="0">
                <a:solidFill>
                  <a:srgbClr val="344F66"/>
                </a:solidFill>
                <a:cs typeface="+mn-ea"/>
                <a:sym typeface="+mn-lt"/>
              </a:rPr>
              <a:t>亮点</a:t>
            </a:r>
            <a:endParaRPr lang="en-US" altLang="zh-CN" sz="2000" i="0" dirty="0">
              <a:solidFill>
                <a:srgbClr val="344F66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D35C6B-7066-4CB9-851A-6CC97E68621A}"/>
              </a:ext>
            </a:extLst>
          </p:cNvPr>
          <p:cNvSpPr/>
          <p:nvPr/>
        </p:nvSpPr>
        <p:spPr>
          <a:xfrm>
            <a:off x="625558" y="2824573"/>
            <a:ext cx="4918794" cy="117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可以批量导入用户</a:t>
            </a:r>
            <a:endParaRPr lang="en-US" altLang="zh-CN" sz="1600" dirty="0">
              <a:solidFill>
                <a:srgbClr val="555555"/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可以对用户信息进行可视化操作</a:t>
            </a:r>
            <a:endParaRPr lang="en-US" altLang="zh-CN" sz="1600" dirty="0">
              <a:solidFill>
                <a:srgbClr val="555555"/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使用</a:t>
            </a:r>
            <a:r>
              <a:rPr lang="en-US" altLang="zh-CN" sz="1600" dirty="0">
                <a:solidFill>
                  <a:srgbClr val="555555"/>
                </a:solidFill>
                <a:cs typeface="+mn-ea"/>
                <a:sym typeface="+mn-lt"/>
              </a:rPr>
              <a:t>Filter</a:t>
            </a: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实现了登录拦截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2B495E-0418-4540-B6DF-7E3D5AB0889C}"/>
              </a:ext>
            </a:extLst>
          </p:cNvPr>
          <p:cNvSpPr/>
          <p:nvPr/>
        </p:nvSpPr>
        <p:spPr>
          <a:xfrm>
            <a:off x="6432757" y="1665117"/>
            <a:ext cx="491272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344F66"/>
                </a:solidFill>
                <a:cs typeface="+mn-ea"/>
                <a:sym typeface="+mn-lt"/>
              </a:rPr>
              <a:t>不足</a:t>
            </a:r>
            <a:endParaRPr lang="en-US" altLang="zh-CN" sz="2000" b="1" dirty="0">
              <a:solidFill>
                <a:srgbClr val="344F66"/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201878-D87A-4E56-8AF6-DE60307E7F91}"/>
              </a:ext>
            </a:extLst>
          </p:cNvPr>
          <p:cNvSpPr/>
          <p:nvPr/>
        </p:nvSpPr>
        <p:spPr>
          <a:xfrm>
            <a:off x="6588092" y="2824573"/>
            <a:ext cx="4912724" cy="778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界面比较朴素</a:t>
            </a:r>
            <a:endParaRPr lang="en-US" altLang="zh-CN" sz="1600" dirty="0">
              <a:solidFill>
                <a:srgbClr val="555555"/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购物功能较为简单</a:t>
            </a: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A26C1DF7-545E-4127-B638-853E64AF979D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5.2 </a:t>
            </a:r>
            <a:r>
              <a:rPr lang="zh-CN" altLang="en-US" b="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亮点与不足</a:t>
            </a:r>
          </a:p>
        </p:txBody>
      </p:sp>
    </p:spTree>
    <p:extLst>
      <p:ext uri="{BB962C8B-B14F-4D97-AF65-F5344CB8AC3E}">
        <p14:creationId xmlns:p14="http://schemas.microsoft.com/office/powerpoint/2010/main" val="2663788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>
            <a:extLst>
              <a:ext uri="{FF2B5EF4-FFF2-40B4-BE49-F238E27FC236}">
                <a16:creationId xmlns:a16="http://schemas.microsoft.com/office/drawing/2014/main" id="{DEDD26DB-C552-485B-9ABA-05B5D196D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18662"/>
            <a:ext cx="12192001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692EE9-D43E-45B1-B7F8-EBD3A0756F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/>
        </p:blipFill>
        <p:spPr>
          <a:xfrm>
            <a:off x="1745762" y="1220061"/>
            <a:ext cx="1473200" cy="16793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0E676E-5D58-4343-A068-F469B0830F2A}"/>
              </a:ext>
            </a:extLst>
          </p:cNvPr>
          <p:cNvSpPr txBox="1"/>
          <p:nvPr/>
        </p:nvSpPr>
        <p:spPr>
          <a:xfrm>
            <a:off x="1542292" y="3330211"/>
            <a:ext cx="20559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目录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F9B27DF-0BEA-4C8A-8735-81CBCBD394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1949458"/>
            <a:ext cx="625231" cy="62523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86AEF63-7E30-4A69-9A3C-CF90C8F820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894137"/>
            <a:ext cx="625231" cy="62523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B2B327-8368-4C67-BE6F-75F528C547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3004779"/>
            <a:ext cx="625231" cy="6252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5651961-A7B9-4E05-B697-700072139C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4060100"/>
            <a:ext cx="625231" cy="62523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8B84590-CE27-4596-A1AC-D04CA0FDCB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6" y="5115422"/>
            <a:ext cx="625231" cy="625231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31C610FE-515F-4CFE-A098-188BB2710EFB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9CE61CC-A88A-4FBC-B93F-52CDFEFC8EF4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262E4E6-FAFB-49F9-881B-21719EF9A7A7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CA87D7B-9802-4A59-B4AA-48EBDD17199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4EBCD83-9B2A-4CA2-9238-661C8E2FE129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297B72A-73B2-4D9C-947B-98A260A1E5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0F58B1C-1429-45AE-81A9-4FB7721572B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41D9533-7ED5-43B9-9FFF-B768A4F9B072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F293F52-91A3-48D3-B4A2-0F1EE5714647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755401B-7D6F-4F4F-9A24-09980FB0A1B8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8675C6B3-A200-4291-9657-CA44EDDF666E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6097EA9E-8B54-42AC-80D2-B6776A2377E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C61B23A-809D-4046-B190-C2DC2D98054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42AC855-DEBE-444F-9CA9-05872B6FCD66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EB930A3-9EF3-4862-9548-B99164F43B1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1173D05-1356-4C94-A4A8-90A793D5991B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81EE573-3F3B-4B3A-B8B4-9F1FA0D204DB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19925D33-D687-4C74-8237-E06E137C94C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CBE44DB-5ACB-42AC-9CFD-2AF4625361ED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DF63CFB-264B-4D7B-B45F-DA8126919B1F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115DB29-DEC5-412E-9649-C7D792823956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E65F1E4-22B4-404B-8CBE-2D35CF9CA33D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FF88403-06BE-4F06-A757-05F063CE0BFD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2635464-5F6B-41D7-BA9B-DA9B00ED4DC0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C6131C-0513-423D-87F8-0B8E350BB87E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F28E9FE-8D74-4FE1-8AED-32F676E6807E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0C6AB88-9A24-42C6-9D46-28F7085446A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A0E3D73-D9CF-4CC4-AD94-B90068683CB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2C5EC10F-BB10-4283-A0D8-C0382A3D910A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5D8CC88-1D7D-4C1F-9132-DE1BAB80CC0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94C685D-1016-4F82-8F89-3566D6AF532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4B7C6C2-520A-49A1-9FA3-162BC81CCFD1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506B37B-C6A5-4B97-ACB9-CC1808F38B3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66D06482-6CC1-4BB1-AD0F-C4A3312D2A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01AE102-8A84-4533-A6BE-C7FD7ECE4E7D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88120D6-2C79-43F1-A398-21DA34F11A8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D10300B-17FF-4AB7-ABEF-C72F48AA6C7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8" name="图片 67">
            <a:extLst>
              <a:ext uri="{FF2B5EF4-FFF2-40B4-BE49-F238E27FC236}">
                <a16:creationId xmlns:a16="http://schemas.microsoft.com/office/drawing/2014/main" id="{2006B894-5916-47F1-89DC-DA6C412472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1480027"/>
            <a:ext cx="5301002" cy="145020"/>
          </a:xfrm>
          <a:prstGeom prst="rect">
            <a:avLst/>
          </a:prstGeom>
        </p:spPr>
      </p:pic>
      <p:sp>
        <p:nvSpPr>
          <p:cNvPr id="69" name="TextBox 47">
            <a:extLst>
              <a:ext uri="{FF2B5EF4-FFF2-40B4-BE49-F238E27FC236}">
                <a16:creationId xmlns:a16="http://schemas.microsoft.com/office/drawing/2014/main" id="{26CADA55-3A56-4401-A04C-B9B5C4CA4B6D}"/>
              </a:ext>
            </a:extLst>
          </p:cNvPr>
          <p:cNvSpPr txBox="1"/>
          <p:nvPr/>
        </p:nvSpPr>
        <p:spPr>
          <a:xfrm>
            <a:off x="6606855" y="94341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应用背景与需求</a:t>
            </a:r>
          </a:p>
        </p:txBody>
      </p:sp>
      <p:sp>
        <p:nvSpPr>
          <p:cNvPr id="70" name="TextBox 48">
            <a:extLst>
              <a:ext uri="{FF2B5EF4-FFF2-40B4-BE49-F238E27FC236}">
                <a16:creationId xmlns:a16="http://schemas.microsoft.com/office/drawing/2014/main" id="{E9B1265E-3727-45A0-B490-ECF9E1E35017}"/>
              </a:ext>
            </a:extLst>
          </p:cNvPr>
          <p:cNvSpPr txBox="1"/>
          <p:nvPr/>
        </p:nvSpPr>
        <p:spPr>
          <a:xfrm>
            <a:off x="6606855" y="2004844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功能设计</a:t>
            </a:r>
          </a:p>
        </p:txBody>
      </p:sp>
      <p:sp>
        <p:nvSpPr>
          <p:cNvPr id="71" name="TextBox 55">
            <a:extLst>
              <a:ext uri="{FF2B5EF4-FFF2-40B4-BE49-F238E27FC236}">
                <a16:creationId xmlns:a16="http://schemas.microsoft.com/office/drawing/2014/main" id="{D21FEEF9-2C0F-4D68-B885-B5BAB6223F28}"/>
              </a:ext>
            </a:extLst>
          </p:cNvPr>
          <p:cNvSpPr txBox="1"/>
          <p:nvPr/>
        </p:nvSpPr>
        <p:spPr>
          <a:xfrm>
            <a:off x="6606855" y="306627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页面流转图</a:t>
            </a:r>
          </a:p>
        </p:txBody>
      </p:sp>
      <p:sp>
        <p:nvSpPr>
          <p:cNvPr id="72" name="TextBox 56">
            <a:extLst>
              <a:ext uri="{FF2B5EF4-FFF2-40B4-BE49-F238E27FC236}">
                <a16:creationId xmlns:a16="http://schemas.microsoft.com/office/drawing/2014/main" id="{6FED0460-420B-4FC8-88A5-56109D211AAC}"/>
              </a:ext>
            </a:extLst>
          </p:cNvPr>
          <p:cNvSpPr txBox="1"/>
          <p:nvPr/>
        </p:nvSpPr>
        <p:spPr>
          <a:xfrm>
            <a:off x="6606855" y="412771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4.ER</a:t>
            </a:r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图设计</a:t>
            </a:r>
          </a:p>
        </p:txBody>
      </p:sp>
      <p:sp>
        <p:nvSpPr>
          <p:cNvPr id="73" name="TextBox 57">
            <a:extLst>
              <a:ext uri="{FF2B5EF4-FFF2-40B4-BE49-F238E27FC236}">
                <a16:creationId xmlns:a16="http://schemas.microsoft.com/office/drawing/2014/main" id="{86D21A9B-56AA-45E7-B765-4D60F8FE4CDE}"/>
              </a:ext>
            </a:extLst>
          </p:cNvPr>
          <p:cNvSpPr txBox="1"/>
          <p:nvPr/>
        </p:nvSpPr>
        <p:spPr>
          <a:xfrm>
            <a:off x="6606855" y="518914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5.</a:t>
            </a:r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软件开发环境与性能指标</a:t>
            </a: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7855E579-7987-4603-905D-7F5F3DC462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5772745"/>
            <a:ext cx="5301002" cy="14502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E2EC31BA-59A5-4D5D-A31F-22674FB77F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2553206"/>
            <a:ext cx="5301002" cy="14502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285F13D0-27DF-43E2-93D4-5FD6D718AA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3626386"/>
            <a:ext cx="5301002" cy="14502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7663B279-DDBC-4672-B84C-63A3771C80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92" y="4699566"/>
            <a:ext cx="5301002" cy="1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8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9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950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700"/>
                            </p:stCondLst>
                            <p:childTnLst>
                              <p:par>
                                <p:cTn id="6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3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47409 4.07407E-6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0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9" grpId="0"/>
      <p:bldP spid="70" grpId="0"/>
      <p:bldP spid="71" grpId="0"/>
      <p:bldP spid="72" grpId="0"/>
      <p:bldP spid="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3B29DC-3C1E-4571-B68A-E25EFD3B0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774C83-6782-48C9-98AF-F1BC764DBC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/>
        </p:blipFill>
        <p:spPr>
          <a:xfrm>
            <a:off x="5359400" y="536575"/>
            <a:ext cx="1473200" cy="167932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AE64323-C918-4DDA-8DE5-3A39BDC59763}"/>
              </a:ext>
            </a:extLst>
          </p:cNvPr>
          <p:cNvSpPr txBox="1"/>
          <p:nvPr/>
        </p:nvSpPr>
        <p:spPr>
          <a:xfrm>
            <a:off x="2328445" y="2492976"/>
            <a:ext cx="75351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谢谢您的观看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5FC903-C042-4D22-8A82-DA8EF344EFC5}"/>
              </a:ext>
            </a:extLst>
          </p:cNvPr>
          <p:cNvSpPr txBox="1"/>
          <p:nvPr/>
        </p:nvSpPr>
        <p:spPr>
          <a:xfrm>
            <a:off x="2477070" y="4026902"/>
            <a:ext cx="723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484848"/>
                </a:solidFill>
                <a:cs typeface="+mn-ea"/>
                <a:sym typeface="+mn-lt"/>
              </a:rPr>
              <a:t>Thank you for watching</a:t>
            </a:r>
            <a:endParaRPr lang="zh-CN" altLang="en-US" sz="2000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E2DE64C-4B43-49F1-9FF0-6AF4CB3B4DDA}"/>
              </a:ext>
            </a:extLst>
          </p:cNvPr>
          <p:cNvGrpSpPr/>
          <p:nvPr/>
        </p:nvGrpSpPr>
        <p:grpSpPr>
          <a:xfrm>
            <a:off x="-1" y="3794229"/>
            <a:ext cx="12195977" cy="71730"/>
            <a:chOff x="-1" y="3794229"/>
            <a:chExt cx="12195977" cy="717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4E2647-81FC-4C15-842A-CC557B11C546}"/>
                </a:ext>
              </a:extLst>
            </p:cNvPr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599FE8-5AB4-49CA-9CBF-A5A67E44283E}"/>
                </a:ext>
              </a:extLst>
            </p:cNvPr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5B519EC-9FFA-4465-8EE8-112CBECAB1C3}"/>
                </a:ext>
              </a:extLst>
            </p:cNvPr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E54C905-3CFC-44CF-97E6-F60D0ABF4F26}"/>
                </a:ext>
              </a:extLst>
            </p:cNvPr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894C46E-1190-4995-A2CD-090F3037BB82}"/>
                </a:ext>
              </a:extLst>
            </p:cNvPr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639BB04-0FC6-44FC-A9DD-10203C795D4E}"/>
                </a:ext>
              </a:extLst>
            </p:cNvPr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6294C3-4510-423F-91C9-CFB81F4C06DA}"/>
                </a:ext>
              </a:extLst>
            </p:cNvPr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AA23EDA-2145-4429-9291-BCEFE412F9F5}"/>
                </a:ext>
              </a:extLst>
            </p:cNvPr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124E841-AC0D-4F4A-BD21-A7ED49971213}"/>
                </a:ext>
              </a:extLst>
            </p:cNvPr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AC7641F-8451-4C34-8171-0BAFA188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843" y="194439"/>
            <a:ext cx="2363598" cy="236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第一部分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应用背景与需求</a:t>
            </a:r>
          </a:p>
        </p:txBody>
      </p:sp>
    </p:spTree>
    <p:extLst>
      <p:ext uri="{BB962C8B-B14F-4D97-AF65-F5344CB8AC3E}">
        <p14:creationId xmlns:p14="http://schemas.microsoft.com/office/powerpoint/2010/main" val="108484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3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45">
            <a:extLst>
              <a:ext uri="{FF2B5EF4-FFF2-40B4-BE49-F238E27FC236}">
                <a16:creationId xmlns:a16="http://schemas.microsoft.com/office/drawing/2014/main" id="{E1266A78-4BE4-4636-B003-9B8E68D5535E}"/>
              </a:ext>
            </a:extLst>
          </p:cNvPr>
          <p:cNvSpPr/>
          <p:nvPr/>
        </p:nvSpPr>
        <p:spPr>
          <a:xfrm>
            <a:off x="1513216" y="3913205"/>
            <a:ext cx="1773057" cy="959867"/>
          </a:xfrm>
          <a:custGeom>
            <a:avLst/>
            <a:gdLst/>
            <a:ahLst/>
            <a:cxnLst/>
            <a:rect l="l" t="t" r="r" b="b"/>
            <a:pathLst>
              <a:path w="1773057" h="959867">
                <a:moveTo>
                  <a:pt x="886528" y="0"/>
                </a:moveTo>
                <a:lnTo>
                  <a:pt x="953045" y="84733"/>
                </a:lnTo>
                <a:lnTo>
                  <a:pt x="1627198" y="84733"/>
                </a:lnTo>
                <a:cubicBezTo>
                  <a:pt x="1707754" y="84733"/>
                  <a:pt x="1773057" y="150036"/>
                  <a:pt x="1773057" y="230592"/>
                </a:cubicBezTo>
                <a:lnTo>
                  <a:pt x="1773057" y="814008"/>
                </a:lnTo>
                <a:cubicBezTo>
                  <a:pt x="1773057" y="894564"/>
                  <a:pt x="1707754" y="959867"/>
                  <a:pt x="1627198" y="959867"/>
                </a:cubicBezTo>
                <a:lnTo>
                  <a:pt x="145859" y="959867"/>
                </a:lnTo>
                <a:cubicBezTo>
                  <a:pt x="65303" y="959867"/>
                  <a:pt x="0" y="894564"/>
                  <a:pt x="0" y="814008"/>
                </a:cubicBezTo>
                <a:lnTo>
                  <a:pt x="0" y="230592"/>
                </a:lnTo>
                <a:cubicBezTo>
                  <a:pt x="0" y="150036"/>
                  <a:pt x="65303" y="84733"/>
                  <a:pt x="145859" y="84733"/>
                </a:cubicBezTo>
                <a:lnTo>
                  <a:pt x="820011" y="84733"/>
                </a:lnTo>
                <a:close/>
              </a:path>
            </a:pathLst>
          </a:custGeom>
          <a:noFill/>
          <a:ln w="12700">
            <a:solidFill>
              <a:srgbClr val="344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59A8B57-FD44-4BFF-802E-0B59F7489E57}"/>
              </a:ext>
            </a:extLst>
          </p:cNvPr>
          <p:cNvSpPr txBox="1"/>
          <p:nvPr/>
        </p:nvSpPr>
        <p:spPr>
          <a:xfrm>
            <a:off x="1679664" y="4077284"/>
            <a:ext cx="1440160" cy="7820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/>
            <a:r>
              <a:rPr lang="zh-CN" altLang="en-US" sz="1800" b="1" dirty="0">
                <a:cs typeface="+mn-ea"/>
                <a:sym typeface="+mn-lt"/>
              </a:rPr>
              <a:t>智能化的消费：无人售货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28716289-0742-452B-928E-E41F367F72AC}"/>
              </a:ext>
            </a:extLst>
          </p:cNvPr>
          <p:cNvSpPr txBox="1"/>
          <p:nvPr/>
        </p:nvSpPr>
        <p:spPr>
          <a:xfrm>
            <a:off x="5432611" y="4077284"/>
            <a:ext cx="1559859" cy="366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/>
            <a:r>
              <a:rPr lang="zh-CN" altLang="en-US" sz="1800" b="1" dirty="0">
                <a:cs typeface="+mn-ea"/>
                <a:sym typeface="+mn-lt"/>
              </a:rPr>
              <a:t>超微型便利店</a:t>
            </a:r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E05195C8-7B30-4191-B09D-E04F489E99EB}"/>
              </a:ext>
            </a:extLst>
          </p:cNvPr>
          <p:cNvSpPr txBox="1"/>
          <p:nvPr/>
        </p:nvSpPr>
        <p:spPr>
          <a:xfrm>
            <a:off x="9307815" y="4077284"/>
            <a:ext cx="1456961" cy="366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/>
            <a:r>
              <a:rPr lang="zh-CN" altLang="en-US" sz="1800" b="1" dirty="0">
                <a:cs typeface="+mn-ea"/>
                <a:sym typeface="+mn-lt"/>
              </a:rPr>
              <a:t>零售渠道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9E935A-934B-45D3-8FE1-F1F429D0001F}"/>
              </a:ext>
            </a:extLst>
          </p:cNvPr>
          <p:cNvGrpSpPr/>
          <p:nvPr/>
        </p:nvGrpSpPr>
        <p:grpSpPr>
          <a:xfrm>
            <a:off x="1535744" y="1996988"/>
            <a:ext cx="1728000" cy="1838115"/>
            <a:chOff x="1280133" y="1276560"/>
            <a:chExt cx="1728000" cy="183811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F47250F-1D0B-44D6-9814-6BAA15881CDD}"/>
                </a:ext>
              </a:extLst>
            </p:cNvPr>
            <p:cNvSpPr/>
            <p:nvPr/>
          </p:nvSpPr>
          <p:spPr>
            <a:xfrm>
              <a:off x="1280133" y="1276560"/>
              <a:ext cx="1728000" cy="1728000"/>
            </a:xfrm>
            <a:prstGeom prst="ellipse">
              <a:avLst/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9" name="TextBox 30">
              <a:extLst>
                <a:ext uri="{FF2B5EF4-FFF2-40B4-BE49-F238E27FC236}">
                  <a16:creationId xmlns:a16="http://schemas.microsoft.com/office/drawing/2014/main" id="{781333C2-28B9-47F1-85A4-00F6AAF3C59A}"/>
                </a:ext>
              </a:extLst>
            </p:cNvPr>
            <p:cNvSpPr txBox="1"/>
            <p:nvPr/>
          </p:nvSpPr>
          <p:spPr>
            <a:xfrm>
              <a:off x="1389110" y="1730425"/>
              <a:ext cx="1555101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3200" dirty="0"/>
                <a:t>发展趋势</a:t>
              </a:r>
              <a:endParaRPr lang="zh-CN" altLang="en-US" sz="5400" dirty="0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955A2051-B990-4C10-A239-A85023533EFA}"/>
                </a:ext>
              </a:extLst>
            </p:cNvPr>
            <p:cNvSpPr/>
            <p:nvPr/>
          </p:nvSpPr>
          <p:spPr>
            <a:xfrm flipV="1">
              <a:off x="2034816" y="2975421"/>
              <a:ext cx="218634" cy="139254"/>
            </a:xfrm>
            <a:prstGeom prst="triangle">
              <a:avLst/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792F863-AF50-4824-9312-F8F07DD6DE49}"/>
              </a:ext>
            </a:extLst>
          </p:cNvPr>
          <p:cNvGrpSpPr/>
          <p:nvPr/>
        </p:nvGrpSpPr>
        <p:grpSpPr>
          <a:xfrm>
            <a:off x="5354020" y="1990709"/>
            <a:ext cx="1728000" cy="1844394"/>
            <a:chOff x="3616599" y="1270281"/>
            <a:chExt cx="1728000" cy="1844394"/>
          </a:xfrm>
          <a:solidFill>
            <a:srgbClr val="CF3B4C"/>
          </a:solidFill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F4D7D88-5DB3-4B4C-8980-1C5FD92B72C8}"/>
                </a:ext>
              </a:extLst>
            </p:cNvPr>
            <p:cNvSpPr/>
            <p:nvPr/>
          </p:nvSpPr>
          <p:spPr>
            <a:xfrm>
              <a:off x="3616599" y="1270281"/>
              <a:ext cx="1728000" cy="17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5D7AEFB6-9AAB-4BFE-85F8-EC9D7729F1F7}"/>
                </a:ext>
              </a:extLst>
            </p:cNvPr>
            <p:cNvSpPr txBox="1"/>
            <p:nvPr/>
          </p:nvSpPr>
          <p:spPr>
            <a:xfrm>
              <a:off x="3818911" y="1764949"/>
              <a:ext cx="132337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3200" dirty="0"/>
                <a:t>本质</a:t>
              </a:r>
              <a:endParaRPr lang="zh-CN" altLang="en-US" sz="5400" dirty="0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9217B143-5317-466B-BDB2-F0AB9DF67D8A}"/>
                </a:ext>
              </a:extLst>
            </p:cNvPr>
            <p:cNvSpPr/>
            <p:nvPr/>
          </p:nvSpPr>
          <p:spPr>
            <a:xfrm flipV="1">
              <a:off x="4379998" y="2975421"/>
              <a:ext cx="218634" cy="1392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48EDD6B-F39D-4BEA-8180-8256F1D58E1E}"/>
              </a:ext>
            </a:extLst>
          </p:cNvPr>
          <p:cNvGrpSpPr/>
          <p:nvPr/>
        </p:nvGrpSpPr>
        <p:grpSpPr>
          <a:xfrm>
            <a:off x="9172295" y="1997664"/>
            <a:ext cx="1728000" cy="1837439"/>
            <a:chOff x="5990153" y="1277236"/>
            <a:chExt cx="1728000" cy="1837439"/>
          </a:xfrm>
          <a:solidFill>
            <a:srgbClr val="344F66"/>
          </a:solidFill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ED55FEA-D86D-4973-92A0-8BF9E79B3FB6}"/>
                </a:ext>
              </a:extLst>
            </p:cNvPr>
            <p:cNvSpPr/>
            <p:nvPr/>
          </p:nvSpPr>
          <p:spPr>
            <a:xfrm>
              <a:off x="5990153" y="1277236"/>
              <a:ext cx="1728000" cy="172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7" name="TextBox 32">
              <a:extLst>
                <a:ext uri="{FF2B5EF4-FFF2-40B4-BE49-F238E27FC236}">
                  <a16:creationId xmlns:a16="http://schemas.microsoft.com/office/drawing/2014/main" id="{FDEE9565-994A-4A3F-AE07-E7B97535EA33}"/>
                </a:ext>
              </a:extLst>
            </p:cNvPr>
            <p:cNvSpPr txBox="1"/>
            <p:nvPr/>
          </p:nvSpPr>
          <p:spPr>
            <a:xfrm>
              <a:off x="6189054" y="1781527"/>
              <a:ext cx="1330199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3200" dirty="0"/>
                <a:t>内在需求</a:t>
              </a:r>
              <a:endParaRPr lang="zh-CN" altLang="en-US" sz="5400" dirty="0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3CD38054-A1C6-4C9D-9BE5-C276F77F3559}"/>
                </a:ext>
              </a:extLst>
            </p:cNvPr>
            <p:cNvSpPr/>
            <p:nvPr/>
          </p:nvSpPr>
          <p:spPr>
            <a:xfrm flipV="1">
              <a:off x="6744504" y="2975421"/>
              <a:ext cx="218634" cy="1392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</p:grpSp>
      <p:sp>
        <p:nvSpPr>
          <p:cNvPr id="19" name="等腰三角形 45">
            <a:extLst>
              <a:ext uri="{FF2B5EF4-FFF2-40B4-BE49-F238E27FC236}">
                <a16:creationId xmlns:a16="http://schemas.microsoft.com/office/drawing/2014/main" id="{0CD0E401-F7E2-4F2C-9AD0-19FFE7D6836A}"/>
              </a:ext>
            </a:extLst>
          </p:cNvPr>
          <p:cNvSpPr/>
          <p:nvPr/>
        </p:nvSpPr>
        <p:spPr>
          <a:xfrm>
            <a:off x="5331492" y="3913205"/>
            <a:ext cx="1773057" cy="959867"/>
          </a:xfrm>
          <a:custGeom>
            <a:avLst/>
            <a:gdLst/>
            <a:ahLst/>
            <a:cxnLst/>
            <a:rect l="l" t="t" r="r" b="b"/>
            <a:pathLst>
              <a:path w="1773057" h="959867">
                <a:moveTo>
                  <a:pt x="886528" y="0"/>
                </a:moveTo>
                <a:lnTo>
                  <a:pt x="953045" y="84733"/>
                </a:lnTo>
                <a:lnTo>
                  <a:pt x="1627198" y="84733"/>
                </a:lnTo>
                <a:cubicBezTo>
                  <a:pt x="1707754" y="84733"/>
                  <a:pt x="1773057" y="150036"/>
                  <a:pt x="1773057" y="230592"/>
                </a:cubicBezTo>
                <a:lnTo>
                  <a:pt x="1773057" y="814008"/>
                </a:lnTo>
                <a:cubicBezTo>
                  <a:pt x="1773057" y="894564"/>
                  <a:pt x="1707754" y="959867"/>
                  <a:pt x="1627198" y="959867"/>
                </a:cubicBezTo>
                <a:lnTo>
                  <a:pt x="145859" y="959867"/>
                </a:lnTo>
                <a:cubicBezTo>
                  <a:pt x="65303" y="959867"/>
                  <a:pt x="0" y="894564"/>
                  <a:pt x="0" y="814008"/>
                </a:cubicBezTo>
                <a:lnTo>
                  <a:pt x="0" y="230592"/>
                </a:lnTo>
                <a:cubicBezTo>
                  <a:pt x="0" y="150036"/>
                  <a:pt x="65303" y="84733"/>
                  <a:pt x="145859" y="84733"/>
                </a:cubicBezTo>
                <a:lnTo>
                  <a:pt x="820011" y="84733"/>
                </a:lnTo>
                <a:close/>
              </a:path>
            </a:pathLst>
          </a:custGeom>
          <a:noFill/>
          <a:ln w="12700">
            <a:solidFill>
              <a:srgbClr val="CF3B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45">
            <a:extLst>
              <a:ext uri="{FF2B5EF4-FFF2-40B4-BE49-F238E27FC236}">
                <a16:creationId xmlns:a16="http://schemas.microsoft.com/office/drawing/2014/main" id="{1024EF74-F14F-451B-9711-4A1D52DA67AA}"/>
              </a:ext>
            </a:extLst>
          </p:cNvPr>
          <p:cNvSpPr/>
          <p:nvPr/>
        </p:nvSpPr>
        <p:spPr>
          <a:xfrm>
            <a:off x="9149767" y="3913205"/>
            <a:ext cx="1773057" cy="959867"/>
          </a:xfrm>
          <a:custGeom>
            <a:avLst/>
            <a:gdLst/>
            <a:ahLst/>
            <a:cxnLst/>
            <a:rect l="l" t="t" r="r" b="b"/>
            <a:pathLst>
              <a:path w="1773057" h="959867">
                <a:moveTo>
                  <a:pt x="886528" y="0"/>
                </a:moveTo>
                <a:lnTo>
                  <a:pt x="953045" y="84733"/>
                </a:lnTo>
                <a:lnTo>
                  <a:pt x="1627198" y="84733"/>
                </a:lnTo>
                <a:cubicBezTo>
                  <a:pt x="1707754" y="84733"/>
                  <a:pt x="1773057" y="150036"/>
                  <a:pt x="1773057" y="230592"/>
                </a:cubicBezTo>
                <a:lnTo>
                  <a:pt x="1773057" y="814008"/>
                </a:lnTo>
                <a:cubicBezTo>
                  <a:pt x="1773057" y="894564"/>
                  <a:pt x="1707754" y="959867"/>
                  <a:pt x="1627198" y="959867"/>
                </a:cubicBezTo>
                <a:lnTo>
                  <a:pt x="145859" y="959867"/>
                </a:lnTo>
                <a:cubicBezTo>
                  <a:pt x="65303" y="959867"/>
                  <a:pt x="0" y="894564"/>
                  <a:pt x="0" y="814008"/>
                </a:cubicBezTo>
                <a:lnTo>
                  <a:pt x="0" y="230592"/>
                </a:lnTo>
                <a:cubicBezTo>
                  <a:pt x="0" y="150036"/>
                  <a:pt x="65303" y="84733"/>
                  <a:pt x="145859" y="84733"/>
                </a:cubicBezTo>
                <a:lnTo>
                  <a:pt x="820011" y="84733"/>
                </a:lnTo>
                <a:close/>
              </a:path>
            </a:pathLst>
          </a:custGeom>
          <a:noFill/>
          <a:ln w="12700">
            <a:solidFill>
              <a:srgbClr val="344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42">
            <a:extLst>
              <a:ext uri="{FF2B5EF4-FFF2-40B4-BE49-F238E27FC236}">
                <a16:creationId xmlns:a16="http://schemas.microsoft.com/office/drawing/2014/main" id="{F2F7ED78-01B1-4A10-BC0B-D1209C2179E5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1.1 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2880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19" grpId="0" animBg="1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9D3F49B-5511-41FB-887E-6D609D5A097D}"/>
              </a:ext>
            </a:extLst>
          </p:cNvPr>
          <p:cNvGrpSpPr/>
          <p:nvPr/>
        </p:nvGrpSpPr>
        <p:grpSpPr>
          <a:xfrm>
            <a:off x="943429" y="4930222"/>
            <a:ext cx="10309654" cy="1364343"/>
            <a:chOff x="943429" y="4849537"/>
            <a:chExt cx="10309654" cy="1364343"/>
          </a:xfrm>
        </p:grpSpPr>
        <p:sp>
          <p:nvSpPr>
            <p:cNvPr id="3" name="圆角矩形 6">
              <a:extLst>
                <a:ext uri="{FF2B5EF4-FFF2-40B4-BE49-F238E27FC236}">
                  <a16:creationId xmlns:a16="http://schemas.microsoft.com/office/drawing/2014/main" id="{4BF3E370-0A87-4559-8A6D-F12B8B6C7C3D}"/>
                </a:ext>
              </a:extLst>
            </p:cNvPr>
            <p:cNvSpPr/>
            <p:nvPr/>
          </p:nvSpPr>
          <p:spPr>
            <a:xfrm>
              <a:off x="943429" y="4849537"/>
              <a:ext cx="9844020" cy="136434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五边形 7">
              <a:extLst>
                <a:ext uri="{FF2B5EF4-FFF2-40B4-BE49-F238E27FC236}">
                  <a16:creationId xmlns:a16="http://schemas.microsoft.com/office/drawing/2014/main" id="{1D324D86-662F-4EF4-A577-137E8A72AADE}"/>
                </a:ext>
              </a:extLst>
            </p:cNvPr>
            <p:cNvSpPr/>
            <p:nvPr/>
          </p:nvSpPr>
          <p:spPr>
            <a:xfrm>
              <a:off x="9830683" y="5158690"/>
              <a:ext cx="1422400" cy="746036"/>
            </a:xfrm>
            <a:prstGeom prst="homePlate">
              <a:avLst>
                <a:gd name="adj" fmla="val 31490"/>
              </a:avLst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216000" bIns="108000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" name="TextBox 33">
              <a:extLst>
                <a:ext uri="{FF2B5EF4-FFF2-40B4-BE49-F238E27FC236}">
                  <a16:creationId xmlns:a16="http://schemas.microsoft.com/office/drawing/2014/main" id="{C4E3A307-2DE3-4EF4-A67B-12879BCA7284}"/>
                </a:ext>
              </a:extLst>
            </p:cNvPr>
            <p:cNvSpPr txBox="1"/>
            <p:nvPr/>
          </p:nvSpPr>
          <p:spPr>
            <a:xfrm>
              <a:off x="3079313" y="5254709"/>
              <a:ext cx="5977601" cy="366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rgbClr val="555555"/>
                  </a:solidFill>
                  <a:cs typeface="+mn-ea"/>
                  <a:sym typeface="+mn-lt"/>
                </a:rPr>
                <a:t>全天候售货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8F4EBD1-C4FD-4BAC-9EF3-D939B7178055}"/>
                </a:ext>
              </a:extLst>
            </p:cNvPr>
            <p:cNvSpPr/>
            <p:nvPr/>
          </p:nvSpPr>
          <p:spPr>
            <a:xfrm>
              <a:off x="1554484" y="5148332"/>
              <a:ext cx="766752" cy="766752"/>
            </a:xfrm>
            <a:prstGeom prst="ellipse">
              <a:avLst/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38D5EE3-7AC7-41A8-9A4B-405E8FF1A705}"/>
                </a:ext>
              </a:extLst>
            </p:cNvPr>
            <p:cNvGrpSpPr/>
            <p:nvPr/>
          </p:nvGrpSpPr>
          <p:grpSpPr>
            <a:xfrm>
              <a:off x="1679904" y="5268632"/>
              <a:ext cx="486104" cy="526152"/>
              <a:chOff x="3714875" y="1883685"/>
              <a:chExt cx="486104" cy="526152"/>
            </a:xfrm>
          </p:grpSpPr>
          <p:sp>
            <p:nvSpPr>
              <p:cNvPr id="8" name="Oval 92">
                <a:extLst>
                  <a:ext uri="{FF2B5EF4-FFF2-40B4-BE49-F238E27FC236}">
                    <a16:creationId xmlns:a16="http://schemas.microsoft.com/office/drawing/2014/main" id="{62DF36EE-1043-49CE-A2C8-C2A1D372D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357" y="1925114"/>
                <a:ext cx="75954" cy="925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Freeform 93">
                <a:extLst>
                  <a:ext uri="{FF2B5EF4-FFF2-40B4-BE49-F238E27FC236}">
                    <a16:creationId xmlns:a16="http://schemas.microsoft.com/office/drawing/2014/main" id="{23FF3EEC-BDF6-47A1-A0C0-C758E289D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56" y="1990020"/>
                <a:ext cx="230623" cy="419817"/>
              </a:xfrm>
              <a:custGeom>
                <a:avLst/>
                <a:gdLst>
                  <a:gd name="T0" fmla="*/ 83 w 84"/>
                  <a:gd name="T1" fmla="*/ 42 h 153"/>
                  <a:gd name="T2" fmla="*/ 83 w 84"/>
                  <a:gd name="T3" fmla="*/ 42 h 153"/>
                  <a:gd name="T4" fmla="*/ 83 w 84"/>
                  <a:gd name="T5" fmla="*/ 42 h 153"/>
                  <a:gd name="T6" fmla="*/ 60 w 84"/>
                  <a:gd name="T7" fmla="*/ 17 h 153"/>
                  <a:gd name="T8" fmla="*/ 54 w 84"/>
                  <a:gd name="T9" fmla="*/ 14 h 153"/>
                  <a:gd name="T10" fmla="*/ 47 w 84"/>
                  <a:gd name="T11" fmla="*/ 14 h 153"/>
                  <a:gd name="T12" fmla="*/ 52 w 84"/>
                  <a:gd name="T13" fmla="*/ 18 h 153"/>
                  <a:gd name="T14" fmla="*/ 45 w 84"/>
                  <a:gd name="T15" fmla="*/ 21 h 153"/>
                  <a:gd name="T16" fmla="*/ 48 w 84"/>
                  <a:gd name="T17" fmla="*/ 27 h 153"/>
                  <a:gd name="T18" fmla="*/ 39 w 84"/>
                  <a:gd name="T19" fmla="*/ 47 h 153"/>
                  <a:gd name="T20" fmla="*/ 38 w 84"/>
                  <a:gd name="T21" fmla="*/ 19 h 153"/>
                  <a:gd name="T22" fmla="*/ 39 w 84"/>
                  <a:gd name="T23" fmla="*/ 18 h 153"/>
                  <a:gd name="T24" fmla="*/ 37 w 84"/>
                  <a:gd name="T25" fmla="*/ 11 h 153"/>
                  <a:gd name="T26" fmla="*/ 32 w 84"/>
                  <a:gd name="T27" fmla="*/ 11 h 153"/>
                  <a:gd name="T28" fmla="*/ 30 w 84"/>
                  <a:gd name="T29" fmla="*/ 18 h 153"/>
                  <a:gd name="T30" fmla="*/ 31 w 84"/>
                  <a:gd name="T31" fmla="*/ 19 h 153"/>
                  <a:gd name="T32" fmla="*/ 30 w 84"/>
                  <a:gd name="T33" fmla="*/ 47 h 153"/>
                  <a:gd name="T34" fmla="*/ 20 w 84"/>
                  <a:gd name="T35" fmla="*/ 27 h 153"/>
                  <a:gd name="T36" fmla="*/ 24 w 84"/>
                  <a:gd name="T37" fmla="*/ 21 h 153"/>
                  <a:gd name="T38" fmla="*/ 17 w 84"/>
                  <a:gd name="T39" fmla="*/ 18 h 153"/>
                  <a:gd name="T40" fmla="*/ 23 w 84"/>
                  <a:gd name="T41" fmla="*/ 13 h 153"/>
                  <a:gd name="T42" fmla="*/ 22 w 84"/>
                  <a:gd name="T43" fmla="*/ 12 h 153"/>
                  <a:gd name="T44" fmla="*/ 6 w 84"/>
                  <a:gd name="T45" fmla="*/ 5 h 153"/>
                  <a:gd name="T46" fmla="*/ 0 w 84"/>
                  <a:gd name="T47" fmla="*/ 0 h 153"/>
                  <a:gd name="T48" fmla="*/ 0 w 84"/>
                  <a:gd name="T49" fmla="*/ 21 h 153"/>
                  <a:gd name="T50" fmla="*/ 13 w 84"/>
                  <a:gd name="T51" fmla="*/ 26 h 153"/>
                  <a:gd name="T52" fmla="*/ 11 w 84"/>
                  <a:gd name="T53" fmla="*/ 87 h 153"/>
                  <a:gd name="T54" fmla="*/ 11 w 84"/>
                  <a:gd name="T55" fmla="*/ 87 h 153"/>
                  <a:gd name="T56" fmla="*/ 13 w 84"/>
                  <a:gd name="T57" fmla="*/ 87 h 153"/>
                  <a:gd name="T58" fmla="*/ 15 w 84"/>
                  <a:gd name="T59" fmla="*/ 153 h 153"/>
                  <a:gd name="T60" fmla="*/ 34 w 84"/>
                  <a:gd name="T61" fmla="*/ 153 h 153"/>
                  <a:gd name="T62" fmla="*/ 34 w 84"/>
                  <a:gd name="T63" fmla="*/ 87 h 153"/>
                  <a:gd name="T64" fmla="*/ 36 w 84"/>
                  <a:gd name="T65" fmla="*/ 87 h 153"/>
                  <a:gd name="T66" fmla="*/ 38 w 84"/>
                  <a:gd name="T67" fmla="*/ 153 h 153"/>
                  <a:gd name="T68" fmla="*/ 57 w 84"/>
                  <a:gd name="T69" fmla="*/ 153 h 153"/>
                  <a:gd name="T70" fmla="*/ 57 w 84"/>
                  <a:gd name="T71" fmla="*/ 87 h 153"/>
                  <a:gd name="T72" fmla="*/ 59 w 84"/>
                  <a:gd name="T73" fmla="*/ 87 h 153"/>
                  <a:gd name="T74" fmla="*/ 59 w 84"/>
                  <a:gd name="T75" fmla="*/ 87 h 153"/>
                  <a:gd name="T76" fmla="*/ 58 w 84"/>
                  <a:gd name="T77" fmla="*/ 77 h 153"/>
                  <a:gd name="T78" fmla="*/ 69 w 84"/>
                  <a:gd name="T79" fmla="*/ 82 h 153"/>
                  <a:gd name="T80" fmla="*/ 77 w 84"/>
                  <a:gd name="T81" fmla="*/ 67 h 153"/>
                  <a:gd name="T82" fmla="*/ 80 w 84"/>
                  <a:gd name="T83" fmla="*/ 60 h 153"/>
                  <a:gd name="T84" fmla="*/ 82 w 84"/>
                  <a:gd name="T85" fmla="*/ 56 h 153"/>
                  <a:gd name="T86" fmla="*/ 83 w 84"/>
                  <a:gd name="T87" fmla="*/ 54 h 153"/>
                  <a:gd name="T88" fmla="*/ 84 w 84"/>
                  <a:gd name="T89" fmla="*/ 53 h 153"/>
                  <a:gd name="T90" fmla="*/ 84 w 84"/>
                  <a:gd name="T91" fmla="*/ 52 h 153"/>
                  <a:gd name="T92" fmla="*/ 83 w 84"/>
                  <a:gd name="T93" fmla="*/ 42 h 153"/>
                  <a:gd name="T94" fmla="*/ 65 w 84"/>
                  <a:gd name="T95" fmla="*/ 51 h 153"/>
                  <a:gd name="T96" fmla="*/ 60 w 84"/>
                  <a:gd name="T97" fmla="*/ 58 h 153"/>
                  <a:gd name="T98" fmla="*/ 58 w 84"/>
                  <a:gd name="T99" fmla="*/ 62 h 153"/>
                  <a:gd name="T100" fmla="*/ 57 w 84"/>
                  <a:gd name="T101" fmla="*/ 39 h 153"/>
                  <a:gd name="T102" fmla="*/ 66 w 84"/>
                  <a:gd name="T103" fmla="*/ 49 h 153"/>
                  <a:gd name="T104" fmla="*/ 65 w 84"/>
                  <a:gd name="T105" fmla="*/ 5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4" h="153">
                    <a:moveTo>
                      <a:pt x="83" y="42"/>
                    </a:move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8" y="15"/>
                      <a:pt x="56" y="14"/>
                      <a:pt x="54" y="14"/>
                    </a:cubicBezTo>
                    <a:cubicBezTo>
                      <a:pt x="54" y="14"/>
                      <a:pt x="49" y="14"/>
                      <a:pt x="47" y="14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6" y="9"/>
                      <a:pt x="8" y="6"/>
                      <a:pt x="6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5" y="23"/>
                      <a:pt x="9" y="24"/>
                      <a:pt x="13" y="26"/>
                    </a:cubicBezTo>
                    <a:cubicBezTo>
                      <a:pt x="12" y="46"/>
                      <a:pt x="11" y="66"/>
                      <a:pt x="11" y="87"/>
                    </a:cubicBezTo>
                    <a:cubicBezTo>
                      <a:pt x="11" y="87"/>
                      <a:pt x="11" y="87"/>
                      <a:pt x="11" y="87"/>
                    </a:cubicBezTo>
                    <a:cubicBezTo>
                      <a:pt x="12" y="87"/>
                      <a:pt x="12" y="87"/>
                      <a:pt x="13" y="87"/>
                    </a:cubicBezTo>
                    <a:cubicBezTo>
                      <a:pt x="15" y="153"/>
                      <a:pt x="15" y="153"/>
                      <a:pt x="15" y="153"/>
                    </a:cubicBezTo>
                    <a:cubicBezTo>
                      <a:pt x="34" y="153"/>
                      <a:pt x="34" y="153"/>
                      <a:pt x="34" y="153"/>
                    </a:cubicBezTo>
                    <a:cubicBezTo>
                      <a:pt x="34" y="134"/>
                      <a:pt x="34" y="100"/>
                      <a:pt x="34" y="87"/>
                    </a:cubicBezTo>
                    <a:cubicBezTo>
                      <a:pt x="34" y="87"/>
                      <a:pt x="35" y="87"/>
                      <a:pt x="36" y="87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57" y="153"/>
                      <a:pt x="57" y="153"/>
                      <a:pt x="57" y="153"/>
                    </a:cubicBezTo>
                    <a:cubicBezTo>
                      <a:pt x="57" y="134"/>
                      <a:pt x="57" y="100"/>
                      <a:pt x="57" y="87"/>
                    </a:cubicBezTo>
                    <a:cubicBezTo>
                      <a:pt x="57" y="87"/>
                      <a:pt x="58" y="87"/>
                      <a:pt x="59" y="87"/>
                    </a:cubicBezTo>
                    <a:cubicBezTo>
                      <a:pt x="59" y="87"/>
                      <a:pt x="59" y="87"/>
                      <a:pt x="59" y="87"/>
                    </a:cubicBezTo>
                    <a:cubicBezTo>
                      <a:pt x="59" y="83"/>
                      <a:pt x="58" y="80"/>
                      <a:pt x="58" y="77"/>
                    </a:cubicBezTo>
                    <a:cubicBezTo>
                      <a:pt x="62" y="79"/>
                      <a:pt x="65" y="81"/>
                      <a:pt x="69" y="82"/>
                    </a:cubicBezTo>
                    <a:cubicBezTo>
                      <a:pt x="77" y="67"/>
                      <a:pt x="77" y="67"/>
                      <a:pt x="77" y="67"/>
                    </a:cubicBezTo>
                    <a:cubicBezTo>
                      <a:pt x="80" y="60"/>
                      <a:pt x="80" y="60"/>
                      <a:pt x="80" y="60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3" y="54"/>
                      <a:pt x="83" y="54"/>
                      <a:pt x="83" y="54"/>
                    </a:cubicBezTo>
                    <a:cubicBezTo>
                      <a:pt x="84" y="53"/>
                      <a:pt x="84" y="53"/>
                      <a:pt x="84" y="53"/>
                    </a:cubicBezTo>
                    <a:cubicBezTo>
                      <a:pt x="84" y="52"/>
                      <a:pt x="84" y="52"/>
                      <a:pt x="84" y="52"/>
                    </a:cubicBezTo>
                    <a:lnTo>
                      <a:pt x="83" y="42"/>
                    </a:lnTo>
                    <a:close/>
                    <a:moveTo>
                      <a:pt x="65" y="51"/>
                    </a:moveTo>
                    <a:cubicBezTo>
                      <a:pt x="60" y="58"/>
                      <a:pt x="60" y="58"/>
                      <a:pt x="60" y="58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54"/>
                      <a:pt x="58" y="47"/>
                      <a:pt x="57" y="39"/>
                    </a:cubicBezTo>
                    <a:cubicBezTo>
                      <a:pt x="66" y="49"/>
                      <a:pt x="66" y="49"/>
                      <a:pt x="66" y="49"/>
                    </a:cubicBezTo>
                    <a:lnTo>
                      <a:pt x="65" y="5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Freeform 94">
                <a:extLst>
                  <a:ext uri="{FF2B5EF4-FFF2-40B4-BE49-F238E27FC236}">
                    <a16:creationId xmlns:a16="http://schemas.microsoft.com/office/drawing/2014/main" id="{A7B38728-C2D7-4602-A565-DCC4C6845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9066" y="1998306"/>
                <a:ext cx="169860" cy="19334"/>
              </a:xfrm>
              <a:custGeom>
                <a:avLst/>
                <a:gdLst>
                  <a:gd name="T0" fmla="*/ 58 w 62"/>
                  <a:gd name="T1" fmla="*/ 7 h 7"/>
                  <a:gd name="T2" fmla="*/ 4 w 62"/>
                  <a:gd name="T3" fmla="*/ 7 h 7"/>
                  <a:gd name="T4" fmla="*/ 0 w 62"/>
                  <a:gd name="T5" fmla="*/ 4 h 7"/>
                  <a:gd name="T6" fmla="*/ 4 w 62"/>
                  <a:gd name="T7" fmla="*/ 0 h 7"/>
                  <a:gd name="T8" fmla="*/ 58 w 62"/>
                  <a:gd name="T9" fmla="*/ 0 h 7"/>
                  <a:gd name="T10" fmla="*/ 62 w 62"/>
                  <a:gd name="T11" fmla="*/ 4 h 7"/>
                  <a:gd name="T12" fmla="*/ 58 w 6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">
                    <a:moveTo>
                      <a:pt x="58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2" y="2"/>
                      <a:pt x="62" y="4"/>
                    </a:cubicBezTo>
                    <a:cubicBezTo>
                      <a:pt x="62" y="6"/>
                      <a:pt x="61" y="7"/>
                      <a:pt x="58" y="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Freeform 95">
                <a:extLst>
                  <a:ext uri="{FF2B5EF4-FFF2-40B4-BE49-F238E27FC236}">
                    <a16:creationId xmlns:a16="http://schemas.microsoft.com/office/drawing/2014/main" id="{9A306980-81E4-4E2C-901F-8C7C4DC01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9066" y="2042498"/>
                <a:ext cx="169860" cy="19334"/>
              </a:xfrm>
              <a:custGeom>
                <a:avLst/>
                <a:gdLst>
                  <a:gd name="T0" fmla="*/ 58 w 62"/>
                  <a:gd name="T1" fmla="*/ 7 h 7"/>
                  <a:gd name="T2" fmla="*/ 4 w 62"/>
                  <a:gd name="T3" fmla="*/ 7 h 7"/>
                  <a:gd name="T4" fmla="*/ 0 w 62"/>
                  <a:gd name="T5" fmla="*/ 4 h 7"/>
                  <a:gd name="T6" fmla="*/ 4 w 62"/>
                  <a:gd name="T7" fmla="*/ 0 h 7"/>
                  <a:gd name="T8" fmla="*/ 58 w 62"/>
                  <a:gd name="T9" fmla="*/ 0 h 7"/>
                  <a:gd name="T10" fmla="*/ 62 w 62"/>
                  <a:gd name="T11" fmla="*/ 4 h 7"/>
                  <a:gd name="T12" fmla="*/ 58 w 6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">
                    <a:moveTo>
                      <a:pt x="58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2" y="1"/>
                      <a:pt x="62" y="4"/>
                    </a:cubicBezTo>
                    <a:cubicBezTo>
                      <a:pt x="62" y="6"/>
                      <a:pt x="61" y="7"/>
                      <a:pt x="58" y="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96">
                <a:extLst>
                  <a:ext uri="{FF2B5EF4-FFF2-40B4-BE49-F238E27FC236}">
                    <a16:creationId xmlns:a16="http://schemas.microsoft.com/office/drawing/2014/main" id="{543180B0-8E15-49D0-BDDB-AF73D0905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9066" y="2086689"/>
                <a:ext cx="169860" cy="19334"/>
              </a:xfrm>
              <a:custGeom>
                <a:avLst/>
                <a:gdLst>
                  <a:gd name="T0" fmla="*/ 58 w 62"/>
                  <a:gd name="T1" fmla="*/ 7 h 7"/>
                  <a:gd name="T2" fmla="*/ 4 w 62"/>
                  <a:gd name="T3" fmla="*/ 7 h 7"/>
                  <a:gd name="T4" fmla="*/ 0 w 62"/>
                  <a:gd name="T5" fmla="*/ 3 h 7"/>
                  <a:gd name="T6" fmla="*/ 4 w 62"/>
                  <a:gd name="T7" fmla="*/ 0 h 7"/>
                  <a:gd name="T8" fmla="*/ 58 w 62"/>
                  <a:gd name="T9" fmla="*/ 0 h 7"/>
                  <a:gd name="T10" fmla="*/ 62 w 62"/>
                  <a:gd name="T11" fmla="*/ 3 h 7"/>
                  <a:gd name="T12" fmla="*/ 58 w 6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">
                    <a:moveTo>
                      <a:pt x="58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2" y="1"/>
                      <a:pt x="62" y="3"/>
                    </a:cubicBezTo>
                    <a:cubicBezTo>
                      <a:pt x="62" y="5"/>
                      <a:pt x="61" y="7"/>
                      <a:pt x="58" y="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Freeform 97">
                <a:extLst>
                  <a:ext uri="{FF2B5EF4-FFF2-40B4-BE49-F238E27FC236}">
                    <a16:creationId xmlns:a16="http://schemas.microsoft.com/office/drawing/2014/main" id="{47221402-BDD7-4635-863A-8100F124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9066" y="2130880"/>
                <a:ext cx="169860" cy="17953"/>
              </a:xfrm>
              <a:custGeom>
                <a:avLst/>
                <a:gdLst>
                  <a:gd name="T0" fmla="*/ 58 w 62"/>
                  <a:gd name="T1" fmla="*/ 7 h 7"/>
                  <a:gd name="T2" fmla="*/ 4 w 62"/>
                  <a:gd name="T3" fmla="*/ 7 h 7"/>
                  <a:gd name="T4" fmla="*/ 0 w 62"/>
                  <a:gd name="T5" fmla="*/ 3 h 7"/>
                  <a:gd name="T6" fmla="*/ 4 w 62"/>
                  <a:gd name="T7" fmla="*/ 0 h 7"/>
                  <a:gd name="T8" fmla="*/ 58 w 62"/>
                  <a:gd name="T9" fmla="*/ 0 h 7"/>
                  <a:gd name="T10" fmla="*/ 62 w 62"/>
                  <a:gd name="T11" fmla="*/ 3 h 7"/>
                  <a:gd name="T12" fmla="*/ 58 w 6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">
                    <a:moveTo>
                      <a:pt x="58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1" y="0"/>
                      <a:pt x="62" y="1"/>
                      <a:pt x="62" y="3"/>
                    </a:cubicBezTo>
                    <a:cubicBezTo>
                      <a:pt x="62" y="5"/>
                      <a:pt x="61" y="7"/>
                      <a:pt x="58" y="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Freeform 98">
                <a:extLst>
                  <a:ext uri="{FF2B5EF4-FFF2-40B4-BE49-F238E27FC236}">
                    <a16:creationId xmlns:a16="http://schemas.microsoft.com/office/drawing/2014/main" id="{527DB898-49D8-410D-8FCA-05F45B07FC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14875" y="1883685"/>
                <a:ext cx="269291" cy="336959"/>
              </a:xfrm>
              <a:custGeom>
                <a:avLst/>
                <a:gdLst>
                  <a:gd name="T0" fmla="*/ 93 w 98"/>
                  <a:gd name="T1" fmla="*/ 0 h 123"/>
                  <a:gd name="T2" fmla="*/ 27 w 98"/>
                  <a:gd name="T3" fmla="*/ 0 h 123"/>
                  <a:gd name="T4" fmla="*/ 24 w 98"/>
                  <a:gd name="T5" fmla="*/ 2 h 123"/>
                  <a:gd name="T6" fmla="*/ 1 w 98"/>
                  <a:gd name="T7" fmla="*/ 24 h 123"/>
                  <a:gd name="T8" fmla="*/ 0 w 98"/>
                  <a:gd name="T9" fmla="*/ 27 h 123"/>
                  <a:gd name="T10" fmla="*/ 0 w 98"/>
                  <a:gd name="T11" fmla="*/ 118 h 123"/>
                  <a:gd name="T12" fmla="*/ 5 w 98"/>
                  <a:gd name="T13" fmla="*/ 123 h 123"/>
                  <a:gd name="T14" fmla="*/ 93 w 98"/>
                  <a:gd name="T15" fmla="*/ 123 h 123"/>
                  <a:gd name="T16" fmla="*/ 98 w 98"/>
                  <a:gd name="T17" fmla="*/ 118 h 123"/>
                  <a:gd name="T18" fmla="*/ 98 w 98"/>
                  <a:gd name="T19" fmla="*/ 5 h 123"/>
                  <a:gd name="T20" fmla="*/ 93 w 98"/>
                  <a:gd name="T21" fmla="*/ 0 h 123"/>
                  <a:gd name="T22" fmla="*/ 24 w 98"/>
                  <a:gd name="T23" fmla="*/ 15 h 123"/>
                  <a:gd name="T24" fmla="*/ 24 w 98"/>
                  <a:gd name="T25" fmla="*/ 23 h 123"/>
                  <a:gd name="T26" fmla="*/ 16 w 98"/>
                  <a:gd name="T27" fmla="*/ 23 h 123"/>
                  <a:gd name="T28" fmla="*/ 24 w 98"/>
                  <a:gd name="T29" fmla="*/ 15 h 123"/>
                  <a:gd name="T30" fmla="*/ 88 w 98"/>
                  <a:gd name="T31" fmla="*/ 113 h 123"/>
                  <a:gd name="T32" fmla="*/ 10 w 98"/>
                  <a:gd name="T33" fmla="*/ 113 h 123"/>
                  <a:gd name="T34" fmla="*/ 10 w 98"/>
                  <a:gd name="T35" fmla="*/ 31 h 123"/>
                  <a:gd name="T36" fmla="*/ 28 w 98"/>
                  <a:gd name="T37" fmla="*/ 31 h 123"/>
                  <a:gd name="T38" fmla="*/ 32 w 98"/>
                  <a:gd name="T39" fmla="*/ 27 h 123"/>
                  <a:gd name="T40" fmla="*/ 32 w 98"/>
                  <a:gd name="T41" fmla="*/ 10 h 123"/>
                  <a:gd name="T42" fmla="*/ 88 w 98"/>
                  <a:gd name="T43" fmla="*/ 10 h 123"/>
                  <a:gd name="T44" fmla="*/ 88 w 98"/>
                  <a:gd name="T45" fmla="*/ 11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8" h="123">
                    <a:moveTo>
                      <a:pt x="93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5" y="1"/>
                      <a:pt x="24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5"/>
                      <a:pt x="0" y="26"/>
                      <a:pt x="0" y="27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1"/>
                      <a:pt x="2" y="123"/>
                      <a:pt x="5" y="123"/>
                    </a:cubicBezTo>
                    <a:cubicBezTo>
                      <a:pt x="93" y="123"/>
                      <a:pt x="93" y="123"/>
                      <a:pt x="93" y="123"/>
                    </a:cubicBezTo>
                    <a:cubicBezTo>
                      <a:pt x="95" y="123"/>
                      <a:pt x="98" y="121"/>
                      <a:pt x="98" y="118"/>
                    </a:cubicBezTo>
                    <a:cubicBezTo>
                      <a:pt x="98" y="5"/>
                      <a:pt x="98" y="5"/>
                      <a:pt x="98" y="5"/>
                    </a:cubicBezTo>
                    <a:cubicBezTo>
                      <a:pt x="98" y="3"/>
                      <a:pt x="95" y="0"/>
                      <a:pt x="93" y="0"/>
                    </a:cubicBezTo>
                    <a:close/>
                    <a:moveTo>
                      <a:pt x="24" y="15"/>
                    </a:moveTo>
                    <a:cubicBezTo>
                      <a:pt x="24" y="23"/>
                      <a:pt x="24" y="23"/>
                      <a:pt x="24" y="23"/>
                    </a:cubicBezTo>
                    <a:cubicBezTo>
                      <a:pt x="16" y="23"/>
                      <a:pt x="16" y="23"/>
                      <a:pt x="16" y="23"/>
                    </a:cubicBezTo>
                    <a:lnTo>
                      <a:pt x="24" y="15"/>
                    </a:lnTo>
                    <a:close/>
                    <a:moveTo>
                      <a:pt x="88" y="113"/>
                    </a:moveTo>
                    <a:cubicBezTo>
                      <a:pt x="10" y="113"/>
                      <a:pt x="10" y="113"/>
                      <a:pt x="10" y="113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30" y="31"/>
                      <a:pt x="32" y="29"/>
                      <a:pt x="32" y="27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88" y="10"/>
                      <a:pt x="88" y="10"/>
                      <a:pt x="88" y="10"/>
                    </a:cubicBezTo>
                    <a:lnTo>
                      <a:pt x="88" y="11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759A7B-E1ED-4F42-B313-10EBEC3D6C1B}"/>
              </a:ext>
            </a:extLst>
          </p:cNvPr>
          <p:cNvGrpSpPr/>
          <p:nvPr/>
        </p:nvGrpSpPr>
        <p:grpSpPr>
          <a:xfrm>
            <a:off x="943429" y="3377192"/>
            <a:ext cx="10309654" cy="1364343"/>
            <a:chOff x="943429" y="3296507"/>
            <a:chExt cx="10309654" cy="1364343"/>
          </a:xfrm>
        </p:grpSpPr>
        <p:sp>
          <p:nvSpPr>
            <p:cNvPr id="16" name="圆角矩形 19">
              <a:extLst>
                <a:ext uri="{FF2B5EF4-FFF2-40B4-BE49-F238E27FC236}">
                  <a16:creationId xmlns:a16="http://schemas.microsoft.com/office/drawing/2014/main" id="{6B7C7E1C-3C9A-4040-A13E-33006A6EE8E4}"/>
                </a:ext>
              </a:extLst>
            </p:cNvPr>
            <p:cNvSpPr/>
            <p:nvPr/>
          </p:nvSpPr>
          <p:spPr>
            <a:xfrm>
              <a:off x="943429" y="3296507"/>
              <a:ext cx="9844020" cy="136434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五边形 20">
              <a:extLst>
                <a:ext uri="{FF2B5EF4-FFF2-40B4-BE49-F238E27FC236}">
                  <a16:creationId xmlns:a16="http://schemas.microsoft.com/office/drawing/2014/main" id="{F0224620-C97D-4009-8BDD-897CADEE471F}"/>
                </a:ext>
              </a:extLst>
            </p:cNvPr>
            <p:cNvSpPr/>
            <p:nvPr/>
          </p:nvSpPr>
          <p:spPr>
            <a:xfrm>
              <a:off x="9830683" y="3605660"/>
              <a:ext cx="1422400" cy="746036"/>
            </a:xfrm>
            <a:prstGeom prst="homePlate">
              <a:avLst>
                <a:gd name="adj" fmla="val 31490"/>
              </a:avLst>
            </a:prstGeom>
            <a:solidFill>
              <a:srgbClr val="CF3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216000" bIns="108000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TextBox 33">
              <a:extLst>
                <a:ext uri="{FF2B5EF4-FFF2-40B4-BE49-F238E27FC236}">
                  <a16:creationId xmlns:a16="http://schemas.microsoft.com/office/drawing/2014/main" id="{6624E149-C149-4CBD-9870-62BE77751B77}"/>
                </a:ext>
              </a:extLst>
            </p:cNvPr>
            <p:cNvSpPr txBox="1"/>
            <p:nvPr/>
          </p:nvSpPr>
          <p:spPr>
            <a:xfrm>
              <a:off x="3079313" y="3701679"/>
              <a:ext cx="5977601" cy="366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rgbClr val="555555"/>
                  </a:solidFill>
                  <a:cs typeface="+mn-ea"/>
                  <a:sym typeface="+mn-lt"/>
                </a:rPr>
                <a:t>结账无需排队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6255A4D-56B7-44C3-A222-C3CDF0C3B4CC}"/>
                </a:ext>
              </a:extLst>
            </p:cNvPr>
            <p:cNvSpPr/>
            <p:nvPr/>
          </p:nvSpPr>
          <p:spPr>
            <a:xfrm>
              <a:off x="1554484" y="3595302"/>
              <a:ext cx="766752" cy="766752"/>
            </a:xfrm>
            <a:prstGeom prst="ellipse">
              <a:avLst/>
            </a:prstGeom>
            <a:solidFill>
              <a:srgbClr val="CF3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121C736-4795-42FC-B6FF-F02B4831618E}"/>
                </a:ext>
              </a:extLst>
            </p:cNvPr>
            <p:cNvGrpSpPr/>
            <p:nvPr/>
          </p:nvGrpSpPr>
          <p:grpSpPr>
            <a:xfrm>
              <a:off x="1684443" y="3731869"/>
              <a:ext cx="516444" cy="493618"/>
              <a:chOff x="9682163" y="5963443"/>
              <a:chExt cx="574675" cy="549275"/>
            </a:xfrm>
            <a:solidFill>
              <a:schemeClr val="bg1"/>
            </a:solidFill>
          </p:grpSpPr>
          <p:sp>
            <p:nvSpPr>
              <p:cNvPr id="21" name="Freeform 864">
                <a:extLst>
                  <a:ext uri="{FF2B5EF4-FFF2-40B4-BE49-F238E27FC236}">
                    <a16:creationId xmlns:a16="http://schemas.microsoft.com/office/drawing/2014/main" id="{CDB37BB8-9479-4F41-AF16-524FAAB1E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5200" y="5963443"/>
                <a:ext cx="104775" cy="117475"/>
              </a:xfrm>
              <a:custGeom>
                <a:avLst/>
                <a:gdLst>
                  <a:gd name="T0" fmla="*/ 14 w 60"/>
                  <a:gd name="T1" fmla="*/ 60 h 67"/>
                  <a:gd name="T2" fmla="*/ 8 w 60"/>
                  <a:gd name="T3" fmla="*/ 21 h 67"/>
                  <a:gd name="T4" fmla="*/ 46 w 60"/>
                  <a:gd name="T5" fmla="*/ 7 h 67"/>
                  <a:gd name="T6" fmla="*/ 51 w 60"/>
                  <a:gd name="T7" fmla="*/ 46 h 67"/>
                  <a:gd name="T8" fmla="*/ 14 w 60"/>
                  <a:gd name="T9" fmla="*/ 6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67">
                    <a:moveTo>
                      <a:pt x="14" y="60"/>
                    </a:moveTo>
                    <a:cubicBezTo>
                      <a:pt x="2" y="53"/>
                      <a:pt x="0" y="35"/>
                      <a:pt x="8" y="21"/>
                    </a:cubicBezTo>
                    <a:cubicBezTo>
                      <a:pt x="17" y="6"/>
                      <a:pt x="34" y="0"/>
                      <a:pt x="46" y="7"/>
                    </a:cubicBezTo>
                    <a:cubicBezTo>
                      <a:pt x="57" y="14"/>
                      <a:pt x="60" y="31"/>
                      <a:pt x="51" y="46"/>
                    </a:cubicBezTo>
                    <a:cubicBezTo>
                      <a:pt x="43" y="61"/>
                      <a:pt x="26" y="67"/>
                      <a:pt x="1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 865">
                <a:extLst>
                  <a:ext uri="{FF2B5EF4-FFF2-40B4-BE49-F238E27FC236}">
                    <a16:creationId xmlns:a16="http://schemas.microsoft.com/office/drawing/2014/main" id="{79A0B2A0-9AF8-42E8-9F92-90D9DD805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2163" y="6049168"/>
                <a:ext cx="569913" cy="463550"/>
              </a:xfrm>
              <a:custGeom>
                <a:avLst/>
                <a:gdLst>
                  <a:gd name="T0" fmla="*/ 4 w 326"/>
                  <a:gd name="T1" fmla="*/ 20 h 265"/>
                  <a:gd name="T2" fmla="*/ 5 w 326"/>
                  <a:gd name="T3" fmla="*/ 20 h 265"/>
                  <a:gd name="T4" fmla="*/ 16 w 326"/>
                  <a:gd name="T5" fmla="*/ 16 h 265"/>
                  <a:gd name="T6" fmla="*/ 59 w 326"/>
                  <a:gd name="T7" fmla="*/ 2 h 265"/>
                  <a:gd name="T8" fmla="*/ 98 w 326"/>
                  <a:gd name="T9" fmla="*/ 9 h 265"/>
                  <a:gd name="T10" fmla="*/ 88 w 326"/>
                  <a:gd name="T11" fmla="*/ 16 h 265"/>
                  <a:gd name="T12" fmla="*/ 85 w 326"/>
                  <a:gd name="T13" fmla="*/ 32 h 265"/>
                  <a:gd name="T14" fmla="*/ 102 w 326"/>
                  <a:gd name="T15" fmla="*/ 24 h 265"/>
                  <a:gd name="T16" fmla="*/ 108 w 326"/>
                  <a:gd name="T17" fmla="*/ 12 h 265"/>
                  <a:gd name="T18" fmla="*/ 110 w 326"/>
                  <a:gd name="T19" fmla="*/ 26 h 265"/>
                  <a:gd name="T20" fmla="*/ 89 w 326"/>
                  <a:gd name="T21" fmla="*/ 70 h 265"/>
                  <a:gd name="T22" fmla="*/ 111 w 326"/>
                  <a:gd name="T23" fmla="*/ 34 h 265"/>
                  <a:gd name="T24" fmla="*/ 118 w 326"/>
                  <a:gd name="T25" fmla="*/ 32 h 265"/>
                  <a:gd name="T26" fmla="*/ 128 w 326"/>
                  <a:gd name="T27" fmla="*/ 86 h 265"/>
                  <a:gd name="T28" fmla="*/ 162 w 326"/>
                  <a:gd name="T29" fmla="*/ 108 h 265"/>
                  <a:gd name="T30" fmla="*/ 222 w 326"/>
                  <a:gd name="T31" fmla="*/ 60 h 265"/>
                  <a:gd name="T32" fmla="*/ 326 w 326"/>
                  <a:gd name="T33" fmla="*/ 135 h 265"/>
                  <a:gd name="T34" fmla="*/ 312 w 326"/>
                  <a:gd name="T35" fmla="*/ 137 h 265"/>
                  <a:gd name="T36" fmla="*/ 156 w 326"/>
                  <a:gd name="T37" fmla="*/ 137 h 265"/>
                  <a:gd name="T38" fmla="*/ 130 w 326"/>
                  <a:gd name="T39" fmla="*/ 135 h 265"/>
                  <a:gd name="T40" fmla="*/ 121 w 326"/>
                  <a:gd name="T41" fmla="*/ 121 h 265"/>
                  <a:gd name="T42" fmla="*/ 104 w 326"/>
                  <a:gd name="T43" fmla="*/ 108 h 265"/>
                  <a:gd name="T44" fmla="*/ 103 w 326"/>
                  <a:gd name="T45" fmla="*/ 108 h 265"/>
                  <a:gd name="T46" fmla="*/ 103 w 326"/>
                  <a:gd name="T47" fmla="*/ 108 h 265"/>
                  <a:gd name="T48" fmla="*/ 97 w 326"/>
                  <a:gd name="T49" fmla="*/ 96 h 265"/>
                  <a:gd name="T50" fmla="*/ 96 w 326"/>
                  <a:gd name="T51" fmla="*/ 94 h 265"/>
                  <a:gd name="T52" fmla="*/ 95 w 326"/>
                  <a:gd name="T53" fmla="*/ 85 h 265"/>
                  <a:gd name="T54" fmla="*/ 101 w 326"/>
                  <a:gd name="T55" fmla="*/ 161 h 265"/>
                  <a:gd name="T56" fmla="*/ 77 w 326"/>
                  <a:gd name="T57" fmla="*/ 265 h 265"/>
                  <a:gd name="T58" fmla="*/ 69 w 326"/>
                  <a:gd name="T59" fmla="*/ 180 h 265"/>
                  <a:gd name="T60" fmla="*/ 68 w 326"/>
                  <a:gd name="T61" fmla="*/ 177 h 265"/>
                  <a:gd name="T62" fmla="*/ 54 w 326"/>
                  <a:gd name="T63" fmla="*/ 149 h 265"/>
                  <a:gd name="T64" fmla="*/ 8 w 326"/>
                  <a:gd name="T65" fmla="*/ 260 h 265"/>
                  <a:gd name="T66" fmla="*/ 3 w 326"/>
                  <a:gd name="T67" fmla="*/ 113 h 265"/>
                  <a:gd name="T68" fmla="*/ 25 w 326"/>
                  <a:gd name="T69" fmla="*/ 68 h 265"/>
                  <a:gd name="T70" fmla="*/ 0 w 326"/>
                  <a:gd name="T71" fmla="*/ 49 h 265"/>
                  <a:gd name="T72" fmla="*/ 0 w 326"/>
                  <a:gd name="T73" fmla="*/ 48 h 265"/>
                  <a:gd name="T74" fmla="*/ 4 w 326"/>
                  <a:gd name="T75" fmla="*/ 2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26" h="265">
                    <a:moveTo>
                      <a:pt x="4" y="20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3" y="0"/>
                      <a:pt x="75" y="0"/>
                      <a:pt x="77" y="1"/>
                    </a:cubicBezTo>
                    <a:cubicBezTo>
                      <a:pt x="86" y="4"/>
                      <a:pt x="92" y="6"/>
                      <a:pt x="98" y="9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77" y="74"/>
                      <a:pt x="77" y="74"/>
                      <a:pt x="77" y="74"/>
                    </a:cubicBezTo>
                    <a:cubicBezTo>
                      <a:pt x="102" y="24"/>
                      <a:pt x="102" y="24"/>
                      <a:pt x="102" y="24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8" y="12"/>
                      <a:pt x="108" y="12"/>
                      <a:pt x="108" y="12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0" y="26"/>
                      <a:pt x="110" y="26"/>
                      <a:pt x="110" y="26"/>
                    </a:cubicBezTo>
                    <a:cubicBezTo>
                      <a:pt x="108" y="27"/>
                      <a:pt x="108" y="27"/>
                      <a:pt x="108" y="27"/>
                    </a:cubicBezTo>
                    <a:cubicBezTo>
                      <a:pt x="89" y="70"/>
                      <a:pt x="89" y="70"/>
                      <a:pt x="89" y="70"/>
                    </a:cubicBezTo>
                    <a:cubicBezTo>
                      <a:pt x="110" y="45"/>
                      <a:pt x="110" y="45"/>
                      <a:pt x="110" y="45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8" y="32"/>
                      <a:pt x="118" y="32"/>
                      <a:pt x="118" y="32"/>
                    </a:cubicBezTo>
                    <a:cubicBezTo>
                      <a:pt x="118" y="32"/>
                      <a:pt x="118" y="32"/>
                      <a:pt x="118" y="32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40" y="93"/>
                      <a:pt x="140" y="93"/>
                      <a:pt x="140" y="93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9"/>
                      <a:pt x="162" y="109"/>
                    </a:cubicBezTo>
                    <a:cubicBezTo>
                      <a:pt x="222" y="60"/>
                      <a:pt x="222" y="60"/>
                      <a:pt x="222" y="60"/>
                    </a:cubicBezTo>
                    <a:cubicBezTo>
                      <a:pt x="225" y="57"/>
                      <a:pt x="231" y="57"/>
                      <a:pt x="235" y="60"/>
                    </a:cubicBezTo>
                    <a:cubicBezTo>
                      <a:pt x="326" y="135"/>
                      <a:pt x="326" y="135"/>
                      <a:pt x="326" y="135"/>
                    </a:cubicBezTo>
                    <a:cubicBezTo>
                      <a:pt x="325" y="137"/>
                      <a:pt x="322" y="137"/>
                      <a:pt x="320" y="137"/>
                    </a:cubicBezTo>
                    <a:cubicBezTo>
                      <a:pt x="312" y="137"/>
                      <a:pt x="312" y="137"/>
                      <a:pt x="312" y="137"/>
                    </a:cubicBezTo>
                    <a:cubicBezTo>
                      <a:pt x="160" y="114"/>
                      <a:pt x="160" y="114"/>
                      <a:pt x="160" y="114"/>
                    </a:cubicBezTo>
                    <a:cubicBezTo>
                      <a:pt x="156" y="137"/>
                      <a:pt x="156" y="137"/>
                      <a:pt x="156" y="137"/>
                    </a:cubicBezTo>
                    <a:cubicBezTo>
                      <a:pt x="137" y="137"/>
                      <a:pt x="137" y="137"/>
                      <a:pt x="137" y="137"/>
                    </a:cubicBezTo>
                    <a:cubicBezTo>
                      <a:pt x="134" y="137"/>
                      <a:pt x="132" y="137"/>
                      <a:pt x="130" y="135"/>
                    </a:cubicBezTo>
                    <a:cubicBezTo>
                      <a:pt x="135" y="131"/>
                      <a:pt x="135" y="131"/>
                      <a:pt x="135" y="131"/>
                    </a:cubicBezTo>
                    <a:cubicBezTo>
                      <a:pt x="121" y="121"/>
                      <a:pt x="121" y="121"/>
                      <a:pt x="121" y="121"/>
                    </a:cubicBezTo>
                    <a:cubicBezTo>
                      <a:pt x="110" y="112"/>
                      <a:pt x="110" y="112"/>
                      <a:pt x="110" y="112"/>
                    </a:cubicBezTo>
                    <a:cubicBezTo>
                      <a:pt x="104" y="108"/>
                      <a:pt x="104" y="108"/>
                      <a:pt x="104" y="108"/>
                    </a:cubicBezTo>
                    <a:cubicBezTo>
                      <a:pt x="104" y="108"/>
                      <a:pt x="104" y="108"/>
                      <a:pt x="104" y="108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103" y="108"/>
                      <a:pt x="103" y="108"/>
                      <a:pt x="103" y="108"/>
                    </a:cubicBezTo>
                    <a:cubicBezTo>
                      <a:pt x="90" y="85"/>
                      <a:pt x="100" y="101"/>
                      <a:pt x="97" y="96"/>
                    </a:cubicBezTo>
                    <a:cubicBezTo>
                      <a:pt x="97" y="96"/>
                      <a:pt x="97" y="96"/>
                      <a:pt x="97" y="96"/>
                    </a:cubicBezTo>
                    <a:cubicBezTo>
                      <a:pt x="97" y="96"/>
                      <a:pt x="97" y="96"/>
                      <a:pt x="97" y="96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6" y="91"/>
                      <a:pt x="96" y="91"/>
                      <a:pt x="96" y="91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1" y="96"/>
                      <a:pt x="87" y="108"/>
                      <a:pt x="82" y="121"/>
                    </a:cubicBezTo>
                    <a:cubicBezTo>
                      <a:pt x="87" y="130"/>
                      <a:pt x="94" y="145"/>
                      <a:pt x="101" y="161"/>
                    </a:cubicBezTo>
                    <a:cubicBezTo>
                      <a:pt x="111" y="205"/>
                      <a:pt x="108" y="234"/>
                      <a:pt x="111" y="262"/>
                    </a:cubicBezTo>
                    <a:cubicBezTo>
                      <a:pt x="77" y="265"/>
                      <a:pt x="77" y="265"/>
                      <a:pt x="77" y="265"/>
                    </a:cubicBezTo>
                    <a:cubicBezTo>
                      <a:pt x="70" y="189"/>
                      <a:pt x="70" y="189"/>
                      <a:pt x="70" y="189"/>
                    </a:cubicBezTo>
                    <a:cubicBezTo>
                      <a:pt x="69" y="180"/>
                      <a:pt x="69" y="180"/>
                      <a:pt x="69" y="180"/>
                    </a:cubicBezTo>
                    <a:cubicBezTo>
                      <a:pt x="69" y="180"/>
                      <a:pt x="69" y="180"/>
                      <a:pt x="69" y="179"/>
                    </a:cubicBezTo>
                    <a:cubicBezTo>
                      <a:pt x="68" y="177"/>
                      <a:pt x="68" y="177"/>
                      <a:pt x="68" y="177"/>
                    </a:cubicBezTo>
                    <a:cubicBezTo>
                      <a:pt x="59" y="160"/>
                      <a:pt x="59" y="160"/>
                      <a:pt x="59" y="160"/>
                    </a:cubicBezTo>
                    <a:cubicBezTo>
                      <a:pt x="54" y="149"/>
                      <a:pt x="54" y="149"/>
                      <a:pt x="54" y="149"/>
                    </a:cubicBezTo>
                    <a:cubicBezTo>
                      <a:pt x="52" y="180"/>
                      <a:pt x="47" y="232"/>
                      <a:pt x="41" y="264"/>
                    </a:cubicBezTo>
                    <a:cubicBezTo>
                      <a:pt x="8" y="260"/>
                      <a:pt x="8" y="260"/>
                      <a:pt x="8" y="260"/>
                    </a:cubicBezTo>
                    <a:cubicBezTo>
                      <a:pt x="13" y="212"/>
                      <a:pt x="16" y="167"/>
                      <a:pt x="18" y="120"/>
                    </a:cubicBezTo>
                    <a:cubicBezTo>
                      <a:pt x="13" y="117"/>
                      <a:pt x="8" y="115"/>
                      <a:pt x="3" y="113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10" y="97"/>
                      <a:pt x="18" y="83"/>
                      <a:pt x="25" y="68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5" y="14"/>
                      <a:pt x="4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Freeform 866">
                <a:extLst>
                  <a:ext uri="{FF2B5EF4-FFF2-40B4-BE49-F238E27FC236}">
                    <a16:creationId xmlns:a16="http://schemas.microsoft.com/office/drawing/2014/main" id="{F803D1CC-68E8-48C7-BE23-3394710DE7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04413" y="6296818"/>
                <a:ext cx="352425" cy="206375"/>
              </a:xfrm>
              <a:custGeom>
                <a:avLst/>
                <a:gdLst>
                  <a:gd name="T0" fmla="*/ 108 w 202"/>
                  <a:gd name="T1" fmla="*/ 78 h 118"/>
                  <a:gd name="T2" fmla="*/ 202 w 202"/>
                  <a:gd name="T3" fmla="*/ 0 h 118"/>
                  <a:gd name="T4" fmla="*/ 202 w 202"/>
                  <a:gd name="T5" fmla="*/ 108 h 118"/>
                  <a:gd name="T6" fmla="*/ 193 w 202"/>
                  <a:gd name="T7" fmla="*/ 118 h 118"/>
                  <a:gd name="T8" fmla="*/ 10 w 202"/>
                  <a:gd name="T9" fmla="*/ 118 h 118"/>
                  <a:gd name="T10" fmla="*/ 0 w 202"/>
                  <a:gd name="T11" fmla="*/ 108 h 118"/>
                  <a:gd name="T12" fmla="*/ 0 w 202"/>
                  <a:gd name="T13" fmla="*/ 0 h 118"/>
                  <a:gd name="T14" fmla="*/ 95 w 202"/>
                  <a:gd name="T15" fmla="*/ 78 h 118"/>
                  <a:gd name="T16" fmla="*/ 108 w 202"/>
                  <a:gd name="T17" fmla="*/ 78 h 118"/>
                  <a:gd name="T18" fmla="*/ 145 w 202"/>
                  <a:gd name="T19" fmla="*/ 67 h 118"/>
                  <a:gd name="T20" fmla="*/ 189 w 202"/>
                  <a:gd name="T21" fmla="*/ 109 h 118"/>
                  <a:gd name="T22" fmla="*/ 191 w 202"/>
                  <a:gd name="T23" fmla="*/ 110 h 118"/>
                  <a:gd name="T24" fmla="*/ 193 w 202"/>
                  <a:gd name="T25" fmla="*/ 109 h 118"/>
                  <a:gd name="T26" fmla="*/ 193 w 202"/>
                  <a:gd name="T27" fmla="*/ 104 h 118"/>
                  <a:gd name="T28" fmla="*/ 149 w 202"/>
                  <a:gd name="T29" fmla="*/ 62 h 118"/>
                  <a:gd name="T30" fmla="*/ 145 w 202"/>
                  <a:gd name="T31" fmla="*/ 62 h 118"/>
                  <a:gd name="T32" fmla="*/ 145 w 202"/>
                  <a:gd name="T33" fmla="*/ 67 h 118"/>
                  <a:gd name="T34" fmla="*/ 58 w 202"/>
                  <a:gd name="T35" fmla="*/ 62 h 118"/>
                  <a:gd name="T36" fmla="*/ 54 w 202"/>
                  <a:gd name="T37" fmla="*/ 62 h 118"/>
                  <a:gd name="T38" fmla="*/ 9 w 202"/>
                  <a:gd name="T39" fmla="*/ 104 h 118"/>
                  <a:gd name="T40" fmla="*/ 9 w 202"/>
                  <a:gd name="T41" fmla="*/ 109 h 118"/>
                  <a:gd name="T42" fmla="*/ 12 w 202"/>
                  <a:gd name="T43" fmla="*/ 110 h 118"/>
                  <a:gd name="T44" fmla="*/ 14 w 202"/>
                  <a:gd name="T45" fmla="*/ 109 h 118"/>
                  <a:gd name="T46" fmla="*/ 58 w 202"/>
                  <a:gd name="T47" fmla="*/ 67 h 118"/>
                  <a:gd name="T48" fmla="*/ 58 w 202"/>
                  <a:gd name="T49" fmla="*/ 62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2" h="118">
                    <a:moveTo>
                      <a:pt x="108" y="78"/>
                    </a:moveTo>
                    <a:cubicBezTo>
                      <a:pt x="202" y="0"/>
                      <a:pt x="202" y="0"/>
                      <a:pt x="202" y="0"/>
                    </a:cubicBezTo>
                    <a:cubicBezTo>
                      <a:pt x="202" y="108"/>
                      <a:pt x="202" y="108"/>
                      <a:pt x="202" y="108"/>
                    </a:cubicBezTo>
                    <a:cubicBezTo>
                      <a:pt x="202" y="113"/>
                      <a:pt x="198" y="118"/>
                      <a:pt x="193" y="118"/>
                    </a:cubicBezTo>
                    <a:cubicBezTo>
                      <a:pt x="10" y="118"/>
                      <a:pt x="10" y="118"/>
                      <a:pt x="10" y="118"/>
                    </a:cubicBezTo>
                    <a:cubicBezTo>
                      <a:pt x="4" y="118"/>
                      <a:pt x="0" y="113"/>
                      <a:pt x="0" y="10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5" y="78"/>
                      <a:pt x="95" y="78"/>
                      <a:pt x="95" y="78"/>
                    </a:cubicBezTo>
                    <a:cubicBezTo>
                      <a:pt x="98" y="81"/>
                      <a:pt x="104" y="81"/>
                      <a:pt x="108" y="78"/>
                    </a:cubicBezTo>
                    <a:close/>
                    <a:moveTo>
                      <a:pt x="145" y="67"/>
                    </a:moveTo>
                    <a:cubicBezTo>
                      <a:pt x="189" y="109"/>
                      <a:pt x="189" y="109"/>
                      <a:pt x="189" y="109"/>
                    </a:cubicBezTo>
                    <a:cubicBezTo>
                      <a:pt x="190" y="109"/>
                      <a:pt x="190" y="110"/>
                      <a:pt x="191" y="110"/>
                    </a:cubicBezTo>
                    <a:cubicBezTo>
                      <a:pt x="192" y="110"/>
                      <a:pt x="193" y="109"/>
                      <a:pt x="193" y="109"/>
                    </a:cubicBezTo>
                    <a:cubicBezTo>
                      <a:pt x="195" y="107"/>
                      <a:pt x="195" y="105"/>
                      <a:pt x="193" y="104"/>
                    </a:cubicBezTo>
                    <a:cubicBezTo>
                      <a:pt x="149" y="62"/>
                      <a:pt x="149" y="62"/>
                      <a:pt x="149" y="62"/>
                    </a:cubicBezTo>
                    <a:cubicBezTo>
                      <a:pt x="148" y="61"/>
                      <a:pt x="146" y="61"/>
                      <a:pt x="145" y="62"/>
                    </a:cubicBezTo>
                    <a:cubicBezTo>
                      <a:pt x="143" y="64"/>
                      <a:pt x="143" y="66"/>
                      <a:pt x="145" y="67"/>
                    </a:cubicBezTo>
                    <a:close/>
                    <a:moveTo>
                      <a:pt x="58" y="62"/>
                    </a:moveTo>
                    <a:cubicBezTo>
                      <a:pt x="57" y="61"/>
                      <a:pt x="55" y="61"/>
                      <a:pt x="54" y="62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8" y="105"/>
                      <a:pt x="8" y="107"/>
                      <a:pt x="9" y="109"/>
                    </a:cubicBezTo>
                    <a:cubicBezTo>
                      <a:pt x="10" y="109"/>
                      <a:pt x="11" y="110"/>
                      <a:pt x="12" y="110"/>
                    </a:cubicBezTo>
                    <a:cubicBezTo>
                      <a:pt x="12" y="110"/>
                      <a:pt x="13" y="109"/>
                      <a:pt x="14" y="109"/>
                    </a:cubicBezTo>
                    <a:cubicBezTo>
                      <a:pt x="58" y="67"/>
                      <a:pt x="58" y="67"/>
                      <a:pt x="58" y="67"/>
                    </a:cubicBezTo>
                    <a:cubicBezTo>
                      <a:pt x="59" y="66"/>
                      <a:pt x="59" y="64"/>
                      <a:pt x="58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867">
                <a:extLst>
                  <a:ext uri="{FF2B5EF4-FFF2-40B4-BE49-F238E27FC236}">
                    <a16:creationId xmlns:a16="http://schemas.microsoft.com/office/drawing/2014/main" id="{50D58834-CAE6-4EF4-86BB-4CF61004C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3313" y="6295231"/>
                <a:ext cx="198438" cy="49213"/>
              </a:xfrm>
              <a:custGeom>
                <a:avLst/>
                <a:gdLst>
                  <a:gd name="T0" fmla="*/ 7 w 114"/>
                  <a:gd name="T1" fmla="*/ 0 h 28"/>
                  <a:gd name="T2" fmla="*/ 109 w 114"/>
                  <a:gd name="T3" fmla="*/ 18 h 28"/>
                  <a:gd name="T4" fmla="*/ 113 w 114"/>
                  <a:gd name="T5" fmla="*/ 24 h 28"/>
                  <a:gd name="T6" fmla="*/ 108 w 114"/>
                  <a:gd name="T7" fmla="*/ 28 h 28"/>
                  <a:gd name="T8" fmla="*/ 107 w 114"/>
                  <a:gd name="T9" fmla="*/ 28 h 28"/>
                  <a:gd name="T10" fmla="*/ 5 w 114"/>
                  <a:gd name="T11" fmla="*/ 11 h 28"/>
                  <a:gd name="T12" fmla="*/ 1 w 114"/>
                  <a:gd name="T13" fmla="*/ 5 h 28"/>
                  <a:gd name="T14" fmla="*/ 7 w 114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28">
                    <a:moveTo>
                      <a:pt x="7" y="0"/>
                    </a:moveTo>
                    <a:cubicBezTo>
                      <a:pt x="109" y="18"/>
                      <a:pt x="109" y="18"/>
                      <a:pt x="109" y="18"/>
                    </a:cubicBezTo>
                    <a:cubicBezTo>
                      <a:pt x="112" y="18"/>
                      <a:pt x="114" y="21"/>
                      <a:pt x="113" y="24"/>
                    </a:cubicBezTo>
                    <a:cubicBezTo>
                      <a:pt x="113" y="27"/>
                      <a:pt x="110" y="28"/>
                      <a:pt x="108" y="28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0"/>
                      <a:pt x="0" y="8"/>
                      <a:pt x="1" y="5"/>
                    </a:cubicBezTo>
                    <a:cubicBezTo>
                      <a:pt x="1" y="2"/>
                      <a:pt x="4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868">
                <a:extLst>
                  <a:ext uri="{FF2B5EF4-FFF2-40B4-BE49-F238E27FC236}">
                    <a16:creationId xmlns:a16="http://schemas.microsoft.com/office/drawing/2014/main" id="{1BE1454F-FA76-4DDF-8983-C97732BE6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5375" y="6331743"/>
                <a:ext cx="160338" cy="44450"/>
              </a:xfrm>
              <a:custGeom>
                <a:avLst/>
                <a:gdLst>
                  <a:gd name="T0" fmla="*/ 1 w 91"/>
                  <a:gd name="T1" fmla="*/ 5 h 25"/>
                  <a:gd name="T2" fmla="*/ 7 w 91"/>
                  <a:gd name="T3" fmla="*/ 1 h 25"/>
                  <a:gd name="T4" fmla="*/ 86 w 91"/>
                  <a:gd name="T5" fmla="*/ 14 h 25"/>
                  <a:gd name="T6" fmla="*/ 90 w 91"/>
                  <a:gd name="T7" fmla="*/ 20 h 25"/>
                  <a:gd name="T8" fmla="*/ 85 w 91"/>
                  <a:gd name="T9" fmla="*/ 25 h 25"/>
                  <a:gd name="T10" fmla="*/ 84 w 91"/>
                  <a:gd name="T11" fmla="*/ 25 h 25"/>
                  <a:gd name="T12" fmla="*/ 5 w 91"/>
                  <a:gd name="T13" fmla="*/ 11 h 25"/>
                  <a:gd name="T14" fmla="*/ 1 w 91"/>
                  <a:gd name="T15" fmla="*/ 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25">
                    <a:moveTo>
                      <a:pt x="1" y="5"/>
                    </a:moveTo>
                    <a:cubicBezTo>
                      <a:pt x="1" y="2"/>
                      <a:pt x="4" y="0"/>
                      <a:pt x="7" y="1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89" y="15"/>
                      <a:pt x="91" y="18"/>
                      <a:pt x="90" y="20"/>
                    </a:cubicBezTo>
                    <a:cubicBezTo>
                      <a:pt x="90" y="23"/>
                      <a:pt x="87" y="25"/>
                      <a:pt x="85" y="25"/>
                    </a:cubicBezTo>
                    <a:cubicBezTo>
                      <a:pt x="84" y="25"/>
                      <a:pt x="84" y="25"/>
                      <a:pt x="84" y="2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" y="11"/>
                      <a:pt x="0" y="8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869">
                <a:extLst>
                  <a:ext uri="{FF2B5EF4-FFF2-40B4-BE49-F238E27FC236}">
                    <a16:creationId xmlns:a16="http://schemas.microsoft.com/office/drawing/2014/main" id="{6E2E9C7A-65A5-4E53-86E7-211D1164B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4588" y="6379368"/>
                <a:ext cx="73025" cy="28575"/>
              </a:xfrm>
              <a:custGeom>
                <a:avLst/>
                <a:gdLst>
                  <a:gd name="T0" fmla="*/ 37 w 42"/>
                  <a:gd name="T1" fmla="*/ 5 h 16"/>
                  <a:gd name="T2" fmla="*/ 42 w 42"/>
                  <a:gd name="T3" fmla="*/ 12 h 16"/>
                  <a:gd name="T4" fmla="*/ 37 w 42"/>
                  <a:gd name="T5" fmla="*/ 16 h 16"/>
                  <a:gd name="T6" fmla="*/ 36 w 42"/>
                  <a:gd name="T7" fmla="*/ 16 h 16"/>
                  <a:gd name="T8" fmla="*/ 5 w 42"/>
                  <a:gd name="T9" fmla="*/ 11 h 16"/>
                  <a:gd name="T10" fmla="*/ 1 w 42"/>
                  <a:gd name="T11" fmla="*/ 5 h 16"/>
                  <a:gd name="T12" fmla="*/ 7 w 42"/>
                  <a:gd name="T13" fmla="*/ 1 h 16"/>
                  <a:gd name="T14" fmla="*/ 37 w 42"/>
                  <a:gd name="T15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16">
                    <a:moveTo>
                      <a:pt x="37" y="5"/>
                    </a:moveTo>
                    <a:cubicBezTo>
                      <a:pt x="40" y="6"/>
                      <a:pt x="42" y="9"/>
                      <a:pt x="42" y="12"/>
                    </a:cubicBezTo>
                    <a:cubicBezTo>
                      <a:pt x="41" y="14"/>
                      <a:pt x="39" y="16"/>
                      <a:pt x="37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3" y="11"/>
                      <a:pt x="0" y="8"/>
                      <a:pt x="1" y="5"/>
                    </a:cubicBezTo>
                    <a:cubicBezTo>
                      <a:pt x="1" y="2"/>
                      <a:pt x="4" y="0"/>
                      <a:pt x="7" y="1"/>
                    </a:cubicBezTo>
                    <a:lnTo>
                      <a:pt x="37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7" name="TextBox 33">
            <a:extLst>
              <a:ext uri="{FF2B5EF4-FFF2-40B4-BE49-F238E27FC236}">
                <a16:creationId xmlns:a16="http://schemas.microsoft.com/office/drawing/2014/main" id="{E639DED6-4D4A-4AB9-8B93-2972A43A4E64}"/>
              </a:ext>
            </a:extLst>
          </p:cNvPr>
          <p:cNvSpPr txBox="1"/>
          <p:nvPr/>
        </p:nvSpPr>
        <p:spPr>
          <a:xfrm>
            <a:off x="4917554" y="1119687"/>
            <a:ext cx="2346338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44F66"/>
                </a:solidFill>
                <a:cs typeface="+mn-ea"/>
                <a:sym typeface="+mn-lt"/>
              </a:rPr>
              <a:t>三个需求</a:t>
            </a:r>
            <a:endParaRPr lang="en-US" altLang="zh-CN" sz="3600" b="1" dirty="0">
              <a:solidFill>
                <a:srgbClr val="344F66"/>
              </a:solidFill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A5E865C-ECAB-4424-83D4-48E669753481}"/>
              </a:ext>
            </a:extLst>
          </p:cNvPr>
          <p:cNvGrpSpPr/>
          <p:nvPr/>
        </p:nvGrpSpPr>
        <p:grpSpPr>
          <a:xfrm>
            <a:off x="943429" y="1824164"/>
            <a:ext cx="10309654" cy="1364343"/>
            <a:chOff x="943429" y="1743479"/>
            <a:chExt cx="10309654" cy="1364343"/>
          </a:xfrm>
        </p:grpSpPr>
        <p:sp>
          <p:nvSpPr>
            <p:cNvPr id="29" name="圆角矩形 32">
              <a:extLst>
                <a:ext uri="{FF2B5EF4-FFF2-40B4-BE49-F238E27FC236}">
                  <a16:creationId xmlns:a16="http://schemas.microsoft.com/office/drawing/2014/main" id="{03F7093B-94F2-4418-9750-1958BF616A42}"/>
                </a:ext>
              </a:extLst>
            </p:cNvPr>
            <p:cNvSpPr/>
            <p:nvPr/>
          </p:nvSpPr>
          <p:spPr>
            <a:xfrm>
              <a:off x="943429" y="1743479"/>
              <a:ext cx="9844020" cy="1364343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五边形 33">
              <a:extLst>
                <a:ext uri="{FF2B5EF4-FFF2-40B4-BE49-F238E27FC236}">
                  <a16:creationId xmlns:a16="http://schemas.microsoft.com/office/drawing/2014/main" id="{57FEF993-760C-4693-9075-16D7E75A47D3}"/>
                </a:ext>
              </a:extLst>
            </p:cNvPr>
            <p:cNvSpPr/>
            <p:nvPr/>
          </p:nvSpPr>
          <p:spPr>
            <a:xfrm>
              <a:off x="9830683" y="2052632"/>
              <a:ext cx="1422400" cy="746036"/>
            </a:xfrm>
            <a:prstGeom prst="homePlate">
              <a:avLst>
                <a:gd name="adj" fmla="val 31490"/>
              </a:avLst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44000" rIns="216000" bIns="108000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33">
              <a:extLst>
                <a:ext uri="{FF2B5EF4-FFF2-40B4-BE49-F238E27FC236}">
                  <a16:creationId xmlns:a16="http://schemas.microsoft.com/office/drawing/2014/main" id="{9B1B64C9-54C7-46A2-AE0D-477C98348329}"/>
                </a:ext>
              </a:extLst>
            </p:cNvPr>
            <p:cNvSpPr txBox="1"/>
            <p:nvPr/>
          </p:nvSpPr>
          <p:spPr>
            <a:xfrm>
              <a:off x="3079313" y="2189787"/>
              <a:ext cx="5977601" cy="366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rgbClr val="555555"/>
                  </a:solidFill>
                  <a:cs typeface="+mn-ea"/>
                  <a:sym typeface="+mn-lt"/>
                </a:rPr>
                <a:t>无需收银员</a:t>
              </a: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EBC16AF-837B-486A-BEA7-79AC636ECBB6}"/>
                </a:ext>
              </a:extLst>
            </p:cNvPr>
            <p:cNvSpPr/>
            <p:nvPr/>
          </p:nvSpPr>
          <p:spPr>
            <a:xfrm>
              <a:off x="1554484" y="2042274"/>
              <a:ext cx="766752" cy="766752"/>
            </a:xfrm>
            <a:prstGeom prst="ellipse">
              <a:avLst/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9BB06AB-4B87-4808-AD95-700F8CCFAD48}"/>
                </a:ext>
              </a:extLst>
            </p:cNvPr>
            <p:cNvGrpSpPr/>
            <p:nvPr/>
          </p:nvGrpSpPr>
          <p:grpSpPr>
            <a:xfrm>
              <a:off x="1682667" y="2126248"/>
              <a:ext cx="522298" cy="598804"/>
              <a:chOff x="2033588" y="4343400"/>
              <a:chExt cx="563563" cy="646113"/>
            </a:xfrm>
            <a:solidFill>
              <a:schemeClr val="bg1"/>
            </a:solidFill>
          </p:grpSpPr>
          <p:sp>
            <p:nvSpPr>
              <p:cNvPr id="34" name="Oval 316">
                <a:extLst>
                  <a:ext uri="{FF2B5EF4-FFF2-40B4-BE49-F238E27FC236}">
                    <a16:creationId xmlns:a16="http://schemas.microsoft.com/office/drawing/2014/main" id="{F74976BC-FC1C-47AA-B4C0-09CAB3062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6938" y="4343400"/>
                <a:ext cx="101600" cy="1238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317">
                <a:extLst>
                  <a:ext uri="{FF2B5EF4-FFF2-40B4-BE49-F238E27FC236}">
                    <a16:creationId xmlns:a16="http://schemas.microsoft.com/office/drawing/2014/main" id="{991AAC5A-8875-4974-B38A-695FB6CD1C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33588" y="4479925"/>
                <a:ext cx="361950" cy="509588"/>
              </a:xfrm>
              <a:custGeom>
                <a:avLst/>
                <a:gdLst>
                  <a:gd name="T0" fmla="*/ 206 w 207"/>
                  <a:gd name="T1" fmla="*/ 44 h 292"/>
                  <a:gd name="T2" fmla="*/ 205 w 207"/>
                  <a:gd name="T3" fmla="*/ 44 h 292"/>
                  <a:gd name="T4" fmla="*/ 195 w 207"/>
                  <a:gd name="T5" fmla="*/ 36 h 292"/>
                  <a:gd name="T6" fmla="*/ 154 w 207"/>
                  <a:gd name="T7" fmla="*/ 5 h 292"/>
                  <a:gd name="T8" fmla="*/ 144 w 207"/>
                  <a:gd name="T9" fmla="*/ 2 h 292"/>
                  <a:gd name="T10" fmla="*/ 129 w 207"/>
                  <a:gd name="T11" fmla="*/ 1 h 292"/>
                  <a:gd name="T12" fmla="*/ 127 w 207"/>
                  <a:gd name="T13" fmla="*/ 19 h 292"/>
                  <a:gd name="T14" fmla="*/ 115 w 207"/>
                  <a:gd name="T15" fmla="*/ 72 h 292"/>
                  <a:gd name="T16" fmla="*/ 115 w 207"/>
                  <a:gd name="T17" fmla="*/ 12 h 292"/>
                  <a:gd name="T18" fmla="*/ 99 w 207"/>
                  <a:gd name="T19" fmla="*/ 0 h 292"/>
                  <a:gd name="T20" fmla="*/ 99 w 207"/>
                  <a:gd name="T21" fmla="*/ 15 h 292"/>
                  <a:gd name="T22" fmla="*/ 77 w 207"/>
                  <a:gd name="T23" fmla="*/ 30 h 292"/>
                  <a:gd name="T24" fmla="*/ 69 w 207"/>
                  <a:gd name="T25" fmla="*/ 11 h 292"/>
                  <a:gd name="T26" fmla="*/ 81 w 207"/>
                  <a:gd name="T27" fmla="*/ 0 h 292"/>
                  <a:gd name="T28" fmla="*/ 66 w 207"/>
                  <a:gd name="T29" fmla="*/ 2 h 292"/>
                  <a:gd name="T30" fmla="*/ 5 w 207"/>
                  <a:gd name="T31" fmla="*/ 60 h 292"/>
                  <a:gd name="T32" fmla="*/ 5 w 207"/>
                  <a:gd name="T33" fmla="*/ 61 h 292"/>
                  <a:gd name="T34" fmla="*/ 2 w 207"/>
                  <a:gd name="T35" fmla="*/ 81 h 292"/>
                  <a:gd name="T36" fmla="*/ 3 w 207"/>
                  <a:gd name="T37" fmla="*/ 82 h 292"/>
                  <a:gd name="T38" fmla="*/ 4 w 207"/>
                  <a:gd name="T39" fmla="*/ 85 h 292"/>
                  <a:gd name="T40" fmla="*/ 10 w 207"/>
                  <a:gd name="T41" fmla="*/ 97 h 292"/>
                  <a:gd name="T42" fmla="*/ 34 w 207"/>
                  <a:gd name="T43" fmla="*/ 144 h 292"/>
                  <a:gd name="T44" fmla="*/ 56 w 207"/>
                  <a:gd name="T45" fmla="*/ 153 h 292"/>
                  <a:gd name="T46" fmla="*/ 60 w 207"/>
                  <a:gd name="T47" fmla="*/ 154 h 292"/>
                  <a:gd name="T48" fmla="*/ 103 w 207"/>
                  <a:gd name="T49" fmla="*/ 292 h 292"/>
                  <a:gd name="T50" fmla="*/ 96 w 207"/>
                  <a:gd name="T51" fmla="*/ 188 h 292"/>
                  <a:gd name="T52" fmla="*/ 153 w 207"/>
                  <a:gd name="T53" fmla="*/ 56 h 292"/>
                  <a:gd name="T54" fmla="*/ 160 w 207"/>
                  <a:gd name="T55" fmla="*/ 53 h 292"/>
                  <a:gd name="T56" fmla="*/ 129 w 207"/>
                  <a:gd name="T57" fmla="*/ 76 h 292"/>
                  <a:gd name="T58" fmla="*/ 153 w 207"/>
                  <a:gd name="T59" fmla="*/ 56 h 292"/>
                  <a:gd name="T60" fmla="*/ 52 w 207"/>
                  <a:gd name="T61" fmla="*/ 94 h 292"/>
                  <a:gd name="T62" fmla="*/ 41 w 207"/>
                  <a:gd name="T63" fmla="*/ 74 h 292"/>
                  <a:gd name="T64" fmla="*/ 57 w 207"/>
                  <a:gd name="T65" fmla="*/ 10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92">
                    <a:moveTo>
                      <a:pt x="205" y="71"/>
                    </a:moveTo>
                    <a:cubicBezTo>
                      <a:pt x="206" y="59"/>
                      <a:pt x="207" y="41"/>
                      <a:pt x="206" y="44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5" y="44"/>
                      <a:pt x="205" y="44"/>
                      <a:pt x="205" y="44"/>
                    </a:cubicBezTo>
                    <a:cubicBezTo>
                      <a:pt x="202" y="41"/>
                      <a:pt x="202" y="41"/>
                      <a:pt x="202" y="41"/>
                    </a:cubicBezTo>
                    <a:cubicBezTo>
                      <a:pt x="195" y="36"/>
                      <a:pt x="195" y="36"/>
                      <a:pt x="195" y="36"/>
                    </a:cubicBezTo>
                    <a:cubicBezTo>
                      <a:pt x="181" y="26"/>
                      <a:pt x="181" y="26"/>
                      <a:pt x="181" y="26"/>
                    </a:cubicBezTo>
                    <a:cubicBezTo>
                      <a:pt x="154" y="5"/>
                      <a:pt x="154" y="5"/>
                      <a:pt x="154" y="5"/>
                    </a:cubicBezTo>
                    <a:cubicBezTo>
                      <a:pt x="151" y="3"/>
                      <a:pt x="147" y="2"/>
                      <a:pt x="144" y="2"/>
                    </a:cubicBezTo>
                    <a:cubicBezTo>
                      <a:pt x="144" y="2"/>
                      <a:pt x="144" y="2"/>
                      <a:pt x="144" y="2"/>
                    </a:cubicBezTo>
                    <a:cubicBezTo>
                      <a:pt x="139" y="1"/>
                      <a:pt x="134" y="1"/>
                      <a:pt x="129" y="0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42" y="11"/>
                      <a:pt x="142" y="11"/>
                      <a:pt x="142" y="11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2" y="15"/>
                      <a:pt x="112" y="15"/>
                      <a:pt x="112" y="15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9" y="15"/>
                      <a:pt x="99" y="15"/>
                      <a:pt x="99" y="15"/>
                    </a:cubicBezTo>
                    <a:cubicBezTo>
                      <a:pt x="96" y="72"/>
                      <a:pt x="96" y="72"/>
                      <a:pt x="96" y="72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6" y="1"/>
                      <a:pt x="72" y="1"/>
                      <a:pt x="67" y="2"/>
                    </a:cubicBezTo>
                    <a:cubicBezTo>
                      <a:pt x="67" y="2"/>
                      <a:pt x="66" y="2"/>
                      <a:pt x="66" y="2"/>
                    </a:cubicBezTo>
                    <a:cubicBezTo>
                      <a:pt x="61" y="2"/>
                      <a:pt x="57" y="4"/>
                      <a:pt x="53" y="8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0" y="102"/>
                      <a:pt x="3" y="72"/>
                      <a:pt x="2" y="81"/>
                    </a:cubicBezTo>
                    <a:cubicBezTo>
                      <a:pt x="2" y="81"/>
                      <a:pt x="2" y="81"/>
                      <a:pt x="2" y="81"/>
                    </a:cubicBezTo>
                    <a:cubicBezTo>
                      <a:pt x="2" y="82"/>
                      <a:pt x="2" y="82"/>
                      <a:pt x="2" y="82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3" y="83"/>
                      <a:pt x="3" y="83"/>
                      <a:pt x="3" y="83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18" y="113"/>
                      <a:pt x="18" y="113"/>
                      <a:pt x="18" y="113"/>
                    </a:cubicBezTo>
                    <a:cubicBezTo>
                      <a:pt x="34" y="144"/>
                      <a:pt x="34" y="144"/>
                      <a:pt x="34" y="144"/>
                    </a:cubicBezTo>
                    <a:cubicBezTo>
                      <a:pt x="42" y="141"/>
                      <a:pt x="49" y="137"/>
                      <a:pt x="56" y="133"/>
                    </a:cubicBezTo>
                    <a:cubicBezTo>
                      <a:pt x="56" y="140"/>
                      <a:pt x="56" y="146"/>
                      <a:pt x="56" y="153"/>
                    </a:cubicBezTo>
                    <a:cubicBezTo>
                      <a:pt x="56" y="153"/>
                      <a:pt x="56" y="154"/>
                      <a:pt x="56" y="154"/>
                    </a:cubicBezTo>
                    <a:cubicBezTo>
                      <a:pt x="57" y="154"/>
                      <a:pt x="58" y="154"/>
                      <a:pt x="60" y="154"/>
                    </a:cubicBezTo>
                    <a:cubicBezTo>
                      <a:pt x="64" y="292"/>
                      <a:pt x="64" y="292"/>
                      <a:pt x="64" y="292"/>
                    </a:cubicBezTo>
                    <a:cubicBezTo>
                      <a:pt x="103" y="292"/>
                      <a:pt x="103" y="292"/>
                      <a:pt x="103" y="292"/>
                    </a:cubicBezTo>
                    <a:cubicBezTo>
                      <a:pt x="104" y="275"/>
                      <a:pt x="104" y="252"/>
                      <a:pt x="104" y="230"/>
                    </a:cubicBezTo>
                    <a:cubicBezTo>
                      <a:pt x="99" y="217"/>
                      <a:pt x="96" y="202"/>
                      <a:pt x="96" y="188"/>
                    </a:cubicBezTo>
                    <a:cubicBezTo>
                      <a:pt x="96" y="126"/>
                      <a:pt x="144" y="75"/>
                      <a:pt x="205" y="71"/>
                    </a:cubicBezTo>
                    <a:close/>
                    <a:moveTo>
                      <a:pt x="153" y="56"/>
                    </a:moveTo>
                    <a:cubicBezTo>
                      <a:pt x="152" y="53"/>
                      <a:pt x="152" y="50"/>
                      <a:pt x="152" y="47"/>
                    </a:cubicBezTo>
                    <a:cubicBezTo>
                      <a:pt x="160" y="53"/>
                      <a:pt x="160" y="53"/>
                      <a:pt x="160" y="53"/>
                    </a:cubicBezTo>
                    <a:cubicBezTo>
                      <a:pt x="164" y="56"/>
                      <a:pt x="164" y="56"/>
                      <a:pt x="164" y="56"/>
                    </a:cubicBezTo>
                    <a:cubicBezTo>
                      <a:pt x="129" y="76"/>
                      <a:pt x="129" y="76"/>
                      <a:pt x="129" y="76"/>
                    </a:cubicBezTo>
                    <a:cubicBezTo>
                      <a:pt x="126" y="72"/>
                      <a:pt x="126" y="72"/>
                      <a:pt x="126" y="72"/>
                    </a:cubicBezTo>
                    <a:lnTo>
                      <a:pt x="153" y="56"/>
                    </a:lnTo>
                    <a:close/>
                    <a:moveTo>
                      <a:pt x="57" y="102"/>
                    </a:moveTo>
                    <a:cubicBezTo>
                      <a:pt x="52" y="94"/>
                      <a:pt x="52" y="94"/>
                      <a:pt x="52" y="94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8" y="70"/>
                      <a:pt x="57" y="86"/>
                      <a:pt x="57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Freeform 318">
                <a:extLst>
                  <a:ext uri="{FF2B5EF4-FFF2-40B4-BE49-F238E27FC236}">
                    <a16:creationId xmlns:a16="http://schemas.microsoft.com/office/drawing/2014/main" id="{28C95072-3CB1-44CA-A590-529F4A712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7263" y="4903788"/>
                <a:ext cx="71438" cy="85725"/>
              </a:xfrm>
              <a:custGeom>
                <a:avLst/>
                <a:gdLst>
                  <a:gd name="T0" fmla="*/ 0 w 41"/>
                  <a:gd name="T1" fmla="*/ 0 h 49"/>
                  <a:gd name="T2" fmla="*/ 1 w 41"/>
                  <a:gd name="T3" fmla="*/ 49 h 49"/>
                  <a:gd name="T4" fmla="*/ 41 w 41"/>
                  <a:gd name="T5" fmla="*/ 49 h 49"/>
                  <a:gd name="T6" fmla="*/ 41 w 41"/>
                  <a:gd name="T7" fmla="*/ 44 h 49"/>
                  <a:gd name="T8" fmla="*/ 0 w 41"/>
                  <a:gd name="T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9">
                    <a:moveTo>
                      <a:pt x="0" y="0"/>
                    </a:moveTo>
                    <a:cubicBezTo>
                      <a:pt x="1" y="49"/>
                      <a:pt x="1" y="49"/>
                      <a:pt x="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1" y="47"/>
                      <a:pt x="41" y="45"/>
                      <a:pt x="41" y="44"/>
                    </a:cubicBezTo>
                    <a:cubicBezTo>
                      <a:pt x="24" y="33"/>
                      <a:pt x="10" y="18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319">
                <a:extLst>
                  <a:ext uri="{FF2B5EF4-FFF2-40B4-BE49-F238E27FC236}">
                    <a16:creationId xmlns:a16="http://schemas.microsoft.com/office/drawing/2014/main" id="{E60D453C-8A9E-42B4-BA1A-0106E4B83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7600" y="4616450"/>
                <a:ext cx="61913" cy="47625"/>
              </a:xfrm>
              <a:custGeom>
                <a:avLst/>
                <a:gdLst>
                  <a:gd name="T0" fmla="*/ 34 w 39"/>
                  <a:gd name="T1" fmla="*/ 0 h 30"/>
                  <a:gd name="T2" fmla="*/ 28 w 39"/>
                  <a:gd name="T3" fmla="*/ 0 h 30"/>
                  <a:gd name="T4" fmla="*/ 12 w 39"/>
                  <a:gd name="T5" fmla="*/ 0 h 30"/>
                  <a:gd name="T6" fmla="*/ 5 w 39"/>
                  <a:gd name="T7" fmla="*/ 0 h 30"/>
                  <a:gd name="T8" fmla="*/ 0 w 39"/>
                  <a:gd name="T9" fmla="*/ 30 h 30"/>
                  <a:gd name="T10" fmla="*/ 12 w 39"/>
                  <a:gd name="T11" fmla="*/ 30 h 30"/>
                  <a:gd name="T12" fmla="*/ 28 w 39"/>
                  <a:gd name="T13" fmla="*/ 30 h 30"/>
                  <a:gd name="T14" fmla="*/ 39 w 39"/>
                  <a:gd name="T15" fmla="*/ 30 h 30"/>
                  <a:gd name="T16" fmla="*/ 34 w 39"/>
                  <a:gd name="T1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30">
                    <a:moveTo>
                      <a:pt x="34" y="0"/>
                    </a:moveTo>
                    <a:lnTo>
                      <a:pt x="28" y="0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30"/>
                    </a:lnTo>
                    <a:lnTo>
                      <a:pt x="12" y="30"/>
                    </a:lnTo>
                    <a:lnTo>
                      <a:pt x="28" y="30"/>
                    </a:lnTo>
                    <a:lnTo>
                      <a:pt x="39" y="3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 320">
                <a:extLst>
                  <a:ext uri="{FF2B5EF4-FFF2-40B4-BE49-F238E27FC236}">
                    <a16:creationId xmlns:a16="http://schemas.microsoft.com/office/drawing/2014/main" id="{B090944F-032C-4DA3-932E-C62D2F191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050" y="4625975"/>
                <a:ext cx="69850" cy="69850"/>
              </a:xfrm>
              <a:custGeom>
                <a:avLst/>
                <a:gdLst>
                  <a:gd name="T0" fmla="*/ 24 w 44"/>
                  <a:gd name="T1" fmla="*/ 0 h 44"/>
                  <a:gd name="T2" fmla="*/ 19 w 44"/>
                  <a:gd name="T3" fmla="*/ 4 h 44"/>
                  <a:gd name="T4" fmla="*/ 6 w 44"/>
                  <a:gd name="T5" fmla="*/ 11 h 44"/>
                  <a:gd name="T6" fmla="*/ 0 w 44"/>
                  <a:gd name="T7" fmla="*/ 15 h 44"/>
                  <a:gd name="T8" fmla="*/ 11 w 44"/>
                  <a:gd name="T9" fmla="*/ 44 h 44"/>
                  <a:gd name="T10" fmla="*/ 21 w 44"/>
                  <a:gd name="T11" fmla="*/ 38 h 44"/>
                  <a:gd name="T12" fmla="*/ 34 w 44"/>
                  <a:gd name="T13" fmla="*/ 30 h 44"/>
                  <a:gd name="T14" fmla="*/ 44 w 44"/>
                  <a:gd name="T15" fmla="*/ 24 h 44"/>
                  <a:gd name="T16" fmla="*/ 24 w 44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24" y="0"/>
                    </a:moveTo>
                    <a:lnTo>
                      <a:pt x="19" y="4"/>
                    </a:lnTo>
                    <a:lnTo>
                      <a:pt x="6" y="11"/>
                    </a:lnTo>
                    <a:lnTo>
                      <a:pt x="0" y="15"/>
                    </a:lnTo>
                    <a:lnTo>
                      <a:pt x="11" y="44"/>
                    </a:lnTo>
                    <a:lnTo>
                      <a:pt x="21" y="38"/>
                    </a:lnTo>
                    <a:lnTo>
                      <a:pt x="34" y="30"/>
                    </a:lnTo>
                    <a:lnTo>
                      <a:pt x="44" y="24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321">
                <a:extLst>
                  <a:ext uri="{FF2B5EF4-FFF2-40B4-BE49-F238E27FC236}">
                    <a16:creationId xmlns:a16="http://schemas.microsoft.com/office/drawing/2014/main" id="{A341CDDD-B9EB-4876-A271-9859B059B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3138" y="4684713"/>
                <a:ext cx="68263" cy="69850"/>
              </a:xfrm>
              <a:custGeom>
                <a:avLst/>
                <a:gdLst>
                  <a:gd name="T0" fmla="*/ 14 w 43"/>
                  <a:gd name="T1" fmla="*/ 0 h 44"/>
                  <a:gd name="T2" fmla="*/ 11 w 43"/>
                  <a:gd name="T3" fmla="*/ 5 h 44"/>
                  <a:gd name="T4" fmla="*/ 3 w 43"/>
                  <a:gd name="T5" fmla="*/ 18 h 44"/>
                  <a:gd name="T6" fmla="*/ 0 w 43"/>
                  <a:gd name="T7" fmla="*/ 25 h 44"/>
                  <a:gd name="T8" fmla="*/ 24 w 43"/>
                  <a:gd name="T9" fmla="*/ 44 h 44"/>
                  <a:gd name="T10" fmla="*/ 29 w 43"/>
                  <a:gd name="T11" fmla="*/ 34 h 44"/>
                  <a:gd name="T12" fmla="*/ 37 w 43"/>
                  <a:gd name="T13" fmla="*/ 21 h 44"/>
                  <a:gd name="T14" fmla="*/ 43 w 43"/>
                  <a:gd name="T15" fmla="*/ 11 h 44"/>
                  <a:gd name="T16" fmla="*/ 14 w 43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44">
                    <a:moveTo>
                      <a:pt x="14" y="0"/>
                    </a:moveTo>
                    <a:lnTo>
                      <a:pt x="11" y="5"/>
                    </a:lnTo>
                    <a:lnTo>
                      <a:pt x="3" y="18"/>
                    </a:lnTo>
                    <a:lnTo>
                      <a:pt x="0" y="25"/>
                    </a:lnTo>
                    <a:lnTo>
                      <a:pt x="24" y="44"/>
                    </a:lnTo>
                    <a:lnTo>
                      <a:pt x="29" y="34"/>
                    </a:lnTo>
                    <a:lnTo>
                      <a:pt x="37" y="21"/>
                    </a:lnTo>
                    <a:lnTo>
                      <a:pt x="43" y="11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322">
                <a:extLst>
                  <a:ext uri="{FF2B5EF4-FFF2-40B4-BE49-F238E27FC236}">
                    <a16:creationId xmlns:a16="http://schemas.microsoft.com/office/drawing/2014/main" id="{2B7FCE6A-559D-468E-A1DB-BB8909A3F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5675" y="4764088"/>
                <a:ext cx="47625" cy="61913"/>
              </a:xfrm>
              <a:custGeom>
                <a:avLst/>
                <a:gdLst>
                  <a:gd name="T0" fmla="*/ 0 w 30"/>
                  <a:gd name="T1" fmla="*/ 6 h 39"/>
                  <a:gd name="T2" fmla="*/ 0 w 30"/>
                  <a:gd name="T3" fmla="*/ 12 h 39"/>
                  <a:gd name="T4" fmla="*/ 0 w 30"/>
                  <a:gd name="T5" fmla="*/ 28 h 39"/>
                  <a:gd name="T6" fmla="*/ 0 w 30"/>
                  <a:gd name="T7" fmla="*/ 34 h 39"/>
                  <a:gd name="T8" fmla="*/ 30 w 30"/>
                  <a:gd name="T9" fmla="*/ 39 h 39"/>
                  <a:gd name="T10" fmla="*/ 30 w 30"/>
                  <a:gd name="T11" fmla="*/ 28 h 39"/>
                  <a:gd name="T12" fmla="*/ 30 w 30"/>
                  <a:gd name="T13" fmla="*/ 12 h 39"/>
                  <a:gd name="T14" fmla="*/ 30 w 30"/>
                  <a:gd name="T15" fmla="*/ 0 h 39"/>
                  <a:gd name="T16" fmla="*/ 0 w 30"/>
                  <a:gd name="T17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9">
                    <a:moveTo>
                      <a:pt x="0" y="6"/>
                    </a:moveTo>
                    <a:lnTo>
                      <a:pt x="0" y="12"/>
                    </a:lnTo>
                    <a:lnTo>
                      <a:pt x="0" y="28"/>
                    </a:lnTo>
                    <a:lnTo>
                      <a:pt x="0" y="34"/>
                    </a:lnTo>
                    <a:lnTo>
                      <a:pt x="30" y="39"/>
                    </a:lnTo>
                    <a:lnTo>
                      <a:pt x="30" y="28"/>
                    </a:lnTo>
                    <a:lnTo>
                      <a:pt x="30" y="12"/>
                    </a:lnTo>
                    <a:lnTo>
                      <a:pt x="30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323">
                <a:extLst>
                  <a:ext uri="{FF2B5EF4-FFF2-40B4-BE49-F238E27FC236}">
                    <a16:creationId xmlns:a16="http://schemas.microsoft.com/office/drawing/2014/main" id="{68A77089-178E-4D53-95B3-E72AF931D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5200" y="4840288"/>
                <a:ext cx="68263" cy="69850"/>
              </a:xfrm>
              <a:custGeom>
                <a:avLst/>
                <a:gdLst>
                  <a:gd name="T0" fmla="*/ 0 w 43"/>
                  <a:gd name="T1" fmla="*/ 18 h 44"/>
                  <a:gd name="T2" fmla="*/ 3 w 43"/>
                  <a:gd name="T3" fmla="*/ 24 h 44"/>
                  <a:gd name="T4" fmla="*/ 11 w 43"/>
                  <a:gd name="T5" fmla="*/ 38 h 44"/>
                  <a:gd name="T6" fmla="*/ 14 w 43"/>
                  <a:gd name="T7" fmla="*/ 44 h 44"/>
                  <a:gd name="T8" fmla="*/ 43 w 43"/>
                  <a:gd name="T9" fmla="*/ 33 h 44"/>
                  <a:gd name="T10" fmla="*/ 38 w 43"/>
                  <a:gd name="T11" fmla="*/ 23 h 44"/>
                  <a:gd name="T12" fmla="*/ 30 w 43"/>
                  <a:gd name="T13" fmla="*/ 10 h 44"/>
                  <a:gd name="T14" fmla="*/ 24 w 43"/>
                  <a:gd name="T15" fmla="*/ 0 h 44"/>
                  <a:gd name="T16" fmla="*/ 0 w 43"/>
                  <a:gd name="T17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44">
                    <a:moveTo>
                      <a:pt x="0" y="18"/>
                    </a:moveTo>
                    <a:lnTo>
                      <a:pt x="3" y="24"/>
                    </a:lnTo>
                    <a:lnTo>
                      <a:pt x="11" y="38"/>
                    </a:lnTo>
                    <a:lnTo>
                      <a:pt x="14" y="44"/>
                    </a:lnTo>
                    <a:lnTo>
                      <a:pt x="43" y="33"/>
                    </a:lnTo>
                    <a:lnTo>
                      <a:pt x="38" y="23"/>
                    </a:lnTo>
                    <a:lnTo>
                      <a:pt x="30" y="10"/>
                    </a:lnTo>
                    <a:lnTo>
                      <a:pt x="24" y="0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Freeform 324">
                <a:extLst>
                  <a:ext uri="{FF2B5EF4-FFF2-40B4-BE49-F238E27FC236}">
                    <a16:creationId xmlns:a16="http://schemas.microsoft.com/office/drawing/2014/main" id="{04E59F64-C243-4B88-858D-447F206BA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0763" y="4903788"/>
                <a:ext cx="73025" cy="68263"/>
              </a:xfrm>
              <a:custGeom>
                <a:avLst/>
                <a:gdLst>
                  <a:gd name="T0" fmla="*/ 0 w 46"/>
                  <a:gd name="T1" fmla="*/ 29 h 43"/>
                  <a:gd name="T2" fmla="*/ 6 w 46"/>
                  <a:gd name="T3" fmla="*/ 32 h 43"/>
                  <a:gd name="T4" fmla="*/ 20 w 46"/>
                  <a:gd name="T5" fmla="*/ 40 h 43"/>
                  <a:gd name="T6" fmla="*/ 26 w 46"/>
                  <a:gd name="T7" fmla="*/ 43 h 43"/>
                  <a:gd name="T8" fmla="*/ 46 w 46"/>
                  <a:gd name="T9" fmla="*/ 19 h 43"/>
                  <a:gd name="T10" fmla="*/ 36 w 46"/>
                  <a:gd name="T11" fmla="*/ 14 h 43"/>
                  <a:gd name="T12" fmla="*/ 21 w 46"/>
                  <a:gd name="T13" fmla="*/ 6 h 43"/>
                  <a:gd name="T14" fmla="*/ 13 w 46"/>
                  <a:gd name="T15" fmla="*/ 0 h 43"/>
                  <a:gd name="T16" fmla="*/ 0 w 46"/>
                  <a:gd name="T17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3">
                    <a:moveTo>
                      <a:pt x="0" y="29"/>
                    </a:moveTo>
                    <a:lnTo>
                      <a:pt x="6" y="32"/>
                    </a:lnTo>
                    <a:lnTo>
                      <a:pt x="20" y="40"/>
                    </a:lnTo>
                    <a:lnTo>
                      <a:pt x="26" y="43"/>
                    </a:lnTo>
                    <a:lnTo>
                      <a:pt x="46" y="19"/>
                    </a:lnTo>
                    <a:lnTo>
                      <a:pt x="36" y="14"/>
                    </a:lnTo>
                    <a:lnTo>
                      <a:pt x="21" y="6"/>
                    </a:lnTo>
                    <a:lnTo>
                      <a:pt x="13" y="0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325">
                <a:extLst>
                  <a:ext uri="{FF2B5EF4-FFF2-40B4-BE49-F238E27FC236}">
                    <a16:creationId xmlns:a16="http://schemas.microsoft.com/office/drawing/2014/main" id="{9A209FF0-AF1A-4615-AAF5-21B86D5F8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313" y="4941888"/>
                <a:ext cx="61913" cy="47625"/>
              </a:xfrm>
              <a:custGeom>
                <a:avLst/>
                <a:gdLst>
                  <a:gd name="T0" fmla="*/ 5 w 39"/>
                  <a:gd name="T1" fmla="*/ 30 h 30"/>
                  <a:gd name="T2" fmla="*/ 11 w 39"/>
                  <a:gd name="T3" fmla="*/ 30 h 30"/>
                  <a:gd name="T4" fmla="*/ 28 w 39"/>
                  <a:gd name="T5" fmla="*/ 30 h 30"/>
                  <a:gd name="T6" fmla="*/ 34 w 39"/>
                  <a:gd name="T7" fmla="*/ 30 h 30"/>
                  <a:gd name="T8" fmla="*/ 39 w 39"/>
                  <a:gd name="T9" fmla="*/ 0 h 30"/>
                  <a:gd name="T10" fmla="*/ 28 w 39"/>
                  <a:gd name="T11" fmla="*/ 0 h 30"/>
                  <a:gd name="T12" fmla="*/ 11 w 39"/>
                  <a:gd name="T13" fmla="*/ 0 h 30"/>
                  <a:gd name="T14" fmla="*/ 0 w 39"/>
                  <a:gd name="T15" fmla="*/ 0 h 30"/>
                  <a:gd name="T16" fmla="*/ 5 w 39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30">
                    <a:moveTo>
                      <a:pt x="5" y="30"/>
                    </a:moveTo>
                    <a:lnTo>
                      <a:pt x="11" y="30"/>
                    </a:lnTo>
                    <a:lnTo>
                      <a:pt x="28" y="30"/>
                    </a:lnTo>
                    <a:lnTo>
                      <a:pt x="34" y="30"/>
                    </a:lnTo>
                    <a:lnTo>
                      <a:pt x="39" y="0"/>
                    </a:lnTo>
                    <a:lnTo>
                      <a:pt x="28" y="0"/>
                    </a:lnTo>
                    <a:lnTo>
                      <a:pt x="11" y="0"/>
                    </a:lnTo>
                    <a:lnTo>
                      <a:pt x="0" y="0"/>
                    </a:lnTo>
                    <a:lnTo>
                      <a:pt x="5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Freeform 326">
                <a:extLst>
                  <a:ext uri="{FF2B5EF4-FFF2-40B4-BE49-F238E27FC236}">
                    <a16:creationId xmlns:a16="http://schemas.microsoft.com/office/drawing/2014/main" id="{600760EE-E2DF-4DF7-B0CD-2907E8D89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6338" y="4911725"/>
                <a:ext cx="73025" cy="68263"/>
              </a:xfrm>
              <a:custGeom>
                <a:avLst/>
                <a:gdLst>
                  <a:gd name="T0" fmla="*/ 20 w 46"/>
                  <a:gd name="T1" fmla="*/ 43 h 43"/>
                  <a:gd name="T2" fmla="*/ 26 w 46"/>
                  <a:gd name="T3" fmla="*/ 39 h 43"/>
                  <a:gd name="T4" fmla="*/ 40 w 46"/>
                  <a:gd name="T5" fmla="*/ 32 h 43"/>
                  <a:gd name="T6" fmla="*/ 46 w 46"/>
                  <a:gd name="T7" fmla="*/ 28 h 43"/>
                  <a:gd name="T8" fmla="*/ 35 w 46"/>
                  <a:gd name="T9" fmla="*/ 0 h 43"/>
                  <a:gd name="T10" fmla="*/ 25 w 46"/>
                  <a:gd name="T11" fmla="*/ 5 h 43"/>
                  <a:gd name="T12" fmla="*/ 10 w 46"/>
                  <a:gd name="T13" fmla="*/ 13 h 43"/>
                  <a:gd name="T14" fmla="*/ 0 w 46"/>
                  <a:gd name="T15" fmla="*/ 19 h 43"/>
                  <a:gd name="T16" fmla="*/ 20 w 46"/>
                  <a:gd name="T1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3">
                    <a:moveTo>
                      <a:pt x="20" y="43"/>
                    </a:moveTo>
                    <a:lnTo>
                      <a:pt x="26" y="39"/>
                    </a:lnTo>
                    <a:lnTo>
                      <a:pt x="40" y="32"/>
                    </a:lnTo>
                    <a:lnTo>
                      <a:pt x="46" y="28"/>
                    </a:lnTo>
                    <a:lnTo>
                      <a:pt x="35" y="0"/>
                    </a:lnTo>
                    <a:lnTo>
                      <a:pt x="25" y="5"/>
                    </a:lnTo>
                    <a:lnTo>
                      <a:pt x="10" y="13"/>
                    </a:lnTo>
                    <a:lnTo>
                      <a:pt x="0" y="19"/>
                    </a:lnTo>
                    <a:lnTo>
                      <a:pt x="2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327">
                <a:extLst>
                  <a:ext uri="{FF2B5EF4-FFF2-40B4-BE49-F238E27FC236}">
                    <a16:creationId xmlns:a16="http://schemas.microsoft.com/office/drawing/2014/main" id="{7E40C842-55F8-4F38-AC70-B8BBB203E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1425" y="4851400"/>
                <a:ext cx="69850" cy="73025"/>
              </a:xfrm>
              <a:custGeom>
                <a:avLst/>
                <a:gdLst>
                  <a:gd name="T0" fmla="*/ 29 w 44"/>
                  <a:gd name="T1" fmla="*/ 46 h 46"/>
                  <a:gd name="T2" fmla="*/ 32 w 44"/>
                  <a:gd name="T3" fmla="*/ 40 h 46"/>
                  <a:gd name="T4" fmla="*/ 41 w 44"/>
                  <a:gd name="T5" fmla="*/ 26 h 46"/>
                  <a:gd name="T6" fmla="*/ 44 w 44"/>
                  <a:gd name="T7" fmla="*/ 20 h 46"/>
                  <a:gd name="T8" fmla="*/ 20 w 44"/>
                  <a:gd name="T9" fmla="*/ 0 h 46"/>
                  <a:gd name="T10" fmla="*/ 13 w 44"/>
                  <a:gd name="T11" fmla="*/ 10 h 46"/>
                  <a:gd name="T12" fmla="*/ 6 w 44"/>
                  <a:gd name="T13" fmla="*/ 25 h 46"/>
                  <a:gd name="T14" fmla="*/ 0 w 44"/>
                  <a:gd name="T15" fmla="*/ 33 h 46"/>
                  <a:gd name="T16" fmla="*/ 29 w 44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6">
                    <a:moveTo>
                      <a:pt x="29" y="46"/>
                    </a:moveTo>
                    <a:lnTo>
                      <a:pt x="32" y="40"/>
                    </a:lnTo>
                    <a:lnTo>
                      <a:pt x="41" y="26"/>
                    </a:lnTo>
                    <a:lnTo>
                      <a:pt x="44" y="20"/>
                    </a:lnTo>
                    <a:lnTo>
                      <a:pt x="20" y="0"/>
                    </a:lnTo>
                    <a:lnTo>
                      <a:pt x="13" y="10"/>
                    </a:lnTo>
                    <a:lnTo>
                      <a:pt x="6" y="25"/>
                    </a:lnTo>
                    <a:lnTo>
                      <a:pt x="0" y="33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Freeform 328">
                <a:extLst>
                  <a:ext uri="{FF2B5EF4-FFF2-40B4-BE49-F238E27FC236}">
                    <a16:creationId xmlns:a16="http://schemas.microsoft.com/office/drawing/2014/main" id="{CED8EE2D-CEA5-49D2-B214-0E9FA6E2B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7938" y="4779963"/>
                <a:ext cx="49213" cy="61913"/>
              </a:xfrm>
              <a:custGeom>
                <a:avLst/>
                <a:gdLst>
                  <a:gd name="T0" fmla="*/ 31 w 31"/>
                  <a:gd name="T1" fmla="*/ 34 h 39"/>
                  <a:gd name="T2" fmla="*/ 31 w 31"/>
                  <a:gd name="T3" fmla="*/ 28 h 39"/>
                  <a:gd name="T4" fmla="*/ 31 w 31"/>
                  <a:gd name="T5" fmla="*/ 11 h 39"/>
                  <a:gd name="T6" fmla="*/ 31 w 31"/>
                  <a:gd name="T7" fmla="*/ 5 h 39"/>
                  <a:gd name="T8" fmla="*/ 0 w 31"/>
                  <a:gd name="T9" fmla="*/ 0 h 39"/>
                  <a:gd name="T10" fmla="*/ 0 w 31"/>
                  <a:gd name="T11" fmla="*/ 11 h 39"/>
                  <a:gd name="T12" fmla="*/ 0 w 31"/>
                  <a:gd name="T13" fmla="*/ 28 h 39"/>
                  <a:gd name="T14" fmla="*/ 0 w 31"/>
                  <a:gd name="T15" fmla="*/ 39 h 39"/>
                  <a:gd name="T16" fmla="*/ 31 w 31"/>
                  <a:gd name="T17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39">
                    <a:moveTo>
                      <a:pt x="31" y="34"/>
                    </a:moveTo>
                    <a:lnTo>
                      <a:pt x="31" y="28"/>
                    </a:lnTo>
                    <a:lnTo>
                      <a:pt x="31" y="11"/>
                    </a:lnTo>
                    <a:lnTo>
                      <a:pt x="31" y="5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28"/>
                    </a:lnTo>
                    <a:lnTo>
                      <a:pt x="0" y="39"/>
                    </a:lnTo>
                    <a:lnTo>
                      <a:pt x="31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Freeform 329">
                <a:extLst>
                  <a:ext uri="{FF2B5EF4-FFF2-40B4-BE49-F238E27FC236}">
                    <a16:creationId xmlns:a16="http://schemas.microsoft.com/office/drawing/2014/main" id="{4857FAA9-9523-46D6-9F7F-DA0D4A09E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9363" y="4695825"/>
                <a:ext cx="69850" cy="71438"/>
              </a:xfrm>
              <a:custGeom>
                <a:avLst/>
                <a:gdLst>
                  <a:gd name="T0" fmla="*/ 44 w 44"/>
                  <a:gd name="T1" fmla="*/ 26 h 45"/>
                  <a:gd name="T2" fmla="*/ 40 w 44"/>
                  <a:gd name="T3" fmla="*/ 20 h 45"/>
                  <a:gd name="T4" fmla="*/ 33 w 44"/>
                  <a:gd name="T5" fmla="*/ 6 h 45"/>
                  <a:gd name="T6" fmla="*/ 29 w 44"/>
                  <a:gd name="T7" fmla="*/ 0 h 45"/>
                  <a:gd name="T8" fmla="*/ 0 w 44"/>
                  <a:gd name="T9" fmla="*/ 11 h 45"/>
                  <a:gd name="T10" fmla="*/ 5 w 44"/>
                  <a:gd name="T11" fmla="*/ 21 h 45"/>
                  <a:gd name="T12" fmla="*/ 14 w 44"/>
                  <a:gd name="T13" fmla="*/ 36 h 45"/>
                  <a:gd name="T14" fmla="*/ 19 w 44"/>
                  <a:gd name="T15" fmla="*/ 45 h 45"/>
                  <a:gd name="T16" fmla="*/ 44 w 44"/>
                  <a:gd name="T17" fmla="*/ 2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5">
                    <a:moveTo>
                      <a:pt x="44" y="26"/>
                    </a:moveTo>
                    <a:lnTo>
                      <a:pt x="40" y="20"/>
                    </a:lnTo>
                    <a:lnTo>
                      <a:pt x="33" y="6"/>
                    </a:lnTo>
                    <a:lnTo>
                      <a:pt x="29" y="0"/>
                    </a:lnTo>
                    <a:lnTo>
                      <a:pt x="0" y="11"/>
                    </a:lnTo>
                    <a:lnTo>
                      <a:pt x="5" y="21"/>
                    </a:lnTo>
                    <a:lnTo>
                      <a:pt x="14" y="36"/>
                    </a:lnTo>
                    <a:lnTo>
                      <a:pt x="19" y="45"/>
                    </a:lnTo>
                    <a:lnTo>
                      <a:pt x="44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Freeform 330">
                <a:extLst>
                  <a:ext uri="{FF2B5EF4-FFF2-40B4-BE49-F238E27FC236}">
                    <a16:creationId xmlns:a16="http://schemas.microsoft.com/office/drawing/2014/main" id="{6FB619B4-BDDF-4522-9BCE-CA12E3089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625" y="4633913"/>
                <a:ext cx="69850" cy="69850"/>
              </a:xfrm>
              <a:custGeom>
                <a:avLst/>
                <a:gdLst>
                  <a:gd name="T0" fmla="*/ 44 w 44"/>
                  <a:gd name="T1" fmla="*/ 14 h 44"/>
                  <a:gd name="T2" fmla="*/ 39 w 44"/>
                  <a:gd name="T3" fmla="*/ 11 h 44"/>
                  <a:gd name="T4" fmla="*/ 24 w 44"/>
                  <a:gd name="T5" fmla="*/ 3 h 44"/>
                  <a:gd name="T6" fmla="*/ 19 w 44"/>
                  <a:gd name="T7" fmla="*/ 0 h 44"/>
                  <a:gd name="T8" fmla="*/ 0 w 44"/>
                  <a:gd name="T9" fmla="*/ 24 h 44"/>
                  <a:gd name="T10" fmla="*/ 9 w 44"/>
                  <a:gd name="T11" fmla="*/ 29 h 44"/>
                  <a:gd name="T12" fmla="*/ 23 w 44"/>
                  <a:gd name="T13" fmla="*/ 38 h 44"/>
                  <a:gd name="T14" fmla="*/ 33 w 44"/>
                  <a:gd name="T15" fmla="*/ 44 h 44"/>
                  <a:gd name="T16" fmla="*/ 44 w 44"/>
                  <a:gd name="T17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44">
                    <a:moveTo>
                      <a:pt x="44" y="14"/>
                    </a:moveTo>
                    <a:lnTo>
                      <a:pt x="39" y="11"/>
                    </a:lnTo>
                    <a:lnTo>
                      <a:pt x="24" y="3"/>
                    </a:lnTo>
                    <a:lnTo>
                      <a:pt x="19" y="0"/>
                    </a:lnTo>
                    <a:lnTo>
                      <a:pt x="0" y="24"/>
                    </a:lnTo>
                    <a:lnTo>
                      <a:pt x="9" y="29"/>
                    </a:lnTo>
                    <a:lnTo>
                      <a:pt x="23" y="38"/>
                    </a:lnTo>
                    <a:lnTo>
                      <a:pt x="33" y="44"/>
                    </a:lnTo>
                    <a:lnTo>
                      <a:pt x="4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Freeform 331">
                <a:extLst>
                  <a:ext uri="{FF2B5EF4-FFF2-40B4-BE49-F238E27FC236}">
                    <a16:creationId xmlns:a16="http://schemas.microsoft.com/office/drawing/2014/main" id="{942E9E2B-44D9-4AE9-9C17-BCEF4841B2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55838" y="4646613"/>
                <a:ext cx="309563" cy="312738"/>
              </a:xfrm>
              <a:custGeom>
                <a:avLst/>
                <a:gdLst>
                  <a:gd name="T0" fmla="*/ 89 w 177"/>
                  <a:gd name="T1" fmla="*/ 178 h 178"/>
                  <a:gd name="T2" fmla="*/ 0 w 177"/>
                  <a:gd name="T3" fmla="*/ 89 h 178"/>
                  <a:gd name="T4" fmla="*/ 89 w 177"/>
                  <a:gd name="T5" fmla="*/ 0 h 178"/>
                  <a:gd name="T6" fmla="*/ 177 w 177"/>
                  <a:gd name="T7" fmla="*/ 89 h 178"/>
                  <a:gd name="T8" fmla="*/ 89 w 177"/>
                  <a:gd name="T9" fmla="*/ 178 h 178"/>
                  <a:gd name="T10" fmla="*/ 89 w 177"/>
                  <a:gd name="T11" fmla="*/ 27 h 178"/>
                  <a:gd name="T12" fmla="*/ 27 w 177"/>
                  <a:gd name="T13" fmla="*/ 89 h 178"/>
                  <a:gd name="T14" fmla="*/ 89 w 177"/>
                  <a:gd name="T15" fmla="*/ 152 h 178"/>
                  <a:gd name="T16" fmla="*/ 150 w 177"/>
                  <a:gd name="T17" fmla="*/ 89 h 178"/>
                  <a:gd name="T18" fmla="*/ 89 w 177"/>
                  <a:gd name="T19" fmla="*/ 2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7" h="178">
                    <a:moveTo>
                      <a:pt x="89" y="178"/>
                    </a:moveTo>
                    <a:cubicBezTo>
                      <a:pt x="40" y="178"/>
                      <a:pt x="0" y="138"/>
                      <a:pt x="0" y="89"/>
                    </a:cubicBezTo>
                    <a:cubicBezTo>
                      <a:pt x="0" y="40"/>
                      <a:pt x="40" y="0"/>
                      <a:pt x="89" y="0"/>
                    </a:cubicBezTo>
                    <a:cubicBezTo>
                      <a:pt x="137" y="0"/>
                      <a:pt x="177" y="40"/>
                      <a:pt x="177" y="89"/>
                    </a:cubicBezTo>
                    <a:cubicBezTo>
                      <a:pt x="177" y="138"/>
                      <a:pt x="137" y="178"/>
                      <a:pt x="89" y="178"/>
                    </a:cubicBezTo>
                    <a:close/>
                    <a:moveTo>
                      <a:pt x="89" y="27"/>
                    </a:moveTo>
                    <a:cubicBezTo>
                      <a:pt x="55" y="27"/>
                      <a:pt x="27" y="55"/>
                      <a:pt x="27" y="89"/>
                    </a:cubicBezTo>
                    <a:cubicBezTo>
                      <a:pt x="27" y="124"/>
                      <a:pt x="55" y="152"/>
                      <a:pt x="89" y="152"/>
                    </a:cubicBezTo>
                    <a:cubicBezTo>
                      <a:pt x="123" y="152"/>
                      <a:pt x="150" y="124"/>
                      <a:pt x="150" y="89"/>
                    </a:cubicBezTo>
                    <a:cubicBezTo>
                      <a:pt x="150" y="55"/>
                      <a:pt x="123" y="27"/>
                      <a:pt x="89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Oval 332">
                <a:extLst>
                  <a:ext uri="{FF2B5EF4-FFF2-40B4-BE49-F238E27FC236}">
                    <a16:creationId xmlns:a16="http://schemas.microsoft.com/office/drawing/2014/main" id="{5E9F6D4C-9564-4EB9-B69C-342CB48C8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738688"/>
                <a:ext cx="130175" cy="1301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2" name="TextBox 42">
            <a:extLst>
              <a:ext uri="{FF2B5EF4-FFF2-40B4-BE49-F238E27FC236}">
                <a16:creationId xmlns:a16="http://schemas.microsoft.com/office/drawing/2014/main" id="{C744FDB5-A297-4774-A339-9BEDE506B9D4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1.2 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市场需求</a:t>
            </a:r>
          </a:p>
        </p:txBody>
      </p:sp>
    </p:spTree>
    <p:extLst>
      <p:ext uri="{BB962C8B-B14F-4D97-AF65-F5344CB8AC3E}">
        <p14:creationId xmlns:p14="http://schemas.microsoft.com/office/powerpoint/2010/main" val="185940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-2.08333E-7 -0.47384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2.08333E-7 -0.22639 " pathEditMode="relative" rAng="0" ptsTypes="AA">
                                      <p:cBhvr>
                                        <p:cTn id="20" dur="1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-2.08333E-7 -0.22639 " pathEditMode="relative" rAng="0" ptsTypes="AA">
                                      <p:cBhvr>
                                        <p:cTn id="26" dur="1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1F2CD67A-B099-47BB-A39B-54BFFB77D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6659" t="6677" r="6720" b="6693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A0E1BF-1728-479F-B549-3663266EC3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4C474-AAB9-4151-BAC9-FD20AEE290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/>
        </p:blipFill>
        <p:spPr>
          <a:xfrm>
            <a:off x="1651394" y="1134208"/>
            <a:ext cx="2094129" cy="217273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E8043F6F-DD71-4645-8971-26F34E1D6B15}"/>
              </a:ext>
            </a:extLst>
          </p:cNvPr>
          <p:cNvSpPr txBox="1"/>
          <p:nvPr/>
        </p:nvSpPr>
        <p:spPr>
          <a:xfrm>
            <a:off x="2472996" y="1849942"/>
            <a:ext cx="8067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第二部分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B369D6C-C612-49B5-93B3-5EE8AD9E8D07}"/>
              </a:ext>
            </a:extLst>
          </p:cNvPr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297A512-334C-4BB2-8100-59F63C0B3CD1}"/>
                </a:ext>
              </a:extLst>
            </p:cNvPr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D604D0F-DF26-4DF4-BA56-421E2073D19E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112ED3F-CA9D-4831-9620-B2AECEBE215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7573DA-7C8A-4295-9645-089699C5CF94}"/>
                </a:ext>
              </a:extLst>
            </p:cNvPr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ED0E2D4-0F71-4678-9520-FC43D98FBCD5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5A5A30-B7BE-4761-BDC3-5F291ADA11A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65EDA0B-7BE6-40F0-B01F-EECD80B2FF21}"/>
                </a:ext>
              </a:extLst>
            </p:cNvPr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178E8E22-A759-417F-9D08-159AE357DBF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6064E53-8C3E-4625-9499-E9A2367FB43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CD63B54-8877-4555-B605-D02460D92FC7}"/>
                </a:ext>
              </a:extLst>
            </p:cNvPr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95CC89B-78CA-4C82-B5D6-6DE0D1866A2A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ADCAB0D-4CD3-4151-8C74-64D4D056592F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5A38C03-944C-458B-A486-0DCE30FDF237}"/>
                </a:ext>
              </a:extLst>
            </p:cNvPr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6775FAD-AC6E-4B11-A7D6-08C26B52044C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A3CE06-701C-4DDC-A81F-E5A65B3FA9E2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BCCE02-56D2-45A9-8F79-91B03E2CD5A6}"/>
                </a:ext>
              </a:extLst>
            </p:cNvPr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D19CD7E-0DD2-4D83-92D8-E01BFA82B92B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3B2F5F0-03A5-4391-B7A9-7C34A10B6085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9A0142-FBF5-4236-956C-346CD1851CA0}"/>
                </a:ext>
              </a:extLst>
            </p:cNvPr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7AE3187-F330-4265-A1B6-6FA443D16529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C0F31F2-AE40-431E-B7C4-29C1DFC7771C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7125E5-B37E-43C0-8339-FEF90D76DBCC}"/>
                </a:ext>
              </a:extLst>
            </p:cNvPr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C16523F-6B1E-4561-BBF7-2058BD36336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ED1299B-32F9-407E-94A7-3A38E9874799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13C5C57-4A7B-4D8C-982E-09700291C688}"/>
                </a:ext>
              </a:extLst>
            </p:cNvPr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0CD75AB-957E-4F80-AD9F-BEAD9C69AEED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540AB2-8CEF-4A54-B988-285BF448A924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323858F-2BEE-4A07-8760-BA3F2BCA6A00}"/>
                </a:ext>
              </a:extLst>
            </p:cNvPr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617FDD5-F223-4DB1-9021-7A1905D2CA8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3A28B4B-7691-4C2F-A0B8-1774443D79B1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B1BB0C-F546-40B3-ABB0-145C7A878C20}"/>
                </a:ext>
              </a:extLst>
            </p:cNvPr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9F86426-CDD7-4F6E-9EC9-8FCEE939D761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37BF6F2-09D7-41CE-8FD1-F88B6D644AEA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6F464884-B34C-4B24-AD08-5622359221A6}"/>
                </a:ext>
              </a:extLst>
            </p:cNvPr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B964A98-CB9E-4C18-85C1-7A89E652D13F}"/>
                  </a:ext>
                </a:extLst>
              </p:cNvPr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37D85CA-E6C4-497D-B8A0-95DCAD7BC970}"/>
                  </a:ext>
                </a:extLst>
              </p:cNvPr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EFACDAAF-B3C5-47A8-81D2-D0B711311C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3853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0" y="2960980"/>
            <a:ext cx="5301002" cy="14502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7D692BB-98D4-4846-A3AB-3BE0897A580C}"/>
              </a:ext>
            </a:extLst>
          </p:cNvPr>
          <p:cNvSpPr txBox="1"/>
          <p:nvPr/>
        </p:nvSpPr>
        <p:spPr>
          <a:xfrm>
            <a:off x="2232214" y="3346064"/>
            <a:ext cx="8067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功能设计</a:t>
            </a:r>
          </a:p>
        </p:txBody>
      </p:sp>
    </p:spTree>
    <p:extLst>
      <p:ext uri="{BB962C8B-B14F-4D97-AF65-F5344CB8AC3E}">
        <p14:creationId xmlns:p14="http://schemas.microsoft.com/office/powerpoint/2010/main" val="39835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1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7B4900DF-452D-4744-8BD2-5EC0B10B2D17}"/>
              </a:ext>
            </a:extLst>
          </p:cNvPr>
          <p:cNvCxnSpPr/>
          <p:nvPr/>
        </p:nvCxnSpPr>
        <p:spPr>
          <a:xfrm>
            <a:off x="1532950" y="2341324"/>
            <a:ext cx="9701500" cy="0"/>
          </a:xfrm>
          <a:prstGeom prst="straightConnector1">
            <a:avLst/>
          </a:prstGeom>
          <a:ln w="15875">
            <a:solidFill>
              <a:schemeClr val="tx1">
                <a:lumMod val="85000"/>
                <a:lumOff val="15000"/>
                <a:alpha val="70000"/>
              </a:schemeClr>
            </a:solidFill>
            <a:prstDash val="sys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F7E09C-9541-46D2-8959-585A945EFE82}"/>
              </a:ext>
            </a:extLst>
          </p:cNvPr>
          <p:cNvCxnSpPr/>
          <p:nvPr/>
        </p:nvCxnSpPr>
        <p:spPr>
          <a:xfrm>
            <a:off x="3273863" y="2341324"/>
            <a:ext cx="0" cy="278620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  <a:alpha val="7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2CD9B25-D11E-4792-9636-66C142323B31}"/>
              </a:ext>
            </a:extLst>
          </p:cNvPr>
          <p:cNvCxnSpPr/>
          <p:nvPr/>
        </p:nvCxnSpPr>
        <p:spPr>
          <a:xfrm>
            <a:off x="5020356" y="2341324"/>
            <a:ext cx="0" cy="278620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  <a:alpha val="7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4E19BF9-BBD1-4EBE-B878-00637D711C19}"/>
              </a:ext>
            </a:extLst>
          </p:cNvPr>
          <p:cNvCxnSpPr/>
          <p:nvPr/>
        </p:nvCxnSpPr>
        <p:spPr>
          <a:xfrm>
            <a:off x="6748250" y="2341324"/>
            <a:ext cx="0" cy="278620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  <a:alpha val="7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DDC6D8-1DF6-4354-BACB-56D48524167D}"/>
              </a:ext>
            </a:extLst>
          </p:cNvPr>
          <p:cNvCxnSpPr/>
          <p:nvPr/>
        </p:nvCxnSpPr>
        <p:spPr>
          <a:xfrm>
            <a:off x="8494743" y="2341324"/>
            <a:ext cx="0" cy="278620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  <a:alpha val="7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DE2C3EB-3B5B-41DC-A56D-97EE243B3836}"/>
              </a:ext>
            </a:extLst>
          </p:cNvPr>
          <p:cNvCxnSpPr/>
          <p:nvPr/>
        </p:nvCxnSpPr>
        <p:spPr>
          <a:xfrm>
            <a:off x="10205897" y="2341324"/>
            <a:ext cx="0" cy="278620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  <a:alpha val="7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泪滴形 7">
            <a:extLst>
              <a:ext uri="{FF2B5EF4-FFF2-40B4-BE49-F238E27FC236}">
                <a16:creationId xmlns:a16="http://schemas.microsoft.com/office/drawing/2014/main" id="{81615A1B-CB81-4EE8-BF58-705E4BD7DCD1}"/>
              </a:ext>
            </a:extLst>
          </p:cNvPr>
          <p:cNvSpPr/>
          <p:nvPr/>
        </p:nvSpPr>
        <p:spPr>
          <a:xfrm>
            <a:off x="2202532" y="4647862"/>
            <a:ext cx="1088070" cy="1088070"/>
          </a:xfrm>
          <a:prstGeom prst="teardrop">
            <a:avLst/>
          </a:prstGeom>
          <a:solidFill>
            <a:srgbClr val="344F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08AA224-07A1-4231-A0C2-D7D3597CE087}"/>
              </a:ext>
            </a:extLst>
          </p:cNvPr>
          <p:cNvSpPr/>
          <p:nvPr/>
        </p:nvSpPr>
        <p:spPr>
          <a:xfrm>
            <a:off x="3134366" y="2218568"/>
            <a:ext cx="247374" cy="247373"/>
          </a:xfrm>
          <a:prstGeom prst="ellipse">
            <a:avLst/>
          </a:prstGeom>
          <a:solidFill>
            <a:srgbClr val="344F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0" name="泪滴形 9">
            <a:extLst>
              <a:ext uri="{FF2B5EF4-FFF2-40B4-BE49-F238E27FC236}">
                <a16:creationId xmlns:a16="http://schemas.microsoft.com/office/drawing/2014/main" id="{766728ED-A949-42B3-9950-DA2629D3ED41}"/>
              </a:ext>
            </a:extLst>
          </p:cNvPr>
          <p:cNvSpPr/>
          <p:nvPr/>
        </p:nvSpPr>
        <p:spPr>
          <a:xfrm>
            <a:off x="3949025" y="4649522"/>
            <a:ext cx="1086211" cy="1088071"/>
          </a:xfrm>
          <a:prstGeom prst="teardrop">
            <a:avLst/>
          </a:prstGeom>
          <a:solidFill>
            <a:srgbClr val="CF3B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2E31B17-D241-4657-BEA5-28A848715B17}"/>
              </a:ext>
            </a:extLst>
          </p:cNvPr>
          <p:cNvSpPr/>
          <p:nvPr/>
        </p:nvSpPr>
        <p:spPr>
          <a:xfrm>
            <a:off x="4879000" y="2218568"/>
            <a:ext cx="247374" cy="247373"/>
          </a:xfrm>
          <a:prstGeom prst="ellipse">
            <a:avLst/>
          </a:prstGeom>
          <a:solidFill>
            <a:srgbClr val="CF3B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2" name="泪滴形 11">
            <a:extLst>
              <a:ext uri="{FF2B5EF4-FFF2-40B4-BE49-F238E27FC236}">
                <a16:creationId xmlns:a16="http://schemas.microsoft.com/office/drawing/2014/main" id="{AA7D6872-07D8-4CA7-85B2-7AF830F6DCFA}"/>
              </a:ext>
            </a:extLst>
          </p:cNvPr>
          <p:cNvSpPr/>
          <p:nvPr/>
        </p:nvSpPr>
        <p:spPr>
          <a:xfrm>
            <a:off x="5676919" y="4647862"/>
            <a:ext cx="1088070" cy="1088070"/>
          </a:xfrm>
          <a:prstGeom prst="teardrop">
            <a:avLst/>
          </a:prstGeom>
          <a:solidFill>
            <a:srgbClr val="344F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5C14732-2120-442B-A33B-40F0FF71752A}"/>
              </a:ext>
            </a:extLst>
          </p:cNvPr>
          <p:cNvSpPr/>
          <p:nvPr/>
        </p:nvSpPr>
        <p:spPr>
          <a:xfrm>
            <a:off x="6608753" y="2218568"/>
            <a:ext cx="247374" cy="247373"/>
          </a:xfrm>
          <a:prstGeom prst="ellipse">
            <a:avLst/>
          </a:prstGeom>
          <a:solidFill>
            <a:srgbClr val="344F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4" name="泪滴形 13">
            <a:extLst>
              <a:ext uri="{FF2B5EF4-FFF2-40B4-BE49-F238E27FC236}">
                <a16:creationId xmlns:a16="http://schemas.microsoft.com/office/drawing/2014/main" id="{DA83DD47-AFDC-4FA9-87B6-B8C781DEAAEB}"/>
              </a:ext>
            </a:extLst>
          </p:cNvPr>
          <p:cNvSpPr/>
          <p:nvPr/>
        </p:nvSpPr>
        <p:spPr>
          <a:xfrm>
            <a:off x="7423412" y="4649522"/>
            <a:ext cx="1086211" cy="1088071"/>
          </a:xfrm>
          <a:prstGeom prst="teardrop">
            <a:avLst/>
          </a:prstGeom>
          <a:solidFill>
            <a:srgbClr val="CF3B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9CD1F21-C937-4FD1-90DF-28F1E406C6D2}"/>
              </a:ext>
            </a:extLst>
          </p:cNvPr>
          <p:cNvSpPr/>
          <p:nvPr/>
        </p:nvSpPr>
        <p:spPr>
          <a:xfrm>
            <a:off x="8353387" y="2218568"/>
            <a:ext cx="247374" cy="247373"/>
          </a:xfrm>
          <a:prstGeom prst="ellipse">
            <a:avLst/>
          </a:prstGeom>
          <a:solidFill>
            <a:srgbClr val="CF3B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6" name="泪滴形 15">
            <a:extLst>
              <a:ext uri="{FF2B5EF4-FFF2-40B4-BE49-F238E27FC236}">
                <a16:creationId xmlns:a16="http://schemas.microsoft.com/office/drawing/2014/main" id="{242837CA-42CC-4A90-A6AD-D85A7516C48E}"/>
              </a:ext>
            </a:extLst>
          </p:cNvPr>
          <p:cNvSpPr/>
          <p:nvPr/>
        </p:nvSpPr>
        <p:spPr>
          <a:xfrm>
            <a:off x="9134566" y="4649522"/>
            <a:ext cx="1088071" cy="1088071"/>
          </a:xfrm>
          <a:prstGeom prst="teardrop">
            <a:avLst/>
          </a:prstGeom>
          <a:solidFill>
            <a:srgbClr val="344F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6507C6D-B18E-41B1-BA91-92F836877194}"/>
              </a:ext>
            </a:extLst>
          </p:cNvPr>
          <p:cNvSpPr/>
          <p:nvPr/>
        </p:nvSpPr>
        <p:spPr>
          <a:xfrm>
            <a:off x="10066401" y="2218568"/>
            <a:ext cx="247373" cy="247373"/>
          </a:xfrm>
          <a:prstGeom prst="ellipse">
            <a:avLst/>
          </a:prstGeom>
          <a:solidFill>
            <a:srgbClr val="344F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cs typeface="+mn-ea"/>
              <a:sym typeface="+mn-lt"/>
            </a:endParaRPr>
          </a:p>
        </p:txBody>
      </p:sp>
      <p:sp>
        <p:nvSpPr>
          <p:cNvPr id="18" name="文本框 24">
            <a:extLst>
              <a:ext uri="{FF2B5EF4-FFF2-40B4-BE49-F238E27FC236}">
                <a16:creationId xmlns:a16="http://schemas.microsoft.com/office/drawing/2014/main" id="{3D8AE8F9-98FE-48E4-94CD-E340E87FB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289" y="4941534"/>
            <a:ext cx="546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25">
            <a:extLst>
              <a:ext uri="{FF2B5EF4-FFF2-40B4-BE49-F238E27FC236}">
                <a16:creationId xmlns:a16="http://schemas.microsoft.com/office/drawing/2014/main" id="{C23D8F7C-0952-4DF9-AEE8-C45305E98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342" y="4941534"/>
            <a:ext cx="546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26">
            <a:extLst>
              <a:ext uri="{FF2B5EF4-FFF2-40B4-BE49-F238E27FC236}">
                <a16:creationId xmlns:a16="http://schemas.microsoft.com/office/drawing/2014/main" id="{3CDCBA60-A348-485D-AF95-4145145AD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236" y="4941534"/>
            <a:ext cx="546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30">
            <a:extLst>
              <a:ext uri="{FF2B5EF4-FFF2-40B4-BE49-F238E27FC236}">
                <a16:creationId xmlns:a16="http://schemas.microsoft.com/office/drawing/2014/main" id="{2EAEAAD7-B0BD-48E6-A2E6-82BBEEFA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349" y="4941534"/>
            <a:ext cx="546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31">
            <a:extLst>
              <a:ext uri="{FF2B5EF4-FFF2-40B4-BE49-F238E27FC236}">
                <a16:creationId xmlns:a16="http://schemas.microsoft.com/office/drawing/2014/main" id="{9ACAEA8E-411B-418B-A6C9-BB6B73F09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9883" y="4941534"/>
            <a:ext cx="5469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E8D6BEA-8CD3-4026-AFE0-15CC434F4DCE}"/>
              </a:ext>
            </a:extLst>
          </p:cNvPr>
          <p:cNvGrpSpPr>
            <a:grpSpLocks noChangeAspect="1"/>
          </p:cNvGrpSpPr>
          <p:nvPr/>
        </p:nvGrpSpPr>
        <p:grpSpPr>
          <a:xfrm>
            <a:off x="3948230" y="1726063"/>
            <a:ext cx="523494" cy="397755"/>
            <a:chOff x="4268086" y="4221191"/>
            <a:chExt cx="509646" cy="387231"/>
          </a:xfrm>
          <a:solidFill>
            <a:srgbClr val="CF3B4C"/>
          </a:solidFill>
          <a:effectLst/>
        </p:grpSpPr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C8F6E13-F865-4AA8-B45E-E5724E734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sz="2000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57E9896-E8E0-4CBF-A2DC-6AC9CB8241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sz="2000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548B17B-60F0-4493-841D-5738FF5C153B}"/>
              </a:ext>
            </a:extLst>
          </p:cNvPr>
          <p:cNvGrpSpPr/>
          <p:nvPr/>
        </p:nvGrpSpPr>
        <p:grpSpPr>
          <a:xfrm>
            <a:off x="2219440" y="1727741"/>
            <a:ext cx="421096" cy="402728"/>
            <a:chOff x="1004888" y="993775"/>
            <a:chExt cx="2438400" cy="2332038"/>
          </a:xfrm>
          <a:solidFill>
            <a:srgbClr val="344F66"/>
          </a:solidFill>
          <a:effectLst/>
        </p:grpSpPr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93D26110-58B0-45C3-AB24-C6695003466D}"/>
                </a:ext>
              </a:extLst>
            </p:cNvPr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sz="2000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" name="任意多边形 43">
              <a:extLst>
                <a:ext uri="{FF2B5EF4-FFF2-40B4-BE49-F238E27FC236}">
                  <a16:creationId xmlns:a16="http://schemas.microsoft.com/office/drawing/2014/main" id="{8258E4D8-864A-4A26-AF13-27D46B80E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sz="2000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B3AB8B4-BA10-4F15-86A6-27F0C7895E2A}"/>
              </a:ext>
            </a:extLst>
          </p:cNvPr>
          <p:cNvGrpSpPr/>
          <p:nvPr/>
        </p:nvGrpSpPr>
        <p:grpSpPr>
          <a:xfrm>
            <a:off x="7419474" y="1693099"/>
            <a:ext cx="370488" cy="473812"/>
            <a:chOff x="1605186" y="572440"/>
            <a:chExt cx="563562" cy="720725"/>
          </a:xfrm>
          <a:solidFill>
            <a:srgbClr val="CF3B4C"/>
          </a:solidFill>
          <a:effectLst/>
        </p:grpSpPr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BB04EC94-30C9-4DA3-AF10-39256A406906}"/>
                </a:ext>
              </a:extLst>
            </p:cNvPr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A2169E0A-4AA5-4BD4-B15C-0E0386379675}"/>
                </a:ext>
              </a:extLst>
            </p:cNvPr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C01AB8CD-7570-40EC-834E-C3CA3F3C618D}"/>
                </a:ext>
              </a:extLst>
            </p:cNvPr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FE3AA1C-17BF-44EA-BDA9-C1A8AF86E607}"/>
              </a:ext>
            </a:extLst>
          </p:cNvPr>
          <p:cNvGrpSpPr>
            <a:grpSpLocks noChangeAspect="1"/>
          </p:cNvGrpSpPr>
          <p:nvPr/>
        </p:nvGrpSpPr>
        <p:grpSpPr>
          <a:xfrm>
            <a:off x="5678225" y="1671269"/>
            <a:ext cx="411318" cy="465212"/>
            <a:chOff x="4994016" y="4872553"/>
            <a:chExt cx="406394" cy="459644"/>
          </a:xfrm>
          <a:solidFill>
            <a:srgbClr val="344F66"/>
          </a:solidFill>
          <a:effectLst/>
        </p:grpSpPr>
        <p:sp>
          <p:nvSpPr>
            <p:cNvPr id="34" name="Freeform 148">
              <a:extLst>
                <a:ext uri="{FF2B5EF4-FFF2-40B4-BE49-F238E27FC236}">
                  <a16:creationId xmlns:a16="http://schemas.microsoft.com/office/drawing/2014/main" id="{3E31A14E-F3E1-4418-99A7-7FB3EF6A26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9137" y="4872553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49">
              <a:extLst>
                <a:ext uri="{FF2B5EF4-FFF2-40B4-BE49-F238E27FC236}">
                  <a16:creationId xmlns:a16="http://schemas.microsoft.com/office/drawing/2014/main" id="{C9B4C9EA-0577-43EE-B98E-5E271B11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Oval 150">
              <a:extLst>
                <a:ext uri="{FF2B5EF4-FFF2-40B4-BE49-F238E27FC236}">
                  <a16:creationId xmlns:a16="http://schemas.microsoft.com/office/drawing/2014/main" id="{8CE75EE4-488F-4127-A0C4-B3EB5C5A3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823E699-0061-4778-B7E6-F4037B649EAE}"/>
              </a:ext>
            </a:extLst>
          </p:cNvPr>
          <p:cNvGrpSpPr>
            <a:grpSpLocks noChangeAspect="1"/>
          </p:cNvGrpSpPr>
          <p:nvPr/>
        </p:nvGrpSpPr>
        <p:grpSpPr>
          <a:xfrm>
            <a:off x="9199038" y="1693258"/>
            <a:ext cx="410297" cy="458848"/>
            <a:chOff x="5999255" y="3275006"/>
            <a:chExt cx="402656" cy="450303"/>
          </a:xfrm>
          <a:solidFill>
            <a:srgbClr val="344F66"/>
          </a:solidFill>
          <a:effectLst/>
        </p:grpSpPr>
        <p:sp>
          <p:nvSpPr>
            <p:cNvPr id="38" name="Freeform 108">
              <a:extLst>
                <a:ext uri="{FF2B5EF4-FFF2-40B4-BE49-F238E27FC236}">
                  <a16:creationId xmlns:a16="http://schemas.microsoft.com/office/drawing/2014/main" id="{798EFF4E-7469-444F-98D1-E2BFDFD2A2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 109">
              <a:extLst>
                <a:ext uri="{FF2B5EF4-FFF2-40B4-BE49-F238E27FC236}">
                  <a16:creationId xmlns:a16="http://schemas.microsoft.com/office/drawing/2014/main" id="{368B47C2-CF27-4FB7-BB5A-5635C2D699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 110">
              <a:extLst>
                <a:ext uri="{FF2B5EF4-FFF2-40B4-BE49-F238E27FC236}">
                  <a16:creationId xmlns:a16="http://schemas.microsoft.com/office/drawing/2014/main" id="{14441B29-8230-41E6-8A91-E34A236BB2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Freeform 111">
              <a:extLst>
                <a:ext uri="{FF2B5EF4-FFF2-40B4-BE49-F238E27FC236}">
                  <a16:creationId xmlns:a16="http://schemas.microsoft.com/office/drawing/2014/main" id="{4864E63A-D35C-4C27-9523-096E9463A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Freeform 112">
              <a:extLst>
                <a:ext uri="{FF2B5EF4-FFF2-40B4-BE49-F238E27FC236}">
                  <a16:creationId xmlns:a16="http://schemas.microsoft.com/office/drawing/2014/main" id="{363B8808-E52A-4A4E-87E5-A47A5615A1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/>
              <a:endParaRPr lang="zh-CN" altLang="en-US" noProof="1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3" name="文本框 52">
            <a:extLst>
              <a:ext uri="{FF2B5EF4-FFF2-40B4-BE49-F238E27FC236}">
                <a16:creationId xmlns:a16="http://schemas.microsoft.com/office/drawing/2014/main" id="{B90F439E-6560-41FA-BF6F-AE174CD5D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393" y="3029468"/>
            <a:ext cx="235833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555555"/>
                </a:solidFill>
                <a:cs typeface="+mn-ea"/>
                <a:sym typeface="+mn-lt"/>
              </a:rPr>
              <a:t>用户管理</a:t>
            </a:r>
            <a:endParaRPr lang="en-US" altLang="zh-CN" sz="1600" b="1" dirty="0">
              <a:solidFill>
                <a:srgbClr val="555555"/>
              </a:solidFill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查看用户列表</a:t>
            </a:r>
            <a:endParaRPr lang="en-US" altLang="zh-CN" sz="1600" b="1" dirty="0">
              <a:solidFill>
                <a:srgbClr val="344F66"/>
              </a:solidFill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  <a:hlinkClick r:id="rId2" action="ppaction://hlinksldjump"/>
              </a:rPr>
              <a:t>添加用户</a:t>
            </a:r>
            <a:endParaRPr lang="en-US" altLang="zh-CN" sz="1600" b="1" dirty="0">
              <a:solidFill>
                <a:srgbClr val="344F66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  通过</a:t>
            </a:r>
            <a:r>
              <a:rPr lang="en-US" altLang="zh-CN" sz="1600" dirty="0">
                <a:solidFill>
                  <a:srgbClr val="555555"/>
                </a:solidFill>
                <a:cs typeface="+mn-ea"/>
                <a:sym typeface="+mn-lt"/>
              </a:rPr>
              <a:t>.csv</a:t>
            </a:r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文件批量导入</a:t>
            </a:r>
            <a:endParaRPr lang="en-US" altLang="zh-CN" sz="1600" dirty="0">
              <a:solidFill>
                <a:srgbClr val="555555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  在线编辑添加单个用户</a:t>
            </a:r>
            <a:endParaRPr lang="en-US" altLang="zh-CN" sz="1600" b="1" dirty="0">
              <a:solidFill>
                <a:srgbClr val="555555"/>
              </a:solidFill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修改用户信息</a:t>
            </a:r>
            <a:endParaRPr lang="en-US" altLang="zh-CN" sz="1600" b="1" dirty="0">
              <a:solidFill>
                <a:srgbClr val="344F66"/>
              </a:solidFill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删除用户</a:t>
            </a:r>
            <a:endParaRPr lang="en-US" altLang="zh-CN" sz="1600" b="1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44" name="文本框 53">
            <a:extLst>
              <a:ext uri="{FF2B5EF4-FFF2-40B4-BE49-F238E27FC236}">
                <a16:creationId xmlns:a16="http://schemas.microsoft.com/office/drawing/2014/main" id="{F721F095-A821-4234-B9A5-8759813C1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999" y="3071377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货物订单管理</a:t>
            </a:r>
            <a:endParaRPr lang="en-US" altLang="zh-CN" sz="12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45" name="文本框 54">
            <a:extLst>
              <a:ext uri="{FF2B5EF4-FFF2-40B4-BE49-F238E27FC236}">
                <a16:creationId xmlns:a16="http://schemas.microsoft.com/office/drawing/2014/main" id="{3F044FA5-0599-4BAB-A41C-ADEBA5B2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026" y="3049070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供应商管理</a:t>
            </a:r>
            <a:endParaRPr lang="en-US" altLang="zh-CN" sz="1600" b="1" dirty="0">
              <a:solidFill>
                <a:srgbClr val="344F66"/>
              </a:solidFill>
              <a:cs typeface="+mn-ea"/>
              <a:sym typeface="+mn-lt"/>
            </a:endParaRPr>
          </a:p>
        </p:txBody>
      </p:sp>
      <p:sp>
        <p:nvSpPr>
          <p:cNvPr id="46" name="文本框 55">
            <a:extLst>
              <a:ext uri="{FF2B5EF4-FFF2-40B4-BE49-F238E27FC236}">
                <a16:creationId xmlns:a16="http://schemas.microsoft.com/office/drawing/2014/main" id="{8355A793-A16A-4C3F-B701-3B9D75A18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519" y="3031108"/>
            <a:ext cx="16209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344F66"/>
                </a:solidFill>
                <a:cs typeface="+mn-ea"/>
                <a:sym typeface="+mn-lt"/>
              </a:rPr>
              <a:t>可视化</a:t>
            </a:r>
            <a:endParaRPr lang="en-US" altLang="zh-CN" sz="1600" b="1" dirty="0">
              <a:solidFill>
                <a:srgbClr val="344F66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  <a:hlinkClick r:id="rId3" action="ppaction://hlinksldjump"/>
              </a:rPr>
              <a:t>分析用户的性别</a:t>
            </a:r>
            <a:endParaRPr lang="en-US" altLang="zh-CN" sz="1600" dirty="0">
              <a:solidFill>
                <a:srgbClr val="555555"/>
              </a:solidFill>
              <a:cs typeface="+mn-ea"/>
              <a:sym typeface="+mn-lt"/>
            </a:endParaRPr>
          </a:p>
          <a:p>
            <a:r>
              <a:rPr lang="zh-CN" altLang="en-US" sz="1600" dirty="0">
                <a:solidFill>
                  <a:srgbClr val="555555"/>
                </a:solidFill>
                <a:cs typeface="+mn-ea"/>
                <a:sym typeface="+mn-lt"/>
              </a:rPr>
              <a:t>分析用户的分布</a:t>
            </a:r>
            <a:endParaRPr lang="en-US" altLang="zh-CN" sz="16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47" name="文本框 56">
            <a:extLst>
              <a:ext uri="{FF2B5EF4-FFF2-40B4-BE49-F238E27FC236}">
                <a16:creationId xmlns:a16="http://schemas.microsoft.com/office/drawing/2014/main" id="{1948C0B6-43F1-4554-8E5C-9BFDA7AC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4715" y="3029498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555555"/>
                </a:solidFill>
                <a:cs typeface="+mn-ea"/>
                <a:sym typeface="+mn-lt"/>
              </a:rPr>
              <a:t>购物记录管理</a:t>
            </a:r>
            <a:endParaRPr lang="en-US" altLang="zh-CN" sz="1200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49" name="TextBox 42">
            <a:extLst>
              <a:ext uri="{FF2B5EF4-FFF2-40B4-BE49-F238E27FC236}">
                <a16:creationId xmlns:a16="http://schemas.microsoft.com/office/drawing/2014/main" id="{2052E58D-DADD-4C07-A293-B9F72BF007B9}"/>
              </a:ext>
            </a:extLst>
          </p:cNvPr>
          <p:cNvSpPr txBox="1"/>
          <p:nvPr/>
        </p:nvSpPr>
        <p:spPr>
          <a:xfrm>
            <a:off x="1311470" y="315858"/>
            <a:ext cx="3649369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2.1 </a:t>
            </a:r>
            <a:r>
              <a:rPr lang="zh-CN" altLang="en-US" b="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后台管理</a:t>
            </a:r>
          </a:p>
        </p:txBody>
      </p:sp>
    </p:spTree>
    <p:extLst>
      <p:ext uri="{BB962C8B-B14F-4D97-AF65-F5344CB8AC3E}">
        <p14:creationId xmlns:p14="http://schemas.microsoft.com/office/powerpoint/2010/main" val="28495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43" grpId="0"/>
      <p:bldP spid="44" grpId="0"/>
      <p:bldP spid="45" grpId="0"/>
      <p:bldP spid="46" grpId="0"/>
      <p:bldP spid="47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D167A0-4790-4E9F-AC5D-F906626826FD}"/>
              </a:ext>
            </a:extLst>
          </p:cNvPr>
          <p:cNvSpPr txBox="1"/>
          <p:nvPr/>
        </p:nvSpPr>
        <p:spPr>
          <a:xfrm>
            <a:off x="1231640" y="289249"/>
            <a:ext cx="4609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功能详情</a:t>
            </a:r>
            <a:r>
              <a:rPr lang="en-US" altLang="zh-CN" sz="2800" dirty="0"/>
              <a:t>—</a:t>
            </a:r>
            <a:r>
              <a:rPr lang="zh-CN" altLang="en-US" sz="2800" dirty="0"/>
              <a:t>添加用户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0E24D5-6DEE-4642-8F8B-A467A1C54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06" y="933062"/>
            <a:ext cx="10445458" cy="27673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0F5367-527C-4079-8B5B-A3E4EBFB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07" y="3774830"/>
            <a:ext cx="10445458" cy="27939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67F472-7706-4284-A300-EB0327D9C3BD}"/>
              </a:ext>
            </a:extLst>
          </p:cNvPr>
          <p:cNvSpPr txBox="1"/>
          <p:nvPr/>
        </p:nvSpPr>
        <p:spPr>
          <a:xfrm>
            <a:off x="11355355" y="61994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4" action="ppaction://hlinksldjump"/>
              </a:rPr>
              <a:t>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36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025196-954B-4507-8ED9-08B01084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279"/>
            <a:ext cx="12192000" cy="35108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5C93A9A-6C2E-4A8A-A784-B9B2427DED20}"/>
              </a:ext>
            </a:extLst>
          </p:cNvPr>
          <p:cNvSpPr txBox="1"/>
          <p:nvPr/>
        </p:nvSpPr>
        <p:spPr>
          <a:xfrm>
            <a:off x="1418253" y="32657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功能预览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78A3C3-67D5-47D2-B03D-CDD4CFD132D8}"/>
              </a:ext>
            </a:extLst>
          </p:cNvPr>
          <p:cNvSpPr txBox="1"/>
          <p:nvPr/>
        </p:nvSpPr>
        <p:spPr>
          <a:xfrm>
            <a:off x="11355355" y="61994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3" action="ppaction://hlinksldjump"/>
              </a:rPr>
              <a:t>返回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86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qj3hy4w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4718</TotalTime>
  <Words>550</Words>
  <Application>Microsoft Office PowerPoint</Application>
  <PresentationFormat>宽屏</PresentationFormat>
  <Paragraphs>95</Paragraphs>
  <Slides>20</Slides>
  <Notes>2</Notes>
  <HiddenSlides>3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微软雅黑</vt:lpstr>
      <vt:lpstr>Arial</vt:lpstr>
      <vt:lpstr>Calibri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任 睿轩</cp:lastModifiedBy>
  <cp:revision>243</cp:revision>
  <dcterms:created xsi:type="dcterms:W3CDTF">2019-03-07T05:23:18Z</dcterms:created>
  <dcterms:modified xsi:type="dcterms:W3CDTF">2020-12-11T02:30:49Z</dcterms:modified>
</cp:coreProperties>
</file>