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3" r:id="rId8"/>
    <p:sldId id="264"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476123-D50B-0946-9D58-9E2FBB8DB67E}" v="1" dt="2025-09-30T03:17:33.2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94614"/>
  </p:normalViewPr>
  <p:slideViewPr>
    <p:cSldViewPr snapToGrid="0">
      <p:cViewPr varScale="1">
        <p:scale>
          <a:sx n="43" d="100"/>
          <a:sy n="43" d="100"/>
        </p:scale>
        <p:origin x="216" y="17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0DAC9D-9ABC-4A38-93EC-2960A4FC50C4}" type="doc">
      <dgm:prSet loTypeId="urn:microsoft.com/office/officeart/2005/8/layout/default" loCatId="list" qsTypeId="urn:microsoft.com/office/officeart/2005/8/quickstyle/simple1" qsCatId="simple" csTypeId="urn:microsoft.com/office/officeart/2005/8/colors/accent0_3" csCatId="mainScheme" phldr="1"/>
      <dgm:spPr/>
      <dgm:t>
        <a:bodyPr/>
        <a:lstStyle/>
        <a:p>
          <a:endParaRPr lang="en-US"/>
        </a:p>
      </dgm:t>
    </dgm:pt>
    <dgm:pt modelId="{D8DA7582-F551-4C7B-81FB-53BEE4A22693}">
      <dgm:prSet/>
      <dgm:spPr/>
      <dgm:t>
        <a:bodyPr/>
        <a:lstStyle/>
        <a:p>
          <a:r>
            <a:rPr lang="en-US"/>
            <a:t> Awareness and training ®</a:t>
          </a:r>
        </a:p>
        <a:p>
          <a:r>
            <a:rPr lang="en-US"/>
            <a:t> At Chevron, security is everyone’s responsibility. The Awareness and Training control family ensures that all employees, including field engineers and office staff, are regularly trained on cybersecurity risks, phishing, and the safe use of digital systems. It reduces human error, which is the leading cause of breaches, and promotes a strong security culture across departments.   </a:t>
          </a:r>
        </a:p>
      </dgm:t>
    </dgm:pt>
    <dgm:pt modelId="{95F70E9D-AA6A-46AD-AA36-401B507C63DB}" type="parTrans" cxnId="{B3E11896-87AF-4129-89BF-11E069691454}">
      <dgm:prSet/>
      <dgm:spPr/>
      <dgm:t>
        <a:bodyPr/>
        <a:lstStyle/>
        <a:p>
          <a:endParaRPr lang="en-US"/>
        </a:p>
      </dgm:t>
    </dgm:pt>
    <dgm:pt modelId="{67322F34-5E1D-4B51-8C72-4C0BB30AECF2}" type="sibTrans" cxnId="{B3E11896-87AF-4129-89BF-11E069691454}">
      <dgm:prSet/>
      <dgm:spPr/>
      <dgm:t>
        <a:bodyPr/>
        <a:lstStyle/>
        <a:p>
          <a:endParaRPr lang="en-US"/>
        </a:p>
      </dgm:t>
    </dgm:pt>
    <dgm:pt modelId="{2497297A-5F45-4E6D-994C-C90BE4D0C373}">
      <dgm:prSet/>
      <dgm:spPr/>
      <dgm:t>
        <a:bodyPr/>
        <a:lstStyle/>
        <a:p>
          <a:r>
            <a:rPr lang="en-US"/>
            <a:t>Media protection ® </a:t>
          </a:r>
        </a:p>
        <a:p>
          <a:r>
            <a:rPr lang="en-US"/>
            <a:t>Chevron also handles drilling data, financial data, and control system logs. Media protection ensures that the data, both physical and digital, is stored and transferred securely. It’s important for preventing data leakage during transfers. And ensuring the confidentiality of sensitive operational and legal information. </a:t>
          </a:r>
        </a:p>
      </dgm:t>
    </dgm:pt>
    <dgm:pt modelId="{F65FBD43-8FED-4B6D-949D-8D3B903D8F5D}" type="parTrans" cxnId="{CB24D848-2021-478B-B2C7-B060EC8CFF2C}">
      <dgm:prSet/>
      <dgm:spPr/>
      <dgm:t>
        <a:bodyPr/>
        <a:lstStyle/>
        <a:p>
          <a:endParaRPr lang="en-US"/>
        </a:p>
      </dgm:t>
    </dgm:pt>
    <dgm:pt modelId="{77B34DA7-DA6A-4952-9DC0-0FAEC656CC20}" type="sibTrans" cxnId="{CB24D848-2021-478B-B2C7-B060EC8CFF2C}">
      <dgm:prSet/>
      <dgm:spPr/>
      <dgm:t>
        <a:bodyPr/>
        <a:lstStyle/>
        <a:p>
          <a:endParaRPr lang="en-US"/>
        </a:p>
      </dgm:t>
    </dgm:pt>
    <dgm:pt modelId="{0527D4E3-60E4-45F9-85D9-25A18F935AFA}">
      <dgm:prSet/>
      <dgm:spPr/>
      <dgm:t>
        <a:bodyPr/>
        <a:lstStyle/>
        <a:p>
          <a:r>
            <a:rPr lang="en-US"/>
            <a:t>Physical and Environmental Protection ® Includes the biometric access to server rooms, surveillance cameras, and environmental controls in data centers. This ensures the system remains operational in emergencies and prevents physical tampering or unauthorized access via keycard and fingerprint access to server rooms.  </a:t>
          </a:r>
        </a:p>
      </dgm:t>
    </dgm:pt>
    <dgm:pt modelId="{38E9CF92-8415-481E-A389-5DDE51AFD32A}" type="parTrans" cxnId="{B5DF381A-5ADE-4E73-9B02-C419F9BC026C}">
      <dgm:prSet/>
      <dgm:spPr/>
      <dgm:t>
        <a:bodyPr/>
        <a:lstStyle/>
        <a:p>
          <a:endParaRPr lang="en-US"/>
        </a:p>
      </dgm:t>
    </dgm:pt>
    <dgm:pt modelId="{FC18DFB4-D968-4345-9483-E1E07D13151F}" type="sibTrans" cxnId="{B5DF381A-5ADE-4E73-9B02-C419F9BC026C}">
      <dgm:prSet/>
      <dgm:spPr/>
      <dgm:t>
        <a:bodyPr/>
        <a:lstStyle/>
        <a:p>
          <a:endParaRPr lang="en-US"/>
        </a:p>
      </dgm:t>
    </dgm:pt>
    <dgm:pt modelId="{10288453-AC39-422E-9BA2-315823A25A27}">
      <dgm:prSet/>
      <dgm:spPr/>
      <dgm:t>
        <a:bodyPr/>
        <a:lstStyle/>
        <a:p>
          <a:r>
            <a:rPr lang="en-US"/>
            <a:t>Personnel Security ®</a:t>
          </a:r>
        </a:p>
        <a:p>
          <a:r>
            <a:rPr lang="en-US"/>
            <a:t> Is crucial in a company like Chevron, where insider threats and unauthorized data access must be mitigated through personnel policies. This is ensured by background checks and deprovisioning when employees leave. It ensures that only trusted personnel handle sensitive data. </a:t>
          </a:r>
        </a:p>
      </dgm:t>
    </dgm:pt>
    <dgm:pt modelId="{7A9F512C-CB9B-40A7-B549-A76EB054B6B8}" type="parTrans" cxnId="{2BD51CDB-B4BB-4931-82AC-FF6B6C26CE12}">
      <dgm:prSet/>
      <dgm:spPr/>
      <dgm:t>
        <a:bodyPr/>
        <a:lstStyle/>
        <a:p>
          <a:endParaRPr lang="en-US"/>
        </a:p>
      </dgm:t>
    </dgm:pt>
    <dgm:pt modelId="{0BDEAC62-7EB7-4961-8639-94CCD6CD904D}" type="sibTrans" cxnId="{2BD51CDB-B4BB-4931-82AC-FF6B6C26CE12}">
      <dgm:prSet/>
      <dgm:spPr/>
      <dgm:t>
        <a:bodyPr/>
        <a:lstStyle/>
        <a:p>
          <a:endParaRPr lang="en-US"/>
        </a:p>
      </dgm:t>
    </dgm:pt>
    <dgm:pt modelId="{BC37E37B-F555-4F55-B249-0FCFFF1C9FF6}">
      <dgm:prSet/>
      <dgm:spPr/>
      <dgm:t>
        <a:bodyPr/>
        <a:lstStyle/>
        <a:p>
          <a:r>
            <a:rPr lang="en-US"/>
            <a:t>Program Management ® </a:t>
          </a:r>
        </a:p>
        <a:p>
          <a:r>
            <a:rPr lang="en-US"/>
            <a:t>Ensures Chevron has a centralized governance model for cybersecurity. It aligns cybersecurity with business goals. Practices such as regular audits and risks assessments ensure consistent security policy enforcement across global operations. Also, ensure compliance with industry and federal regulations.  </a:t>
          </a:r>
        </a:p>
      </dgm:t>
    </dgm:pt>
    <dgm:pt modelId="{51BE02B7-B83E-4E10-923B-92C05179D78D}" type="parTrans" cxnId="{E40A7B80-7D5E-49F4-8806-B0F086079CA9}">
      <dgm:prSet/>
      <dgm:spPr/>
      <dgm:t>
        <a:bodyPr/>
        <a:lstStyle/>
        <a:p>
          <a:endParaRPr lang="en-US"/>
        </a:p>
      </dgm:t>
    </dgm:pt>
    <dgm:pt modelId="{9E4BB57E-312C-455E-935E-B8172B539F70}" type="sibTrans" cxnId="{E40A7B80-7D5E-49F4-8806-B0F086079CA9}">
      <dgm:prSet/>
      <dgm:spPr/>
      <dgm:t>
        <a:bodyPr/>
        <a:lstStyle/>
        <a:p>
          <a:endParaRPr lang="en-US"/>
        </a:p>
      </dgm:t>
    </dgm:pt>
    <dgm:pt modelId="{D3BAC44C-F5F3-4347-AED5-2A7DEEE6E513}">
      <dgm:prSet/>
      <dgm:spPr/>
      <dgm:t>
        <a:bodyPr/>
        <a:lstStyle/>
        <a:p>
          <a:r>
            <a:rPr lang="en-US"/>
            <a:t>System and Services Acquisition (J) Purpose:  Ensures secure and functional systems from the start. Controls: - System acquisition planning – Supply chain Protection and security requirements.</a:t>
          </a:r>
        </a:p>
        <a:p>
          <a:r>
            <a:rPr lang="en-US"/>
            <a:t>Chevron ensures new systems work well and are resilient to failures  </a:t>
          </a:r>
        </a:p>
      </dgm:t>
    </dgm:pt>
    <dgm:pt modelId="{DAE0046A-FC16-4B95-B18F-D0A656133906}" type="parTrans" cxnId="{15DDA2C2-83DC-47D9-B6C2-A1C1883E3DF2}">
      <dgm:prSet/>
      <dgm:spPr/>
      <dgm:t>
        <a:bodyPr/>
        <a:lstStyle/>
        <a:p>
          <a:endParaRPr lang="en-US"/>
        </a:p>
      </dgm:t>
    </dgm:pt>
    <dgm:pt modelId="{DDDA5669-2CFE-4E34-AF6E-2156A897F51A}" type="sibTrans" cxnId="{15DDA2C2-83DC-47D9-B6C2-A1C1883E3DF2}">
      <dgm:prSet/>
      <dgm:spPr/>
      <dgm:t>
        <a:bodyPr/>
        <a:lstStyle/>
        <a:p>
          <a:endParaRPr lang="en-US"/>
        </a:p>
      </dgm:t>
    </dgm:pt>
    <dgm:pt modelId="{6885B6A7-BD1E-4D5A-9BB2-2714792AC823}">
      <dgm:prSet/>
      <dgm:spPr/>
      <dgm:t>
        <a:bodyPr/>
        <a:lstStyle/>
        <a:p>
          <a:r>
            <a:rPr lang="en-US"/>
            <a:t>Security Planning (J) Purpose: Establishing a security framework before deployment Controls: - Risk Identification – Prioritization of risks – Backup planning –Vulnerability planning </a:t>
          </a:r>
        </a:p>
        <a:p>
          <a:r>
            <a:rPr lang="en-US"/>
            <a:t>Chevron asses their network for any potential issues or vulnerabilities. </a:t>
          </a:r>
        </a:p>
      </dgm:t>
    </dgm:pt>
    <dgm:pt modelId="{B19196A5-9A5B-4C01-98A7-7596DB3FA808}" type="parTrans" cxnId="{1DDE6680-86D9-4E64-885C-6AC91B4B76A6}">
      <dgm:prSet/>
      <dgm:spPr/>
      <dgm:t>
        <a:bodyPr/>
        <a:lstStyle/>
        <a:p>
          <a:endParaRPr lang="en-US"/>
        </a:p>
      </dgm:t>
    </dgm:pt>
    <dgm:pt modelId="{9A892AFD-9D4A-4892-9549-578625880A2B}" type="sibTrans" cxnId="{1DDE6680-86D9-4E64-885C-6AC91B4B76A6}">
      <dgm:prSet/>
      <dgm:spPr/>
      <dgm:t>
        <a:bodyPr/>
        <a:lstStyle/>
        <a:p>
          <a:endParaRPr lang="en-US"/>
        </a:p>
      </dgm:t>
    </dgm:pt>
    <dgm:pt modelId="{099E8D33-445E-4894-A69D-5E3F45C514DB}">
      <dgm:prSet/>
      <dgm:spPr/>
      <dgm:t>
        <a:bodyPr/>
        <a:lstStyle/>
        <a:p>
          <a:r>
            <a:rPr lang="en-US"/>
            <a:t>Privacy Controls (J)  Purpose:  Protects personal information through data and access controls. Controls: -Identity and access management –Data encryption – Role based access – Device Security </a:t>
          </a:r>
        </a:p>
        <a:p>
          <a:r>
            <a:rPr lang="en-US"/>
            <a:t>Chevron restricts and safeguards sensitive information.  </a:t>
          </a:r>
        </a:p>
      </dgm:t>
    </dgm:pt>
    <dgm:pt modelId="{40AF5371-0BF7-4784-9459-4AD6AF8721DC}" type="parTrans" cxnId="{FBBE188C-B95F-46D4-A325-E9B5A7C6DF1C}">
      <dgm:prSet/>
      <dgm:spPr/>
      <dgm:t>
        <a:bodyPr/>
        <a:lstStyle/>
        <a:p>
          <a:endParaRPr lang="en-US"/>
        </a:p>
      </dgm:t>
    </dgm:pt>
    <dgm:pt modelId="{36F1CC80-B4DD-408F-9BBD-2FA6608803DB}" type="sibTrans" cxnId="{FBBE188C-B95F-46D4-A325-E9B5A7C6DF1C}">
      <dgm:prSet/>
      <dgm:spPr/>
      <dgm:t>
        <a:bodyPr/>
        <a:lstStyle/>
        <a:p>
          <a:endParaRPr lang="en-US"/>
        </a:p>
      </dgm:t>
    </dgm:pt>
    <dgm:pt modelId="{FB957964-B69D-4852-944A-14A09E271504}">
      <dgm:prSet/>
      <dgm:spPr/>
      <dgm:t>
        <a:bodyPr/>
        <a:lstStyle/>
        <a:p>
          <a:r>
            <a:rPr lang="en-US"/>
            <a:t>Security Assessment and Authorization (J) Purpose: Evaluates and monitors systems to meet security standards. Controls: - Security testing – System monitoring – Audit requirements – Incident Alerting </a:t>
          </a:r>
        </a:p>
        <a:p>
          <a:r>
            <a:rPr lang="en-US"/>
            <a:t>Chevron monitors and reviews systems to ensure ongoing security. </a:t>
          </a:r>
        </a:p>
      </dgm:t>
    </dgm:pt>
    <dgm:pt modelId="{B8EF8888-6C16-435A-9DD6-0570398FEF0A}" type="parTrans" cxnId="{3B387E42-7DBC-4F6D-96A8-CA09D4BAB40B}">
      <dgm:prSet/>
      <dgm:spPr/>
      <dgm:t>
        <a:bodyPr/>
        <a:lstStyle/>
        <a:p>
          <a:endParaRPr lang="en-US"/>
        </a:p>
      </dgm:t>
    </dgm:pt>
    <dgm:pt modelId="{4A7F27DE-C108-4D1F-808F-6C07230EDE9D}" type="sibTrans" cxnId="{3B387E42-7DBC-4F6D-96A8-CA09D4BAB40B}">
      <dgm:prSet/>
      <dgm:spPr/>
      <dgm:t>
        <a:bodyPr/>
        <a:lstStyle/>
        <a:p>
          <a:endParaRPr lang="en-US"/>
        </a:p>
      </dgm:t>
    </dgm:pt>
    <dgm:pt modelId="{AF3E84F5-42B1-48AE-A3E2-077F115F3CFB}">
      <dgm:prSet/>
      <dgm:spPr/>
      <dgm:t>
        <a:bodyPr/>
        <a:lstStyle/>
        <a:p>
          <a:r>
            <a:rPr lang="en-US"/>
            <a:t>Risk Assessment (J) Purpose: Identifies and prioritizes risks to reduce potential threats. Controls: - Risk identification – Prioritization of risks – Backup planning </a:t>
          </a:r>
        </a:p>
        <a:p>
          <a:r>
            <a:rPr lang="en-US"/>
            <a:t>Chevron assesses their network for any potential issues or breach points.  </a:t>
          </a:r>
        </a:p>
      </dgm:t>
    </dgm:pt>
    <dgm:pt modelId="{53162DB2-768E-48F9-ACEE-77249E0BFF9E}" type="parTrans" cxnId="{09AD09BC-0E3F-42EE-B96A-7857D3E985D6}">
      <dgm:prSet/>
      <dgm:spPr/>
      <dgm:t>
        <a:bodyPr/>
        <a:lstStyle/>
        <a:p>
          <a:endParaRPr lang="en-US"/>
        </a:p>
      </dgm:t>
    </dgm:pt>
    <dgm:pt modelId="{01DEAB91-F95F-4868-B8D9-20714B3FB1F3}" type="sibTrans" cxnId="{09AD09BC-0E3F-42EE-B96A-7857D3E985D6}">
      <dgm:prSet/>
      <dgm:spPr/>
      <dgm:t>
        <a:bodyPr/>
        <a:lstStyle/>
        <a:p>
          <a:endParaRPr lang="en-US"/>
        </a:p>
      </dgm:t>
    </dgm:pt>
    <dgm:pt modelId="{5065145E-43CB-6B4E-A4BD-72338CAE8C1D}" type="pres">
      <dgm:prSet presAssocID="{840DAC9D-9ABC-4A38-93EC-2960A4FC50C4}" presName="diagram" presStyleCnt="0">
        <dgm:presLayoutVars>
          <dgm:dir/>
          <dgm:resizeHandles val="exact"/>
        </dgm:presLayoutVars>
      </dgm:prSet>
      <dgm:spPr/>
    </dgm:pt>
    <dgm:pt modelId="{970DA595-E32F-EF42-989E-0252B97857C5}" type="pres">
      <dgm:prSet presAssocID="{D8DA7582-F551-4C7B-81FB-53BEE4A22693}" presName="node" presStyleLbl="node1" presStyleIdx="0" presStyleCnt="10">
        <dgm:presLayoutVars>
          <dgm:bulletEnabled val="1"/>
        </dgm:presLayoutVars>
      </dgm:prSet>
      <dgm:spPr/>
    </dgm:pt>
    <dgm:pt modelId="{C5EF80C8-3BB2-4642-93A2-B3FEB3B63ECF}" type="pres">
      <dgm:prSet presAssocID="{67322F34-5E1D-4B51-8C72-4C0BB30AECF2}" presName="sibTrans" presStyleCnt="0"/>
      <dgm:spPr/>
    </dgm:pt>
    <dgm:pt modelId="{88D96A68-BC12-0E4B-BFCA-D5BEC8750A87}" type="pres">
      <dgm:prSet presAssocID="{2497297A-5F45-4E6D-994C-C90BE4D0C373}" presName="node" presStyleLbl="node1" presStyleIdx="1" presStyleCnt="10">
        <dgm:presLayoutVars>
          <dgm:bulletEnabled val="1"/>
        </dgm:presLayoutVars>
      </dgm:prSet>
      <dgm:spPr/>
    </dgm:pt>
    <dgm:pt modelId="{393643B3-563C-544E-8496-ED416D13F427}" type="pres">
      <dgm:prSet presAssocID="{77B34DA7-DA6A-4952-9DC0-0FAEC656CC20}" presName="sibTrans" presStyleCnt="0"/>
      <dgm:spPr/>
    </dgm:pt>
    <dgm:pt modelId="{0B1954FC-6B90-2447-A969-F0C8F6F974AA}" type="pres">
      <dgm:prSet presAssocID="{0527D4E3-60E4-45F9-85D9-25A18F935AFA}" presName="node" presStyleLbl="node1" presStyleIdx="2" presStyleCnt="10">
        <dgm:presLayoutVars>
          <dgm:bulletEnabled val="1"/>
        </dgm:presLayoutVars>
      </dgm:prSet>
      <dgm:spPr/>
    </dgm:pt>
    <dgm:pt modelId="{5138EED5-E943-764B-86A3-BD5E835AB612}" type="pres">
      <dgm:prSet presAssocID="{FC18DFB4-D968-4345-9483-E1E07D13151F}" presName="sibTrans" presStyleCnt="0"/>
      <dgm:spPr/>
    </dgm:pt>
    <dgm:pt modelId="{AF88DFC8-36EC-5C45-ABA3-50F653F77237}" type="pres">
      <dgm:prSet presAssocID="{10288453-AC39-422E-9BA2-315823A25A27}" presName="node" presStyleLbl="node1" presStyleIdx="3" presStyleCnt="10">
        <dgm:presLayoutVars>
          <dgm:bulletEnabled val="1"/>
        </dgm:presLayoutVars>
      </dgm:prSet>
      <dgm:spPr/>
    </dgm:pt>
    <dgm:pt modelId="{EBAECA18-E13E-5C4C-93F2-ED9D4AF2AC17}" type="pres">
      <dgm:prSet presAssocID="{0BDEAC62-7EB7-4961-8639-94CCD6CD904D}" presName="sibTrans" presStyleCnt="0"/>
      <dgm:spPr/>
    </dgm:pt>
    <dgm:pt modelId="{2E4FC256-4555-8A42-82CE-0B0086549251}" type="pres">
      <dgm:prSet presAssocID="{BC37E37B-F555-4F55-B249-0FCFFF1C9FF6}" presName="node" presStyleLbl="node1" presStyleIdx="4" presStyleCnt="10">
        <dgm:presLayoutVars>
          <dgm:bulletEnabled val="1"/>
        </dgm:presLayoutVars>
      </dgm:prSet>
      <dgm:spPr/>
    </dgm:pt>
    <dgm:pt modelId="{90701E52-E63C-4E47-866B-024DB8803F91}" type="pres">
      <dgm:prSet presAssocID="{9E4BB57E-312C-455E-935E-B8172B539F70}" presName="sibTrans" presStyleCnt="0"/>
      <dgm:spPr/>
    </dgm:pt>
    <dgm:pt modelId="{9A3E13C2-D119-8A48-AF48-D608771E38DB}" type="pres">
      <dgm:prSet presAssocID="{D3BAC44C-F5F3-4347-AED5-2A7DEEE6E513}" presName="node" presStyleLbl="node1" presStyleIdx="5" presStyleCnt="10">
        <dgm:presLayoutVars>
          <dgm:bulletEnabled val="1"/>
        </dgm:presLayoutVars>
      </dgm:prSet>
      <dgm:spPr/>
    </dgm:pt>
    <dgm:pt modelId="{CE14BDBE-00D8-C748-9EB6-130FF8D536DD}" type="pres">
      <dgm:prSet presAssocID="{DDDA5669-2CFE-4E34-AF6E-2156A897F51A}" presName="sibTrans" presStyleCnt="0"/>
      <dgm:spPr/>
    </dgm:pt>
    <dgm:pt modelId="{0ABCED7E-903E-8647-9DDE-01F9C59D92C1}" type="pres">
      <dgm:prSet presAssocID="{6885B6A7-BD1E-4D5A-9BB2-2714792AC823}" presName="node" presStyleLbl="node1" presStyleIdx="6" presStyleCnt="10">
        <dgm:presLayoutVars>
          <dgm:bulletEnabled val="1"/>
        </dgm:presLayoutVars>
      </dgm:prSet>
      <dgm:spPr/>
    </dgm:pt>
    <dgm:pt modelId="{9B2FCBF1-2F8B-E947-BB9E-A54307DA04EC}" type="pres">
      <dgm:prSet presAssocID="{9A892AFD-9D4A-4892-9549-578625880A2B}" presName="sibTrans" presStyleCnt="0"/>
      <dgm:spPr/>
    </dgm:pt>
    <dgm:pt modelId="{4FFCEBF0-C342-964A-B931-FE6AE9F2B439}" type="pres">
      <dgm:prSet presAssocID="{099E8D33-445E-4894-A69D-5E3F45C514DB}" presName="node" presStyleLbl="node1" presStyleIdx="7" presStyleCnt="10">
        <dgm:presLayoutVars>
          <dgm:bulletEnabled val="1"/>
        </dgm:presLayoutVars>
      </dgm:prSet>
      <dgm:spPr/>
    </dgm:pt>
    <dgm:pt modelId="{5571B851-D0E9-CB40-9AD6-460ECBEDEA67}" type="pres">
      <dgm:prSet presAssocID="{36F1CC80-B4DD-408F-9BBD-2FA6608803DB}" presName="sibTrans" presStyleCnt="0"/>
      <dgm:spPr/>
    </dgm:pt>
    <dgm:pt modelId="{2A35F4C5-95F7-6243-A2F0-5F9288652D6E}" type="pres">
      <dgm:prSet presAssocID="{FB957964-B69D-4852-944A-14A09E271504}" presName="node" presStyleLbl="node1" presStyleIdx="8" presStyleCnt="10">
        <dgm:presLayoutVars>
          <dgm:bulletEnabled val="1"/>
        </dgm:presLayoutVars>
      </dgm:prSet>
      <dgm:spPr/>
    </dgm:pt>
    <dgm:pt modelId="{B21CB5C3-03B8-F34E-8B9A-DD34081ED7FB}" type="pres">
      <dgm:prSet presAssocID="{4A7F27DE-C108-4D1F-808F-6C07230EDE9D}" presName="sibTrans" presStyleCnt="0"/>
      <dgm:spPr/>
    </dgm:pt>
    <dgm:pt modelId="{5A791F81-01B3-F141-98B2-E280DE804E92}" type="pres">
      <dgm:prSet presAssocID="{AF3E84F5-42B1-48AE-A3E2-077F115F3CFB}" presName="node" presStyleLbl="node1" presStyleIdx="9" presStyleCnt="10">
        <dgm:presLayoutVars>
          <dgm:bulletEnabled val="1"/>
        </dgm:presLayoutVars>
      </dgm:prSet>
      <dgm:spPr/>
    </dgm:pt>
  </dgm:ptLst>
  <dgm:cxnLst>
    <dgm:cxn modelId="{EB53D814-FA3B-FF4E-BB7A-3C4CD7CFF557}" type="presOf" srcId="{D3BAC44C-F5F3-4347-AED5-2A7DEEE6E513}" destId="{9A3E13C2-D119-8A48-AF48-D608771E38DB}" srcOrd="0" destOrd="0" presId="urn:microsoft.com/office/officeart/2005/8/layout/default"/>
    <dgm:cxn modelId="{2C33F518-7514-0149-8867-91CBE27FFF88}" type="presOf" srcId="{0527D4E3-60E4-45F9-85D9-25A18F935AFA}" destId="{0B1954FC-6B90-2447-A969-F0C8F6F974AA}" srcOrd="0" destOrd="0" presId="urn:microsoft.com/office/officeart/2005/8/layout/default"/>
    <dgm:cxn modelId="{B5DF381A-5ADE-4E73-9B02-C419F9BC026C}" srcId="{840DAC9D-9ABC-4A38-93EC-2960A4FC50C4}" destId="{0527D4E3-60E4-45F9-85D9-25A18F935AFA}" srcOrd="2" destOrd="0" parTransId="{38E9CF92-8415-481E-A389-5DDE51AFD32A}" sibTransId="{FC18DFB4-D968-4345-9483-E1E07D13151F}"/>
    <dgm:cxn modelId="{F988DB28-FD18-7347-8675-76082907522D}" type="presOf" srcId="{099E8D33-445E-4894-A69D-5E3F45C514DB}" destId="{4FFCEBF0-C342-964A-B931-FE6AE9F2B439}" srcOrd="0" destOrd="0" presId="urn:microsoft.com/office/officeart/2005/8/layout/default"/>
    <dgm:cxn modelId="{C69E6237-CEA3-EB40-A2F1-DF3C13DAB46A}" type="presOf" srcId="{D8DA7582-F551-4C7B-81FB-53BEE4A22693}" destId="{970DA595-E32F-EF42-989E-0252B97857C5}" srcOrd="0" destOrd="0" presId="urn:microsoft.com/office/officeart/2005/8/layout/default"/>
    <dgm:cxn modelId="{3B387E42-7DBC-4F6D-96A8-CA09D4BAB40B}" srcId="{840DAC9D-9ABC-4A38-93EC-2960A4FC50C4}" destId="{FB957964-B69D-4852-944A-14A09E271504}" srcOrd="8" destOrd="0" parTransId="{B8EF8888-6C16-435A-9DD6-0570398FEF0A}" sibTransId="{4A7F27DE-C108-4D1F-808F-6C07230EDE9D}"/>
    <dgm:cxn modelId="{CB24D848-2021-478B-B2C7-B060EC8CFF2C}" srcId="{840DAC9D-9ABC-4A38-93EC-2960A4FC50C4}" destId="{2497297A-5F45-4E6D-994C-C90BE4D0C373}" srcOrd="1" destOrd="0" parTransId="{F65FBD43-8FED-4B6D-949D-8D3B903D8F5D}" sibTransId="{77B34DA7-DA6A-4952-9DC0-0FAEC656CC20}"/>
    <dgm:cxn modelId="{9A40C16E-72CF-424A-92E0-E161267FF6B7}" type="presOf" srcId="{840DAC9D-9ABC-4A38-93EC-2960A4FC50C4}" destId="{5065145E-43CB-6B4E-A4BD-72338CAE8C1D}" srcOrd="0" destOrd="0" presId="urn:microsoft.com/office/officeart/2005/8/layout/default"/>
    <dgm:cxn modelId="{1DDE6680-86D9-4E64-885C-6AC91B4B76A6}" srcId="{840DAC9D-9ABC-4A38-93EC-2960A4FC50C4}" destId="{6885B6A7-BD1E-4D5A-9BB2-2714792AC823}" srcOrd="6" destOrd="0" parTransId="{B19196A5-9A5B-4C01-98A7-7596DB3FA808}" sibTransId="{9A892AFD-9D4A-4892-9549-578625880A2B}"/>
    <dgm:cxn modelId="{E40A7B80-7D5E-49F4-8806-B0F086079CA9}" srcId="{840DAC9D-9ABC-4A38-93EC-2960A4FC50C4}" destId="{BC37E37B-F555-4F55-B249-0FCFFF1C9FF6}" srcOrd="4" destOrd="0" parTransId="{51BE02B7-B83E-4E10-923B-92C05179D78D}" sibTransId="{9E4BB57E-312C-455E-935E-B8172B539F70}"/>
    <dgm:cxn modelId="{FBBE188C-B95F-46D4-A325-E9B5A7C6DF1C}" srcId="{840DAC9D-9ABC-4A38-93EC-2960A4FC50C4}" destId="{099E8D33-445E-4894-A69D-5E3F45C514DB}" srcOrd="7" destOrd="0" parTransId="{40AF5371-0BF7-4784-9459-4AD6AF8721DC}" sibTransId="{36F1CC80-B4DD-408F-9BBD-2FA6608803DB}"/>
    <dgm:cxn modelId="{B3E11896-87AF-4129-89BF-11E069691454}" srcId="{840DAC9D-9ABC-4A38-93EC-2960A4FC50C4}" destId="{D8DA7582-F551-4C7B-81FB-53BEE4A22693}" srcOrd="0" destOrd="0" parTransId="{95F70E9D-AA6A-46AD-AA36-401B507C63DB}" sibTransId="{67322F34-5E1D-4B51-8C72-4C0BB30AECF2}"/>
    <dgm:cxn modelId="{A1F2F798-6908-4046-A6FF-2976B2792842}" type="presOf" srcId="{FB957964-B69D-4852-944A-14A09E271504}" destId="{2A35F4C5-95F7-6243-A2F0-5F9288652D6E}" srcOrd="0" destOrd="0" presId="urn:microsoft.com/office/officeart/2005/8/layout/default"/>
    <dgm:cxn modelId="{60286FA1-DD86-E049-90F5-C604FCB2083F}" type="presOf" srcId="{2497297A-5F45-4E6D-994C-C90BE4D0C373}" destId="{88D96A68-BC12-0E4B-BFCA-D5BEC8750A87}" srcOrd="0" destOrd="0" presId="urn:microsoft.com/office/officeart/2005/8/layout/default"/>
    <dgm:cxn modelId="{688699AC-0BDB-264C-BD7A-2FA06217D701}" type="presOf" srcId="{AF3E84F5-42B1-48AE-A3E2-077F115F3CFB}" destId="{5A791F81-01B3-F141-98B2-E280DE804E92}" srcOrd="0" destOrd="0" presId="urn:microsoft.com/office/officeart/2005/8/layout/default"/>
    <dgm:cxn modelId="{09AD09BC-0E3F-42EE-B96A-7857D3E985D6}" srcId="{840DAC9D-9ABC-4A38-93EC-2960A4FC50C4}" destId="{AF3E84F5-42B1-48AE-A3E2-077F115F3CFB}" srcOrd="9" destOrd="0" parTransId="{53162DB2-768E-48F9-ACEE-77249E0BFF9E}" sibTransId="{01DEAB91-F95F-4868-B8D9-20714B3FB1F3}"/>
    <dgm:cxn modelId="{BFC99CBD-928C-B842-B0B2-BEDCA6B4A98F}" type="presOf" srcId="{BC37E37B-F555-4F55-B249-0FCFFF1C9FF6}" destId="{2E4FC256-4555-8A42-82CE-0B0086549251}" srcOrd="0" destOrd="0" presId="urn:microsoft.com/office/officeart/2005/8/layout/default"/>
    <dgm:cxn modelId="{15DDA2C2-83DC-47D9-B6C2-A1C1883E3DF2}" srcId="{840DAC9D-9ABC-4A38-93EC-2960A4FC50C4}" destId="{D3BAC44C-F5F3-4347-AED5-2A7DEEE6E513}" srcOrd="5" destOrd="0" parTransId="{DAE0046A-FC16-4B95-B18F-D0A656133906}" sibTransId="{DDDA5669-2CFE-4E34-AF6E-2156A897F51A}"/>
    <dgm:cxn modelId="{FBC5B4D0-D083-F54F-A0FB-47F823FD5F71}" type="presOf" srcId="{10288453-AC39-422E-9BA2-315823A25A27}" destId="{AF88DFC8-36EC-5C45-ABA3-50F653F77237}" srcOrd="0" destOrd="0" presId="urn:microsoft.com/office/officeart/2005/8/layout/default"/>
    <dgm:cxn modelId="{D4085ED4-E8EE-AD4C-8323-4ED6DD31BAED}" type="presOf" srcId="{6885B6A7-BD1E-4D5A-9BB2-2714792AC823}" destId="{0ABCED7E-903E-8647-9DDE-01F9C59D92C1}" srcOrd="0" destOrd="0" presId="urn:microsoft.com/office/officeart/2005/8/layout/default"/>
    <dgm:cxn modelId="{2BD51CDB-B4BB-4931-82AC-FF6B6C26CE12}" srcId="{840DAC9D-9ABC-4A38-93EC-2960A4FC50C4}" destId="{10288453-AC39-422E-9BA2-315823A25A27}" srcOrd="3" destOrd="0" parTransId="{7A9F512C-CB9B-40A7-B549-A76EB054B6B8}" sibTransId="{0BDEAC62-7EB7-4961-8639-94CCD6CD904D}"/>
    <dgm:cxn modelId="{CCF0B488-DC53-0F4D-B498-CC3636AE2824}" type="presParOf" srcId="{5065145E-43CB-6B4E-A4BD-72338CAE8C1D}" destId="{970DA595-E32F-EF42-989E-0252B97857C5}" srcOrd="0" destOrd="0" presId="urn:microsoft.com/office/officeart/2005/8/layout/default"/>
    <dgm:cxn modelId="{91DD2BF3-90AC-784F-9B9C-1B0CEADFCD7F}" type="presParOf" srcId="{5065145E-43CB-6B4E-A4BD-72338CAE8C1D}" destId="{C5EF80C8-3BB2-4642-93A2-B3FEB3B63ECF}" srcOrd="1" destOrd="0" presId="urn:microsoft.com/office/officeart/2005/8/layout/default"/>
    <dgm:cxn modelId="{6B44A133-0061-7441-A672-C82832DF5296}" type="presParOf" srcId="{5065145E-43CB-6B4E-A4BD-72338CAE8C1D}" destId="{88D96A68-BC12-0E4B-BFCA-D5BEC8750A87}" srcOrd="2" destOrd="0" presId="urn:microsoft.com/office/officeart/2005/8/layout/default"/>
    <dgm:cxn modelId="{0DFD0104-A727-774A-BC28-7B4D6E174AC4}" type="presParOf" srcId="{5065145E-43CB-6B4E-A4BD-72338CAE8C1D}" destId="{393643B3-563C-544E-8496-ED416D13F427}" srcOrd="3" destOrd="0" presId="urn:microsoft.com/office/officeart/2005/8/layout/default"/>
    <dgm:cxn modelId="{B0FE6A60-1825-BD42-8854-23BA841F6F36}" type="presParOf" srcId="{5065145E-43CB-6B4E-A4BD-72338CAE8C1D}" destId="{0B1954FC-6B90-2447-A969-F0C8F6F974AA}" srcOrd="4" destOrd="0" presId="urn:microsoft.com/office/officeart/2005/8/layout/default"/>
    <dgm:cxn modelId="{F0D1B143-FBCB-324C-A25B-56E1EA21A2F6}" type="presParOf" srcId="{5065145E-43CB-6B4E-A4BD-72338CAE8C1D}" destId="{5138EED5-E943-764B-86A3-BD5E835AB612}" srcOrd="5" destOrd="0" presId="urn:microsoft.com/office/officeart/2005/8/layout/default"/>
    <dgm:cxn modelId="{F566AC43-3A9E-2146-BD64-53E4B4AA5F45}" type="presParOf" srcId="{5065145E-43CB-6B4E-A4BD-72338CAE8C1D}" destId="{AF88DFC8-36EC-5C45-ABA3-50F653F77237}" srcOrd="6" destOrd="0" presId="urn:microsoft.com/office/officeart/2005/8/layout/default"/>
    <dgm:cxn modelId="{E3EBC1C3-9428-5141-A7A8-3D649CF3E3D1}" type="presParOf" srcId="{5065145E-43CB-6B4E-A4BD-72338CAE8C1D}" destId="{EBAECA18-E13E-5C4C-93F2-ED9D4AF2AC17}" srcOrd="7" destOrd="0" presId="urn:microsoft.com/office/officeart/2005/8/layout/default"/>
    <dgm:cxn modelId="{05ABA577-1A00-9243-9F73-8BDC0CE1C9E8}" type="presParOf" srcId="{5065145E-43CB-6B4E-A4BD-72338CAE8C1D}" destId="{2E4FC256-4555-8A42-82CE-0B0086549251}" srcOrd="8" destOrd="0" presId="urn:microsoft.com/office/officeart/2005/8/layout/default"/>
    <dgm:cxn modelId="{AE6BD5E7-7C42-1840-9180-2B02EEF45C96}" type="presParOf" srcId="{5065145E-43CB-6B4E-A4BD-72338CAE8C1D}" destId="{90701E52-E63C-4E47-866B-024DB8803F91}" srcOrd="9" destOrd="0" presId="urn:microsoft.com/office/officeart/2005/8/layout/default"/>
    <dgm:cxn modelId="{B5ED7B74-9890-5343-B980-4A55A92234F5}" type="presParOf" srcId="{5065145E-43CB-6B4E-A4BD-72338CAE8C1D}" destId="{9A3E13C2-D119-8A48-AF48-D608771E38DB}" srcOrd="10" destOrd="0" presId="urn:microsoft.com/office/officeart/2005/8/layout/default"/>
    <dgm:cxn modelId="{3D6FB295-3140-1848-B5FF-CE6B8DB5BAC2}" type="presParOf" srcId="{5065145E-43CB-6B4E-A4BD-72338CAE8C1D}" destId="{CE14BDBE-00D8-C748-9EB6-130FF8D536DD}" srcOrd="11" destOrd="0" presId="urn:microsoft.com/office/officeart/2005/8/layout/default"/>
    <dgm:cxn modelId="{C80905FE-7B9C-3C46-AFA6-6D08D4781F21}" type="presParOf" srcId="{5065145E-43CB-6B4E-A4BD-72338CAE8C1D}" destId="{0ABCED7E-903E-8647-9DDE-01F9C59D92C1}" srcOrd="12" destOrd="0" presId="urn:microsoft.com/office/officeart/2005/8/layout/default"/>
    <dgm:cxn modelId="{90B7308D-1B0B-D04A-984A-D7CE66CC3841}" type="presParOf" srcId="{5065145E-43CB-6B4E-A4BD-72338CAE8C1D}" destId="{9B2FCBF1-2F8B-E947-BB9E-A54307DA04EC}" srcOrd="13" destOrd="0" presId="urn:microsoft.com/office/officeart/2005/8/layout/default"/>
    <dgm:cxn modelId="{472DF2F2-45C6-874C-A7E3-88F195EF8117}" type="presParOf" srcId="{5065145E-43CB-6B4E-A4BD-72338CAE8C1D}" destId="{4FFCEBF0-C342-964A-B931-FE6AE9F2B439}" srcOrd="14" destOrd="0" presId="urn:microsoft.com/office/officeart/2005/8/layout/default"/>
    <dgm:cxn modelId="{C6336722-A703-8F48-A0FD-9D1C60752671}" type="presParOf" srcId="{5065145E-43CB-6B4E-A4BD-72338CAE8C1D}" destId="{5571B851-D0E9-CB40-9AD6-460ECBEDEA67}" srcOrd="15" destOrd="0" presId="urn:microsoft.com/office/officeart/2005/8/layout/default"/>
    <dgm:cxn modelId="{7C2E5DA2-6D47-7D4D-97E5-0E59D156AD5A}" type="presParOf" srcId="{5065145E-43CB-6B4E-A4BD-72338CAE8C1D}" destId="{2A35F4C5-95F7-6243-A2F0-5F9288652D6E}" srcOrd="16" destOrd="0" presId="urn:microsoft.com/office/officeart/2005/8/layout/default"/>
    <dgm:cxn modelId="{C41AD46A-DDD5-4443-BEE1-E6FC940D4B61}" type="presParOf" srcId="{5065145E-43CB-6B4E-A4BD-72338CAE8C1D}" destId="{B21CB5C3-03B8-F34E-8B9A-DD34081ED7FB}" srcOrd="17" destOrd="0" presId="urn:microsoft.com/office/officeart/2005/8/layout/default"/>
    <dgm:cxn modelId="{86EF3F11-A0BC-C74D-BA2B-A5BA8F503DE8}" type="presParOf" srcId="{5065145E-43CB-6B4E-A4BD-72338CAE8C1D}" destId="{5A791F81-01B3-F141-98B2-E280DE804E92}"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8C13B6-BE72-49E5-8265-673A9E885CE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CE003070-982F-49C1-87E9-89D8AA90F643}">
      <dgm:prSet/>
      <dgm:spPr/>
      <dgm:t>
        <a:bodyPr/>
        <a:lstStyle/>
        <a:p>
          <a:pPr algn="l" rtl="0"/>
          <a:r>
            <a:rPr lang="en-US"/>
            <a:t>Access control (K</a:t>
          </a:r>
          <a:r>
            <a:rPr lang="en-US">
              <a:latin typeface="Aptos Display" panose="02110004020202020204"/>
            </a:rPr>
            <a:t>): </a:t>
          </a:r>
          <a:r>
            <a:rPr lang="en-US"/>
            <a:t>Access control is the process of limiting access to resources, data, and systems to just approved users. Access control allows Chevron to guarantee that only </a:t>
          </a:r>
          <a:r>
            <a:rPr lang="en-US" err="1"/>
            <a:t>authorised</a:t>
          </a:r>
          <a:r>
            <a:rPr lang="en-US"/>
            <a:t> staff members or contractors may access important systems including financial records, oil rig control systems, or private R&amp;D material. This lessens both internal and external risks.</a:t>
          </a:r>
        </a:p>
      </dgm:t>
    </dgm:pt>
    <dgm:pt modelId="{9F818F17-079B-4CD7-9CE8-E83D0A5DC733}" type="parTrans" cxnId="{B58AD263-5B49-4111-8626-2D6B46328B14}">
      <dgm:prSet/>
      <dgm:spPr/>
      <dgm:t>
        <a:bodyPr/>
        <a:lstStyle/>
        <a:p>
          <a:endParaRPr lang="en-US"/>
        </a:p>
      </dgm:t>
    </dgm:pt>
    <dgm:pt modelId="{FD4529FE-DFD9-4158-9491-7CC439CDB889}" type="sibTrans" cxnId="{B58AD263-5B49-4111-8626-2D6B46328B14}">
      <dgm:prSet/>
      <dgm:spPr/>
      <dgm:t>
        <a:bodyPr/>
        <a:lstStyle/>
        <a:p>
          <a:endParaRPr lang="en-US"/>
        </a:p>
      </dgm:t>
    </dgm:pt>
    <dgm:pt modelId="{D24BA111-C6AF-4C08-80CE-CCAED129F30F}">
      <dgm:prSet/>
      <dgm:spPr/>
      <dgm:t>
        <a:bodyPr/>
        <a:lstStyle/>
        <a:p>
          <a:pPr rtl="0"/>
          <a:r>
            <a:rPr lang="en-US"/>
            <a:t>Identification and Authentication (K</a:t>
          </a:r>
          <a:r>
            <a:rPr lang="en-US">
              <a:latin typeface="Aptos Display" panose="02110004020202020204"/>
            </a:rPr>
            <a:t>): </a:t>
          </a:r>
          <a:r>
            <a:rPr lang="en-US"/>
            <a:t>Identification is claiming an </a:t>
          </a:r>
          <a:r>
            <a:rPr lang="en-US">
              <a:latin typeface="Aptos Display" panose="02110004020202020204"/>
            </a:rPr>
            <a:t>identity</a:t>
          </a:r>
          <a:r>
            <a:rPr lang="en-US"/>
            <a:t> </a:t>
          </a:r>
          <a:r>
            <a:rPr lang="en-US">
              <a:latin typeface="Aptos Display" panose="02110004020202020204"/>
            </a:rPr>
            <a:t>of </a:t>
          </a:r>
          <a:r>
            <a:rPr lang="en-US"/>
            <a:t>a </a:t>
          </a:r>
          <a:r>
            <a:rPr lang="en-US">
              <a:latin typeface="Aptos Display" panose="02110004020202020204"/>
            </a:rPr>
            <a:t>username, and</a:t>
          </a:r>
          <a:r>
            <a:rPr lang="en-US"/>
            <a:t> authentication is verifying that </a:t>
          </a:r>
          <a:r>
            <a:rPr lang="en-US">
              <a:latin typeface="Aptos Display" panose="02110004020202020204"/>
            </a:rPr>
            <a:t>identity of</a:t>
          </a:r>
          <a:r>
            <a:rPr lang="en-US"/>
            <a:t> a password, badge, or biometric. Chevron employees log into systems using credentials or smart badges. In sensitive places like control rooms or cybersecurity systems, multifactor authentication (MFA) may find application.</a:t>
          </a:r>
        </a:p>
      </dgm:t>
    </dgm:pt>
    <dgm:pt modelId="{4DA9FFE8-D000-44DA-B49E-009A1D2C75C8}" type="parTrans" cxnId="{DC8AD00A-78DC-405B-A3D4-9D1A25B9508B}">
      <dgm:prSet/>
      <dgm:spPr/>
      <dgm:t>
        <a:bodyPr/>
        <a:lstStyle/>
        <a:p>
          <a:endParaRPr lang="en-US"/>
        </a:p>
      </dgm:t>
    </dgm:pt>
    <dgm:pt modelId="{280459BB-CD7B-4BEC-B088-BBBB57375AD6}" type="sibTrans" cxnId="{DC8AD00A-78DC-405B-A3D4-9D1A25B9508B}">
      <dgm:prSet/>
      <dgm:spPr/>
      <dgm:t>
        <a:bodyPr/>
        <a:lstStyle/>
        <a:p>
          <a:endParaRPr lang="en-US"/>
        </a:p>
      </dgm:t>
    </dgm:pt>
    <dgm:pt modelId="{FDA756B1-6700-4AC7-A4D8-AE68B48DC505}">
      <dgm:prSet/>
      <dgm:spPr/>
      <dgm:t>
        <a:bodyPr/>
        <a:lstStyle/>
        <a:p>
          <a:pPr rtl="0"/>
          <a:r>
            <a:rPr lang="en-US"/>
            <a:t>Configuration Management (K</a:t>
          </a:r>
          <a:r>
            <a:rPr lang="en-US">
              <a:latin typeface="Aptos Display" panose="02110004020202020204"/>
            </a:rPr>
            <a:t>): </a:t>
          </a:r>
          <a:r>
            <a:rPr lang="en-US"/>
            <a:t>Through consistent settings and modification restrictions, configuration </a:t>
          </a:r>
          <a:r>
            <a:rPr lang="en-US">
              <a:latin typeface="Aptos Display" panose="02110004020202020204"/>
            </a:rPr>
            <a:t>management that</a:t>
          </a:r>
          <a:r>
            <a:rPr lang="en-US"/>
            <a:t> is, preserving the security and operation of IT systems</a:t>
          </a:r>
          <a:r>
            <a:rPr lang="en-US">
              <a:latin typeface="Aptos Display" panose="02110004020202020204"/>
            </a:rPr>
            <a:t> </a:t>
          </a:r>
          <a:r>
            <a:rPr lang="en-US"/>
            <a:t>allows Whether in headquarters, refineries, or offshore platforms, Chevron makes sure all of its systems</a:t>
          </a:r>
          <a:r>
            <a:rPr lang="en-US">
              <a:latin typeface="Aptos Display" panose="02110004020202020204"/>
            </a:rPr>
            <a:t> </a:t>
          </a:r>
          <a:r>
            <a:rPr lang="en-US"/>
            <a:t>including security-oriented configurations</a:t>
          </a:r>
          <a:r>
            <a:rPr lang="en-US">
              <a:latin typeface="Aptos Display" panose="02110004020202020204"/>
            </a:rPr>
            <a:t> </a:t>
          </a:r>
          <a:r>
            <a:rPr lang="en-US"/>
            <a:t>are set according to standards; all changes are recorded and examined to prevent creating vulnerabilities.</a:t>
          </a:r>
        </a:p>
      </dgm:t>
    </dgm:pt>
    <dgm:pt modelId="{B354C333-8DFF-40B3-AA6B-4FF4533C0C4D}" type="parTrans" cxnId="{74C82C61-108F-4843-AF97-6A2B6A68AD05}">
      <dgm:prSet/>
      <dgm:spPr/>
      <dgm:t>
        <a:bodyPr/>
        <a:lstStyle/>
        <a:p>
          <a:endParaRPr lang="en-US"/>
        </a:p>
      </dgm:t>
    </dgm:pt>
    <dgm:pt modelId="{BAE79B79-A0B5-4F1F-9EE7-576490D8633D}" type="sibTrans" cxnId="{74C82C61-108F-4843-AF97-6A2B6A68AD05}">
      <dgm:prSet/>
      <dgm:spPr/>
      <dgm:t>
        <a:bodyPr/>
        <a:lstStyle/>
        <a:p>
          <a:endParaRPr lang="en-US"/>
        </a:p>
      </dgm:t>
    </dgm:pt>
    <dgm:pt modelId="{02C541A1-24B3-40A0-96BB-4AD93397301F}">
      <dgm:prSet/>
      <dgm:spPr/>
      <dgm:t>
        <a:bodyPr/>
        <a:lstStyle/>
        <a:p>
          <a:pPr rtl="0"/>
          <a:r>
            <a:rPr lang="en-US"/>
            <a:t>Audit and Accountability (K</a:t>
          </a:r>
          <a:r>
            <a:rPr lang="en-US">
              <a:latin typeface="Aptos Display" panose="02110004020202020204"/>
            </a:rPr>
            <a:t>): Refers</a:t>
          </a:r>
          <a:r>
            <a:rPr lang="en-US"/>
            <a:t> to monitoring system activity and, via logs and audits, making users answerable for their activities. Whether in headquarters, refineries, or offshore platforms</a:t>
          </a:r>
          <a:r>
            <a:rPr lang="en-US">
              <a:latin typeface="Aptos Display" panose="02110004020202020204"/>
            </a:rPr>
            <a:t>.</a:t>
          </a:r>
          <a:r>
            <a:rPr lang="en-US"/>
            <a:t> Chevron makes sure all of its </a:t>
          </a:r>
          <a:r>
            <a:rPr lang="en-US">
              <a:latin typeface="Aptos Display" panose="02110004020202020204"/>
            </a:rPr>
            <a:t>systems, including</a:t>
          </a:r>
          <a:r>
            <a:rPr lang="en-US"/>
            <a:t> those related to </a:t>
          </a:r>
          <a:r>
            <a:rPr lang="en-US">
              <a:latin typeface="Aptos Display" panose="02110004020202020204"/>
            </a:rPr>
            <a:t>security are</a:t>
          </a:r>
          <a:r>
            <a:rPr lang="en-US"/>
            <a:t> set up in line with guidelines; any modifications are recorded and examined to prevent creating weaknesses.</a:t>
          </a:r>
        </a:p>
      </dgm:t>
    </dgm:pt>
    <dgm:pt modelId="{00B18F4D-203C-425D-8D31-E27B16D6BF46}" type="parTrans" cxnId="{DE88D798-35C3-47D9-BF50-B124D2BAED45}">
      <dgm:prSet/>
      <dgm:spPr/>
      <dgm:t>
        <a:bodyPr/>
        <a:lstStyle/>
        <a:p>
          <a:endParaRPr lang="en-US"/>
        </a:p>
      </dgm:t>
    </dgm:pt>
    <dgm:pt modelId="{D46FEA8C-4EB8-41CC-9BF7-B475AC4A8747}" type="sibTrans" cxnId="{DE88D798-35C3-47D9-BF50-B124D2BAED45}">
      <dgm:prSet/>
      <dgm:spPr/>
      <dgm:t>
        <a:bodyPr/>
        <a:lstStyle/>
        <a:p>
          <a:endParaRPr lang="en-US"/>
        </a:p>
      </dgm:t>
    </dgm:pt>
    <dgm:pt modelId="{33970A8E-B483-4765-AB2B-A4B5CB55E004}">
      <dgm:prSet/>
      <dgm:spPr/>
      <dgm:t>
        <a:bodyPr/>
        <a:lstStyle/>
        <a:p>
          <a:pPr rtl="0"/>
          <a:r>
            <a:rPr lang="en-US" err="1"/>
            <a:t>Contigency</a:t>
          </a:r>
          <a:r>
            <a:rPr lang="en-US"/>
            <a:t> Planning (K</a:t>
          </a:r>
          <a:r>
            <a:rPr lang="en-US">
              <a:latin typeface="Aptos Display" panose="02110004020202020204"/>
            </a:rPr>
            <a:t>): </a:t>
          </a:r>
          <a:r>
            <a:rPr lang="en-US"/>
            <a:t>Developing strategies to keep or restore operations under unanticipated circumstances include system faults, cyberattacks, or natural disasters. To guarantee business continuity and safety even in crisis, Chevron has contingency measures in place for significant events including refinery outages or cyberattacks on pipeline control systems.</a:t>
          </a:r>
        </a:p>
      </dgm:t>
    </dgm:pt>
    <dgm:pt modelId="{2521C242-6A0B-4101-B7DF-98F310B3A9CA}" type="parTrans" cxnId="{2EAD7442-E84A-4038-9C76-00D029DA6683}">
      <dgm:prSet/>
      <dgm:spPr/>
      <dgm:t>
        <a:bodyPr/>
        <a:lstStyle/>
        <a:p>
          <a:endParaRPr lang="en-US"/>
        </a:p>
      </dgm:t>
    </dgm:pt>
    <dgm:pt modelId="{39B9AA7F-5FD1-4CBB-8640-5EF90766B1E7}" type="sibTrans" cxnId="{2EAD7442-E84A-4038-9C76-00D029DA6683}">
      <dgm:prSet/>
      <dgm:spPr/>
      <dgm:t>
        <a:bodyPr/>
        <a:lstStyle/>
        <a:p>
          <a:endParaRPr lang="en-US"/>
        </a:p>
      </dgm:t>
    </dgm:pt>
    <dgm:pt modelId="{DF4F8A3F-5D64-4D00-BEF0-7FFA47838B23}">
      <dgm:prSet/>
      <dgm:spPr/>
      <dgm:t>
        <a:bodyPr/>
        <a:lstStyle/>
        <a:p>
          <a:pPr rtl="0"/>
          <a:r>
            <a:rPr lang="en-US"/>
            <a:t>Incident Response (A</a:t>
          </a:r>
          <a:r>
            <a:rPr lang="en-US">
              <a:latin typeface="Aptos Display" panose="02110004020202020204"/>
            </a:rPr>
            <a:t>): </a:t>
          </a:r>
          <a:r>
            <a:rPr lang="en-US"/>
            <a:t>A systematic approach for mitigating and controlling the fallout after a cybersecurity attack or breach. If Chevron finds malware or illegal access on a system, their cybersecurity team has an incident response strategy to limit, probe, and restore from the danger, so minimizing corporate impact.</a:t>
          </a:r>
        </a:p>
      </dgm:t>
    </dgm:pt>
    <dgm:pt modelId="{7831A4AD-0049-4108-A4F4-62C6D9EC3CBA}" type="parTrans" cxnId="{252693EA-51F7-49A6-85CC-EFB37A6E277F}">
      <dgm:prSet/>
      <dgm:spPr/>
      <dgm:t>
        <a:bodyPr/>
        <a:lstStyle/>
        <a:p>
          <a:endParaRPr lang="en-US"/>
        </a:p>
      </dgm:t>
    </dgm:pt>
    <dgm:pt modelId="{F6636584-2071-4AB4-9CB9-AE7599336731}" type="sibTrans" cxnId="{252693EA-51F7-49A6-85CC-EFB37A6E277F}">
      <dgm:prSet/>
      <dgm:spPr/>
      <dgm:t>
        <a:bodyPr/>
        <a:lstStyle/>
        <a:p>
          <a:endParaRPr lang="en-US"/>
        </a:p>
      </dgm:t>
    </dgm:pt>
    <dgm:pt modelId="{FD74EFB8-521D-4B8A-B51B-035B9C4A5118}">
      <dgm:prSet/>
      <dgm:spPr/>
      <dgm:t>
        <a:bodyPr/>
        <a:lstStyle/>
        <a:p>
          <a:pPr rtl="0"/>
          <a:r>
            <a:rPr lang="en-US"/>
            <a:t>System and Communications Protection (A</a:t>
          </a:r>
          <a:r>
            <a:rPr lang="en-US">
              <a:latin typeface="Aptos Display" panose="02110004020202020204"/>
            </a:rPr>
            <a:t>): </a:t>
          </a:r>
          <a:r>
            <a:rPr lang="en-US"/>
            <a:t>Protecting data integrity as it moves between systems and networks. To guard private data and guarantee safe communication. Chevron encrypts data transferred between corporate offices, drilling platforms, and data centers.</a:t>
          </a:r>
        </a:p>
      </dgm:t>
    </dgm:pt>
    <dgm:pt modelId="{AF8CB4D8-E963-4F97-A673-1DC896A2B266}" type="parTrans" cxnId="{4CB1DA4A-7E7E-46DC-9B7A-9D9564F36FF4}">
      <dgm:prSet/>
      <dgm:spPr/>
      <dgm:t>
        <a:bodyPr/>
        <a:lstStyle/>
        <a:p>
          <a:endParaRPr lang="en-US"/>
        </a:p>
      </dgm:t>
    </dgm:pt>
    <dgm:pt modelId="{B89A8379-094B-4223-9C12-0428D11F9CAF}" type="sibTrans" cxnId="{4CB1DA4A-7E7E-46DC-9B7A-9D9564F36FF4}">
      <dgm:prSet/>
      <dgm:spPr/>
      <dgm:t>
        <a:bodyPr/>
        <a:lstStyle/>
        <a:p>
          <a:endParaRPr lang="en-US"/>
        </a:p>
      </dgm:t>
    </dgm:pt>
    <dgm:pt modelId="{6ECAD9C5-2DE1-4055-8B23-764BB27508A4}">
      <dgm:prSet/>
      <dgm:spPr/>
      <dgm:t>
        <a:bodyPr/>
        <a:lstStyle/>
        <a:p>
          <a:pPr rtl="0"/>
          <a:r>
            <a:rPr lang="en-US"/>
            <a:t>System and Information Integrity (A</a:t>
          </a:r>
          <a:r>
            <a:rPr lang="en-US">
              <a:latin typeface="Aptos Display" panose="02110004020202020204"/>
            </a:rPr>
            <a:t>): </a:t>
          </a:r>
          <a:r>
            <a:rPr lang="en-US"/>
            <a:t>Information systems and the data they handle should be accurate, dependable, and guarded from illegal modifications. To guarantee operational integrity. Chevron routinely fixes systems and employs antivirus and monitoring tools to find and correct data corruption or vulnerabilities.</a:t>
          </a:r>
        </a:p>
      </dgm:t>
    </dgm:pt>
    <dgm:pt modelId="{BCD4874D-4E1D-40A8-BE24-9E3B11DFF65A}" type="parTrans" cxnId="{9EE0DDD0-81AC-486F-BBCA-6BAB6E822517}">
      <dgm:prSet/>
      <dgm:spPr/>
      <dgm:t>
        <a:bodyPr/>
        <a:lstStyle/>
        <a:p>
          <a:endParaRPr lang="en-US"/>
        </a:p>
      </dgm:t>
    </dgm:pt>
    <dgm:pt modelId="{B4D42AB6-AA2C-489C-B77D-E0A41334B245}" type="sibTrans" cxnId="{9EE0DDD0-81AC-486F-BBCA-6BAB6E822517}">
      <dgm:prSet/>
      <dgm:spPr/>
      <dgm:t>
        <a:bodyPr/>
        <a:lstStyle/>
        <a:p>
          <a:endParaRPr lang="en-US"/>
        </a:p>
      </dgm:t>
    </dgm:pt>
    <dgm:pt modelId="{5B4550EB-AAC6-4791-BAD1-0E57534AA304}">
      <dgm:prSet/>
      <dgm:spPr/>
      <dgm:t>
        <a:bodyPr/>
        <a:lstStyle/>
        <a:p>
          <a:pPr rtl="0"/>
          <a:r>
            <a:rPr lang="en-US"/>
            <a:t>Supply Chain Risk Management (A</a:t>
          </a:r>
          <a:r>
            <a:rPr lang="en-US">
              <a:latin typeface="Aptos Display" panose="02110004020202020204"/>
            </a:rPr>
            <a:t>): </a:t>
          </a:r>
          <a:r>
            <a:rPr lang="en-US"/>
            <a:t>Controlling hazards related to outside vendors, suppliers, and partners who might compromise the operations or security of a company To guard private data and guarantee safe communication. To make sure its contractors, software providers, and equipment suppliers don't bring vulnerabilities into Chevron's system, the company evaluates their cybersecurity policies.</a:t>
          </a:r>
        </a:p>
      </dgm:t>
    </dgm:pt>
    <dgm:pt modelId="{6D1F775B-0B01-45A5-AFBB-FACFB55F178B}" type="parTrans" cxnId="{C7CB1CC9-6D2E-4191-B805-BF128EE03E02}">
      <dgm:prSet/>
      <dgm:spPr/>
      <dgm:t>
        <a:bodyPr/>
        <a:lstStyle/>
        <a:p>
          <a:endParaRPr lang="en-US"/>
        </a:p>
      </dgm:t>
    </dgm:pt>
    <dgm:pt modelId="{B68431BD-6FB1-4D43-86CE-63E751EA2E7C}" type="sibTrans" cxnId="{C7CB1CC9-6D2E-4191-B805-BF128EE03E02}">
      <dgm:prSet/>
      <dgm:spPr/>
      <dgm:t>
        <a:bodyPr/>
        <a:lstStyle/>
        <a:p>
          <a:endParaRPr lang="en-US"/>
        </a:p>
      </dgm:t>
    </dgm:pt>
    <dgm:pt modelId="{FF221AA6-39EE-4698-9E1A-BCB8090DDB3B}">
      <dgm:prSet phldr="0"/>
      <dgm:spPr/>
      <dgm:t>
        <a:bodyPr/>
        <a:lstStyle/>
        <a:p>
          <a:pPr rtl="0"/>
          <a:r>
            <a:rPr lang="en-US"/>
            <a:t>Maintenance (A</a:t>
          </a:r>
          <a:r>
            <a:rPr lang="en-US">
              <a:latin typeface="Aptos Display" panose="02110004020202020204"/>
            </a:rPr>
            <a:t>): </a:t>
          </a:r>
          <a:r>
            <a:rPr lang="en-US"/>
            <a:t>Frequent system and equipment upgrades and repairs help to guarantee dependable and safe operations. To avoid failures and patch security problems, Chevron plans maintenance for both IT and operational technology (OT) systems including refinery automation systems or drilling control software.</a:t>
          </a:r>
        </a:p>
      </dgm:t>
    </dgm:pt>
    <dgm:pt modelId="{F11C0812-7518-4DE2-B37A-9FF359BD1AD4}" type="parTrans" cxnId="{7907B2B5-1906-4F18-968B-518142FCE284}">
      <dgm:prSet/>
      <dgm:spPr/>
    </dgm:pt>
    <dgm:pt modelId="{A9A89844-351F-4002-B43C-D63004478394}" type="sibTrans" cxnId="{7907B2B5-1906-4F18-968B-518142FCE284}">
      <dgm:prSet/>
      <dgm:spPr/>
    </dgm:pt>
    <dgm:pt modelId="{F3269086-543E-554A-8455-277BEEFA13AD}" type="pres">
      <dgm:prSet presAssocID="{0A8C13B6-BE72-49E5-8265-673A9E885CE9}" presName="diagram" presStyleCnt="0">
        <dgm:presLayoutVars>
          <dgm:dir/>
          <dgm:resizeHandles val="exact"/>
        </dgm:presLayoutVars>
      </dgm:prSet>
      <dgm:spPr/>
    </dgm:pt>
    <dgm:pt modelId="{EFC11726-F188-1849-B923-0835BF52624D}" type="pres">
      <dgm:prSet presAssocID="{CE003070-982F-49C1-87E9-89D8AA90F643}" presName="node" presStyleLbl="node1" presStyleIdx="0" presStyleCnt="10">
        <dgm:presLayoutVars>
          <dgm:bulletEnabled val="1"/>
        </dgm:presLayoutVars>
      </dgm:prSet>
      <dgm:spPr/>
    </dgm:pt>
    <dgm:pt modelId="{8B333931-DC43-6946-ADE4-7D56CC6524F0}" type="pres">
      <dgm:prSet presAssocID="{FD4529FE-DFD9-4158-9491-7CC439CDB889}" presName="sibTrans" presStyleCnt="0"/>
      <dgm:spPr/>
    </dgm:pt>
    <dgm:pt modelId="{883CCA4C-C98A-8B49-B479-1B0C93B9DD10}" type="pres">
      <dgm:prSet presAssocID="{D24BA111-C6AF-4C08-80CE-CCAED129F30F}" presName="node" presStyleLbl="node1" presStyleIdx="1" presStyleCnt="10">
        <dgm:presLayoutVars>
          <dgm:bulletEnabled val="1"/>
        </dgm:presLayoutVars>
      </dgm:prSet>
      <dgm:spPr/>
    </dgm:pt>
    <dgm:pt modelId="{3C983CD0-7272-C14A-8A41-DA397DCD22D0}" type="pres">
      <dgm:prSet presAssocID="{280459BB-CD7B-4BEC-B088-BBBB57375AD6}" presName="sibTrans" presStyleCnt="0"/>
      <dgm:spPr/>
    </dgm:pt>
    <dgm:pt modelId="{B91E09D2-CE02-5547-96D9-88F3C00887DC}" type="pres">
      <dgm:prSet presAssocID="{FDA756B1-6700-4AC7-A4D8-AE68B48DC505}" presName="node" presStyleLbl="node1" presStyleIdx="2" presStyleCnt="10">
        <dgm:presLayoutVars>
          <dgm:bulletEnabled val="1"/>
        </dgm:presLayoutVars>
      </dgm:prSet>
      <dgm:spPr/>
    </dgm:pt>
    <dgm:pt modelId="{976A25EB-F0E9-084D-943D-FF56741A411A}" type="pres">
      <dgm:prSet presAssocID="{BAE79B79-A0B5-4F1F-9EE7-576490D8633D}" presName="sibTrans" presStyleCnt="0"/>
      <dgm:spPr/>
    </dgm:pt>
    <dgm:pt modelId="{42B4BEF6-F2A6-144B-96CF-D637143FAB31}" type="pres">
      <dgm:prSet presAssocID="{02C541A1-24B3-40A0-96BB-4AD93397301F}" presName="node" presStyleLbl="node1" presStyleIdx="3" presStyleCnt="10">
        <dgm:presLayoutVars>
          <dgm:bulletEnabled val="1"/>
        </dgm:presLayoutVars>
      </dgm:prSet>
      <dgm:spPr/>
    </dgm:pt>
    <dgm:pt modelId="{AE9AE48E-2D69-384E-8850-0F33ED539B8C}" type="pres">
      <dgm:prSet presAssocID="{D46FEA8C-4EB8-41CC-9BF7-B475AC4A8747}" presName="sibTrans" presStyleCnt="0"/>
      <dgm:spPr/>
    </dgm:pt>
    <dgm:pt modelId="{E48097BB-71C7-4E4D-9B20-853AB3AEE375}" type="pres">
      <dgm:prSet presAssocID="{33970A8E-B483-4765-AB2B-A4B5CB55E004}" presName="node" presStyleLbl="node1" presStyleIdx="4" presStyleCnt="10">
        <dgm:presLayoutVars>
          <dgm:bulletEnabled val="1"/>
        </dgm:presLayoutVars>
      </dgm:prSet>
      <dgm:spPr/>
    </dgm:pt>
    <dgm:pt modelId="{6AA15924-6EB1-5344-A4D1-F0FD6D218C41}" type="pres">
      <dgm:prSet presAssocID="{39B9AA7F-5FD1-4CBB-8640-5EF90766B1E7}" presName="sibTrans" presStyleCnt="0"/>
      <dgm:spPr/>
    </dgm:pt>
    <dgm:pt modelId="{DD824262-9854-8549-AAB4-DABEC06BA077}" type="pres">
      <dgm:prSet presAssocID="{DF4F8A3F-5D64-4D00-BEF0-7FFA47838B23}" presName="node" presStyleLbl="node1" presStyleIdx="5" presStyleCnt="10">
        <dgm:presLayoutVars>
          <dgm:bulletEnabled val="1"/>
        </dgm:presLayoutVars>
      </dgm:prSet>
      <dgm:spPr/>
    </dgm:pt>
    <dgm:pt modelId="{52C7162A-A967-224B-B054-103319BA78EF}" type="pres">
      <dgm:prSet presAssocID="{F6636584-2071-4AB4-9CB9-AE7599336731}" presName="sibTrans" presStyleCnt="0"/>
      <dgm:spPr/>
    </dgm:pt>
    <dgm:pt modelId="{1CE054CA-C5B1-104F-A754-4765F3B5CE49}" type="pres">
      <dgm:prSet presAssocID="{FD74EFB8-521D-4B8A-B51B-035B9C4A5118}" presName="node" presStyleLbl="node1" presStyleIdx="6" presStyleCnt="10">
        <dgm:presLayoutVars>
          <dgm:bulletEnabled val="1"/>
        </dgm:presLayoutVars>
      </dgm:prSet>
      <dgm:spPr/>
    </dgm:pt>
    <dgm:pt modelId="{4B389CB4-E9FF-164A-BA85-2E96CB23969A}" type="pres">
      <dgm:prSet presAssocID="{B89A8379-094B-4223-9C12-0428D11F9CAF}" presName="sibTrans" presStyleCnt="0"/>
      <dgm:spPr/>
    </dgm:pt>
    <dgm:pt modelId="{BA5A0C49-ECF0-264B-ADC0-7691858E41C4}" type="pres">
      <dgm:prSet presAssocID="{6ECAD9C5-2DE1-4055-8B23-764BB27508A4}" presName="node" presStyleLbl="node1" presStyleIdx="7" presStyleCnt="10">
        <dgm:presLayoutVars>
          <dgm:bulletEnabled val="1"/>
        </dgm:presLayoutVars>
      </dgm:prSet>
      <dgm:spPr/>
    </dgm:pt>
    <dgm:pt modelId="{D8827924-C7EC-434D-8023-D52B0B78E43F}" type="pres">
      <dgm:prSet presAssocID="{B4D42AB6-AA2C-489C-B77D-E0A41334B245}" presName="sibTrans" presStyleCnt="0"/>
      <dgm:spPr/>
    </dgm:pt>
    <dgm:pt modelId="{CF035209-729D-6F40-9768-BA712706AA8C}" type="pres">
      <dgm:prSet presAssocID="{5B4550EB-AAC6-4791-BAD1-0E57534AA304}" presName="node" presStyleLbl="node1" presStyleIdx="8" presStyleCnt="10">
        <dgm:presLayoutVars>
          <dgm:bulletEnabled val="1"/>
        </dgm:presLayoutVars>
      </dgm:prSet>
      <dgm:spPr/>
    </dgm:pt>
    <dgm:pt modelId="{9E1FE55C-DD4A-48ED-A6DC-DE3A6DB18038}" type="pres">
      <dgm:prSet presAssocID="{B68431BD-6FB1-4D43-86CE-63E751EA2E7C}" presName="sibTrans" presStyleCnt="0"/>
      <dgm:spPr/>
    </dgm:pt>
    <dgm:pt modelId="{A85EC877-C71D-419D-8AD7-9308DDD9F3F6}" type="pres">
      <dgm:prSet presAssocID="{FF221AA6-39EE-4698-9E1A-BCB8090DDB3B}" presName="node" presStyleLbl="node1" presStyleIdx="9" presStyleCnt="10">
        <dgm:presLayoutVars>
          <dgm:bulletEnabled val="1"/>
        </dgm:presLayoutVars>
      </dgm:prSet>
      <dgm:spPr/>
    </dgm:pt>
  </dgm:ptLst>
  <dgm:cxnLst>
    <dgm:cxn modelId="{DC8AD00A-78DC-405B-A3D4-9D1A25B9508B}" srcId="{0A8C13B6-BE72-49E5-8265-673A9E885CE9}" destId="{D24BA111-C6AF-4C08-80CE-CCAED129F30F}" srcOrd="1" destOrd="0" parTransId="{4DA9FFE8-D000-44DA-B49E-009A1D2C75C8}" sibTransId="{280459BB-CD7B-4BEC-B088-BBBB57375AD6}"/>
    <dgm:cxn modelId="{3BC35B0C-CB89-4B22-B491-4449BDF1B57F}" type="presOf" srcId="{6ECAD9C5-2DE1-4055-8B23-764BB27508A4}" destId="{BA5A0C49-ECF0-264B-ADC0-7691858E41C4}" srcOrd="0" destOrd="0" presId="urn:microsoft.com/office/officeart/2005/8/layout/default"/>
    <dgm:cxn modelId="{DB09F434-3E12-4CFE-AA44-27CE047CAFE9}" type="presOf" srcId="{33970A8E-B483-4765-AB2B-A4B5CB55E004}" destId="{E48097BB-71C7-4E4D-9B20-853AB3AEE375}" srcOrd="0" destOrd="0" presId="urn:microsoft.com/office/officeart/2005/8/layout/default"/>
    <dgm:cxn modelId="{2EAD7442-E84A-4038-9C76-00D029DA6683}" srcId="{0A8C13B6-BE72-49E5-8265-673A9E885CE9}" destId="{33970A8E-B483-4765-AB2B-A4B5CB55E004}" srcOrd="4" destOrd="0" parTransId="{2521C242-6A0B-4101-B7DF-98F310B3A9CA}" sibTransId="{39B9AA7F-5FD1-4CBB-8640-5EF90766B1E7}"/>
    <dgm:cxn modelId="{3AA44145-200A-4B7F-9D93-96CAD53D21AC}" type="presOf" srcId="{FDA756B1-6700-4AC7-A4D8-AE68B48DC505}" destId="{B91E09D2-CE02-5547-96D9-88F3C00887DC}" srcOrd="0" destOrd="0" presId="urn:microsoft.com/office/officeart/2005/8/layout/default"/>
    <dgm:cxn modelId="{4CB1DA4A-7E7E-46DC-9B7A-9D9564F36FF4}" srcId="{0A8C13B6-BE72-49E5-8265-673A9E885CE9}" destId="{FD74EFB8-521D-4B8A-B51B-035B9C4A5118}" srcOrd="6" destOrd="0" parTransId="{AF8CB4D8-E963-4F97-A673-1DC896A2B266}" sibTransId="{B89A8379-094B-4223-9C12-0428D11F9CAF}"/>
    <dgm:cxn modelId="{74C82C61-108F-4843-AF97-6A2B6A68AD05}" srcId="{0A8C13B6-BE72-49E5-8265-673A9E885CE9}" destId="{FDA756B1-6700-4AC7-A4D8-AE68B48DC505}" srcOrd="2" destOrd="0" parTransId="{B354C333-8DFF-40B3-AA6B-4FF4533C0C4D}" sibTransId="{BAE79B79-A0B5-4F1F-9EE7-576490D8633D}"/>
    <dgm:cxn modelId="{B58AD263-5B49-4111-8626-2D6B46328B14}" srcId="{0A8C13B6-BE72-49E5-8265-673A9E885CE9}" destId="{CE003070-982F-49C1-87E9-89D8AA90F643}" srcOrd="0" destOrd="0" parTransId="{9F818F17-079B-4CD7-9CE8-E83D0A5DC733}" sibTransId="{FD4529FE-DFD9-4158-9491-7CC439CDB889}"/>
    <dgm:cxn modelId="{15064B6C-6D6C-4249-ABE9-A792AE7FED82}" type="presOf" srcId="{02C541A1-24B3-40A0-96BB-4AD93397301F}" destId="{42B4BEF6-F2A6-144B-96CF-D637143FAB31}" srcOrd="0" destOrd="0" presId="urn:microsoft.com/office/officeart/2005/8/layout/default"/>
    <dgm:cxn modelId="{12269B7C-6818-BE45-AFEB-AAC09D3EEB1E}" type="presOf" srcId="{0A8C13B6-BE72-49E5-8265-673A9E885CE9}" destId="{F3269086-543E-554A-8455-277BEEFA13AD}" srcOrd="0" destOrd="0" presId="urn:microsoft.com/office/officeart/2005/8/layout/default"/>
    <dgm:cxn modelId="{B1B9508F-937E-4E6E-934E-1F809984386A}" type="presOf" srcId="{5B4550EB-AAC6-4791-BAD1-0E57534AA304}" destId="{CF035209-729D-6F40-9768-BA712706AA8C}" srcOrd="0" destOrd="0" presId="urn:microsoft.com/office/officeart/2005/8/layout/default"/>
    <dgm:cxn modelId="{BC910F96-9F62-49AC-8D9A-10AA3077F88E}" type="presOf" srcId="{FF221AA6-39EE-4698-9E1A-BCB8090DDB3B}" destId="{A85EC877-C71D-419D-8AD7-9308DDD9F3F6}" srcOrd="0" destOrd="0" presId="urn:microsoft.com/office/officeart/2005/8/layout/default"/>
    <dgm:cxn modelId="{DE88D798-35C3-47D9-BF50-B124D2BAED45}" srcId="{0A8C13B6-BE72-49E5-8265-673A9E885CE9}" destId="{02C541A1-24B3-40A0-96BB-4AD93397301F}" srcOrd="3" destOrd="0" parTransId="{00B18F4D-203C-425D-8D31-E27B16D6BF46}" sibTransId="{D46FEA8C-4EB8-41CC-9BF7-B475AC4A8747}"/>
    <dgm:cxn modelId="{7907B2B5-1906-4F18-968B-518142FCE284}" srcId="{0A8C13B6-BE72-49E5-8265-673A9E885CE9}" destId="{FF221AA6-39EE-4698-9E1A-BCB8090DDB3B}" srcOrd="9" destOrd="0" parTransId="{F11C0812-7518-4DE2-B37A-9FF359BD1AD4}" sibTransId="{A9A89844-351F-4002-B43C-D63004478394}"/>
    <dgm:cxn modelId="{B51457B7-6E3F-42F1-B474-220D2D4A16B6}" type="presOf" srcId="{D24BA111-C6AF-4C08-80CE-CCAED129F30F}" destId="{883CCA4C-C98A-8B49-B479-1B0C93B9DD10}" srcOrd="0" destOrd="0" presId="urn:microsoft.com/office/officeart/2005/8/layout/default"/>
    <dgm:cxn modelId="{48538EC3-440F-4DDC-B955-97FC276CC500}" type="presOf" srcId="{FD74EFB8-521D-4B8A-B51B-035B9C4A5118}" destId="{1CE054CA-C5B1-104F-A754-4765F3B5CE49}" srcOrd="0" destOrd="0" presId="urn:microsoft.com/office/officeart/2005/8/layout/default"/>
    <dgm:cxn modelId="{C7CB1CC9-6D2E-4191-B805-BF128EE03E02}" srcId="{0A8C13B6-BE72-49E5-8265-673A9E885CE9}" destId="{5B4550EB-AAC6-4791-BAD1-0E57534AA304}" srcOrd="8" destOrd="0" parTransId="{6D1F775B-0B01-45A5-AFBB-FACFB55F178B}" sibTransId="{B68431BD-6FB1-4D43-86CE-63E751EA2E7C}"/>
    <dgm:cxn modelId="{9EE0DDD0-81AC-486F-BBCA-6BAB6E822517}" srcId="{0A8C13B6-BE72-49E5-8265-673A9E885CE9}" destId="{6ECAD9C5-2DE1-4055-8B23-764BB27508A4}" srcOrd="7" destOrd="0" parTransId="{BCD4874D-4E1D-40A8-BE24-9E3B11DFF65A}" sibTransId="{B4D42AB6-AA2C-489C-B77D-E0A41334B245}"/>
    <dgm:cxn modelId="{4BF0A3E7-21F3-4F75-AE77-380F434181A5}" type="presOf" srcId="{DF4F8A3F-5D64-4D00-BEF0-7FFA47838B23}" destId="{DD824262-9854-8549-AAB4-DABEC06BA077}" srcOrd="0" destOrd="0" presId="urn:microsoft.com/office/officeart/2005/8/layout/default"/>
    <dgm:cxn modelId="{252693EA-51F7-49A6-85CC-EFB37A6E277F}" srcId="{0A8C13B6-BE72-49E5-8265-673A9E885CE9}" destId="{DF4F8A3F-5D64-4D00-BEF0-7FFA47838B23}" srcOrd="5" destOrd="0" parTransId="{7831A4AD-0049-4108-A4F4-62C6D9EC3CBA}" sibTransId="{F6636584-2071-4AB4-9CB9-AE7599336731}"/>
    <dgm:cxn modelId="{208F97F3-B13D-443D-AEBA-5406F40B8F43}" type="presOf" srcId="{CE003070-982F-49C1-87E9-89D8AA90F643}" destId="{EFC11726-F188-1849-B923-0835BF52624D}" srcOrd="0" destOrd="0" presId="urn:microsoft.com/office/officeart/2005/8/layout/default"/>
    <dgm:cxn modelId="{D8855800-405E-4726-9CE3-3D8D04119763}" type="presParOf" srcId="{F3269086-543E-554A-8455-277BEEFA13AD}" destId="{EFC11726-F188-1849-B923-0835BF52624D}" srcOrd="0" destOrd="0" presId="urn:microsoft.com/office/officeart/2005/8/layout/default"/>
    <dgm:cxn modelId="{A7F825E5-D047-43A0-857A-B045E376967A}" type="presParOf" srcId="{F3269086-543E-554A-8455-277BEEFA13AD}" destId="{8B333931-DC43-6946-ADE4-7D56CC6524F0}" srcOrd="1" destOrd="0" presId="urn:microsoft.com/office/officeart/2005/8/layout/default"/>
    <dgm:cxn modelId="{512A410A-F92C-4362-903B-FECF67B89102}" type="presParOf" srcId="{F3269086-543E-554A-8455-277BEEFA13AD}" destId="{883CCA4C-C98A-8B49-B479-1B0C93B9DD10}" srcOrd="2" destOrd="0" presId="urn:microsoft.com/office/officeart/2005/8/layout/default"/>
    <dgm:cxn modelId="{53C331E4-8076-48E1-84E2-9155D73E11F0}" type="presParOf" srcId="{F3269086-543E-554A-8455-277BEEFA13AD}" destId="{3C983CD0-7272-C14A-8A41-DA397DCD22D0}" srcOrd="3" destOrd="0" presId="urn:microsoft.com/office/officeart/2005/8/layout/default"/>
    <dgm:cxn modelId="{8801B553-FA75-47F5-8261-0A66CFD3E31D}" type="presParOf" srcId="{F3269086-543E-554A-8455-277BEEFA13AD}" destId="{B91E09D2-CE02-5547-96D9-88F3C00887DC}" srcOrd="4" destOrd="0" presId="urn:microsoft.com/office/officeart/2005/8/layout/default"/>
    <dgm:cxn modelId="{AAC3E2CD-54BC-4CD6-9766-10A12D0C82AE}" type="presParOf" srcId="{F3269086-543E-554A-8455-277BEEFA13AD}" destId="{976A25EB-F0E9-084D-943D-FF56741A411A}" srcOrd="5" destOrd="0" presId="urn:microsoft.com/office/officeart/2005/8/layout/default"/>
    <dgm:cxn modelId="{0059F8CE-97C1-4752-A60B-08CC0EF9DB2D}" type="presParOf" srcId="{F3269086-543E-554A-8455-277BEEFA13AD}" destId="{42B4BEF6-F2A6-144B-96CF-D637143FAB31}" srcOrd="6" destOrd="0" presId="urn:microsoft.com/office/officeart/2005/8/layout/default"/>
    <dgm:cxn modelId="{3CDCA8A9-7536-46C4-89B5-D97C3054657A}" type="presParOf" srcId="{F3269086-543E-554A-8455-277BEEFA13AD}" destId="{AE9AE48E-2D69-384E-8850-0F33ED539B8C}" srcOrd="7" destOrd="0" presId="urn:microsoft.com/office/officeart/2005/8/layout/default"/>
    <dgm:cxn modelId="{7985B266-0B53-4648-9C18-44C71755800E}" type="presParOf" srcId="{F3269086-543E-554A-8455-277BEEFA13AD}" destId="{E48097BB-71C7-4E4D-9B20-853AB3AEE375}" srcOrd="8" destOrd="0" presId="urn:microsoft.com/office/officeart/2005/8/layout/default"/>
    <dgm:cxn modelId="{032C95D5-B5A3-4AE6-8D18-525D11EF8DCD}" type="presParOf" srcId="{F3269086-543E-554A-8455-277BEEFA13AD}" destId="{6AA15924-6EB1-5344-A4D1-F0FD6D218C41}" srcOrd="9" destOrd="0" presId="urn:microsoft.com/office/officeart/2005/8/layout/default"/>
    <dgm:cxn modelId="{1A55D31B-B765-4EEA-81AE-4CC626A7D0DC}" type="presParOf" srcId="{F3269086-543E-554A-8455-277BEEFA13AD}" destId="{DD824262-9854-8549-AAB4-DABEC06BA077}" srcOrd="10" destOrd="0" presId="urn:microsoft.com/office/officeart/2005/8/layout/default"/>
    <dgm:cxn modelId="{1E362E7E-BEE3-478D-84EC-4DD7A22212E3}" type="presParOf" srcId="{F3269086-543E-554A-8455-277BEEFA13AD}" destId="{52C7162A-A967-224B-B054-103319BA78EF}" srcOrd="11" destOrd="0" presId="urn:microsoft.com/office/officeart/2005/8/layout/default"/>
    <dgm:cxn modelId="{2DB2091A-D9B9-462E-AE14-2D8D1EFDBE5D}" type="presParOf" srcId="{F3269086-543E-554A-8455-277BEEFA13AD}" destId="{1CE054CA-C5B1-104F-A754-4765F3B5CE49}" srcOrd="12" destOrd="0" presId="urn:microsoft.com/office/officeart/2005/8/layout/default"/>
    <dgm:cxn modelId="{87E45963-1528-426A-8839-D5C430868025}" type="presParOf" srcId="{F3269086-543E-554A-8455-277BEEFA13AD}" destId="{4B389CB4-E9FF-164A-BA85-2E96CB23969A}" srcOrd="13" destOrd="0" presId="urn:microsoft.com/office/officeart/2005/8/layout/default"/>
    <dgm:cxn modelId="{B4F45571-AC46-4E16-85D9-F89B073B79D6}" type="presParOf" srcId="{F3269086-543E-554A-8455-277BEEFA13AD}" destId="{BA5A0C49-ECF0-264B-ADC0-7691858E41C4}" srcOrd="14" destOrd="0" presId="urn:microsoft.com/office/officeart/2005/8/layout/default"/>
    <dgm:cxn modelId="{A9AB7336-3E88-4A7D-8841-CDE98C40B30C}" type="presParOf" srcId="{F3269086-543E-554A-8455-277BEEFA13AD}" destId="{D8827924-C7EC-434D-8023-D52B0B78E43F}" srcOrd="15" destOrd="0" presId="urn:microsoft.com/office/officeart/2005/8/layout/default"/>
    <dgm:cxn modelId="{1A807099-FA89-43BD-8BE5-F4A9ED86D786}" type="presParOf" srcId="{F3269086-543E-554A-8455-277BEEFA13AD}" destId="{CF035209-729D-6F40-9768-BA712706AA8C}" srcOrd="16" destOrd="0" presId="urn:microsoft.com/office/officeart/2005/8/layout/default"/>
    <dgm:cxn modelId="{9FAE6907-4C1C-4D8D-BEAB-AE1E5B3DB3BC}" type="presParOf" srcId="{F3269086-543E-554A-8455-277BEEFA13AD}" destId="{9E1FE55C-DD4A-48ED-A6DC-DE3A6DB18038}" srcOrd="17" destOrd="0" presId="urn:microsoft.com/office/officeart/2005/8/layout/default"/>
    <dgm:cxn modelId="{04546FD0-A240-40F0-B951-7861421CD11E}" type="presParOf" srcId="{F3269086-543E-554A-8455-277BEEFA13AD}" destId="{A85EC877-C71D-419D-8AD7-9308DDD9F3F6}" srcOrd="18"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0DA595-E32F-EF42-989E-0252B97857C5}">
      <dsp:nvSpPr>
        <dsp:cNvPr id="0" name=""/>
        <dsp:cNvSpPr/>
      </dsp:nvSpPr>
      <dsp:spPr>
        <a:xfrm>
          <a:off x="582645" y="1781"/>
          <a:ext cx="2174490" cy="130469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 Awareness and training ®</a:t>
          </a:r>
        </a:p>
        <a:p>
          <a:pPr marL="0" lvl="0" indent="0" algn="ctr" defTabSz="355600">
            <a:lnSpc>
              <a:spcPct val="90000"/>
            </a:lnSpc>
            <a:spcBef>
              <a:spcPct val="0"/>
            </a:spcBef>
            <a:spcAft>
              <a:spcPct val="35000"/>
            </a:spcAft>
            <a:buNone/>
          </a:pPr>
          <a:r>
            <a:rPr lang="en-US" sz="800" kern="1200"/>
            <a:t> At Chevron, security is everyone’s responsibility. The Awareness and Training control family ensures that all employees, including field engineers and office staff, are regularly trained on cybersecurity risks, phishing, and the safe use of digital systems. It reduces human error, which is the leading cause of breaches, and promotes a strong security culture across departments.   </a:t>
          </a:r>
        </a:p>
      </dsp:txBody>
      <dsp:txXfrm>
        <a:off x="582645" y="1781"/>
        <a:ext cx="2174490" cy="1304694"/>
      </dsp:txXfrm>
    </dsp:sp>
    <dsp:sp modelId="{88D96A68-BC12-0E4B-BFCA-D5BEC8750A87}">
      <dsp:nvSpPr>
        <dsp:cNvPr id="0" name=""/>
        <dsp:cNvSpPr/>
      </dsp:nvSpPr>
      <dsp:spPr>
        <a:xfrm>
          <a:off x="2974584" y="1781"/>
          <a:ext cx="2174490" cy="130469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Media protection ® </a:t>
          </a:r>
        </a:p>
        <a:p>
          <a:pPr marL="0" lvl="0" indent="0" algn="ctr" defTabSz="355600">
            <a:lnSpc>
              <a:spcPct val="90000"/>
            </a:lnSpc>
            <a:spcBef>
              <a:spcPct val="0"/>
            </a:spcBef>
            <a:spcAft>
              <a:spcPct val="35000"/>
            </a:spcAft>
            <a:buNone/>
          </a:pPr>
          <a:r>
            <a:rPr lang="en-US" sz="800" kern="1200"/>
            <a:t>Chevron also handles drilling data, financial data, and control system logs. Media protection ensures that the data, both physical and digital, is stored and transferred securely. It’s important for preventing data leakage during transfers. And ensuring the confidentiality of sensitive operational and legal information. </a:t>
          </a:r>
        </a:p>
      </dsp:txBody>
      <dsp:txXfrm>
        <a:off x="2974584" y="1781"/>
        <a:ext cx="2174490" cy="1304694"/>
      </dsp:txXfrm>
    </dsp:sp>
    <dsp:sp modelId="{0B1954FC-6B90-2447-A969-F0C8F6F974AA}">
      <dsp:nvSpPr>
        <dsp:cNvPr id="0" name=""/>
        <dsp:cNvSpPr/>
      </dsp:nvSpPr>
      <dsp:spPr>
        <a:xfrm>
          <a:off x="5366524" y="1781"/>
          <a:ext cx="2174490" cy="130469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Physical and Environmental Protection ® Includes the biometric access to server rooms, surveillance cameras, and environmental controls in data centers. This ensures the system remains operational in emergencies and prevents physical tampering or unauthorized access via keycard and fingerprint access to server rooms.  </a:t>
          </a:r>
        </a:p>
      </dsp:txBody>
      <dsp:txXfrm>
        <a:off x="5366524" y="1781"/>
        <a:ext cx="2174490" cy="1304694"/>
      </dsp:txXfrm>
    </dsp:sp>
    <dsp:sp modelId="{AF88DFC8-36EC-5C45-ABA3-50F653F77237}">
      <dsp:nvSpPr>
        <dsp:cNvPr id="0" name=""/>
        <dsp:cNvSpPr/>
      </dsp:nvSpPr>
      <dsp:spPr>
        <a:xfrm>
          <a:off x="7758464" y="1781"/>
          <a:ext cx="2174490" cy="130469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Personnel Security ®</a:t>
          </a:r>
        </a:p>
        <a:p>
          <a:pPr marL="0" lvl="0" indent="0" algn="ctr" defTabSz="355600">
            <a:lnSpc>
              <a:spcPct val="90000"/>
            </a:lnSpc>
            <a:spcBef>
              <a:spcPct val="0"/>
            </a:spcBef>
            <a:spcAft>
              <a:spcPct val="35000"/>
            </a:spcAft>
            <a:buNone/>
          </a:pPr>
          <a:r>
            <a:rPr lang="en-US" sz="800" kern="1200"/>
            <a:t> Is crucial in a company like Chevron, where insider threats and unauthorized data access must be mitigated through personnel policies. This is ensured by background checks and deprovisioning when employees leave. It ensures that only trusted personnel handle sensitive data. </a:t>
          </a:r>
        </a:p>
      </dsp:txBody>
      <dsp:txXfrm>
        <a:off x="7758464" y="1781"/>
        <a:ext cx="2174490" cy="1304694"/>
      </dsp:txXfrm>
    </dsp:sp>
    <dsp:sp modelId="{2E4FC256-4555-8A42-82CE-0B0086549251}">
      <dsp:nvSpPr>
        <dsp:cNvPr id="0" name=""/>
        <dsp:cNvSpPr/>
      </dsp:nvSpPr>
      <dsp:spPr>
        <a:xfrm>
          <a:off x="582645" y="1523924"/>
          <a:ext cx="2174490" cy="130469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Program Management ® </a:t>
          </a:r>
        </a:p>
        <a:p>
          <a:pPr marL="0" lvl="0" indent="0" algn="ctr" defTabSz="355600">
            <a:lnSpc>
              <a:spcPct val="90000"/>
            </a:lnSpc>
            <a:spcBef>
              <a:spcPct val="0"/>
            </a:spcBef>
            <a:spcAft>
              <a:spcPct val="35000"/>
            </a:spcAft>
            <a:buNone/>
          </a:pPr>
          <a:r>
            <a:rPr lang="en-US" sz="800" kern="1200"/>
            <a:t>Ensures Chevron has a centralized governance model for cybersecurity. It aligns cybersecurity with business goals. Practices such as regular audits and risks assessments ensure consistent security policy enforcement across global operations. Also, ensure compliance with industry and federal regulations.  </a:t>
          </a:r>
        </a:p>
      </dsp:txBody>
      <dsp:txXfrm>
        <a:off x="582645" y="1523924"/>
        <a:ext cx="2174490" cy="1304694"/>
      </dsp:txXfrm>
    </dsp:sp>
    <dsp:sp modelId="{9A3E13C2-D119-8A48-AF48-D608771E38DB}">
      <dsp:nvSpPr>
        <dsp:cNvPr id="0" name=""/>
        <dsp:cNvSpPr/>
      </dsp:nvSpPr>
      <dsp:spPr>
        <a:xfrm>
          <a:off x="2974584" y="1523924"/>
          <a:ext cx="2174490" cy="130469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System and Services Acquisition (J) Purpose:  Ensures secure and functional systems from the start. Controls: - System acquisition planning – Supply chain Protection and security requirements.</a:t>
          </a:r>
        </a:p>
        <a:p>
          <a:pPr marL="0" lvl="0" indent="0" algn="ctr" defTabSz="355600">
            <a:lnSpc>
              <a:spcPct val="90000"/>
            </a:lnSpc>
            <a:spcBef>
              <a:spcPct val="0"/>
            </a:spcBef>
            <a:spcAft>
              <a:spcPct val="35000"/>
            </a:spcAft>
            <a:buNone/>
          </a:pPr>
          <a:r>
            <a:rPr lang="en-US" sz="800" kern="1200"/>
            <a:t>Chevron ensures new systems work well and are resilient to failures  </a:t>
          </a:r>
        </a:p>
      </dsp:txBody>
      <dsp:txXfrm>
        <a:off x="2974584" y="1523924"/>
        <a:ext cx="2174490" cy="1304694"/>
      </dsp:txXfrm>
    </dsp:sp>
    <dsp:sp modelId="{0ABCED7E-903E-8647-9DDE-01F9C59D92C1}">
      <dsp:nvSpPr>
        <dsp:cNvPr id="0" name=""/>
        <dsp:cNvSpPr/>
      </dsp:nvSpPr>
      <dsp:spPr>
        <a:xfrm>
          <a:off x="5366524" y="1523924"/>
          <a:ext cx="2174490" cy="130469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Security Planning (J) Purpose: Establishing a security framework before deployment Controls: - Risk Identification – Prioritization of risks – Backup planning –Vulnerability planning </a:t>
          </a:r>
        </a:p>
        <a:p>
          <a:pPr marL="0" lvl="0" indent="0" algn="ctr" defTabSz="355600">
            <a:lnSpc>
              <a:spcPct val="90000"/>
            </a:lnSpc>
            <a:spcBef>
              <a:spcPct val="0"/>
            </a:spcBef>
            <a:spcAft>
              <a:spcPct val="35000"/>
            </a:spcAft>
            <a:buNone/>
          </a:pPr>
          <a:r>
            <a:rPr lang="en-US" sz="800" kern="1200"/>
            <a:t>Chevron asses their network for any potential issues or vulnerabilities. </a:t>
          </a:r>
        </a:p>
      </dsp:txBody>
      <dsp:txXfrm>
        <a:off x="5366524" y="1523924"/>
        <a:ext cx="2174490" cy="1304694"/>
      </dsp:txXfrm>
    </dsp:sp>
    <dsp:sp modelId="{4FFCEBF0-C342-964A-B931-FE6AE9F2B439}">
      <dsp:nvSpPr>
        <dsp:cNvPr id="0" name=""/>
        <dsp:cNvSpPr/>
      </dsp:nvSpPr>
      <dsp:spPr>
        <a:xfrm>
          <a:off x="7758464" y="1523924"/>
          <a:ext cx="2174490" cy="130469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Privacy Controls (J)  Purpose:  Protects personal information through data and access controls. Controls: -Identity and access management –Data encryption – Role based access – Device Security </a:t>
          </a:r>
        </a:p>
        <a:p>
          <a:pPr marL="0" lvl="0" indent="0" algn="ctr" defTabSz="355600">
            <a:lnSpc>
              <a:spcPct val="90000"/>
            </a:lnSpc>
            <a:spcBef>
              <a:spcPct val="0"/>
            </a:spcBef>
            <a:spcAft>
              <a:spcPct val="35000"/>
            </a:spcAft>
            <a:buNone/>
          </a:pPr>
          <a:r>
            <a:rPr lang="en-US" sz="800" kern="1200"/>
            <a:t>Chevron restricts and safeguards sensitive information.  </a:t>
          </a:r>
        </a:p>
      </dsp:txBody>
      <dsp:txXfrm>
        <a:off x="7758464" y="1523924"/>
        <a:ext cx="2174490" cy="1304694"/>
      </dsp:txXfrm>
    </dsp:sp>
    <dsp:sp modelId="{2A35F4C5-95F7-6243-A2F0-5F9288652D6E}">
      <dsp:nvSpPr>
        <dsp:cNvPr id="0" name=""/>
        <dsp:cNvSpPr/>
      </dsp:nvSpPr>
      <dsp:spPr>
        <a:xfrm>
          <a:off x="2974584" y="3046068"/>
          <a:ext cx="2174490" cy="130469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Security Assessment and Authorization (J) Purpose: Evaluates and monitors systems to meet security standards. Controls: - Security testing – System monitoring – Audit requirements – Incident Alerting </a:t>
          </a:r>
        </a:p>
        <a:p>
          <a:pPr marL="0" lvl="0" indent="0" algn="ctr" defTabSz="355600">
            <a:lnSpc>
              <a:spcPct val="90000"/>
            </a:lnSpc>
            <a:spcBef>
              <a:spcPct val="0"/>
            </a:spcBef>
            <a:spcAft>
              <a:spcPct val="35000"/>
            </a:spcAft>
            <a:buNone/>
          </a:pPr>
          <a:r>
            <a:rPr lang="en-US" sz="800" kern="1200"/>
            <a:t>Chevron monitors and reviews systems to ensure ongoing security. </a:t>
          </a:r>
        </a:p>
      </dsp:txBody>
      <dsp:txXfrm>
        <a:off x="2974584" y="3046068"/>
        <a:ext cx="2174490" cy="1304694"/>
      </dsp:txXfrm>
    </dsp:sp>
    <dsp:sp modelId="{5A791F81-01B3-F141-98B2-E280DE804E92}">
      <dsp:nvSpPr>
        <dsp:cNvPr id="0" name=""/>
        <dsp:cNvSpPr/>
      </dsp:nvSpPr>
      <dsp:spPr>
        <a:xfrm>
          <a:off x="5366524" y="3046068"/>
          <a:ext cx="2174490" cy="130469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None/>
          </a:pPr>
          <a:r>
            <a:rPr lang="en-US" sz="800" kern="1200"/>
            <a:t>Risk Assessment (J) Purpose: Identifies and prioritizes risks to reduce potential threats. Controls: - Risk identification – Prioritization of risks – Backup planning </a:t>
          </a:r>
        </a:p>
        <a:p>
          <a:pPr marL="0" lvl="0" indent="0" algn="ctr" defTabSz="355600">
            <a:lnSpc>
              <a:spcPct val="90000"/>
            </a:lnSpc>
            <a:spcBef>
              <a:spcPct val="0"/>
            </a:spcBef>
            <a:spcAft>
              <a:spcPct val="35000"/>
            </a:spcAft>
            <a:buNone/>
          </a:pPr>
          <a:r>
            <a:rPr lang="en-US" sz="800" kern="1200"/>
            <a:t>Chevron assesses their network for any potential issues or breach points.  </a:t>
          </a:r>
        </a:p>
      </dsp:txBody>
      <dsp:txXfrm>
        <a:off x="5366524" y="3046068"/>
        <a:ext cx="2174490" cy="130469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C11726-F188-1849-B923-0835BF52624D}">
      <dsp:nvSpPr>
        <dsp:cNvPr id="0" name=""/>
        <dsp:cNvSpPr/>
      </dsp:nvSpPr>
      <dsp:spPr>
        <a:xfrm>
          <a:off x="582645" y="1178"/>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rtl="0">
            <a:lnSpc>
              <a:spcPct val="90000"/>
            </a:lnSpc>
            <a:spcBef>
              <a:spcPct val="0"/>
            </a:spcBef>
            <a:spcAft>
              <a:spcPct val="35000"/>
            </a:spcAft>
            <a:buNone/>
          </a:pPr>
          <a:r>
            <a:rPr lang="en-US" sz="800" kern="1200"/>
            <a:t>Access control (K</a:t>
          </a:r>
          <a:r>
            <a:rPr lang="en-US" sz="800" kern="1200">
              <a:latin typeface="Aptos Display" panose="02110004020202020204"/>
            </a:rPr>
            <a:t>): </a:t>
          </a:r>
          <a:r>
            <a:rPr lang="en-US" sz="800" kern="1200"/>
            <a:t>Access control is the process of limiting access to resources, data, and systems to just approved users. Access control allows Chevron to guarantee that only </a:t>
          </a:r>
          <a:r>
            <a:rPr lang="en-US" sz="800" kern="1200" err="1"/>
            <a:t>authorised</a:t>
          </a:r>
          <a:r>
            <a:rPr lang="en-US" sz="800" kern="1200"/>
            <a:t> staff members or contractors may access important systems including financial records, oil rig control systems, or private R&amp;D material. This lessens both internal and external risks.</a:t>
          </a:r>
        </a:p>
      </dsp:txBody>
      <dsp:txXfrm>
        <a:off x="582645" y="1178"/>
        <a:ext cx="2174490" cy="1304694"/>
      </dsp:txXfrm>
    </dsp:sp>
    <dsp:sp modelId="{883CCA4C-C98A-8B49-B479-1B0C93B9DD10}">
      <dsp:nvSpPr>
        <dsp:cNvPr id="0" name=""/>
        <dsp:cNvSpPr/>
      </dsp:nvSpPr>
      <dsp:spPr>
        <a:xfrm>
          <a:off x="2974584" y="1178"/>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t>Identification and Authentication (K</a:t>
          </a:r>
          <a:r>
            <a:rPr lang="en-US" sz="800" kern="1200">
              <a:latin typeface="Aptos Display" panose="02110004020202020204"/>
            </a:rPr>
            <a:t>): </a:t>
          </a:r>
          <a:r>
            <a:rPr lang="en-US" sz="800" kern="1200"/>
            <a:t>Identification is claiming an </a:t>
          </a:r>
          <a:r>
            <a:rPr lang="en-US" sz="800" kern="1200">
              <a:latin typeface="Aptos Display" panose="02110004020202020204"/>
            </a:rPr>
            <a:t>identity</a:t>
          </a:r>
          <a:r>
            <a:rPr lang="en-US" sz="800" kern="1200"/>
            <a:t> </a:t>
          </a:r>
          <a:r>
            <a:rPr lang="en-US" sz="800" kern="1200">
              <a:latin typeface="Aptos Display" panose="02110004020202020204"/>
            </a:rPr>
            <a:t>of </a:t>
          </a:r>
          <a:r>
            <a:rPr lang="en-US" sz="800" kern="1200"/>
            <a:t>a </a:t>
          </a:r>
          <a:r>
            <a:rPr lang="en-US" sz="800" kern="1200">
              <a:latin typeface="Aptos Display" panose="02110004020202020204"/>
            </a:rPr>
            <a:t>username, and</a:t>
          </a:r>
          <a:r>
            <a:rPr lang="en-US" sz="800" kern="1200"/>
            <a:t> authentication is verifying that </a:t>
          </a:r>
          <a:r>
            <a:rPr lang="en-US" sz="800" kern="1200">
              <a:latin typeface="Aptos Display" panose="02110004020202020204"/>
            </a:rPr>
            <a:t>identity of</a:t>
          </a:r>
          <a:r>
            <a:rPr lang="en-US" sz="800" kern="1200"/>
            <a:t> a password, badge, or biometric. Chevron employees log into systems using credentials or smart badges. In sensitive places like control rooms or cybersecurity systems, multifactor authentication (MFA) may find application.</a:t>
          </a:r>
        </a:p>
      </dsp:txBody>
      <dsp:txXfrm>
        <a:off x="2974584" y="1178"/>
        <a:ext cx="2174490" cy="1304694"/>
      </dsp:txXfrm>
    </dsp:sp>
    <dsp:sp modelId="{B91E09D2-CE02-5547-96D9-88F3C00887DC}">
      <dsp:nvSpPr>
        <dsp:cNvPr id="0" name=""/>
        <dsp:cNvSpPr/>
      </dsp:nvSpPr>
      <dsp:spPr>
        <a:xfrm>
          <a:off x="5366524" y="1178"/>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t>Configuration Management (K</a:t>
          </a:r>
          <a:r>
            <a:rPr lang="en-US" sz="800" kern="1200">
              <a:latin typeface="Aptos Display" panose="02110004020202020204"/>
            </a:rPr>
            <a:t>): </a:t>
          </a:r>
          <a:r>
            <a:rPr lang="en-US" sz="800" kern="1200"/>
            <a:t>Through consistent settings and modification restrictions, configuration </a:t>
          </a:r>
          <a:r>
            <a:rPr lang="en-US" sz="800" kern="1200">
              <a:latin typeface="Aptos Display" panose="02110004020202020204"/>
            </a:rPr>
            <a:t>management that</a:t>
          </a:r>
          <a:r>
            <a:rPr lang="en-US" sz="800" kern="1200"/>
            <a:t> is, preserving the security and operation of IT systems</a:t>
          </a:r>
          <a:r>
            <a:rPr lang="en-US" sz="800" kern="1200">
              <a:latin typeface="Aptos Display" panose="02110004020202020204"/>
            </a:rPr>
            <a:t> </a:t>
          </a:r>
          <a:r>
            <a:rPr lang="en-US" sz="800" kern="1200"/>
            <a:t>allows Whether in headquarters, refineries, or offshore platforms, Chevron makes sure all of its systems</a:t>
          </a:r>
          <a:r>
            <a:rPr lang="en-US" sz="800" kern="1200">
              <a:latin typeface="Aptos Display" panose="02110004020202020204"/>
            </a:rPr>
            <a:t> </a:t>
          </a:r>
          <a:r>
            <a:rPr lang="en-US" sz="800" kern="1200"/>
            <a:t>including security-oriented configurations</a:t>
          </a:r>
          <a:r>
            <a:rPr lang="en-US" sz="800" kern="1200">
              <a:latin typeface="Aptos Display" panose="02110004020202020204"/>
            </a:rPr>
            <a:t> </a:t>
          </a:r>
          <a:r>
            <a:rPr lang="en-US" sz="800" kern="1200"/>
            <a:t>are set according to standards; all changes are recorded and examined to prevent creating vulnerabilities.</a:t>
          </a:r>
        </a:p>
      </dsp:txBody>
      <dsp:txXfrm>
        <a:off x="5366524" y="1178"/>
        <a:ext cx="2174490" cy="1304694"/>
      </dsp:txXfrm>
    </dsp:sp>
    <dsp:sp modelId="{42B4BEF6-F2A6-144B-96CF-D637143FAB31}">
      <dsp:nvSpPr>
        <dsp:cNvPr id="0" name=""/>
        <dsp:cNvSpPr/>
      </dsp:nvSpPr>
      <dsp:spPr>
        <a:xfrm>
          <a:off x="7758464" y="1178"/>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t>Audit and Accountability (K</a:t>
          </a:r>
          <a:r>
            <a:rPr lang="en-US" sz="800" kern="1200">
              <a:latin typeface="Aptos Display" panose="02110004020202020204"/>
            </a:rPr>
            <a:t>): Refers</a:t>
          </a:r>
          <a:r>
            <a:rPr lang="en-US" sz="800" kern="1200"/>
            <a:t> to monitoring system activity and, via logs and audits, making users answerable for their activities. Whether in headquarters, refineries, or offshore platforms</a:t>
          </a:r>
          <a:r>
            <a:rPr lang="en-US" sz="800" kern="1200">
              <a:latin typeface="Aptos Display" panose="02110004020202020204"/>
            </a:rPr>
            <a:t>.</a:t>
          </a:r>
          <a:r>
            <a:rPr lang="en-US" sz="800" kern="1200"/>
            <a:t> Chevron makes sure all of its </a:t>
          </a:r>
          <a:r>
            <a:rPr lang="en-US" sz="800" kern="1200">
              <a:latin typeface="Aptos Display" panose="02110004020202020204"/>
            </a:rPr>
            <a:t>systems, including</a:t>
          </a:r>
          <a:r>
            <a:rPr lang="en-US" sz="800" kern="1200"/>
            <a:t> those related to </a:t>
          </a:r>
          <a:r>
            <a:rPr lang="en-US" sz="800" kern="1200">
              <a:latin typeface="Aptos Display" panose="02110004020202020204"/>
            </a:rPr>
            <a:t>security are</a:t>
          </a:r>
          <a:r>
            <a:rPr lang="en-US" sz="800" kern="1200"/>
            <a:t> set up in line with guidelines; any modifications are recorded and examined to prevent creating weaknesses.</a:t>
          </a:r>
        </a:p>
      </dsp:txBody>
      <dsp:txXfrm>
        <a:off x="7758464" y="1178"/>
        <a:ext cx="2174490" cy="1304694"/>
      </dsp:txXfrm>
    </dsp:sp>
    <dsp:sp modelId="{E48097BB-71C7-4E4D-9B20-853AB3AEE375}">
      <dsp:nvSpPr>
        <dsp:cNvPr id="0" name=""/>
        <dsp:cNvSpPr/>
      </dsp:nvSpPr>
      <dsp:spPr>
        <a:xfrm>
          <a:off x="582645"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err="1"/>
            <a:t>Contigency</a:t>
          </a:r>
          <a:r>
            <a:rPr lang="en-US" sz="800" kern="1200"/>
            <a:t> Planning (K</a:t>
          </a:r>
          <a:r>
            <a:rPr lang="en-US" sz="800" kern="1200">
              <a:latin typeface="Aptos Display" panose="02110004020202020204"/>
            </a:rPr>
            <a:t>): </a:t>
          </a:r>
          <a:r>
            <a:rPr lang="en-US" sz="800" kern="1200"/>
            <a:t>Developing strategies to keep or restore operations under unanticipated circumstances include system faults, cyberattacks, or natural disasters. To guarantee business continuity and safety even in crisis, Chevron has contingency measures in place for significant events including refinery outages or cyberattacks on pipeline control systems.</a:t>
          </a:r>
        </a:p>
      </dsp:txBody>
      <dsp:txXfrm>
        <a:off x="582645" y="1523321"/>
        <a:ext cx="2174490" cy="1304694"/>
      </dsp:txXfrm>
    </dsp:sp>
    <dsp:sp modelId="{DD824262-9854-8549-AAB4-DABEC06BA077}">
      <dsp:nvSpPr>
        <dsp:cNvPr id="0" name=""/>
        <dsp:cNvSpPr/>
      </dsp:nvSpPr>
      <dsp:spPr>
        <a:xfrm>
          <a:off x="2974584"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t>Incident Response (A</a:t>
          </a:r>
          <a:r>
            <a:rPr lang="en-US" sz="800" kern="1200">
              <a:latin typeface="Aptos Display" panose="02110004020202020204"/>
            </a:rPr>
            <a:t>): </a:t>
          </a:r>
          <a:r>
            <a:rPr lang="en-US" sz="800" kern="1200"/>
            <a:t>A systematic approach for mitigating and controlling the fallout after a cybersecurity attack or breach. If Chevron finds malware or illegal access on a system, their cybersecurity team has an incident response strategy to limit, probe, and restore from the danger, so minimizing corporate impact.</a:t>
          </a:r>
        </a:p>
      </dsp:txBody>
      <dsp:txXfrm>
        <a:off x="2974584" y="1523321"/>
        <a:ext cx="2174490" cy="1304694"/>
      </dsp:txXfrm>
    </dsp:sp>
    <dsp:sp modelId="{1CE054CA-C5B1-104F-A754-4765F3B5CE49}">
      <dsp:nvSpPr>
        <dsp:cNvPr id="0" name=""/>
        <dsp:cNvSpPr/>
      </dsp:nvSpPr>
      <dsp:spPr>
        <a:xfrm>
          <a:off x="5366524"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t>System and Communications Protection (A</a:t>
          </a:r>
          <a:r>
            <a:rPr lang="en-US" sz="800" kern="1200">
              <a:latin typeface="Aptos Display" panose="02110004020202020204"/>
            </a:rPr>
            <a:t>): </a:t>
          </a:r>
          <a:r>
            <a:rPr lang="en-US" sz="800" kern="1200"/>
            <a:t>Protecting data integrity as it moves between systems and networks. To guard private data and guarantee safe communication. Chevron encrypts data transferred between corporate offices, drilling platforms, and data centers.</a:t>
          </a:r>
        </a:p>
      </dsp:txBody>
      <dsp:txXfrm>
        <a:off x="5366524" y="1523321"/>
        <a:ext cx="2174490" cy="1304694"/>
      </dsp:txXfrm>
    </dsp:sp>
    <dsp:sp modelId="{BA5A0C49-ECF0-264B-ADC0-7691858E41C4}">
      <dsp:nvSpPr>
        <dsp:cNvPr id="0" name=""/>
        <dsp:cNvSpPr/>
      </dsp:nvSpPr>
      <dsp:spPr>
        <a:xfrm>
          <a:off x="7758464"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t>System and Information Integrity (A</a:t>
          </a:r>
          <a:r>
            <a:rPr lang="en-US" sz="800" kern="1200">
              <a:latin typeface="Aptos Display" panose="02110004020202020204"/>
            </a:rPr>
            <a:t>): </a:t>
          </a:r>
          <a:r>
            <a:rPr lang="en-US" sz="800" kern="1200"/>
            <a:t>Information systems and the data they handle should be accurate, dependable, and guarded from illegal modifications. To guarantee operational integrity. Chevron routinely fixes systems and employs antivirus and monitoring tools to find and correct data corruption or vulnerabilities.</a:t>
          </a:r>
        </a:p>
      </dsp:txBody>
      <dsp:txXfrm>
        <a:off x="7758464" y="1523321"/>
        <a:ext cx="2174490" cy="1304694"/>
      </dsp:txXfrm>
    </dsp:sp>
    <dsp:sp modelId="{CF035209-729D-6F40-9768-BA712706AA8C}">
      <dsp:nvSpPr>
        <dsp:cNvPr id="0" name=""/>
        <dsp:cNvSpPr/>
      </dsp:nvSpPr>
      <dsp:spPr>
        <a:xfrm>
          <a:off x="2974584" y="3045465"/>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t>Supply Chain Risk Management (A</a:t>
          </a:r>
          <a:r>
            <a:rPr lang="en-US" sz="800" kern="1200">
              <a:latin typeface="Aptos Display" panose="02110004020202020204"/>
            </a:rPr>
            <a:t>): </a:t>
          </a:r>
          <a:r>
            <a:rPr lang="en-US" sz="800" kern="1200"/>
            <a:t>Controlling hazards related to outside vendors, suppliers, and partners who might compromise the operations or security of a company To guard private data and guarantee safe communication. To make sure its contractors, software providers, and equipment suppliers don't bring vulnerabilities into Chevron's system, the company evaluates their cybersecurity policies.</a:t>
          </a:r>
        </a:p>
      </dsp:txBody>
      <dsp:txXfrm>
        <a:off x="2974584" y="3045465"/>
        <a:ext cx="2174490" cy="1304694"/>
      </dsp:txXfrm>
    </dsp:sp>
    <dsp:sp modelId="{A85EC877-C71D-419D-8AD7-9308DDD9F3F6}">
      <dsp:nvSpPr>
        <dsp:cNvPr id="0" name=""/>
        <dsp:cNvSpPr/>
      </dsp:nvSpPr>
      <dsp:spPr>
        <a:xfrm>
          <a:off x="5366524" y="3045465"/>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rtl="0">
            <a:lnSpc>
              <a:spcPct val="90000"/>
            </a:lnSpc>
            <a:spcBef>
              <a:spcPct val="0"/>
            </a:spcBef>
            <a:spcAft>
              <a:spcPct val="35000"/>
            </a:spcAft>
            <a:buNone/>
          </a:pPr>
          <a:r>
            <a:rPr lang="en-US" sz="800" kern="1200"/>
            <a:t>Maintenance (A</a:t>
          </a:r>
          <a:r>
            <a:rPr lang="en-US" sz="800" kern="1200">
              <a:latin typeface="Aptos Display" panose="02110004020202020204"/>
            </a:rPr>
            <a:t>): </a:t>
          </a:r>
          <a:r>
            <a:rPr lang="en-US" sz="800" kern="1200"/>
            <a:t>Frequent system and equipment upgrades and repairs help to guarantee dependable and safe operations. To avoid failures and patch security problems, Chevron plans maintenance for both IT and operational technology (OT) systems including refinery automation systems or drilling control software.</a:t>
          </a:r>
        </a:p>
      </dsp:txBody>
      <dsp:txXfrm>
        <a:off x="5366524" y="3045465"/>
        <a:ext cx="2174490" cy="13046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D812C1-5633-4CCB-0492-A915799B07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88A07CA-7DF2-6D87-558D-391C1BB05A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219E5E-7DCA-03FA-6480-A19A6169D03C}"/>
              </a:ext>
            </a:extLst>
          </p:cNvPr>
          <p:cNvSpPr>
            <a:spLocks noGrp="1"/>
          </p:cNvSpPr>
          <p:nvPr>
            <p:ph type="dt" sz="half" idx="10"/>
          </p:nvPr>
        </p:nvSpPr>
        <p:spPr/>
        <p:txBody>
          <a:bodyPr/>
          <a:lstStyle/>
          <a:p>
            <a:fld id="{5ED1CFBB-A3A8-B54E-9E53-568D8A0CBE0D}" type="datetimeFigureOut">
              <a:rPr lang="en-US" smtClean="0"/>
              <a:t>10/2/25</a:t>
            </a:fld>
            <a:endParaRPr lang="en-US"/>
          </a:p>
        </p:txBody>
      </p:sp>
      <p:sp>
        <p:nvSpPr>
          <p:cNvPr id="5" name="Footer Placeholder 4">
            <a:extLst>
              <a:ext uri="{FF2B5EF4-FFF2-40B4-BE49-F238E27FC236}">
                <a16:creationId xmlns:a16="http://schemas.microsoft.com/office/drawing/2014/main" id="{23DFF288-58F8-8DD8-E0DA-19111C208F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12430F-003A-E242-4F7E-AB07229B4BA6}"/>
              </a:ext>
            </a:extLst>
          </p:cNvPr>
          <p:cNvSpPr>
            <a:spLocks noGrp="1"/>
          </p:cNvSpPr>
          <p:nvPr>
            <p:ph type="sldNum" sz="quarter" idx="12"/>
          </p:nvPr>
        </p:nvSpPr>
        <p:spPr/>
        <p:txBody>
          <a:bodyPr/>
          <a:lstStyle/>
          <a:p>
            <a:fld id="{18D5FD45-A8ED-DD41-BBFF-1BA096AB5E13}" type="slidenum">
              <a:rPr lang="en-US" smtClean="0"/>
              <a:t>‹#›</a:t>
            </a:fld>
            <a:endParaRPr lang="en-US"/>
          </a:p>
        </p:txBody>
      </p:sp>
    </p:spTree>
    <p:extLst>
      <p:ext uri="{BB962C8B-B14F-4D97-AF65-F5344CB8AC3E}">
        <p14:creationId xmlns:p14="http://schemas.microsoft.com/office/powerpoint/2010/main" val="32363359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40031-CE10-31B7-8EDE-5667862A4D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8BC731A-74DB-2A53-CB78-40E8EEC8BD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FE8EF-1755-FCE9-B58B-FDD76CDCC929}"/>
              </a:ext>
            </a:extLst>
          </p:cNvPr>
          <p:cNvSpPr>
            <a:spLocks noGrp="1"/>
          </p:cNvSpPr>
          <p:nvPr>
            <p:ph type="dt" sz="half" idx="10"/>
          </p:nvPr>
        </p:nvSpPr>
        <p:spPr/>
        <p:txBody>
          <a:bodyPr/>
          <a:lstStyle/>
          <a:p>
            <a:fld id="{5ED1CFBB-A3A8-B54E-9E53-568D8A0CBE0D}" type="datetimeFigureOut">
              <a:rPr lang="en-US" smtClean="0"/>
              <a:t>10/2/25</a:t>
            </a:fld>
            <a:endParaRPr lang="en-US"/>
          </a:p>
        </p:txBody>
      </p:sp>
      <p:sp>
        <p:nvSpPr>
          <p:cNvPr id="5" name="Footer Placeholder 4">
            <a:extLst>
              <a:ext uri="{FF2B5EF4-FFF2-40B4-BE49-F238E27FC236}">
                <a16:creationId xmlns:a16="http://schemas.microsoft.com/office/drawing/2014/main" id="{14A1F811-7314-EFDE-8434-8E49CC770C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BA1B6D-17DF-53E5-B1F3-4FC968E7BB39}"/>
              </a:ext>
            </a:extLst>
          </p:cNvPr>
          <p:cNvSpPr>
            <a:spLocks noGrp="1"/>
          </p:cNvSpPr>
          <p:nvPr>
            <p:ph type="sldNum" sz="quarter" idx="12"/>
          </p:nvPr>
        </p:nvSpPr>
        <p:spPr/>
        <p:txBody>
          <a:bodyPr/>
          <a:lstStyle/>
          <a:p>
            <a:fld id="{18D5FD45-A8ED-DD41-BBFF-1BA096AB5E13}" type="slidenum">
              <a:rPr lang="en-US" smtClean="0"/>
              <a:t>‹#›</a:t>
            </a:fld>
            <a:endParaRPr lang="en-US"/>
          </a:p>
        </p:txBody>
      </p:sp>
    </p:spTree>
    <p:extLst>
      <p:ext uri="{BB962C8B-B14F-4D97-AF65-F5344CB8AC3E}">
        <p14:creationId xmlns:p14="http://schemas.microsoft.com/office/powerpoint/2010/main" val="39275154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1D0F68-23F3-9E87-DAB0-31DA305C66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6B2F4B2-6653-4A0F-4842-D7498761DC7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9E4757-7D1B-44E5-91A9-6AFB3F65EF52}"/>
              </a:ext>
            </a:extLst>
          </p:cNvPr>
          <p:cNvSpPr>
            <a:spLocks noGrp="1"/>
          </p:cNvSpPr>
          <p:nvPr>
            <p:ph type="dt" sz="half" idx="10"/>
          </p:nvPr>
        </p:nvSpPr>
        <p:spPr/>
        <p:txBody>
          <a:bodyPr/>
          <a:lstStyle/>
          <a:p>
            <a:fld id="{5ED1CFBB-A3A8-B54E-9E53-568D8A0CBE0D}" type="datetimeFigureOut">
              <a:rPr lang="en-US" smtClean="0"/>
              <a:t>10/2/25</a:t>
            </a:fld>
            <a:endParaRPr lang="en-US"/>
          </a:p>
        </p:txBody>
      </p:sp>
      <p:sp>
        <p:nvSpPr>
          <p:cNvPr id="5" name="Footer Placeholder 4">
            <a:extLst>
              <a:ext uri="{FF2B5EF4-FFF2-40B4-BE49-F238E27FC236}">
                <a16:creationId xmlns:a16="http://schemas.microsoft.com/office/drawing/2014/main" id="{486F043C-D780-6312-D40B-7F399C68C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1BBA5-D082-EC34-B4F3-089541A9F2DA}"/>
              </a:ext>
            </a:extLst>
          </p:cNvPr>
          <p:cNvSpPr>
            <a:spLocks noGrp="1"/>
          </p:cNvSpPr>
          <p:nvPr>
            <p:ph type="sldNum" sz="quarter" idx="12"/>
          </p:nvPr>
        </p:nvSpPr>
        <p:spPr/>
        <p:txBody>
          <a:bodyPr/>
          <a:lstStyle/>
          <a:p>
            <a:fld id="{18D5FD45-A8ED-DD41-BBFF-1BA096AB5E13}" type="slidenum">
              <a:rPr lang="en-US" smtClean="0"/>
              <a:t>‹#›</a:t>
            </a:fld>
            <a:endParaRPr lang="en-US"/>
          </a:p>
        </p:txBody>
      </p:sp>
    </p:spTree>
    <p:extLst>
      <p:ext uri="{BB962C8B-B14F-4D97-AF65-F5344CB8AC3E}">
        <p14:creationId xmlns:p14="http://schemas.microsoft.com/office/powerpoint/2010/main" val="2268054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F3A8B-4F09-C95C-D7E6-D1C7052776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5AD171-02BF-F10A-00C3-41B7E79A11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D3D32-669E-7ED2-B862-BD2B694ED00D}"/>
              </a:ext>
            </a:extLst>
          </p:cNvPr>
          <p:cNvSpPr>
            <a:spLocks noGrp="1"/>
          </p:cNvSpPr>
          <p:nvPr>
            <p:ph type="dt" sz="half" idx="10"/>
          </p:nvPr>
        </p:nvSpPr>
        <p:spPr/>
        <p:txBody>
          <a:bodyPr/>
          <a:lstStyle/>
          <a:p>
            <a:fld id="{5ED1CFBB-A3A8-B54E-9E53-568D8A0CBE0D}" type="datetimeFigureOut">
              <a:rPr lang="en-US" smtClean="0"/>
              <a:t>10/2/25</a:t>
            </a:fld>
            <a:endParaRPr lang="en-US"/>
          </a:p>
        </p:txBody>
      </p:sp>
      <p:sp>
        <p:nvSpPr>
          <p:cNvPr id="5" name="Footer Placeholder 4">
            <a:extLst>
              <a:ext uri="{FF2B5EF4-FFF2-40B4-BE49-F238E27FC236}">
                <a16:creationId xmlns:a16="http://schemas.microsoft.com/office/drawing/2014/main" id="{3C96E930-191F-240D-D52F-61A018CD1E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2DD22E-00A7-681E-92D0-1A8C19ED686E}"/>
              </a:ext>
            </a:extLst>
          </p:cNvPr>
          <p:cNvSpPr>
            <a:spLocks noGrp="1"/>
          </p:cNvSpPr>
          <p:nvPr>
            <p:ph type="sldNum" sz="quarter" idx="12"/>
          </p:nvPr>
        </p:nvSpPr>
        <p:spPr/>
        <p:txBody>
          <a:bodyPr/>
          <a:lstStyle/>
          <a:p>
            <a:fld id="{18D5FD45-A8ED-DD41-BBFF-1BA096AB5E13}" type="slidenum">
              <a:rPr lang="en-US" smtClean="0"/>
              <a:t>‹#›</a:t>
            </a:fld>
            <a:endParaRPr lang="en-US"/>
          </a:p>
        </p:txBody>
      </p:sp>
    </p:spTree>
    <p:extLst>
      <p:ext uri="{BB962C8B-B14F-4D97-AF65-F5344CB8AC3E}">
        <p14:creationId xmlns:p14="http://schemas.microsoft.com/office/powerpoint/2010/main" val="3047024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A52AC-4F8F-5EB2-489D-E7542C67754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EC78477-4CC7-365B-FFA4-25A47969895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20B792-0F25-C173-5AEC-2CCBFEC9EB88}"/>
              </a:ext>
            </a:extLst>
          </p:cNvPr>
          <p:cNvSpPr>
            <a:spLocks noGrp="1"/>
          </p:cNvSpPr>
          <p:nvPr>
            <p:ph type="dt" sz="half" idx="10"/>
          </p:nvPr>
        </p:nvSpPr>
        <p:spPr/>
        <p:txBody>
          <a:bodyPr/>
          <a:lstStyle/>
          <a:p>
            <a:fld id="{5ED1CFBB-A3A8-B54E-9E53-568D8A0CBE0D}" type="datetimeFigureOut">
              <a:rPr lang="en-US" smtClean="0"/>
              <a:t>10/2/25</a:t>
            </a:fld>
            <a:endParaRPr lang="en-US"/>
          </a:p>
        </p:txBody>
      </p:sp>
      <p:sp>
        <p:nvSpPr>
          <p:cNvPr id="5" name="Footer Placeholder 4">
            <a:extLst>
              <a:ext uri="{FF2B5EF4-FFF2-40B4-BE49-F238E27FC236}">
                <a16:creationId xmlns:a16="http://schemas.microsoft.com/office/drawing/2014/main" id="{D2C863CC-C24F-DD86-A3FB-30F68CB42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5B0750-8882-C19C-391B-2A25A99A8E35}"/>
              </a:ext>
            </a:extLst>
          </p:cNvPr>
          <p:cNvSpPr>
            <a:spLocks noGrp="1"/>
          </p:cNvSpPr>
          <p:nvPr>
            <p:ph type="sldNum" sz="quarter" idx="12"/>
          </p:nvPr>
        </p:nvSpPr>
        <p:spPr/>
        <p:txBody>
          <a:bodyPr/>
          <a:lstStyle/>
          <a:p>
            <a:fld id="{18D5FD45-A8ED-DD41-BBFF-1BA096AB5E13}" type="slidenum">
              <a:rPr lang="en-US" smtClean="0"/>
              <a:t>‹#›</a:t>
            </a:fld>
            <a:endParaRPr lang="en-US"/>
          </a:p>
        </p:txBody>
      </p:sp>
    </p:spTree>
    <p:extLst>
      <p:ext uri="{BB962C8B-B14F-4D97-AF65-F5344CB8AC3E}">
        <p14:creationId xmlns:p14="http://schemas.microsoft.com/office/powerpoint/2010/main" val="3546367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C77CB-50B7-6146-B0A8-5E446A95CB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CB764E9-B044-55F3-55EC-B5E239943D0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5FE34AC-CE74-4C28-9325-FFE923B688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33DA70F-B53C-5284-81D2-847EFFBAA2E1}"/>
              </a:ext>
            </a:extLst>
          </p:cNvPr>
          <p:cNvSpPr>
            <a:spLocks noGrp="1"/>
          </p:cNvSpPr>
          <p:nvPr>
            <p:ph type="dt" sz="half" idx="10"/>
          </p:nvPr>
        </p:nvSpPr>
        <p:spPr/>
        <p:txBody>
          <a:bodyPr/>
          <a:lstStyle/>
          <a:p>
            <a:fld id="{5ED1CFBB-A3A8-B54E-9E53-568D8A0CBE0D}" type="datetimeFigureOut">
              <a:rPr lang="en-US" smtClean="0"/>
              <a:t>10/2/25</a:t>
            </a:fld>
            <a:endParaRPr lang="en-US"/>
          </a:p>
        </p:txBody>
      </p:sp>
      <p:sp>
        <p:nvSpPr>
          <p:cNvPr id="6" name="Footer Placeholder 5">
            <a:extLst>
              <a:ext uri="{FF2B5EF4-FFF2-40B4-BE49-F238E27FC236}">
                <a16:creationId xmlns:a16="http://schemas.microsoft.com/office/drawing/2014/main" id="{2004A593-3189-5588-C688-6A3BD3C72F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893D9D-75C9-8372-445C-81EBCAF1C6F1}"/>
              </a:ext>
            </a:extLst>
          </p:cNvPr>
          <p:cNvSpPr>
            <a:spLocks noGrp="1"/>
          </p:cNvSpPr>
          <p:nvPr>
            <p:ph type="sldNum" sz="quarter" idx="12"/>
          </p:nvPr>
        </p:nvSpPr>
        <p:spPr/>
        <p:txBody>
          <a:bodyPr/>
          <a:lstStyle/>
          <a:p>
            <a:fld id="{18D5FD45-A8ED-DD41-BBFF-1BA096AB5E13}" type="slidenum">
              <a:rPr lang="en-US" smtClean="0"/>
              <a:t>‹#›</a:t>
            </a:fld>
            <a:endParaRPr lang="en-US"/>
          </a:p>
        </p:txBody>
      </p:sp>
    </p:spTree>
    <p:extLst>
      <p:ext uri="{BB962C8B-B14F-4D97-AF65-F5344CB8AC3E}">
        <p14:creationId xmlns:p14="http://schemas.microsoft.com/office/powerpoint/2010/main" val="1816640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661C3-1DD3-C363-78B9-1297FE6D5D2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D536BE-EC22-1224-6A2E-3F7B467C20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1C94AD-68EC-6DF9-B890-FBD5CE87F0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91CE919-38B4-2B58-A066-54945D1DC2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395509-42D8-BFBD-C9A2-5C6EFD7F05E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3109A25-D085-1A70-B0FC-5B3602B336FE}"/>
              </a:ext>
            </a:extLst>
          </p:cNvPr>
          <p:cNvSpPr>
            <a:spLocks noGrp="1"/>
          </p:cNvSpPr>
          <p:nvPr>
            <p:ph type="dt" sz="half" idx="10"/>
          </p:nvPr>
        </p:nvSpPr>
        <p:spPr/>
        <p:txBody>
          <a:bodyPr/>
          <a:lstStyle/>
          <a:p>
            <a:fld id="{5ED1CFBB-A3A8-B54E-9E53-568D8A0CBE0D}" type="datetimeFigureOut">
              <a:rPr lang="en-US" smtClean="0"/>
              <a:t>10/2/25</a:t>
            </a:fld>
            <a:endParaRPr lang="en-US"/>
          </a:p>
        </p:txBody>
      </p:sp>
      <p:sp>
        <p:nvSpPr>
          <p:cNvPr id="8" name="Footer Placeholder 7">
            <a:extLst>
              <a:ext uri="{FF2B5EF4-FFF2-40B4-BE49-F238E27FC236}">
                <a16:creationId xmlns:a16="http://schemas.microsoft.com/office/drawing/2014/main" id="{6F43844D-7567-5D21-4A34-64A5DB52561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460B5D-6EAB-24F6-91D0-5836F03CB57B}"/>
              </a:ext>
            </a:extLst>
          </p:cNvPr>
          <p:cNvSpPr>
            <a:spLocks noGrp="1"/>
          </p:cNvSpPr>
          <p:nvPr>
            <p:ph type="sldNum" sz="quarter" idx="12"/>
          </p:nvPr>
        </p:nvSpPr>
        <p:spPr/>
        <p:txBody>
          <a:bodyPr/>
          <a:lstStyle/>
          <a:p>
            <a:fld id="{18D5FD45-A8ED-DD41-BBFF-1BA096AB5E13}" type="slidenum">
              <a:rPr lang="en-US" smtClean="0"/>
              <a:t>‹#›</a:t>
            </a:fld>
            <a:endParaRPr lang="en-US"/>
          </a:p>
        </p:txBody>
      </p:sp>
    </p:spTree>
    <p:extLst>
      <p:ext uri="{BB962C8B-B14F-4D97-AF65-F5344CB8AC3E}">
        <p14:creationId xmlns:p14="http://schemas.microsoft.com/office/powerpoint/2010/main" val="412239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AE904-F206-2F4C-3404-BB56A77185D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A990B1-9BD2-045F-0B8F-0E9595E1B343}"/>
              </a:ext>
            </a:extLst>
          </p:cNvPr>
          <p:cNvSpPr>
            <a:spLocks noGrp="1"/>
          </p:cNvSpPr>
          <p:nvPr>
            <p:ph type="dt" sz="half" idx="10"/>
          </p:nvPr>
        </p:nvSpPr>
        <p:spPr/>
        <p:txBody>
          <a:bodyPr/>
          <a:lstStyle/>
          <a:p>
            <a:fld id="{5ED1CFBB-A3A8-B54E-9E53-568D8A0CBE0D}" type="datetimeFigureOut">
              <a:rPr lang="en-US" smtClean="0"/>
              <a:t>10/2/25</a:t>
            </a:fld>
            <a:endParaRPr lang="en-US"/>
          </a:p>
        </p:txBody>
      </p:sp>
      <p:sp>
        <p:nvSpPr>
          <p:cNvPr id="4" name="Footer Placeholder 3">
            <a:extLst>
              <a:ext uri="{FF2B5EF4-FFF2-40B4-BE49-F238E27FC236}">
                <a16:creationId xmlns:a16="http://schemas.microsoft.com/office/drawing/2014/main" id="{071042EA-E1D9-2317-30AC-2177B8337D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732BFA-814D-36BA-B907-F3C10E6B9D1C}"/>
              </a:ext>
            </a:extLst>
          </p:cNvPr>
          <p:cNvSpPr>
            <a:spLocks noGrp="1"/>
          </p:cNvSpPr>
          <p:nvPr>
            <p:ph type="sldNum" sz="quarter" idx="12"/>
          </p:nvPr>
        </p:nvSpPr>
        <p:spPr/>
        <p:txBody>
          <a:bodyPr/>
          <a:lstStyle/>
          <a:p>
            <a:fld id="{18D5FD45-A8ED-DD41-BBFF-1BA096AB5E13}" type="slidenum">
              <a:rPr lang="en-US" smtClean="0"/>
              <a:t>‹#›</a:t>
            </a:fld>
            <a:endParaRPr lang="en-US"/>
          </a:p>
        </p:txBody>
      </p:sp>
    </p:spTree>
    <p:extLst>
      <p:ext uri="{BB962C8B-B14F-4D97-AF65-F5344CB8AC3E}">
        <p14:creationId xmlns:p14="http://schemas.microsoft.com/office/powerpoint/2010/main" val="1918268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C6CC7-9A24-D530-32A5-05DDAFE564C1}"/>
              </a:ext>
            </a:extLst>
          </p:cNvPr>
          <p:cNvSpPr>
            <a:spLocks noGrp="1"/>
          </p:cNvSpPr>
          <p:nvPr>
            <p:ph type="dt" sz="half" idx="10"/>
          </p:nvPr>
        </p:nvSpPr>
        <p:spPr/>
        <p:txBody>
          <a:bodyPr/>
          <a:lstStyle/>
          <a:p>
            <a:fld id="{5ED1CFBB-A3A8-B54E-9E53-568D8A0CBE0D}" type="datetimeFigureOut">
              <a:rPr lang="en-US" smtClean="0"/>
              <a:t>10/2/25</a:t>
            </a:fld>
            <a:endParaRPr lang="en-US"/>
          </a:p>
        </p:txBody>
      </p:sp>
      <p:sp>
        <p:nvSpPr>
          <p:cNvPr id="3" name="Footer Placeholder 2">
            <a:extLst>
              <a:ext uri="{FF2B5EF4-FFF2-40B4-BE49-F238E27FC236}">
                <a16:creationId xmlns:a16="http://schemas.microsoft.com/office/drawing/2014/main" id="{5DE93F4E-6036-3B2B-6098-9AC1CCCE07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D23E5C8-1401-7A16-5939-76BF0A753DA5}"/>
              </a:ext>
            </a:extLst>
          </p:cNvPr>
          <p:cNvSpPr>
            <a:spLocks noGrp="1"/>
          </p:cNvSpPr>
          <p:nvPr>
            <p:ph type="sldNum" sz="quarter" idx="12"/>
          </p:nvPr>
        </p:nvSpPr>
        <p:spPr/>
        <p:txBody>
          <a:bodyPr/>
          <a:lstStyle/>
          <a:p>
            <a:fld id="{18D5FD45-A8ED-DD41-BBFF-1BA096AB5E13}" type="slidenum">
              <a:rPr lang="en-US" smtClean="0"/>
              <a:t>‹#›</a:t>
            </a:fld>
            <a:endParaRPr lang="en-US"/>
          </a:p>
        </p:txBody>
      </p:sp>
    </p:spTree>
    <p:extLst>
      <p:ext uri="{BB962C8B-B14F-4D97-AF65-F5344CB8AC3E}">
        <p14:creationId xmlns:p14="http://schemas.microsoft.com/office/powerpoint/2010/main" val="293593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FA28E-5B22-4B1F-68C6-14855F99032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76C437C-4B4B-4B2D-C118-30185D6380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46AF88C-47A7-94EE-EDE1-B5E23DF1F8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34C289-5BDA-41A9-068C-175572A3A22F}"/>
              </a:ext>
            </a:extLst>
          </p:cNvPr>
          <p:cNvSpPr>
            <a:spLocks noGrp="1"/>
          </p:cNvSpPr>
          <p:nvPr>
            <p:ph type="dt" sz="half" idx="10"/>
          </p:nvPr>
        </p:nvSpPr>
        <p:spPr/>
        <p:txBody>
          <a:bodyPr/>
          <a:lstStyle/>
          <a:p>
            <a:fld id="{5ED1CFBB-A3A8-B54E-9E53-568D8A0CBE0D}" type="datetimeFigureOut">
              <a:rPr lang="en-US" smtClean="0"/>
              <a:t>10/2/25</a:t>
            </a:fld>
            <a:endParaRPr lang="en-US"/>
          </a:p>
        </p:txBody>
      </p:sp>
      <p:sp>
        <p:nvSpPr>
          <p:cNvPr id="6" name="Footer Placeholder 5">
            <a:extLst>
              <a:ext uri="{FF2B5EF4-FFF2-40B4-BE49-F238E27FC236}">
                <a16:creationId xmlns:a16="http://schemas.microsoft.com/office/drawing/2014/main" id="{AC569CA7-A0DB-2101-9956-ED15FEE846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CE35A3-C645-90CF-75BC-B4E715F961D8}"/>
              </a:ext>
            </a:extLst>
          </p:cNvPr>
          <p:cNvSpPr>
            <a:spLocks noGrp="1"/>
          </p:cNvSpPr>
          <p:nvPr>
            <p:ph type="sldNum" sz="quarter" idx="12"/>
          </p:nvPr>
        </p:nvSpPr>
        <p:spPr/>
        <p:txBody>
          <a:bodyPr/>
          <a:lstStyle/>
          <a:p>
            <a:fld id="{18D5FD45-A8ED-DD41-BBFF-1BA096AB5E13}" type="slidenum">
              <a:rPr lang="en-US" smtClean="0"/>
              <a:t>‹#›</a:t>
            </a:fld>
            <a:endParaRPr lang="en-US"/>
          </a:p>
        </p:txBody>
      </p:sp>
    </p:spTree>
    <p:extLst>
      <p:ext uri="{BB962C8B-B14F-4D97-AF65-F5344CB8AC3E}">
        <p14:creationId xmlns:p14="http://schemas.microsoft.com/office/powerpoint/2010/main" val="341760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33D51-35DF-0A0E-9AED-B73783661B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5C3790-09B8-3BD2-4F9F-FBF5D144208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2066F26-76E4-7121-11BD-12B7DB5EA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2564FC-22D7-3B9B-5D2A-BE7421CA2D99}"/>
              </a:ext>
            </a:extLst>
          </p:cNvPr>
          <p:cNvSpPr>
            <a:spLocks noGrp="1"/>
          </p:cNvSpPr>
          <p:nvPr>
            <p:ph type="dt" sz="half" idx="10"/>
          </p:nvPr>
        </p:nvSpPr>
        <p:spPr/>
        <p:txBody>
          <a:bodyPr/>
          <a:lstStyle/>
          <a:p>
            <a:fld id="{5ED1CFBB-A3A8-B54E-9E53-568D8A0CBE0D}" type="datetimeFigureOut">
              <a:rPr lang="en-US" smtClean="0"/>
              <a:t>10/2/25</a:t>
            </a:fld>
            <a:endParaRPr lang="en-US"/>
          </a:p>
        </p:txBody>
      </p:sp>
      <p:sp>
        <p:nvSpPr>
          <p:cNvPr id="6" name="Footer Placeholder 5">
            <a:extLst>
              <a:ext uri="{FF2B5EF4-FFF2-40B4-BE49-F238E27FC236}">
                <a16:creationId xmlns:a16="http://schemas.microsoft.com/office/drawing/2014/main" id="{119A0D07-ED97-ECC5-B907-657CF535983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E0D908-5130-AF0C-5545-4239941A5C3E}"/>
              </a:ext>
            </a:extLst>
          </p:cNvPr>
          <p:cNvSpPr>
            <a:spLocks noGrp="1"/>
          </p:cNvSpPr>
          <p:nvPr>
            <p:ph type="sldNum" sz="quarter" idx="12"/>
          </p:nvPr>
        </p:nvSpPr>
        <p:spPr/>
        <p:txBody>
          <a:bodyPr/>
          <a:lstStyle/>
          <a:p>
            <a:fld id="{18D5FD45-A8ED-DD41-BBFF-1BA096AB5E13}" type="slidenum">
              <a:rPr lang="en-US" smtClean="0"/>
              <a:t>‹#›</a:t>
            </a:fld>
            <a:endParaRPr lang="en-US"/>
          </a:p>
        </p:txBody>
      </p:sp>
    </p:spTree>
    <p:extLst>
      <p:ext uri="{BB962C8B-B14F-4D97-AF65-F5344CB8AC3E}">
        <p14:creationId xmlns:p14="http://schemas.microsoft.com/office/powerpoint/2010/main" val="157182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6493266-582E-C12A-D9B9-071E39D8F4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F4456F-DA49-4061-F9F6-9D3ACC3CD0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2741FC-2761-5F85-FE8C-8F2E35BE3E2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ED1CFBB-A3A8-B54E-9E53-568D8A0CBE0D}" type="datetimeFigureOut">
              <a:rPr lang="en-US" smtClean="0"/>
              <a:t>10/2/25</a:t>
            </a:fld>
            <a:endParaRPr lang="en-US"/>
          </a:p>
        </p:txBody>
      </p:sp>
      <p:sp>
        <p:nvSpPr>
          <p:cNvPr id="5" name="Footer Placeholder 4">
            <a:extLst>
              <a:ext uri="{FF2B5EF4-FFF2-40B4-BE49-F238E27FC236}">
                <a16:creationId xmlns:a16="http://schemas.microsoft.com/office/drawing/2014/main" id="{B79C2C2F-A22A-A89D-1E5F-556DFBCE047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F95EA8A-4478-22A8-A4A8-74AB7C4265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8D5FD45-A8ED-DD41-BBFF-1BA096AB5E13}" type="slidenum">
              <a:rPr lang="en-US" smtClean="0"/>
              <a:t>‹#›</a:t>
            </a:fld>
            <a:endParaRPr lang="en-US"/>
          </a:p>
        </p:txBody>
      </p:sp>
    </p:spTree>
    <p:extLst>
      <p:ext uri="{BB962C8B-B14F-4D97-AF65-F5344CB8AC3E}">
        <p14:creationId xmlns:p14="http://schemas.microsoft.com/office/powerpoint/2010/main" val="1862977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chevron.com/what-we-do/technology-and-innovation" TargetMode="External"/><Relationship Id="rId2" Type="http://schemas.openxmlformats.org/officeDocument/2006/relationships/hyperlink" Target="https://www.securityscientist.net/blog/nist-sp-800-53-control-families/" TargetMode="External"/><Relationship Id="rId1" Type="http://schemas.openxmlformats.org/officeDocument/2006/relationships/slideLayout" Target="../slideLayouts/slideLayout2.xml"/><Relationship Id="rId5" Type="http://schemas.openxmlformats.org/officeDocument/2006/relationships/hyperlink" Target="https://www.chevron.com/who-we-are/culture/operational-excellence/cybersecurity" TargetMode="External"/><Relationship Id="rId4" Type="http://schemas.openxmlformats.org/officeDocument/2006/relationships/hyperlink" Target="https://www.chevron.com/who-we-are/history"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62" name="Rectangle 1061">
            <a:extLst>
              <a:ext uri="{FF2B5EF4-FFF2-40B4-BE49-F238E27FC236}">
                <a16:creationId xmlns:a16="http://schemas.microsoft.com/office/drawing/2014/main" id="{8555C5B3-193A-4749-9AFD-682E53CDDE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Rectangle 1062">
            <a:extLst>
              <a:ext uri="{FF2B5EF4-FFF2-40B4-BE49-F238E27FC236}">
                <a16:creationId xmlns:a16="http://schemas.microsoft.com/office/drawing/2014/main" id="{2EAE06A6-F76A-41C9-827A-C561B00448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3"/>
            <a:ext cx="12192000" cy="6858000"/>
          </a:xfrm>
          <a:prstGeom prst="rect">
            <a:avLst/>
          </a:prstGeom>
          <a:gradFill>
            <a:gsLst>
              <a:gs pos="0">
                <a:srgbClr val="000000"/>
              </a:gs>
              <a:gs pos="100000">
                <a:schemeClr val="accent1">
                  <a:lumMod val="75000"/>
                </a:schemeClr>
              </a:gs>
            </a:gsLst>
            <a:lin ang="6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Rectangle 1063">
            <a:extLst>
              <a:ext uri="{FF2B5EF4-FFF2-40B4-BE49-F238E27FC236}">
                <a16:creationId xmlns:a16="http://schemas.microsoft.com/office/drawing/2014/main" id="{89F9D4E8-0639-444B-949B-9518585061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80861" y="0"/>
            <a:ext cx="7661934" cy="6858000"/>
          </a:xfrm>
          <a:prstGeom prst="rect">
            <a:avLst/>
          </a:prstGeom>
          <a:gradFill>
            <a:gsLst>
              <a:gs pos="0">
                <a:schemeClr val="accent1">
                  <a:lumMod val="75000"/>
                  <a:alpha val="45000"/>
                </a:schemeClr>
              </a:gs>
              <a:gs pos="100000">
                <a:srgbClr val="000000">
                  <a:alpha val="29000"/>
                </a:srgb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Rectangle 1064">
            <a:extLst>
              <a:ext uri="{FF2B5EF4-FFF2-40B4-BE49-F238E27FC236}">
                <a16:creationId xmlns:a16="http://schemas.microsoft.com/office/drawing/2014/main" id="{7E3DA7A2-ED70-4BBA-AB72-00AD461FA4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80862" y="-6"/>
            <a:ext cx="11711138" cy="6410334"/>
          </a:xfrm>
          <a:prstGeom prst="rect">
            <a:avLst/>
          </a:prstGeom>
          <a:gradFill>
            <a:gsLst>
              <a:gs pos="0">
                <a:schemeClr val="accent1">
                  <a:alpha val="0"/>
                </a:schemeClr>
              </a:gs>
              <a:gs pos="100000">
                <a:srgbClr val="000000">
                  <a:alpha val="41000"/>
                </a:srgbClr>
              </a:gs>
            </a:gsLst>
            <a:lin ang="18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CF9D566-3C03-6DD9-34C3-309987B91F9D}"/>
              </a:ext>
            </a:extLst>
          </p:cNvPr>
          <p:cNvSpPr>
            <a:spLocks noGrp="1"/>
          </p:cNvSpPr>
          <p:nvPr>
            <p:ph type="ctrTitle"/>
          </p:nvPr>
        </p:nvSpPr>
        <p:spPr>
          <a:xfrm>
            <a:off x="1127208" y="857251"/>
            <a:ext cx="4747280" cy="3098061"/>
          </a:xfrm>
        </p:spPr>
        <p:txBody>
          <a:bodyPr anchor="b">
            <a:normAutofit/>
          </a:bodyPr>
          <a:lstStyle/>
          <a:p>
            <a:pPr algn="l"/>
            <a:r>
              <a:rPr lang="en-US" sz="4800">
                <a:solidFill>
                  <a:srgbClr val="FFFFFF"/>
                </a:solidFill>
              </a:rPr>
              <a:t>CHEVRON </a:t>
            </a:r>
          </a:p>
        </p:txBody>
      </p:sp>
      <p:sp>
        <p:nvSpPr>
          <p:cNvPr id="1066" name="Rectangle 1065">
            <a:extLst>
              <a:ext uri="{FF2B5EF4-FFF2-40B4-BE49-F238E27FC236}">
                <a16:creationId xmlns:a16="http://schemas.microsoft.com/office/drawing/2014/main" id="{FC485432-3647-4218-B5D3-15D3FA222B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44797" y="-489206"/>
            <a:ext cx="2502408" cy="12191998"/>
          </a:xfrm>
          <a:prstGeom prst="rect">
            <a:avLst/>
          </a:prstGeom>
          <a:gradFill>
            <a:gsLst>
              <a:gs pos="0">
                <a:schemeClr val="accent1">
                  <a:alpha val="24000"/>
                </a:schemeClr>
              </a:gs>
              <a:gs pos="78000">
                <a:schemeClr val="accent1">
                  <a:lumMod val="50000"/>
                  <a:alpha val="0"/>
                </a:schemeClr>
              </a:gs>
            </a:gsLst>
            <a:lin ang="10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27E0925E-06C3-6B7C-7730-512B5A7DF641}"/>
              </a:ext>
            </a:extLst>
          </p:cNvPr>
          <p:cNvSpPr>
            <a:spLocks noGrp="1"/>
          </p:cNvSpPr>
          <p:nvPr>
            <p:ph type="subTitle" idx="1"/>
          </p:nvPr>
        </p:nvSpPr>
        <p:spPr>
          <a:xfrm>
            <a:off x="1127208" y="4756265"/>
            <a:ext cx="4393278" cy="1244483"/>
          </a:xfrm>
        </p:spPr>
        <p:txBody>
          <a:bodyPr anchor="t">
            <a:normAutofit/>
          </a:bodyPr>
          <a:lstStyle/>
          <a:p>
            <a:pPr algn="l"/>
            <a:r>
              <a:rPr lang="en-US">
                <a:solidFill>
                  <a:srgbClr val="FFFFFF"/>
                </a:solidFill>
              </a:rPr>
              <a:t>By: Joshua Okonofua, Rayshon Lawrence, Ansumana Badjie, Kamryn Smith </a:t>
            </a:r>
          </a:p>
        </p:txBody>
      </p:sp>
      <p:sp>
        <p:nvSpPr>
          <p:cNvPr id="1061" name="Oval 1060">
            <a:extLst>
              <a:ext uri="{FF2B5EF4-FFF2-40B4-BE49-F238E27FC236}">
                <a16:creationId xmlns:a16="http://schemas.microsoft.com/office/drawing/2014/main" id="{F4AFDDCA-6ABA-4D23-8A5C-1BF0F4308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90589" y="1062544"/>
            <a:ext cx="4756162" cy="475616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Chevron - Giant Oil - Leading Petroleum ...">
            <a:extLst>
              <a:ext uri="{FF2B5EF4-FFF2-40B4-BE49-F238E27FC236}">
                <a16:creationId xmlns:a16="http://schemas.microsoft.com/office/drawing/2014/main" id="{2099D155-05D7-1922-F53F-5995522C6F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17172" y="2108877"/>
            <a:ext cx="3543938" cy="26545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2801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9A724DBA-D2D9-471E-8ED7-2015DDD950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D28349-B953-00A2-8D29-FA4D8D9D3A4E}"/>
              </a:ext>
            </a:extLst>
          </p:cNvPr>
          <p:cNvSpPr>
            <a:spLocks noGrp="1"/>
          </p:cNvSpPr>
          <p:nvPr>
            <p:ph type="title"/>
          </p:nvPr>
        </p:nvSpPr>
        <p:spPr>
          <a:xfrm>
            <a:off x="7239014" y="525982"/>
            <a:ext cx="4282983" cy="1200361"/>
          </a:xfrm>
        </p:spPr>
        <p:txBody>
          <a:bodyPr vert="horz" lIns="91440" tIns="45720" rIns="91440" bIns="45720" rtlCol="0" anchor="b">
            <a:normAutofit/>
          </a:bodyPr>
          <a:lstStyle/>
          <a:p>
            <a:r>
              <a:rPr lang="en-US" sz="3600" kern="1200">
                <a:solidFill>
                  <a:schemeClr val="tx1"/>
                </a:solidFill>
                <a:latin typeface="+mj-lt"/>
                <a:ea typeface="+mj-ea"/>
                <a:cs typeface="+mj-cs"/>
              </a:rPr>
              <a:t>Company Background Information </a:t>
            </a:r>
          </a:p>
        </p:txBody>
      </p:sp>
      <p:sp>
        <p:nvSpPr>
          <p:cNvPr id="25" name="Rectangle 2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4641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0234"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Chevron staffers absorb long-awaited ...">
            <a:extLst>
              <a:ext uri="{FF2B5EF4-FFF2-40B4-BE49-F238E27FC236}">
                <a16:creationId xmlns:a16="http://schemas.microsoft.com/office/drawing/2014/main" id="{F1A97F2C-35C8-7AFB-75E7-6B939BED0A6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6244" y="1439970"/>
            <a:ext cx="5628018" cy="3745190"/>
          </a:xfrm>
          <a:prstGeom prst="rect">
            <a:avLst/>
          </a:prstGeom>
          <a:noFill/>
          <a:extLst>
            <a:ext uri="{909E8E84-426E-40DD-AFC4-6F175D3DCCD1}">
              <a14:hiddenFill xmlns:a14="http://schemas.microsoft.com/office/drawing/2010/main">
                <a:solidFill>
                  <a:srgbClr val="FFFFFF"/>
                </a:solidFill>
              </a14:hiddenFill>
            </a:ext>
          </a:extLst>
        </p:spPr>
      </p:pic>
      <p:sp>
        <p:nvSpPr>
          <p:cNvPr id="29" name="Rectangle 28">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277786"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921978B-737C-0628-39F4-B12A18750F62}"/>
              </a:ext>
            </a:extLst>
          </p:cNvPr>
          <p:cNvSpPr txBox="1"/>
          <p:nvPr/>
        </p:nvSpPr>
        <p:spPr>
          <a:xfrm>
            <a:off x="7239012" y="2031101"/>
            <a:ext cx="4282984" cy="3511943"/>
          </a:xfrm>
          <a:prstGeom prst="rect">
            <a:avLst/>
          </a:prstGeom>
        </p:spPr>
        <p:txBody>
          <a:bodyPr vert="horz" lIns="91440" tIns="45720" rIns="91440" bIns="45720" rtlCol="0" anchor="ctr">
            <a:normAutofit/>
          </a:bodyPr>
          <a:lstStyle/>
          <a:p>
            <a:pPr marL="0" lvl="0" indent="-228600">
              <a:lnSpc>
                <a:spcPct val="90000"/>
              </a:lnSpc>
              <a:spcBef>
                <a:spcPts val="0"/>
              </a:spcBef>
              <a:spcAft>
                <a:spcPts val="0"/>
              </a:spcAft>
              <a:buFont typeface="Arial" panose="020B0604020202020204" pitchFamily="34" charset="0"/>
              <a:buChar char="•"/>
            </a:pPr>
            <a:r>
              <a:rPr lang="en-US" sz="900" b="1">
                <a:sym typeface="Arial"/>
              </a:rPr>
              <a:t>Industry:</a:t>
            </a:r>
            <a:r>
              <a:rPr lang="en-US" sz="900">
                <a:sym typeface="Arial"/>
              </a:rPr>
              <a:t> Oil &amp; Gas</a:t>
            </a:r>
            <a:br>
              <a:rPr lang="en-US" sz="900">
                <a:sym typeface="Arial"/>
              </a:rPr>
            </a:br>
            <a:endParaRPr lang="en-US" sz="900">
              <a:sym typeface="Arial"/>
            </a:endParaRPr>
          </a:p>
          <a:p>
            <a:pPr marL="0" lvl="0" indent="-228600">
              <a:lnSpc>
                <a:spcPct val="90000"/>
              </a:lnSpc>
              <a:spcBef>
                <a:spcPts val="1200"/>
              </a:spcBef>
              <a:spcAft>
                <a:spcPts val="0"/>
              </a:spcAft>
              <a:buFont typeface="Arial" panose="020B0604020202020204" pitchFamily="34" charset="0"/>
              <a:buChar char="•"/>
            </a:pPr>
            <a:r>
              <a:rPr lang="en-US" sz="900" b="1">
                <a:sym typeface="Arial"/>
              </a:rPr>
              <a:t>Founded:</a:t>
            </a:r>
            <a:r>
              <a:rPr lang="en-US" sz="900">
                <a:sym typeface="Arial"/>
              </a:rPr>
              <a:t> 1879</a:t>
            </a:r>
            <a:br>
              <a:rPr lang="en-US" sz="900">
                <a:sym typeface="Arial"/>
              </a:rPr>
            </a:br>
            <a:endParaRPr lang="en-US" sz="900">
              <a:sym typeface="Arial"/>
            </a:endParaRPr>
          </a:p>
          <a:p>
            <a:pPr marL="0" lvl="0" indent="-228600">
              <a:lnSpc>
                <a:spcPct val="90000"/>
              </a:lnSpc>
              <a:spcBef>
                <a:spcPts val="1200"/>
              </a:spcBef>
              <a:spcAft>
                <a:spcPts val="0"/>
              </a:spcAft>
              <a:buFont typeface="Arial" panose="020B0604020202020204" pitchFamily="34" charset="0"/>
              <a:buChar char="•"/>
            </a:pPr>
            <a:r>
              <a:rPr lang="en-US" sz="900" b="1">
                <a:sym typeface="Arial"/>
              </a:rPr>
              <a:t>HQ:</a:t>
            </a:r>
            <a:r>
              <a:rPr lang="en-US" sz="900">
                <a:sym typeface="Arial"/>
              </a:rPr>
              <a:t> San Ramon, California</a:t>
            </a:r>
            <a:br>
              <a:rPr lang="en-US" sz="900">
                <a:sym typeface="Arial"/>
              </a:rPr>
            </a:br>
            <a:endParaRPr lang="en-US" sz="900">
              <a:sym typeface="Arial"/>
            </a:endParaRPr>
          </a:p>
          <a:p>
            <a:pPr marL="0" lvl="0" indent="-228600">
              <a:lnSpc>
                <a:spcPct val="90000"/>
              </a:lnSpc>
              <a:spcBef>
                <a:spcPts val="1200"/>
              </a:spcBef>
              <a:spcAft>
                <a:spcPts val="0"/>
              </a:spcAft>
              <a:buFont typeface="Arial" panose="020B0604020202020204" pitchFamily="34" charset="0"/>
              <a:buChar char="•"/>
            </a:pPr>
            <a:r>
              <a:rPr lang="en-US" sz="900" b="1">
                <a:sym typeface="Arial"/>
              </a:rPr>
              <a:t>Operates In:</a:t>
            </a:r>
            <a:r>
              <a:rPr lang="en-US" sz="900">
                <a:sym typeface="Arial"/>
              </a:rPr>
              <a:t> 22 U.S. states</a:t>
            </a:r>
            <a:br>
              <a:rPr lang="en-US" sz="900">
                <a:sym typeface="Arial"/>
              </a:rPr>
            </a:br>
            <a:endParaRPr lang="en-US" sz="900">
              <a:sym typeface="Arial"/>
            </a:endParaRPr>
          </a:p>
          <a:p>
            <a:pPr marL="0" lvl="0" indent="-228600">
              <a:lnSpc>
                <a:spcPct val="90000"/>
              </a:lnSpc>
              <a:spcBef>
                <a:spcPts val="1200"/>
              </a:spcBef>
              <a:spcAft>
                <a:spcPts val="0"/>
              </a:spcAft>
              <a:buFont typeface="Arial" panose="020B0604020202020204" pitchFamily="34" charset="0"/>
              <a:buChar char="•"/>
            </a:pPr>
            <a:r>
              <a:rPr lang="en-US" sz="900" b="1">
                <a:sym typeface="Arial"/>
              </a:rPr>
              <a:t>Also Operates Nationwide</a:t>
            </a:r>
            <a:br>
              <a:rPr lang="en-US" sz="900" b="1">
                <a:sym typeface="Arial"/>
              </a:rPr>
            </a:br>
            <a:endParaRPr lang="en-US" sz="900" b="1">
              <a:sym typeface="Arial"/>
            </a:endParaRPr>
          </a:p>
          <a:p>
            <a:pPr marL="0" lvl="0" indent="-228600">
              <a:lnSpc>
                <a:spcPct val="90000"/>
              </a:lnSpc>
              <a:spcBef>
                <a:spcPts val="1200"/>
              </a:spcBef>
              <a:spcAft>
                <a:spcPts val="0"/>
              </a:spcAft>
              <a:buFont typeface="Arial" panose="020B0604020202020204" pitchFamily="34" charset="0"/>
              <a:buChar char="•"/>
            </a:pPr>
            <a:r>
              <a:rPr lang="en-US" sz="900" b="1">
                <a:sym typeface="Arial"/>
              </a:rPr>
              <a:t>Main Country Outside U.S.:</a:t>
            </a:r>
            <a:r>
              <a:rPr lang="en-US" sz="900">
                <a:sym typeface="Arial"/>
              </a:rPr>
              <a:t> Nigeria</a:t>
            </a:r>
            <a:br>
              <a:rPr lang="en-US" sz="900">
                <a:sym typeface="Arial"/>
              </a:rPr>
            </a:br>
            <a:endParaRPr lang="en-US" sz="900">
              <a:sym typeface="Arial"/>
            </a:endParaRPr>
          </a:p>
          <a:p>
            <a:pPr marL="0" lvl="0" indent="-228600">
              <a:lnSpc>
                <a:spcPct val="90000"/>
              </a:lnSpc>
              <a:spcBef>
                <a:spcPts val="1200"/>
              </a:spcBef>
              <a:spcAft>
                <a:spcPts val="0"/>
              </a:spcAft>
              <a:buFont typeface="Arial" panose="020B0604020202020204" pitchFamily="34" charset="0"/>
              <a:buChar char="•"/>
            </a:pPr>
            <a:r>
              <a:rPr lang="en-US" sz="900" b="1">
                <a:sym typeface="Arial"/>
              </a:rPr>
              <a:t>Known For:</a:t>
            </a:r>
            <a:br>
              <a:rPr lang="en-US" sz="900" b="1">
                <a:sym typeface="Arial"/>
              </a:rPr>
            </a:br>
            <a:endParaRPr lang="en-US" sz="900" b="1">
              <a:sym typeface="Arial"/>
            </a:endParaRPr>
          </a:p>
          <a:p>
            <a:pPr marL="457200" lvl="0" indent="-228600">
              <a:lnSpc>
                <a:spcPct val="90000"/>
              </a:lnSpc>
              <a:spcBef>
                <a:spcPts val="1200"/>
              </a:spcBef>
              <a:spcAft>
                <a:spcPts val="0"/>
              </a:spcAft>
              <a:buClr>
                <a:schemeClr val="dk1"/>
              </a:buClr>
              <a:buSzPct val="100000"/>
              <a:buFont typeface="Arial" panose="020B0604020202020204" pitchFamily="34" charset="0"/>
              <a:buChar char="•"/>
            </a:pPr>
            <a:r>
              <a:rPr lang="en-US" sz="900">
                <a:sym typeface="Arial"/>
              </a:rPr>
              <a:t>Chevron &amp; Texaco gas</a:t>
            </a:r>
            <a:br>
              <a:rPr lang="en-US" sz="900">
                <a:sym typeface="Arial"/>
              </a:rPr>
            </a:br>
            <a:endParaRPr lang="en-US" sz="900">
              <a:sym typeface="Arial"/>
            </a:endParaRPr>
          </a:p>
          <a:p>
            <a:pPr marL="457200" lvl="0" indent="-228600">
              <a:lnSpc>
                <a:spcPct val="90000"/>
              </a:lnSpc>
              <a:spcBef>
                <a:spcPts val="0"/>
              </a:spcBef>
              <a:spcAft>
                <a:spcPts val="0"/>
              </a:spcAft>
              <a:buClr>
                <a:schemeClr val="dk1"/>
              </a:buClr>
              <a:buSzPct val="100000"/>
              <a:buFont typeface="Arial" panose="020B0604020202020204" pitchFamily="34" charset="0"/>
              <a:buChar char="•"/>
            </a:pPr>
            <a:r>
              <a:rPr lang="en-US" sz="900">
                <a:sym typeface="Arial"/>
              </a:rPr>
              <a:t>Oil drilling &amp; refining</a:t>
            </a:r>
            <a:br>
              <a:rPr lang="en-US" sz="900">
                <a:sym typeface="Arial"/>
              </a:rPr>
            </a:br>
            <a:endParaRPr lang="en-US" sz="900">
              <a:sym typeface="Arial"/>
            </a:endParaRPr>
          </a:p>
          <a:p>
            <a:pPr marL="457200" lvl="0" indent="-228600">
              <a:lnSpc>
                <a:spcPct val="90000"/>
              </a:lnSpc>
              <a:spcBef>
                <a:spcPts val="0"/>
              </a:spcBef>
              <a:spcAft>
                <a:spcPts val="0"/>
              </a:spcAft>
              <a:buClr>
                <a:schemeClr val="dk1"/>
              </a:buClr>
              <a:buSzPct val="100000"/>
              <a:buFont typeface="Arial" panose="020B0604020202020204" pitchFamily="34" charset="0"/>
              <a:buChar char="•"/>
            </a:pPr>
            <a:r>
              <a:rPr lang="en-US" sz="900">
                <a:sym typeface="Arial"/>
              </a:rPr>
              <a:t>Natural gas &amp; clean energy</a:t>
            </a:r>
          </a:p>
          <a:p>
            <a:pPr indent="-228600">
              <a:lnSpc>
                <a:spcPct val="90000"/>
              </a:lnSpc>
              <a:buFont typeface="Arial" panose="020B0604020202020204" pitchFamily="34" charset="0"/>
              <a:buChar char="•"/>
            </a:pPr>
            <a:endParaRPr lang="en-US" sz="900"/>
          </a:p>
        </p:txBody>
      </p:sp>
      <p:sp>
        <p:nvSpPr>
          <p:cNvPr id="31" name="Rectangle 30">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677179"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0307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Graphic 7" descr="Lock">
            <a:extLst>
              <a:ext uri="{FF2B5EF4-FFF2-40B4-BE49-F238E27FC236}">
                <a16:creationId xmlns:a16="http://schemas.microsoft.com/office/drawing/2014/main" id="{9C6005E0-9F14-6F31-B453-FE1F03DF4F1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720383" y="3104705"/>
            <a:ext cx="3217333" cy="3217333"/>
          </a:xfrm>
          <a:prstGeom prst="rect">
            <a:avLst/>
          </a:prstGeom>
        </p:spPr>
      </p:pic>
      <p:grpSp>
        <p:nvGrpSpPr>
          <p:cNvPr id="26" name="Group 25">
            <a:extLst>
              <a:ext uri="{FF2B5EF4-FFF2-40B4-BE49-F238E27FC236}">
                <a16:creationId xmlns:a16="http://schemas.microsoft.com/office/drawing/2014/main" id="{134CC3FF-7AA4-46F4-8B24-2F9383D86D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5511" y="805742"/>
            <a:ext cx="3647770" cy="3193211"/>
            <a:chOff x="1674895" y="1345036"/>
            <a:chExt cx="5428610" cy="4210939"/>
          </a:xfrm>
        </p:grpSpPr>
        <p:sp>
          <p:nvSpPr>
            <p:cNvPr id="27" name="Rectangle 26">
              <a:extLst>
                <a:ext uri="{FF2B5EF4-FFF2-40B4-BE49-F238E27FC236}">
                  <a16:creationId xmlns:a16="http://schemas.microsoft.com/office/drawing/2014/main" id="{275E42E8-8B96-4FF0-9DCC-7E2084C0FD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78FEA8A4-ED0E-429C-884B-1599153B8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895" y="1345036"/>
              <a:ext cx="5428610" cy="4210939"/>
            </a:xfrm>
            <a:prstGeom prst="rect">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0" name="Rectangle 29">
            <a:extLst>
              <a:ext uri="{FF2B5EF4-FFF2-40B4-BE49-F238E27FC236}">
                <a16:creationId xmlns:a16="http://schemas.microsoft.com/office/drawing/2014/main" id="{CAEBFCD5-5356-4326-8D39-8235A46CD7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5315" y="685805"/>
            <a:ext cx="3624947" cy="3193211"/>
          </a:xfrm>
          <a:prstGeom prst="rect">
            <a:avLst/>
          </a:prstGeom>
          <a:solidFill>
            <a:schemeClr val="tx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C9D5AB-59BA-01B1-CD1E-9AFEDF631BEA}"/>
              </a:ext>
            </a:extLst>
          </p:cNvPr>
          <p:cNvSpPr>
            <a:spLocks noGrp="1"/>
          </p:cNvSpPr>
          <p:nvPr>
            <p:ph type="title"/>
          </p:nvPr>
        </p:nvSpPr>
        <p:spPr>
          <a:xfrm>
            <a:off x="740584" y="859808"/>
            <a:ext cx="3543197" cy="2878986"/>
          </a:xfrm>
        </p:spPr>
        <p:txBody>
          <a:bodyPr>
            <a:normAutofit/>
          </a:bodyPr>
          <a:lstStyle/>
          <a:p>
            <a:pPr algn="ctr"/>
            <a:r>
              <a:rPr lang="en-US">
                <a:solidFill>
                  <a:schemeClr val="bg1"/>
                </a:solidFill>
              </a:rPr>
              <a:t>Chevron Network Defense Strategy </a:t>
            </a:r>
          </a:p>
        </p:txBody>
      </p:sp>
      <p:grpSp>
        <p:nvGrpSpPr>
          <p:cNvPr id="32" name="Graphic 4">
            <a:extLst>
              <a:ext uri="{FF2B5EF4-FFF2-40B4-BE49-F238E27FC236}">
                <a16:creationId xmlns:a16="http://schemas.microsoft.com/office/drawing/2014/main" id="{5F2AA49C-5AC0-41C7-BFAF-74B8D8293C8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rgbClr val="FFFFFF"/>
          </a:solidFill>
        </p:grpSpPr>
        <p:sp>
          <p:nvSpPr>
            <p:cNvPr id="33" name="Freeform: Shape 32">
              <a:extLst>
                <a:ext uri="{FF2B5EF4-FFF2-40B4-BE49-F238E27FC236}">
                  <a16:creationId xmlns:a16="http://schemas.microsoft.com/office/drawing/2014/main" id="{88A750A0-64B5-41B2-B525-A914EB40B3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F8216C77-85C1-4BDC-87A8-7E75933205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471AED48-754E-41AC-9ECC-DB25976447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48005417-D297-404F-82A5-8C4393E85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17F942D6-2D0C-4894-81F0-6F81714BA4B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4FAD802E-9670-4B80-876B-3FF64D29A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838AF437-0BFB-40E4-ADA0-5749919AAC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8BC9C3D-CBBE-4D29-9DAC-98B3CAF397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A7016629-22ED-494E-9205-594895DA95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BFF3CC1E-0ED4-4599-9B4E-F057769B96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065A4B3A-F9A7-4FA6-A7F3-EA08E0BA15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783B6A14-A56D-4B95-8395-89CF53A09B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49F0868B-B193-43B6-BB1E-1FF72993EA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grpSp>
        <p:nvGrpSpPr>
          <p:cNvPr id="47" name="Graphic 4">
            <a:extLst>
              <a:ext uri="{FF2B5EF4-FFF2-40B4-BE49-F238E27FC236}">
                <a16:creationId xmlns:a16="http://schemas.microsoft.com/office/drawing/2014/main" id="{BB32367D-C4F2-49D5-A586-298C7CA821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89048" y="2335801"/>
            <a:ext cx="849365" cy="849366"/>
            <a:chOff x="5829300" y="3162300"/>
            <a:chExt cx="532256" cy="532257"/>
          </a:xfrm>
          <a:solidFill>
            <a:schemeClr val="bg1"/>
          </a:solidFill>
        </p:grpSpPr>
        <p:sp>
          <p:nvSpPr>
            <p:cNvPr id="48" name="Freeform: Shape 47">
              <a:extLst>
                <a:ext uri="{FF2B5EF4-FFF2-40B4-BE49-F238E27FC236}">
                  <a16:creationId xmlns:a16="http://schemas.microsoft.com/office/drawing/2014/main" id="{E1FF7EE7-ACA2-4BFF-BA75-7FAE93FBB6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8647462E-B5E8-4F02-A1E4-BD0380A224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412CE109-6153-414A-B2D6-C4F9C6FA2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DAF530F5-D68D-4BC8-8984-F1A8B5DEB6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2EB69747-F9DD-4B80-B488-D5565D0BC6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73AFB787-B8A4-4269-9DA9-FF4A660303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6E682D93-25A6-4D91-9A81-3F247BBEE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9D5F48B5-53B4-4DA8-B929-6AFF506589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8CA195A3-2A74-4D13-A1B8-24765E26BF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57" name="Freeform: Shape 56">
              <a:extLst>
                <a:ext uri="{FF2B5EF4-FFF2-40B4-BE49-F238E27FC236}">
                  <a16:creationId xmlns:a16="http://schemas.microsoft.com/office/drawing/2014/main" id="{B98F1918-C39D-4713-AB21-685A944355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33592273-DEE6-42E1-B824-11D5443323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59" name="Freeform: Shape 58">
              <a:extLst>
                <a:ext uri="{FF2B5EF4-FFF2-40B4-BE49-F238E27FC236}">
                  <a16:creationId xmlns:a16="http://schemas.microsoft.com/office/drawing/2014/main" id="{12D6F82B-B619-4D8B-85AE-0E57103BA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60" name="Freeform: Shape 59">
              <a:extLst>
                <a:ext uri="{FF2B5EF4-FFF2-40B4-BE49-F238E27FC236}">
                  <a16:creationId xmlns:a16="http://schemas.microsoft.com/office/drawing/2014/main" id="{6246C574-90D4-412B-9444-203F7C83CD5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a:p>
          </p:txBody>
        </p:sp>
      </p:grpSp>
      <p:sp>
        <p:nvSpPr>
          <p:cNvPr id="4" name="Google Shape;74;p15">
            <a:extLst>
              <a:ext uri="{FF2B5EF4-FFF2-40B4-BE49-F238E27FC236}">
                <a16:creationId xmlns:a16="http://schemas.microsoft.com/office/drawing/2014/main" id="{8FB8251A-689A-2F49-4CFF-4C65C2CC6412}"/>
              </a:ext>
            </a:extLst>
          </p:cNvPr>
          <p:cNvSpPr txBox="1">
            <a:spLocks noGrp="1"/>
          </p:cNvSpPr>
          <p:nvPr>
            <p:ph idx="1"/>
          </p:nvPr>
        </p:nvSpPr>
        <p:spPr>
          <a:xfrm>
            <a:off x="6477270" y="685805"/>
            <a:ext cx="4974771" cy="5534019"/>
          </a:xfrm>
          <a:prstGeom prst="rect">
            <a:avLst/>
          </a:prstGeom>
        </p:spPr>
        <p:txBody>
          <a:bodyPr spcFirstLastPara="1" lIns="91425" tIns="91425" rIns="91425" bIns="91425" anchorCtr="0">
            <a:normAutofit/>
          </a:bodyPr>
          <a:lstStyle/>
          <a:p>
            <a:pPr marL="0" lvl="0" indent="0" rtl="0">
              <a:spcBef>
                <a:spcPts val="0"/>
              </a:spcBef>
              <a:spcAft>
                <a:spcPts val="0"/>
              </a:spcAft>
              <a:buNone/>
            </a:pPr>
            <a:r>
              <a:rPr lang="en-US" sz="1100" b="1">
                <a:solidFill>
                  <a:schemeClr val="bg1"/>
                </a:solidFill>
                <a:latin typeface="Arial"/>
                <a:ea typeface="Arial"/>
                <a:cs typeface="Arial"/>
                <a:sym typeface="Arial"/>
              </a:rPr>
              <a:t>Layered Security:</a:t>
            </a:r>
            <a:r>
              <a:rPr lang="en-US" sz="1100">
                <a:solidFill>
                  <a:schemeClr val="bg1"/>
                </a:solidFill>
                <a:latin typeface="Arial"/>
                <a:ea typeface="Arial"/>
                <a:cs typeface="Arial"/>
                <a:sym typeface="Arial"/>
              </a:rPr>
              <a:t> Firewalls, antivirus, and monitoring to block threats at every level. </a:t>
            </a:r>
            <a:r>
              <a:rPr lang="en-US" sz="1100" i="1">
                <a:solidFill>
                  <a:schemeClr val="bg1"/>
                </a:solidFill>
                <a:latin typeface="Arial"/>
                <a:ea typeface="Arial"/>
                <a:cs typeface="Arial"/>
                <a:sym typeface="Arial"/>
              </a:rPr>
              <a:t>(Stops hackers from getting in multiple ways)</a:t>
            </a:r>
            <a:br>
              <a:rPr lang="en-US" sz="1100" i="1">
                <a:solidFill>
                  <a:schemeClr val="bg1"/>
                </a:solidFill>
                <a:latin typeface="Arial"/>
                <a:ea typeface="Arial"/>
                <a:cs typeface="Arial"/>
                <a:sym typeface="Arial"/>
              </a:rPr>
            </a:br>
            <a:endParaRPr lang="en-US" sz="1100" i="1">
              <a:solidFill>
                <a:schemeClr val="bg1"/>
              </a:solidFill>
              <a:latin typeface="Arial"/>
              <a:ea typeface="Arial"/>
              <a:cs typeface="Arial"/>
              <a:sym typeface="Arial"/>
            </a:endParaRPr>
          </a:p>
          <a:p>
            <a:pPr marL="0" lvl="0" indent="0" rtl="0">
              <a:spcBef>
                <a:spcPts val="1200"/>
              </a:spcBef>
              <a:spcAft>
                <a:spcPts val="0"/>
              </a:spcAft>
              <a:buNone/>
            </a:pPr>
            <a:r>
              <a:rPr lang="en-US" sz="1100" b="1">
                <a:solidFill>
                  <a:schemeClr val="bg1"/>
                </a:solidFill>
                <a:latin typeface="Arial"/>
                <a:ea typeface="Arial"/>
                <a:cs typeface="Arial"/>
                <a:sym typeface="Arial"/>
              </a:rPr>
              <a:t>Oil System Protection:</a:t>
            </a:r>
            <a:r>
              <a:rPr lang="en-US" sz="1100">
                <a:solidFill>
                  <a:schemeClr val="bg1"/>
                </a:solidFill>
                <a:latin typeface="Arial"/>
                <a:ea typeface="Arial"/>
                <a:cs typeface="Arial"/>
                <a:sym typeface="Arial"/>
              </a:rPr>
              <a:t> Critical machines are on their own secure network. </a:t>
            </a:r>
            <a:r>
              <a:rPr lang="en-US" sz="1100" i="1">
                <a:solidFill>
                  <a:schemeClr val="bg1"/>
                </a:solidFill>
                <a:latin typeface="Arial"/>
                <a:ea typeface="Arial"/>
                <a:cs typeface="Arial"/>
                <a:sym typeface="Arial"/>
              </a:rPr>
              <a:t>(Keeps drilling and pipeline systems safe)</a:t>
            </a:r>
            <a:br>
              <a:rPr lang="en-US" sz="1100" i="1">
                <a:solidFill>
                  <a:schemeClr val="bg1"/>
                </a:solidFill>
                <a:latin typeface="Arial"/>
                <a:ea typeface="Arial"/>
                <a:cs typeface="Arial"/>
                <a:sym typeface="Arial"/>
              </a:rPr>
            </a:br>
            <a:endParaRPr lang="en-US" sz="1100" i="1">
              <a:solidFill>
                <a:schemeClr val="bg1"/>
              </a:solidFill>
              <a:latin typeface="Arial"/>
              <a:ea typeface="Arial"/>
              <a:cs typeface="Arial"/>
              <a:sym typeface="Arial"/>
            </a:endParaRPr>
          </a:p>
          <a:p>
            <a:pPr marL="0" lvl="0" indent="0" rtl="0">
              <a:spcBef>
                <a:spcPts val="1200"/>
              </a:spcBef>
              <a:spcAft>
                <a:spcPts val="0"/>
              </a:spcAft>
              <a:buNone/>
            </a:pPr>
            <a:r>
              <a:rPr lang="en-US" sz="1100" b="1">
                <a:solidFill>
                  <a:schemeClr val="bg1"/>
                </a:solidFill>
                <a:latin typeface="Arial"/>
                <a:ea typeface="Arial"/>
                <a:cs typeface="Arial"/>
                <a:sym typeface="Arial"/>
              </a:rPr>
              <a:t>Zero Trust:</a:t>
            </a:r>
            <a:r>
              <a:rPr lang="en-US" sz="1100">
                <a:solidFill>
                  <a:schemeClr val="bg1"/>
                </a:solidFill>
                <a:latin typeface="Arial"/>
                <a:ea typeface="Arial"/>
                <a:cs typeface="Arial"/>
                <a:sym typeface="Arial"/>
              </a:rPr>
              <a:t> Only the right people get access with strong logins. </a:t>
            </a:r>
            <a:r>
              <a:rPr lang="en-US" sz="1100" i="1">
                <a:solidFill>
                  <a:schemeClr val="bg1"/>
                </a:solidFill>
                <a:latin typeface="Arial"/>
                <a:ea typeface="Arial"/>
                <a:cs typeface="Arial"/>
                <a:sym typeface="Arial"/>
              </a:rPr>
              <a:t>(Prevents hackers from moving around)</a:t>
            </a:r>
            <a:br>
              <a:rPr lang="en-US" sz="1100" i="1">
                <a:solidFill>
                  <a:schemeClr val="bg1"/>
                </a:solidFill>
                <a:latin typeface="Arial"/>
                <a:ea typeface="Arial"/>
                <a:cs typeface="Arial"/>
                <a:sym typeface="Arial"/>
              </a:rPr>
            </a:br>
            <a:endParaRPr lang="en-US" sz="1100" i="1">
              <a:solidFill>
                <a:schemeClr val="bg1"/>
              </a:solidFill>
              <a:latin typeface="Arial"/>
              <a:ea typeface="Arial"/>
              <a:cs typeface="Arial"/>
              <a:sym typeface="Arial"/>
            </a:endParaRPr>
          </a:p>
          <a:p>
            <a:pPr marL="0" lvl="0" indent="0" rtl="0">
              <a:spcBef>
                <a:spcPts val="1200"/>
              </a:spcBef>
              <a:spcAft>
                <a:spcPts val="0"/>
              </a:spcAft>
              <a:buNone/>
            </a:pPr>
            <a:r>
              <a:rPr lang="en-US" sz="1100" b="1">
                <a:solidFill>
                  <a:schemeClr val="bg1"/>
                </a:solidFill>
                <a:latin typeface="Arial"/>
                <a:ea typeface="Arial"/>
                <a:cs typeface="Arial"/>
                <a:sym typeface="Arial"/>
              </a:rPr>
              <a:t>24/7 Monitoring:</a:t>
            </a:r>
            <a:r>
              <a:rPr lang="en-US" sz="1100">
                <a:solidFill>
                  <a:schemeClr val="bg1"/>
                </a:solidFill>
                <a:latin typeface="Arial"/>
                <a:ea typeface="Arial"/>
                <a:cs typeface="Arial"/>
                <a:sym typeface="Arial"/>
              </a:rPr>
              <a:t> Security teams watch for attacks all day. </a:t>
            </a:r>
            <a:r>
              <a:rPr lang="en-US" sz="1100" i="1">
                <a:solidFill>
                  <a:schemeClr val="bg1"/>
                </a:solidFill>
                <a:latin typeface="Arial"/>
                <a:ea typeface="Arial"/>
                <a:cs typeface="Arial"/>
                <a:sym typeface="Arial"/>
              </a:rPr>
              <a:t>(Attacks can happen anytime)</a:t>
            </a:r>
            <a:br>
              <a:rPr lang="en-US" sz="1100" i="1">
                <a:solidFill>
                  <a:schemeClr val="bg1"/>
                </a:solidFill>
                <a:latin typeface="Arial"/>
                <a:ea typeface="Arial"/>
                <a:cs typeface="Arial"/>
                <a:sym typeface="Arial"/>
              </a:rPr>
            </a:br>
            <a:endParaRPr lang="en-US" sz="1100" i="1">
              <a:solidFill>
                <a:schemeClr val="bg1"/>
              </a:solidFill>
              <a:latin typeface="Arial"/>
              <a:ea typeface="Arial"/>
              <a:cs typeface="Arial"/>
              <a:sym typeface="Arial"/>
            </a:endParaRPr>
          </a:p>
          <a:p>
            <a:pPr marL="0" lvl="0" indent="0" rtl="0">
              <a:spcBef>
                <a:spcPts val="1200"/>
              </a:spcBef>
              <a:spcAft>
                <a:spcPts val="0"/>
              </a:spcAft>
              <a:buNone/>
            </a:pPr>
            <a:r>
              <a:rPr lang="en-US" sz="1100" b="1">
                <a:solidFill>
                  <a:schemeClr val="bg1"/>
                </a:solidFill>
                <a:latin typeface="Arial"/>
                <a:ea typeface="Arial"/>
                <a:cs typeface="Arial"/>
                <a:sym typeface="Arial"/>
              </a:rPr>
              <a:t>Backup Plan:</a:t>
            </a:r>
            <a:r>
              <a:rPr lang="en-US" sz="1100">
                <a:solidFill>
                  <a:schemeClr val="bg1"/>
                </a:solidFill>
                <a:latin typeface="Arial"/>
                <a:ea typeface="Arial"/>
                <a:cs typeface="Arial"/>
                <a:sym typeface="Arial"/>
              </a:rPr>
              <a:t> Fast response if something goes wrong. </a:t>
            </a:r>
            <a:r>
              <a:rPr lang="en-US" sz="1100" i="1">
                <a:solidFill>
                  <a:schemeClr val="bg1"/>
                </a:solidFill>
                <a:latin typeface="Arial"/>
                <a:ea typeface="Arial"/>
                <a:cs typeface="Arial"/>
                <a:sym typeface="Arial"/>
              </a:rPr>
              <a:t>(Keeps the company running)</a:t>
            </a:r>
            <a:br>
              <a:rPr lang="en-US" sz="1100" i="1">
                <a:solidFill>
                  <a:schemeClr val="bg1"/>
                </a:solidFill>
                <a:latin typeface="Arial"/>
                <a:ea typeface="Arial"/>
                <a:cs typeface="Arial"/>
                <a:sym typeface="Arial"/>
              </a:rPr>
            </a:br>
            <a:endParaRPr lang="en-US" sz="1100" i="1">
              <a:solidFill>
                <a:schemeClr val="bg1"/>
              </a:solidFill>
              <a:latin typeface="Arial"/>
              <a:ea typeface="Arial"/>
              <a:cs typeface="Arial"/>
              <a:sym typeface="Arial"/>
            </a:endParaRPr>
          </a:p>
          <a:p>
            <a:pPr marL="0" lvl="0" indent="0" rtl="0">
              <a:spcBef>
                <a:spcPts val="1200"/>
              </a:spcBef>
              <a:spcAft>
                <a:spcPts val="0"/>
              </a:spcAft>
              <a:buNone/>
            </a:pPr>
            <a:r>
              <a:rPr lang="en-US" sz="1100" b="1">
                <a:solidFill>
                  <a:schemeClr val="bg1"/>
                </a:solidFill>
                <a:latin typeface="Arial"/>
                <a:ea typeface="Arial"/>
                <a:cs typeface="Arial"/>
                <a:sym typeface="Arial"/>
              </a:rPr>
              <a:t>Employee Training:</a:t>
            </a:r>
            <a:r>
              <a:rPr lang="en-US" sz="1100">
                <a:solidFill>
                  <a:schemeClr val="bg1"/>
                </a:solidFill>
                <a:latin typeface="Arial"/>
                <a:ea typeface="Arial"/>
                <a:cs typeface="Arial"/>
                <a:sym typeface="Arial"/>
              </a:rPr>
              <a:t> Workers learn to avoid:</a:t>
            </a:r>
            <a:br>
              <a:rPr lang="en-US" sz="1100">
                <a:solidFill>
                  <a:schemeClr val="bg1"/>
                </a:solidFill>
                <a:latin typeface="Arial"/>
                <a:ea typeface="Arial"/>
                <a:cs typeface="Arial"/>
                <a:sym typeface="Arial"/>
              </a:rPr>
            </a:br>
            <a:endParaRPr lang="en-US" sz="1100">
              <a:solidFill>
                <a:schemeClr val="bg1"/>
              </a:solidFill>
              <a:latin typeface="Arial"/>
              <a:ea typeface="Arial"/>
              <a:cs typeface="Arial"/>
              <a:sym typeface="Arial"/>
            </a:endParaRPr>
          </a:p>
          <a:p>
            <a:pPr marL="457200" lvl="0" indent="-274918" rtl="0">
              <a:spcBef>
                <a:spcPts val="1200"/>
              </a:spcBef>
              <a:spcAft>
                <a:spcPts val="0"/>
              </a:spcAft>
              <a:buClr>
                <a:schemeClr val="dk1"/>
              </a:buClr>
              <a:buSzPct val="100000"/>
              <a:buFont typeface="Arial"/>
              <a:buChar char="●"/>
            </a:pPr>
            <a:r>
              <a:rPr lang="en-US" sz="1100">
                <a:solidFill>
                  <a:schemeClr val="bg1"/>
                </a:solidFill>
                <a:latin typeface="Arial"/>
                <a:ea typeface="Arial"/>
                <a:cs typeface="Arial"/>
                <a:sym typeface="Arial"/>
              </a:rPr>
              <a:t>Phishing (fake emails)</a:t>
            </a:r>
            <a:br>
              <a:rPr lang="en-US" sz="1100">
                <a:solidFill>
                  <a:schemeClr val="bg1"/>
                </a:solidFill>
                <a:latin typeface="Arial"/>
                <a:ea typeface="Arial"/>
                <a:cs typeface="Arial"/>
                <a:sym typeface="Arial"/>
              </a:rPr>
            </a:br>
            <a:endParaRPr lang="en-US" sz="1100">
              <a:solidFill>
                <a:schemeClr val="bg1"/>
              </a:solidFill>
              <a:latin typeface="Arial"/>
              <a:ea typeface="Arial"/>
              <a:cs typeface="Arial"/>
              <a:sym typeface="Arial"/>
            </a:endParaRPr>
          </a:p>
          <a:p>
            <a:pPr marL="457200" lvl="0" indent="-274918" rtl="0">
              <a:spcBef>
                <a:spcPts val="0"/>
              </a:spcBef>
              <a:spcAft>
                <a:spcPts val="0"/>
              </a:spcAft>
              <a:buClr>
                <a:schemeClr val="dk1"/>
              </a:buClr>
              <a:buSzPct val="100000"/>
              <a:buFont typeface="Arial"/>
              <a:buChar char="●"/>
            </a:pPr>
            <a:r>
              <a:rPr lang="en-US" sz="1100">
                <a:solidFill>
                  <a:schemeClr val="bg1"/>
                </a:solidFill>
                <a:latin typeface="Arial"/>
                <a:ea typeface="Arial"/>
                <a:cs typeface="Arial"/>
                <a:sym typeface="Arial"/>
              </a:rPr>
              <a:t>Vishing (fake calls)</a:t>
            </a:r>
            <a:br>
              <a:rPr lang="en-US" sz="1100">
                <a:solidFill>
                  <a:schemeClr val="bg1"/>
                </a:solidFill>
                <a:latin typeface="Arial"/>
                <a:ea typeface="Arial"/>
                <a:cs typeface="Arial"/>
                <a:sym typeface="Arial"/>
              </a:rPr>
            </a:br>
            <a:endParaRPr lang="en-US" sz="1100">
              <a:solidFill>
                <a:schemeClr val="bg1"/>
              </a:solidFill>
              <a:latin typeface="Arial"/>
              <a:ea typeface="Arial"/>
              <a:cs typeface="Arial"/>
              <a:sym typeface="Arial"/>
            </a:endParaRPr>
          </a:p>
          <a:p>
            <a:pPr marL="457200" lvl="0" indent="-274918" rtl="0">
              <a:spcBef>
                <a:spcPts val="0"/>
              </a:spcBef>
              <a:spcAft>
                <a:spcPts val="0"/>
              </a:spcAft>
              <a:buClr>
                <a:schemeClr val="dk1"/>
              </a:buClr>
              <a:buSzPct val="100000"/>
              <a:buFont typeface="Arial"/>
              <a:buChar char="●"/>
            </a:pPr>
            <a:r>
              <a:rPr lang="en-US" sz="1100">
                <a:solidFill>
                  <a:schemeClr val="bg1"/>
                </a:solidFill>
                <a:latin typeface="Arial"/>
                <a:ea typeface="Arial"/>
                <a:cs typeface="Arial"/>
                <a:sym typeface="Arial"/>
              </a:rPr>
              <a:t>Smishing (fake texts)</a:t>
            </a:r>
            <a:br>
              <a:rPr lang="en-US" sz="1100">
                <a:solidFill>
                  <a:schemeClr val="bg1"/>
                </a:solidFill>
                <a:latin typeface="Arial"/>
                <a:ea typeface="Arial"/>
                <a:cs typeface="Arial"/>
                <a:sym typeface="Arial"/>
              </a:rPr>
            </a:br>
            <a:endParaRPr lang="en-US" sz="1100">
              <a:solidFill>
                <a:schemeClr val="bg1"/>
              </a:solidFill>
              <a:latin typeface="Arial"/>
              <a:ea typeface="Arial"/>
              <a:cs typeface="Arial"/>
              <a:sym typeface="Arial"/>
            </a:endParaRPr>
          </a:p>
          <a:p>
            <a:pPr marL="457200" lvl="0" indent="-274918" rtl="0">
              <a:spcBef>
                <a:spcPts val="0"/>
              </a:spcBef>
              <a:spcAft>
                <a:spcPts val="0"/>
              </a:spcAft>
              <a:buClr>
                <a:schemeClr val="dk1"/>
              </a:buClr>
              <a:buSzPct val="100000"/>
              <a:buFont typeface="Arial"/>
              <a:buChar char="●"/>
            </a:pPr>
            <a:r>
              <a:rPr lang="en-US" sz="1100">
                <a:solidFill>
                  <a:schemeClr val="bg1"/>
                </a:solidFill>
                <a:latin typeface="Arial"/>
                <a:ea typeface="Arial"/>
                <a:cs typeface="Arial"/>
                <a:sym typeface="Arial"/>
              </a:rPr>
              <a:t>Malware links (bad websites)</a:t>
            </a:r>
            <a:br>
              <a:rPr lang="en-US" sz="1100">
                <a:solidFill>
                  <a:schemeClr val="bg1"/>
                </a:solidFill>
                <a:latin typeface="Arial"/>
                <a:ea typeface="Arial"/>
                <a:cs typeface="Arial"/>
                <a:sym typeface="Arial"/>
              </a:rPr>
            </a:br>
            <a:r>
              <a:rPr lang="en-US" sz="1100">
                <a:solidFill>
                  <a:schemeClr val="bg1"/>
                </a:solidFill>
                <a:latin typeface="Arial"/>
                <a:ea typeface="Arial"/>
                <a:cs typeface="Arial"/>
                <a:sym typeface="Arial"/>
              </a:rPr>
              <a:t> </a:t>
            </a:r>
            <a:r>
              <a:rPr lang="en-US" sz="1100" i="1">
                <a:solidFill>
                  <a:schemeClr val="bg1"/>
                </a:solidFill>
                <a:latin typeface="Arial"/>
                <a:ea typeface="Arial"/>
                <a:cs typeface="Arial"/>
                <a:sym typeface="Arial"/>
              </a:rPr>
              <a:t>(Employees are often the first target)</a:t>
            </a:r>
          </a:p>
          <a:p>
            <a:pPr marL="0" lvl="0" indent="0" rtl="0">
              <a:spcBef>
                <a:spcPts val="1200"/>
              </a:spcBef>
              <a:spcAft>
                <a:spcPts val="1200"/>
              </a:spcAft>
              <a:buNone/>
            </a:pPr>
            <a:endParaRPr lang="en-US" sz="1100">
              <a:solidFill>
                <a:schemeClr val="bg1"/>
              </a:solidFill>
            </a:endParaRPr>
          </a:p>
        </p:txBody>
      </p:sp>
    </p:spTree>
    <p:extLst>
      <p:ext uri="{BB962C8B-B14F-4D97-AF65-F5344CB8AC3E}">
        <p14:creationId xmlns:p14="http://schemas.microsoft.com/office/powerpoint/2010/main" val="129616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28" name="Rectangle 2127">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30" name="Group 2129">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2131" name="Rectangle 2130">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2" name="Rectangle 2131">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34" name="Rectangle 2133">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E06BCE-6FCF-8DA7-0FE8-FDE969B2DE76}"/>
              </a:ext>
            </a:extLst>
          </p:cNvPr>
          <p:cNvSpPr>
            <a:spLocks noGrp="1"/>
          </p:cNvSpPr>
          <p:nvPr>
            <p:ph type="title"/>
          </p:nvPr>
        </p:nvSpPr>
        <p:spPr>
          <a:xfrm>
            <a:off x="1057025" y="922644"/>
            <a:ext cx="5040285" cy="1169585"/>
          </a:xfrm>
        </p:spPr>
        <p:txBody>
          <a:bodyPr vert="horz" lIns="91440" tIns="45720" rIns="91440" bIns="45720" rtlCol="0" anchor="b">
            <a:normAutofit/>
          </a:bodyPr>
          <a:lstStyle/>
          <a:p>
            <a:r>
              <a:rPr lang="en-US" sz="3700"/>
              <a:t>Logical And Physical Topology </a:t>
            </a:r>
          </a:p>
        </p:txBody>
      </p:sp>
      <p:sp>
        <p:nvSpPr>
          <p:cNvPr id="2136" name="Rectangle 2135">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BFB85E6-7DEE-09B0-0DD7-5834A4DDD101}"/>
              </a:ext>
            </a:extLst>
          </p:cNvPr>
          <p:cNvSpPr txBox="1"/>
          <p:nvPr/>
        </p:nvSpPr>
        <p:spPr>
          <a:xfrm>
            <a:off x="1055715" y="2508105"/>
            <a:ext cx="5040285" cy="36324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800">
                <a:latin typeface="Times New Roman" panose="02020603050405020304" pitchFamily="18" charset="0"/>
                <a:cs typeface="Times New Roman" panose="02020603050405020304" pitchFamily="18" charset="0"/>
              </a:rPr>
              <a:t>These are Chevron’s physical and logical network topology, integrating Wireshark for monitoring and applying NIST controls </a:t>
            </a:r>
          </a:p>
          <a:p>
            <a:pPr>
              <a:lnSpc>
                <a:spcPct val="90000"/>
              </a:lnSpc>
              <a:spcAft>
                <a:spcPts val="600"/>
              </a:spcAft>
            </a:pPr>
            <a:r>
              <a:rPr lang="en-US" sz="800" b="1">
                <a:effectLst/>
                <a:latin typeface="Times New Roman" panose="02020603050405020304" pitchFamily="18" charset="0"/>
                <a:cs typeface="Times New Roman" panose="02020603050405020304" pitchFamily="18" charset="0"/>
              </a:rPr>
              <a:t>Chevron Core Network (Top Center):</a:t>
            </a:r>
            <a:endParaRPr lang="en-US" sz="800">
              <a:effectLst/>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800">
                <a:effectLst/>
                <a:latin typeface="Times New Roman" panose="02020603050405020304" pitchFamily="18" charset="0"/>
                <a:cs typeface="Times New Roman" panose="02020603050405020304" pitchFamily="18" charset="0"/>
              </a:rPr>
              <a:t>The Chevron logo sits at the top, connected to core switches.</a:t>
            </a:r>
          </a:p>
          <a:p>
            <a:pPr indent="-228600">
              <a:lnSpc>
                <a:spcPct val="90000"/>
              </a:lnSpc>
              <a:spcAft>
                <a:spcPts val="600"/>
              </a:spcAft>
              <a:buFont typeface="Arial" panose="020B0604020202020204" pitchFamily="34" charset="0"/>
              <a:buChar char="•"/>
            </a:pPr>
            <a:r>
              <a:rPr lang="en-US" sz="800">
                <a:effectLst/>
                <a:latin typeface="Times New Roman" panose="02020603050405020304" pitchFamily="18" charset="0"/>
                <a:cs typeface="Times New Roman" panose="02020603050405020304" pitchFamily="18" charset="0"/>
              </a:rPr>
              <a:t>These switches represent the core layer, which connects all business units and routes internal and external traffic.</a:t>
            </a:r>
          </a:p>
          <a:p>
            <a:pPr>
              <a:lnSpc>
                <a:spcPct val="90000"/>
              </a:lnSpc>
              <a:spcAft>
                <a:spcPts val="600"/>
              </a:spcAft>
            </a:pPr>
            <a:r>
              <a:rPr lang="en-US" sz="800" b="1">
                <a:effectLst/>
                <a:latin typeface="Times New Roman" panose="02020603050405020304" pitchFamily="18" charset="0"/>
                <a:cs typeface="Times New Roman" panose="02020603050405020304" pitchFamily="18" charset="0"/>
              </a:rPr>
              <a:t>Logical and Physical Links:</a:t>
            </a:r>
            <a:endParaRPr lang="en-US" sz="800">
              <a:effectLst/>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800" b="1">
                <a:effectLst/>
                <a:latin typeface="Times New Roman" panose="02020603050405020304" pitchFamily="18" charset="0"/>
                <a:cs typeface="Times New Roman" panose="02020603050405020304" pitchFamily="18" charset="0"/>
              </a:rPr>
              <a:t>Green lines</a:t>
            </a:r>
            <a:r>
              <a:rPr lang="en-US" sz="800">
                <a:effectLst/>
                <a:latin typeface="Times New Roman" panose="02020603050405020304" pitchFamily="18" charset="0"/>
                <a:cs typeface="Times New Roman" panose="02020603050405020304" pitchFamily="18" charset="0"/>
              </a:rPr>
              <a:t> = </a:t>
            </a:r>
            <a:r>
              <a:rPr lang="en-US" sz="800" b="1">
                <a:effectLst/>
                <a:latin typeface="Times New Roman" panose="02020603050405020304" pitchFamily="18" charset="0"/>
                <a:cs typeface="Times New Roman" panose="02020603050405020304" pitchFamily="18" charset="0"/>
              </a:rPr>
              <a:t>Physical connections</a:t>
            </a:r>
            <a:r>
              <a:rPr lang="en-US" sz="800">
                <a:effectLst/>
                <a:latin typeface="Times New Roman" panose="02020603050405020304" pitchFamily="18" charset="0"/>
                <a:cs typeface="Times New Roman" panose="02020603050405020304" pitchFamily="18" charset="0"/>
              </a:rPr>
              <a:t> (actual cables or network infrastructure).</a:t>
            </a:r>
          </a:p>
          <a:p>
            <a:pPr indent="-228600">
              <a:lnSpc>
                <a:spcPct val="90000"/>
              </a:lnSpc>
              <a:spcAft>
                <a:spcPts val="600"/>
              </a:spcAft>
              <a:buFont typeface="Arial" panose="020B0604020202020204" pitchFamily="34" charset="0"/>
              <a:buChar char="•"/>
            </a:pPr>
            <a:r>
              <a:rPr lang="en-US" sz="800" b="1">
                <a:effectLst/>
                <a:latin typeface="Times New Roman" panose="02020603050405020304" pitchFamily="18" charset="0"/>
                <a:cs typeface="Times New Roman" panose="02020603050405020304" pitchFamily="18" charset="0"/>
              </a:rPr>
              <a:t>Red lines</a:t>
            </a:r>
            <a:r>
              <a:rPr lang="en-US" sz="800">
                <a:effectLst/>
                <a:latin typeface="Times New Roman" panose="02020603050405020304" pitchFamily="18" charset="0"/>
                <a:cs typeface="Times New Roman" panose="02020603050405020304" pitchFamily="18" charset="0"/>
              </a:rPr>
              <a:t> = </a:t>
            </a:r>
            <a:r>
              <a:rPr lang="en-US" sz="800" b="1">
                <a:effectLst/>
                <a:latin typeface="Times New Roman" panose="02020603050405020304" pitchFamily="18" charset="0"/>
                <a:cs typeface="Times New Roman" panose="02020603050405020304" pitchFamily="18" charset="0"/>
              </a:rPr>
              <a:t>Logical connections</a:t>
            </a:r>
            <a:r>
              <a:rPr lang="en-US" sz="800">
                <a:effectLst/>
                <a:latin typeface="Times New Roman" panose="02020603050405020304" pitchFamily="18" charset="0"/>
                <a:cs typeface="Times New Roman" panose="02020603050405020304" pitchFamily="18" charset="0"/>
              </a:rPr>
              <a:t> (how data moves between systems, like VLANs or secure tunnels).</a:t>
            </a:r>
          </a:p>
          <a:p>
            <a:pPr>
              <a:lnSpc>
                <a:spcPct val="90000"/>
              </a:lnSpc>
              <a:spcAft>
                <a:spcPts val="600"/>
              </a:spcAft>
            </a:pPr>
            <a:r>
              <a:rPr lang="en-US" sz="800" b="1">
                <a:effectLst/>
                <a:latin typeface="Times New Roman" panose="02020603050405020304" pitchFamily="18" charset="0"/>
                <a:cs typeface="Times New Roman" panose="02020603050405020304" pitchFamily="18" charset="0"/>
              </a:rPr>
              <a:t>Firewalls (Red Icons with Lock):</a:t>
            </a:r>
            <a:endParaRPr lang="en-US" sz="800">
              <a:effectLst/>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r>
              <a:rPr lang="en-US" sz="800">
                <a:effectLst/>
                <a:latin typeface="Times New Roman" panose="02020603050405020304" pitchFamily="18" charset="0"/>
                <a:cs typeface="Times New Roman" panose="02020603050405020304" pitchFamily="18" charset="0"/>
              </a:rPr>
              <a:t>These separate internal departments for security segmentation.</a:t>
            </a:r>
          </a:p>
          <a:p>
            <a:pPr indent="-228600">
              <a:lnSpc>
                <a:spcPct val="90000"/>
              </a:lnSpc>
              <a:spcAft>
                <a:spcPts val="600"/>
              </a:spcAft>
              <a:buFont typeface="Arial" panose="020B0604020202020204" pitchFamily="34" charset="0"/>
              <a:buChar char="•"/>
            </a:pPr>
            <a:r>
              <a:rPr lang="en-US" sz="800">
                <a:effectLst/>
                <a:latin typeface="Times New Roman" panose="02020603050405020304" pitchFamily="18" charset="0"/>
                <a:cs typeface="Times New Roman" panose="02020603050405020304" pitchFamily="18" charset="0"/>
              </a:rPr>
              <a:t> Used to enforce policies between zones (e.g., Upstream and Corporate should not talk freely).</a:t>
            </a:r>
          </a:p>
          <a:p>
            <a:pPr indent="-228600">
              <a:lnSpc>
                <a:spcPct val="90000"/>
              </a:lnSpc>
              <a:buFont typeface="Arial" panose="020B0604020202020204" pitchFamily="34" charset="0"/>
              <a:buChar char="•"/>
            </a:pPr>
            <a:r>
              <a:rPr lang="en-US" sz="800" b="0" i="0" u="none" strike="noStrike">
                <a:effectLst/>
                <a:latin typeface="Times New Roman" panose="02020603050405020304" pitchFamily="18" charset="0"/>
                <a:cs typeface="Times New Roman" panose="02020603050405020304" pitchFamily="18" charset="0"/>
              </a:rPr>
              <a:t>Placed in the </a:t>
            </a:r>
            <a:r>
              <a:rPr lang="en-US" sz="800" b="1" i="0" u="none" strike="noStrike">
                <a:effectLst/>
                <a:latin typeface="Times New Roman" panose="02020603050405020304" pitchFamily="18" charset="0"/>
                <a:cs typeface="Times New Roman" panose="02020603050405020304" pitchFamily="18" charset="0"/>
              </a:rPr>
              <a:t>Technology segment</a:t>
            </a:r>
            <a:r>
              <a:rPr lang="en-US" sz="800" b="0" i="0" u="none" strike="noStrike">
                <a:effectLst/>
                <a:latin typeface="Times New Roman" panose="02020603050405020304" pitchFamily="18" charset="0"/>
                <a:cs typeface="Times New Roman" panose="02020603050405020304" pitchFamily="18" charset="0"/>
              </a:rPr>
              <a:t>, Wireshark monitors </a:t>
            </a:r>
            <a:r>
              <a:rPr lang="en-US" sz="800" i="0" u="none" strike="noStrike">
                <a:effectLst/>
                <a:latin typeface="Times New Roman" panose="02020603050405020304" pitchFamily="18" charset="0"/>
                <a:cs typeface="Times New Roman" panose="02020603050405020304" pitchFamily="18" charset="0"/>
              </a:rPr>
              <a:t>cross-departmental traffic</a:t>
            </a:r>
            <a:r>
              <a:rPr lang="en-US" sz="800" b="0" i="0" u="none" strike="noStrike">
                <a:effectLst/>
                <a:latin typeface="Times New Roman" panose="02020603050405020304" pitchFamily="18" charset="0"/>
                <a:cs typeface="Times New Roman" panose="02020603050405020304" pitchFamily="18" charset="0"/>
              </a:rPr>
              <a:t>.</a:t>
            </a:r>
          </a:p>
          <a:p>
            <a:pPr indent="-228600">
              <a:lnSpc>
                <a:spcPct val="90000"/>
              </a:lnSpc>
              <a:buFont typeface="Arial" panose="020B0604020202020204" pitchFamily="34" charset="0"/>
              <a:buChar char="•"/>
            </a:pPr>
            <a:r>
              <a:rPr lang="en-US" sz="800" b="0" i="0" u="none" strike="noStrike">
                <a:effectLst/>
                <a:latin typeface="Times New Roman" panose="02020603050405020304" pitchFamily="18" charset="0"/>
                <a:cs typeface="Times New Roman" panose="02020603050405020304" pitchFamily="18" charset="0"/>
              </a:rPr>
              <a:t>This allows detection of threats like:</a:t>
            </a:r>
          </a:p>
          <a:p>
            <a:pPr marL="742950" lvl="1" indent="-228600">
              <a:lnSpc>
                <a:spcPct val="90000"/>
              </a:lnSpc>
              <a:buFont typeface="Arial" panose="020B0604020202020204" pitchFamily="34" charset="0"/>
              <a:buChar char="•"/>
            </a:pPr>
            <a:r>
              <a:rPr lang="en-US" sz="800" i="0" u="none" strike="noStrike">
                <a:effectLst/>
                <a:latin typeface="Times New Roman" panose="02020603050405020304" pitchFamily="18" charset="0"/>
                <a:cs typeface="Times New Roman" panose="02020603050405020304" pitchFamily="18" charset="0"/>
              </a:rPr>
              <a:t>Unauthorized pings</a:t>
            </a:r>
          </a:p>
          <a:p>
            <a:pPr marL="742950" lvl="1" indent="-228600">
              <a:lnSpc>
                <a:spcPct val="90000"/>
              </a:lnSpc>
              <a:buFont typeface="Arial" panose="020B0604020202020204" pitchFamily="34" charset="0"/>
              <a:buChar char="•"/>
            </a:pPr>
            <a:r>
              <a:rPr lang="en-US" sz="800" i="0" u="none" strike="noStrike">
                <a:effectLst/>
                <a:latin typeface="Times New Roman" panose="02020603050405020304" pitchFamily="18" charset="0"/>
                <a:cs typeface="Times New Roman" panose="02020603050405020304" pitchFamily="18" charset="0"/>
              </a:rPr>
              <a:t>Misconfigured firewall traffic</a:t>
            </a:r>
          </a:p>
          <a:p>
            <a:pPr marL="742950" lvl="1" indent="-228600">
              <a:lnSpc>
                <a:spcPct val="90000"/>
              </a:lnSpc>
              <a:buFont typeface="Arial" panose="020B0604020202020204" pitchFamily="34" charset="0"/>
              <a:buChar char="•"/>
            </a:pPr>
            <a:r>
              <a:rPr lang="en-US" sz="800" i="0" u="none" strike="noStrike">
                <a:effectLst/>
                <a:latin typeface="Times New Roman" panose="02020603050405020304" pitchFamily="18" charset="0"/>
                <a:cs typeface="Times New Roman" panose="02020603050405020304" pitchFamily="18" charset="0"/>
              </a:rPr>
              <a:t>Data leaks across VLANs</a:t>
            </a:r>
          </a:p>
          <a:p>
            <a:pPr indent="-228600">
              <a:lnSpc>
                <a:spcPct val="90000"/>
              </a:lnSpc>
              <a:buFont typeface="Arial" panose="020B0604020202020204" pitchFamily="34" charset="0"/>
              <a:buChar char="•"/>
            </a:pPr>
            <a:r>
              <a:rPr lang="en-US" sz="800" b="0" i="0" u="none" strike="noStrike">
                <a:effectLst/>
                <a:latin typeface="Times New Roman" panose="02020603050405020304" pitchFamily="18" charset="0"/>
                <a:cs typeface="Times New Roman" panose="02020603050405020304" pitchFamily="18" charset="0"/>
              </a:rPr>
              <a:t>This placement supports the </a:t>
            </a:r>
            <a:r>
              <a:rPr lang="en-US" sz="800" i="0" u="none" strike="noStrike">
                <a:effectLst/>
                <a:latin typeface="Times New Roman" panose="02020603050405020304" pitchFamily="18" charset="0"/>
                <a:cs typeface="Times New Roman" panose="02020603050405020304" pitchFamily="18" charset="0"/>
              </a:rPr>
              <a:t>Detect</a:t>
            </a:r>
            <a:r>
              <a:rPr lang="en-US" sz="800" b="0" i="0" u="none" strike="noStrike">
                <a:effectLst/>
                <a:latin typeface="Times New Roman" panose="02020603050405020304" pitchFamily="18" charset="0"/>
                <a:cs typeface="Times New Roman" panose="02020603050405020304" pitchFamily="18" charset="0"/>
              </a:rPr>
              <a:t> and </a:t>
            </a:r>
            <a:r>
              <a:rPr lang="en-US" sz="800" i="0" u="none" strike="noStrike">
                <a:effectLst/>
                <a:latin typeface="Times New Roman" panose="02020603050405020304" pitchFamily="18" charset="0"/>
                <a:cs typeface="Times New Roman" panose="02020603050405020304" pitchFamily="18" charset="0"/>
              </a:rPr>
              <a:t>Respond</a:t>
            </a:r>
            <a:r>
              <a:rPr lang="en-US" sz="800" b="0" i="0" u="none" strike="noStrike">
                <a:effectLst/>
                <a:latin typeface="Times New Roman" panose="02020603050405020304" pitchFamily="18" charset="0"/>
                <a:cs typeface="Times New Roman" panose="02020603050405020304" pitchFamily="18" charset="0"/>
              </a:rPr>
              <a:t> functions in the </a:t>
            </a:r>
            <a:r>
              <a:rPr lang="en-US" sz="800" i="0" u="none" strike="noStrike">
                <a:effectLst/>
                <a:latin typeface="Times New Roman" panose="02020603050405020304" pitchFamily="18" charset="0"/>
                <a:cs typeface="Times New Roman" panose="02020603050405020304" pitchFamily="18" charset="0"/>
              </a:rPr>
              <a:t>NIST Cybersecurity Framework</a:t>
            </a:r>
            <a:r>
              <a:rPr lang="en-US" sz="800" b="0" i="0" u="none" strike="noStrike">
                <a:effectLst/>
                <a:latin typeface="Times New Roman" panose="02020603050405020304" pitchFamily="18" charset="0"/>
                <a:cs typeface="Times New Roman" panose="02020603050405020304" pitchFamily="18" charset="0"/>
              </a:rPr>
              <a:t>.</a:t>
            </a:r>
          </a:p>
          <a:p>
            <a:pPr indent="-228600">
              <a:lnSpc>
                <a:spcPct val="90000"/>
              </a:lnSpc>
              <a:spcAft>
                <a:spcPts val="600"/>
              </a:spcAft>
              <a:buFont typeface="Arial" panose="020B0604020202020204" pitchFamily="34" charset="0"/>
              <a:buChar char="•"/>
            </a:pPr>
            <a:endParaRPr lang="en-US" sz="800">
              <a:effectLst/>
            </a:endParaRPr>
          </a:p>
          <a:p>
            <a:pPr indent="-228600">
              <a:lnSpc>
                <a:spcPct val="90000"/>
              </a:lnSpc>
              <a:spcAft>
                <a:spcPts val="600"/>
              </a:spcAft>
              <a:buFont typeface="Arial" panose="020B0604020202020204" pitchFamily="34" charset="0"/>
              <a:buChar char="•"/>
            </a:pPr>
            <a:endParaRPr lang="en-US" sz="800"/>
          </a:p>
          <a:p>
            <a:pPr indent="-228600">
              <a:lnSpc>
                <a:spcPct val="90000"/>
              </a:lnSpc>
              <a:spcAft>
                <a:spcPts val="600"/>
              </a:spcAft>
              <a:buFont typeface="Arial" panose="020B0604020202020204" pitchFamily="34" charset="0"/>
              <a:buChar char="•"/>
            </a:pPr>
            <a:endParaRPr lang="en-US" sz="800"/>
          </a:p>
        </p:txBody>
      </p:sp>
      <p:pic>
        <p:nvPicPr>
          <p:cNvPr id="2054" name="Picture 6" descr="Generated image">
            <a:extLst>
              <a:ext uri="{FF2B5EF4-FFF2-40B4-BE49-F238E27FC236}">
                <a16:creationId xmlns:a16="http://schemas.microsoft.com/office/drawing/2014/main" id="{A39E74F8-912B-76C5-C8E6-C90A63325D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50640" y="774285"/>
            <a:ext cx="2581173" cy="258117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A diagram of a company&#10;&#10;AI-generated content may be incorrect.">
            <a:extLst>
              <a:ext uri="{FF2B5EF4-FFF2-40B4-BE49-F238E27FC236}">
                <a16:creationId xmlns:a16="http://schemas.microsoft.com/office/drawing/2014/main" id="{2402ADC8-102D-600E-AC1A-C57E4C78403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981249" y="3575074"/>
            <a:ext cx="4319955" cy="2581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8193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5FA856-EFAD-79D9-067C-262465EA9CB2}"/>
              </a:ext>
            </a:extLst>
          </p:cNvPr>
          <p:cNvSpPr>
            <a:spLocks noGrp="1"/>
          </p:cNvSpPr>
          <p:nvPr>
            <p:ph type="title"/>
          </p:nvPr>
        </p:nvSpPr>
        <p:spPr>
          <a:xfrm>
            <a:off x="838200" y="557188"/>
            <a:ext cx="10515600" cy="1133499"/>
          </a:xfrm>
        </p:spPr>
        <p:txBody>
          <a:bodyPr>
            <a:normAutofit/>
          </a:bodyPr>
          <a:lstStyle/>
          <a:p>
            <a:pPr algn="ctr"/>
            <a:r>
              <a:rPr lang="en-US" sz="5200"/>
              <a:t>NIST Control Families: Josh &amp; Rayshon </a:t>
            </a:r>
          </a:p>
        </p:txBody>
      </p:sp>
      <p:graphicFrame>
        <p:nvGraphicFramePr>
          <p:cNvPr id="5" name="Content Placeholder 2">
            <a:extLst>
              <a:ext uri="{FF2B5EF4-FFF2-40B4-BE49-F238E27FC236}">
                <a16:creationId xmlns:a16="http://schemas.microsoft.com/office/drawing/2014/main" id="{18B6DD7A-DF98-3D17-0AF3-4EA693C1E14D}"/>
              </a:ext>
            </a:extLst>
          </p:cNvPr>
          <p:cNvGraphicFramePr>
            <a:graphicFrameLocks noGrp="1"/>
          </p:cNvGraphicFramePr>
          <p:nvPr>
            <p:ph idx="1"/>
            <p:extLst>
              <p:ext uri="{D42A27DB-BD31-4B8C-83A1-F6EECF244321}">
                <p14:modId xmlns:p14="http://schemas.microsoft.com/office/powerpoint/2010/main" val="2390425603"/>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34127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453581-F734-FC30-5BB3-633624FA1D5C}"/>
              </a:ext>
            </a:extLst>
          </p:cNvPr>
          <p:cNvSpPr>
            <a:spLocks noGrp="1"/>
          </p:cNvSpPr>
          <p:nvPr>
            <p:ph type="title"/>
          </p:nvPr>
        </p:nvSpPr>
        <p:spPr/>
        <p:txBody>
          <a:bodyPr/>
          <a:lstStyle/>
          <a:p>
            <a:r>
              <a:rPr lang="en-US"/>
              <a:t>NIST Control Families: Kamryn &amp; Ansumana</a:t>
            </a:r>
          </a:p>
        </p:txBody>
      </p:sp>
      <p:graphicFrame>
        <p:nvGraphicFramePr>
          <p:cNvPr id="19" name="Content Placeholder 2">
            <a:extLst>
              <a:ext uri="{FF2B5EF4-FFF2-40B4-BE49-F238E27FC236}">
                <a16:creationId xmlns:a16="http://schemas.microsoft.com/office/drawing/2014/main" id="{AADCD0C0-AF54-572D-107C-CD839FDC75A1}"/>
              </a:ext>
            </a:extLst>
          </p:cNvPr>
          <p:cNvGraphicFramePr>
            <a:graphicFrameLocks noGrp="1"/>
          </p:cNvGraphicFramePr>
          <p:nvPr>
            <p:ph idx="1"/>
            <p:extLst>
              <p:ext uri="{D42A27DB-BD31-4B8C-83A1-F6EECF244321}">
                <p14:modId xmlns:p14="http://schemas.microsoft.com/office/powerpoint/2010/main" val="2915257439"/>
              </p:ext>
            </p:extLst>
          </p:nvPr>
        </p:nvGraphicFramePr>
        <p:xfrm>
          <a:off x="1039906" y="1691154"/>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346289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6E12D-2C7E-8DD0-BF6A-51395A01FCF4}"/>
              </a:ext>
            </a:extLst>
          </p:cNvPr>
          <p:cNvSpPr>
            <a:spLocks noGrp="1"/>
          </p:cNvSpPr>
          <p:nvPr>
            <p:ph type="title"/>
          </p:nvPr>
        </p:nvSpPr>
        <p:spPr/>
        <p:txBody>
          <a:bodyPr/>
          <a:lstStyle/>
          <a:p>
            <a:r>
              <a:rPr lang="en-US"/>
              <a:t>Business Continuity Plan – Kam </a:t>
            </a:r>
          </a:p>
        </p:txBody>
      </p:sp>
      <p:sp>
        <p:nvSpPr>
          <p:cNvPr id="3" name="Content Placeholder 2">
            <a:extLst>
              <a:ext uri="{FF2B5EF4-FFF2-40B4-BE49-F238E27FC236}">
                <a16:creationId xmlns:a16="http://schemas.microsoft.com/office/drawing/2014/main" id="{7C3AFF4C-AE32-B9F4-69E6-831AD8DC75B9}"/>
              </a:ext>
            </a:extLst>
          </p:cNvPr>
          <p:cNvSpPr>
            <a:spLocks noGrp="1"/>
          </p:cNvSpPr>
          <p:nvPr>
            <p:ph idx="1"/>
          </p:nvPr>
        </p:nvSpPr>
        <p:spPr/>
        <p:txBody>
          <a:bodyPr vert="horz" lIns="91440" tIns="45720" rIns="91440" bIns="45720" rtlCol="0" anchor="t">
            <a:normAutofit fontScale="62500" lnSpcReduction="20000"/>
          </a:bodyPr>
          <a:lstStyle/>
          <a:p>
            <a:r>
              <a:rPr lang="en-US">
                <a:ea typeface="+mn-lt"/>
                <a:cs typeface="+mn-lt"/>
              </a:rPr>
              <a:t>Chevron's </a:t>
            </a:r>
            <a:r>
              <a:rPr lang="en-US" b="1">
                <a:ea typeface="+mn-lt"/>
                <a:cs typeface="+mn-lt"/>
              </a:rPr>
              <a:t>Business Continuity Plan (BCP)</a:t>
            </a:r>
            <a:r>
              <a:rPr lang="en-US">
                <a:ea typeface="+mn-lt"/>
                <a:cs typeface="+mn-lt"/>
              </a:rPr>
              <a:t> ensures that essential operations, such as oil production, pipeline management, and financial systems, remain functional during disruptions like natural disasters, cyberattacks, or power outages. The BCP aims to minimize downtime, safeguard personnel, and facilitate rapid recovery.</a:t>
            </a:r>
            <a:endParaRPr lang="en-US" b="1"/>
          </a:p>
          <a:p>
            <a:r>
              <a:rPr lang="en-US">
                <a:ea typeface="+mn-lt"/>
                <a:cs typeface="+mn-lt"/>
              </a:rPr>
              <a:t>The </a:t>
            </a:r>
            <a:r>
              <a:rPr lang="en-US" b="1">
                <a:ea typeface="+mn-lt"/>
                <a:cs typeface="+mn-lt"/>
              </a:rPr>
              <a:t>Contingency Plan</a:t>
            </a:r>
            <a:r>
              <a:rPr lang="en-US">
                <a:ea typeface="+mn-lt"/>
                <a:cs typeface="+mn-lt"/>
              </a:rPr>
              <a:t> involves establishing alternative suppliers, enabling remote work setups, and relocating operations to unaffected sites when necessary.</a:t>
            </a:r>
            <a:endParaRPr lang="en-US"/>
          </a:p>
          <a:p>
            <a:r>
              <a:rPr lang="en-US">
                <a:ea typeface="+mn-lt"/>
                <a:cs typeface="+mn-lt"/>
              </a:rPr>
              <a:t>The </a:t>
            </a:r>
            <a:r>
              <a:rPr lang="en-US" b="1">
                <a:ea typeface="+mn-lt"/>
                <a:cs typeface="+mn-lt"/>
              </a:rPr>
              <a:t>Incident Response Plan</a:t>
            </a:r>
            <a:r>
              <a:rPr lang="en-US">
                <a:ea typeface="+mn-lt"/>
                <a:cs typeface="+mn-lt"/>
              </a:rPr>
              <a:t> focuses on the swift detection and containment of cyber threats or system failures. It outlines clear communication protocols and immediate recovery procedures to mitigate damage.</a:t>
            </a:r>
            <a:endParaRPr lang="en-US"/>
          </a:p>
          <a:p>
            <a:r>
              <a:rPr lang="en-US">
                <a:ea typeface="+mn-lt"/>
                <a:cs typeface="+mn-lt"/>
              </a:rPr>
              <a:t>The </a:t>
            </a:r>
            <a:r>
              <a:rPr lang="en-US" b="1">
                <a:ea typeface="+mn-lt"/>
                <a:cs typeface="+mn-lt"/>
              </a:rPr>
              <a:t>Emergency Response Plan</a:t>
            </a:r>
            <a:r>
              <a:rPr lang="en-US">
                <a:ea typeface="+mn-lt"/>
                <a:cs typeface="+mn-lt"/>
              </a:rPr>
              <a:t> prioritizes safety through well-defined evacuation procedures, regular drills, and coordination with local emergency services to address incidents like fires or chemical spills.</a:t>
            </a:r>
            <a:endParaRPr lang="en-US"/>
          </a:p>
          <a:p>
            <a:r>
              <a:rPr lang="en-US">
                <a:ea typeface="+mn-lt"/>
                <a:cs typeface="+mn-lt"/>
              </a:rPr>
              <a:t>For </a:t>
            </a:r>
            <a:r>
              <a:rPr lang="en-US" b="1">
                <a:ea typeface="+mn-lt"/>
                <a:cs typeface="+mn-lt"/>
              </a:rPr>
              <a:t>Backup &amp; Recovery</a:t>
            </a:r>
            <a:r>
              <a:rPr lang="en-US">
                <a:ea typeface="+mn-lt"/>
                <a:cs typeface="+mn-lt"/>
              </a:rPr>
              <a:t>, Chevron conducts daily data backups to secure offsite locations, employs failover systems for critical operations, and regularly tests recovery processes to ensure quick restoration with minimal data loss.</a:t>
            </a:r>
            <a:endParaRPr lang="en-US"/>
          </a:p>
          <a:p>
            <a:r>
              <a:rPr lang="en-US">
                <a:ea typeface="+mn-lt"/>
                <a:cs typeface="+mn-lt"/>
              </a:rPr>
              <a:t>Collectively, these strategies enable Chevron to maintain operational resilience, protect its workforce, and swiftly recover from unforeseen events.</a:t>
            </a:r>
            <a:endParaRPr lang="en-US"/>
          </a:p>
          <a:p>
            <a:endParaRPr lang="en-US" b="1"/>
          </a:p>
        </p:txBody>
      </p:sp>
    </p:spTree>
    <p:extLst>
      <p:ext uri="{BB962C8B-B14F-4D97-AF65-F5344CB8AC3E}">
        <p14:creationId xmlns:p14="http://schemas.microsoft.com/office/powerpoint/2010/main" val="25231407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43F62-ADB3-947B-317A-68402A493683}"/>
              </a:ext>
            </a:extLst>
          </p:cNvPr>
          <p:cNvSpPr>
            <a:spLocks noGrp="1"/>
          </p:cNvSpPr>
          <p:nvPr>
            <p:ph type="title"/>
          </p:nvPr>
        </p:nvSpPr>
        <p:spPr/>
        <p:txBody>
          <a:bodyPr>
            <a:normAutofit fontScale="90000"/>
          </a:bodyPr>
          <a:lstStyle/>
          <a:p>
            <a:r>
              <a:rPr lang="en-US" sz="3000">
                <a:solidFill>
                  <a:srgbClr val="FFFFFF"/>
                </a:solidFill>
                <a:latin typeface="Oswald"/>
              </a:rPr>
              <a:t>Business con</a:t>
            </a:r>
            <a:br>
              <a:rPr lang="en-US"/>
            </a:br>
            <a:r>
              <a:rPr lang="en-US" sz="3000">
                <a:latin typeface="Oswald"/>
              </a:rPr>
              <a:t>Disaster Recovery Plan- Ansumana </a:t>
            </a:r>
            <a:br>
              <a:rPr lang="en-US"/>
            </a:br>
            <a:endParaRPr lang="en-US"/>
          </a:p>
        </p:txBody>
      </p:sp>
      <p:sp>
        <p:nvSpPr>
          <p:cNvPr id="3" name="Content Placeholder 2">
            <a:extLst>
              <a:ext uri="{FF2B5EF4-FFF2-40B4-BE49-F238E27FC236}">
                <a16:creationId xmlns:a16="http://schemas.microsoft.com/office/drawing/2014/main" id="{ED2942B5-6B73-BE4D-2365-58C480C1D5C1}"/>
              </a:ext>
            </a:extLst>
          </p:cNvPr>
          <p:cNvSpPr>
            <a:spLocks noGrp="1"/>
          </p:cNvSpPr>
          <p:nvPr>
            <p:ph idx="1"/>
          </p:nvPr>
        </p:nvSpPr>
        <p:spPr/>
        <p:txBody>
          <a:bodyPr vert="horz" lIns="91440" tIns="45720" rIns="91440" bIns="45720" rtlCol="0" anchor="t">
            <a:normAutofit fontScale="40000" lnSpcReduction="20000"/>
          </a:bodyPr>
          <a:lstStyle/>
          <a:p>
            <a:r>
              <a:rPr lang="en-US" b="1">
                <a:ea typeface="+mn-lt"/>
                <a:cs typeface="+mn-lt"/>
              </a:rPr>
              <a:t>1. Risk Assessment:</a:t>
            </a:r>
            <a:br>
              <a:rPr lang="en-US" b="1">
                <a:ea typeface="+mn-lt"/>
                <a:cs typeface="+mn-lt"/>
              </a:rPr>
            </a:br>
            <a:r>
              <a:rPr lang="en-US" b="1">
                <a:ea typeface="+mn-lt"/>
                <a:cs typeface="+mn-lt"/>
              </a:rPr>
              <a:t> Chevron must identify threats like natural disasters, cyberattacks, and equipment failure at each facility. They need regular risk reviews to prepare ahead of time.</a:t>
            </a:r>
            <a:endParaRPr lang="en-US" b="1"/>
          </a:p>
          <a:p>
            <a:r>
              <a:rPr lang="en-US" b="1">
                <a:ea typeface="+mn-lt"/>
                <a:cs typeface="+mn-lt"/>
              </a:rPr>
              <a:t>2. Data Backup &amp; Redundancy:</a:t>
            </a:r>
            <a:br>
              <a:rPr lang="en-US" b="1">
                <a:ea typeface="+mn-lt"/>
                <a:cs typeface="+mn-lt"/>
              </a:rPr>
            </a:br>
            <a:r>
              <a:rPr lang="en-US" b="1">
                <a:ea typeface="+mn-lt"/>
                <a:cs typeface="+mn-lt"/>
              </a:rPr>
              <a:t> They must back up data daily and weekly, store it in multiple secure locations (cloud + physical), and test backups often to ensure quick recovery.</a:t>
            </a:r>
            <a:endParaRPr lang="en-US" b="1"/>
          </a:p>
          <a:p>
            <a:r>
              <a:rPr lang="en-US" b="1">
                <a:ea typeface="+mn-lt"/>
                <a:cs typeface="+mn-lt"/>
              </a:rPr>
              <a:t>3. Failover Systems:</a:t>
            </a:r>
            <a:br>
              <a:rPr lang="en-US" b="1">
                <a:ea typeface="+mn-lt"/>
                <a:cs typeface="+mn-lt"/>
              </a:rPr>
            </a:br>
            <a:r>
              <a:rPr lang="en-US" b="1">
                <a:ea typeface="+mn-lt"/>
                <a:cs typeface="+mn-lt"/>
              </a:rPr>
              <a:t> Chevron must set up backup systems (like SCADA and ERP) that can take over instantly if the main ones fail, using global data centers.</a:t>
            </a:r>
            <a:endParaRPr lang="en-US" b="1"/>
          </a:p>
          <a:p>
            <a:r>
              <a:rPr lang="en-US" b="1">
                <a:ea typeface="+mn-lt"/>
                <a:cs typeface="+mn-lt"/>
              </a:rPr>
              <a:t>4. Incident Communication:</a:t>
            </a:r>
            <a:br>
              <a:rPr lang="en-US" b="1">
                <a:ea typeface="+mn-lt"/>
                <a:cs typeface="+mn-lt"/>
              </a:rPr>
            </a:br>
            <a:r>
              <a:rPr lang="en-US" b="1">
                <a:ea typeface="+mn-lt"/>
                <a:cs typeface="+mn-lt"/>
              </a:rPr>
              <a:t> They must have an emergency contact plan, alert tools (texts, secure apps), and clear steps for who talks to staff, media, and regulators.</a:t>
            </a:r>
            <a:endParaRPr lang="en-US" b="1"/>
          </a:p>
          <a:p>
            <a:r>
              <a:rPr lang="en-US" b="1">
                <a:ea typeface="+mn-lt"/>
                <a:cs typeface="+mn-lt"/>
              </a:rPr>
              <a:t>5. Testing &amp; Validation:</a:t>
            </a:r>
            <a:br>
              <a:rPr lang="en-US" b="1">
                <a:ea typeface="+mn-lt"/>
                <a:cs typeface="+mn-lt"/>
              </a:rPr>
            </a:br>
            <a:r>
              <a:rPr lang="en-US" b="1">
                <a:ea typeface="+mn-lt"/>
                <a:cs typeface="+mn-lt"/>
              </a:rPr>
              <a:t> Chevron needs to run regular disaster recovery tests—like drills, system failovers, and cyberattack simulations—to stay ready and improve plans.</a:t>
            </a:r>
            <a:endParaRPr lang="en-US" b="1"/>
          </a:p>
          <a:p>
            <a:r>
              <a:rPr lang="en-US" b="1">
                <a:ea typeface="+mn-lt"/>
                <a:cs typeface="+mn-lt"/>
              </a:rPr>
              <a:t>6. Resource Allocation:</a:t>
            </a:r>
            <a:br>
              <a:rPr lang="en-US" b="1">
                <a:ea typeface="+mn-lt"/>
                <a:cs typeface="+mn-lt"/>
              </a:rPr>
            </a:br>
            <a:r>
              <a:rPr lang="en-US" b="1">
                <a:ea typeface="+mn-lt"/>
                <a:cs typeface="+mn-lt"/>
              </a:rPr>
              <a:t> They must assign trained teams in each region, fund disaster recovery every year, and have deals with vendors for backup equipment and help.</a:t>
            </a:r>
            <a:endParaRPr lang="en-US" b="1"/>
          </a:p>
          <a:p>
            <a:r>
              <a:rPr lang="en-US" b="1">
                <a:ea typeface="+mn-lt"/>
                <a:cs typeface="+mn-lt"/>
              </a:rPr>
              <a:t>7. RTO &amp; RPO Targets:</a:t>
            </a:r>
            <a:br>
              <a:rPr lang="en-US" b="1">
                <a:ea typeface="+mn-lt"/>
                <a:cs typeface="+mn-lt"/>
              </a:rPr>
            </a:br>
            <a:r>
              <a:rPr lang="en-US" b="1">
                <a:ea typeface="+mn-lt"/>
                <a:cs typeface="+mn-lt"/>
              </a:rPr>
              <a:t> Chevron must recover critical systems (trading, control) in under 1 hour and not lose more than 15 minutes of data. Less critical systems get more time.</a:t>
            </a:r>
            <a:endParaRPr lang="en-US" b="1"/>
          </a:p>
          <a:p>
            <a:r>
              <a:rPr lang="en-US" b="1">
                <a:ea typeface="+mn-lt"/>
                <a:cs typeface="+mn-lt"/>
              </a:rPr>
              <a:t>8. Business Priorities:</a:t>
            </a:r>
            <a:br>
              <a:rPr lang="en-US" b="1">
                <a:ea typeface="+mn-lt"/>
                <a:cs typeface="+mn-lt"/>
              </a:rPr>
            </a:br>
            <a:r>
              <a:rPr lang="en-US" b="1">
                <a:ea typeface="+mn-lt"/>
                <a:cs typeface="+mn-lt"/>
              </a:rPr>
              <a:t> They must restore most important functions first:</a:t>
            </a:r>
            <a:endParaRPr lang="en-US" b="1"/>
          </a:p>
          <a:p>
            <a:r>
              <a:rPr lang="en-US" b="1">
                <a:ea typeface="+mn-lt"/>
                <a:cs typeface="+mn-lt"/>
              </a:rPr>
              <a:t>Oil trading &amp; control systems</a:t>
            </a:r>
            <a:endParaRPr lang="en-US" b="1"/>
          </a:p>
          <a:p>
            <a:r>
              <a:rPr lang="en-US" b="1">
                <a:ea typeface="+mn-lt"/>
                <a:cs typeface="+mn-lt"/>
              </a:rPr>
              <a:t>Financial systems &amp; communication tools</a:t>
            </a:r>
            <a:endParaRPr lang="en-US" b="1"/>
          </a:p>
          <a:p>
            <a:r>
              <a:rPr lang="en-US" b="1">
                <a:ea typeface="+mn-lt"/>
                <a:cs typeface="+mn-lt"/>
              </a:rPr>
              <a:t>HR and internal websites</a:t>
            </a:r>
            <a:endParaRPr lang="en-US" b="1"/>
          </a:p>
          <a:p>
            <a:endParaRPr lang="en-US"/>
          </a:p>
        </p:txBody>
      </p:sp>
    </p:spTree>
    <p:extLst>
      <p:ext uri="{BB962C8B-B14F-4D97-AF65-F5344CB8AC3E}">
        <p14:creationId xmlns:p14="http://schemas.microsoft.com/office/powerpoint/2010/main" val="210351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C5ED10-28C4-17CF-8919-5B02D195E082}"/>
              </a:ext>
            </a:extLst>
          </p:cNvPr>
          <p:cNvSpPr>
            <a:spLocks noGrp="1"/>
          </p:cNvSpPr>
          <p:nvPr>
            <p:ph type="title"/>
          </p:nvPr>
        </p:nvSpPr>
        <p:spPr>
          <a:xfrm>
            <a:off x="1371599" y="294538"/>
            <a:ext cx="9895951" cy="1033669"/>
          </a:xfrm>
        </p:spPr>
        <p:txBody>
          <a:bodyPr>
            <a:normAutofit/>
          </a:bodyPr>
          <a:lstStyle/>
          <a:p>
            <a:r>
              <a:rPr lang="en-US" sz="4000">
                <a:solidFill>
                  <a:srgbClr val="FFFFFF"/>
                </a:solidFill>
              </a:rPr>
              <a:t>References </a:t>
            </a:r>
          </a:p>
        </p:txBody>
      </p:sp>
      <p:sp>
        <p:nvSpPr>
          <p:cNvPr id="3" name="Content Placeholder 2">
            <a:extLst>
              <a:ext uri="{FF2B5EF4-FFF2-40B4-BE49-F238E27FC236}">
                <a16:creationId xmlns:a16="http://schemas.microsoft.com/office/drawing/2014/main" id="{8392B919-050A-A4BB-E7C6-DAD310907D84}"/>
              </a:ext>
            </a:extLst>
          </p:cNvPr>
          <p:cNvSpPr>
            <a:spLocks noGrp="1"/>
          </p:cNvSpPr>
          <p:nvPr>
            <p:ph idx="1"/>
          </p:nvPr>
        </p:nvSpPr>
        <p:spPr>
          <a:xfrm>
            <a:off x="1371599" y="2318197"/>
            <a:ext cx="9724031" cy="3683358"/>
          </a:xfrm>
        </p:spPr>
        <p:txBody>
          <a:bodyPr anchor="ctr">
            <a:normAutofit/>
          </a:bodyPr>
          <a:lstStyle/>
          <a:p>
            <a:pPr>
              <a:buNone/>
            </a:pPr>
            <a:r>
              <a:rPr lang="en-US" sz="2000" b="0" i="0" u="none" strike="noStrike">
                <a:effectLst/>
              </a:rPr>
              <a:t>Security Scientist. (n.d.). </a:t>
            </a:r>
            <a:r>
              <a:rPr lang="en-US" sz="2000" b="0" i="1" u="none" strike="noStrike">
                <a:effectLst/>
              </a:rPr>
              <a:t>NIST SP 800-53 control families explained</a:t>
            </a:r>
            <a:r>
              <a:rPr lang="en-US" sz="2000" b="0" i="0" u="none" strike="noStrike">
                <a:effectLst/>
              </a:rPr>
              <a:t>. </a:t>
            </a:r>
            <a:r>
              <a:rPr lang="en-US" sz="2000" b="0" i="0" u="none" strike="noStrike" err="1">
                <a:effectLst/>
              </a:rPr>
              <a:t>SecurityScientist.net</a:t>
            </a:r>
            <a:r>
              <a:rPr lang="en-US" sz="2000" b="0" i="0" u="none" strike="noStrike">
                <a:effectLst/>
              </a:rPr>
              <a:t>. </a:t>
            </a:r>
            <a:r>
              <a:rPr lang="en-US" sz="2000" b="0" i="0" u="none" strike="noStrike">
                <a:effectLst/>
                <a:hlinkClick r:id="rId2"/>
              </a:rPr>
              <a:t>https://www.securityscientist.net/blog/nist-sp-800-53-control-families/</a:t>
            </a:r>
            <a:endParaRPr lang="en-US" sz="2000" b="0" i="0" u="none" strike="noStrike">
              <a:effectLst/>
            </a:endParaRPr>
          </a:p>
          <a:p>
            <a:pPr>
              <a:buNone/>
            </a:pPr>
            <a:r>
              <a:rPr lang="en-US" sz="2000" b="0" i="0" u="none" strike="noStrike">
                <a:effectLst/>
              </a:rPr>
              <a:t>Chevron. (n.d.-a). </a:t>
            </a:r>
            <a:r>
              <a:rPr lang="en-US" sz="2000" b="0" i="1" u="none" strike="noStrike">
                <a:effectLst/>
              </a:rPr>
              <a:t>Technology and innovation</a:t>
            </a:r>
            <a:r>
              <a:rPr lang="en-US" sz="2000" b="0" i="0" u="none" strike="noStrike">
                <a:effectLst/>
              </a:rPr>
              <a:t>. </a:t>
            </a:r>
            <a:r>
              <a:rPr lang="en-US" sz="2000" b="0" i="0" u="none" strike="noStrike">
                <a:effectLst/>
                <a:hlinkClick r:id="rId3"/>
              </a:rPr>
              <a:t>https://www.chevron.com/what-we-do/technology-and-innovation</a:t>
            </a:r>
            <a:endParaRPr lang="en-US" sz="2000" b="0" i="0" u="none" strike="noStrike">
              <a:effectLst/>
            </a:endParaRPr>
          </a:p>
          <a:p>
            <a:pPr>
              <a:buNone/>
            </a:pPr>
            <a:r>
              <a:rPr lang="en-US" sz="2000" b="0" i="0" u="none" strike="noStrike">
                <a:effectLst/>
              </a:rPr>
              <a:t>Chevron. (n.d.-b). </a:t>
            </a:r>
            <a:r>
              <a:rPr lang="en-US" sz="2000" b="0" i="1" u="none" strike="noStrike">
                <a:effectLst/>
              </a:rPr>
              <a:t>History</a:t>
            </a:r>
            <a:r>
              <a:rPr lang="en-US" sz="2000" b="0" i="0" u="none" strike="noStrike">
                <a:effectLst/>
              </a:rPr>
              <a:t>. </a:t>
            </a:r>
            <a:r>
              <a:rPr lang="en-US" sz="2000" b="0" i="0" u="none" strike="noStrike">
                <a:effectLst/>
                <a:hlinkClick r:id="rId4"/>
              </a:rPr>
              <a:t>https://www.chevron.com/who-we-are/history</a:t>
            </a:r>
            <a:endParaRPr lang="en-US" sz="2000" b="0" i="0" u="none" strike="noStrike">
              <a:effectLst/>
            </a:endParaRPr>
          </a:p>
          <a:p>
            <a:r>
              <a:rPr lang="en-US" sz="2000" b="0" i="0" u="none" strike="noStrike">
                <a:effectLst/>
              </a:rPr>
              <a:t>Chevron. (n.d.-c). </a:t>
            </a:r>
            <a:r>
              <a:rPr lang="en-US" sz="2000" b="0" i="1" u="none" strike="noStrike">
                <a:effectLst/>
              </a:rPr>
              <a:t>Cybersecurity and operational excellence</a:t>
            </a:r>
            <a:r>
              <a:rPr lang="en-US" sz="2000" b="0" i="0" u="none" strike="noStrike">
                <a:effectLst/>
              </a:rPr>
              <a:t>. </a:t>
            </a:r>
            <a:r>
              <a:rPr lang="en-US" sz="2000" b="0" i="0" u="none" strike="noStrike">
                <a:effectLst/>
                <a:hlinkClick r:id="rId5"/>
              </a:rPr>
              <a:t>https://www.chevron.com/who-we-are/culture/operational-excellence/cybersecurity</a:t>
            </a:r>
            <a:endParaRPr lang="en-US" sz="2000" b="0" i="0" u="none" strike="noStrike">
              <a:effectLst/>
            </a:endParaRPr>
          </a:p>
          <a:p>
            <a:pPr marL="0" indent="0">
              <a:buNone/>
            </a:pPr>
            <a:endParaRPr lang="en-US" sz="2000"/>
          </a:p>
        </p:txBody>
      </p:sp>
    </p:spTree>
    <p:extLst>
      <p:ext uri="{BB962C8B-B14F-4D97-AF65-F5344CB8AC3E}">
        <p14:creationId xmlns:p14="http://schemas.microsoft.com/office/powerpoint/2010/main" val="1070007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2048</Words>
  <Application>Microsoft Macintosh PowerPoint</Application>
  <PresentationFormat>Widescreen</PresentationFormat>
  <Paragraphs>97</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Aptos</vt:lpstr>
      <vt:lpstr>Aptos Display</vt:lpstr>
      <vt:lpstr>Arial</vt:lpstr>
      <vt:lpstr>Oswald</vt:lpstr>
      <vt:lpstr>Times New Roman</vt:lpstr>
      <vt:lpstr>Office Theme</vt:lpstr>
      <vt:lpstr>CHEVRON </vt:lpstr>
      <vt:lpstr>Company Background Information </vt:lpstr>
      <vt:lpstr>Chevron Network Defense Strategy </vt:lpstr>
      <vt:lpstr>Logical And Physical Topology </vt:lpstr>
      <vt:lpstr>NIST Control Families: Josh &amp; Rayshon </vt:lpstr>
      <vt:lpstr>NIST Control Families: Kamryn &amp; Ansumana</vt:lpstr>
      <vt:lpstr>Business Continuity Plan – Kam </vt:lpstr>
      <vt:lpstr>Business con Disaster Recovery Plan- Ansumana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Rayshon Tremain Lawrence</dc:creator>
  <cp:lastModifiedBy>Rayshon Tremain Lawrence</cp:lastModifiedBy>
  <cp:revision>1</cp:revision>
  <dcterms:created xsi:type="dcterms:W3CDTF">2025-05-04T14:12:07Z</dcterms:created>
  <dcterms:modified xsi:type="dcterms:W3CDTF">2025-10-02T17:01:47Z</dcterms:modified>
</cp:coreProperties>
</file>