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4"/>
  </p:sldMasterIdLst>
  <p:sldIdLst>
    <p:sldId id="256" r:id="rId5"/>
    <p:sldId id="257" r:id="rId6"/>
    <p:sldId id="259" r:id="rId7"/>
    <p:sldId id="260" r:id="rId8"/>
    <p:sldId id="261"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D1487-F6C2-F743-888A-3AA2850B99D0}" v="2" dt="2025-03-12T18:58:20.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77" autoAdjust="0"/>
    <p:restoredTop sz="94660"/>
  </p:normalViewPr>
  <p:slideViewPr>
    <p:cSldViewPr snapToGrid="0">
      <p:cViewPr varScale="1">
        <p:scale>
          <a:sx n="117" d="100"/>
          <a:sy n="117" d="100"/>
        </p:scale>
        <p:origin x="192"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10/2/25</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79399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10/2/25</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6592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10/2/25</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2194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10/2/25</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91460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10/2/25</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9390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10/2/25</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883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10/2/25</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57967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10/2/25</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975448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10/2/25</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09877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10/2/25</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7885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10/2/25</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998636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10/2/25</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89114167"/>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rongkindofgreen.org/2019/06/18/the-global-goals-to-further-corporate-capture-presents-the-united-nations-foundation-partnership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raft.co/exxon-mobil/locations" TargetMode="External"/><Relationship Id="rId2" Type="http://schemas.openxmlformats.org/officeDocument/2006/relationships/hyperlink" Target="https://headquartersoffice.com/exxonmobil/#:~:text=The%20main%20headquarter%20of%20ExxonMobil%20is%20located%20in,in%20the%20US%2C%20according%20to%20the%20company%E2%80%99s%20website." TargetMode="External"/><Relationship Id="rId1" Type="http://schemas.openxmlformats.org/officeDocument/2006/relationships/slideLayout" Target="../slideLayouts/slideLayout2.xml"/><Relationship Id="rId5" Type="http://schemas.openxmlformats.org/officeDocument/2006/relationships/hyperlink" Target="https://www.macrotrends.net/stocks/charts/XOM/exxon/number-of-employees" TargetMode="External"/><Relationship Id="rId4" Type="http://schemas.openxmlformats.org/officeDocument/2006/relationships/hyperlink" Target="https://corporate.exxonmobil.com/who-we-are/our-approach/management-committee#KathrynAMikel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BA6870-D03B-59F6-3B20-ECB878D96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BC5B947-E75A-0685-0018-453D0F6EBECC}"/>
              </a:ext>
            </a:extLst>
          </p:cNvPr>
          <p:cNvSpPr>
            <a:spLocks noGrp="1"/>
          </p:cNvSpPr>
          <p:nvPr>
            <p:ph type="subTitle" idx="1"/>
          </p:nvPr>
        </p:nvSpPr>
        <p:spPr>
          <a:xfrm>
            <a:off x="8115299" y="5474501"/>
            <a:ext cx="3548891" cy="1064301"/>
          </a:xfrm>
        </p:spPr>
        <p:txBody>
          <a:bodyPr anchor="ctr">
            <a:normAutofit/>
          </a:bodyPr>
          <a:lstStyle/>
          <a:p>
            <a:pPr>
              <a:lnSpc>
                <a:spcPct val="110000"/>
              </a:lnSpc>
            </a:pPr>
            <a:r>
              <a:rPr lang="en-US" sz="1700"/>
              <a:t>Presented by: Rayshon L, Jaden H, Craig K</a:t>
            </a:r>
          </a:p>
          <a:p>
            <a:pPr>
              <a:lnSpc>
                <a:spcPct val="110000"/>
              </a:lnSpc>
            </a:pPr>
            <a:r>
              <a:rPr lang="en-US" sz="1700"/>
              <a:t>CTEC 302</a:t>
            </a:r>
          </a:p>
        </p:txBody>
      </p:sp>
      <p:sp>
        <p:nvSpPr>
          <p:cNvPr id="12" name="Freeform: Shape 11">
            <a:extLst>
              <a:ext uri="{FF2B5EF4-FFF2-40B4-BE49-F238E27FC236}">
                <a16:creationId xmlns:a16="http://schemas.microsoft.com/office/drawing/2014/main" id="{7007C44E-5608-5BA7-E07F-64016EA2A2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8" cy="5143500"/>
          </a:xfrm>
          <a:custGeom>
            <a:avLst/>
            <a:gdLst>
              <a:gd name="connsiteX0" fmla="*/ 0 w 12191998"/>
              <a:gd name="connsiteY0" fmla="*/ 0 h 5143500"/>
              <a:gd name="connsiteX1" fmla="*/ 12191998 w 12191998"/>
              <a:gd name="connsiteY1" fmla="*/ 0 h 5143500"/>
              <a:gd name="connsiteX2" fmla="*/ 12191998 w 12191998"/>
              <a:gd name="connsiteY2" fmla="*/ 4482569 h 5143500"/>
              <a:gd name="connsiteX3" fmla="*/ 11531067 w 12191998"/>
              <a:gd name="connsiteY3" fmla="*/ 5143500 h 5143500"/>
              <a:gd name="connsiteX4" fmla="*/ 660929 w 12191998"/>
              <a:gd name="connsiteY4" fmla="*/ 5143500 h 5143500"/>
              <a:gd name="connsiteX5" fmla="*/ 13426 w 12191998"/>
              <a:gd name="connsiteY5" fmla="*/ 4615770 h 5143500"/>
              <a:gd name="connsiteX6" fmla="*/ 0 w 12191998"/>
              <a:gd name="connsiteY6" fmla="*/ 448259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1998" h="5143500">
                <a:moveTo>
                  <a:pt x="0" y="0"/>
                </a:moveTo>
                <a:lnTo>
                  <a:pt x="12191998" y="0"/>
                </a:lnTo>
                <a:lnTo>
                  <a:pt x="12191998" y="4482569"/>
                </a:lnTo>
                <a:cubicBezTo>
                  <a:pt x="12191998" y="4847591"/>
                  <a:pt x="11896089" y="5143500"/>
                  <a:pt x="11531067" y="5143500"/>
                </a:cubicBezTo>
                <a:lnTo>
                  <a:pt x="660929" y="5143500"/>
                </a:lnTo>
                <a:cubicBezTo>
                  <a:pt x="341535" y="5143500"/>
                  <a:pt x="75055" y="4916945"/>
                  <a:pt x="13426" y="4615770"/>
                </a:cubicBezTo>
                <a:lnTo>
                  <a:pt x="0" y="4482591"/>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Logo&#10;&#10;AI-generated content may be incorrect.">
            <a:extLst>
              <a:ext uri="{FF2B5EF4-FFF2-40B4-BE49-F238E27FC236}">
                <a16:creationId xmlns:a16="http://schemas.microsoft.com/office/drawing/2014/main" id="{3C767FC9-BBF9-0998-8DB4-9C0C4BCB96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647003" y="1735246"/>
            <a:ext cx="8897992" cy="1673007"/>
          </a:xfrm>
          <a:prstGeom prst="rect">
            <a:avLst/>
          </a:prstGeom>
        </p:spPr>
      </p:pic>
    </p:spTree>
    <p:extLst>
      <p:ext uri="{BB962C8B-B14F-4D97-AF65-F5344CB8AC3E}">
        <p14:creationId xmlns:p14="http://schemas.microsoft.com/office/powerpoint/2010/main" val="6353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8CA9E9D-6A76-A56D-C4DE-0910EA872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FB7E5ED-F72A-DBA0-549D-BABA6DAC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406604"/>
          </a:xfrm>
          <a:custGeom>
            <a:avLst/>
            <a:gdLst>
              <a:gd name="connsiteX0" fmla="*/ 0 w 12192000"/>
              <a:gd name="connsiteY0" fmla="*/ 0 h 6858000"/>
              <a:gd name="connsiteX1" fmla="*/ 12192000 w 12192000"/>
              <a:gd name="connsiteY1" fmla="*/ 0 h 6858000"/>
              <a:gd name="connsiteX2" fmla="*/ 12192000 w 12192000"/>
              <a:gd name="connsiteY2" fmla="*/ 2406593 h 6858000"/>
              <a:gd name="connsiteX3" fmla="*/ 12178573 w 12192000"/>
              <a:gd name="connsiteY3" fmla="*/ 2273403 h 6858000"/>
              <a:gd name="connsiteX4" fmla="*/ 11531070 w 12192000"/>
              <a:gd name="connsiteY4" fmla="*/ 1745673 h 6858000"/>
              <a:gd name="connsiteX5" fmla="*/ 660932 w 12192000"/>
              <a:gd name="connsiteY5" fmla="*/ 1745673 h 6858000"/>
              <a:gd name="connsiteX6" fmla="*/ 1 w 12192000"/>
              <a:gd name="connsiteY6" fmla="*/ 2406604 h 6858000"/>
              <a:gd name="connsiteX7" fmla="*/ 1 w 12192000"/>
              <a:gd name="connsiteY7" fmla="*/ 6858000 h 6858000"/>
              <a:gd name="connsiteX8" fmla="*/ 0 w 12192000"/>
              <a:gd name="connsiteY8" fmla="*/ 6858000 h 6858000"/>
              <a:gd name="connsiteX0" fmla="*/ 0 w 12192000"/>
              <a:gd name="connsiteY0" fmla="*/ 0 h 6858000"/>
              <a:gd name="connsiteX1" fmla="*/ 12192000 w 12192000"/>
              <a:gd name="connsiteY1" fmla="*/ 0 h 6858000"/>
              <a:gd name="connsiteX2" fmla="*/ 12192000 w 12192000"/>
              <a:gd name="connsiteY2" fmla="*/ 2406593 h 6858000"/>
              <a:gd name="connsiteX3" fmla="*/ 12178573 w 12192000"/>
              <a:gd name="connsiteY3" fmla="*/ 2273403 h 6858000"/>
              <a:gd name="connsiteX4" fmla="*/ 11531070 w 12192000"/>
              <a:gd name="connsiteY4" fmla="*/ 1745673 h 6858000"/>
              <a:gd name="connsiteX5" fmla="*/ 660932 w 12192000"/>
              <a:gd name="connsiteY5" fmla="*/ 1745673 h 6858000"/>
              <a:gd name="connsiteX6" fmla="*/ 1 w 12192000"/>
              <a:gd name="connsiteY6" fmla="*/ 2406604 h 6858000"/>
              <a:gd name="connsiteX7" fmla="*/ 1 w 12192000"/>
              <a:gd name="connsiteY7" fmla="*/ 6858000 h 6858000"/>
              <a:gd name="connsiteX8" fmla="*/ 0 w 12192000"/>
              <a:gd name="connsiteY8" fmla="*/ 0 h 6858000"/>
              <a:gd name="connsiteX0" fmla="*/ 0 w 12192000"/>
              <a:gd name="connsiteY0" fmla="*/ 0 h 2406604"/>
              <a:gd name="connsiteX1" fmla="*/ 12192000 w 12192000"/>
              <a:gd name="connsiteY1" fmla="*/ 0 h 2406604"/>
              <a:gd name="connsiteX2" fmla="*/ 12192000 w 12192000"/>
              <a:gd name="connsiteY2" fmla="*/ 2406593 h 2406604"/>
              <a:gd name="connsiteX3" fmla="*/ 12178573 w 12192000"/>
              <a:gd name="connsiteY3" fmla="*/ 2273403 h 2406604"/>
              <a:gd name="connsiteX4" fmla="*/ 11531070 w 12192000"/>
              <a:gd name="connsiteY4" fmla="*/ 1745673 h 2406604"/>
              <a:gd name="connsiteX5" fmla="*/ 660932 w 12192000"/>
              <a:gd name="connsiteY5" fmla="*/ 1745673 h 2406604"/>
              <a:gd name="connsiteX6" fmla="*/ 1 w 12192000"/>
              <a:gd name="connsiteY6" fmla="*/ 2406604 h 2406604"/>
              <a:gd name="connsiteX7" fmla="*/ 0 w 12192000"/>
              <a:gd name="connsiteY7" fmla="*/ 0 h 2406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406604">
                <a:moveTo>
                  <a:pt x="0" y="0"/>
                </a:moveTo>
                <a:lnTo>
                  <a:pt x="12192000" y="0"/>
                </a:lnTo>
                <a:lnTo>
                  <a:pt x="12192000" y="2406593"/>
                </a:lnTo>
                <a:lnTo>
                  <a:pt x="12178573" y="2273403"/>
                </a:lnTo>
                <a:cubicBezTo>
                  <a:pt x="12116944" y="1972228"/>
                  <a:pt x="11850464" y="1745673"/>
                  <a:pt x="11531070" y="1745673"/>
                </a:cubicBezTo>
                <a:lnTo>
                  <a:pt x="660932" y="1745673"/>
                </a:lnTo>
                <a:cubicBezTo>
                  <a:pt x="295910" y="1745673"/>
                  <a:pt x="1" y="2041582"/>
                  <a:pt x="1" y="2406604"/>
                </a:cubicBezTo>
                <a:cubicBezTo>
                  <a:pt x="1" y="1604403"/>
                  <a:pt x="0" y="802201"/>
                  <a:pt x="0" y="0"/>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1F15B5B-DB28-B568-A8F6-144A07D6D2F3}"/>
              </a:ext>
            </a:extLst>
          </p:cNvPr>
          <p:cNvSpPr>
            <a:spLocks noGrp="1"/>
          </p:cNvSpPr>
          <p:nvPr>
            <p:ph type="title"/>
          </p:nvPr>
        </p:nvSpPr>
        <p:spPr>
          <a:xfrm>
            <a:off x="969818" y="264120"/>
            <a:ext cx="9095508" cy="1343007"/>
          </a:xfrm>
        </p:spPr>
        <p:txBody>
          <a:bodyPr anchor="ctr">
            <a:normAutofit/>
          </a:bodyPr>
          <a:lstStyle/>
          <a:p>
            <a:r>
              <a:rPr lang="en-US">
                <a:solidFill>
                  <a:schemeClr val="bg1"/>
                </a:solidFill>
              </a:rPr>
              <a:t>Exxon Mobil Overview</a:t>
            </a:r>
          </a:p>
        </p:txBody>
      </p:sp>
      <p:sp>
        <p:nvSpPr>
          <p:cNvPr id="4" name="Date Placeholder 3">
            <a:extLst>
              <a:ext uri="{FF2B5EF4-FFF2-40B4-BE49-F238E27FC236}">
                <a16:creationId xmlns:a16="http://schemas.microsoft.com/office/drawing/2014/main" id="{95FF9013-F5BA-192D-B4F9-D8E82697401E}"/>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chemeClr val="bg1"/>
                </a:solidFill>
              </a:rPr>
              <a:pPr>
                <a:spcAft>
                  <a:spcPts val="600"/>
                </a:spcAft>
              </a:pPr>
              <a:t>10/2/25</a:t>
            </a:fld>
            <a:endParaRPr lang="en-US">
              <a:solidFill>
                <a:schemeClr val="bg1"/>
              </a:solidFill>
            </a:endParaRPr>
          </a:p>
        </p:txBody>
      </p:sp>
      <p:sp>
        <p:nvSpPr>
          <p:cNvPr id="3" name="Content Placeholder 2">
            <a:extLst>
              <a:ext uri="{FF2B5EF4-FFF2-40B4-BE49-F238E27FC236}">
                <a16:creationId xmlns:a16="http://schemas.microsoft.com/office/drawing/2014/main" id="{3B5857E4-450F-847C-70F1-B8867E3E6CFB}"/>
              </a:ext>
            </a:extLst>
          </p:cNvPr>
          <p:cNvSpPr>
            <a:spLocks noGrp="1"/>
          </p:cNvSpPr>
          <p:nvPr>
            <p:ph idx="1"/>
          </p:nvPr>
        </p:nvSpPr>
        <p:spPr>
          <a:xfrm>
            <a:off x="969818" y="2493818"/>
            <a:ext cx="6664037" cy="3685309"/>
          </a:xfrm>
        </p:spPr>
        <p:txBody>
          <a:bodyPr anchor="ctr">
            <a:normAutofit fontScale="55000" lnSpcReduction="20000"/>
          </a:bodyPr>
          <a:lstStyle/>
          <a:p>
            <a:pPr marL="0" indent="0">
              <a:lnSpc>
                <a:spcPct val="110000"/>
              </a:lnSpc>
              <a:buNone/>
            </a:pPr>
            <a:r>
              <a:rPr lang="en-US" sz="1700" dirty="0"/>
              <a:t>Location(s): Exxon  Mobil’s headquarters reside in Irving, Texas. There are operations in more than 60 countries. </a:t>
            </a:r>
          </a:p>
          <a:p>
            <a:pPr marL="0" indent="0">
              <a:lnSpc>
                <a:spcPct val="110000"/>
              </a:lnSpc>
              <a:buNone/>
            </a:pPr>
            <a:r>
              <a:rPr lang="en-US" sz="1700" dirty="0"/>
              <a:t>Exxon is a multinational oil and gas company that discovers, produces, and delivers energy and chemicals to customers around the world. Exxon has a decentralized structure which allows the company to divide itself intro several business segments each with their own leadership. </a:t>
            </a:r>
          </a:p>
          <a:p>
            <a:pPr marL="0" indent="0">
              <a:lnSpc>
                <a:spcPct val="110000"/>
              </a:lnSpc>
              <a:buNone/>
            </a:pPr>
            <a:r>
              <a:rPr lang="en-US" sz="1700" dirty="0"/>
              <a:t>Number of Offices: 62</a:t>
            </a:r>
          </a:p>
          <a:p>
            <a:pPr marL="0" indent="0">
              <a:lnSpc>
                <a:spcPct val="110000"/>
              </a:lnSpc>
              <a:buNone/>
            </a:pPr>
            <a:r>
              <a:rPr lang="en-US" sz="1700" dirty="0"/>
              <a:t>ExxonMobil distributes and provides to a wide and diverse range of clientele, including industrial, commercial, and retail customers. Their services include fuel supply, lubricant, and petrochemical products. </a:t>
            </a:r>
          </a:p>
          <a:p>
            <a:pPr marL="0" indent="0">
              <a:lnSpc>
                <a:spcPct val="110000"/>
              </a:lnSpc>
              <a:buNone/>
            </a:pPr>
            <a:r>
              <a:rPr lang="en-US" sz="1700" dirty="0"/>
              <a:t>Employees: There are over 61,000 employees (Last Reported 12/31/2024). Employees are spread across various global locations, including offices, refineries, and production facilities. </a:t>
            </a:r>
          </a:p>
          <a:p>
            <a:pPr marL="0" indent="0">
              <a:lnSpc>
                <a:spcPct val="110000"/>
              </a:lnSpc>
              <a:buNone/>
            </a:pPr>
            <a:r>
              <a:rPr lang="en-US" sz="1700" dirty="0"/>
              <a:t>Clients: Large industry clients in sectors such as manufacturing, transportation, and energy who rely on ExxonMobil’s products and services. Consumers purchasing ExxonMobil fuel and lubricants through retail outlets are a large portion of sales. Clients are located worldwide which benefits the ExxonMobil’s chemical products for manufacturing and production. </a:t>
            </a:r>
          </a:p>
          <a:p>
            <a:pPr marL="0" indent="0">
              <a:lnSpc>
                <a:spcPct val="110000"/>
              </a:lnSpc>
              <a:buNone/>
            </a:pPr>
            <a:r>
              <a:rPr lang="en-US" sz="1700" dirty="0"/>
              <a:t>Stakeholders: The backbone of the company are the employees, as it contributes vastly to Exxon’s operations and success. Key decision makers and leaders drive the company’s strategic direction. The stakeholders includes individuals and institutional investors who own shares in ExxonMobil, including major stakeholders like Vanguard. </a:t>
            </a:r>
          </a:p>
        </p:txBody>
      </p:sp>
      <p:sp>
        <p:nvSpPr>
          <p:cNvPr id="6" name="Slide Number Placeholder 5">
            <a:extLst>
              <a:ext uri="{FF2B5EF4-FFF2-40B4-BE49-F238E27FC236}">
                <a16:creationId xmlns:a16="http://schemas.microsoft.com/office/drawing/2014/main" id="{3B8CD741-32E3-C46B-DDB9-E8122DE21325}"/>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2</a:t>
            </a:fld>
            <a:endParaRPr lang="en-US"/>
          </a:p>
        </p:txBody>
      </p:sp>
    </p:spTree>
    <p:extLst>
      <p:ext uri="{BB962C8B-B14F-4D97-AF65-F5344CB8AC3E}">
        <p14:creationId xmlns:p14="http://schemas.microsoft.com/office/powerpoint/2010/main" val="289216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6739B7-CDA7-1140-87BB-21243FC57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Pipes over the sea">
            <a:extLst>
              <a:ext uri="{FF2B5EF4-FFF2-40B4-BE49-F238E27FC236}">
                <a16:creationId xmlns:a16="http://schemas.microsoft.com/office/drawing/2014/main" id="{62D776E7-9C68-3B5D-6231-96B9374917E6}"/>
              </a:ext>
            </a:extLst>
          </p:cNvPr>
          <p:cNvPicPr>
            <a:picLocks noChangeAspect="1"/>
          </p:cNvPicPr>
          <p:nvPr/>
        </p:nvPicPr>
        <p:blipFill>
          <a:blip r:embed="rId2"/>
          <a:srcRect t="20103" b="4718"/>
          <a:stretch/>
        </p:blipFill>
        <p:spPr>
          <a:xfrm>
            <a:off x="1" y="-8227"/>
            <a:ext cx="12191999" cy="6874452"/>
          </a:xfrm>
          <a:prstGeom prst="rect">
            <a:avLst/>
          </a:prstGeom>
        </p:spPr>
      </p:pic>
      <p:sp>
        <p:nvSpPr>
          <p:cNvPr id="15" name="Freeform: Shape 14">
            <a:extLst>
              <a:ext uri="{FF2B5EF4-FFF2-40B4-BE49-F238E27FC236}">
                <a16:creationId xmlns:a16="http://schemas.microsoft.com/office/drawing/2014/main" id="{9F78D102-89E6-1D04-B77B-FB85BB44E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2811" y="-8227"/>
            <a:ext cx="4909189" cy="6874453"/>
          </a:xfrm>
          <a:custGeom>
            <a:avLst/>
            <a:gdLst>
              <a:gd name="connsiteX0" fmla="*/ 679539 w 4909189"/>
              <a:gd name="connsiteY0" fmla="*/ 0 h 6874453"/>
              <a:gd name="connsiteX1" fmla="*/ 4909189 w 4909189"/>
              <a:gd name="connsiteY1" fmla="*/ 0 h 6874453"/>
              <a:gd name="connsiteX2" fmla="*/ 4909189 w 4909189"/>
              <a:gd name="connsiteY2" fmla="*/ 6874453 h 6874453"/>
              <a:gd name="connsiteX3" fmla="*/ 679539 w 4909189"/>
              <a:gd name="connsiteY3" fmla="*/ 6874453 h 6874453"/>
              <a:gd name="connsiteX4" fmla="*/ 0 w 4909189"/>
              <a:gd name="connsiteY4" fmla="*/ 6194913 h 6874453"/>
              <a:gd name="connsiteX5" fmla="*/ 0 w 4909189"/>
              <a:gd name="connsiteY5" fmla="*/ 679540 h 6874453"/>
              <a:gd name="connsiteX6" fmla="*/ 679539 w 4909189"/>
              <a:gd name="connsiteY6" fmla="*/ 0 h 68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9189" h="6874453">
                <a:moveTo>
                  <a:pt x="679539" y="0"/>
                </a:moveTo>
                <a:lnTo>
                  <a:pt x="4909189" y="0"/>
                </a:lnTo>
                <a:lnTo>
                  <a:pt x="4909189" y="6874453"/>
                </a:lnTo>
                <a:lnTo>
                  <a:pt x="679539" y="6874453"/>
                </a:lnTo>
                <a:cubicBezTo>
                  <a:pt x="304240" y="6874453"/>
                  <a:pt x="0" y="6570213"/>
                  <a:pt x="0" y="6194913"/>
                </a:cubicBezTo>
                <a:lnTo>
                  <a:pt x="0" y="679540"/>
                </a:lnTo>
                <a:cubicBezTo>
                  <a:pt x="0" y="304240"/>
                  <a:pt x="304240" y="0"/>
                  <a:pt x="679539" y="0"/>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FDAA561-392D-F5AA-2DC5-97549BB9EEB4}"/>
              </a:ext>
            </a:extLst>
          </p:cNvPr>
          <p:cNvSpPr>
            <a:spLocks noGrp="1"/>
          </p:cNvSpPr>
          <p:nvPr>
            <p:ph type="title"/>
          </p:nvPr>
        </p:nvSpPr>
        <p:spPr>
          <a:xfrm>
            <a:off x="7788215" y="583686"/>
            <a:ext cx="4115510" cy="1829832"/>
          </a:xfrm>
        </p:spPr>
        <p:txBody>
          <a:bodyPr anchor="t">
            <a:normAutofit/>
          </a:bodyPr>
          <a:lstStyle/>
          <a:p>
            <a:r>
              <a:rPr lang="en-US" sz="4000"/>
              <a:t>Roles in Exxon</a:t>
            </a:r>
          </a:p>
        </p:txBody>
      </p:sp>
      <p:sp>
        <p:nvSpPr>
          <p:cNvPr id="4" name="Date Placeholder 3">
            <a:extLst>
              <a:ext uri="{FF2B5EF4-FFF2-40B4-BE49-F238E27FC236}">
                <a16:creationId xmlns:a16="http://schemas.microsoft.com/office/drawing/2014/main" id="{6EBA3EF9-F4A9-1A12-8945-6B91D375B9DD}"/>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a:solidFill>
                  <a:srgbClr val="FFFFFF"/>
                </a:solidFill>
              </a:rPr>
              <a:pPr>
                <a:spcAft>
                  <a:spcPts val="600"/>
                </a:spcAft>
              </a:pPr>
              <a:t>10/2/25</a:t>
            </a:fld>
            <a:endParaRPr lang="en-US">
              <a:solidFill>
                <a:srgbClr val="FFFFFF"/>
              </a:solidFill>
            </a:endParaRPr>
          </a:p>
        </p:txBody>
      </p:sp>
      <p:sp>
        <p:nvSpPr>
          <p:cNvPr id="3" name="Content Placeholder 2">
            <a:extLst>
              <a:ext uri="{FF2B5EF4-FFF2-40B4-BE49-F238E27FC236}">
                <a16:creationId xmlns:a16="http://schemas.microsoft.com/office/drawing/2014/main" id="{212C9467-C9A1-C33B-527A-5F5F93D3279F}"/>
              </a:ext>
            </a:extLst>
          </p:cNvPr>
          <p:cNvSpPr>
            <a:spLocks noGrp="1"/>
          </p:cNvSpPr>
          <p:nvPr>
            <p:ph idx="1"/>
          </p:nvPr>
        </p:nvSpPr>
        <p:spPr>
          <a:xfrm>
            <a:off x="7788216" y="2560925"/>
            <a:ext cx="3709114" cy="3572254"/>
          </a:xfrm>
        </p:spPr>
        <p:txBody>
          <a:bodyPr anchor="b">
            <a:normAutofit fontScale="85000" lnSpcReduction="10000"/>
          </a:bodyPr>
          <a:lstStyle/>
          <a:p>
            <a:pPr marL="0" indent="0">
              <a:buNone/>
            </a:pPr>
            <a:endParaRPr lang="en-US" dirty="0"/>
          </a:p>
          <a:p>
            <a:pPr marL="0" indent="0">
              <a:buNone/>
            </a:pPr>
            <a:r>
              <a:rPr lang="en-US" dirty="0"/>
              <a:t>ExxonMobil employs thousands of individuals worldwide, including engineers, scientists, and business professionals. The company is structured into upstream, downstream, and chemical divisions, each focusing on specific aspects of the energy and chemical industries. Roles vary in different fields including engineering, research, operations and finance.  </a:t>
            </a:r>
          </a:p>
          <a:p>
            <a:pPr marL="0" indent="0">
              <a:buNone/>
            </a:pPr>
            <a:endParaRPr lang="en-US" dirty="0"/>
          </a:p>
        </p:txBody>
      </p:sp>
      <p:sp>
        <p:nvSpPr>
          <p:cNvPr id="6" name="Slide Number Placeholder 5">
            <a:extLst>
              <a:ext uri="{FF2B5EF4-FFF2-40B4-BE49-F238E27FC236}">
                <a16:creationId xmlns:a16="http://schemas.microsoft.com/office/drawing/2014/main" id="{C595D067-BADA-1C58-68C2-8332FDBC6898}"/>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pPr>
                <a:spcAft>
                  <a:spcPts val="600"/>
                </a:spcAft>
              </a:pPr>
              <a:t>3</a:t>
            </a:fld>
            <a:endParaRPr lang="en-US"/>
          </a:p>
        </p:txBody>
      </p:sp>
    </p:spTree>
    <p:extLst>
      <p:ext uri="{BB962C8B-B14F-4D97-AF65-F5344CB8AC3E}">
        <p14:creationId xmlns:p14="http://schemas.microsoft.com/office/powerpoint/2010/main" val="19818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0E9F74D-F55F-F7B2-75C2-14DECC31E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710A2054-FB7A-EA09-5DA6-8CFF31520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8379" y="0"/>
            <a:ext cx="5058469" cy="6874453"/>
          </a:xfrm>
          <a:custGeom>
            <a:avLst/>
            <a:gdLst>
              <a:gd name="connsiteX0" fmla="*/ 679539 w 5058469"/>
              <a:gd name="connsiteY0" fmla="*/ 0 h 6874453"/>
              <a:gd name="connsiteX1" fmla="*/ 5058469 w 5058469"/>
              <a:gd name="connsiteY1" fmla="*/ 0 h 6874453"/>
              <a:gd name="connsiteX2" fmla="*/ 5058469 w 5058469"/>
              <a:gd name="connsiteY2" fmla="*/ 6874453 h 6874453"/>
              <a:gd name="connsiteX3" fmla="*/ 679539 w 5058469"/>
              <a:gd name="connsiteY3" fmla="*/ 6874453 h 6874453"/>
              <a:gd name="connsiteX4" fmla="*/ 0 w 5058469"/>
              <a:gd name="connsiteY4" fmla="*/ 6194913 h 6874453"/>
              <a:gd name="connsiteX5" fmla="*/ 0 w 5058469"/>
              <a:gd name="connsiteY5" fmla="*/ 679540 h 6874453"/>
              <a:gd name="connsiteX6" fmla="*/ 679539 w 5058469"/>
              <a:gd name="connsiteY6" fmla="*/ 0 h 687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58469" h="6874453">
                <a:moveTo>
                  <a:pt x="679539" y="0"/>
                </a:moveTo>
                <a:lnTo>
                  <a:pt x="5058469" y="0"/>
                </a:lnTo>
                <a:lnTo>
                  <a:pt x="5058469" y="6874453"/>
                </a:lnTo>
                <a:lnTo>
                  <a:pt x="679539" y="6874453"/>
                </a:lnTo>
                <a:cubicBezTo>
                  <a:pt x="304240" y="6874453"/>
                  <a:pt x="0" y="6570213"/>
                  <a:pt x="0" y="6194913"/>
                </a:cubicBezTo>
                <a:lnTo>
                  <a:pt x="0" y="679540"/>
                </a:lnTo>
                <a:cubicBezTo>
                  <a:pt x="0" y="304240"/>
                  <a:pt x="304240" y="0"/>
                  <a:pt x="67953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E731C2B-F6F1-F72A-8F2D-D8C124036F7A}"/>
              </a:ext>
            </a:extLst>
          </p:cNvPr>
          <p:cNvSpPr>
            <a:spLocks noGrp="1"/>
          </p:cNvSpPr>
          <p:nvPr>
            <p:ph type="title"/>
          </p:nvPr>
        </p:nvSpPr>
        <p:spPr>
          <a:xfrm>
            <a:off x="308387" y="753034"/>
            <a:ext cx="4256263" cy="1799665"/>
          </a:xfrm>
        </p:spPr>
        <p:txBody>
          <a:bodyPr anchor="t">
            <a:normAutofit/>
          </a:bodyPr>
          <a:lstStyle/>
          <a:p>
            <a:r>
              <a:rPr lang="en-US" sz="4100"/>
              <a:t>Positions in Exxon Management </a:t>
            </a:r>
          </a:p>
        </p:txBody>
      </p:sp>
      <p:sp>
        <p:nvSpPr>
          <p:cNvPr id="4" name="Date Placeholder 3">
            <a:extLst>
              <a:ext uri="{FF2B5EF4-FFF2-40B4-BE49-F238E27FC236}">
                <a16:creationId xmlns:a16="http://schemas.microsoft.com/office/drawing/2014/main" id="{66376743-8EEF-18EC-30CF-C3D562ED76A4}"/>
              </a:ext>
            </a:extLst>
          </p:cNvPr>
          <p:cNvSpPr>
            <a:spLocks noGrp="1"/>
          </p:cNvSpPr>
          <p:nvPr>
            <p:ph type="dt" sz="half" idx="10"/>
          </p:nvPr>
        </p:nvSpPr>
        <p:spPr>
          <a:xfrm>
            <a:off x="340137" y="63202"/>
            <a:ext cx="2743200" cy="318221"/>
          </a:xfrm>
        </p:spPr>
        <p:txBody>
          <a:bodyPr>
            <a:normAutofit/>
          </a:bodyPr>
          <a:lstStyle/>
          <a:p>
            <a:pPr>
              <a:spcAft>
                <a:spcPts val="600"/>
              </a:spcAft>
            </a:pPr>
            <a:fld id="{0F996519-E62D-4F8C-AE1E-36928EC7D15C}" type="datetime1">
              <a:rPr lang="en-US" smtClean="0"/>
              <a:pPr>
                <a:spcAft>
                  <a:spcPts val="600"/>
                </a:spcAft>
              </a:pPr>
              <a:t>10/2/25</a:t>
            </a:fld>
            <a:endParaRPr lang="en-US"/>
          </a:p>
        </p:txBody>
      </p:sp>
      <p:sp>
        <p:nvSpPr>
          <p:cNvPr id="3" name="Content Placeholder 2">
            <a:extLst>
              <a:ext uri="{FF2B5EF4-FFF2-40B4-BE49-F238E27FC236}">
                <a16:creationId xmlns:a16="http://schemas.microsoft.com/office/drawing/2014/main" id="{7B5CC1CC-EF02-0663-AF7D-F48BE1BD9C67}"/>
              </a:ext>
            </a:extLst>
          </p:cNvPr>
          <p:cNvSpPr>
            <a:spLocks noGrp="1"/>
          </p:cNvSpPr>
          <p:nvPr>
            <p:ph idx="1"/>
          </p:nvPr>
        </p:nvSpPr>
        <p:spPr>
          <a:xfrm>
            <a:off x="340619" y="2805545"/>
            <a:ext cx="4256263" cy="3319410"/>
          </a:xfrm>
        </p:spPr>
        <p:txBody>
          <a:bodyPr anchor="b">
            <a:normAutofit/>
          </a:bodyPr>
          <a:lstStyle/>
          <a:p>
            <a:pPr marL="0" indent="0">
              <a:buNone/>
            </a:pPr>
            <a:endParaRPr lang="en-US" dirty="0"/>
          </a:p>
          <a:p>
            <a:endParaRPr lang="en-US" dirty="0"/>
          </a:p>
        </p:txBody>
      </p:sp>
      <p:sp>
        <p:nvSpPr>
          <p:cNvPr id="5" name="Footer Placeholder 4">
            <a:extLst>
              <a:ext uri="{FF2B5EF4-FFF2-40B4-BE49-F238E27FC236}">
                <a16:creationId xmlns:a16="http://schemas.microsoft.com/office/drawing/2014/main" id="{0E15D1E0-D9B2-0D36-3A92-6DA78B0C91C6}"/>
              </a:ext>
            </a:extLst>
          </p:cNvPr>
          <p:cNvSpPr>
            <a:spLocks noGrp="1"/>
          </p:cNvSpPr>
          <p:nvPr>
            <p:ph type="ftr" sz="quarter" idx="11"/>
          </p:nvPr>
        </p:nvSpPr>
        <p:spPr>
          <a:xfrm>
            <a:off x="7344016" y="6424761"/>
            <a:ext cx="4059936" cy="365125"/>
          </a:xfrm>
        </p:spPr>
        <p:txBody>
          <a:bodyPr>
            <a:normAutofit/>
          </a:bodyPr>
          <a:lstStyle/>
          <a:p>
            <a:pPr>
              <a:spcAft>
                <a:spcPts val="600"/>
              </a:spcAft>
            </a:pPr>
            <a:r>
              <a:rPr lang="en-US">
                <a:solidFill>
                  <a:schemeClr val="bg1"/>
                </a:solidFill>
              </a:rPr>
              <a:t>Sample Footer Text</a:t>
            </a:r>
          </a:p>
        </p:txBody>
      </p:sp>
      <p:sp>
        <p:nvSpPr>
          <p:cNvPr id="6" name="Slide Number Placeholder 5">
            <a:extLst>
              <a:ext uri="{FF2B5EF4-FFF2-40B4-BE49-F238E27FC236}">
                <a16:creationId xmlns:a16="http://schemas.microsoft.com/office/drawing/2014/main" id="{4109D65D-3691-F145-1DC4-3661AB9C11AB}"/>
              </a:ext>
            </a:extLst>
          </p:cNvPr>
          <p:cNvSpPr>
            <a:spLocks noGrp="1"/>
          </p:cNvSpPr>
          <p:nvPr>
            <p:ph type="sldNum" sz="quarter" idx="12"/>
          </p:nvPr>
        </p:nvSpPr>
        <p:spPr>
          <a:xfrm>
            <a:off x="11403951" y="6425816"/>
            <a:ext cx="429768" cy="365125"/>
          </a:xfrm>
        </p:spPr>
        <p:txBody>
          <a:bodyPr>
            <a:normAutofit/>
          </a:bodyPr>
          <a:lstStyle/>
          <a:p>
            <a:pPr>
              <a:spcAft>
                <a:spcPts val="600"/>
              </a:spcAft>
            </a:pPr>
            <a:fld id="{6E91CC32-6A6B-4E2E-BBA1-6864F305DA26}" type="slidenum">
              <a:rPr lang="en-US" smtClean="0">
                <a:solidFill>
                  <a:schemeClr val="bg1"/>
                </a:solidFill>
              </a:rPr>
              <a:pPr>
                <a:spcAft>
                  <a:spcPts val="600"/>
                </a:spcAft>
              </a:pPr>
              <a:t>4</a:t>
            </a:fld>
            <a:endParaRPr lang="en-US">
              <a:solidFill>
                <a:schemeClr val="bg1"/>
              </a:solidFill>
            </a:endParaRPr>
          </a:p>
        </p:txBody>
      </p:sp>
      <p:pic>
        <p:nvPicPr>
          <p:cNvPr id="17" name="Picture 16">
            <a:extLst>
              <a:ext uri="{FF2B5EF4-FFF2-40B4-BE49-F238E27FC236}">
                <a16:creationId xmlns:a16="http://schemas.microsoft.com/office/drawing/2014/main" id="{06225410-EA64-4C23-E688-5FD96D706FE8}"/>
              </a:ext>
            </a:extLst>
          </p:cNvPr>
          <p:cNvPicPr>
            <a:picLocks noChangeAspect="1"/>
          </p:cNvPicPr>
          <p:nvPr/>
        </p:nvPicPr>
        <p:blipFill>
          <a:blip r:embed="rId2"/>
          <a:stretch>
            <a:fillRect/>
          </a:stretch>
        </p:blipFill>
        <p:spPr>
          <a:xfrm>
            <a:off x="5038627" y="1862667"/>
            <a:ext cx="7153373" cy="3802583"/>
          </a:xfrm>
          <a:prstGeom prst="rect">
            <a:avLst/>
          </a:prstGeom>
        </p:spPr>
      </p:pic>
      <p:pic>
        <p:nvPicPr>
          <p:cNvPr id="21" name="Picture 20">
            <a:extLst>
              <a:ext uri="{FF2B5EF4-FFF2-40B4-BE49-F238E27FC236}">
                <a16:creationId xmlns:a16="http://schemas.microsoft.com/office/drawing/2014/main" id="{4598AA69-C69B-D88D-8562-B8E993A8E6CB}"/>
              </a:ext>
            </a:extLst>
          </p:cNvPr>
          <p:cNvPicPr>
            <a:picLocks noChangeAspect="1"/>
          </p:cNvPicPr>
          <p:nvPr/>
        </p:nvPicPr>
        <p:blipFill>
          <a:blip r:embed="rId3"/>
          <a:stretch>
            <a:fillRect/>
          </a:stretch>
        </p:blipFill>
        <p:spPr>
          <a:xfrm>
            <a:off x="5038627" y="5637698"/>
            <a:ext cx="7153373" cy="1232564"/>
          </a:xfrm>
          <a:prstGeom prst="rect">
            <a:avLst/>
          </a:prstGeom>
        </p:spPr>
      </p:pic>
    </p:spTree>
    <p:extLst>
      <p:ext uri="{BB962C8B-B14F-4D97-AF65-F5344CB8AC3E}">
        <p14:creationId xmlns:p14="http://schemas.microsoft.com/office/powerpoint/2010/main" val="3627982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D8B7E-4F61-988D-D8F2-A0B3A2A07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59220611-BC54-8C93-1060-F5D501009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a:extLst>
              <a:ext uri="{FF2B5EF4-FFF2-40B4-BE49-F238E27FC236}">
                <a16:creationId xmlns:a16="http://schemas.microsoft.com/office/drawing/2014/main" id="{411EAC11-5342-7214-7E81-73C195F33DBE}"/>
              </a:ext>
            </a:extLst>
          </p:cNvPr>
          <p:cNvPicPr>
            <a:picLocks noGrp="1" noChangeAspect="1"/>
          </p:cNvPicPr>
          <p:nvPr>
            <p:ph idx="1"/>
          </p:nvPr>
        </p:nvPicPr>
        <p:blipFill>
          <a:blip r:embed="rId2"/>
          <a:srcRect t="7600" r="1" b="1"/>
          <a:stretch/>
        </p:blipFill>
        <p:spPr>
          <a:xfrm>
            <a:off x="78539" y="78539"/>
            <a:ext cx="12036661" cy="6700922"/>
          </a:xfrm>
          <a:custGeom>
            <a:avLst/>
            <a:gdLst/>
            <a:ahLst/>
            <a:cxnLst/>
            <a:rect l="l" t="t" r="r" b="b"/>
            <a:pathLst>
              <a:path w="12036661" h="6700922">
                <a:moveTo>
                  <a:pt x="677664" y="0"/>
                </a:moveTo>
                <a:lnTo>
                  <a:pt x="11358997" y="0"/>
                </a:lnTo>
                <a:cubicBezTo>
                  <a:pt x="11733260" y="0"/>
                  <a:pt x="12036661" y="303401"/>
                  <a:pt x="12036661" y="677664"/>
                </a:cubicBezTo>
                <a:lnTo>
                  <a:pt x="12036661" y="6023258"/>
                </a:lnTo>
                <a:cubicBezTo>
                  <a:pt x="12036661" y="6397521"/>
                  <a:pt x="11733260" y="6700922"/>
                  <a:pt x="11358997" y="6700922"/>
                </a:cubicBezTo>
                <a:lnTo>
                  <a:pt x="677664" y="6700922"/>
                </a:lnTo>
                <a:cubicBezTo>
                  <a:pt x="303401" y="6700922"/>
                  <a:pt x="0" y="6397521"/>
                  <a:pt x="0" y="6023258"/>
                </a:cubicBezTo>
                <a:lnTo>
                  <a:pt x="0" y="677664"/>
                </a:lnTo>
                <a:cubicBezTo>
                  <a:pt x="0" y="303401"/>
                  <a:pt x="303401" y="0"/>
                  <a:pt x="677664" y="0"/>
                </a:cubicBezTo>
                <a:close/>
              </a:path>
            </a:pathLst>
          </a:custGeom>
        </p:spPr>
      </p:pic>
      <p:sp>
        <p:nvSpPr>
          <p:cNvPr id="4" name="Date Placeholder 3">
            <a:extLst>
              <a:ext uri="{FF2B5EF4-FFF2-40B4-BE49-F238E27FC236}">
                <a16:creationId xmlns:a16="http://schemas.microsoft.com/office/drawing/2014/main" id="{5031F4FE-6D31-7A2D-AE5F-0FE0C3E1F2E8}"/>
              </a:ext>
            </a:extLst>
          </p:cNvPr>
          <p:cNvSpPr>
            <a:spLocks noGrp="1"/>
          </p:cNvSpPr>
          <p:nvPr>
            <p:ph type="dt" sz="half" idx="10"/>
          </p:nvPr>
        </p:nvSpPr>
        <p:spPr>
          <a:xfrm>
            <a:off x="340137" y="63202"/>
            <a:ext cx="2743200" cy="318221"/>
          </a:xfrm>
        </p:spPr>
        <p:txBody>
          <a:bodyPr vert="horz" lIns="91440" tIns="45720" rIns="91440" bIns="45720" rtlCol="0" anchor="ctr">
            <a:normAutofit/>
          </a:bodyPr>
          <a:lstStyle/>
          <a:p>
            <a:pPr>
              <a:spcAft>
                <a:spcPts val="600"/>
              </a:spcAft>
            </a:pPr>
            <a:fld id="{0F996519-E62D-4F8C-AE1E-36928EC7D15C}" type="datetime1">
              <a:rPr lang="en-US">
                <a:solidFill>
                  <a:srgbClr val="FFFFFF"/>
                </a:solidFill>
              </a:rPr>
              <a:pPr>
                <a:spcAft>
                  <a:spcPts val="600"/>
                </a:spcAft>
              </a:pPr>
              <a:t>10/2/25</a:t>
            </a:fld>
            <a:endParaRPr lang="en-US">
              <a:solidFill>
                <a:srgbClr val="FFFFFF"/>
              </a:solidFill>
            </a:endParaRPr>
          </a:p>
        </p:txBody>
      </p:sp>
      <p:sp>
        <p:nvSpPr>
          <p:cNvPr id="5" name="Footer Placeholder 4">
            <a:extLst>
              <a:ext uri="{FF2B5EF4-FFF2-40B4-BE49-F238E27FC236}">
                <a16:creationId xmlns:a16="http://schemas.microsoft.com/office/drawing/2014/main" id="{9A1F2ACF-5259-57DD-12A8-ACF1B843A535}"/>
              </a:ext>
            </a:extLst>
          </p:cNvPr>
          <p:cNvSpPr>
            <a:spLocks noGrp="1"/>
          </p:cNvSpPr>
          <p:nvPr>
            <p:ph type="ftr" sz="quarter" idx="11"/>
          </p:nvPr>
        </p:nvSpPr>
        <p:spPr>
          <a:xfrm>
            <a:off x="7344016" y="6424761"/>
            <a:ext cx="4059936" cy="365125"/>
          </a:xfrm>
        </p:spPr>
        <p:txBody>
          <a:bodyPr vert="horz" lIns="91440" tIns="45720" rIns="91440" bIns="45720" rtlCol="0" anchor="ctr">
            <a:normAutofit/>
          </a:bodyPr>
          <a:lstStyle/>
          <a:p>
            <a:pPr>
              <a:spcAft>
                <a:spcPts val="600"/>
              </a:spcAft>
            </a:pPr>
            <a:r>
              <a:rPr lang="en-US" b="0" kern="1200" cap="all" spc="0" baseline="0">
                <a:solidFill>
                  <a:srgbClr val="FFFFFF"/>
                </a:solidFill>
                <a:latin typeface="+mn-lt"/>
                <a:ea typeface="+mn-ea"/>
                <a:cs typeface="+mn-cs"/>
              </a:rPr>
              <a:t>Sample Footer Text</a:t>
            </a:r>
          </a:p>
        </p:txBody>
      </p:sp>
      <p:sp>
        <p:nvSpPr>
          <p:cNvPr id="6" name="Slide Number Placeholder 5">
            <a:extLst>
              <a:ext uri="{FF2B5EF4-FFF2-40B4-BE49-F238E27FC236}">
                <a16:creationId xmlns:a16="http://schemas.microsoft.com/office/drawing/2014/main" id="{A45CC0A9-4B34-9D33-E22B-D4380AA75522}"/>
              </a:ext>
            </a:extLst>
          </p:cNvPr>
          <p:cNvSpPr>
            <a:spLocks noGrp="1"/>
          </p:cNvSpPr>
          <p:nvPr>
            <p:ph type="sldNum" sz="quarter" idx="12"/>
          </p:nvPr>
        </p:nvSpPr>
        <p:spPr>
          <a:xfrm>
            <a:off x="11403951" y="6425816"/>
            <a:ext cx="429768" cy="365125"/>
          </a:xfrm>
        </p:spPr>
        <p:txBody>
          <a:bodyPr vert="horz" lIns="91440" tIns="45720" rIns="91440" bIns="45720" rtlCol="0" anchor="ctr">
            <a:normAutofit/>
          </a:bodyPr>
          <a:lstStyle/>
          <a:p>
            <a:pPr>
              <a:spcAft>
                <a:spcPts val="600"/>
              </a:spcAft>
            </a:pPr>
            <a:fld id="{6E91CC32-6A6B-4E2E-BBA1-6864F305DA26}"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3343757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7212-495A-6D59-C01D-2A3072882DEB}"/>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493DF7E3-5221-29F3-A08F-7F0EB6BD601B}"/>
              </a:ext>
            </a:extLst>
          </p:cNvPr>
          <p:cNvSpPr>
            <a:spLocks noGrp="1"/>
          </p:cNvSpPr>
          <p:nvPr>
            <p:ph idx="1"/>
          </p:nvPr>
        </p:nvSpPr>
        <p:spPr/>
        <p:txBody>
          <a:bodyPr/>
          <a:lstStyle/>
          <a:p>
            <a:r>
              <a:rPr lang="en-US" dirty="0"/>
              <a:t>Put into APA Format </a:t>
            </a:r>
          </a:p>
          <a:p>
            <a:r>
              <a:rPr lang="en-US" dirty="0">
                <a:hlinkClick r:id="rId2"/>
              </a:rPr>
              <a:t>ExxonMobil Headquarters + 44 Office locations Updated 2025</a:t>
            </a:r>
            <a:endParaRPr lang="en-US" dirty="0"/>
          </a:p>
          <a:p>
            <a:r>
              <a:rPr lang="en-US" dirty="0">
                <a:hlinkClick r:id="rId3"/>
              </a:rPr>
              <a:t>ExxonMobil Corporate Headquarters, Office Locations and Addresses | Craft.co</a:t>
            </a:r>
            <a:endParaRPr lang="en-US" dirty="0"/>
          </a:p>
          <a:p>
            <a:r>
              <a:rPr lang="en-US" dirty="0">
                <a:hlinkClick r:id="rId4"/>
              </a:rPr>
              <a:t>​Management Committee | ExxonMobil</a:t>
            </a:r>
            <a:endParaRPr lang="en-US" dirty="0"/>
          </a:p>
          <a:p>
            <a:r>
              <a:rPr lang="en-US" dirty="0">
                <a:hlinkClick r:id="rId5"/>
              </a:rPr>
              <a:t>Exxon: Number of Employees 2010-2024 | XOM | </a:t>
            </a:r>
            <a:r>
              <a:rPr lang="en-US" dirty="0" err="1">
                <a:hlinkClick r:id="rId5"/>
              </a:rPr>
              <a:t>MacroTrends</a:t>
            </a:r>
            <a:endParaRPr lang="en-US" dirty="0"/>
          </a:p>
          <a:p>
            <a:endParaRPr lang="en-US" dirty="0"/>
          </a:p>
        </p:txBody>
      </p:sp>
      <p:sp>
        <p:nvSpPr>
          <p:cNvPr id="4" name="Date Placeholder 3">
            <a:extLst>
              <a:ext uri="{FF2B5EF4-FFF2-40B4-BE49-F238E27FC236}">
                <a16:creationId xmlns:a16="http://schemas.microsoft.com/office/drawing/2014/main" id="{68E7F20E-17FF-1575-785A-B6E81C5D11E3}"/>
              </a:ext>
            </a:extLst>
          </p:cNvPr>
          <p:cNvSpPr>
            <a:spLocks noGrp="1"/>
          </p:cNvSpPr>
          <p:nvPr>
            <p:ph type="dt" sz="half" idx="10"/>
          </p:nvPr>
        </p:nvSpPr>
        <p:spPr/>
        <p:txBody>
          <a:bodyPr/>
          <a:lstStyle/>
          <a:p>
            <a:fld id="{0F996519-E62D-4F8C-AE1E-36928EC7D15C}" type="datetime1">
              <a:rPr lang="en-US" smtClean="0"/>
              <a:t>10/2/25</a:t>
            </a:fld>
            <a:endParaRPr lang="en-US"/>
          </a:p>
        </p:txBody>
      </p:sp>
      <p:sp>
        <p:nvSpPr>
          <p:cNvPr id="5" name="Footer Placeholder 4">
            <a:extLst>
              <a:ext uri="{FF2B5EF4-FFF2-40B4-BE49-F238E27FC236}">
                <a16:creationId xmlns:a16="http://schemas.microsoft.com/office/drawing/2014/main" id="{3E9C54F3-B34A-D82B-36E0-1EA601B80DC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A8420F7-4986-3F6A-1F5A-5CC0B81A7B07}"/>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3596060970"/>
      </p:ext>
    </p:extLst>
  </p:cSld>
  <p:clrMapOvr>
    <a:masterClrMapping/>
  </p:clrMapOvr>
</p:sld>
</file>

<file path=ppt/theme/theme1.xml><?xml version="1.0" encoding="utf-8"?>
<a:theme xmlns:a="http://schemas.openxmlformats.org/drawingml/2006/main" name="DylanVTI">
  <a:themeElements>
    <a:clrScheme name="Custom 8">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50d3624-14fd-4a71-b6e7-c173ce29599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559D0797B03EE43870B1604AC08B1E6" ma:contentTypeVersion="9" ma:contentTypeDescription="Create a new document." ma:contentTypeScope="" ma:versionID="c0d326120f40d181b127d9f06ec18089">
  <xsd:schema xmlns:xsd="http://www.w3.org/2001/XMLSchema" xmlns:xs="http://www.w3.org/2001/XMLSchema" xmlns:p="http://schemas.microsoft.com/office/2006/metadata/properties" xmlns:ns3="250d3624-14fd-4a71-b6e7-c173ce295991" xmlns:ns4="ab84955a-27db-4b1e-bfe2-fb7f163a54c5" targetNamespace="http://schemas.microsoft.com/office/2006/metadata/properties" ma:root="true" ma:fieldsID="115e06aea9afb33d861081cb34c9daea" ns3:_="" ns4:_="">
    <xsd:import namespace="250d3624-14fd-4a71-b6e7-c173ce295991"/>
    <xsd:import namespace="ab84955a-27db-4b1e-bfe2-fb7f163a54c5"/>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0d3624-14fd-4a71-b6e7-c173ce2959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84955a-27db-4b1e-bfe2-fb7f163a54c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6D5DF3-5086-4AA8-9C8E-3C84B04D0C20}">
  <ds:schemaRefs>
    <ds:schemaRef ds:uri="http://purl.org/dc/elements/1.1/"/>
    <ds:schemaRef ds:uri="http://schemas.microsoft.com/office/2006/documentManagement/types"/>
    <ds:schemaRef ds:uri="ab84955a-27db-4b1e-bfe2-fb7f163a54c5"/>
    <ds:schemaRef ds:uri="http://purl.org/dc/dcmitype/"/>
    <ds:schemaRef ds:uri="http://schemas.microsoft.com/office/infopath/2007/PartnerControls"/>
    <ds:schemaRef ds:uri="http://purl.org/dc/terms/"/>
    <ds:schemaRef ds:uri="http://schemas.openxmlformats.org/package/2006/metadata/core-properties"/>
    <ds:schemaRef ds:uri="250d3624-14fd-4a71-b6e7-c173ce29599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34D83A2-DFFE-4212-9AD7-1132F9F110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0d3624-14fd-4a71-b6e7-c173ce295991"/>
    <ds:schemaRef ds:uri="ab84955a-27db-4b1e-bfe2-fb7f163a54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6B543A-322E-44B4-A2D4-1FA2789D8FA1}">
  <ds:schemaRefs>
    <ds:schemaRef ds:uri="http://schemas.microsoft.com/sharepoint/v3/contenttype/forms"/>
  </ds:schemaRefs>
</ds:datastoreItem>
</file>

<file path=docMetadata/LabelInfo.xml><?xml version="1.0" encoding="utf-8"?>
<clbl:labelList xmlns:clbl="http://schemas.microsoft.com/office/2020/mipLabelMetadata">
  <clbl:label id="{d49ab9ea-99ec-4552-8651-bd94f79aa5e5}" enabled="0" method="" siteId="{d49ab9ea-99ec-4552-8651-bd94f79aa5e5}" removed="1"/>
</clbl:labelList>
</file>

<file path=docProps/app.xml><?xml version="1.0" encoding="utf-8"?>
<Properties xmlns="http://schemas.openxmlformats.org/officeDocument/2006/extended-properties" xmlns:vt="http://schemas.openxmlformats.org/officeDocument/2006/docPropsVTypes">
  <TotalTime>275</TotalTime>
  <Words>378</Words>
  <Application>Microsoft Macintosh PowerPoint</Application>
  <PresentationFormat>Widescreen</PresentationFormat>
  <Paragraphs>33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Neue Haas Grotesk Text Pro</vt:lpstr>
      <vt:lpstr>DylanVTI</vt:lpstr>
      <vt:lpstr>PowerPoint Presentation</vt:lpstr>
      <vt:lpstr>Exxon Mobil Overview</vt:lpstr>
      <vt:lpstr>Roles in Exxon</vt:lpstr>
      <vt:lpstr>Positions in Exxon Management </vt:lpstr>
      <vt:lpstr>PowerPoint Presentation</vt:lpstr>
      <vt:lpstr>Resources </vt:lpstr>
    </vt:vector>
  </TitlesOfParts>
  <Company>Federal Energy Regulatory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Rayshon Lawrence</dc:creator>
  <cp:lastModifiedBy>Rayshon Tremain Lawrence</cp:lastModifiedBy>
  <cp:revision>2</cp:revision>
  <dcterms:created xsi:type="dcterms:W3CDTF">2025-03-05T14:10:16Z</dcterms:created>
  <dcterms:modified xsi:type="dcterms:W3CDTF">2025-10-02T17:02:36Z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0x010100D559D0797B03EE43870B1604AC08B1E6</vt:lpwstr>
  </property>
</Properties>
</file>