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8" r:id="rId3"/>
    <p:sldId id="257" r:id="rId4"/>
    <p:sldId id="283" r:id="rId5"/>
    <p:sldId id="284" r:id="rId6"/>
    <p:sldId id="298" r:id="rId7"/>
    <p:sldId id="290" r:id="rId8"/>
    <p:sldId id="291" r:id="rId9"/>
    <p:sldId id="292" r:id="rId10"/>
    <p:sldId id="293" r:id="rId11"/>
    <p:sldId id="294" r:id="rId12"/>
    <p:sldId id="295" r:id="rId13"/>
    <p:sldId id="296" r:id="rId14"/>
    <p:sldId id="297" r:id="rId15"/>
    <p:sldId id="286" r:id="rId16"/>
    <p:sldId id="287" r:id="rId17"/>
    <p:sldId id="300" r:id="rId18"/>
    <p:sldId id="301" r:id="rId19"/>
    <p:sldId id="279"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FFFFFF"/>
    <a:srgbClr val="03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338" autoAdjust="0"/>
    <p:restoredTop sz="94660"/>
  </p:normalViewPr>
  <p:slideViewPr>
    <p:cSldViewPr snapToGrid="0">
      <p:cViewPr varScale="1">
        <p:scale>
          <a:sx n="67" d="100"/>
          <a:sy n="67" d="100"/>
        </p:scale>
        <p:origin x="72"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Arial" panose="020B0604020202020204" pitchFamily="3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Arial" panose="020B0604020202020204" pitchFamily="34" charset="0"/>
        <a:cs typeface="+mn-cs"/>
      </a:defRPr>
    </a:lvl1pPr>
    <a:lvl2pPr marL="457200" algn="l" defTabSz="914400" rtl="0" eaLnBrk="1" latinLnBrk="0" hangingPunct="1">
      <a:defRPr sz="1200" kern="1200">
        <a:solidFill>
          <a:schemeClr val="tx1"/>
        </a:solidFill>
        <a:latin typeface="+mn-lt"/>
        <a:ea typeface="Arial" panose="020B0604020202020204" pitchFamily="34" charset="0"/>
        <a:cs typeface="+mn-cs"/>
      </a:defRPr>
    </a:lvl2pPr>
    <a:lvl3pPr marL="914400" algn="l" defTabSz="914400" rtl="0" eaLnBrk="1" latinLnBrk="0" hangingPunct="1">
      <a:defRPr sz="1200" kern="1200">
        <a:solidFill>
          <a:schemeClr val="tx1"/>
        </a:solidFill>
        <a:latin typeface="+mn-lt"/>
        <a:ea typeface="Arial" panose="020B0604020202020204" pitchFamily="34" charset="0"/>
        <a:cs typeface="+mn-cs"/>
      </a:defRPr>
    </a:lvl3pPr>
    <a:lvl4pPr marL="1371600" algn="l" defTabSz="914400" rtl="0" eaLnBrk="1" latinLnBrk="0" hangingPunct="1">
      <a:defRPr sz="1200" kern="1200">
        <a:solidFill>
          <a:schemeClr val="tx1"/>
        </a:solidFill>
        <a:latin typeface="+mn-lt"/>
        <a:ea typeface="Arial" panose="020B0604020202020204" pitchFamily="34" charset="0"/>
        <a:cs typeface="+mn-cs"/>
      </a:defRPr>
    </a:lvl4pPr>
    <a:lvl5pPr marL="1828800" algn="l" defTabSz="914400" rtl="0" eaLnBrk="1" latinLnBrk="0" hangingPunct="1">
      <a:defRPr sz="1200" kern="1200">
        <a:solidFill>
          <a:schemeClr val="tx1"/>
        </a:solidFill>
        <a:latin typeface="+mn-lt"/>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defRPr>
            </a:lvl1pPr>
          </a:lstStyle>
          <a:p>
            <a:fld id="{A9F870D1-2918-4862-BF05-54AC3040F8D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Arial" panose="020B0604020202020204" pitchFamily="34" charset="0"/>
              </a:defRPr>
            </a:lvl1pPr>
          </a:lstStyle>
          <a:p>
            <a:fld id="{28E7AAA1-2B6D-44C1-A6CB-927B761BD88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emf"/><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emf"/></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emf"/><Relationship Id="rId1" Type="http://schemas.openxmlformats.org/officeDocument/2006/relationships/image" Target="../media/image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353560" y="2431415"/>
            <a:ext cx="7439025" cy="706755"/>
          </a:xfrm>
          <a:prstGeom prst="rect">
            <a:avLst/>
          </a:prstGeom>
          <a:noFill/>
        </p:spPr>
        <p:txBody>
          <a:bodyPr wrap="square" rtlCol="0">
            <a:spAutoFit/>
          </a:bodyPr>
          <a:lstStyle/>
          <a:p>
            <a:pPr algn="ctr"/>
            <a:r>
              <a:rPr lang="en-US" altLang="zh-CN" sz="4000" b="1" dirty="0">
                <a:solidFill>
                  <a:srgbClr val="333333"/>
                </a:solidFill>
                <a:latin typeface="Arial" panose="020B0604020202020204" pitchFamily="34" charset="0"/>
                <a:ea typeface="Arial" panose="020B0604020202020204" pitchFamily="34" charset="0"/>
              </a:rPr>
              <a:t>Cosc 110: Freshman Seminar</a:t>
            </a:r>
            <a:endParaRPr lang="en-US" altLang="zh-CN" sz="4000" b="1" dirty="0">
              <a:solidFill>
                <a:srgbClr val="333333"/>
              </a:solidFill>
              <a:latin typeface="Arial" panose="020B0604020202020204" pitchFamily="34" charset="0"/>
              <a:ea typeface="Arial" panose="020B0604020202020204" pitchFamily="34" charset="0"/>
            </a:endParaRPr>
          </a:p>
        </p:txBody>
      </p:sp>
      <p:sp>
        <p:nvSpPr>
          <p:cNvPr id="5" name="文本框 4"/>
          <p:cNvSpPr txBox="1"/>
          <p:nvPr/>
        </p:nvSpPr>
        <p:spPr>
          <a:xfrm>
            <a:off x="4903666" y="3675343"/>
            <a:ext cx="2332355" cy="460375"/>
          </a:xfrm>
          <a:prstGeom prst="rect">
            <a:avLst/>
          </a:prstGeom>
          <a:blipFill>
            <a:blip r:embed="rId1"/>
            <a:stretch>
              <a:fillRect/>
            </a:stretch>
          </a:blipFill>
          <a:ln w="38100">
            <a:solidFill>
              <a:srgbClr val="333333"/>
            </a:solidFill>
          </a:ln>
        </p:spPr>
        <p:txBody>
          <a:bodyPr wrap="none" rtlCol="0">
            <a:spAutoFit/>
          </a:bodyPr>
          <a:lstStyle/>
          <a:p>
            <a:r>
              <a:rPr lang="en-US" altLang="zh-CN" sz="2400" b="1" dirty="0">
                <a:solidFill>
                  <a:srgbClr val="030000"/>
                </a:solidFill>
                <a:latin typeface="Arial" panose="020B0604020202020204" pitchFamily="34" charset="0"/>
                <a:ea typeface="Arial" panose="020B0604020202020204" pitchFamily="34" charset="0"/>
                <a:cs typeface="Arial" panose="020B0604020202020204" pitchFamily="34" charset="0"/>
              </a:rPr>
              <a:t>Dr.Loubna Dali</a:t>
            </a:r>
            <a:endParaRPr lang="en-US" altLang="zh-CN" sz="2400" b="1" dirty="0">
              <a:solidFill>
                <a:srgbClr val="030000"/>
              </a:solidFill>
              <a:latin typeface="Arial" panose="020B0604020202020204" pitchFamily="34" charset="0"/>
              <a:ea typeface="Arial" panose="020B0604020202020204" pitchFamily="34" charset="0"/>
              <a:cs typeface="Arial" panose="020B0604020202020204" pitchFamily="34" charset="0"/>
            </a:endParaRPr>
          </a:p>
        </p:txBody>
      </p:sp>
      <p:sp>
        <p:nvSpPr>
          <p:cNvPr id="6" name="文本框 5"/>
          <p:cNvSpPr txBox="1"/>
          <p:nvPr/>
        </p:nvSpPr>
        <p:spPr>
          <a:xfrm>
            <a:off x="9375050" y="3675343"/>
            <a:ext cx="1254125" cy="398780"/>
          </a:xfrm>
          <a:prstGeom prst="rect">
            <a:avLst/>
          </a:prstGeom>
          <a:blipFill>
            <a:blip r:embed="rId1"/>
            <a:stretch>
              <a:fillRect/>
            </a:stretch>
          </a:blipFill>
          <a:ln w="38100">
            <a:solidFill>
              <a:srgbClr val="333333"/>
            </a:solidFill>
          </a:ln>
        </p:spPr>
        <p:txBody>
          <a:bodyPr wrap="none" rtlCol="0">
            <a:spAutoFit/>
          </a:bodyPr>
          <a:lstStyle/>
          <a:p>
            <a:r>
              <a:rPr lang="en-US" altLang="zh-CN" sz="2000" b="1" dirty="0" smtClean="0">
                <a:solidFill>
                  <a:srgbClr val="030000"/>
                </a:solidFill>
                <a:latin typeface="Arial" panose="020B0604020202020204" pitchFamily="34" charset="0"/>
                <a:ea typeface="Arial" panose="020B0604020202020204" pitchFamily="34" charset="0"/>
                <a:cs typeface="Arial" panose="020B0604020202020204" pitchFamily="34" charset="0"/>
              </a:rPr>
              <a:t>Fall 2022</a:t>
            </a:r>
            <a:endParaRPr lang="en-US" altLang="zh-CN" sz="2000" b="1" dirty="0" smtClean="0">
              <a:solidFill>
                <a:srgbClr val="030000"/>
              </a:solidFill>
              <a:latin typeface="Arial" panose="020B0604020202020204" pitchFamily="34" charset="0"/>
              <a:ea typeface="Arial" panose="020B0604020202020204" pitchFamily="34" charset="0"/>
              <a:cs typeface="Arial" panose="020B0604020202020204" pitchFamily="34" charset="0"/>
            </a:endParaRPr>
          </a:p>
        </p:txBody>
      </p:sp>
      <p:cxnSp>
        <p:nvCxnSpPr>
          <p:cNvPr id="7" name="直接连接符 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5246558" y="3286568"/>
            <a:ext cx="5796000" cy="2"/>
          </a:xfrm>
          <a:prstGeom prst="line">
            <a:avLst/>
          </a:prstGeom>
          <a:ln w="19050">
            <a:solidFill>
              <a:srgbClr val="333333"/>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biLevel thresh="50000"/>
          </a:blip>
          <a:stretch>
            <a:fillRect/>
          </a:stretch>
        </p:blipFill>
        <p:spPr>
          <a:xfrm>
            <a:off x="127734" y="827811"/>
            <a:ext cx="3924981" cy="356276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Course Expectations</a:t>
            </a:r>
            <a:endParaRPr lang="en-US"/>
          </a:p>
        </p:txBody>
      </p:sp>
      <p:sp>
        <p:nvSpPr>
          <p:cNvPr id="3" name="Content Placeholder 2"/>
          <p:cNvSpPr>
            <a:spLocks noGrp="1"/>
          </p:cNvSpPr>
          <p:nvPr>
            <p:ph idx="1"/>
          </p:nvPr>
        </p:nvSpPr>
        <p:spPr/>
        <p:txBody>
          <a:bodyPr>
            <a:normAutofit/>
          </a:bodyPr>
          <a:p>
            <a:pPr marL="0" indent="0">
              <a:buNone/>
            </a:pPr>
            <a:r>
              <a:rPr lang="en-US"/>
              <a:t>Communication:</a:t>
            </a:r>
            <a:endParaRPr lang="en-US"/>
          </a:p>
          <a:p>
            <a:pPr marL="0" indent="0">
              <a:buNone/>
            </a:pPr>
            <a:r>
              <a:rPr lang="en-US"/>
              <a:t>All email correspondences to the instructor must come from your Bowie State University email account.</a:t>
            </a:r>
            <a:endParaRPr lang="en-US"/>
          </a:p>
          <a:p>
            <a:pPr marL="0" indent="0">
              <a:buNone/>
            </a:pPr>
            <a:r>
              <a:rPr lang="en-US"/>
              <a:t>The instructor will respond to emails within 24 - 48 hours of receipt, except on weekends. </a:t>
            </a:r>
            <a:endParaRPr lang="en-US"/>
          </a:p>
          <a:p>
            <a:pPr marL="0" indent="0">
              <a:buNone/>
            </a:pPr>
            <a:r>
              <a:rPr lang="en-US"/>
              <a:t>Further, the instructor will post/send  announcements regarding assignments or course related material to Blackboard or your BSU email account on a weekly basis. </a:t>
            </a:r>
            <a:endParaRPr lang="en-US"/>
          </a:p>
          <a:p>
            <a:pPr marL="0" indent="0">
              <a:buNone/>
            </a:pPr>
            <a:r>
              <a:rPr lang="en-US"/>
              <a:t>Check your BSU email account!!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Course Expectations</a:t>
            </a:r>
            <a:endParaRPr lang="en-US"/>
          </a:p>
        </p:txBody>
      </p:sp>
      <p:sp>
        <p:nvSpPr>
          <p:cNvPr id="3" name="Content Placeholder 2"/>
          <p:cNvSpPr>
            <a:spLocks noGrp="1"/>
          </p:cNvSpPr>
          <p:nvPr>
            <p:ph idx="1"/>
          </p:nvPr>
        </p:nvSpPr>
        <p:spPr/>
        <p:txBody>
          <a:bodyPr>
            <a:normAutofit/>
          </a:bodyPr>
          <a:p>
            <a:pPr marL="0" indent="0">
              <a:buNone/>
            </a:pPr>
            <a:r>
              <a:rPr lang="en-US"/>
              <a:t>Use of Technology: </a:t>
            </a:r>
            <a:endParaRPr lang="en-US"/>
          </a:p>
          <a:p>
            <a:pPr marL="0" indent="0">
              <a:buNone/>
            </a:pPr>
            <a:r>
              <a:rPr lang="en-US"/>
              <a:t>All cell phones must be silenced during class, and texting is not permitted. </a:t>
            </a:r>
            <a:endParaRPr lang="en-US"/>
          </a:p>
          <a:p>
            <a:pPr marL="0" indent="0">
              <a:buNone/>
            </a:pPr>
            <a:r>
              <a:rPr lang="en-US"/>
              <a:t>If there is an emergency and you may take a permission from your instructor and take your call outside of the classroom.</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Course Expectations</a:t>
            </a:r>
            <a:endParaRPr lang="en-US"/>
          </a:p>
        </p:txBody>
      </p:sp>
      <p:sp>
        <p:nvSpPr>
          <p:cNvPr id="3" name="Content Placeholder 2"/>
          <p:cNvSpPr>
            <a:spLocks noGrp="1"/>
          </p:cNvSpPr>
          <p:nvPr>
            <p:ph idx="1"/>
          </p:nvPr>
        </p:nvSpPr>
        <p:spPr>
          <a:xfrm>
            <a:off x="391795" y="1691640"/>
            <a:ext cx="11600815" cy="4485640"/>
          </a:xfrm>
        </p:spPr>
        <p:txBody>
          <a:bodyPr>
            <a:normAutofit lnSpcReduction="10000"/>
          </a:bodyPr>
          <a:p>
            <a:pPr marL="0" indent="0">
              <a:buNone/>
            </a:pPr>
            <a:r>
              <a:rPr lang="en-US"/>
              <a:t>Academic Misconduct: </a:t>
            </a:r>
            <a:endParaRPr lang="en-US"/>
          </a:p>
          <a:p>
            <a:pPr marL="0" indent="0">
              <a:buNone/>
            </a:pPr>
            <a:r>
              <a:rPr lang="en-US"/>
              <a:t>Academic misconduct is strictly forbidden, and there will be severe consequences for cheating, plagiarism, and other prohibited behaviors. </a:t>
            </a:r>
            <a:endParaRPr lang="en-US"/>
          </a:p>
          <a:p>
            <a:pPr marL="0" indent="0">
              <a:buNone/>
            </a:pPr>
            <a:r>
              <a:rPr lang="en-US"/>
              <a:t>By logging into Blackboard you affirm that you are the student who enrolled in this course and the person who will complete the assigned work. Furthermore, you agree to follow the regulations regarding academic integrity and personal identification. </a:t>
            </a:r>
            <a:endParaRPr lang="en-US"/>
          </a:p>
          <a:p>
            <a:pPr marL="0" indent="0">
              <a:buNone/>
            </a:pPr>
            <a:r>
              <a:rPr lang="en-US"/>
              <a:t>Read the academic code on the college website to ensure that you follow all guidelines. https://www.bowiestate.edu/files/resources/code-of-conduct.pdf</a:t>
            </a:r>
            <a:endParaRPr lang="en-US"/>
          </a:p>
          <a:p>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Course Expectations</a:t>
            </a:r>
            <a:endParaRPr lang="en-US"/>
          </a:p>
        </p:txBody>
      </p:sp>
      <p:sp>
        <p:nvSpPr>
          <p:cNvPr id="3" name="Content Placeholder 2"/>
          <p:cNvSpPr>
            <a:spLocks noGrp="1"/>
          </p:cNvSpPr>
          <p:nvPr>
            <p:ph idx="1"/>
          </p:nvPr>
        </p:nvSpPr>
        <p:spPr>
          <a:xfrm>
            <a:off x="838200" y="1612900"/>
            <a:ext cx="10515600" cy="4351338"/>
          </a:xfrm>
        </p:spPr>
        <p:txBody>
          <a:bodyPr>
            <a:normAutofit/>
          </a:bodyPr>
          <a:p>
            <a:endParaRPr lang="en-US"/>
          </a:p>
          <a:p>
            <a:pPr marL="0" indent="0">
              <a:buNone/>
            </a:pPr>
            <a:r>
              <a:rPr lang="en-US"/>
              <a:t>Students with Disabilities:</a:t>
            </a:r>
            <a:endParaRPr lang="en-US"/>
          </a:p>
          <a:p>
            <a:r>
              <a:rPr lang="en-US"/>
              <a:t>Should you require academic accommodations, contact our Office of Disability Support Services as soon as possible to discuss your needs. </a:t>
            </a:r>
            <a:endParaRPr lang="en-US"/>
          </a:p>
          <a:p>
            <a:r>
              <a:rPr lang="en-US"/>
              <a:t>Contact Ms. Hughes, mhughes@bowiestate.edu. </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ym typeface="+mn-ea"/>
              </a:rPr>
              <a:t>Required Readings </a:t>
            </a:r>
            <a:endParaRPr lang="en-US"/>
          </a:p>
        </p:txBody>
      </p:sp>
      <p:sp>
        <p:nvSpPr>
          <p:cNvPr id="3" name="Content Placeholder 2"/>
          <p:cNvSpPr>
            <a:spLocks noGrp="1"/>
          </p:cNvSpPr>
          <p:nvPr>
            <p:ph idx="1"/>
          </p:nvPr>
        </p:nvSpPr>
        <p:spPr/>
        <p:txBody>
          <a:bodyPr/>
          <a:p>
            <a:r>
              <a:rPr lang="en-US"/>
              <a:t>Gardner - Your College Experience 14th ed.  ISBN:  9781319200725 (required text)</a:t>
            </a:r>
            <a:endParaRPr lang="en-US"/>
          </a:p>
          <a:p>
            <a:endParaRPr lang="en-US"/>
          </a:p>
          <a:p>
            <a:r>
              <a:rPr lang="en-US"/>
              <a:t>Brown - A Lesson Learned (supplemental reading) ISBN:  978-1523818877 </a:t>
            </a:r>
            <a:endParaRPr lang="en-US"/>
          </a:p>
          <a:p>
            <a:endParaRPr lang="en-US"/>
          </a:p>
          <a:p>
            <a:r>
              <a:rPr lang="en-US"/>
              <a:t>Gaines -  A Lesson Before Dying (supplemental reading) ISBN: 0375702709  (optional)</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Evaluation Critiria </a:t>
            </a:r>
            <a:endParaRPr lang="en-US"/>
          </a:p>
        </p:txBody>
      </p:sp>
      <p:sp>
        <p:nvSpPr>
          <p:cNvPr id="3" name="Content Placeholder 2"/>
          <p:cNvSpPr>
            <a:spLocks noGrp="1"/>
          </p:cNvSpPr>
          <p:nvPr>
            <p:ph idx="1"/>
          </p:nvPr>
        </p:nvSpPr>
        <p:spPr>
          <a:xfrm>
            <a:off x="351155" y="1691005"/>
            <a:ext cx="11631930" cy="4486275"/>
          </a:xfrm>
        </p:spPr>
        <p:txBody>
          <a:bodyPr>
            <a:normAutofit lnSpcReduction="10000"/>
          </a:bodyPr>
          <a:p>
            <a:pPr marL="0" indent="0">
              <a:buNone/>
            </a:pPr>
            <a:r>
              <a:rPr lang="en-US"/>
              <a:t>Students will be graded on completed assignments, quizzes, papers, presentations, and on-time attendance. </a:t>
            </a:r>
            <a:endParaRPr lang="en-US"/>
          </a:p>
          <a:p>
            <a:endParaRPr lang="en-US"/>
          </a:p>
          <a:p>
            <a:r>
              <a:rPr lang="en-US"/>
              <a:t>Your course grade will be based on the following:</a:t>
            </a:r>
            <a:endParaRPr lang="en-US"/>
          </a:p>
          <a:p>
            <a:r>
              <a:rPr lang="en-US"/>
              <a:t>Tests (20%)</a:t>
            </a:r>
            <a:endParaRPr lang="en-US"/>
          </a:p>
          <a:p>
            <a:r>
              <a:rPr lang="en-US"/>
              <a:t>Assignments (Homework activities, written and oral assignments, journaling) (35%)</a:t>
            </a:r>
            <a:endParaRPr lang="en-US"/>
          </a:p>
          <a:p>
            <a:r>
              <a:rPr lang="en-US"/>
              <a:t>Discussion Board (25%)</a:t>
            </a:r>
            <a:endParaRPr lang="en-US"/>
          </a:p>
          <a:p>
            <a:r>
              <a:rPr lang="en-US"/>
              <a:t>In class activities (reading assignment and discussion/presentation) (20%)</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60755"/>
          </a:xfrm>
        </p:spPr>
        <p:txBody>
          <a:bodyPr>
            <a:normAutofit fontScale="90000"/>
          </a:bodyPr>
          <a:p>
            <a:pPr algn="ctr"/>
            <a:r>
              <a:rPr lang="en-US" sz="3600">
                <a:sym typeface="+mn-ea"/>
              </a:rPr>
              <a:t>Week 1: Welcome to Bowie State University</a:t>
            </a:r>
            <a:br>
              <a:rPr lang="en-US" sz="3600"/>
            </a:br>
            <a:endParaRPr lang="en-US" sz="3600"/>
          </a:p>
        </p:txBody>
      </p:sp>
      <p:sp>
        <p:nvSpPr>
          <p:cNvPr id="3" name="Content Placeholder 2"/>
          <p:cNvSpPr>
            <a:spLocks noGrp="1"/>
          </p:cNvSpPr>
          <p:nvPr>
            <p:ph idx="1"/>
          </p:nvPr>
        </p:nvSpPr>
        <p:spPr>
          <a:xfrm>
            <a:off x="473075" y="1197610"/>
            <a:ext cx="10880725" cy="4979670"/>
          </a:xfrm>
        </p:spPr>
        <p:txBody>
          <a:bodyPr>
            <a:normAutofit fontScale="90000"/>
          </a:bodyPr>
          <a:p>
            <a:endParaRPr lang="en-US"/>
          </a:p>
          <a:p>
            <a:pPr marL="0" indent="0">
              <a:buNone/>
            </a:pPr>
            <a:r>
              <a:rPr lang="en-US"/>
              <a:t>During this week you will:</a:t>
            </a:r>
            <a:endParaRPr lang="en-US"/>
          </a:p>
          <a:p>
            <a:pPr marL="0" indent="0">
              <a:buNone/>
            </a:pPr>
            <a:r>
              <a:rPr lang="en-US"/>
              <a:t> </a:t>
            </a:r>
            <a:endParaRPr lang="en-US"/>
          </a:p>
          <a:p>
            <a:r>
              <a:rPr lang="en-US"/>
              <a:t>Review course syllabus and expectations</a:t>
            </a:r>
            <a:endParaRPr lang="en-US"/>
          </a:p>
          <a:p>
            <a:r>
              <a:rPr lang="en-US"/>
              <a:t>Navigate your Blackboard course shell</a:t>
            </a:r>
            <a:endParaRPr lang="en-US"/>
          </a:p>
          <a:p>
            <a:r>
              <a:rPr lang="en-US"/>
              <a:t>Understand the history of Bowie State University</a:t>
            </a:r>
            <a:endParaRPr lang="en-US"/>
          </a:p>
          <a:p>
            <a:r>
              <a:rPr lang="en-US"/>
              <a:t>Become acquainted with Bowie State University's Core Values</a:t>
            </a:r>
            <a:endParaRPr lang="en-US"/>
          </a:p>
          <a:p>
            <a:r>
              <a:rPr lang="en-US"/>
              <a:t>Be familiar with campus resources and the services they provide</a:t>
            </a:r>
            <a:endParaRPr lang="en-US"/>
          </a:p>
          <a:p>
            <a:r>
              <a:rPr lang="en-US"/>
              <a:t>Become aware of policies regarding Academic Conduct</a:t>
            </a:r>
            <a:endParaRPr lang="en-US"/>
          </a:p>
          <a:p>
            <a:r>
              <a:rPr lang="en-US"/>
              <a:t>Build and acquaintance with their classmates</a:t>
            </a:r>
            <a:endParaRPr lang="en-US"/>
          </a:p>
          <a:p>
            <a:endParaRPr lang="en-US"/>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60755"/>
          </a:xfrm>
        </p:spPr>
        <p:txBody>
          <a:bodyPr>
            <a:normAutofit fontScale="90000"/>
          </a:bodyPr>
          <a:p>
            <a:pPr algn="ctr"/>
            <a:r>
              <a:rPr lang="en-US" sz="3600">
                <a:sym typeface="+mn-ea"/>
              </a:rPr>
              <a:t>Week 1: Welcome to Bowie State University</a:t>
            </a:r>
            <a:br>
              <a:rPr lang="en-US" sz="3600"/>
            </a:br>
            <a:endParaRPr lang="en-US" sz="3600"/>
          </a:p>
        </p:txBody>
      </p:sp>
      <p:sp>
        <p:nvSpPr>
          <p:cNvPr id="3" name="Content Placeholder 2"/>
          <p:cNvSpPr>
            <a:spLocks noGrp="1"/>
          </p:cNvSpPr>
          <p:nvPr>
            <p:ph idx="1"/>
          </p:nvPr>
        </p:nvSpPr>
        <p:spPr>
          <a:xfrm>
            <a:off x="473075" y="1197610"/>
            <a:ext cx="10880725" cy="4979670"/>
          </a:xfrm>
        </p:spPr>
        <p:txBody>
          <a:bodyPr>
            <a:normAutofit/>
          </a:bodyPr>
          <a:p>
            <a:endParaRPr lang="en-US"/>
          </a:p>
          <a:p>
            <a:endParaRPr lang="en-US"/>
          </a:p>
          <a:p>
            <a:pPr marL="0" indent="0">
              <a:buNone/>
            </a:pPr>
            <a:r>
              <a:rPr lang="en-US"/>
              <a:t>Assignment: </a:t>
            </a:r>
            <a:endParaRPr lang="en-US"/>
          </a:p>
          <a:p>
            <a:r>
              <a:rPr lang="en-US"/>
              <a:t>Blackboard Discussion Post – Introduce Yourself</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135026" y="2203361"/>
            <a:ext cx="4904253" cy="1753235"/>
          </a:xfrm>
          <a:prstGeom prst="rect">
            <a:avLst/>
          </a:prstGeom>
          <a:noFill/>
        </p:spPr>
        <p:txBody>
          <a:bodyPr wrap="square" rtlCol="0">
            <a:spAutoFit/>
          </a:bodyPr>
          <a:lstStyle/>
          <a:p>
            <a:pPr algn="ctr"/>
            <a:r>
              <a:rPr lang="en-US" altLang="zh-CN" sz="5400" b="1" dirty="0">
                <a:solidFill>
                  <a:srgbClr val="333333"/>
                </a:solidFill>
                <a:latin typeface="Arial" panose="020B0604020202020204" pitchFamily="34" charset="0"/>
                <a:ea typeface="Arial" panose="020B0604020202020204" pitchFamily="34" charset="0"/>
              </a:rPr>
              <a:t>Thank you for listening</a:t>
            </a:r>
            <a:endParaRPr lang="zh-CN" altLang="en-US" sz="5400" b="1" dirty="0">
              <a:solidFill>
                <a:srgbClr val="333333"/>
              </a:solidFill>
              <a:latin typeface="Arial" panose="020B0604020202020204" pitchFamily="34" charset="0"/>
              <a:ea typeface="Arial" panose="020B0604020202020204" pitchFamily="34" charset="0"/>
            </a:endParaRPr>
          </a:p>
        </p:txBody>
      </p:sp>
      <p:cxnSp>
        <p:nvCxnSpPr>
          <p:cNvPr id="7" name="直接连接符 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5689153" y="4071428"/>
            <a:ext cx="5796000" cy="2"/>
          </a:xfrm>
          <a:prstGeom prst="line">
            <a:avLst/>
          </a:prstGeom>
          <a:ln w="19050">
            <a:solidFill>
              <a:srgbClr val="333333"/>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1"/>
          <a:stretch>
            <a:fillRect/>
          </a:stretch>
        </p:blipFill>
        <p:spPr>
          <a:xfrm>
            <a:off x="1108809" y="1728241"/>
            <a:ext cx="3924981" cy="356276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1080452" y="1151675"/>
            <a:ext cx="4643692" cy="4643815"/>
          </a:xfrm>
          <a:prstGeom prst="rect">
            <a:avLst/>
          </a:prstGeom>
        </p:spPr>
      </p:pic>
      <p:sp>
        <p:nvSpPr>
          <p:cNvPr id="10" name="文本框 9"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920115" y="3416300"/>
            <a:ext cx="4496435" cy="645160"/>
          </a:xfrm>
          <a:prstGeom prst="rect">
            <a:avLst/>
          </a:prstGeom>
          <a:noFill/>
          <a:effectLst/>
        </p:spPr>
        <p:txBody>
          <a:bodyPr wrap="square" rtlCol="0">
            <a:spAutoFit/>
          </a:bodyPr>
          <a:lstStyle/>
          <a:p>
            <a:pPr algn="ctr"/>
            <a:r>
              <a:rPr lang="en-US" altLang="zh-CN" sz="3600" b="1" dirty="0" smtClean="0">
                <a:solidFill>
                  <a:srgbClr val="333333"/>
                </a:solidFill>
                <a:latin typeface="Arial" panose="020B0604020202020204" pitchFamily="34" charset="0"/>
                <a:ea typeface="Arial" panose="020B0604020202020204" pitchFamily="34" charset="0"/>
                <a:cs typeface="Arial" panose="020B0604020202020204" pitchFamily="34" charset="0"/>
              </a:rPr>
              <a:t>CONTENTS</a:t>
            </a:r>
            <a:endParaRPr lang="en-US" altLang="zh-CN" sz="3600" b="1" dirty="0" smtClean="0">
              <a:solidFill>
                <a:srgbClr val="333333"/>
              </a:solidFill>
              <a:latin typeface="Arial" panose="020B0604020202020204" pitchFamily="34" charset="0"/>
              <a:ea typeface="Arial" panose="020B0604020202020204" pitchFamily="34" charset="0"/>
              <a:cs typeface="Arial" panose="020B0604020202020204" pitchFamily="34" charset="0"/>
            </a:endParaRPr>
          </a:p>
        </p:txBody>
      </p:sp>
      <p:cxnSp>
        <p:nvCxnSpPr>
          <p:cNvPr id="15" name="直接连接符 14"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7773985" y="1969315"/>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17" name="直接连接符 1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7773985" y="314584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18" name="直接连接符 17"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7773985" y="4304081"/>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19" name="直接连接符 18"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7773985" y="5484473"/>
            <a:ext cx="3600000" cy="2"/>
          </a:xfrm>
          <a:prstGeom prst="line">
            <a:avLst/>
          </a:prstGeom>
          <a:ln w="63500">
            <a:solidFill>
              <a:srgbClr val="333333"/>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8148886" y="1410052"/>
            <a:ext cx="2849880" cy="521970"/>
          </a:xfrm>
          <a:prstGeom prst="rect">
            <a:avLst/>
          </a:prstGeom>
          <a:noFill/>
        </p:spPr>
        <p:txBody>
          <a:bodyPr wrap="none" rtlCol="0">
            <a:spAutoFit/>
          </a:bodyPr>
          <a:lstStyle/>
          <a:p>
            <a:pPr algn="ctr"/>
            <a:r>
              <a:rPr lang="en-US" altLang="zh-CN" sz="2800" b="1" dirty="0">
                <a:solidFill>
                  <a:srgbClr val="333333"/>
                </a:solidFill>
                <a:latin typeface="Arial" panose="020B0604020202020204" pitchFamily="34" charset="0"/>
                <a:ea typeface="Arial" panose="020B0604020202020204" pitchFamily="34" charset="0"/>
              </a:rPr>
              <a:t>Y</a:t>
            </a:r>
            <a:r>
              <a:rPr lang="en-US" altLang="zh-CN" sz="2800" b="1" dirty="0">
                <a:solidFill>
                  <a:srgbClr val="333333"/>
                </a:solidFill>
                <a:latin typeface="Arial" panose="020B0604020202020204" pitchFamily="34" charset="0"/>
                <a:ea typeface="Arial" panose="020B0604020202020204" pitchFamily="34" charset="0"/>
              </a:rPr>
              <a:t>our instructor </a:t>
            </a:r>
            <a:endParaRPr lang="en-US" altLang="zh-CN" sz="2400" b="1" dirty="0">
              <a:solidFill>
                <a:srgbClr val="333333"/>
              </a:solidFill>
              <a:latin typeface="Arial" panose="020B0604020202020204" pitchFamily="34" charset="0"/>
              <a:ea typeface="Arial" panose="020B0604020202020204" pitchFamily="34" charset="0"/>
            </a:endParaRPr>
          </a:p>
        </p:txBody>
      </p:sp>
      <p:sp>
        <p:nvSpPr>
          <p:cNvPr id="21" name="文本框 20"/>
          <p:cNvSpPr txBox="1"/>
          <p:nvPr/>
        </p:nvSpPr>
        <p:spPr>
          <a:xfrm>
            <a:off x="8066334" y="2545892"/>
            <a:ext cx="3145790" cy="521970"/>
          </a:xfrm>
          <a:prstGeom prst="rect">
            <a:avLst/>
          </a:prstGeom>
          <a:noFill/>
        </p:spPr>
        <p:txBody>
          <a:bodyPr wrap="none" rtlCol="0">
            <a:spAutoFit/>
          </a:bodyPr>
          <a:lstStyle/>
          <a:p>
            <a:pPr algn="ctr"/>
            <a:r>
              <a:rPr lang="en-US" altLang="zh-CN" sz="2800" b="1" dirty="0">
                <a:solidFill>
                  <a:srgbClr val="333333"/>
                </a:solidFill>
                <a:latin typeface="Arial" panose="020B0604020202020204" pitchFamily="34" charset="0"/>
                <a:ea typeface="Arial" panose="020B0604020202020204" pitchFamily="34" charset="0"/>
              </a:rPr>
              <a:t>Course objective </a:t>
            </a:r>
            <a:endParaRPr lang="en-US" altLang="zh-CN" sz="2800" b="1" dirty="0">
              <a:solidFill>
                <a:srgbClr val="333333"/>
              </a:solidFill>
              <a:latin typeface="Arial" panose="020B0604020202020204" pitchFamily="34" charset="0"/>
              <a:ea typeface="Arial" panose="020B0604020202020204" pitchFamily="34" charset="0"/>
            </a:endParaRPr>
          </a:p>
        </p:txBody>
      </p:sp>
      <p:sp>
        <p:nvSpPr>
          <p:cNvPr id="22" name="文本框 21"/>
          <p:cNvSpPr txBox="1"/>
          <p:nvPr/>
        </p:nvSpPr>
        <p:spPr>
          <a:xfrm>
            <a:off x="8511320" y="3657750"/>
            <a:ext cx="2257425" cy="521970"/>
          </a:xfrm>
          <a:prstGeom prst="rect">
            <a:avLst/>
          </a:prstGeom>
          <a:noFill/>
        </p:spPr>
        <p:txBody>
          <a:bodyPr wrap="none" rtlCol="0">
            <a:spAutoFit/>
          </a:bodyPr>
          <a:lstStyle/>
          <a:p>
            <a:pPr algn="ctr"/>
            <a:r>
              <a:rPr lang="en-US" altLang="zh-CN" sz="2800" b="1" dirty="0">
                <a:solidFill>
                  <a:srgbClr val="333333"/>
                </a:solidFill>
                <a:latin typeface="Arial" panose="020B0604020202020204" pitchFamily="34" charset="0"/>
                <a:ea typeface="Arial" panose="020B0604020202020204" pitchFamily="34" charset="0"/>
              </a:rPr>
              <a:t>Course Plan</a:t>
            </a:r>
            <a:endParaRPr lang="zh-CN" altLang="en-US" sz="2800" b="1" dirty="0">
              <a:solidFill>
                <a:srgbClr val="333333"/>
              </a:solidFill>
              <a:latin typeface="Arial" panose="020B0604020202020204" pitchFamily="34" charset="0"/>
              <a:ea typeface="Arial" panose="020B0604020202020204" pitchFamily="34" charset="0"/>
            </a:endParaRPr>
          </a:p>
        </p:txBody>
      </p:sp>
      <p:sp>
        <p:nvSpPr>
          <p:cNvPr id="23" name="文本框 22"/>
          <p:cNvSpPr txBox="1"/>
          <p:nvPr/>
        </p:nvSpPr>
        <p:spPr>
          <a:xfrm>
            <a:off x="8046816" y="4889753"/>
            <a:ext cx="3186430" cy="521970"/>
          </a:xfrm>
          <a:prstGeom prst="rect">
            <a:avLst/>
          </a:prstGeom>
          <a:noFill/>
        </p:spPr>
        <p:txBody>
          <a:bodyPr wrap="none" rtlCol="0">
            <a:spAutoFit/>
          </a:bodyPr>
          <a:lstStyle/>
          <a:p>
            <a:pPr algn="ctr"/>
            <a:r>
              <a:rPr lang="en-US" altLang="zh-CN" sz="2800" b="1" dirty="0">
                <a:solidFill>
                  <a:srgbClr val="333333"/>
                </a:solidFill>
                <a:latin typeface="Arial" panose="020B0604020202020204" pitchFamily="34" charset="0"/>
                <a:ea typeface="Arial" panose="020B0604020202020204" pitchFamily="34" charset="0"/>
              </a:rPr>
              <a:t>Course Overview </a:t>
            </a:r>
            <a:endParaRPr lang="zh-CN" altLang="en-US" sz="2800" b="1" dirty="0">
              <a:solidFill>
                <a:srgbClr val="333333"/>
              </a:solidFill>
              <a:latin typeface="Arial" panose="020B0604020202020204" pitchFamily="34" charset="0"/>
              <a:ea typeface="Arial" panose="020B0604020202020204" pitchFamily="34" charset="0"/>
            </a:endParaRPr>
          </a:p>
        </p:txBody>
      </p:sp>
      <p:pic>
        <p:nvPicPr>
          <p:cNvPr id="24" name="图片 23"/>
          <p:cNvPicPr>
            <a:picLocks noChangeAspect="1"/>
          </p:cNvPicPr>
          <p:nvPr/>
        </p:nvPicPr>
        <p:blipFill rotWithShape="1">
          <a:blip r:embed="rId2"/>
          <a:srcRect r="65386"/>
          <a:stretch>
            <a:fillRect/>
          </a:stretch>
        </p:blipFill>
        <p:spPr>
          <a:xfrm rot="16200000">
            <a:off x="7175970" y="1224477"/>
            <a:ext cx="288000" cy="832066"/>
          </a:xfrm>
          <a:prstGeom prst="rect">
            <a:avLst/>
          </a:prstGeom>
        </p:spPr>
      </p:pic>
      <p:pic>
        <p:nvPicPr>
          <p:cNvPr id="25" name="图片 24"/>
          <p:cNvPicPr>
            <a:picLocks noChangeAspect="1"/>
          </p:cNvPicPr>
          <p:nvPr/>
        </p:nvPicPr>
        <p:blipFill rotWithShape="1">
          <a:blip r:embed="rId2"/>
          <a:srcRect r="65386"/>
          <a:stretch>
            <a:fillRect/>
          </a:stretch>
        </p:blipFill>
        <p:spPr>
          <a:xfrm rot="16200000">
            <a:off x="7175968" y="2382713"/>
            <a:ext cx="288000" cy="832066"/>
          </a:xfrm>
          <a:prstGeom prst="rect">
            <a:avLst/>
          </a:prstGeom>
        </p:spPr>
      </p:pic>
      <p:pic>
        <p:nvPicPr>
          <p:cNvPr id="26" name="图片 25"/>
          <p:cNvPicPr>
            <a:picLocks noChangeAspect="1"/>
          </p:cNvPicPr>
          <p:nvPr/>
        </p:nvPicPr>
        <p:blipFill rotWithShape="1">
          <a:blip r:embed="rId2"/>
          <a:srcRect r="65386"/>
          <a:stretch>
            <a:fillRect/>
          </a:stretch>
        </p:blipFill>
        <p:spPr>
          <a:xfrm rot="16200000">
            <a:off x="7202554" y="3559239"/>
            <a:ext cx="288000" cy="832066"/>
          </a:xfrm>
          <a:prstGeom prst="rect">
            <a:avLst/>
          </a:prstGeom>
        </p:spPr>
      </p:pic>
      <p:pic>
        <p:nvPicPr>
          <p:cNvPr id="27" name="图片 26"/>
          <p:cNvPicPr>
            <a:picLocks noChangeAspect="1"/>
          </p:cNvPicPr>
          <p:nvPr/>
        </p:nvPicPr>
        <p:blipFill rotWithShape="1">
          <a:blip r:embed="rId2"/>
          <a:srcRect r="65386"/>
          <a:stretch>
            <a:fillRect/>
          </a:stretch>
        </p:blipFill>
        <p:spPr>
          <a:xfrm rot="16200000">
            <a:off x="7202552" y="4717475"/>
            <a:ext cx="288000" cy="83206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a:t>Your instructor </a:t>
            </a:r>
            <a:endParaRPr lang="en-US"/>
          </a:p>
        </p:txBody>
      </p:sp>
      <p:sp>
        <p:nvSpPr>
          <p:cNvPr id="4" name="Content Placeholder 3"/>
          <p:cNvSpPr>
            <a:spLocks noGrp="1"/>
          </p:cNvSpPr>
          <p:nvPr>
            <p:ph idx="1"/>
          </p:nvPr>
        </p:nvSpPr>
        <p:spPr/>
        <p:txBody>
          <a:bodyPr/>
          <a:p>
            <a:r>
              <a:rPr lang="en-US"/>
              <a:t>Dr. Loubna Dali </a:t>
            </a:r>
            <a:endParaRPr lang="en-US"/>
          </a:p>
          <a:p>
            <a:r>
              <a:rPr lang="en-US"/>
              <a:t>BSU Alumni </a:t>
            </a:r>
            <a:endParaRPr lang="en-US"/>
          </a:p>
          <a:p>
            <a:r>
              <a:rPr lang="en-US"/>
              <a:t>Doctoral Degree in 2018 in Computer Sciences</a:t>
            </a:r>
            <a:endParaRPr lang="en-US"/>
          </a:p>
          <a:p>
            <a:r>
              <a:rPr lang="en-US"/>
              <a:t>Area of interests are: Cybersecurity, Cloud Resiliency, IoT.</a:t>
            </a:r>
            <a:endParaRPr lang="en-US"/>
          </a:p>
          <a:p>
            <a:r>
              <a:rPr lang="en-US"/>
              <a:t>Manifesto : “ Grade is just a number, your willing to learn doesnt fit into any grade chart ...it is countless”</a:t>
            </a:r>
            <a:endParaRPr lang="en-US"/>
          </a:p>
          <a:p>
            <a:pPr marL="0" indent="0">
              <a:buNone/>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Present Yourself </a:t>
            </a:r>
            <a:endParaRPr lang="en-US"/>
          </a:p>
        </p:txBody>
      </p:sp>
      <p:sp>
        <p:nvSpPr>
          <p:cNvPr id="3" name="Content Placeholder 2"/>
          <p:cNvSpPr>
            <a:spLocks noGrp="1"/>
          </p:cNvSpPr>
          <p:nvPr>
            <p:ph idx="1"/>
          </p:nvPr>
        </p:nvSpPr>
        <p:spPr/>
        <p:txBody>
          <a:bodyPr/>
          <a:p>
            <a:r>
              <a:rPr lang="en-US"/>
              <a:t>Name.</a:t>
            </a:r>
            <a:endParaRPr lang="en-US"/>
          </a:p>
          <a:p>
            <a:r>
              <a:rPr lang="en-US"/>
              <a:t>Major.</a:t>
            </a:r>
            <a:endParaRPr lang="en-US"/>
          </a:p>
          <a:p>
            <a:r>
              <a:rPr lang="en-US"/>
              <a:t>Area of interest.</a:t>
            </a:r>
            <a:endParaRPr lang="en-US"/>
          </a:p>
          <a:p>
            <a:r>
              <a:rPr lang="en-US"/>
              <a:t>What is your dream career.</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Course objective</a:t>
            </a:r>
            <a:endParaRPr lang="en-US"/>
          </a:p>
        </p:txBody>
      </p:sp>
      <p:sp>
        <p:nvSpPr>
          <p:cNvPr id="3" name="Content Placeholder 2"/>
          <p:cNvSpPr>
            <a:spLocks noGrp="1"/>
          </p:cNvSpPr>
          <p:nvPr>
            <p:ph idx="1"/>
          </p:nvPr>
        </p:nvSpPr>
        <p:spPr>
          <a:xfrm>
            <a:off x="78105" y="1825625"/>
            <a:ext cx="11884660" cy="4351655"/>
          </a:xfrm>
        </p:spPr>
        <p:txBody>
          <a:bodyPr>
            <a:normAutofit/>
          </a:bodyPr>
          <a:p>
            <a:pPr marL="0" indent="0">
              <a:buNone/>
            </a:pPr>
            <a:r>
              <a:rPr lang="en-US"/>
              <a:t>Freshman Seminar is designed to assist students' pursuit of academic excellence and their successful social and academic transition into Bowie State University.  </a:t>
            </a:r>
            <a:endParaRPr lang="en-US"/>
          </a:p>
          <a:p>
            <a:pPr marL="0" indent="0">
              <a:buNone/>
            </a:pPr>
            <a:r>
              <a:rPr lang="en-US"/>
              <a:t>It consists of exploring Bowie State's history and, through engaging experiential and cultural activities, developing critical thinking skills for firm foundations that lead to higher education success. </a:t>
            </a:r>
            <a:endParaRPr lang="en-US"/>
          </a:p>
          <a:p>
            <a:pPr marL="0" indent="0">
              <a:buNone/>
            </a:pPr>
            <a:r>
              <a:rPr lang="en-US"/>
              <a:t>This course is required of all new students and transfer students with fewer than 12 transferable semester hours.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Course objective</a:t>
            </a:r>
            <a:endParaRPr lang="en-US"/>
          </a:p>
        </p:txBody>
      </p:sp>
      <p:sp>
        <p:nvSpPr>
          <p:cNvPr id="3" name="Content Placeholder 2"/>
          <p:cNvSpPr>
            <a:spLocks noGrp="1"/>
          </p:cNvSpPr>
          <p:nvPr>
            <p:ph idx="1"/>
          </p:nvPr>
        </p:nvSpPr>
        <p:spPr>
          <a:xfrm>
            <a:off x="78105" y="1825625"/>
            <a:ext cx="11884660" cy="4351655"/>
          </a:xfrm>
        </p:spPr>
        <p:txBody>
          <a:bodyPr>
            <a:normAutofit/>
          </a:bodyPr>
          <a:p>
            <a:r>
              <a:rPr lang="en-US"/>
              <a:t>Explore your  purpose for attending college and develop personal goals for academic achievement.</a:t>
            </a:r>
            <a:endParaRPr lang="en-US"/>
          </a:p>
          <a:p>
            <a:r>
              <a:rPr lang="en-US"/>
              <a:t>Build critical thinking skills through careful analysis and evaluation of information.</a:t>
            </a:r>
            <a:endParaRPr lang="en-US"/>
          </a:p>
          <a:p>
            <a:r>
              <a:rPr lang="en-US"/>
              <a:t>Identify and use available campus resources.</a:t>
            </a:r>
            <a:endParaRPr lang="en-US"/>
          </a:p>
          <a:p>
            <a:r>
              <a:rPr lang="en-US"/>
              <a:t>Make connections by getting involved on campus and building relationships with faculty and fellow students.</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Course objective</a:t>
            </a:r>
            <a:endParaRPr lang="en-US"/>
          </a:p>
        </p:txBody>
      </p:sp>
      <p:sp>
        <p:nvSpPr>
          <p:cNvPr id="3" name="Content Placeholder 2"/>
          <p:cNvSpPr>
            <a:spLocks noGrp="1"/>
          </p:cNvSpPr>
          <p:nvPr>
            <p:ph idx="1"/>
          </p:nvPr>
        </p:nvSpPr>
        <p:spPr>
          <a:xfrm>
            <a:off x="78105" y="1825625"/>
            <a:ext cx="11884660" cy="4351655"/>
          </a:xfrm>
        </p:spPr>
        <p:txBody>
          <a:bodyPr>
            <a:normAutofit/>
          </a:bodyPr>
          <a:p>
            <a:r>
              <a:rPr lang="en-US"/>
              <a:t>Build learning skills you will use to succeed throughout your college career, including reading, note taking, studying, test taking, verbal and written communication, research, and information literacy skills.</a:t>
            </a:r>
            <a:endParaRPr lang="en-US"/>
          </a:p>
          <a:p>
            <a:r>
              <a:rPr lang="en-US"/>
              <a:t>Take control of your own success by effectively managing your time, finances, and health.</a:t>
            </a:r>
            <a:endParaRPr lang="en-US"/>
          </a:p>
          <a:p>
            <a:r>
              <a:rPr lang="en-US"/>
              <a:t>Plan for the future by exploring majors and setting career goals.</a:t>
            </a:r>
            <a:endParaRPr lang="en-US"/>
          </a:p>
          <a:p>
            <a:r>
              <a:rPr lang="en-US"/>
              <a:t>Develop essential technology skills for use in academic and work environments.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Course Expectations</a:t>
            </a:r>
            <a:endParaRPr lang="en-US"/>
          </a:p>
        </p:txBody>
      </p:sp>
      <p:sp>
        <p:nvSpPr>
          <p:cNvPr id="3" name="Content Placeholder 2"/>
          <p:cNvSpPr>
            <a:spLocks noGrp="1"/>
          </p:cNvSpPr>
          <p:nvPr>
            <p:ph idx="1"/>
          </p:nvPr>
        </p:nvSpPr>
        <p:spPr>
          <a:xfrm>
            <a:off x="310515" y="1541780"/>
            <a:ext cx="11438890" cy="3489325"/>
          </a:xfrm>
        </p:spPr>
        <p:txBody>
          <a:bodyPr>
            <a:normAutofit fontScale="90000"/>
          </a:bodyPr>
          <a:p>
            <a:pPr marL="0" indent="0">
              <a:buNone/>
            </a:pPr>
            <a:r>
              <a:rPr lang="en-US"/>
              <a:t>Be prepared: </a:t>
            </a:r>
            <a:endParaRPr lang="en-US"/>
          </a:p>
          <a:p>
            <a:pPr marL="0" indent="0">
              <a:buNone/>
            </a:pPr>
            <a:endParaRPr lang="en-US"/>
          </a:p>
          <a:p>
            <a:r>
              <a:rPr lang="en-US"/>
              <a:t>This is not a self-paced course. </a:t>
            </a:r>
            <a:endParaRPr lang="en-US"/>
          </a:p>
          <a:p>
            <a:r>
              <a:rPr lang="en-US"/>
              <a:t>There are firm deadlines for participation and submitting assignments.  </a:t>
            </a:r>
            <a:endParaRPr lang="en-US"/>
          </a:p>
          <a:p>
            <a:r>
              <a:rPr lang="en-US"/>
              <a:t>Students are expected to read all assigned material and be prepared to submit assignments or take tests each week. </a:t>
            </a:r>
            <a:endParaRPr lang="en-US"/>
          </a:p>
          <a:p>
            <a:r>
              <a:rPr lang="en-US"/>
              <a:t>If you are unable to meet a deadline, you have to notify the instructor as late assignments may not be accepted. </a:t>
            </a:r>
            <a:endParaRPr lang="en-US"/>
          </a:p>
          <a:p>
            <a:pPr marL="0" indent="0">
              <a:buNone/>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Course Expectations</a:t>
            </a:r>
            <a:endParaRPr lang="en-US"/>
          </a:p>
        </p:txBody>
      </p:sp>
      <p:sp>
        <p:nvSpPr>
          <p:cNvPr id="3" name="Content Placeholder 2"/>
          <p:cNvSpPr>
            <a:spLocks noGrp="1"/>
          </p:cNvSpPr>
          <p:nvPr>
            <p:ph idx="1"/>
          </p:nvPr>
        </p:nvSpPr>
        <p:spPr>
          <a:xfrm>
            <a:off x="909320" y="1582420"/>
            <a:ext cx="10515600" cy="4351338"/>
          </a:xfrm>
        </p:spPr>
        <p:txBody>
          <a:bodyPr>
            <a:normAutofit fontScale="90000" lnSpcReduction="10000"/>
          </a:bodyPr>
          <a:p>
            <a:pPr marL="0" indent="0">
              <a:buNone/>
            </a:pPr>
            <a:r>
              <a:rPr lang="en-US"/>
              <a:t>Attendance: </a:t>
            </a:r>
            <a:endParaRPr lang="en-US"/>
          </a:p>
          <a:p>
            <a:r>
              <a:rPr lang="en-US"/>
              <a:t>In person. </a:t>
            </a:r>
            <a:endParaRPr lang="en-US"/>
          </a:p>
          <a:p>
            <a:r>
              <a:rPr lang="en-US"/>
              <a:t>Coming to class late or leaving early will be counted as an absence unless execused. </a:t>
            </a:r>
            <a:endParaRPr lang="en-US"/>
          </a:p>
          <a:p>
            <a:r>
              <a:rPr lang="en-US"/>
              <a:t>If you are absent more than two times, your final grade will be lowered as a result. </a:t>
            </a:r>
            <a:endParaRPr lang="en-US"/>
          </a:p>
          <a:p>
            <a:r>
              <a:rPr lang="en-US"/>
              <a:t>In the event that you are absent or you arrive late to class, you are responsible for finding out what information you have missed.</a:t>
            </a:r>
            <a:endParaRPr lang="en-US"/>
          </a:p>
          <a:p>
            <a:r>
              <a:rPr lang="en-US"/>
              <a:t>The instructor reserves the right to make modifications to the syllabus that may include changes to due dates and assignments as deemed necessary. </a:t>
            </a:r>
            <a:endParaRPr 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5219</Words>
  <Application>WPS Presentation</Application>
  <PresentationFormat>宽屏</PresentationFormat>
  <Paragraphs>141</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Arial</vt:lpstr>
      <vt:lpstr>SimSun</vt:lpstr>
      <vt:lpstr>Wingdings</vt:lpstr>
      <vt:lpstr>Microsoft YaHei</vt:lpstr>
      <vt:lpstr>Arial Unicode MS</vt:lpstr>
      <vt:lpstr>Calibri</vt:lpstr>
      <vt:lpstr>inherit</vt:lpstr>
      <vt:lpstr>Segoe Print</vt:lpstr>
      <vt:lpstr>Office 主题​​</vt:lpstr>
      <vt:lpstr>PowerPoint 演示文稿</vt:lpstr>
      <vt:lpstr>PowerPoint 演示文稿</vt:lpstr>
      <vt:lpstr>Your instructor </vt:lpstr>
      <vt:lpstr>Present Yourself </vt:lpstr>
      <vt:lpstr>Course objective</vt:lpstr>
      <vt:lpstr>PowerPoint 演示文稿</vt:lpstr>
      <vt:lpstr>Course objective</vt:lpstr>
      <vt:lpstr>PowerPoint 演示文稿</vt:lpstr>
      <vt:lpstr>Course Expectations</vt:lpstr>
      <vt:lpstr>Course Expectations</vt:lpstr>
      <vt:lpstr>Course Expectations</vt:lpstr>
      <vt:lpstr>Course Expectations</vt:lpstr>
      <vt:lpstr>Course Expectations</vt:lpstr>
      <vt:lpstr>Expected Outcome</vt:lpstr>
      <vt:lpstr>Grade Chart</vt:lpstr>
      <vt:lpstr>PowerPoint 演示文稿</vt:lpstr>
      <vt:lpstr>Week 1: Welcome to Bowie State University </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ldali</cp:lastModifiedBy>
  <cp:revision>55</cp:revision>
  <dcterms:created xsi:type="dcterms:W3CDTF">2018-03-19T03:11:00Z</dcterms:created>
  <dcterms:modified xsi:type="dcterms:W3CDTF">2022-08-28T14:06:55Z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1033-11.2.0.11254</vt:lpwstr>
  </property>
  <property fmtid="{D5CDD505-2E9C-101B-9397-08002B2CF9AE}" pid="3" name="ICV">
    <vt:lpwstr>A6393F72C5354A6EAEFA41B9DC192311</vt:lpwstr>
  </property>
</Properties>
</file>