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99" r:id="rId3"/>
    <p:sldId id="265" r:id="rId4"/>
    <p:sldId id="267" r:id="rId5"/>
    <p:sldId id="264" r:id="rId6"/>
    <p:sldId id="281" r:id="rId7"/>
    <p:sldId id="301" r:id="rId8"/>
    <p:sldId id="320" r:id="rId9"/>
    <p:sldId id="321" r:id="rId10"/>
    <p:sldId id="322" r:id="rId11"/>
    <p:sldId id="323" r:id="rId12"/>
    <p:sldId id="307" r:id="rId13"/>
    <p:sldId id="325" r:id="rId14"/>
    <p:sldId id="326" r:id="rId15"/>
    <p:sldId id="327" r:id="rId16"/>
    <p:sldId id="280" r:id="rId17"/>
    <p:sldId id="310" r:id="rId18"/>
    <p:sldId id="331" r:id="rId19"/>
    <p:sldId id="311" r:id="rId20"/>
    <p:sldId id="312" r:id="rId21"/>
    <p:sldId id="313" r:id="rId22"/>
    <p:sldId id="332" r:id="rId23"/>
    <p:sldId id="298" r:id="rId24"/>
    <p:sldId id="314" r:id="rId25"/>
    <p:sldId id="330"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AF1"/>
    <a:srgbClr val="E7EF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20" autoAdjust="0"/>
  </p:normalViewPr>
  <p:slideViewPr>
    <p:cSldViewPr snapToGrid="0">
      <p:cViewPr>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4T17:19:53.2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2-10-26T10:26:11.393"/>
    </inkml:context>
    <inkml:brush xml:id="br0">
      <inkml:brushProperty name="width" value="0.05" units="cm"/>
      <inkml:brushProperty name="height" value="0.05" units="cm"/>
      <inkml:brushProperty name="fitToCurve" value="1"/>
    </inkml:brush>
  </inkml:definitions>
  <inkml:trace contextRef="#ctx0" brushRef="#br0">118 73 0,'0'49'203,"0"73"-187,0-24-16,0 48 16,0-24-16,0 25 0,0 24 15,0-73-15,0 48 16,0-73-16,0 1 16,0-1-16,0-24 15,0 48-15,0-48 16,0 0-16,-24 24 0,24 1 15,0-1-15,0 0 16,-25 0-16,25 25 16,0-25-16,-24-24 15,24 25-15,0-1 16,0-24-16,0-1 0,0-23 16,0-1-16,0 1 15,0-1-15,0 25 16,0 0-16,0-25 15,0 1-15,0 24 16,0-1-16,-25 26 0,25-1 16,0-49-16,0 25 15,0-24-15,0 24 16,0-1-16,0-23 16,0-1-16,0 25 15,0-25-15,0 1 0,0-1 16,0 1-16,0-1 15,0 25-15,0 0 16,0-25 0,0 1-1,0 24-15,0-25 16,25 0-16,-25 1 16,24-1-1,1 1 1,-1 23-16,0-23 15,1 24-15,73-25 16,-50 25-16,1 0 16,25-25-16,-1 1 15,0-1-15,25-24 16,-25 25-16,0-1 0,1 0 16,-1-24-16,25 49 15,-25-49-15,0 25 16,0-25-16,-24 0 15,24 24-15,-48-24 16,-1 0-16,25 0 0,0 0 16,-25 0-16,1 0 15,24 0-15,-25 0 16,49 0 0,-48 0-1,24 0-15,-1 0 16,-23 0-1,-1 0-15,-24-49 16,49 49-16,-24-24 16,23-1-1,-23 25-15,-1 0 0,1 0 16,-1-24-16,25 0 16,-25 24-16,1-25 15,24 1-15,-25-1 16,25 1-16,-25 24 15,1-25-15,-1 1 16,25 24-16,0-24 16,0-1-1,-49 1-15,24-1 16,-24 1-16,25 24 0,-25-25 16,24 25-1,0 0 1,-24-24-1,0 0 1,25-1-16,-25-24 16,0 25-16,24 0 15,-24-1-15,0-48 16,0 48-16,0 1 16,0-25-16,0-24 15,0 48-15,0-23 0,-24-1 16,24 0-16,0 0 15,0 0-15,0-24 16,0 49-16,0-25 16,0 24-16,0-48 15,0 24-15,0 25 0,0-1 16,0-24-16,0 1 16,0 23-16,0 1 15,0-1-15,0-48 16,0 24-16,0 25 15,0-1-15,0-23 0,0-1 16,0 24-16,0 1 16,0-1-16,0 1 15,0 0-15,-49-1 16,49 1-16,0-1 16,0 1-16,0-1 15,0 1-15,0 0 16,0-1-16,0 1 15,0-49 1,0 48-16,0 1 16,0-1-16,-24 1 0,24-25 15,0 25-15,0-1 16,0 1-16,0-1 16,-25-24-16,25 1 15,0 23-15,0 1 0,0-1 16,-24-48-16,24 49 15,0-1-15,0-24 16,0-24-16,0 24 16,0 0-16,0-24 15,0 0-15,0 0 16,0-25-16,0 25 0,0-25 16,0 49-16,0 25 15,0-1-15,0-24 16,0 25-1,0 0-15,0-1 16,0 1 0,0-1-16,-25 25 47,25-24-32,-24-1 16,0 25-15,-1 0 0,25-24-16,-24 24 0,-1 0 15,25-24 1,-24 24-16,-1-25 16,25 1-16,-24 24 15,0 0-15,-1-25 16,1 25-16,-1 0 15,1 0-15,-1-24 16,1 24-16,0-25 16,-1 25-1,1 0-15,-1 0 16,-24 0-16,1-24 0,23-25 16,1 49-16,-50 0 15,26 0-15,23 0 16,1 0-16,-25 0 15,0 0-15,25 0 0,-1 0 16,1 0-16,-49 0 16,48 0-16,1 0 15,-25 0-15,24 0 16,-23 0-16,23 0 16,-24 0-16,25 0 15,-25 0-15,0 0 16,25 0-16,-1 0 15,-48 0-15,24 0 16,-24 0-16,0 0 16,24 0-16,0 0 0,-24 25 15,24-25-15,0 0 16,0 0-16,0 24 16,25-24-16,0 0 15,-1 0-15,1 0 16,-1 0-16,1 0 15,-1 0 1,1 0-16,0 0 16,-1 24-1,1-24 17,-1 0-17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2-10-26T10:26:17.406"/>
    </inkml:context>
    <inkml:brush xml:id="br0">
      <inkml:brushProperty name="width" value="0.05" units="cm"/>
      <inkml:brushProperty name="height" value="0.05" units="cm"/>
      <inkml:brushProperty name="fitToCurve" value="1"/>
    </inkml:brush>
  </inkml:definitions>
  <inkml:trace contextRef="#ctx0" brushRef="#br0">1393 6 0,'-49'0'203,"-73"0"-188,49 0-15,24 0 0,-24 0 16,24 0-16,25 0 16,-1 0-16,-48 0 15,49 0-15,-25 0 16,24 0-16,-24 0 15,1 0-15,23 0 0,-24 0 16,0 0-16,1 24 16,23-24-16,1 0 15,-1 0-15,1 24 16,-25 1-16,25-25 0,-25 24 16,0-24-1,25 25 1,-1-25-16,1 24 15,-1-24 1,-24 0 0,25 25 46,24-1-31,-24-24-15,24 24-16,-25 1 16,25-1-1,0 1 17,0-1-17,0 1 1,0-1-1,25 0-15,23 25 0,75 24 16,-26 1-16,25 23 16,-73-72-16,73 48 15,-73-48-15,0 48 16,49-49-16,-74 1 16,1-1-16,23-24 0,1 24 15,-24 1-15,23-25 16,-23 0-16,-1 0 15,25 0-15,0 0 16,-25 0-16,1 0 16,24 0-16,0 0 0,-1 0 15,-23 0-15,48-25 16,-24 25-16,0-24 16,-25 0-16,25 24 15,-24 0-15,-1 0 0,0 0 16,1 0-1,-1 0 1,1 0 0,-25-25 15,0 1 0,0-1 0,0 1-15,0-25 0,0 25-1,0-25 1,0 0 0,0 25-1,0-1-15,0-24 16,0 25-1,-25-1-15,1 1 16,24 0 0,-25-1-16,1 1 0,24-1 15,-24 1-15,-1 0 16,1 24 0,-1-25-1,1 1 1,24-1-16,-25 1 0,1 24 15,24-25-15,-24 1 16,-1 24-16,1-24 16,24-1-1,-25 25-15,25-24 16,-24 24-16,24-25 16,0 1-16,-25 24 15,1-25 1,0 25-1,24-48 1,-25 48 31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2-10-26T10:26:28.862"/>
    </inkml:context>
    <inkml:brush xml:id="br0">
      <inkml:brushProperty name="width" value="0.05" units="cm"/>
      <inkml:brushProperty name="height" value="0.05" units="cm"/>
      <inkml:brushProperty name="fitToCurve" value="1"/>
    </inkml:brush>
  </inkml:definitions>
  <inkml:trace contextRef="#ctx0" brushRef="#br0">576 87 0,'244'-25'156,"98"1"-140,-73 24-16,24-24 0,-49 24 15,-48 0-15,23 0 16,-97 0-16,74 0 15,-25 0-15,-74 0 16,74 0-16,-48 24 16,-50 0-16,0-24 0,25 0 15,24 25-15,-24-1 16,-25-24-16,25 25 16,-50-25-16,26 24 15,-1-24-15,-24 0 16,-25 0-16,1 0 0,48 0 15,-24 0-15,-25 0 16,1 0-16,-1 0 16,0 0-16,1 0 15,-1 0-15,1 0 16,-1 0 0,1 0-1,-1 0-15,0 0 16,25 25-16,-24-1 15,48 49-15,0-24 0,-24 24 16,73 1-16,-73-1 16,49 0-16,-1 74 15,-23-1-15,-26-48 16,50-25-16,-49 25 16,0-25-16,24 25 0,-73-49 15,25 0-15,-1-25 16,0 49-16,-24-24 15,25 0-15,-25 24 16,0 1-16,0-1 16,0 25-16,0-25 0,-25 73 15,25-72-15,-48 23 16,-26 1-16,50-49 16,-25 24-16,-24 25 15,-1-25-15,1 25 16,0-49-16,-49 48 0,24-23 15,25-50-15,24 25 16,0 0-16,-73 0 16,49-1-16,-74 1 15,1-24-15,-25 23 0,24-23 16,1-25-16,-1 24 16,49-24-16,1 0 15,-1 0-15,0 0 16,1 0-16,-50 0 15,1 0-15,23 0 16,1 0-16,25 0 0,-50 0 16,74-24-16,-74-25 15,25 25-15,-49-1 16,0 1-16,25-1 16,24 1-16,48 0 15,-48-1-15,49 25 0,0-49 16,24 25-16,0 24 15,-24 0-15,48 0 16,1-25-16,-25 1 16,25 24-16,-25-24 0,24 24 15,1-25-15,0 25 16,-1-49 0,1 25-1,-1 24 1,1-25-16,-25 1 0,0 0 15,25-1-15,-25 1 16,24-1-16,1 1 16,-49 24-16,73-25 15,-25 25-15,25-24 16,-24 0-16,-25-25 16,25 24-16,-1 1 15,25-1-15,-24 25 16,-1-24-16,25-25 15,-24 49-15,24-49 16,-24 25-16,-1 0 0,1 24 16,24-25-16,-25-24 15,25 0 1,0 25 0,0-25-16,0 0 15,0 25-15,0-1 0,0-23 16,0-1-16,0 0 15,0 25-15,0-1 16,0-48-16,0 48 16,0 1-16,0 0 15,0-25-15,0 0 16,0 24-16,0 1 16,0 0-16,0-1 15,0-24-15,0 0 16,0 25-1,0 0-15,0-1 0,25-24 16,-25 25-16,24-1 16,1 1-16,-25 0 15,0-25-15,24 24 16,0-23-16,1 23 16,-25 1-16,24-1 15,-24 1-15,0-1 16,0 1-16,25 24 15,-25-24-15,24 24 16,-24-25-16,24-24 0,-24 25 16,25-1-1,-25 1 1,0 0 0,0-1-16,0 1 15,0-1 1,24 25-16,1-24 15,-25-25 1,24 25 0,1-1-16,-1 25 15,-24-24-15,24 24 0,-24-25 16,0-23 0,0 23-1,25 1 1,-25-1-1,24 1-15,1 24 0,-25-25 16,0 1-16,24 0 16,-24-1-1,0 1 1,0-1 0,0 1-16,25-1 0,-1 1 31,-24 0-31,0-1 15,24 25 1,-24-24-16,25 24 16,-25-49-16,0 24 15,24 25 1,-24-24 15,25 24-15</inkml:trace>
</inkml:ink>
</file>

<file path=ppt/ink/ink5.xml><?xml version="1.0" encoding="utf-8"?>
<inkml:ink xmlns:inkml="http://www.w3.org/2003/InkML">
  <inkml:definitions>
    <inkml:context xml:id="ctx0">
      <inkml:inkSource xml:id="inkSrc0">
        <inkml:traceFormat>
          <inkml:channel name="X" type="integer" max="3976" units="cm"/>
          <inkml:channel name="Y" type="integer" max="2240" units="cm"/>
          <inkml:channel name="T" type="integer" max="2.14748E9" units="dev"/>
        </inkml:traceFormat>
        <inkml:channelProperties>
          <inkml:channelProperty channel="X" name="resolution" value="135.2381" units="1/cm"/>
          <inkml:channelProperty channel="Y" name="resolution" value="134.93976" units="1/cm"/>
          <inkml:channelProperty channel="T" name="resolution" value="1" units="1/dev"/>
        </inkml:channelProperties>
      </inkml:inkSource>
      <inkml:timestamp xml:id="ts0" timeString="2022-10-26T11:13:53.266"/>
    </inkml:context>
    <inkml:brush xml:id="br0">
      <inkml:brushProperty name="width" value="0.05" units="cm"/>
      <inkml:brushProperty name="height" value="0.05" units="cm"/>
      <inkml:brushProperty name="fitToCurve" value="1"/>
    </inkml:brush>
  </inkml:definitions>
  <inkml:trace contextRef="#ctx0" brushRef="#br0">410 73 0,'0'0'31,"0"0"-31,0 0 0,0 0 0,12 11 16,11 1-16,24 12 15,24 11 1,12 0-16,23-11 16,59 11-16,12 1 15,-12-25 1,83 13-16,11-12 15,-23-12-15,118 0 16,-83-24 0,83 1-16,-47-13 15,82-11-15,-165 12 16,106-1 0,-47 13-16,59-12 15,-35-1-15,-1 13 16,-23 11-16,-82 12 15,70 0 1,-47 12-16,-35-1 16,35 13-16,-23-12 15,-72 11 1,1 1-16,0-1 16,11 1-16,-23 11 15,-23-11 1,-13-1-16,1 13 15,-1-1-15,36 12 16,0-11 0,-12-1-16,-11 0 15,-25 0-15,1 1 16,12 11 0,-13 0-16,13 12 15,23 35-15,-12 0 16,-11-11-16,-12 11 15,-12 0 1,0 0-16,-12 24 16,0 0-16,-12-12 15,13 12 1,-1-12-16,0 0 16,12 23-16,0-11 15,-24-24 1,1 0-16,-1 0 15,0 24-15,-11 23 16,-12-35-16,-12 0 16,0 12-1,0-12-15,-12 47 16,0-23-16,-11-12 16,-13 11-1,-11 12-15,0 1 16,-12-13-16,12-11 15,11 0 1,1-12-16,0-12 16,-1 12-16,1-12 15,11 0 1,-11-23-16,0 0 16,-1-1-16,1 1 15,-1 0 1,13 11-16,-1-11 15,1-1-15,-1-11 16,12 0-16,0-12 16,-11 0-1,-1 0-15,1 12 16,11-12 0,-12 0-16,1 1 15,-1-1-15,1-12 16,-1 0-16,-11 1 15,-13-1 1,-22 12-16,-37 0 16,-34 12-16,-177 23 15,-154 36 1,71 12-16,200-60 16,-35-11-16,-11 0 15,-25 0 1,-22 12-16,70-48 15,-24 1-15,36-1 16,35-23-16,-12-23 16,12-1-1,0-11-15,36 0 16,11-24 0,-35-12-16,0-23 15,23 23-15,24 1 16,-23-13-1,-1 12-15,-23-11 16,35 11-16,1 12 16,-37 1-16,13 11 15,12-1 1,11 13-16,-12-12 16,13 12-16,-13 11 15,1 1 1,34-1-16,1 0 15,-23 13-15,-1-1 16,-12 0 0,36 0-16,0 1 15,0-13-15,0 0 16,0 1-16,-1-1 16,25 1-1,11-1-15,12 1 16,0-1-16,12-11 15,-12 0 1,0-13-16,0-10 16,12 10-16,0-22 15,11 23 1,1-12-16,0-24 16,11-11-16,0-24 15,13-23-15,22 12 16,25-25-1,11-34-15,0 23 16,0-11-16,1-1 16,-1 0-1,0 1-15,0-1 16,-12 12-16,13-11 16,-13 11-1,-11 35-15,11-11 16,-11 11-16,-1-11 15,-11 12 1,0-13-16,-12 13 16,0 11-16,-12 0 15,0-11 1,0 23-16,1 11 16,-1-10-16,0 10 15,0 13-15,0-1 16,1 1-1,-1 11-15,0 1 16,0-1-16,12 12 16,0 0-1,0 12-15,0 47 16</inkml:trace>
</inkml:ink>
</file>

<file path=ppt/ink/ink6.xml><?xml version="1.0" encoding="utf-8"?>
<inkml:ink xmlns:inkml="http://www.w3.org/2003/InkML">
  <inkml:definitions>
    <inkml:context xml:id="ctx0">
      <inkml:inkSource xml:id="inkSrc0">
        <inkml:traceFormat>
          <inkml:channel name="X" type="integer" max="3976" units="cm"/>
          <inkml:channel name="Y" type="integer" max="2240" units="cm"/>
          <inkml:channel name="T" type="integer" max="2.14748E9" units="dev"/>
        </inkml:traceFormat>
        <inkml:channelProperties>
          <inkml:channelProperty channel="X" name="resolution" value="135.2381" units="1/cm"/>
          <inkml:channelProperty channel="Y" name="resolution" value="134.93976" units="1/cm"/>
          <inkml:channelProperty channel="T" name="resolution" value="1" units="1/dev"/>
        </inkml:channelProperties>
      </inkml:inkSource>
      <inkml:timestamp xml:id="ts0" timeString="2022-10-26T11:13:57.682"/>
    </inkml:context>
    <inkml:brush xml:id="br0">
      <inkml:brushProperty name="width" value="0.05" units="cm"/>
      <inkml:brushProperty name="height" value="0.05" units="cm"/>
      <inkml:brushProperty name="fitToCurve" value="1"/>
    </inkml:brush>
  </inkml:definitions>
  <inkml:trace contextRef="#ctx0" brushRef="#br0">991 604 0,'0'0'0,"0"0"15,0 0 1,0 0-16,0 0 16,0 0-16,0-12 15,12 0-15,0 0 16,-1 0 0,25-11-16,23-24 15,12 0-15,23-12 16,12 12-1,-12 0-15,1-1 16,11 1-16,24 0 16,11 0-1,-35 24-15,-11-1 16,-13 1-16,13 11 16,-13 0-1,1 12-15,-13 0 16,-11 0-16,0 12 15,0 0-15,-23-1 16,-1 1 0,0 12-16,1-1 15,-1 13-15,1-1 16,-1 12 0,-11 0-16,-1 0 15,1 0-15,-1 12 16,1 0-1,0 0-15,-1 0 16,1 11-16,11 1 16,-11 11-1,-1 1-15,1-12 16,-12-1-16,-1 13 16,1-13-1,0 25-15,0-1 16,-12 12-16,0-24 15,0-11-15,0 11 16,0-11 0,0 0-16,0 11 15,12 0-15,-12 1 16,0-13 0,0-11-16,0 0 15,0 0 1,0 0-16,0 0 15,0 0-15,0 11 16,0 1-16,0 0 16,0-1-1,0-11-15,0 0 16,0 0-16,0 0 16,0 0-1,0 0-15,0 11 16,0 13-16,0-1 15,0-11-15,0-12 16,0-1 0,0 1-16,0 0 15,0 0-15,0-12 16,0 12 0,0 12-16,0-1 15,0 1-15,0 0 16,0-12-1,0-12-15,-12 12 16,0-12-16,12 0 16,-12 12-1,0-12-15,12 12 16,-11 0-16,11-1 16,-12 1-16,0 0 15,0-12 1,0 0-16,1 0 15,11 1-15,-12 10 16,0-10 0,0 10-16,0 1 15,1-12-15,-1 0 16,0 12 0,0-12-16,12-11 15,-11-1-15,-1 0 16,0-11-1,12 0-15,0-1 16,-12 1-16,0-1 16,1 1-16,-1-1 15,0 1 1,0 11-16,0-11 16,1-1-16,-1 1 15,0 11 1,0-11-16,-11-1 15,-1 1-15,0 11 16,1 0 0,-1-11-16,-11 0 15,11 11-15,-11-12 16,0 1-16,-1 0 16,1-1-1,-1 1-15,1-1 16,11 1-16,1-12 15,-1-1 1,1 1-16,-13 0 16,1 11-16,0-11 15,-1 0 1,-11 0-16,0-1 16,0 1-16,-1 0 15,-11 0 1,0 0-16,12-1 15,12 1-15,0 0 16,-1 0 0,-23-1-16,-12 1 15,-70 0-15,-83 23 16,0 12 0,59-11-16,35-24 15,24 11-15,0 1 16,-24-13-16,12 1 15,12-24 1,23 1-16,24-13 16,0-11-16,12-1 15,12-11 1,11 0-16,12-12 16,12 0-16,0 1 15,0-25 1,24 1-16,11-12 15,1-1-15,-1 13 16,0-1 0,13 1-16,-1 0 15,0-1-15,-12 1 16,1-1-16,-1 13 16,-11 11-1,11-12-15,-11 1 16,-1-1-16,1 12 15,-12 0 1,-1 0-16,1 0 16,0 0-16,0 1 15,0-13 1,-1 0-16,1 1 16,-12-13-16,0 1 15,0 11-15,0-11 16,-12-1-1,1 1-15,11-1 16,0 13-16,0-13 16,0 13-1,0-13-15,0 1 16,11-12-16,1-12 16,12 11-1,-12-11-15,-1 24 16,1 0-16,0-1 15,0 1 1,0-1-16,-1 1 16,-11-1-16,12 13 15,-12-1 1,0 1-16,0 11 16,0-12-16,0 0 15,0 12-15,12-11 16,-12-13-1,0 13-15,0-13 16,0 13-16,12-1 16,-12 0-1,0 1-15,12-1 16,-1 0-16,1 13 16,0-25-1,0 1-15,0 23 16,-1 0-16,-11 12 15,0 0 1,12 0-16,-12 11 16,12 1-16,0 0 15,-1-1-15,-11 13 16,0-1 0,12 1-16,0 11 15,-12 12-15</inkml:trace>
</inkml:ink>
</file>

<file path=ppt/ink/ink7.xml><?xml version="1.0" encoding="utf-8"?>
<inkml:ink xmlns:inkml="http://www.w3.org/2003/InkML">
  <inkml:definitions>
    <inkml:context xml:id="ctx0">
      <inkml:inkSource xml:id="inkSrc0">
        <inkml:traceFormat>
          <inkml:channel name="X" type="integer" max="3976" units="cm"/>
          <inkml:channel name="Y" type="integer" max="2240" units="cm"/>
          <inkml:channel name="T" type="integer" max="2.14748E9" units="dev"/>
        </inkml:traceFormat>
        <inkml:channelProperties>
          <inkml:channelProperty channel="X" name="resolution" value="135.2381" units="1/cm"/>
          <inkml:channelProperty channel="Y" name="resolution" value="134.93976" units="1/cm"/>
          <inkml:channelProperty channel="T" name="resolution" value="1" units="1/dev"/>
        </inkml:channelProperties>
      </inkml:inkSource>
      <inkml:timestamp xml:id="ts0" timeString="2022-10-26T11:14:00.995"/>
    </inkml:context>
    <inkml:brush xml:id="br0">
      <inkml:brushProperty name="width" value="0.05" units="cm"/>
      <inkml:brushProperty name="height" value="0.05" units="cm"/>
      <inkml:brushProperty name="fitToCurve" value="1"/>
    </inkml:brush>
  </inkml:definitions>
  <inkml:trace contextRef="#ctx0" brushRef="#br0">2044 12 0,'0'0'16,"0"0"-16,0 0 15,0 0-15,0 0 16,-11 0 0,-13 0-16,1 0 15,-13 0-15,-23-12 16,-23 12-1,-13 0-15,-11 12 16,24-12-16,23 12 16,0-1-1,0 1-15,-12 12 16,-12-1-16,1 13 16,-24-1-1,23 0-15,12 1 16,1 11-16,-1 12 15,0 11-15,12-11 16,0 0 0,-12 0-16,12 0 15,0-12-15,-11 12 16,22-12 0,13 0-16,0 0 15,11 0-15,1 0 16,-13 24-1,13-24-15,11 12 16,0-12-16,0 0 16,12-12-1,0 1-15,0-1 16,0 0-16,12 1 16,0 11-16,11 0 15,13 0 1,23 12-16,11 12 15,1-1-15,12 1 16,23-12 0,47 0-16,12-12 15,-35-24-15,-24-11 16,48 0 0,22-12-16,-46-12 15,-12-35-15,-35 12 16,-13-12-1,1-1-15,0 1 16,-24 0-16,-11 12 16,-1 0-1,-12-1-15,1-23 16,0 0-16,-24-23 16,0 0-16,0-1 15,0 13 1,-12 11-16,0 0 15,0 0-15,0 0 16,1 0 0,-1 0-16,0 0 15,0-11-15,1 11 16,-13 0 0,12 12-16,0 12 15,1-1-15,-1 1 16,0 11-16,12 1 15,0-1 1,0 12-16,-12 1 16,12 11-16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E33D80-D3D4-47A6-ADED-F3CC85A57D06}"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136069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33D80-D3D4-47A6-ADED-F3CC85A57D06}"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219540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33D80-D3D4-47A6-ADED-F3CC85A57D06}"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273664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33D80-D3D4-47A6-ADED-F3CC85A57D06}"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85252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33D80-D3D4-47A6-ADED-F3CC85A57D06}"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73907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E33D80-D3D4-47A6-ADED-F3CC85A57D06}"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201052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E33D80-D3D4-47A6-ADED-F3CC85A57D06}"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25231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E33D80-D3D4-47A6-ADED-F3CC85A57D06}"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75761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33D80-D3D4-47A6-ADED-F3CC85A57D06}"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271163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E33D80-D3D4-47A6-ADED-F3CC85A57D06}"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19624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E33D80-D3D4-47A6-ADED-F3CC85A57D06}"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AAB97-CE20-4FCA-A199-4E057AEADA5E}" type="slidenum">
              <a:rPr lang="en-US" smtClean="0"/>
              <a:t>‹#›</a:t>
            </a:fld>
            <a:endParaRPr lang="en-US"/>
          </a:p>
        </p:txBody>
      </p:sp>
    </p:spTree>
    <p:extLst>
      <p:ext uri="{BB962C8B-B14F-4D97-AF65-F5344CB8AC3E}">
        <p14:creationId xmlns:p14="http://schemas.microsoft.com/office/powerpoint/2010/main" val="32590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33D80-D3D4-47A6-ADED-F3CC85A57D06}" type="datetimeFigureOut">
              <a:rPr lang="en-US" smtClean="0"/>
              <a:t>10/27/2022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AAB97-CE20-4FCA-A199-4E057AEADA5E}" type="slidenum">
              <a:rPr lang="en-US" smtClean="0"/>
              <a:t>‹#›</a:t>
            </a:fld>
            <a:endParaRPr lang="en-US"/>
          </a:p>
        </p:txBody>
      </p:sp>
    </p:spTree>
    <p:extLst>
      <p:ext uri="{BB962C8B-B14F-4D97-AF65-F5344CB8AC3E}">
        <p14:creationId xmlns:p14="http://schemas.microsoft.com/office/powerpoint/2010/main" val="60229220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60.png"/><Relationship Id="rId7" Type="http://schemas.openxmlformats.org/officeDocument/2006/relationships/customXml" Target="../ink/ink2.xml"/><Relationship Id="rId12" Type="http://schemas.openxmlformats.org/officeDocument/2006/relationships/image" Target="../media/image25.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customXml" Target="../ink/ink4.xml"/><Relationship Id="rId5" Type="http://schemas.openxmlformats.org/officeDocument/2006/relationships/image" Target="../media/image20.png"/><Relationship Id="rId10" Type="http://schemas.openxmlformats.org/officeDocument/2006/relationships/image" Target="../media/image24.emf"/><Relationship Id="rId4" Type="http://schemas.openxmlformats.org/officeDocument/2006/relationships/image" Target="../media/image19.png"/><Relationship Id="rId9" Type="http://schemas.openxmlformats.org/officeDocument/2006/relationships/customXml" Target="../ink/ink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3.png"/><Relationship Id="rId7" Type="http://schemas.openxmlformats.org/officeDocument/2006/relationships/customXml" Target="../ink/ink6.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customXml" Target="../ink/ink5.xml"/><Relationship Id="rId10" Type="http://schemas.openxmlformats.org/officeDocument/2006/relationships/image" Target="../media/image31.emf"/><Relationship Id="rId4" Type="http://schemas.openxmlformats.org/officeDocument/2006/relationships/image" Target="../media/image24.png"/><Relationship Id="rId9" Type="http://schemas.openxmlformats.org/officeDocument/2006/relationships/customXml" Target="../ink/ink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3F48-00D7-460F-A4BF-9DDC009C5883}"/>
              </a:ext>
            </a:extLst>
          </p:cNvPr>
          <p:cNvSpPr>
            <a:spLocks noGrp="1"/>
          </p:cNvSpPr>
          <p:nvPr>
            <p:ph type="ctrTitle"/>
          </p:nvPr>
        </p:nvSpPr>
        <p:spPr>
          <a:xfrm>
            <a:off x="1245578" y="760047"/>
            <a:ext cx="9144000" cy="2387600"/>
          </a:xfrm>
        </p:spPr>
        <p:txBody>
          <a:bodyPr>
            <a:normAutofit/>
          </a:bodyPr>
          <a:lstStyle/>
          <a:p>
            <a:r>
              <a:rPr lang="en-US" dirty="0"/>
              <a:t>Insurance Churn Classification</a:t>
            </a:r>
          </a:p>
        </p:txBody>
      </p:sp>
      <p:sp>
        <p:nvSpPr>
          <p:cNvPr id="3" name="Title 1">
            <a:extLst>
              <a:ext uri="{FF2B5EF4-FFF2-40B4-BE49-F238E27FC236}">
                <a16:creationId xmlns:a16="http://schemas.microsoft.com/office/drawing/2014/main" id="{FEC534B1-6499-4B1A-B5DF-C7A7DD7FD843}"/>
              </a:ext>
            </a:extLst>
          </p:cNvPr>
          <p:cNvSpPr txBox="1">
            <a:spLocks/>
          </p:cNvSpPr>
          <p:nvPr/>
        </p:nvSpPr>
        <p:spPr>
          <a:xfrm>
            <a:off x="964223" y="3710353"/>
            <a:ext cx="8997462" cy="202528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Iloegbunam Raymond</a:t>
            </a:r>
          </a:p>
        </p:txBody>
      </p:sp>
    </p:spTree>
    <p:extLst>
      <p:ext uri="{BB962C8B-B14F-4D97-AF65-F5344CB8AC3E}">
        <p14:creationId xmlns:p14="http://schemas.microsoft.com/office/powerpoint/2010/main" val="91751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F44B7630-D522-4D73-BA52-6CFD6B2C62A9}"/>
              </a:ext>
            </a:extLst>
          </p:cNvPr>
          <p:cNvSpPr txBox="1">
            <a:spLocks noGrp="1"/>
          </p:cNvSpPr>
          <p:nvPr>
            <p:ph type="title"/>
          </p:nvPr>
        </p:nvSpPr>
        <p:spPr>
          <a:xfrm>
            <a:off x="315373" y="355946"/>
            <a:ext cx="6874321" cy="562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a:solidFill>
                  <a:schemeClr val="accent2">
                    <a:lumMod val="75000"/>
                  </a:schemeClr>
                </a:solidFill>
              </a:rPr>
              <a:t>Categorical Predictor Variable #2 </a:t>
            </a:r>
            <a:endParaRPr lang="en-US" sz="3200" dirty="0"/>
          </a:p>
        </p:txBody>
      </p:sp>
      <p:pic>
        <p:nvPicPr>
          <p:cNvPr id="3" name="Picture 2">
            <a:extLst>
              <a:ext uri="{FF2B5EF4-FFF2-40B4-BE49-F238E27FC236}">
                <a16:creationId xmlns:a16="http://schemas.microsoft.com/office/drawing/2014/main" id="{46C0B94C-F8CA-4BE8-8AD5-9CDA0589F6C8}"/>
              </a:ext>
            </a:extLst>
          </p:cNvPr>
          <p:cNvPicPr>
            <a:picLocks noChangeAspect="1"/>
          </p:cNvPicPr>
          <p:nvPr/>
        </p:nvPicPr>
        <p:blipFill>
          <a:blip r:embed="rId2"/>
          <a:stretch>
            <a:fillRect/>
          </a:stretch>
        </p:blipFill>
        <p:spPr>
          <a:xfrm>
            <a:off x="5527125" y="918882"/>
            <a:ext cx="5053790" cy="2880904"/>
          </a:xfrm>
          <a:prstGeom prst="rect">
            <a:avLst/>
          </a:prstGeom>
        </p:spPr>
      </p:pic>
      <p:pic>
        <p:nvPicPr>
          <p:cNvPr id="5" name="Picture 4">
            <a:extLst>
              <a:ext uri="{FF2B5EF4-FFF2-40B4-BE49-F238E27FC236}">
                <a16:creationId xmlns:a16="http://schemas.microsoft.com/office/drawing/2014/main" id="{D57F0746-0EB9-4187-9FD7-3BE541A6A8D2}"/>
              </a:ext>
            </a:extLst>
          </p:cNvPr>
          <p:cNvPicPr>
            <a:picLocks noChangeAspect="1"/>
          </p:cNvPicPr>
          <p:nvPr/>
        </p:nvPicPr>
        <p:blipFill>
          <a:blip r:embed="rId3"/>
          <a:stretch>
            <a:fillRect/>
          </a:stretch>
        </p:blipFill>
        <p:spPr>
          <a:xfrm>
            <a:off x="940350" y="1252051"/>
            <a:ext cx="3705225" cy="1200150"/>
          </a:xfrm>
          <a:prstGeom prst="rect">
            <a:avLst/>
          </a:prstGeom>
        </p:spPr>
      </p:pic>
      <p:pic>
        <p:nvPicPr>
          <p:cNvPr id="6" name="Picture 5">
            <a:extLst>
              <a:ext uri="{FF2B5EF4-FFF2-40B4-BE49-F238E27FC236}">
                <a16:creationId xmlns:a16="http://schemas.microsoft.com/office/drawing/2014/main" id="{A06F6109-4765-453C-BA97-DC5952C6C597}"/>
              </a:ext>
            </a:extLst>
          </p:cNvPr>
          <p:cNvPicPr>
            <a:picLocks noChangeAspect="1"/>
          </p:cNvPicPr>
          <p:nvPr/>
        </p:nvPicPr>
        <p:blipFill>
          <a:blip r:embed="rId4"/>
          <a:stretch>
            <a:fillRect/>
          </a:stretch>
        </p:blipFill>
        <p:spPr>
          <a:xfrm>
            <a:off x="5527125" y="3916313"/>
            <a:ext cx="4862026" cy="2817765"/>
          </a:xfrm>
          <a:prstGeom prst="rect">
            <a:avLst/>
          </a:prstGeom>
        </p:spPr>
      </p:pic>
      <p:pic>
        <p:nvPicPr>
          <p:cNvPr id="7" name="Picture 6">
            <a:extLst>
              <a:ext uri="{FF2B5EF4-FFF2-40B4-BE49-F238E27FC236}">
                <a16:creationId xmlns:a16="http://schemas.microsoft.com/office/drawing/2014/main" id="{202C1D39-E4C0-4B8E-8D6E-88B132A4A262}"/>
              </a:ext>
            </a:extLst>
          </p:cNvPr>
          <p:cNvPicPr>
            <a:picLocks noChangeAspect="1"/>
          </p:cNvPicPr>
          <p:nvPr/>
        </p:nvPicPr>
        <p:blipFill>
          <a:blip r:embed="rId5"/>
          <a:stretch>
            <a:fillRect/>
          </a:stretch>
        </p:blipFill>
        <p:spPr>
          <a:xfrm>
            <a:off x="971243" y="4681230"/>
            <a:ext cx="3705225" cy="1133475"/>
          </a:xfrm>
          <a:prstGeom prst="rect">
            <a:avLst/>
          </a:prstGeom>
        </p:spPr>
      </p:pic>
    </p:spTree>
    <p:extLst>
      <p:ext uri="{BB962C8B-B14F-4D97-AF65-F5344CB8AC3E}">
        <p14:creationId xmlns:p14="http://schemas.microsoft.com/office/powerpoint/2010/main" val="348985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D9A4-73D7-4AA1-AD36-0D47C0CCFCFD}"/>
              </a:ext>
            </a:extLst>
          </p:cNvPr>
          <p:cNvSpPr>
            <a:spLocks noGrp="1"/>
          </p:cNvSpPr>
          <p:nvPr>
            <p:ph type="title"/>
          </p:nvPr>
        </p:nvSpPr>
        <p:spPr>
          <a:xfrm>
            <a:off x="346880" y="588262"/>
            <a:ext cx="10515600" cy="1325563"/>
          </a:xfrm>
        </p:spPr>
        <p:txBody>
          <a:bodyPr>
            <a:normAutofit fontScale="90000"/>
          </a:bodyPr>
          <a:lstStyle/>
          <a:p>
            <a:r>
              <a:rPr lang="en-US" sz="3600" b="1" i="1" dirty="0">
                <a:solidFill>
                  <a:schemeClr val="accent2">
                    <a:lumMod val="75000"/>
                  </a:schemeClr>
                </a:solidFill>
              </a:rPr>
              <a:t>Based on your bivariate analysis, </a:t>
            </a:r>
            <a:br>
              <a:rPr lang="en-US" sz="3600" dirty="0">
                <a:solidFill>
                  <a:schemeClr val="accent2">
                    <a:lumMod val="75000"/>
                  </a:schemeClr>
                </a:solidFill>
              </a:rPr>
            </a:br>
            <a:r>
              <a:rPr lang="en-US" sz="3600" dirty="0">
                <a:solidFill>
                  <a:schemeClr val="accent2">
                    <a:lumMod val="75000"/>
                  </a:schemeClr>
                </a:solidFill>
              </a:rPr>
              <a:t>C</a:t>
            </a:r>
            <a:r>
              <a:rPr lang="en-US" dirty="0">
                <a:solidFill>
                  <a:schemeClr val="accent4">
                    <a:lumMod val="75000"/>
                  </a:schemeClr>
                </a:solidFill>
              </a:rPr>
              <a:t>ategorical/ordinal </a:t>
            </a:r>
            <a:r>
              <a:rPr lang="en-US" dirty="0">
                <a:solidFill>
                  <a:schemeClr val="accent2">
                    <a:lumMod val="75000"/>
                  </a:schemeClr>
                </a:solidFill>
              </a:rPr>
              <a:t>variable that seems best for predicting the outcome variable</a:t>
            </a:r>
            <a:br>
              <a:rPr lang="en-US" dirty="0">
                <a:solidFill>
                  <a:schemeClr val="accent2">
                    <a:lumMod val="75000"/>
                  </a:schemeClr>
                </a:solidFill>
              </a:rPr>
            </a:br>
            <a:br>
              <a:rPr lang="en-US" dirty="0">
                <a:solidFill>
                  <a:schemeClr val="accent2">
                    <a:lumMod val="75000"/>
                  </a:schemeClr>
                </a:solidFill>
              </a:rPr>
            </a:br>
            <a:r>
              <a:rPr lang="en-US" sz="3600" b="1" dirty="0">
                <a:solidFill>
                  <a:schemeClr val="accent2">
                    <a:lumMod val="75000"/>
                  </a:schemeClr>
                </a:solidFill>
              </a:rPr>
              <a:t>Suggested variable with reasoning:</a:t>
            </a:r>
          </a:p>
        </p:txBody>
      </p:sp>
      <p:sp>
        <p:nvSpPr>
          <p:cNvPr id="4" name="Content Placeholder 4">
            <a:extLst>
              <a:ext uri="{FF2B5EF4-FFF2-40B4-BE49-F238E27FC236}">
                <a16:creationId xmlns:a16="http://schemas.microsoft.com/office/drawing/2014/main" id="{EBC01B70-A102-4690-80EF-519AD6139695}"/>
              </a:ext>
            </a:extLst>
          </p:cNvPr>
          <p:cNvSpPr>
            <a:spLocks noGrp="1"/>
          </p:cNvSpPr>
          <p:nvPr>
            <p:ph idx="1"/>
          </p:nvPr>
        </p:nvSpPr>
        <p:spPr>
          <a:xfrm>
            <a:off x="606425" y="2536581"/>
            <a:ext cx="10515600" cy="3780082"/>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r>
              <a:rPr lang="en-US" dirty="0">
                <a:solidFill>
                  <a:schemeClr val="bg1">
                    <a:lumMod val="50000"/>
                  </a:schemeClr>
                </a:solidFill>
              </a:rPr>
              <a:t>Best categorical/ordinal variable: </a:t>
            </a:r>
            <a:r>
              <a:rPr lang="en-US" dirty="0" err="1">
                <a:solidFill>
                  <a:schemeClr val="bg1">
                    <a:lumMod val="50000"/>
                  </a:schemeClr>
                </a:solidFill>
              </a:rPr>
              <a:t>Isactive</a:t>
            </a:r>
            <a:r>
              <a:rPr lang="en-US" dirty="0">
                <a:solidFill>
                  <a:schemeClr val="bg1">
                    <a:lumMod val="50000"/>
                  </a:schemeClr>
                </a:solidFill>
              </a:rPr>
              <a:t> – It shows if the member has been active(claims in last year)  </a:t>
            </a:r>
          </a:p>
          <a:p>
            <a:endParaRPr lang="en-US" dirty="0">
              <a:solidFill>
                <a:schemeClr val="bg1">
                  <a:lumMod val="50000"/>
                </a:schemeClr>
              </a:solidFill>
            </a:endParaRPr>
          </a:p>
          <a:p>
            <a:r>
              <a:rPr lang="en-US" dirty="0">
                <a:solidFill>
                  <a:schemeClr val="bg1">
                    <a:lumMod val="50000"/>
                  </a:schemeClr>
                </a:solidFill>
              </a:rPr>
              <a:t>Reasoning: The pie chart shows we have more ‘No’ churns for active members and high churn rate for inactive members</a:t>
            </a: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6514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20EC9-847B-4BA3-9165-5BBFFE429271}"/>
              </a:ext>
            </a:extLst>
          </p:cNvPr>
          <p:cNvSpPr>
            <a:spLocks noGrp="1"/>
          </p:cNvSpPr>
          <p:nvPr>
            <p:ph idx="1"/>
          </p:nvPr>
        </p:nvSpPr>
        <p:spPr>
          <a:xfrm>
            <a:off x="632013" y="1653989"/>
            <a:ext cx="7960658" cy="4136315"/>
          </a:xfrm>
        </p:spPr>
        <p:txBody>
          <a:bodyPr>
            <a:normAutofit/>
          </a:bodyPr>
          <a:lstStyle/>
          <a:p>
            <a:pPr marL="514350" indent="-514350">
              <a:buFont typeface="+mj-lt"/>
              <a:buAutoNum type="arabicPeriod"/>
            </a:pPr>
            <a:r>
              <a:rPr lang="en-US" sz="2400" dirty="0"/>
              <a:t>Using the numerical predictor variables and the </a:t>
            </a:r>
            <a:r>
              <a:rPr lang="en-US" sz="2400" dirty="0" err="1"/>
              <a:t>Churned_Indicator</a:t>
            </a:r>
            <a:r>
              <a:rPr lang="en-US" sz="2400" dirty="0"/>
              <a:t> variable, create a correlation matrix and copy it below. </a:t>
            </a:r>
          </a:p>
          <a:p>
            <a:pPr marL="457200" indent="-457200">
              <a:buFont typeface="+mj-lt"/>
              <a:buAutoNum type="arabicPeriod"/>
            </a:pPr>
            <a:r>
              <a:rPr lang="en-US" sz="2400" dirty="0"/>
              <a:t>Include conditional formatting.</a:t>
            </a:r>
          </a:p>
          <a:p>
            <a:pPr marL="457200" indent="-457200">
              <a:buFont typeface="+mj-lt"/>
              <a:buAutoNum type="arabicPeriod"/>
            </a:pPr>
            <a:r>
              <a:rPr lang="en-US" sz="2400" dirty="0"/>
              <a:t>Note which variables have a strong relationship to the outcome variable, and state whether it is a positive or negative relationship. </a:t>
            </a:r>
          </a:p>
        </p:txBody>
      </p:sp>
      <p:sp>
        <p:nvSpPr>
          <p:cNvPr id="4" name="Title 1">
            <a:extLst>
              <a:ext uri="{FF2B5EF4-FFF2-40B4-BE49-F238E27FC236}">
                <a16:creationId xmlns:a16="http://schemas.microsoft.com/office/drawing/2014/main" id="{5FFB8548-3036-4B4B-A597-ED7881070B9D}"/>
              </a:ext>
            </a:extLst>
          </p:cNvPr>
          <p:cNvSpPr txBox="1">
            <a:spLocks/>
          </p:cNvSpPr>
          <p:nvPr/>
        </p:nvSpPr>
        <p:spPr>
          <a:xfrm>
            <a:off x="461683" y="647515"/>
            <a:ext cx="10515600" cy="1006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lumMod val="75000"/>
                  </a:schemeClr>
                </a:solidFill>
              </a:rPr>
              <a:t>Bivariate Analysis – Correlation Matrix</a:t>
            </a:r>
          </a:p>
        </p:txBody>
      </p:sp>
      <p:sp>
        <p:nvSpPr>
          <p:cNvPr id="7" name="Rectangle: Rounded Corners 6">
            <a:extLst>
              <a:ext uri="{FF2B5EF4-FFF2-40B4-BE49-F238E27FC236}">
                <a16:creationId xmlns:a16="http://schemas.microsoft.com/office/drawing/2014/main" id="{065A7349-24C4-46DC-8824-F1DD856495F2}"/>
              </a:ext>
            </a:extLst>
          </p:cNvPr>
          <p:cNvSpPr/>
          <p:nvPr/>
        </p:nvSpPr>
        <p:spPr>
          <a:xfrm>
            <a:off x="8543365" y="1972235"/>
            <a:ext cx="3236260" cy="4582124"/>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dirty="0">
                <a:solidFill>
                  <a:schemeClr val="bg1">
                    <a:lumMod val="50000"/>
                  </a:schemeClr>
                </a:solidFill>
              </a:rPr>
              <a:t>Note strong relationships with outcome variable here: </a:t>
            </a:r>
          </a:p>
          <a:p>
            <a:endParaRPr lang="en-US" dirty="0">
              <a:solidFill>
                <a:schemeClr val="bg1">
                  <a:lumMod val="50000"/>
                </a:schemeClr>
              </a:solidFill>
            </a:endParaRPr>
          </a:p>
          <a:p>
            <a:r>
              <a:rPr lang="en-US" dirty="0">
                <a:solidFill>
                  <a:schemeClr val="bg1">
                    <a:lumMod val="50000"/>
                  </a:schemeClr>
                </a:solidFill>
              </a:rPr>
              <a:t> From the correlation matrix, the age variable is seen to have the stronger correlation amongst others even though it’s a weak positive correlation </a:t>
            </a:r>
          </a:p>
          <a:p>
            <a:r>
              <a:rPr lang="en-US" dirty="0">
                <a:solidFill>
                  <a:schemeClr val="bg1">
                    <a:lumMod val="50000"/>
                  </a:schemeClr>
                </a:solidFill>
              </a:rPr>
              <a:t> </a:t>
            </a:r>
          </a:p>
        </p:txBody>
      </p:sp>
      <p:pic>
        <p:nvPicPr>
          <p:cNvPr id="2" name="Picture 1">
            <a:extLst>
              <a:ext uri="{FF2B5EF4-FFF2-40B4-BE49-F238E27FC236}">
                <a16:creationId xmlns:a16="http://schemas.microsoft.com/office/drawing/2014/main" id="{2ECFEEC0-5244-40BE-ABFD-5DCA180D17D0}"/>
              </a:ext>
            </a:extLst>
          </p:cNvPr>
          <p:cNvPicPr>
            <a:picLocks noChangeAspect="1"/>
          </p:cNvPicPr>
          <p:nvPr/>
        </p:nvPicPr>
        <p:blipFill>
          <a:blip r:embed="rId2"/>
          <a:stretch>
            <a:fillRect/>
          </a:stretch>
        </p:blipFill>
        <p:spPr>
          <a:xfrm>
            <a:off x="1061422" y="4577376"/>
            <a:ext cx="5762625" cy="1400175"/>
          </a:xfrm>
          <a:prstGeom prst="rect">
            <a:avLst/>
          </a:prstGeom>
        </p:spPr>
      </p:pic>
    </p:spTree>
    <p:extLst>
      <p:ext uri="{BB962C8B-B14F-4D97-AF65-F5344CB8AC3E}">
        <p14:creationId xmlns:p14="http://schemas.microsoft.com/office/powerpoint/2010/main" val="49157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DF28F214-A527-413C-92CF-502213D423AF}"/>
              </a:ext>
            </a:extLst>
          </p:cNvPr>
          <p:cNvSpPr txBox="1">
            <a:spLocks/>
          </p:cNvSpPr>
          <p:nvPr/>
        </p:nvSpPr>
        <p:spPr>
          <a:xfrm>
            <a:off x="315373" y="355946"/>
            <a:ext cx="6874321" cy="562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a:solidFill>
                  <a:schemeClr val="accent2">
                    <a:lumMod val="75000"/>
                  </a:schemeClr>
                </a:solidFill>
              </a:rPr>
              <a:t>Numerical Predictor Variable #1</a:t>
            </a:r>
            <a:endParaRPr lang="en-US" sz="3200" dirty="0"/>
          </a:p>
        </p:txBody>
      </p:sp>
      <p:pic>
        <p:nvPicPr>
          <p:cNvPr id="2" name="Picture 1">
            <a:extLst>
              <a:ext uri="{FF2B5EF4-FFF2-40B4-BE49-F238E27FC236}">
                <a16:creationId xmlns:a16="http://schemas.microsoft.com/office/drawing/2014/main" id="{FED73358-EADE-4B4E-AC1F-AC75024484BA}"/>
              </a:ext>
            </a:extLst>
          </p:cNvPr>
          <p:cNvPicPr>
            <a:picLocks noChangeAspect="1"/>
          </p:cNvPicPr>
          <p:nvPr/>
        </p:nvPicPr>
        <p:blipFill>
          <a:blip r:embed="rId2"/>
          <a:stretch>
            <a:fillRect/>
          </a:stretch>
        </p:blipFill>
        <p:spPr>
          <a:xfrm>
            <a:off x="453025" y="1030082"/>
            <a:ext cx="5191125" cy="923925"/>
          </a:xfrm>
          <a:prstGeom prst="rect">
            <a:avLst/>
          </a:prstGeom>
        </p:spPr>
      </p:pic>
      <p:pic>
        <p:nvPicPr>
          <p:cNvPr id="3" name="Picture 2">
            <a:extLst>
              <a:ext uri="{FF2B5EF4-FFF2-40B4-BE49-F238E27FC236}">
                <a16:creationId xmlns:a16="http://schemas.microsoft.com/office/drawing/2014/main" id="{9E162DDA-25CD-48CC-951C-31FFE950E678}"/>
              </a:ext>
            </a:extLst>
          </p:cNvPr>
          <p:cNvPicPr>
            <a:picLocks noChangeAspect="1"/>
          </p:cNvPicPr>
          <p:nvPr/>
        </p:nvPicPr>
        <p:blipFill>
          <a:blip r:embed="rId3"/>
          <a:stretch>
            <a:fillRect/>
          </a:stretch>
        </p:blipFill>
        <p:spPr>
          <a:xfrm>
            <a:off x="3827369" y="2216767"/>
            <a:ext cx="6496502" cy="4315665"/>
          </a:xfrm>
          <a:prstGeom prst="rect">
            <a:avLst/>
          </a:prstGeom>
        </p:spPr>
      </p:pic>
    </p:spTree>
    <p:extLst>
      <p:ext uri="{BB962C8B-B14F-4D97-AF65-F5344CB8AC3E}">
        <p14:creationId xmlns:p14="http://schemas.microsoft.com/office/powerpoint/2010/main" val="372506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DF28F214-A527-413C-92CF-502213D423AF}"/>
              </a:ext>
            </a:extLst>
          </p:cNvPr>
          <p:cNvSpPr txBox="1">
            <a:spLocks/>
          </p:cNvSpPr>
          <p:nvPr/>
        </p:nvSpPr>
        <p:spPr>
          <a:xfrm>
            <a:off x="315373" y="355946"/>
            <a:ext cx="6874321" cy="562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a:solidFill>
                  <a:schemeClr val="accent2">
                    <a:lumMod val="75000"/>
                  </a:schemeClr>
                </a:solidFill>
              </a:rPr>
              <a:t>Numerical Predictor Variable #1</a:t>
            </a:r>
            <a:endParaRPr lang="en-US" sz="3200" dirty="0"/>
          </a:p>
        </p:txBody>
      </p:sp>
      <p:pic>
        <p:nvPicPr>
          <p:cNvPr id="3" name="Picture 2">
            <a:extLst>
              <a:ext uri="{FF2B5EF4-FFF2-40B4-BE49-F238E27FC236}">
                <a16:creationId xmlns:a16="http://schemas.microsoft.com/office/drawing/2014/main" id="{E00238B8-1E6E-4C42-BF72-CBC3AD89313B}"/>
              </a:ext>
            </a:extLst>
          </p:cNvPr>
          <p:cNvPicPr>
            <a:picLocks noChangeAspect="1"/>
          </p:cNvPicPr>
          <p:nvPr/>
        </p:nvPicPr>
        <p:blipFill>
          <a:blip r:embed="rId2"/>
          <a:stretch>
            <a:fillRect/>
          </a:stretch>
        </p:blipFill>
        <p:spPr>
          <a:xfrm>
            <a:off x="1122107" y="4703507"/>
            <a:ext cx="8001000" cy="990600"/>
          </a:xfrm>
          <a:prstGeom prst="rect">
            <a:avLst/>
          </a:prstGeom>
        </p:spPr>
      </p:pic>
      <p:pic>
        <p:nvPicPr>
          <p:cNvPr id="6" name="Picture 5">
            <a:extLst>
              <a:ext uri="{FF2B5EF4-FFF2-40B4-BE49-F238E27FC236}">
                <a16:creationId xmlns:a16="http://schemas.microsoft.com/office/drawing/2014/main" id="{4F021CA6-F7E7-47D3-B3F5-314C158A5E82}"/>
              </a:ext>
            </a:extLst>
          </p:cNvPr>
          <p:cNvPicPr>
            <a:picLocks noChangeAspect="1"/>
          </p:cNvPicPr>
          <p:nvPr/>
        </p:nvPicPr>
        <p:blipFill>
          <a:blip r:embed="rId3"/>
          <a:stretch>
            <a:fillRect/>
          </a:stretch>
        </p:blipFill>
        <p:spPr>
          <a:xfrm>
            <a:off x="1193083" y="1001200"/>
            <a:ext cx="5695950" cy="3400425"/>
          </a:xfrm>
          <a:prstGeom prst="rect">
            <a:avLst/>
          </a:prstGeom>
        </p:spPr>
      </p:pic>
    </p:spTree>
    <p:extLst>
      <p:ext uri="{BB962C8B-B14F-4D97-AF65-F5344CB8AC3E}">
        <p14:creationId xmlns:p14="http://schemas.microsoft.com/office/powerpoint/2010/main" val="331816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597D34B-213B-41A6-914B-A7D2A376CEF9}"/>
              </a:ext>
            </a:extLst>
          </p:cNvPr>
          <p:cNvSpPr>
            <a:spLocks noGrp="1"/>
          </p:cNvSpPr>
          <p:nvPr>
            <p:ph idx="1"/>
          </p:nvPr>
        </p:nvSpPr>
        <p:spPr>
          <a:xfrm>
            <a:off x="596593" y="932938"/>
            <a:ext cx="10515600" cy="4351338"/>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r>
              <a:rPr lang="en-US" dirty="0">
                <a:solidFill>
                  <a:schemeClr val="bg1">
                    <a:lumMod val="50000"/>
                  </a:schemeClr>
                </a:solidFill>
              </a:rPr>
              <a:t>Best numerical variable: Age  </a:t>
            </a:r>
          </a:p>
          <a:p>
            <a:endParaRPr lang="en-US" dirty="0">
              <a:solidFill>
                <a:schemeClr val="bg1">
                  <a:lumMod val="50000"/>
                </a:schemeClr>
              </a:solidFill>
            </a:endParaRPr>
          </a:p>
          <a:p>
            <a:r>
              <a:rPr lang="en-US" dirty="0">
                <a:solidFill>
                  <a:schemeClr val="bg1">
                    <a:lumMod val="50000"/>
                  </a:schemeClr>
                </a:solidFill>
              </a:rPr>
              <a:t>Reasoning: The age variable tells us the range of the age of those that are likely to churn or not. We can see that people in their early 20’s up to their early 40’s are not likely to churn unlike those older. It can be interpreted as, the older people get the less likely they are to get insured.</a:t>
            </a: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351818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D9A4-73D7-4AA1-AD36-0D47C0CCFCFD}"/>
              </a:ext>
            </a:extLst>
          </p:cNvPr>
          <p:cNvSpPr>
            <a:spLocks noGrp="1"/>
          </p:cNvSpPr>
          <p:nvPr>
            <p:ph type="title"/>
          </p:nvPr>
        </p:nvSpPr>
        <p:spPr/>
        <p:txBody>
          <a:bodyPr/>
          <a:lstStyle/>
          <a:p>
            <a:r>
              <a:rPr lang="en-US" dirty="0">
                <a:solidFill>
                  <a:schemeClr val="accent2">
                    <a:lumMod val="75000"/>
                  </a:schemeClr>
                </a:solidFill>
              </a:rPr>
              <a:t>Which variables that might be useful in predicting the outcome variable</a:t>
            </a:r>
          </a:p>
        </p:txBody>
      </p:sp>
      <p:sp>
        <p:nvSpPr>
          <p:cNvPr id="7" name="Content Placeholder 6">
            <a:extLst>
              <a:ext uri="{FF2B5EF4-FFF2-40B4-BE49-F238E27FC236}">
                <a16:creationId xmlns:a16="http://schemas.microsoft.com/office/drawing/2014/main" id="{BCA2213E-DB4C-46F2-A496-769113098ED0}"/>
              </a:ext>
            </a:extLst>
          </p:cNvPr>
          <p:cNvSpPr>
            <a:spLocks noGrp="1"/>
          </p:cNvSpPr>
          <p:nvPr>
            <p:ph idx="1"/>
          </p:nvPr>
        </p:nvSpPr>
        <p:spPr/>
        <p:txBody>
          <a:bodyPr/>
          <a:lstStyle/>
          <a:p>
            <a:endParaRPr lang="en-US" dirty="0"/>
          </a:p>
          <a:p>
            <a:endParaRPr lang="en-US" dirty="0"/>
          </a:p>
        </p:txBody>
      </p:sp>
      <p:sp>
        <p:nvSpPr>
          <p:cNvPr id="5" name="Rectangle: Rounded Corners 4">
            <a:extLst>
              <a:ext uri="{FF2B5EF4-FFF2-40B4-BE49-F238E27FC236}">
                <a16:creationId xmlns:a16="http://schemas.microsoft.com/office/drawing/2014/main" id="{05614AA7-8574-4647-B2A5-9B47CCAE47A1}"/>
              </a:ext>
            </a:extLst>
          </p:cNvPr>
          <p:cNvSpPr/>
          <p:nvPr/>
        </p:nvSpPr>
        <p:spPr>
          <a:xfrm>
            <a:off x="959222" y="1897063"/>
            <a:ext cx="9740153" cy="4351338"/>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50000"/>
                  </a:schemeClr>
                </a:solidFill>
              </a:rPr>
              <a:t>List of Predictors: </a:t>
            </a:r>
          </a:p>
          <a:p>
            <a:r>
              <a:rPr lang="en-US" dirty="0">
                <a:solidFill>
                  <a:schemeClr val="bg1">
                    <a:lumMod val="50000"/>
                  </a:schemeClr>
                </a:solidFill>
              </a:rPr>
              <a:t>List the recommended predictor variables (including the best categorical and numerical variables already identified in previous slides).</a:t>
            </a:r>
          </a:p>
          <a:p>
            <a:endParaRPr lang="en-US" dirty="0">
              <a:solidFill>
                <a:schemeClr val="bg1">
                  <a:lumMod val="50000"/>
                </a:schemeClr>
              </a:solidFill>
            </a:endParaRPr>
          </a:p>
          <a:p>
            <a:r>
              <a:rPr lang="en-US" dirty="0">
                <a:solidFill>
                  <a:schemeClr val="bg1">
                    <a:lumMod val="50000"/>
                  </a:schemeClr>
                </a:solidFill>
              </a:rPr>
              <a:t>Is active</a:t>
            </a:r>
          </a:p>
          <a:p>
            <a:r>
              <a:rPr lang="en-US" dirty="0">
                <a:solidFill>
                  <a:schemeClr val="bg1">
                    <a:lumMod val="50000"/>
                  </a:schemeClr>
                </a:solidFill>
              </a:rPr>
              <a:t>Autorenewal</a:t>
            </a:r>
          </a:p>
          <a:p>
            <a:r>
              <a:rPr lang="en-US" dirty="0">
                <a:solidFill>
                  <a:schemeClr val="bg1">
                    <a:lumMod val="50000"/>
                  </a:schemeClr>
                </a:solidFill>
              </a:rPr>
              <a:t>Age</a:t>
            </a:r>
          </a:p>
          <a:p>
            <a:r>
              <a:rPr lang="en-US" dirty="0" err="1">
                <a:solidFill>
                  <a:schemeClr val="bg1">
                    <a:lumMod val="50000"/>
                  </a:schemeClr>
                </a:solidFill>
              </a:rPr>
              <a:t>Yearsenrolled</a:t>
            </a:r>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 </a:t>
            </a:r>
          </a:p>
        </p:txBody>
      </p:sp>
    </p:spTree>
    <p:extLst>
      <p:ext uri="{BB962C8B-B14F-4D97-AF65-F5344CB8AC3E}">
        <p14:creationId xmlns:p14="http://schemas.microsoft.com/office/powerpoint/2010/main" val="1037064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F0BB-596A-4351-8D3F-63C7AD426E1E}"/>
              </a:ext>
            </a:extLst>
          </p:cNvPr>
          <p:cNvSpPr>
            <a:spLocks noGrp="1"/>
          </p:cNvSpPr>
          <p:nvPr>
            <p:ph type="title"/>
          </p:nvPr>
        </p:nvSpPr>
        <p:spPr>
          <a:xfrm>
            <a:off x="838200" y="347771"/>
            <a:ext cx="10515600" cy="1325563"/>
          </a:xfrm>
        </p:spPr>
        <p:txBody>
          <a:bodyPr>
            <a:normAutofit/>
          </a:bodyPr>
          <a:lstStyle/>
          <a:p>
            <a:r>
              <a:rPr lang="en-US" sz="3200" cap="all" spc="100" dirty="0">
                <a:solidFill>
                  <a:schemeClr val="accent2">
                    <a:lumMod val="75000"/>
                  </a:schemeClr>
                </a:solidFill>
              </a:rPr>
              <a:t>CRISP-DM:  Phase 4 </a:t>
            </a:r>
            <a:br>
              <a:rPr lang="en-US" cap="all" spc="100" dirty="0">
                <a:solidFill>
                  <a:schemeClr val="accent2">
                    <a:lumMod val="75000"/>
                  </a:schemeClr>
                </a:solidFill>
              </a:rPr>
            </a:br>
            <a:r>
              <a:rPr lang="en-US" dirty="0">
                <a:solidFill>
                  <a:schemeClr val="accent2">
                    <a:lumMod val="75000"/>
                  </a:schemeClr>
                </a:solidFill>
              </a:rPr>
              <a:t>MODELING:  Model 1 – Decision Tree</a:t>
            </a:r>
            <a:endParaRPr lang="en-US" dirty="0"/>
          </a:p>
        </p:txBody>
      </p:sp>
      <p:pic>
        <p:nvPicPr>
          <p:cNvPr id="3" name="Picture 2">
            <a:extLst>
              <a:ext uri="{FF2B5EF4-FFF2-40B4-BE49-F238E27FC236}">
                <a16:creationId xmlns:a16="http://schemas.microsoft.com/office/drawing/2014/main" id="{8702EC20-7E8D-4F38-8A47-A7978048F702}"/>
              </a:ext>
            </a:extLst>
          </p:cNvPr>
          <p:cNvPicPr>
            <a:picLocks noChangeAspect="1"/>
          </p:cNvPicPr>
          <p:nvPr/>
        </p:nvPicPr>
        <p:blipFill>
          <a:blip r:embed="rId2"/>
          <a:stretch>
            <a:fillRect/>
          </a:stretch>
        </p:blipFill>
        <p:spPr>
          <a:xfrm>
            <a:off x="3166630" y="4127321"/>
            <a:ext cx="3200400" cy="1657350"/>
          </a:xfrm>
          <a:prstGeom prst="rect">
            <a:avLst/>
          </a:prstGeom>
        </p:spPr>
      </p:pic>
      <p:pic>
        <p:nvPicPr>
          <p:cNvPr id="4" name="Picture 3">
            <a:extLst>
              <a:ext uri="{FF2B5EF4-FFF2-40B4-BE49-F238E27FC236}">
                <a16:creationId xmlns:a16="http://schemas.microsoft.com/office/drawing/2014/main" id="{9A3268F1-280A-4CDB-A2CE-8C2FFA2711E9}"/>
              </a:ext>
            </a:extLst>
          </p:cNvPr>
          <p:cNvPicPr>
            <a:picLocks noChangeAspect="1"/>
          </p:cNvPicPr>
          <p:nvPr/>
        </p:nvPicPr>
        <p:blipFill>
          <a:blip r:embed="rId3"/>
          <a:stretch>
            <a:fillRect/>
          </a:stretch>
        </p:blipFill>
        <p:spPr>
          <a:xfrm>
            <a:off x="257175" y="2016304"/>
            <a:ext cx="11096625" cy="1428750"/>
          </a:xfrm>
          <a:prstGeom prst="rect">
            <a:avLst/>
          </a:prstGeom>
        </p:spPr>
      </p:pic>
    </p:spTree>
    <p:extLst>
      <p:ext uri="{BB962C8B-B14F-4D97-AF65-F5344CB8AC3E}">
        <p14:creationId xmlns:p14="http://schemas.microsoft.com/office/powerpoint/2010/main" val="3770011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187E4-8C1D-437B-8FB8-76F83DDD57CA}"/>
              </a:ext>
            </a:extLst>
          </p:cNvPr>
          <p:cNvPicPr>
            <a:picLocks noChangeAspect="1"/>
          </p:cNvPicPr>
          <p:nvPr/>
        </p:nvPicPr>
        <p:blipFill>
          <a:blip r:embed="rId2"/>
          <a:stretch>
            <a:fillRect/>
          </a:stretch>
        </p:blipFill>
        <p:spPr>
          <a:xfrm>
            <a:off x="1204005" y="871556"/>
            <a:ext cx="7966364" cy="5367011"/>
          </a:xfrm>
          <a:prstGeom prst="rect">
            <a:avLst/>
          </a:prstGeom>
        </p:spPr>
      </p:pic>
    </p:spTree>
    <p:extLst>
      <p:ext uri="{BB962C8B-B14F-4D97-AF65-F5344CB8AC3E}">
        <p14:creationId xmlns:p14="http://schemas.microsoft.com/office/powerpoint/2010/main" val="90709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F0BB-596A-4351-8D3F-63C7AD426E1E}"/>
              </a:ext>
            </a:extLst>
          </p:cNvPr>
          <p:cNvSpPr>
            <a:spLocks noGrp="1"/>
          </p:cNvSpPr>
          <p:nvPr>
            <p:ph type="title"/>
          </p:nvPr>
        </p:nvSpPr>
        <p:spPr>
          <a:xfrm>
            <a:off x="838200" y="335628"/>
            <a:ext cx="10515600" cy="1325563"/>
          </a:xfrm>
        </p:spPr>
        <p:txBody>
          <a:bodyPr>
            <a:normAutofit/>
          </a:bodyPr>
          <a:lstStyle/>
          <a:p>
            <a:r>
              <a:rPr lang="en-US" dirty="0">
                <a:solidFill>
                  <a:schemeClr val="accent2">
                    <a:lumMod val="75000"/>
                  </a:schemeClr>
                </a:solidFill>
              </a:rPr>
              <a:t>Model 2– Logistic Regression</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943BB6-ED0B-4F6E-BE58-B2A8F1D7BDA2}"/>
                  </a:ext>
                </a:extLst>
              </p14:cNvPr>
              <p14:cNvContentPartPr/>
              <p14:nvPr/>
            </p14:nvContentPartPr>
            <p14:xfrm>
              <a:off x="1296305" y="4610873"/>
              <a:ext cx="360" cy="360"/>
            </p14:xfrm>
          </p:contentPart>
        </mc:Choice>
        <mc:Fallback xmlns="">
          <p:pic>
            <p:nvPicPr>
              <p:cNvPr id="4" name="Ink 3">
                <a:extLst>
                  <a:ext uri="{FF2B5EF4-FFF2-40B4-BE49-F238E27FC236}">
                    <a16:creationId xmlns:a16="http://schemas.microsoft.com/office/drawing/2014/main" id="{D8943BB6-ED0B-4F6E-BE58-B2A8F1D7BDA2}"/>
                  </a:ext>
                </a:extLst>
              </p:cNvPr>
              <p:cNvPicPr/>
              <p:nvPr/>
            </p:nvPicPr>
            <p:blipFill>
              <a:blip r:embed="rId3"/>
              <a:stretch>
                <a:fillRect/>
              </a:stretch>
            </p:blipFill>
            <p:spPr>
              <a:xfrm>
                <a:off x="1287665" y="4602233"/>
                <a:ext cx="18000" cy="18000"/>
              </a:xfrm>
              <a:prstGeom prst="rect">
                <a:avLst/>
              </a:prstGeom>
            </p:spPr>
          </p:pic>
        </mc:Fallback>
      </mc:AlternateContent>
      <p:pic>
        <p:nvPicPr>
          <p:cNvPr id="3" name="Picture 2">
            <a:extLst>
              <a:ext uri="{FF2B5EF4-FFF2-40B4-BE49-F238E27FC236}">
                <a16:creationId xmlns:a16="http://schemas.microsoft.com/office/drawing/2014/main" id="{D98C68C5-A0B7-4F27-8D61-46D04E7F641B}"/>
              </a:ext>
            </a:extLst>
          </p:cNvPr>
          <p:cNvPicPr>
            <a:picLocks noChangeAspect="1"/>
          </p:cNvPicPr>
          <p:nvPr/>
        </p:nvPicPr>
        <p:blipFill>
          <a:blip r:embed="rId4"/>
          <a:stretch>
            <a:fillRect/>
          </a:stretch>
        </p:blipFill>
        <p:spPr>
          <a:xfrm>
            <a:off x="405178" y="2093505"/>
            <a:ext cx="11258550" cy="1057275"/>
          </a:xfrm>
          <a:prstGeom prst="rect">
            <a:avLst/>
          </a:prstGeom>
        </p:spPr>
      </p:pic>
      <p:pic>
        <p:nvPicPr>
          <p:cNvPr id="5" name="Picture 4">
            <a:extLst>
              <a:ext uri="{FF2B5EF4-FFF2-40B4-BE49-F238E27FC236}">
                <a16:creationId xmlns:a16="http://schemas.microsoft.com/office/drawing/2014/main" id="{01A7C943-4EDA-4078-877B-43A9D97C0587}"/>
              </a:ext>
            </a:extLst>
          </p:cNvPr>
          <p:cNvPicPr>
            <a:picLocks noChangeAspect="1"/>
          </p:cNvPicPr>
          <p:nvPr/>
        </p:nvPicPr>
        <p:blipFill>
          <a:blip r:embed="rId5"/>
          <a:stretch>
            <a:fillRect/>
          </a:stretch>
        </p:blipFill>
        <p:spPr>
          <a:xfrm>
            <a:off x="8657858" y="3730465"/>
            <a:ext cx="2771775" cy="1390650"/>
          </a:xfrm>
          <a:prstGeom prst="rect">
            <a:avLst/>
          </a:prstGeom>
        </p:spPr>
      </p:pic>
      <p:pic>
        <p:nvPicPr>
          <p:cNvPr id="6" name="Picture 5">
            <a:extLst>
              <a:ext uri="{FF2B5EF4-FFF2-40B4-BE49-F238E27FC236}">
                <a16:creationId xmlns:a16="http://schemas.microsoft.com/office/drawing/2014/main" id="{32E57A4C-486D-41E5-9DD1-7F91E13E3ABD}"/>
              </a:ext>
            </a:extLst>
          </p:cNvPr>
          <p:cNvPicPr>
            <a:picLocks noChangeAspect="1"/>
          </p:cNvPicPr>
          <p:nvPr/>
        </p:nvPicPr>
        <p:blipFill>
          <a:blip r:embed="rId6"/>
          <a:stretch>
            <a:fillRect/>
          </a:stretch>
        </p:blipFill>
        <p:spPr>
          <a:xfrm>
            <a:off x="838200" y="3520260"/>
            <a:ext cx="6934200" cy="2181225"/>
          </a:xfrm>
          <a:prstGeom prst="rect">
            <a:avLst/>
          </a:prstGeom>
        </p:spPr>
      </p:pic>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FE1C07E-1FCC-4CE7-94C3-A8564A0EC421}"/>
                  </a:ext>
                </a:extLst>
              </p14:cNvPr>
              <p14:cNvContentPartPr/>
              <p14:nvPr/>
            </p14:nvContentPartPr>
            <p14:xfrm>
              <a:off x="3729406" y="4369860"/>
              <a:ext cx="984960" cy="1505160"/>
            </p14:xfrm>
          </p:contentPart>
        </mc:Choice>
        <mc:Fallback xmlns="">
          <p:pic>
            <p:nvPicPr>
              <p:cNvPr id="8" name="Ink 7">
                <a:extLst>
                  <a:ext uri="{FF2B5EF4-FFF2-40B4-BE49-F238E27FC236}">
                    <a16:creationId xmlns:a16="http://schemas.microsoft.com/office/drawing/2014/main" id="{AFE1C07E-1FCC-4CE7-94C3-A8564A0EC421}"/>
                  </a:ext>
                </a:extLst>
              </p:cNvPr>
              <p:cNvPicPr/>
              <p:nvPr/>
            </p:nvPicPr>
            <p:blipFill>
              <a:blip r:embed="rId8"/>
              <a:stretch>
                <a:fillRect/>
              </a:stretch>
            </p:blipFill>
            <p:spPr>
              <a:xfrm>
                <a:off x="3720406" y="4360860"/>
                <a:ext cx="1002600" cy="1522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CCA2ADE-8D4F-46BB-BEEB-BEEDAB438AF5}"/>
                  </a:ext>
                </a:extLst>
              </p14:cNvPr>
              <p14:cNvContentPartPr/>
              <p14:nvPr/>
            </p14:nvContentPartPr>
            <p14:xfrm>
              <a:off x="9530446" y="2846700"/>
              <a:ext cx="636480" cy="363960"/>
            </p14:xfrm>
          </p:contentPart>
        </mc:Choice>
        <mc:Fallback xmlns="">
          <p:pic>
            <p:nvPicPr>
              <p:cNvPr id="9" name="Ink 8">
                <a:extLst>
                  <a:ext uri="{FF2B5EF4-FFF2-40B4-BE49-F238E27FC236}">
                    <a16:creationId xmlns:a16="http://schemas.microsoft.com/office/drawing/2014/main" id="{6CCA2ADE-8D4F-46BB-BEEB-BEEDAB438AF5}"/>
                  </a:ext>
                </a:extLst>
              </p:cNvPr>
              <p:cNvPicPr/>
              <p:nvPr/>
            </p:nvPicPr>
            <p:blipFill>
              <a:blip r:embed="rId10"/>
              <a:stretch>
                <a:fillRect/>
              </a:stretch>
            </p:blipFill>
            <p:spPr>
              <a:xfrm>
                <a:off x="9521446" y="2837700"/>
                <a:ext cx="65412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5FD0C32-6F1A-473B-8942-1B2450B65789}"/>
                  </a:ext>
                </a:extLst>
              </p14:cNvPr>
              <p14:cNvContentPartPr/>
              <p14:nvPr/>
            </p14:nvContentPartPr>
            <p14:xfrm>
              <a:off x="9341086" y="4320900"/>
              <a:ext cx="2059200" cy="1249200"/>
            </p14:xfrm>
          </p:contentPart>
        </mc:Choice>
        <mc:Fallback xmlns="">
          <p:pic>
            <p:nvPicPr>
              <p:cNvPr id="11" name="Ink 10">
                <a:extLst>
                  <a:ext uri="{FF2B5EF4-FFF2-40B4-BE49-F238E27FC236}">
                    <a16:creationId xmlns:a16="http://schemas.microsoft.com/office/drawing/2014/main" id="{15FD0C32-6F1A-473B-8942-1B2450B65789}"/>
                  </a:ext>
                </a:extLst>
              </p:cNvPr>
              <p:cNvPicPr/>
              <p:nvPr/>
            </p:nvPicPr>
            <p:blipFill>
              <a:blip r:embed="rId12"/>
              <a:stretch>
                <a:fillRect/>
              </a:stretch>
            </p:blipFill>
            <p:spPr>
              <a:xfrm>
                <a:off x="9332086" y="4311897"/>
                <a:ext cx="2076840" cy="1266845"/>
              </a:xfrm>
              <a:prstGeom prst="rect">
                <a:avLst/>
              </a:prstGeom>
            </p:spPr>
          </p:pic>
        </mc:Fallback>
      </mc:AlternateContent>
    </p:spTree>
    <p:extLst>
      <p:ext uri="{BB962C8B-B14F-4D97-AF65-F5344CB8AC3E}">
        <p14:creationId xmlns:p14="http://schemas.microsoft.com/office/powerpoint/2010/main" val="374238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1806-6E16-48EF-A20B-2ECBC03076F4}"/>
              </a:ext>
            </a:extLst>
          </p:cNvPr>
          <p:cNvSpPr>
            <a:spLocks noGrp="1"/>
          </p:cNvSpPr>
          <p:nvPr>
            <p:ph type="title"/>
          </p:nvPr>
        </p:nvSpPr>
        <p:spPr>
          <a:xfrm>
            <a:off x="838200" y="350220"/>
            <a:ext cx="10515600" cy="1325563"/>
          </a:xfrm>
        </p:spPr>
        <p:txBody>
          <a:bodyPr/>
          <a:lstStyle/>
          <a:p>
            <a:r>
              <a:rPr lang="en-US" dirty="0">
                <a:solidFill>
                  <a:schemeClr val="accent2">
                    <a:lumMod val="50000"/>
                  </a:schemeClr>
                </a:solidFill>
              </a:rPr>
              <a:t>Business Problem: </a:t>
            </a:r>
          </a:p>
        </p:txBody>
      </p:sp>
      <p:sp>
        <p:nvSpPr>
          <p:cNvPr id="4" name="TextBox 3">
            <a:extLst>
              <a:ext uri="{FF2B5EF4-FFF2-40B4-BE49-F238E27FC236}">
                <a16:creationId xmlns:a16="http://schemas.microsoft.com/office/drawing/2014/main" id="{5326FEE2-7F05-43BA-AD91-FD580FC611BE}"/>
              </a:ext>
            </a:extLst>
          </p:cNvPr>
          <p:cNvSpPr txBox="1"/>
          <p:nvPr/>
        </p:nvSpPr>
        <p:spPr>
          <a:xfrm>
            <a:off x="984205" y="1675783"/>
            <a:ext cx="8892988" cy="4678204"/>
          </a:xfrm>
          <a:prstGeom prst="rect">
            <a:avLst/>
          </a:prstGeom>
          <a:solidFill>
            <a:schemeClr val="accent3">
              <a:lumMod val="20000"/>
              <a:lumOff val="80000"/>
            </a:schemeClr>
          </a:solidFill>
        </p:spPr>
        <p:txBody>
          <a:bodyPr wrap="square" rtlCol="0">
            <a:spAutoFit/>
          </a:bodyPr>
          <a:lstStyle/>
          <a:p>
            <a:r>
              <a:rPr lang="en-US" sz="2000" dirty="0"/>
              <a:t>You are an analyst for a health insurance company, and you want to analyze member data to predict whether a member reenrolls or “churns.”  A member churns when he terminates his insurance coverage.  Customer churn is a very important metric in business, and it is measured as the percentage of customers that stopped using a company’s product or service during a certain time frame. </a:t>
            </a:r>
          </a:p>
          <a:p>
            <a:endParaRPr lang="en-US" sz="2000" dirty="0"/>
          </a:p>
          <a:p>
            <a:r>
              <a:rPr lang="en-US" sz="2000" dirty="0"/>
              <a:t>As an analyst, you are tasked with identifying members who are at risk of churning.  Once the potential churn members are identified, the member services department can preemptively intervene to retain the member. </a:t>
            </a:r>
          </a:p>
          <a:p>
            <a:endParaRPr lang="en-US" sz="2000" dirty="0"/>
          </a:p>
          <a:p>
            <a:r>
              <a:rPr lang="en-US" sz="2000" dirty="0"/>
              <a:t>Using historical claims data and demographic data, you will study re-enrollment for 2019.  </a:t>
            </a:r>
          </a:p>
          <a:p>
            <a:r>
              <a:rPr lang="en-US" sz="2000" dirty="0"/>
              <a:t>You decide to develop a model to predict whether or not someone re-enrolled in 2019. </a:t>
            </a:r>
          </a:p>
          <a:p>
            <a:endParaRPr lang="en-US" sz="2000" dirty="0"/>
          </a:p>
        </p:txBody>
      </p:sp>
    </p:spTree>
    <p:extLst>
      <p:ext uri="{BB962C8B-B14F-4D97-AF65-F5344CB8AC3E}">
        <p14:creationId xmlns:p14="http://schemas.microsoft.com/office/powerpoint/2010/main" val="119921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F0BB-596A-4351-8D3F-63C7AD426E1E}"/>
              </a:ext>
            </a:extLst>
          </p:cNvPr>
          <p:cNvSpPr>
            <a:spLocks noGrp="1"/>
          </p:cNvSpPr>
          <p:nvPr>
            <p:ph type="title"/>
          </p:nvPr>
        </p:nvSpPr>
        <p:spPr/>
        <p:txBody>
          <a:bodyPr>
            <a:normAutofit/>
          </a:bodyPr>
          <a:lstStyle/>
          <a:p>
            <a:br>
              <a:rPr lang="en-US" cap="all" spc="100" dirty="0">
                <a:solidFill>
                  <a:schemeClr val="accent2">
                    <a:lumMod val="75000"/>
                  </a:schemeClr>
                </a:solidFill>
              </a:rPr>
            </a:br>
            <a:r>
              <a:rPr lang="en-US" dirty="0">
                <a:solidFill>
                  <a:schemeClr val="accent2">
                    <a:lumMod val="75000"/>
                  </a:schemeClr>
                </a:solidFill>
              </a:rPr>
              <a:t>MODELING:  Model 3 – Logistic Regression</a:t>
            </a:r>
            <a:endParaRPr lang="en-US" dirty="0"/>
          </a:p>
        </p:txBody>
      </p:sp>
      <p:sp>
        <p:nvSpPr>
          <p:cNvPr id="6" name="TextBox 5">
            <a:extLst>
              <a:ext uri="{FF2B5EF4-FFF2-40B4-BE49-F238E27FC236}">
                <a16:creationId xmlns:a16="http://schemas.microsoft.com/office/drawing/2014/main" id="{98AD1257-FDC7-45F6-B473-C0E99F16CD73}"/>
              </a:ext>
            </a:extLst>
          </p:cNvPr>
          <p:cNvSpPr txBox="1"/>
          <p:nvPr/>
        </p:nvSpPr>
        <p:spPr>
          <a:xfrm>
            <a:off x="5227506" y="405505"/>
            <a:ext cx="4487517" cy="369332"/>
          </a:xfrm>
          <a:prstGeom prst="rect">
            <a:avLst/>
          </a:prstGeom>
          <a:noFill/>
        </p:spPr>
        <p:txBody>
          <a:bodyPr wrap="square" rtlCol="0">
            <a:spAutoFit/>
          </a:bodyPr>
          <a:lstStyle/>
          <a:p>
            <a:r>
              <a:rPr lang="en-US" b="1" dirty="0"/>
              <a:t>ALL Predictors</a:t>
            </a:r>
          </a:p>
        </p:txBody>
      </p:sp>
      <p:pic>
        <p:nvPicPr>
          <p:cNvPr id="3" name="Picture 2">
            <a:extLst>
              <a:ext uri="{FF2B5EF4-FFF2-40B4-BE49-F238E27FC236}">
                <a16:creationId xmlns:a16="http://schemas.microsoft.com/office/drawing/2014/main" id="{9373218A-8E4F-46F0-83F5-B6F583AAFE79}"/>
              </a:ext>
            </a:extLst>
          </p:cNvPr>
          <p:cNvPicPr>
            <a:picLocks noChangeAspect="1"/>
          </p:cNvPicPr>
          <p:nvPr/>
        </p:nvPicPr>
        <p:blipFill>
          <a:blip r:embed="rId2"/>
          <a:stretch>
            <a:fillRect/>
          </a:stretch>
        </p:blipFill>
        <p:spPr>
          <a:xfrm>
            <a:off x="561975" y="1628775"/>
            <a:ext cx="11068050" cy="1800225"/>
          </a:xfrm>
          <a:prstGeom prst="rect">
            <a:avLst/>
          </a:prstGeom>
        </p:spPr>
      </p:pic>
      <p:pic>
        <p:nvPicPr>
          <p:cNvPr id="4" name="Picture 3">
            <a:extLst>
              <a:ext uri="{FF2B5EF4-FFF2-40B4-BE49-F238E27FC236}">
                <a16:creationId xmlns:a16="http://schemas.microsoft.com/office/drawing/2014/main" id="{84EFF8C6-A60C-4E7F-AA2A-EA70FE99F753}"/>
              </a:ext>
            </a:extLst>
          </p:cNvPr>
          <p:cNvPicPr>
            <a:picLocks noChangeAspect="1"/>
          </p:cNvPicPr>
          <p:nvPr/>
        </p:nvPicPr>
        <p:blipFill>
          <a:blip r:embed="rId3"/>
          <a:stretch>
            <a:fillRect/>
          </a:stretch>
        </p:blipFill>
        <p:spPr>
          <a:xfrm>
            <a:off x="750643" y="3843704"/>
            <a:ext cx="3076575" cy="1562100"/>
          </a:xfrm>
          <a:prstGeom prst="rect">
            <a:avLst/>
          </a:prstGeom>
        </p:spPr>
      </p:pic>
      <p:pic>
        <p:nvPicPr>
          <p:cNvPr id="5" name="Picture 4">
            <a:extLst>
              <a:ext uri="{FF2B5EF4-FFF2-40B4-BE49-F238E27FC236}">
                <a16:creationId xmlns:a16="http://schemas.microsoft.com/office/drawing/2014/main" id="{4B55463F-A9E7-46DE-961E-5DBEB367FD0E}"/>
              </a:ext>
            </a:extLst>
          </p:cNvPr>
          <p:cNvPicPr>
            <a:picLocks noChangeAspect="1"/>
          </p:cNvPicPr>
          <p:nvPr/>
        </p:nvPicPr>
        <p:blipFill>
          <a:blip r:embed="rId4"/>
          <a:stretch>
            <a:fillRect/>
          </a:stretch>
        </p:blipFill>
        <p:spPr>
          <a:xfrm>
            <a:off x="4104176" y="3745889"/>
            <a:ext cx="6734175" cy="2619375"/>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2D38873-DA9C-481A-A288-6A7246D585D8}"/>
                  </a:ext>
                </a:extLst>
              </p14:cNvPr>
              <p14:cNvContentPartPr/>
              <p14:nvPr/>
            </p14:nvContentPartPr>
            <p14:xfrm>
              <a:off x="536926" y="3565689"/>
              <a:ext cx="3566160" cy="2481840"/>
            </p14:xfrm>
          </p:contentPart>
        </mc:Choice>
        <mc:Fallback xmlns="">
          <p:pic>
            <p:nvPicPr>
              <p:cNvPr id="8" name="Ink 7">
                <a:extLst>
                  <a:ext uri="{FF2B5EF4-FFF2-40B4-BE49-F238E27FC236}">
                    <a16:creationId xmlns:a16="http://schemas.microsoft.com/office/drawing/2014/main" id="{A2D38873-DA9C-481A-A288-6A7246D585D8}"/>
                  </a:ext>
                </a:extLst>
              </p:cNvPr>
              <p:cNvPicPr/>
              <p:nvPr/>
            </p:nvPicPr>
            <p:blipFill>
              <a:blip r:embed="rId6"/>
              <a:stretch>
                <a:fillRect/>
              </a:stretch>
            </p:blipFill>
            <p:spPr>
              <a:xfrm>
                <a:off x="527926" y="3556689"/>
                <a:ext cx="3583800" cy="2499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C8FF478-DAF9-48E5-AC15-2B7EC71DF091}"/>
                  </a:ext>
                </a:extLst>
              </p14:cNvPr>
              <p14:cNvContentPartPr/>
              <p14:nvPr/>
            </p14:nvContentPartPr>
            <p14:xfrm>
              <a:off x="6645406" y="4035849"/>
              <a:ext cx="1218600" cy="2412360"/>
            </p14:xfrm>
          </p:contentPart>
        </mc:Choice>
        <mc:Fallback xmlns="">
          <p:pic>
            <p:nvPicPr>
              <p:cNvPr id="9" name="Ink 8">
                <a:extLst>
                  <a:ext uri="{FF2B5EF4-FFF2-40B4-BE49-F238E27FC236}">
                    <a16:creationId xmlns:a16="http://schemas.microsoft.com/office/drawing/2014/main" id="{CC8FF478-DAF9-48E5-AC15-2B7EC71DF091}"/>
                  </a:ext>
                </a:extLst>
              </p:cNvPr>
              <p:cNvPicPr/>
              <p:nvPr/>
            </p:nvPicPr>
            <p:blipFill>
              <a:blip r:embed="rId8"/>
              <a:stretch>
                <a:fillRect/>
              </a:stretch>
            </p:blipFill>
            <p:spPr>
              <a:xfrm>
                <a:off x="6636406" y="4026849"/>
                <a:ext cx="1236240" cy="243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A0D26D31-E730-45F5-A00B-AA9BFAE14472}"/>
                  </a:ext>
                </a:extLst>
              </p14:cNvPr>
              <p14:cNvContentPartPr/>
              <p14:nvPr/>
            </p14:nvContentPartPr>
            <p14:xfrm>
              <a:off x="9675526" y="2977089"/>
              <a:ext cx="754200" cy="747000"/>
            </p14:xfrm>
          </p:contentPart>
        </mc:Choice>
        <mc:Fallback xmlns="">
          <p:pic>
            <p:nvPicPr>
              <p:cNvPr id="10" name="Ink 9">
                <a:extLst>
                  <a:ext uri="{FF2B5EF4-FFF2-40B4-BE49-F238E27FC236}">
                    <a16:creationId xmlns:a16="http://schemas.microsoft.com/office/drawing/2014/main" id="{A0D26D31-E730-45F5-A00B-AA9BFAE14472}"/>
                  </a:ext>
                </a:extLst>
              </p:cNvPr>
              <p:cNvPicPr/>
              <p:nvPr/>
            </p:nvPicPr>
            <p:blipFill>
              <a:blip r:embed="rId10"/>
              <a:stretch>
                <a:fillRect/>
              </a:stretch>
            </p:blipFill>
            <p:spPr>
              <a:xfrm>
                <a:off x="9666526" y="2968089"/>
                <a:ext cx="771840" cy="764640"/>
              </a:xfrm>
              <a:prstGeom prst="rect">
                <a:avLst/>
              </a:prstGeom>
            </p:spPr>
          </p:pic>
        </mc:Fallback>
      </mc:AlternateContent>
    </p:spTree>
    <p:extLst>
      <p:ext uri="{BB962C8B-B14F-4D97-AF65-F5344CB8AC3E}">
        <p14:creationId xmlns:p14="http://schemas.microsoft.com/office/powerpoint/2010/main" val="429180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A8F42C5-9B79-4F00-B534-D1566C139E87}"/>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700" cap="all" spc="100" dirty="0">
                <a:solidFill>
                  <a:schemeClr val="accent2">
                    <a:lumMod val="75000"/>
                  </a:schemeClr>
                </a:solidFill>
              </a:rPr>
            </a:br>
            <a:r>
              <a:rPr lang="en-US" dirty="0">
                <a:solidFill>
                  <a:schemeClr val="accent2">
                    <a:lumMod val="75000"/>
                  </a:schemeClr>
                </a:solidFill>
              </a:rPr>
              <a:t>MODELING</a:t>
            </a:r>
            <a:endParaRPr lang="en-US" dirty="0"/>
          </a:p>
        </p:txBody>
      </p:sp>
      <p:sp>
        <p:nvSpPr>
          <p:cNvPr id="3" name="Content Placeholder 2">
            <a:extLst>
              <a:ext uri="{FF2B5EF4-FFF2-40B4-BE49-F238E27FC236}">
                <a16:creationId xmlns:a16="http://schemas.microsoft.com/office/drawing/2014/main" id="{5F04A120-D7DD-46FC-9AEE-EB6CA3A482C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Rectangle: Rounded Corners 1">
            <a:extLst>
              <a:ext uri="{FF2B5EF4-FFF2-40B4-BE49-F238E27FC236}">
                <a16:creationId xmlns:a16="http://schemas.microsoft.com/office/drawing/2014/main" id="{3A0E5D5D-E1CD-4B04-8093-504F6239ABC7}"/>
              </a:ext>
            </a:extLst>
          </p:cNvPr>
          <p:cNvSpPr/>
          <p:nvPr/>
        </p:nvSpPr>
        <p:spPr>
          <a:xfrm>
            <a:off x="945776" y="2514600"/>
            <a:ext cx="9421906" cy="2162908"/>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lumMod val="50000"/>
                  </a:schemeClr>
                </a:solidFill>
              </a:rPr>
              <a:t>Recommended model: The Decision tree remains the most recommended model</a:t>
            </a: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Reasoning: Aside the fact that it has the highest accuracy and recall, it also has the lowest False Negative(which is of interest to us) and False positive values</a:t>
            </a:r>
          </a:p>
          <a:p>
            <a:r>
              <a:rPr lang="en-US" dirty="0">
                <a:solidFill>
                  <a:schemeClr val="bg1">
                    <a:lumMod val="50000"/>
                  </a:schemeClr>
                </a:solidFill>
              </a:rPr>
              <a:t> </a:t>
            </a:r>
          </a:p>
        </p:txBody>
      </p:sp>
    </p:spTree>
    <p:extLst>
      <p:ext uri="{BB962C8B-B14F-4D97-AF65-F5344CB8AC3E}">
        <p14:creationId xmlns:p14="http://schemas.microsoft.com/office/powerpoint/2010/main" val="371573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CA8278-1FBA-4857-84C2-07F4719EF526}"/>
              </a:ext>
            </a:extLst>
          </p:cNvPr>
          <p:cNvPicPr>
            <a:picLocks noChangeAspect="1"/>
          </p:cNvPicPr>
          <p:nvPr/>
        </p:nvPicPr>
        <p:blipFill>
          <a:blip r:embed="rId2"/>
          <a:stretch>
            <a:fillRect/>
          </a:stretch>
        </p:blipFill>
        <p:spPr>
          <a:xfrm>
            <a:off x="636284" y="202223"/>
            <a:ext cx="5612818" cy="4422531"/>
          </a:xfrm>
          <a:prstGeom prst="rect">
            <a:avLst/>
          </a:prstGeom>
        </p:spPr>
      </p:pic>
      <p:pic>
        <p:nvPicPr>
          <p:cNvPr id="3" name="Picture 2">
            <a:extLst>
              <a:ext uri="{FF2B5EF4-FFF2-40B4-BE49-F238E27FC236}">
                <a16:creationId xmlns:a16="http://schemas.microsoft.com/office/drawing/2014/main" id="{903D429D-21CA-4213-90F0-0138E75CE480}"/>
              </a:ext>
            </a:extLst>
          </p:cNvPr>
          <p:cNvPicPr>
            <a:picLocks noChangeAspect="1"/>
          </p:cNvPicPr>
          <p:nvPr/>
        </p:nvPicPr>
        <p:blipFill>
          <a:blip r:embed="rId3"/>
          <a:stretch>
            <a:fillRect/>
          </a:stretch>
        </p:blipFill>
        <p:spPr>
          <a:xfrm>
            <a:off x="6466591" y="202223"/>
            <a:ext cx="4092971" cy="5219079"/>
          </a:xfrm>
          <a:prstGeom prst="rect">
            <a:avLst/>
          </a:prstGeom>
        </p:spPr>
      </p:pic>
    </p:spTree>
    <p:extLst>
      <p:ext uri="{BB962C8B-B14F-4D97-AF65-F5344CB8AC3E}">
        <p14:creationId xmlns:p14="http://schemas.microsoft.com/office/powerpoint/2010/main" val="3507462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A8F42C5-9B79-4F00-B534-D1566C139E87}"/>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700" cap="all" spc="100" dirty="0">
                <a:solidFill>
                  <a:schemeClr val="accent2">
                    <a:lumMod val="75000"/>
                  </a:schemeClr>
                </a:solidFill>
              </a:rPr>
            </a:br>
            <a:r>
              <a:rPr lang="en-US" dirty="0">
                <a:solidFill>
                  <a:schemeClr val="accent2">
                    <a:lumMod val="75000"/>
                  </a:schemeClr>
                </a:solidFill>
              </a:rPr>
              <a:t>MODELING</a:t>
            </a:r>
            <a:endParaRPr lang="en-US" dirty="0"/>
          </a:p>
        </p:txBody>
      </p:sp>
      <p:sp>
        <p:nvSpPr>
          <p:cNvPr id="3" name="Content Placeholder 2">
            <a:extLst>
              <a:ext uri="{FF2B5EF4-FFF2-40B4-BE49-F238E27FC236}">
                <a16:creationId xmlns:a16="http://schemas.microsoft.com/office/drawing/2014/main" id="{5F04A120-D7DD-46FC-9AEE-EB6CA3A482C7}"/>
              </a:ext>
            </a:extLst>
          </p:cNvPr>
          <p:cNvSpPr>
            <a:spLocks noGrp="1"/>
          </p:cNvSpPr>
          <p:nvPr>
            <p:ph idx="1"/>
          </p:nvPr>
        </p:nvSpPr>
        <p:spPr/>
        <p:txBody>
          <a:bodyPr>
            <a:normAutofit/>
          </a:bodyPr>
          <a:lstStyle/>
          <a:p>
            <a:r>
              <a:rPr lang="en-US" sz="2400" dirty="0"/>
              <a:t>Based on my four models, these variables seem to be the strongest predictors of churn.</a:t>
            </a:r>
          </a:p>
          <a:p>
            <a:pPr marL="0" indent="0">
              <a:buNone/>
            </a:pPr>
            <a:endParaRPr lang="en-US" sz="2400" dirty="0"/>
          </a:p>
          <a:p>
            <a:pPr marL="0" indent="0">
              <a:buNone/>
            </a:pPr>
            <a:endParaRPr lang="en-US" sz="2400" dirty="0"/>
          </a:p>
          <a:p>
            <a:pPr marL="0" indent="0">
              <a:buNone/>
            </a:pPr>
            <a:endParaRPr lang="en-US" sz="2400" dirty="0"/>
          </a:p>
        </p:txBody>
      </p:sp>
      <p:sp>
        <p:nvSpPr>
          <p:cNvPr id="2" name="Rectangle: Rounded Corners 1">
            <a:extLst>
              <a:ext uri="{FF2B5EF4-FFF2-40B4-BE49-F238E27FC236}">
                <a16:creationId xmlns:a16="http://schemas.microsoft.com/office/drawing/2014/main" id="{3A0E5D5D-E1CD-4B04-8093-504F6239ABC7}"/>
              </a:ext>
            </a:extLst>
          </p:cNvPr>
          <p:cNvSpPr/>
          <p:nvPr/>
        </p:nvSpPr>
        <p:spPr>
          <a:xfrm>
            <a:off x="929300" y="2687594"/>
            <a:ext cx="9421906" cy="3054179"/>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lumMod val="50000"/>
                  </a:schemeClr>
                </a:solidFill>
              </a:rPr>
              <a:t>Variables that best predict churn based on model results:</a:t>
            </a:r>
          </a:p>
          <a:p>
            <a:r>
              <a:rPr lang="en-US" dirty="0" err="1">
                <a:solidFill>
                  <a:schemeClr val="bg1">
                    <a:lumMod val="50000"/>
                  </a:schemeClr>
                </a:solidFill>
              </a:rPr>
              <a:t>Isactive</a:t>
            </a:r>
            <a:endParaRPr lang="en-US" dirty="0">
              <a:solidFill>
                <a:schemeClr val="bg1">
                  <a:lumMod val="50000"/>
                </a:schemeClr>
              </a:solidFill>
            </a:endParaRPr>
          </a:p>
          <a:p>
            <a:r>
              <a:rPr lang="en-US" dirty="0">
                <a:solidFill>
                  <a:schemeClr val="bg1">
                    <a:lumMod val="50000"/>
                  </a:schemeClr>
                </a:solidFill>
              </a:rPr>
              <a:t>age</a:t>
            </a:r>
          </a:p>
          <a:p>
            <a:r>
              <a:rPr lang="en-US" dirty="0" err="1">
                <a:solidFill>
                  <a:schemeClr val="bg1">
                    <a:lumMod val="50000"/>
                  </a:schemeClr>
                </a:solidFill>
              </a:rPr>
              <a:t>Maritalstautus</a:t>
            </a:r>
            <a:endParaRPr lang="en-US" dirty="0">
              <a:solidFill>
                <a:schemeClr val="bg1">
                  <a:lumMod val="50000"/>
                </a:schemeClr>
              </a:solidFill>
            </a:endParaRPr>
          </a:p>
          <a:p>
            <a:r>
              <a:rPr lang="en-US" dirty="0" err="1">
                <a:solidFill>
                  <a:schemeClr val="bg1">
                    <a:lumMod val="50000"/>
                  </a:schemeClr>
                </a:solidFill>
              </a:rPr>
              <a:t>Is_ppo</a:t>
            </a:r>
            <a:endParaRPr lang="en-US" dirty="0">
              <a:solidFill>
                <a:schemeClr val="bg1">
                  <a:lumMod val="50000"/>
                </a:schemeClr>
              </a:solidFill>
            </a:endParaRPr>
          </a:p>
          <a:p>
            <a:r>
              <a:rPr lang="en-US" dirty="0">
                <a:solidFill>
                  <a:schemeClr val="bg1">
                    <a:lumMod val="50000"/>
                  </a:schemeClr>
                </a:solidFill>
              </a:rPr>
              <a:t>grievance</a:t>
            </a:r>
          </a:p>
          <a:p>
            <a:endParaRPr lang="en-US" dirty="0">
              <a:solidFill>
                <a:schemeClr val="bg1">
                  <a:lumMod val="50000"/>
                </a:schemeClr>
              </a:solidFill>
            </a:endParaRPr>
          </a:p>
          <a:p>
            <a:r>
              <a:rPr lang="en-US" dirty="0">
                <a:solidFill>
                  <a:schemeClr val="bg1">
                    <a:lumMod val="50000"/>
                  </a:schemeClr>
                </a:solidFill>
              </a:rPr>
              <a:t>These variables have the strongest predictor based on our model. </a:t>
            </a:r>
          </a:p>
          <a:p>
            <a:r>
              <a:rPr lang="en-US" dirty="0">
                <a:solidFill>
                  <a:schemeClr val="bg1">
                    <a:lumMod val="50000"/>
                  </a:schemeClr>
                </a:solidFill>
              </a:rPr>
              <a:t>In the decision Tree, it represent the top nodes for the decision tree(</a:t>
            </a:r>
            <a:r>
              <a:rPr lang="en-US" dirty="0" err="1">
                <a:solidFill>
                  <a:schemeClr val="bg1">
                    <a:lumMod val="50000"/>
                  </a:schemeClr>
                </a:solidFill>
              </a:rPr>
              <a:t>is_ppo</a:t>
            </a:r>
            <a:r>
              <a:rPr lang="en-US" dirty="0">
                <a:solidFill>
                  <a:schemeClr val="bg1">
                    <a:lumMod val="50000"/>
                  </a:schemeClr>
                </a:solidFill>
              </a:rPr>
              <a:t> and age) while they have the highest coefficient for the logistic regression</a:t>
            </a:r>
          </a:p>
        </p:txBody>
      </p:sp>
    </p:spTree>
    <p:extLst>
      <p:ext uri="{BB962C8B-B14F-4D97-AF65-F5344CB8AC3E}">
        <p14:creationId xmlns:p14="http://schemas.microsoft.com/office/powerpoint/2010/main" val="3755507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A8F42C5-9B79-4F00-B534-D1566C139E87}"/>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700" cap="all" spc="100" dirty="0">
                <a:solidFill>
                  <a:schemeClr val="accent2">
                    <a:lumMod val="75000"/>
                  </a:schemeClr>
                </a:solidFill>
              </a:rPr>
            </a:br>
            <a:r>
              <a:rPr lang="en-US" dirty="0">
                <a:solidFill>
                  <a:schemeClr val="accent2">
                    <a:lumMod val="75000"/>
                  </a:schemeClr>
                </a:solidFill>
              </a:rPr>
              <a:t>MODELING</a:t>
            </a:r>
            <a:endParaRPr lang="en-US" dirty="0"/>
          </a:p>
        </p:txBody>
      </p:sp>
      <p:sp>
        <p:nvSpPr>
          <p:cNvPr id="3" name="Content Placeholder 2">
            <a:extLst>
              <a:ext uri="{FF2B5EF4-FFF2-40B4-BE49-F238E27FC236}">
                <a16:creationId xmlns:a16="http://schemas.microsoft.com/office/drawing/2014/main" id="{5F04A120-D7DD-46FC-9AEE-EB6CA3A482C7}"/>
              </a:ext>
            </a:extLst>
          </p:cNvPr>
          <p:cNvSpPr>
            <a:spLocks noGrp="1"/>
          </p:cNvSpPr>
          <p:nvPr>
            <p:ph idx="1"/>
          </p:nvPr>
        </p:nvSpPr>
        <p:spPr/>
        <p:txBody>
          <a:bodyPr>
            <a:normAutofit/>
          </a:bodyPr>
          <a:lstStyle/>
          <a:p>
            <a:r>
              <a:rPr lang="en-US" sz="2400" dirty="0"/>
              <a:t>Based on the variables I found to be the strongest predictors of churn, these are my recommendations</a:t>
            </a:r>
          </a:p>
          <a:p>
            <a:pPr marL="0" indent="0">
              <a:buNone/>
            </a:pPr>
            <a:endParaRPr lang="en-US" sz="2400" dirty="0"/>
          </a:p>
          <a:p>
            <a:pPr marL="0" indent="0">
              <a:buNone/>
            </a:pPr>
            <a:endParaRPr lang="en-US" sz="2400" dirty="0"/>
          </a:p>
        </p:txBody>
      </p:sp>
      <p:sp>
        <p:nvSpPr>
          <p:cNvPr id="2" name="Rectangle: Rounded Corners 1">
            <a:extLst>
              <a:ext uri="{FF2B5EF4-FFF2-40B4-BE49-F238E27FC236}">
                <a16:creationId xmlns:a16="http://schemas.microsoft.com/office/drawing/2014/main" id="{3A0E5D5D-E1CD-4B04-8093-504F6239ABC7}"/>
              </a:ext>
            </a:extLst>
          </p:cNvPr>
          <p:cNvSpPr/>
          <p:nvPr/>
        </p:nvSpPr>
        <p:spPr>
          <a:xfrm>
            <a:off x="967400" y="3141785"/>
            <a:ext cx="9421906" cy="2599988"/>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dirty="0">
                <a:solidFill>
                  <a:schemeClr val="bg1">
                    <a:lumMod val="50000"/>
                  </a:schemeClr>
                </a:solidFill>
              </a:rPr>
              <a:t>Run targeted campaign and discounts(to the age bracket I specified) to make sure members are part of a PPO and keep them actively using the insurance.</a:t>
            </a:r>
          </a:p>
          <a:p>
            <a:endParaRPr lang="en-US" i="1" dirty="0">
              <a:solidFill>
                <a:schemeClr val="bg1">
                  <a:lumMod val="50000"/>
                </a:schemeClr>
              </a:solidFill>
            </a:endParaRPr>
          </a:p>
          <a:p>
            <a:r>
              <a:rPr lang="en-US" i="1" dirty="0">
                <a:solidFill>
                  <a:schemeClr val="bg1">
                    <a:lumMod val="50000"/>
                  </a:schemeClr>
                </a:solidFill>
              </a:rPr>
              <a:t>Also, improve quality of service to customers to reduce grievance </a:t>
            </a:r>
          </a:p>
        </p:txBody>
      </p:sp>
    </p:spTree>
    <p:extLst>
      <p:ext uri="{BB962C8B-B14F-4D97-AF65-F5344CB8AC3E}">
        <p14:creationId xmlns:p14="http://schemas.microsoft.com/office/powerpoint/2010/main" val="369619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D16CE-ADFD-41A8-AB30-9082895C0EAA}"/>
              </a:ext>
            </a:extLst>
          </p:cNvPr>
          <p:cNvSpPr>
            <a:spLocks noGrp="1"/>
          </p:cNvSpPr>
          <p:nvPr>
            <p:ph idx="1"/>
          </p:nvPr>
        </p:nvSpPr>
        <p:spPr>
          <a:xfrm>
            <a:off x="605118" y="1461052"/>
            <a:ext cx="10748682" cy="5094576"/>
          </a:xfrm>
        </p:spPr>
        <p:txBody>
          <a:bodyPr>
            <a:normAutofit/>
          </a:bodyPr>
          <a:lstStyle/>
          <a:p>
            <a:r>
              <a:rPr lang="en-US" dirty="0"/>
              <a:t>Screenshot of your KNIME workflow for Decision Tree here.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Title 5">
            <a:extLst>
              <a:ext uri="{FF2B5EF4-FFF2-40B4-BE49-F238E27FC236}">
                <a16:creationId xmlns:a16="http://schemas.microsoft.com/office/drawing/2014/main" id="{E4354DE7-9931-4309-9206-747BFB54FC57}"/>
              </a:ext>
            </a:extLst>
          </p:cNvPr>
          <p:cNvSpPr txBox="1">
            <a:spLocks/>
          </p:cNvSpPr>
          <p:nvPr/>
        </p:nvSpPr>
        <p:spPr>
          <a:xfrm>
            <a:off x="699247" y="3023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lumMod val="75000"/>
                  </a:schemeClr>
                </a:solidFill>
              </a:rPr>
              <a:t>MODELING</a:t>
            </a:r>
            <a:endParaRPr lang="en-US" dirty="0"/>
          </a:p>
        </p:txBody>
      </p:sp>
      <p:pic>
        <p:nvPicPr>
          <p:cNvPr id="2" name="Picture 1">
            <a:extLst>
              <a:ext uri="{FF2B5EF4-FFF2-40B4-BE49-F238E27FC236}">
                <a16:creationId xmlns:a16="http://schemas.microsoft.com/office/drawing/2014/main" id="{E75DCA52-0CA6-44EB-8EFD-E12668A8726B}"/>
              </a:ext>
            </a:extLst>
          </p:cNvPr>
          <p:cNvPicPr>
            <a:picLocks noChangeAspect="1"/>
          </p:cNvPicPr>
          <p:nvPr/>
        </p:nvPicPr>
        <p:blipFill>
          <a:blip r:embed="rId2"/>
          <a:stretch>
            <a:fillRect/>
          </a:stretch>
        </p:blipFill>
        <p:spPr>
          <a:xfrm>
            <a:off x="1485900" y="2031645"/>
            <a:ext cx="9144000" cy="4040542"/>
          </a:xfrm>
          <a:prstGeom prst="rect">
            <a:avLst/>
          </a:prstGeom>
        </p:spPr>
      </p:pic>
    </p:spTree>
    <p:extLst>
      <p:ext uri="{BB962C8B-B14F-4D97-AF65-F5344CB8AC3E}">
        <p14:creationId xmlns:p14="http://schemas.microsoft.com/office/powerpoint/2010/main" val="644025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D16CE-ADFD-41A8-AB30-9082895C0EAA}"/>
              </a:ext>
            </a:extLst>
          </p:cNvPr>
          <p:cNvSpPr>
            <a:spLocks noGrp="1"/>
          </p:cNvSpPr>
          <p:nvPr>
            <p:ph idx="1"/>
          </p:nvPr>
        </p:nvSpPr>
        <p:spPr>
          <a:xfrm>
            <a:off x="605118" y="1461052"/>
            <a:ext cx="10748682" cy="5094576"/>
          </a:xfrm>
        </p:spPr>
        <p:txBody>
          <a:bodyPr>
            <a:normAutofit/>
          </a:bodyPr>
          <a:lstStyle/>
          <a:p>
            <a:r>
              <a:rPr lang="en-US" dirty="0"/>
              <a:t>Screenshot of your KNIME workflow for Logistic Regression here.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Title 5">
            <a:extLst>
              <a:ext uri="{FF2B5EF4-FFF2-40B4-BE49-F238E27FC236}">
                <a16:creationId xmlns:a16="http://schemas.microsoft.com/office/drawing/2014/main" id="{E4354DE7-9931-4309-9206-747BFB54FC57}"/>
              </a:ext>
            </a:extLst>
          </p:cNvPr>
          <p:cNvSpPr txBox="1">
            <a:spLocks/>
          </p:cNvSpPr>
          <p:nvPr/>
        </p:nvSpPr>
        <p:spPr>
          <a:xfrm>
            <a:off x="699247" y="3023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lumMod val="75000"/>
                  </a:schemeClr>
                </a:solidFill>
              </a:rPr>
              <a:t>MODELING</a:t>
            </a:r>
            <a:endParaRPr lang="en-US" dirty="0"/>
          </a:p>
        </p:txBody>
      </p:sp>
      <p:pic>
        <p:nvPicPr>
          <p:cNvPr id="2" name="Picture 1">
            <a:extLst>
              <a:ext uri="{FF2B5EF4-FFF2-40B4-BE49-F238E27FC236}">
                <a16:creationId xmlns:a16="http://schemas.microsoft.com/office/drawing/2014/main" id="{B3E54746-9197-4F06-B2FE-3B06B7D6A9F9}"/>
              </a:ext>
            </a:extLst>
          </p:cNvPr>
          <p:cNvPicPr>
            <a:picLocks noChangeAspect="1"/>
          </p:cNvPicPr>
          <p:nvPr/>
        </p:nvPicPr>
        <p:blipFill>
          <a:blip r:embed="rId2"/>
          <a:stretch>
            <a:fillRect/>
          </a:stretch>
        </p:blipFill>
        <p:spPr>
          <a:xfrm>
            <a:off x="1257300" y="1925209"/>
            <a:ext cx="7596554" cy="4142215"/>
          </a:xfrm>
          <a:prstGeom prst="rect">
            <a:avLst/>
          </a:prstGeom>
        </p:spPr>
      </p:pic>
    </p:spTree>
    <p:extLst>
      <p:ext uri="{BB962C8B-B14F-4D97-AF65-F5344CB8AC3E}">
        <p14:creationId xmlns:p14="http://schemas.microsoft.com/office/powerpoint/2010/main" val="259288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1806-6E16-48EF-A20B-2ECBC03076F4}"/>
              </a:ext>
            </a:extLst>
          </p:cNvPr>
          <p:cNvSpPr>
            <a:spLocks noGrp="1"/>
          </p:cNvSpPr>
          <p:nvPr>
            <p:ph type="title"/>
          </p:nvPr>
        </p:nvSpPr>
        <p:spPr>
          <a:xfrm>
            <a:off x="558053" y="135095"/>
            <a:ext cx="10515600" cy="1325563"/>
          </a:xfrm>
        </p:spPr>
        <p:txBody>
          <a:bodyPr/>
          <a:lstStyle/>
          <a:p>
            <a:r>
              <a:rPr lang="en-US" dirty="0">
                <a:solidFill>
                  <a:schemeClr val="accent2">
                    <a:lumMod val="50000"/>
                  </a:schemeClr>
                </a:solidFill>
              </a:rPr>
              <a:t>Dataset Description: </a:t>
            </a:r>
          </a:p>
        </p:txBody>
      </p:sp>
      <p:sp>
        <p:nvSpPr>
          <p:cNvPr id="6" name="Title 1">
            <a:extLst>
              <a:ext uri="{FF2B5EF4-FFF2-40B4-BE49-F238E27FC236}">
                <a16:creationId xmlns:a16="http://schemas.microsoft.com/office/drawing/2014/main" id="{C02D5ABB-CFBE-47EA-BC97-386437417883}"/>
              </a:ext>
            </a:extLst>
          </p:cNvPr>
          <p:cNvSpPr txBox="1">
            <a:spLocks/>
          </p:cNvSpPr>
          <p:nvPr/>
        </p:nvSpPr>
        <p:spPr>
          <a:xfrm>
            <a:off x="2979347" y="2725311"/>
            <a:ext cx="27963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lumMod val="50000"/>
                  </a:schemeClr>
                </a:solidFill>
              </a:rPr>
              <a:t>Variables: </a:t>
            </a:r>
          </a:p>
        </p:txBody>
      </p:sp>
      <p:sp>
        <p:nvSpPr>
          <p:cNvPr id="4" name="TextBox 3">
            <a:extLst>
              <a:ext uri="{FF2B5EF4-FFF2-40B4-BE49-F238E27FC236}">
                <a16:creationId xmlns:a16="http://schemas.microsoft.com/office/drawing/2014/main" id="{5326FEE2-7F05-43BA-AD91-FD580FC611BE}"/>
              </a:ext>
            </a:extLst>
          </p:cNvPr>
          <p:cNvSpPr txBox="1"/>
          <p:nvPr/>
        </p:nvSpPr>
        <p:spPr>
          <a:xfrm>
            <a:off x="558053" y="1132381"/>
            <a:ext cx="4405833" cy="646331"/>
          </a:xfrm>
          <a:prstGeom prst="rect">
            <a:avLst/>
          </a:prstGeom>
          <a:solidFill>
            <a:srgbClr val="E7EFEC"/>
          </a:solidFill>
        </p:spPr>
        <p:txBody>
          <a:bodyPr wrap="square" rtlCol="0">
            <a:spAutoFit/>
          </a:bodyPr>
          <a:lstStyle/>
          <a:p>
            <a:r>
              <a:rPr lang="en-US" dirty="0"/>
              <a:t>This dataset contains information on 4988 members of the health insurance company. </a:t>
            </a:r>
          </a:p>
        </p:txBody>
      </p:sp>
      <p:graphicFrame>
        <p:nvGraphicFramePr>
          <p:cNvPr id="5" name="Table 4">
            <a:extLst>
              <a:ext uri="{FF2B5EF4-FFF2-40B4-BE49-F238E27FC236}">
                <a16:creationId xmlns:a16="http://schemas.microsoft.com/office/drawing/2014/main" id="{7283AFF8-BC2F-4315-8A00-F48057DC130F}"/>
              </a:ext>
            </a:extLst>
          </p:cNvPr>
          <p:cNvGraphicFramePr>
            <a:graphicFrameLocks noGrp="1"/>
          </p:cNvGraphicFramePr>
          <p:nvPr>
            <p:extLst>
              <p:ext uri="{D42A27DB-BD31-4B8C-83A1-F6EECF244321}">
                <p14:modId xmlns:p14="http://schemas.microsoft.com/office/powerpoint/2010/main" val="2609680699"/>
              </p:ext>
            </p:extLst>
          </p:nvPr>
        </p:nvGraphicFramePr>
        <p:xfrm>
          <a:off x="6095999" y="1455546"/>
          <a:ext cx="4977654" cy="4263821"/>
        </p:xfrm>
        <a:graphic>
          <a:graphicData uri="http://schemas.openxmlformats.org/drawingml/2006/table">
            <a:tbl>
              <a:tblPr>
                <a:tableStyleId>{5C22544A-7EE6-4342-B048-85BDC9FD1C3A}</a:tableStyleId>
              </a:tblPr>
              <a:tblGrid>
                <a:gridCol w="1272244">
                  <a:extLst>
                    <a:ext uri="{9D8B030D-6E8A-4147-A177-3AD203B41FA5}">
                      <a16:colId xmlns:a16="http://schemas.microsoft.com/office/drawing/2014/main" val="482473076"/>
                    </a:ext>
                  </a:extLst>
                </a:gridCol>
                <a:gridCol w="3705410">
                  <a:extLst>
                    <a:ext uri="{9D8B030D-6E8A-4147-A177-3AD203B41FA5}">
                      <a16:colId xmlns:a16="http://schemas.microsoft.com/office/drawing/2014/main" val="102529640"/>
                    </a:ext>
                  </a:extLst>
                </a:gridCol>
              </a:tblGrid>
              <a:tr h="364236">
                <a:tc>
                  <a:txBody>
                    <a:bodyPr/>
                    <a:lstStyle/>
                    <a:p>
                      <a:pPr algn="l" fontAlgn="ctr"/>
                      <a:r>
                        <a:rPr lang="en-US" sz="1400" b="1" u="none" strike="noStrike">
                          <a:effectLst/>
                        </a:rPr>
                        <a:t>Variable</a:t>
                      </a:r>
                      <a:endParaRPr lang="en-US" sz="1400" b="1" i="0" u="none" strike="noStrike">
                        <a:solidFill>
                          <a:srgbClr val="000000"/>
                        </a:solidFill>
                        <a:effectLst/>
                        <a:latin typeface="Calibri" panose="020F0502020204030204" pitchFamily="34" charset="0"/>
                      </a:endParaRPr>
                    </a:p>
                  </a:txBody>
                  <a:tcPr marL="3810" marR="3810" marT="3810" marB="0" anchor="ctr"/>
                </a:tc>
                <a:tc>
                  <a:txBody>
                    <a:bodyPr/>
                    <a:lstStyle/>
                    <a:p>
                      <a:pPr algn="l" fontAlgn="ctr"/>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222420706"/>
                  </a:ext>
                </a:extLst>
              </a:tr>
              <a:tr h="329874">
                <a:tc>
                  <a:txBody>
                    <a:bodyPr/>
                    <a:lstStyle/>
                    <a:p>
                      <a:pPr algn="l" fontAlgn="b"/>
                      <a:r>
                        <a:rPr lang="en-US" sz="1200" u="none" strike="noStrike">
                          <a:effectLst/>
                        </a:rPr>
                        <a:t>memid</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a:effectLst/>
                        </a:rPr>
                        <a:t>Member id</a:t>
                      </a:r>
                      <a:endParaRPr lang="en-US"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504204401"/>
                  </a:ext>
                </a:extLst>
              </a:tr>
              <a:tr h="329874">
                <a:tc>
                  <a:txBody>
                    <a:bodyPr/>
                    <a:lstStyle/>
                    <a:p>
                      <a:pPr algn="l" fontAlgn="b"/>
                      <a:r>
                        <a:rPr lang="en-US" sz="1200" u="none" strike="noStrike">
                          <a:effectLst/>
                        </a:rPr>
                        <a:t>gender</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a:effectLst/>
                        </a:rPr>
                        <a:t>M or F</a:t>
                      </a:r>
                      <a:endParaRPr lang="en-US"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007944879"/>
                  </a:ext>
                </a:extLst>
              </a:tr>
              <a:tr h="329874">
                <a:tc>
                  <a:txBody>
                    <a:bodyPr/>
                    <a:lstStyle/>
                    <a:p>
                      <a:pPr algn="l" fontAlgn="b"/>
                      <a:r>
                        <a:rPr lang="en-US" sz="1200" u="none" strike="noStrike">
                          <a:effectLst/>
                        </a:rPr>
                        <a:t>isactive</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dirty="0">
                          <a:effectLst/>
                        </a:rPr>
                        <a:t>Is the member active (claims in last year)?  yes / no</a:t>
                      </a:r>
                      <a:endParaRPr lang="en-US" sz="12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648121211"/>
                  </a:ext>
                </a:extLst>
              </a:tr>
              <a:tr h="329874">
                <a:tc>
                  <a:txBody>
                    <a:bodyPr/>
                    <a:lstStyle/>
                    <a:p>
                      <a:pPr algn="l" fontAlgn="b"/>
                      <a:r>
                        <a:rPr lang="en-US" sz="1200" u="none" strike="noStrike" dirty="0" err="1">
                          <a:effectLst/>
                        </a:rPr>
                        <a:t>maritalstatus</a:t>
                      </a:r>
                      <a:endParaRPr lang="en-US"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a:effectLst/>
                        </a:rPr>
                        <a:t>Married?  yes / no</a:t>
                      </a:r>
                      <a:endParaRPr lang="en-US"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701520119"/>
                  </a:ext>
                </a:extLst>
              </a:tr>
              <a:tr h="329874">
                <a:tc>
                  <a:txBody>
                    <a:bodyPr/>
                    <a:lstStyle/>
                    <a:p>
                      <a:pPr algn="l" fontAlgn="b"/>
                      <a:r>
                        <a:rPr lang="en-US" sz="1200" u="none" strike="noStrike">
                          <a:effectLst/>
                        </a:rPr>
                        <a:t>is_ppo</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a:effectLst/>
                        </a:rPr>
                        <a:t>Is the member part of a PPO?  yes / no</a:t>
                      </a:r>
                      <a:endParaRPr lang="en-US"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288011959"/>
                  </a:ext>
                </a:extLst>
              </a:tr>
              <a:tr h="319077">
                <a:tc>
                  <a:txBody>
                    <a:bodyPr/>
                    <a:lstStyle/>
                    <a:p>
                      <a:pPr algn="l" fontAlgn="b"/>
                      <a:r>
                        <a:rPr lang="en-US" sz="1200" u="none" strike="noStrike">
                          <a:effectLst/>
                        </a:rPr>
                        <a:t>is_autorenewal</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a:effectLst/>
                        </a:rPr>
                        <a:t>Is the member set up for auto-renew?  yes / no</a:t>
                      </a:r>
                      <a:endParaRPr lang="en-US"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016871133"/>
                  </a:ext>
                </a:extLst>
              </a:tr>
              <a:tr h="329874">
                <a:tc>
                  <a:txBody>
                    <a:bodyPr/>
                    <a:lstStyle/>
                    <a:p>
                      <a:pPr algn="l" fontAlgn="b"/>
                      <a:r>
                        <a:rPr lang="en-US" sz="1200" u="none" strike="noStrike">
                          <a:effectLst/>
                        </a:rPr>
                        <a:t>yearsenrolled</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a:effectLst/>
                        </a:rPr>
                        <a:t>Number of years enrolled</a:t>
                      </a:r>
                      <a:endParaRPr lang="en-US"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950678670"/>
                  </a:ext>
                </a:extLst>
              </a:tr>
              <a:tr h="329874">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303006673"/>
                  </a:ext>
                </a:extLst>
              </a:tr>
              <a:tr h="329874">
                <a:tc>
                  <a:txBody>
                    <a:bodyPr/>
                    <a:lstStyle/>
                    <a:p>
                      <a:pPr algn="l" fontAlgn="b"/>
                      <a:r>
                        <a:rPr lang="en-US" sz="1200" u="none" strike="noStrike">
                          <a:effectLst/>
                        </a:rPr>
                        <a:t>claimsdenied</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a:effectLst/>
                        </a:rPr>
                        <a:t>Number of claims denied</a:t>
                      </a:r>
                      <a:endParaRPr lang="en-US"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22531979"/>
                  </a:ext>
                </a:extLst>
              </a:tr>
              <a:tr h="329874">
                <a:tc>
                  <a:txBody>
                    <a:bodyPr/>
                    <a:lstStyle/>
                    <a:p>
                      <a:pPr algn="l" fontAlgn="b"/>
                      <a:r>
                        <a:rPr lang="en-US" sz="1200" u="none" strike="noStrike">
                          <a:effectLst/>
                        </a:rPr>
                        <a:t>grievances</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a:effectLst/>
                        </a:rPr>
                        <a:t>Number of greviances filed</a:t>
                      </a:r>
                      <a:endParaRPr lang="en-US"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986904149"/>
                  </a:ext>
                </a:extLst>
              </a:tr>
              <a:tr h="611642">
                <a:tc>
                  <a:txBody>
                    <a:bodyPr/>
                    <a:lstStyle/>
                    <a:p>
                      <a:pPr algn="l" fontAlgn="ctr"/>
                      <a:r>
                        <a:rPr lang="en-US" sz="1200" u="none" strike="noStrike">
                          <a:effectLst/>
                        </a:rPr>
                        <a:t>Churned?</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l" fontAlgn="b"/>
                      <a:r>
                        <a:rPr lang="en-US" sz="1200" u="none" strike="noStrike" dirty="0">
                          <a:effectLst/>
                        </a:rPr>
                        <a:t>Churned means the member dropped the insurance policy</a:t>
                      </a:r>
                      <a:endParaRPr lang="en-US" sz="12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280538349"/>
                  </a:ext>
                </a:extLst>
              </a:tr>
            </a:tbl>
          </a:graphicData>
        </a:graphic>
      </p:graphicFrame>
    </p:spTree>
    <p:extLst>
      <p:ext uri="{BB962C8B-B14F-4D97-AF65-F5344CB8AC3E}">
        <p14:creationId xmlns:p14="http://schemas.microsoft.com/office/powerpoint/2010/main" val="298610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57D5E91-758D-45AB-95B9-52B0DB5011FB}"/>
              </a:ext>
            </a:extLst>
          </p:cNvPr>
          <p:cNvGraphicFramePr>
            <a:graphicFrameLocks noGrp="1"/>
          </p:cNvGraphicFramePr>
          <p:nvPr>
            <p:ph idx="1"/>
            <p:extLst>
              <p:ext uri="{D42A27DB-BD31-4B8C-83A1-F6EECF244321}">
                <p14:modId xmlns:p14="http://schemas.microsoft.com/office/powerpoint/2010/main" val="3054302406"/>
              </p:ext>
            </p:extLst>
          </p:nvPr>
        </p:nvGraphicFramePr>
        <p:xfrm>
          <a:off x="2102223" y="1900518"/>
          <a:ext cx="8547847" cy="4782677"/>
        </p:xfrm>
        <a:graphic>
          <a:graphicData uri="http://schemas.openxmlformats.org/drawingml/2006/table">
            <a:tbl>
              <a:tblPr>
                <a:tableStyleId>{5C22544A-7EE6-4342-B048-85BDC9FD1C3A}</a:tableStyleId>
              </a:tblPr>
              <a:tblGrid>
                <a:gridCol w="211516">
                  <a:extLst>
                    <a:ext uri="{9D8B030D-6E8A-4147-A177-3AD203B41FA5}">
                      <a16:colId xmlns:a16="http://schemas.microsoft.com/office/drawing/2014/main" val="3298767351"/>
                    </a:ext>
                  </a:extLst>
                </a:gridCol>
                <a:gridCol w="200384">
                  <a:extLst>
                    <a:ext uri="{9D8B030D-6E8A-4147-A177-3AD203B41FA5}">
                      <a16:colId xmlns:a16="http://schemas.microsoft.com/office/drawing/2014/main" val="2587405683"/>
                    </a:ext>
                  </a:extLst>
                </a:gridCol>
                <a:gridCol w="211516">
                  <a:extLst>
                    <a:ext uri="{9D8B030D-6E8A-4147-A177-3AD203B41FA5}">
                      <a16:colId xmlns:a16="http://schemas.microsoft.com/office/drawing/2014/main" val="3702620422"/>
                    </a:ext>
                  </a:extLst>
                </a:gridCol>
                <a:gridCol w="372937">
                  <a:extLst>
                    <a:ext uri="{9D8B030D-6E8A-4147-A177-3AD203B41FA5}">
                      <a16:colId xmlns:a16="http://schemas.microsoft.com/office/drawing/2014/main" val="1282937070"/>
                    </a:ext>
                  </a:extLst>
                </a:gridCol>
                <a:gridCol w="927702">
                  <a:extLst>
                    <a:ext uri="{9D8B030D-6E8A-4147-A177-3AD203B41FA5}">
                      <a16:colId xmlns:a16="http://schemas.microsoft.com/office/drawing/2014/main" val="1235495280"/>
                    </a:ext>
                  </a:extLst>
                </a:gridCol>
                <a:gridCol w="927702">
                  <a:extLst>
                    <a:ext uri="{9D8B030D-6E8A-4147-A177-3AD203B41FA5}">
                      <a16:colId xmlns:a16="http://schemas.microsoft.com/office/drawing/2014/main" val="3306952249"/>
                    </a:ext>
                  </a:extLst>
                </a:gridCol>
                <a:gridCol w="927702">
                  <a:extLst>
                    <a:ext uri="{9D8B030D-6E8A-4147-A177-3AD203B41FA5}">
                      <a16:colId xmlns:a16="http://schemas.microsoft.com/office/drawing/2014/main" val="2332014705"/>
                    </a:ext>
                  </a:extLst>
                </a:gridCol>
                <a:gridCol w="927702">
                  <a:extLst>
                    <a:ext uri="{9D8B030D-6E8A-4147-A177-3AD203B41FA5}">
                      <a16:colId xmlns:a16="http://schemas.microsoft.com/office/drawing/2014/main" val="3322923709"/>
                    </a:ext>
                  </a:extLst>
                </a:gridCol>
                <a:gridCol w="927702">
                  <a:extLst>
                    <a:ext uri="{9D8B030D-6E8A-4147-A177-3AD203B41FA5}">
                      <a16:colId xmlns:a16="http://schemas.microsoft.com/office/drawing/2014/main" val="249256026"/>
                    </a:ext>
                  </a:extLst>
                </a:gridCol>
                <a:gridCol w="927702">
                  <a:extLst>
                    <a:ext uri="{9D8B030D-6E8A-4147-A177-3AD203B41FA5}">
                      <a16:colId xmlns:a16="http://schemas.microsoft.com/office/drawing/2014/main" val="1294191443"/>
                    </a:ext>
                  </a:extLst>
                </a:gridCol>
                <a:gridCol w="927702">
                  <a:extLst>
                    <a:ext uri="{9D8B030D-6E8A-4147-A177-3AD203B41FA5}">
                      <a16:colId xmlns:a16="http://schemas.microsoft.com/office/drawing/2014/main" val="3748413410"/>
                    </a:ext>
                  </a:extLst>
                </a:gridCol>
                <a:gridCol w="1057580">
                  <a:extLst>
                    <a:ext uri="{9D8B030D-6E8A-4147-A177-3AD203B41FA5}">
                      <a16:colId xmlns:a16="http://schemas.microsoft.com/office/drawing/2014/main" val="703312828"/>
                    </a:ext>
                  </a:extLst>
                </a:gridCol>
              </a:tblGrid>
              <a:tr h="440887">
                <a:tc gridSpan="4">
                  <a:txBody>
                    <a:bodyPr/>
                    <a:lstStyle/>
                    <a:p>
                      <a:pPr algn="l" fontAlgn="b"/>
                      <a:r>
                        <a:rPr lang="en-US" sz="1100" u="none" strike="noStrike" dirty="0">
                          <a:effectLst/>
                        </a:rPr>
                        <a:t>Steps in Data Mining</a:t>
                      </a:r>
                      <a:endParaRPr lang="en-US" sz="1100" b="0"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49848032"/>
                  </a:ext>
                </a:extLst>
              </a:tr>
              <a:tr h="232596">
                <a:tc>
                  <a:txBody>
                    <a:bodyPr/>
                    <a:lstStyle/>
                    <a:p>
                      <a:pPr algn="l" fontAlgn="b"/>
                      <a:r>
                        <a:rPr lang="en-US" sz="1100" u="none" strike="noStrike">
                          <a:effectLst/>
                        </a:rPr>
                        <a:t>1)  </a:t>
                      </a:r>
                      <a:endParaRPr lang="en-US" sz="1100" b="1"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US" sz="1100" u="none" strike="noStrike">
                          <a:effectLst/>
                        </a:rPr>
                        <a:t>Business Understanding</a:t>
                      </a:r>
                      <a:endParaRPr lang="en-US" sz="1100" b="1"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50334520"/>
                  </a:ext>
                </a:extLst>
              </a:tr>
              <a:tr h="426425">
                <a:tc>
                  <a:txBody>
                    <a:bodyPr/>
                    <a:lstStyle/>
                    <a:p>
                      <a:pPr algn="r" fontAlgn="b"/>
                      <a:r>
                        <a:rPr lang="en-US" sz="1100" u="none" strike="noStrike">
                          <a:effectLst/>
                        </a:rPr>
                        <a:t>1.1</a:t>
                      </a:r>
                      <a:endParaRPr lang="en-US" sz="1100" b="0" i="1" u="none" strike="noStrike">
                        <a:solidFill>
                          <a:srgbClr val="000000"/>
                        </a:solidFill>
                        <a:effectLst/>
                        <a:latin typeface="Calibri" panose="020F0502020204030204" pitchFamily="34" charset="0"/>
                      </a:endParaRPr>
                    </a:p>
                  </a:txBody>
                  <a:tcPr marL="0" marR="0" marT="0" marB="0" anchor="b"/>
                </a:tc>
                <a:tc gridSpan="5">
                  <a:txBody>
                    <a:bodyPr/>
                    <a:lstStyle/>
                    <a:p>
                      <a:pPr algn="l" fontAlgn="b"/>
                      <a:r>
                        <a:rPr lang="en-US" sz="1100" u="none" strike="noStrike">
                          <a:effectLst/>
                        </a:rPr>
                        <a:t>Determine the business objectives. </a:t>
                      </a:r>
                      <a:endParaRPr lang="en-US" sz="1100" b="0" i="1"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70535078"/>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rowSpan="6" gridSpan="10">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rowSpan="6" hMerge="1">
                  <a:txBody>
                    <a:bodyPr/>
                    <a:lstStyle/>
                    <a:p>
                      <a:endParaRPr lang="en-US"/>
                    </a:p>
                  </a:txBody>
                  <a:tcPr/>
                </a:tc>
                <a:tc rowSpan="6" hMerge="1">
                  <a:txBody>
                    <a:bodyPr/>
                    <a:lstStyle/>
                    <a:p>
                      <a:endParaRPr lang="en-US"/>
                    </a:p>
                  </a:txBody>
                  <a:tcPr/>
                </a:tc>
                <a:tc rowSpan="6" hMerge="1">
                  <a:txBody>
                    <a:bodyPr/>
                    <a:lstStyle/>
                    <a:p>
                      <a:endParaRPr lang="en-US"/>
                    </a:p>
                  </a:txBody>
                  <a:tcPr/>
                </a:tc>
                <a:tc rowSpan="6" hMerge="1">
                  <a:txBody>
                    <a:bodyPr/>
                    <a:lstStyle/>
                    <a:p>
                      <a:endParaRPr lang="en-US"/>
                    </a:p>
                  </a:txBody>
                  <a:tcPr/>
                </a:tc>
                <a:tc rowSpan="6" hMerge="1">
                  <a:txBody>
                    <a:bodyPr/>
                    <a:lstStyle/>
                    <a:p>
                      <a:endParaRPr lang="en-US"/>
                    </a:p>
                  </a:txBody>
                  <a:tcPr/>
                </a:tc>
                <a:tc rowSpan="6" hMerge="1">
                  <a:txBody>
                    <a:bodyPr/>
                    <a:lstStyle/>
                    <a:p>
                      <a:endParaRPr lang="en-US"/>
                    </a:p>
                  </a:txBody>
                  <a:tcPr/>
                </a:tc>
                <a:tc rowSpan="6" hMerge="1">
                  <a:txBody>
                    <a:bodyPr/>
                    <a:lstStyle/>
                    <a:p>
                      <a:endParaRPr lang="en-US"/>
                    </a:p>
                  </a:txBody>
                  <a:tcPr/>
                </a:tc>
                <a:tc rowSpan="6" hMerge="1">
                  <a:txBody>
                    <a:bodyPr/>
                    <a:lstStyle/>
                    <a:p>
                      <a:endParaRPr lang="en-US"/>
                    </a:p>
                  </a:txBody>
                  <a:tcPr/>
                </a:tc>
                <a:tc rowSpan="6"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9613819"/>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0001254"/>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44108970"/>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8192047"/>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74474376"/>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48293048"/>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07693154"/>
                  </a:ext>
                </a:extLst>
              </a:tr>
              <a:tr h="426425">
                <a:tc>
                  <a:txBody>
                    <a:bodyPr/>
                    <a:lstStyle/>
                    <a:p>
                      <a:pPr algn="r" fontAlgn="b"/>
                      <a:r>
                        <a:rPr lang="en-US" sz="1100" u="none" strike="noStrike">
                          <a:effectLst/>
                        </a:rPr>
                        <a:t>1.2</a:t>
                      </a:r>
                      <a:endParaRPr lang="en-US" sz="1100" b="0" i="1" u="none" strike="noStrike">
                        <a:solidFill>
                          <a:srgbClr val="000000"/>
                        </a:solidFill>
                        <a:effectLst/>
                        <a:latin typeface="Calibri" panose="020F0502020204030204" pitchFamily="34" charset="0"/>
                      </a:endParaRPr>
                    </a:p>
                  </a:txBody>
                  <a:tcPr marL="0" marR="0" marT="0" marB="0" anchor="b"/>
                </a:tc>
                <a:tc gridSpan="5">
                  <a:txBody>
                    <a:bodyPr/>
                    <a:lstStyle/>
                    <a:p>
                      <a:pPr algn="l" fontAlgn="b"/>
                      <a:r>
                        <a:rPr lang="en-US" sz="1100" u="none" strike="noStrike">
                          <a:effectLst/>
                        </a:rPr>
                        <a:t>Determine the data mining goals. </a:t>
                      </a:r>
                      <a:endParaRPr lang="en-US" sz="1100" b="0" i="1"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49878876"/>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rowSpan="7" gridSpan="10">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rowSpan="7" hMerge="1">
                  <a:txBody>
                    <a:bodyPr/>
                    <a:lstStyle/>
                    <a:p>
                      <a:endParaRPr lang="en-US"/>
                    </a:p>
                  </a:txBody>
                  <a:tcPr/>
                </a:tc>
                <a:tc rowSpan="7" hMerge="1">
                  <a:txBody>
                    <a:bodyPr/>
                    <a:lstStyle/>
                    <a:p>
                      <a:endParaRPr lang="en-US"/>
                    </a:p>
                  </a:txBody>
                  <a:tcPr/>
                </a:tc>
                <a:tc rowSpan="7" hMerge="1">
                  <a:txBody>
                    <a:bodyPr/>
                    <a:lstStyle/>
                    <a:p>
                      <a:endParaRPr lang="en-US"/>
                    </a:p>
                  </a:txBody>
                  <a:tcPr/>
                </a:tc>
                <a:tc rowSpan="7" hMerge="1">
                  <a:txBody>
                    <a:bodyPr/>
                    <a:lstStyle/>
                    <a:p>
                      <a:endParaRPr lang="en-US"/>
                    </a:p>
                  </a:txBody>
                  <a:tcPr/>
                </a:tc>
                <a:tc rowSpan="7" hMerge="1">
                  <a:txBody>
                    <a:bodyPr/>
                    <a:lstStyle/>
                    <a:p>
                      <a:endParaRPr lang="en-US"/>
                    </a:p>
                  </a:txBody>
                  <a:tcPr/>
                </a:tc>
                <a:tc rowSpan="7" hMerge="1">
                  <a:txBody>
                    <a:bodyPr/>
                    <a:lstStyle/>
                    <a:p>
                      <a:endParaRPr lang="en-US"/>
                    </a:p>
                  </a:txBody>
                  <a:tcPr/>
                </a:tc>
                <a:tc rowSpan="7" hMerge="1">
                  <a:txBody>
                    <a:bodyPr/>
                    <a:lstStyle/>
                    <a:p>
                      <a:endParaRPr lang="en-US"/>
                    </a:p>
                  </a:txBody>
                  <a:tcPr/>
                </a:tc>
                <a:tc rowSpan="7" hMerge="1">
                  <a:txBody>
                    <a:bodyPr/>
                    <a:lstStyle/>
                    <a:p>
                      <a:endParaRPr lang="en-US"/>
                    </a:p>
                  </a:txBody>
                  <a:tcPr/>
                </a:tc>
                <a:tc rowSpan="7"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54133044"/>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83136791"/>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82904709"/>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49641699"/>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77060392"/>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97903888"/>
                  </a:ext>
                </a:extLst>
              </a:tr>
              <a:tr h="232596">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52885260"/>
                  </a:ext>
                </a:extLst>
              </a:tr>
            </a:tbl>
          </a:graphicData>
        </a:graphic>
      </p:graphicFrame>
      <p:sp>
        <p:nvSpPr>
          <p:cNvPr id="8" name="TextBox 1">
            <a:extLst>
              <a:ext uri="{FF2B5EF4-FFF2-40B4-BE49-F238E27FC236}">
                <a16:creationId xmlns:a16="http://schemas.microsoft.com/office/drawing/2014/main" id="{00000000-0008-0000-0000-000002000000}"/>
              </a:ext>
            </a:extLst>
          </p:cNvPr>
          <p:cNvSpPr txBox="1"/>
          <p:nvPr/>
        </p:nvSpPr>
        <p:spPr>
          <a:xfrm>
            <a:off x="2494336" y="3027418"/>
            <a:ext cx="6836700" cy="1254436"/>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dirty="0"/>
              <a:t>What</a:t>
            </a:r>
            <a:r>
              <a:rPr lang="en-US" sz="1100" baseline="0" dirty="0"/>
              <a:t> is the primary objective, from a business perspective?</a:t>
            </a:r>
          </a:p>
          <a:p>
            <a:endParaRPr lang="en-US" dirty="0"/>
          </a:p>
          <a:p>
            <a:r>
              <a:rPr lang="en-US" sz="1100" dirty="0"/>
              <a:t>To reduce the Churn rate of customers</a:t>
            </a:r>
          </a:p>
        </p:txBody>
      </p:sp>
      <p:sp>
        <p:nvSpPr>
          <p:cNvPr id="9" name="TextBox 2">
            <a:extLst>
              <a:ext uri="{FF2B5EF4-FFF2-40B4-BE49-F238E27FC236}">
                <a16:creationId xmlns:a16="http://schemas.microsoft.com/office/drawing/2014/main" id="{2EBCC316-8814-4C4F-B673-3BAB32FEEB7F}"/>
              </a:ext>
            </a:extLst>
          </p:cNvPr>
          <p:cNvSpPr txBox="1"/>
          <p:nvPr/>
        </p:nvSpPr>
        <p:spPr>
          <a:xfrm>
            <a:off x="2494336" y="5173569"/>
            <a:ext cx="6836700" cy="136815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dirty="0"/>
              <a:t>What</a:t>
            </a:r>
            <a:r>
              <a:rPr lang="en-US" sz="1100" baseline="0" dirty="0"/>
              <a:t> is the primary objective, from a technical perspective?</a:t>
            </a:r>
          </a:p>
          <a:p>
            <a:r>
              <a:rPr lang="en-US" dirty="0"/>
              <a:t>Build a classification model that predicts customers who are at the risk of churning based on historical claims and demographic data </a:t>
            </a:r>
            <a:endParaRPr lang="en-US" sz="1100" baseline="0" dirty="0"/>
          </a:p>
          <a:p>
            <a:endParaRPr lang="en-US" sz="1600" baseline="0" dirty="0">
              <a:solidFill>
                <a:schemeClr val="accent2">
                  <a:lumMod val="75000"/>
                </a:schemeClr>
              </a:solidFill>
            </a:endParaRPr>
          </a:p>
          <a:p>
            <a:endParaRPr lang="en-US" sz="1100" baseline="0" dirty="0"/>
          </a:p>
          <a:p>
            <a:r>
              <a:rPr lang="en-US" sz="1100" baseline="0" dirty="0"/>
              <a:t>Outcome variable, if relevant:   </a:t>
            </a:r>
          </a:p>
          <a:p>
            <a:r>
              <a:rPr lang="en-US" dirty="0"/>
              <a:t>churned</a:t>
            </a:r>
            <a:r>
              <a:rPr lang="en-US" sz="1100" baseline="0" dirty="0"/>
              <a:t> </a:t>
            </a:r>
          </a:p>
          <a:p>
            <a:r>
              <a:rPr lang="en-US" sz="1600" dirty="0">
                <a:solidFill>
                  <a:srgbClr val="0070C0"/>
                </a:solidFill>
              </a:rPr>
              <a:t> </a:t>
            </a:r>
          </a:p>
          <a:p>
            <a:endParaRPr lang="en-US" sz="1100" dirty="0"/>
          </a:p>
        </p:txBody>
      </p:sp>
      <p:sp>
        <p:nvSpPr>
          <p:cNvPr id="10" name="Title 1">
            <a:extLst>
              <a:ext uri="{FF2B5EF4-FFF2-40B4-BE49-F238E27FC236}">
                <a16:creationId xmlns:a16="http://schemas.microsoft.com/office/drawing/2014/main" id="{FE5138B6-0D20-457E-971A-336A2BD45EF6}"/>
              </a:ext>
            </a:extLst>
          </p:cNvPr>
          <p:cNvSpPr txBox="1">
            <a:spLocks/>
          </p:cNvSpPr>
          <p:nvPr/>
        </p:nvSpPr>
        <p:spPr>
          <a:xfrm>
            <a:off x="782596" y="316274"/>
            <a:ext cx="5041556"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pPr>
              <a:spcAft>
                <a:spcPts val="600"/>
              </a:spcAft>
            </a:pPr>
            <a:r>
              <a:rPr lang="en-US" sz="2400" kern="1200" cap="all" spc="100" baseline="0" dirty="0">
                <a:solidFill>
                  <a:schemeClr val="accent2">
                    <a:lumMod val="75000"/>
                  </a:schemeClr>
                </a:solidFill>
                <a:latin typeface="+mj-lt"/>
                <a:ea typeface="+mj-ea"/>
                <a:cs typeface="+mj-cs"/>
              </a:rPr>
              <a:t>CRISP-DM:  Phase one </a:t>
            </a:r>
            <a:r>
              <a:rPr lang="en-US" sz="3700" kern="1200" cap="all" spc="100" baseline="0" dirty="0">
                <a:solidFill>
                  <a:schemeClr val="accent2">
                    <a:lumMod val="75000"/>
                  </a:schemeClr>
                </a:solidFill>
                <a:latin typeface="+mj-lt"/>
                <a:ea typeface="+mj-ea"/>
                <a:cs typeface="+mj-cs"/>
              </a:rPr>
              <a:t>Business understanding</a:t>
            </a:r>
          </a:p>
        </p:txBody>
      </p:sp>
    </p:spTree>
    <p:extLst>
      <p:ext uri="{BB962C8B-B14F-4D97-AF65-F5344CB8AC3E}">
        <p14:creationId xmlns:p14="http://schemas.microsoft.com/office/powerpoint/2010/main" val="400683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2A44CB-88BC-4F59-9398-910996013E6A}"/>
              </a:ext>
            </a:extLst>
          </p:cNvPr>
          <p:cNvSpPr txBox="1">
            <a:spLocks/>
          </p:cNvSpPr>
          <p:nvPr/>
        </p:nvSpPr>
        <p:spPr>
          <a:xfrm>
            <a:off x="638460" y="0"/>
            <a:ext cx="5930820"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pPr>
              <a:spcAft>
                <a:spcPts val="600"/>
              </a:spcAft>
            </a:pPr>
            <a:r>
              <a:rPr lang="en-US" sz="3700" kern="1200" cap="all" spc="100" baseline="0" dirty="0" err="1">
                <a:solidFill>
                  <a:schemeClr val="accent2">
                    <a:lumMod val="75000"/>
                  </a:schemeClr>
                </a:solidFill>
                <a:latin typeface="+mj-lt"/>
                <a:ea typeface="+mj-ea"/>
                <a:cs typeface="+mj-cs"/>
              </a:rPr>
              <a:t>dATA</a:t>
            </a:r>
            <a:r>
              <a:rPr lang="en-US" sz="3700" kern="1200" cap="all" spc="100" baseline="0" dirty="0">
                <a:solidFill>
                  <a:schemeClr val="accent2">
                    <a:lumMod val="75000"/>
                  </a:schemeClr>
                </a:solidFill>
                <a:latin typeface="+mj-lt"/>
                <a:ea typeface="+mj-ea"/>
                <a:cs typeface="+mj-cs"/>
              </a:rPr>
              <a:t> understanding</a:t>
            </a:r>
          </a:p>
        </p:txBody>
      </p:sp>
      <p:sp>
        <p:nvSpPr>
          <p:cNvPr id="14" name="Content Placeholder 13">
            <a:extLst>
              <a:ext uri="{FF2B5EF4-FFF2-40B4-BE49-F238E27FC236}">
                <a16:creationId xmlns:a16="http://schemas.microsoft.com/office/drawing/2014/main" id="{0A5883EE-A870-4473-B0A2-89F583C9346F}"/>
              </a:ext>
            </a:extLst>
          </p:cNvPr>
          <p:cNvSpPr>
            <a:spLocks noGrp="1"/>
          </p:cNvSpPr>
          <p:nvPr>
            <p:ph idx="1"/>
          </p:nvPr>
        </p:nvSpPr>
        <p:spPr>
          <a:xfrm>
            <a:off x="377542" y="1348154"/>
            <a:ext cx="6191738" cy="5267249"/>
          </a:xfrm>
          <a:ln>
            <a:solidFill>
              <a:schemeClr val="accent2">
                <a:lumMod val="75000"/>
              </a:schemeClr>
            </a:solidFill>
          </a:ln>
        </p:spPr>
        <p:txBody>
          <a:bodyPr vert="horz" lIns="45720" tIns="45720" rIns="45720" bIns="45720" rtlCol="0">
            <a:normAutofit/>
          </a:bodyPr>
          <a:lstStyle/>
          <a:p>
            <a:r>
              <a:rPr lang="en-US" sz="1600" dirty="0">
                <a:solidFill>
                  <a:schemeClr val="accent2">
                    <a:lumMod val="50000"/>
                  </a:schemeClr>
                </a:solidFill>
              </a:rPr>
              <a:t>ANSWERS HERE: </a:t>
            </a:r>
          </a:p>
          <a:p>
            <a:r>
              <a:rPr lang="en-US" sz="1600" dirty="0"/>
              <a:t>2.3  a. List of variables with variable type.</a:t>
            </a:r>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6" name="Table 5">
            <a:extLst>
              <a:ext uri="{FF2B5EF4-FFF2-40B4-BE49-F238E27FC236}">
                <a16:creationId xmlns:a16="http://schemas.microsoft.com/office/drawing/2014/main" id="{26391574-6121-41E1-AABF-3068534BA32E}"/>
              </a:ext>
            </a:extLst>
          </p:cNvPr>
          <p:cNvGraphicFramePr>
            <a:graphicFrameLocks noGrp="1"/>
          </p:cNvGraphicFramePr>
          <p:nvPr>
            <p:extLst>
              <p:ext uri="{D42A27DB-BD31-4B8C-83A1-F6EECF244321}">
                <p14:modId xmlns:p14="http://schemas.microsoft.com/office/powerpoint/2010/main" val="1138291205"/>
              </p:ext>
            </p:extLst>
          </p:nvPr>
        </p:nvGraphicFramePr>
        <p:xfrm>
          <a:off x="510267" y="2108074"/>
          <a:ext cx="5303511" cy="4166335"/>
        </p:xfrm>
        <a:graphic>
          <a:graphicData uri="http://schemas.openxmlformats.org/drawingml/2006/table">
            <a:tbl>
              <a:tblPr>
                <a:tableStyleId>{5C22544A-7EE6-4342-B048-85BDC9FD1C3A}</a:tableStyleId>
              </a:tblPr>
              <a:tblGrid>
                <a:gridCol w="2222592">
                  <a:extLst>
                    <a:ext uri="{9D8B030D-6E8A-4147-A177-3AD203B41FA5}">
                      <a16:colId xmlns:a16="http://schemas.microsoft.com/office/drawing/2014/main" val="454377663"/>
                    </a:ext>
                  </a:extLst>
                </a:gridCol>
                <a:gridCol w="3080919">
                  <a:extLst>
                    <a:ext uri="{9D8B030D-6E8A-4147-A177-3AD203B41FA5}">
                      <a16:colId xmlns:a16="http://schemas.microsoft.com/office/drawing/2014/main" val="2326454808"/>
                    </a:ext>
                  </a:extLst>
                </a:gridCol>
              </a:tblGrid>
              <a:tr h="486379">
                <a:tc>
                  <a:txBody>
                    <a:bodyPr/>
                    <a:lstStyle/>
                    <a:p>
                      <a:pPr algn="l" fontAlgn="ctr"/>
                      <a:r>
                        <a:rPr lang="en-US" sz="1600" u="none" strike="noStrike" dirty="0">
                          <a:effectLst/>
                        </a:rPr>
                        <a:t>Variable</a:t>
                      </a:r>
                      <a:endParaRPr lang="en-US" sz="16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l" fontAlgn="ctr"/>
                      <a:r>
                        <a:rPr lang="en-US" sz="1600" u="none" strike="noStrike" dirty="0">
                          <a:effectLst/>
                        </a:rPr>
                        <a:t>Variable Type</a:t>
                      </a:r>
                      <a:endParaRPr lang="en-US" sz="16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133424849"/>
                  </a:ext>
                </a:extLst>
              </a:tr>
              <a:tr h="306663">
                <a:tc>
                  <a:txBody>
                    <a:bodyPr/>
                    <a:lstStyle/>
                    <a:p>
                      <a:pPr algn="l" fontAlgn="b"/>
                      <a:r>
                        <a:rPr lang="en-US" sz="1200" u="none" strike="noStrike" dirty="0" err="1">
                          <a:effectLst/>
                        </a:rPr>
                        <a:t>memid</a:t>
                      </a:r>
                      <a:endParaRPr lang="en-US" sz="12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rtl="0" fontAlgn="ctr"/>
                      <a:r>
                        <a:rPr lang="en-US" sz="1200" b="0" i="0" u="none" strike="noStrike" dirty="0">
                          <a:solidFill>
                            <a:srgbClr val="000000"/>
                          </a:solidFill>
                          <a:effectLst/>
                          <a:latin typeface="Calibri" panose="020F0502020204030204" pitchFamily="34" charset="0"/>
                        </a:rPr>
                        <a:t>String</a:t>
                      </a:r>
                    </a:p>
                  </a:txBody>
                  <a:tcPr marL="3810" marR="3810" marT="3810" marB="0" anchor="ctr"/>
                </a:tc>
                <a:extLst>
                  <a:ext uri="{0D108BD9-81ED-4DB2-BD59-A6C34878D82A}">
                    <a16:rowId xmlns:a16="http://schemas.microsoft.com/office/drawing/2014/main" val="3883869695"/>
                  </a:ext>
                </a:extLst>
              </a:tr>
              <a:tr h="306663">
                <a:tc>
                  <a:txBody>
                    <a:bodyPr/>
                    <a:lstStyle/>
                    <a:p>
                      <a:pPr algn="l" fontAlgn="b"/>
                      <a:r>
                        <a:rPr lang="en-US" sz="1200" u="none" strike="noStrike" dirty="0">
                          <a:effectLst/>
                        </a:rPr>
                        <a:t>gender</a:t>
                      </a:r>
                      <a:endParaRPr lang="en-US" sz="12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rtl="0" fontAlgn="ctr"/>
                      <a:r>
                        <a:rPr lang="en-US" sz="1200" b="0" i="0" u="none" strike="noStrike" dirty="0">
                          <a:solidFill>
                            <a:srgbClr val="000000"/>
                          </a:solidFill>
                          <a:effectLst/>
                          <a:latin typeface="Calibri" panose="020F0502020204030204" pitchFamily="34" charset="0"/>
                        </a:rPr>
                        <a:t>Categorical</a:t>
                      </a:r>
                    </a:p>
                  </a:txBody>
                  <a:tcPr marL="3810" marR="3810" marT="3810" marB="0" anchor="ctr"/>
                </a:tc>
                <a:extLst>
                  <a:ext uri="{0D108BD9-81ED-4DB2-BD59-A6C34878D82A}">
                    <a16:rowId xmlns:a16="http://schemas.microsoft.com/office/drawing/2014/main" val="10002"/>
                  </a:ext>
                </a:extLst>
              </a:tr>
              <a:tr h="306663">
                <a:tc>
                  <a:txBody>
                    <a:bodyPr/>
                    <a:lstStyle/>
                    <a:p>
                      <a:pPr algn="l" fontAlgn="b"/>
                      <a:r>
                        <a:rPr lang="en-US" sz="1200" u="none" strike="noStrike" dirty="0" err="1">
                          <a:effectLst/>
                        </a:rPr>
                        <a:t>isactive</a:t>
                      </a:r>
                      <a:endParaRPr lang="en-US" sz="12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rtl="0" fontAlgn="ctr"/>
                      <a:r>
                        <a:rPr lang="en-US" sz="1200" b="0" i="0" u="none" strike="noStrike" dirty="0">
                          <a:solidFill>
                            <a:srgbClr val="000000"/>
                          </a:solidFill>
                          <a:effectLst/>
                          <a:latin typeface="Calibri" panose="020F0502020204030204" pitchFamily="34" charset="0"/>
                        </a:rPr>
                        <a:t>Categorical</a:t>
                      </a:r>
                    </a:p>
                  </a:txBody>
                  <a:tcPr marL="3810" marR="3810" marT="3810" marB="0" anchor="ctr"/>
                </a:tc>
                <a:extLst>
                  <a:ext uri="{0D108BD9-81ED-4DB2-BD59-A6C34878D82A}">
                    <a16:rowId xmlns:a16="http://schemas.microsoft.com/office/drawing/2014/main" val="10003"/>
                  </a:ext>
                </a:extLst>
              </a:tr>
              <a:tr h="306663">
                <a:tc>
                  <a:txBody>
                    <a:bodyPr/>
                    <a:lstStyle/>
                    <a:p>
                      <a:pPr algn="l" fontAlgn="b"/>
                      <a:r>
                        <a:rPr lang="en-US" sz="1200" u="none" strike="noStrike" dirty="0" err="1">
                          <a:effectLst/>
                        </a:rPr>
                        <a:t>maritalstatus</a:t>
                      </a:r>
                      <a:endParaRPr lang="en-US" sz="12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rtl="0" fontAlgn="ctr"/>
                      <a:r>
                        <a:rPr lang="en-US" sz="1200" b="0" i="0" u="none" strike="noStrike" dirty="0">
                          <a:solidFill>
                            <a:srgbClr val="000000"/>
                          </a:solidFill>
                          <a:effectLst/>
                          <a:latin typeface="Calibri" panose="020F0502020204030204" pitchFamily="34" charset="0"/>
                        </a:rPr>
                        <a:t>Categorical</a:t>
                      </a:r>
                    </a:p>
                  </a:txBody>
                  <a:tcPr marL="3810" marR="3810" marT="3810" marB="0" anchor="ctr"/>
                </a:tc>
                <a:extLst>
                  <a:ext uri="{0D108BD9-81ED-4DB2-BD59-A6C34878D82A}">
                    <a16:rowId xmlns:a16="http://schemas.microsoft.com/office/drawing/2014/main" val="10004"/>
                  </a:ext>
                </a:extLst>
              </a:tr>
              <a:tr h="306663">
                <a:tc>
                  <a:txBody>
                    <a:bodyPr/>
                    <a:lstStyle/>
                    <a:p>
                      <a:pPr algn="l" fontAlgn="b"/>
                      <a:r>
                        <a:rPr lang="en-US" sz="1200" u="none" strike="noStrike" dirty="0" err="1">
                          <a:effectLst/>
                        </a:rPr>
                        <a:t>is_ppo</a:t>
                      </a:r>
                      <a:endParaRPr lang="en-US" sz="12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rtl="0" fontAlgn="ctr"/>
                      <a:r>
                        <a:rPr lang="en-US" sz="1200" b="0" i="0" u="none" strike="noStrike" dirty="0">
                          <a:solidFill>
                            <a:srgbClr val="000000"/>
                          </a:solidFill>
                          <a:effectLst/>
                          <a:latin typeface="Calibri" panose="020F0502020204030204" pitchFamily="34" charset="0"/>
                        </a:rPr>
                        <a:t>Categorical</a:t>
                      </a:r>
                    </a:p>
                  </a:txBody>
                  <a:tcPr marL="3810" marR="3810" marT="3810" marB="0" anchor="ctr">
                    <a:solidFill>
                      <a:srgbClr val="E9EAF1"/>
                    </a:solidFill>
                  </a:tcPr>
                </a:tc>
                <a:extLst>
                  <a:ext uri="{0D108BD9-81ED-4DB2-BD59-A6C34878D82A}">
                    <a16:rowId xmlns:a16="http://schemas.microsoft.com/office/drawing/2014/main" val="10005"/>
                  </a:ext>
                </a:extLst>
              </a:tr>
              <a:tr h="306663">
                <a:tc>
                  <a:txBody>
                    <a:bodyPr/>
                    <a:lstStyle/>
                    <a:p>
                      <a:pPr algn="l" fontAlgn="b"/>
                      <a:r>
                        <a:rPr lang="en-US" sz="1200" u="none" strike="noStrike" dirty="0" err="1">
                          <a:effectLst/>
                        </a:rPr>
                        <a:t>is_autorenewal</a:t>
                      </a:r>
                      <a:endParaRPr lang="en-US" sz="12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rtl="0" fontAlgn="ctr"/>
                      <a:r>
                        <a:rPr lang="en-US" sz="1200" b="0" i="0" u="none" strike="noStrike" dirty="0">
                          <a:solidFill>
                            <a:srgbClr val="000000"/>
                          </a:solidFill>
                          <a:effectLst/>
                          <a:latin typeface="Calibri" panose="020F0502020204030204" pitchFamily="34" charset="0"/>
                        </a:rPr>
                        <a:t>Categorical</a:t>
                      </a:r>
                    </a:p>
                  </a:txBody>
                  <a:tcPr marL="3810" marR="3810" marT="3810" marB="0" anchor="ctr"/>
                </a:tc>
                <a:extLst>
                  <a:ext uri="{0D108BD9-81ED-4DB2-BD59-A6C34878D82A}">
                    <a16:rowId xmlns:a16="http://schemas.microsoft.com/office/drawing/2014/main" val="10006"/>
                  </a:ext>
                </a:extLst>
              </a:tr>
              <a:tr h="306663">
                <a:tc>
                  <a:txBody>
                    <a:bodyPr/>
                    <a:lstStyle/>
                    <a:p>
                      <a:pPr algn="l" fontAlgn="b"/>
                      <a:r>
                        <a:rPr lang="en-US" sz="1200" u="none" strike="noStrike" dirty="0" err="1">
                          <a:effectLst/>
                        </a:rPr>
                        <a:t>yearsenrolled</a:t>
                      </a:r>
                      <a:endParaRPr lang="en-US" sz="12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rtl="0" fontAlgn="ctr"/>
                      <a:r>
                        <a:rPr lang="en-US" sz="1200" b="0" i="0" u="none" strike="noStrike" dirty="0">
                          <a:solidFill>
                            <a:srgbClr val="000000"/>
                          </a:solidFill>
                          <a:effectLst/>
                          <a:latin typeface="Calibri" panose="020F0502020204030204" pitchFamily="34" charset="0"/>
                        </a:rPr>
                        <a:t>numerical</a:t>
                      </a:r>
                    </a:p>
                  </a:txBody>
                  <a:tcPr marL="3810" marR="3810" marT="3810" marB="0" anchor="ctr"/>
                </a:tc>
                <a:extLst>
                  <a:ext uri="{0D108BD9-81ED-4DB2-BD59-A6C34878D82A}">
                    <a16:rowId xmlns:a16="http://schemas.microsoft.com/office/drawing/2014/main" val="10007"/>
                  </a:ext>
                </a:extLst>
              </a:tr>
              <a:tr h="306663">
                <a:tc>
                  <a:txBody>
                    <a:bodyPr/>
                    <a:lstStyle/>
                    <a:p>
                      <a:pPr algn="l" fontAlgn="b"/>
                      <a:r>
                        <a:rPr lang="en-US" sz="1200" u="none" strike="noStrike" dirty="0">
                          <a:effectLst/>
                        </a:rPr>
                        <a:t>Age</a:t>
                      </a:r>
                      <a:endParaRPr lang="en-US" sz="1200" b="0" i="0" u="none" strike="noStrike" dirty="0">
                        <a:solidFill>
                          <a:srgbClr val="000000"/>
                        </a:solidFill>
                        <a:effectLst/>
                        <a:latin typeface="Calibri" panose="020F0502020204030204" pitchFamily="34" charset="0"/>
                      </a:endParaRPr>
                    </a:p>
                  </a:txBody>
                  <a:tcPr marL="3810" marR="3810" marT="3810" marB="0" anchor="b"/>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numerical</a:t>
                      </a:r>
                    </a:p>
                  </a:txBody>
                  <a:tcPr marL="3810" marR="3810" marT="3810" marB="0" anchor="ctr"/>
                </a:tc>
                <a:extLst>
                  <a:ext uri="{0D108BD9-81ED-4DB2-BD59-A6C34878D82A}">
                    <a16:rowId xmlns:a16="http://schemas.microsoft.com/office/drawing/2014/main" val="10008"/>
                  </a:ext>
                </a:extLst>
              </a:tr>
              <a:tr h="306663">
                <a:tc>
                  <a:txBody>
                    <a:bodyPr/>
                    <a:lstStyle/>
                    <a:p>
                      <a:pPr algn="l" fontAlgn="b"/>
                      <a:r>
                        <a:rPr lang="en-US" sz="1200" u="none" strike="noStrike" dirty="0" err="1">
                          <a:effectLst/>
                        </a:rPr>
                        <a:t>claimsdenied</a:t>
                      </a:r>
                      <a:endParaRPr lang="en-US" sz="1200" b="0" i="0" u="none" strike="noStrike" dirty="0">
                        <a:solidFill>
                          <a:srgbClr val="000000"/>
                        </a:solidFill>
                        <a:effectLst/>
                        <a:latin typeface="Calibri" panose="020F0502020204030204" pitchFamily="34" charset="0"/>
                      </a:endParaRPr>
                    </a:p>
                  </a:txBody>
                  <a:tcPr marL="3810" marR="3810" marT="3810" marB="0" anchor="b"/>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numerical</a:t>
                      </a:r>
                    </a:p>
                  </a:txBody>
                  <a:tcPr marL="3810" marR="3810" marT="3810" marB="0" anchor="ctr"/>
                </a:tc>
                <a:extLst>
                  <a:ext uri="{0D108BD9-81ED-4DB2-BD59-A6C34878D82A}">
                    <a16:rowId xmlns:a16="http://schemas.microsoft.com/office/drawing/2014/main" val="10009"/>
                  </a:ext>
                </a:extLst>
              </a:tr>
              <a:tr h="306663">
                <a:tc>
                  <a:txBody>
                    <a:bodyPr/>
                    <a:lstStyle/>
                    <a:p>
                      <a:pPr algn="l" fontAlgn="b"/>
                      <a:r>
                        <a:rPr lang="en-US" sz="1200" u="none" strike="noStrike" dirty="0">
                          <a:effectLst/>
                        </a:rPr>
                        <a:t>grievances</a:t>
                      </a:r>
                      <a:endParaRPr lang="en-US" sz="1200" b="0" i="0" u="none" strike="noStrike" dirty="0">
                        <a:solidFill>
                          <a:srgbClr val="000000"/>
                        </a:solidFill>
                        <a:effectLst/>
                        <a:latin typeface="Calibri" panose="020F0502020204030204" pitchFamily="34" charset="0"/>
                      </a:endParaRPr>
                    </a:p>
                  </a:txBody>
                  <a:tcPr marL="3810" marR="3810" marT="3810" marB="0" anchor="b"/>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numerical</a:t>
                      </a:r>
                    </a:p>
                  </a:txBody>
                  <a:tcPr marL="3810" marR="3810" marT="3810" marB="0" anchor="ctr"/>
                </a:tc>
                <a:extLst>
                  <a:ext uri="{0D108BD9-81ED-4DB2-BD59-A6C34878D82A}">
                    <a16:rowId xmlns:a16="http://schemas.microsoft.com/office/drawing/2014/main" val="10010"/>
                  </a:ext>
                </a:extLst>
              </a:tr>
              <a:tr h="306663">
                <a:tc>
                  <a:txBody>
                    <a:bodyPr/>
                    <a:lstStyle/>
                    <a:p>
                      <a:pPr algn="l" fontAlgn="ctr"/>
                      <a:r>
                        <a:rPr lang="en-US" sz="1200" u="none" strike="noStrike" dirty="0">
                          <a:effectLst/>
                        </a:rPr>
                        <a:t>Churned?</a:t>
                      </a:r>
                      <a:endParaRPr lang="en-US"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l" rtl="0" fontAlgn="ctr"/>
                      <a:r>
                        <a:rPr lang="en-US" sz="1200" b="0" i="0" u="none" strike="noStrike" dirty="0">
                          <a:solidFill>
                            <a:srgbClr val="000000"/>
                          </a:solidFill>
                          <a:effectLst/>
                          <a:latin typeface="Calibri" panose="020F0502020204030204" pitchFamily="34" charset="0"/>
                        </a:rPr>
                        <a:t>categorical</a:t>
                      </a:r>
                    </a:p>
                  </a:txBody>
                  <a:tcPr marL="3810" marR="3810" marT="3810" marB="0" anchor="ctr"/>
                </a:tc>
                <a:extLst>
                  <a:ext uri="{0D108BD9-81ED-4DB2-BD59-A6C34878D82A}">
                    <a16:rowId xmlns:a16="http://schemas.microsoft.com/office/drawing/2014/main" val="10011"/>
                  </a:ext>
                </a:extLst>
              </a:tr>
              <a:tr h="306663">
                <a:tc>
                  <a:txBody>
                    <a:bodyPr/>
                    <a:lstStyle/>
                    <a:p>
                      <a:pPr algn="l" fontAlgn="ctr"/>
                      <a:endParaRPr lang="en-US"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l" rtl="0" fontAlgn="ctr"/>
                      <a:endParaRPr lang="en-US" sz="12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739081564"/>
                  </a:ext>
                </a:extLst>
              </a:tr>
            </a:tbl>
          </a:graphicData>
        </a:graphic>
      </p:graphicFrame>
      <p:sp>
        <p:nvSpPr>
          <p:cNvPr id="8" name="Rectangle: Rounded Corners 7">
            <a:extLst>
              <a:ext uri="{FF2B5EF4-FFF2-40B4-BE49-F238E27FC236}">
                <a16:creationId xmlns:a16="http://schemas.microsoft.com/office/drawing/2014/main" id="{DAA48534-7720-4A56-8642-6CF4B8F21D8B}"/>
              </a:ext>
            </a:extLst>
          </p:cNvPr>
          <p:cNvSpPr/>
          <p:nvPr/>
        </p:nvSpPr>
        <p:spPr>
          <a:xfrm>
            <a:off x="7335286" y="1579633"/>
            <a:ext cx="4021336" cy="4804290"/>
          </a:xfrm>
          <a:prstGeom prst="roundRect">
            <a:avLst/>
          </a:prstGeom>
          <a:solidFill>
            <a:srgbClr val="E9EAF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2.3  b.  Incorporate domain knowledge.    Do you need to remove or combine any variables?</a:t>
            </a: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  </a:t>
            </a:r>
          </a:p>
        </p:txBody>
      </p:sp>
    </p:spTree>
    <p:extLst>
      <p:ext uri="{BB962C8B-B14F-4D97-AF65-F5344CB8AC3E}">
        <p14:creationId xmlns:p14="http://schemas.microsoft.com/office/powerpoint/2010/main" val="307841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8A443-412E-404E-8E2F-961AA8C2F00C}"/>
              </a:ext>
            </a:extLst>
          </p:cNvPr>
          <p:cNvSpPr>
            <a:spLocks noGrp="1"/>
          </p:cNvSpPr>
          <p:nvPr>
            <p:ph idx="1"/>
          </p:nvPr>
        </p:nvSpPr>
        <p:spPr>
          <a:xfrm>
            <a:off x="305631" y="1438836"/>
            <a:ext cx="11698663" cy="5304620"/>
          </a:xfrm>
        </p:spPr>
        <p:txBody>
          <a:bodyPr>
            <a:normAutofit/>
          </a:bodyPr>
          <a:lstStyle/>
          <a:p>
            <a:pPr marL="0" indent="0">
              <a:buNone/>
            </a:pPr>
            <a:r>
              <a:rPr lang="en-US" sz="2400" b="1" dirty="0"/>
              <a:t>In any of the variables: </a:t>
            </a:r>
            <a:r>
              <a:rPr lang="en-US" sz="2400" dirty="0"/>
              <a:t>Are there any missing values?</a:t>
            </a:r>
          </a:p>
          <a:p>
            <a:endParaRPr lang="en-US" sz="2400" dirty="0"/>
          </a:p>
          <a:p>
            <a:endParaRPr lang="en-US" sz="2400" dirty="0"/>
          </a:p>
          <a:p>
            <a:r>
              <a:rPr lang="en-US" sz="2400" dirty="0"/>
              <a:t>Are there any extreme values for numerical variables?</a:t>
            </a:r>
          </a:p>
          <a:p>
            <a:endParaRPr lang="en-US" sz="2400" dirty="0"/>
          </a:p>
          <a:p>
            <a:endParaRPr lang="en-US" sz="2400" dirty="0"/>
          </a:p>
          <a:p>
            <a:r>
              <a:rPr lang="en-US" sz="2400" dirty="0"/>
              <a:t>Are there too few observations in any level of the categorical variables?  </a:t>
            </a:r>
          </a:p>
          <a:p>
            <a:endParaRPr lang="en-US" sz="2400" dirty="0"/>
          </a:p>
          <a:p>
            <a:endParaRPr lang="en-US" sz="2400" dirty="0"/>
          </a:p>
          <a:p>
            <a:r>
              <a:rPr lang="en-US" sz="2400" dirty="0"/>
              <a:t>Any other concerns with the data?</a:t>
            </a:r>
          </a:p>
        </p:txBody>
      </p:sp>
      <p:sp>
        <p:nvSpPr>
          <p:cNvPr id="4" name="Title 1">
            <a:extLst>
              <a:ext uri="{FF2B5EF4-FFF2-40B4-BE49-F238E27FC236}">
                <a16:creationId xmlns:a16="http://schemas.microsoft.com/office/drawing/2014/main" id="{C6C8456E-B753-46E9-B00B-A13DC76D665F}"/>
              </a:ext>
            </a:extLst>
          </p:cNvPr>
          <p:cNvSpPr txBox="1">
            <a:spLocks/>
          </p:cNvSpPr>
          <p:nvPr/>
        </p:nvSpPr>
        <p:spPr>
          <a:xfrm>
            <a:off x="403412" y="4333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lumMod val="75000"/>
                  </a:schemeClr>
                </a:solidFill>
                <a:highlight>
                  <a:srgbClr val="FFFF00"/>
                </a:highlight>
              </a:rPr>
              <a:t>Univariate Analysis of Predictor Variables</a:t>
            </a:r>
          </a:p>
        </p:txBody>
      </p:sp>
      <p:sp>
        <p:nvSpPr>
          <p:cNvPr id="5" name="Title 5">
            <a:extLst>
              <a:ext uri="{FF2B5EF4-FFF2-40B4-BE49-F238E27FC236}">
                <a16:creationId xmlns:a16="http://schemas.microsoft.com/office/drawing/2014/main" id="{60F30704-CE86-4AAD-841F-85B4D632F697}"/>
              </a:ext>
            </a:extLst>
          </p:cNvPr>
          <p:cNvSpPr txBox="1">
            <a:spLocks/>
          </p:cNvSpPr>
          <p:nvPr/>
        </p:nvSpPr>
        <p:spPr>
          <a:xfrm>
            <a:off x="305631" y="114544"/>
            <a:ext cx="10515600" cy="6389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600" cap="all" spc="100" dirty="0">
                <a:solidFill>
                  <a:schemeClr val="accent2">
                    <a:lumMod val="75000"/>
                  </a:schemeClr>
                </a:solidFill>
              </a:rPr>
            </a:br>
            <a:r>
              <a:rPr lang="en-US" sz="2800" dirty="0">
                <a:solidFill>
                  <a:schemeClr val="accent2">
                    <a:lumMod val="75000"/>
                  </a:schemeClr>
                </a:solidFill>
              </a:rPr>
              <a:t>DATA UNDERSTANDING </a:t>
            </a:r>
            <a:r>
              <a:rPr lang="en-US" sz="2800" i="1" dirty="0">
                <a:solidFill>
                  <a:schemeClr val="accent2">
                    <a:lumMod val="75000"/>
                  </a:schemeClr>
                </a:solidFill>
              </a:rPr>
              <a:t>– Explore Data</a:t>
            </a:r>
            <a:endParaRPr lang="en-US" sz="2800" dirty="0"/>
          </a:p>
        </p:txBody>
      </p:sp>
      <p:sp>
        <p:nvSpPr>
          <p:cNvPr id="8" name="Rectangle: Rounded Corners 7">
            <a:extLst>
              <a:ext uri="{FF2B5EF4-FFF2-40B4-BE49-F238E27FC236}">
                <a16:creationId xmlns:a16="http://schemas.microsoft.com/office/drawing/2014/main" id="{84453442-F30F-42F1-9F7B-B370E01E8AFD}"/>
              </a:ext>
            </a:extLst>
          </p:cNvPr>
          <p:cNvSpPr/>
          <p:nvPr/>
        </p:nvSpPr>
        <p:spPr>
          <a:xfrm>
            <a:off x="363071" y="1801258"/>
            <a:ext cx="11286564" cy="848751"/>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dirty="0">
                <a:solidFill>
                  <a:schemeClr val="bg1">
                    <a:lumMod val="50000"/>
                  </a:schemeClr>
                </a:solidFill>
              </a:rPr>
              <a:t>Answer:         </a:t>
            </a:r>
          </a:p>
          <a:p>
            <a:r>
              <a:rPr lang="en-US" b="1" dirty="0">
                <a:solidFill>
                  <a:schemeClr val="bg1">
                    <a:lumMod val="50000"/>
                  </a:schemeClr>
                </a:solidFill>
              </a:rPr>
              <a:t>None</a:t>
            </a:r>
          </a:p>
          <a:p>
            <a:endParaRPr lang="en-US" dirty="0">
              <a:solidFill>
                <a:schemeClr val="bg1">
                  <a:lumMod val="50000"/>
                </a:schemeClr>
              </a:solidFill>
            </a:endParaRPr>
          </a:p>
          <a:p>
            <a:r>
              <a:rPr lang="en-US" dirty="0">
                <a:solidFill>
                  <a:schemeClr val="bg1">
                    <a:lumMod val="50000"/>
                  </a:schemeClr>
                </a:solidFill>
              </a:rPr>
              <a:t> </a:t>
            </a:r>
          </a:p>
          <a:p>
            <a:r>
              <a:rPr lang="en-US" dirty="0">
                <a:solidFill>
                  <a:schemeClr val="bg1">
                    <a:lumMod val="50000"/>
                  </a:schemeClr>
                </a:solidFill>
              </a:rPr>
              <a:t> </a:t>
            </a:r>
          </a:p>
        </p:txBody>
      </p:sp>
      <p:sp>
        <p:nvSpPr>
          <p:cNvPr id="9" name="Rectangle: Rounded Corners 8">
            <a:extLst>
              <a:ext uri="{FF2B5EF4-FFF2-40B4-BE49-F238E27FC236}">
                <a16:creationId xmlns:a16="http://schemas.microsoft.com/office/drawing/2014/main" id="{E961E19C-F5BC-4A2D-A531-FC14C28B6019}"/>
              </a:ext>
            </a:extLst>
          </p:cNvPr>
          <p:cNvSpPr/>
          <p:nvPr/>
        </p:nvSpPr>
        <p:spPr>
          <a:xfrm>
            <a:off x="363070" y="3175944"/>
            <a:ext cx="11286563" cy="848751"/>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dirty="0">
                <a:solidFill>
                  <a:schemeClr val="bg1">
                    <a:lumMod val="50000"/>
                  </a:schemeClr>
                </a:solidFill>
              </a:rPr>
              <a:t>Answer:     </a:t>
            </a:r>
          </a:p>
          <a:p>
            <a:r>
              <a:rPr lang="en-US" b="1" dirty="0">
                <a:solidFill>
                  <a:schemeClr val="bg1">
                    <a:lumMod val="50000"/>
                  </a:schemeClr>
                </a:solidFill>
              </a:rPr>
              <a:t>None</a:t>
            </a:r>
          </a:p>
          <a:p>
            <a:endParaRPr lang="en-US" dirty="0">
              <a:solidFill>
                <a:schemeClr val="bg1">
                  <a:lumMod val="50000"/>
                </a:schemeClr>
              </a:solidFill>
            </a:endParaRPr>
          </a:p>
          <a:p>
            <a:r>
              <a:rPr lang="en-US" dirty="0">
                <a:solidFill>
                  <a:schemeClr val="bg1">
                    <a:lumMod val="50000"/>
                  </a:schemeClr>
                </a:solidFill>
              </a:rPr>
              <a:t> </a:t>
            </a:r>
          </a:p>
          <a:p>
            <a:r>
              <a:rPr lang="en-US" dirty="0">
                <a:solidFill>
                  <a:schemeClr val="bg1">
                    <a:lumMod val="50000"/>
                  </a:schemeClr>
                </a:solidFill>
              </a:rPr>
              <a:t> </a:t>
            </a:r>
          </a:p>
        </p:txBody>
      </p:sp>
      <p:sp>
        <p:nvSpPr>
          <p:cNvPr id="10" name="Rectangle: Rounded Corners 9">
            <a:extLst>
              <a:ext uri="{FF2B5EF4-FFF2-40B4-BE49-F238E27FC236}">
                <a16:creationId xmlns:a16="http://schemas.microsoft.com/office/drawing/2014/main" id="{53A25B89-96BB-4173-A091-A2BEC2B324C4}"/>
              </a:ext>
            </a:extLst>
          </p:cNvPr>
          <p:cNvSpPr/>
          <p:nvPr/>
        </p:nvSpPr>
        <p:spPr>
          <a:xfrm>
            <a:off x="363071" y="4579253"/>
            <a:ext cx="11286562" cy="848751"/>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dirty="0">
                <a:solidFill>
                  <a:schemeClr val="bg1">
                    <a:lumMod val="50000"/>
                  </a:schemeClr>
                </a:solidFill>
              </a:rPr>
              <a:t>Answer:        </a:t>
            </a:r>
          </a:p>
          <a:p>
            <a:r>
              <a:rPr lang="en-US" dirty="0">
                <a:solidFill>
                  <a:schemeClr val="bg1">
                    <a:lumMod val="50000"/>
                  </a:schemeClr>
                </a:solidFill>
              </a:rPr>
              <a:t>12 people are not on autorenewal</a:t>
            </a:r>
          </a:p>
          <a:p>
            <a:r>
              <a:rPr lang="en-US" dirty="0">
                <a:solidFill>
                  <a:schemeClr val="bg1">
                    <a:lumMod val="50000"/>
                  </a:schemeClr>
                </a:solidFill>
              </a:rPr>
              <a:t>Only 12 people are NOT on autorenewal; No members in the age rage of 49-56.</a:t>
            </a: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 </a:t>
            </a:r>
          </a:p>
          <a:p>
            <a:r>
              <a:rPr lang="en-US" dirty="0">
                <a:solidFill>
                  <a:schemeClr val="bg1">
                    <a:lumMod val="50000"/>
                  </a:schemeClr>
                </a:solidFill>
              </a:rPr>
              <a:t> ; </a:t>
            </a:r>
          </a:p>
        </p:txBody>
      </p:sp>
      <p:sp>
        <p:nvSpPr>
          <p:cNvPr id="11" name="Rectangle: Rounded Corners 10">
            <a:extLst>
              <a:ext uri="{FF2B5EF4-FFF2-40B4-BE49-F238E27FC236}">
                <a16:creationId xmlns:a16="http://schemas.microsoft.com/office/drawing/2014/main" id="{094E9983-1B30-4E8D-AB58-AE36F245642F}"/>
              </a:ext>
            </a:extLst>
          </p:cNvPr>
          <p:cNvSpPr/>
          <p:nvPr/>
        </p:nvSpPr>
        <p:spPr>
          <a:xfrm>
            <a:off x="363071" y="5894705"/>
            <a:ext cx="11206078" cy="848751"/>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dirty="0">
                <a:solidFill>
                  <a:schemeClr val="bg1">
                    <a:lumMod val="50000"/>
                  </a:schemeClr>
                </a:solidFill>
              </a:rPr>
              <a:t>Answer: There are values for members with low age, as low as 1</a:t>
            </a:r>
          </a:p>
          <a:p>
            <a:r>
              <a:rPr lang="en-US" dirty="0">
                <a:solidFill>
                  <a:schemeClr val="bg1">
                    <a:lumMod val="50000"/>
                  </a:schemeClr>
                </a:solidFill>
              </a:rPr>
              <a:t>Only 5% (25 people) are not active; low frequency for values of “claims denied” &gt; 0; low frequency for values of “grievances” &gt; 0; </a:t>
            </a:r>
          </a:p>
          <a:p>
            <a:r>
              <a:rPr lang="en-US" dirty="0">
                <a:solidFill>
                  <a:schemeClr val="bg1">
                    <a:lumMod val="50000"/>
                  </a:schemeClr>
                </a:solidFill>
              </a:rPr>
              <a:t> </a:t>
            </a:r>
          </a:p>
        </p:txBody>
      </p:sp>
    </p:spTree>
    <p:extLst>
      <p:ext uri="{BB962C8B-B14F-4D97-AF65-F5344CB8AC3E}">
        <p14:creationId xmlns:p14="http://schemas.microsoft.com/office/powerpoint/2010/main" val="47139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0B54-139C-4BB6-9DAE-679F6177D801}"/>
              </a:ext>
            </a:extLst>
          </p:cNvPr>
          <p:cNvSpPr>
            <a:spLocks noGrp="1"/>
          </p:cNvSpPr>
          <p:nvPr>
            <p:ph type="title"/>
          </p:nvPr>
        </p:nvSpPr>
        <p:spPr>
          <a:xfrm>
            <a:off x="389965" y="515040"/>
            <a:ext cx="10515600" cy="1325563"/>
          </a:xfrm>
        </p:spPr>
        <p:txBody>
          <a:bodyPr/>
          <a:lstStyle/>
          <a:p>
            <a:r>
              <a:rPr lang="en-US" b="1" dirty="0">
                <a:solidFill>
                  <a:schemeClr val="accent2">
                    <a:lumMod val="75000"/>
                  </a:schemeClr>
                </a:solidFill>
              </a:rPr>
              <a:t>Univariate Analysis of Outcome Variable</a:t>
            </a:r>
          </a:p>
        </p:txBody>
      </p:sp>
      <p:sp>
        <p:nvSpPr>
          <p:cNvPr id="4" name="Content Placeholder 3">
            <a:extLst>
              <a:ext uri="{FF2B5EF4-FFF2-40B4-BE49-F238E27FC236}">
                <a16:creationId xmlns:a16="http://schemas.microsoft.com/office/drawing/2014/main" id="{2955F76B-72BB-4218-91E2-30B8986F7E81}"/>
              </a:ext>
            </a:extLst>
          </p:cNvPr>
          <p:cNvSpPr>
            <a:spLocks noGrp="1"/>
          </p:cNvSpPr>
          <p:nvPr>
            <p:ph idx="1"/>
          </p:nvPr>
        </p:nvSpPr>
        <p:spPr>
          <a:xfrm>
            <a:off x="318247" y="1469536"/>
            <a:ext cx="11483788" cy="4767916"/>
          </a:xfrm>
        </p:spPr>
        <p:txBody>
          <a:bodyPr/>
          <a:lstStyle/>
          <a:p>
            <a:r>
              <a:rPr lang="en-US" b="1" dirty="0"/>
              <a:t>For the outcome variable</a:t>
            </a:r>
            <a:r>
              <a:rPr lang="en-US" dirty="0"/>
              <a:t>, include the following on this slide:  Pivot Table of the outcome variable showing frequency and percent frequency; and bar graph of frequency (or percent frequency).</a:t>
            </a:r>
          </a:p>
        </p:txBody>
      </p:sp>
      <p:sp>
        <p:nvSpPr>
          <p:cNvPr id="6" name="Rectangle: Rounded Corners 5">
            <a:extLst>
              <a:ext uri="{FF2B5EF4-FFF2-40B4-BE49-F238E27FC236}">
                <a16:creationId xmlns:a16="http://schemas.microsoft.com/office/drawing/2014/main" id="{E04FE10D-0781-4896-92FF-B13567F4BDDA}"/>
              </a:ext>
            </a:extLst>
          </p:cNvPr>
          <p:cNvSpPr/>
          <p:nvPr/>
        </p:nvSpPr>
        <p:spPr>
          <a:xfrm>
            <a:off x="8121764" y="2602665"/>
            <a:ext cx="3236260" cy="3968040"/>
          </a:xfrm>
          <a:prstGeom prst="roundRect">
            <a:avLst/>
          </a:prstGeom>
          <a:solidFill>
            <a:srgbClr val="E7EF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 </a:t>
            </a:r>
          </a:p>
          <a:p>
            <a:r>
              <a:rPr lang="en-US" dirty="0">
                <a:solidFill>
                  <a:schemeClr val="bg1">
                    <a:lumMod val="50000"/>
                  </a:schemeClr>
                </a:solidFill>
              </a:rPr>
              <a:t> </a:t>
            </a:r>
          </a:p>
        </p:txBody>
      </p:sp>
      <p:pic>
        <p:nvPicPr>
          <p:cNvPr id="3" name="Picture 2">
            <a:extLst>
              <a:ext uri="{FF2B5EF4-FFF2-40B4-BE49-F238E27FC236}">
                <a16:creationId xmlns:a16="http://schemas.microsoft.com/office/drawing/2014/main" id="{B8B293DD-67D5-412F-B628-5ABAED802783}"/>
              </a:ext>
            </a:extLst>
          </p:cNvPr>
          <p:cNvPicPr>
            <a:picLocks noChangeAspect="1"/>
          </p:cNvPicPr>
          <p:nvPr/>
        </p:nvPicPr>
        <p:blipFill>
          <a:blip r:embed="rId2"/>
          <a:stretch>
            <a:fillRect/>
          </a:stretch>
        </p:blipFill>
        <p:spPr>
          <a:xfrm>
            <a:off x="8271099" y="3750323"/>
            <a:ext cx="2937589" cy="1101596"/>
          </a:xfrm>
          <a:prstGeom prst="rect">
            <a:avLst/>
          </a:prstGeom>
        </p:spPr>
      </p:pic>
      <p:pic>
        <p:nvPicPr>
          <p:cNvPr id="8" name="Picture 7">
            <a:extLst>
              <a:ext uri="{FF2B5EF4-FFF2-40B4-BE49-F238E27FC236}">
                <a16:creationId xmlns:a16="http://schemas.microsoft.com/office/drawing/2014/main" id="{82771859-7126-4583-A618-84C8B9C834C4}"/>
              </a:ext>
            </a:extLst>
          </p:cNvPr>
          <p:cNvPicPr>
            <a:picLocks noChangeAspect="1"/>
          </p:cNvPicPr>
          <p:nvPr/>
        </p:nvPicPr>
        <p:blipFill>
          <a:blip r:embed="rId3"/>
          <a:stretch>
            <a:fillRect/>
          </a:stretch>
        </p:blipFill>
        <p:spPr>
          <a:xfrm>
            <a:off x="1193687" y="2908403"/>
            <a:ext cx="5753100" cy="3495675"/>
          </a:xfrm>
          <a:prstGeom prst="rect">
            <a:avLst/>
          </a:prstGeom>
        </p:spPr>
      </p:pic>
    </p:spTree>
    <p:extLst>
      <p:ext uri="{BB962C8B-B14F-4D97-AF65-F5344CB8AC3E}">
        <p14:creationId xmlns:p14="http://schemas.microsoft.com/office/powerpoint/2010/main" val="305675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00D735D-3D72-4D60-B1F1-6F40F817A955}"/>
              </a:ext>
            </a:extLst>
          </p:cNvPr>
          <p:cNvSpPr>
            <a:spLocks noGrp="1"/>
          </p:cNvSpPr>
          <p:nvPr>
            <p:ph type="title"/>
          </p:nvPr>
        </p:nvSpPr>
        <p:spPr>
          <a:xfrm>
            <a:off x="461683" y="625103"/>
            <a:ext cx="10515600" cy="1006474"/>
          </a:xfrm>
        </p:spPr>
        <p:txBody>
          <a:bodyPr/>
          <a:lstStyle/>
          <a:p>
            <a:r>
              <a:rPr lang="en-US" b="1" dirty="0">
                <a:solidFill>
                  <a:schemeClr val="accent2">
                    <a:lumMod val="75000"/>
                  </a:schemeClr>
                </a:solidFill>
              </a:rPr>
              <a:t>Bivariate Analysis</a:t>
            </a:r>
          </a:p>
        </p:txBody>
      </p:sp>
      <p:sp>
        <p:nvSpPr>
          <p:cNvPr id="6" name="Content Placeholder 5">
            <a:extLst>
              <a:ext uri="{FF2B5EF4-FFF2-40B4-BE49-F238E27FC236}">
                <a16:creationId xmlns:a16="http://schemas.microsoft.com/office/drawing/2014/main" id="{B0D17A2B-5709-48D1-B2B4-56C5B898FACB}"/>
              </a:ext>
            </a:extLst>
          </p:cNvPr>
          <p:cNvSpPr>
            <a:spLocks noGrp="1"/>
          </p:cNvSpPr>
          <p:nvPr>
            <p:ph idx="1"/>
          </p:nvPr>
        </p:nvSpPr>
        <p:spPr>
          <a:xfrm>
            <a:off x="528917" y="1631577"/>
            <a:ext cx="9034183" cy="5020235"/>
          </a:xfrm>
        </p:spPr>
        <p:txBody>
          <a:bodyPr>
            <a:normAutofit/>
          </a:bodyPr>
          <a:lstStyle/>
          <a:p>
            <a:r>
              <a:rPr lang="en-US" b="1" dirty="0">
                <a:solidFill>
                  <a:srgbClr val="FF0000"/>
                </a:solidFill>
              </a:rPr>
              <a:t>Choose two </a:t>
            </a:r>
            <a:r>
              <a:rPr lang="en-US" b="1" dirty="0"/>
              <a:t>categorical predictor variables. </a:t>
            </a:r>
            <a:r>
              <a:rPr lang="en-US" dirty="0"/>
              <a:t>Make one slide for each variable</a:t>
            </a:r>
            <a:r>
              <a:rPr lang="en-US" b="1" dirty="0"/>
              <a:t>. </a:t>
            </a:r>
            <a:r>
              <a:rPr lang="en-US" dirty="0"/>
              <a:t>  </a:t>
            </a:r>
          </a:p>
          <a:p>
            <a:pPr marL="800100" lvl="1" indent="-342900">
              <a:buFont typeface="+mj-lt"/>
              <a:buAutoNum type="alphaLcPeriod"/>
            </a:pPr>
            <a:r>
              <a:rPr lang="en-US" sz="1800" dirty="0"/>
              <a:t>Create a pivot tables showing the outcome variable on the columns crossed with the categorical predictor variable on the rows.  Show frequencies and </a:t>
            </a:r>
            <a:r>
              <a:rPr lang="en-US" sz="1800" dirty="0" err="1"/>
              <a:t>percents</a:t>
            </a:r>
            <a:r>
              <a:rPr lang="en-US" sz="1800" dirty="0"/>
              <a:t> by row total.</a:t>
            </a:r>
          </a:p>
          <a:p>
            <a:pPr marL="800100" lvl="1" indent="-342900">
              <a:buFont typeface="+mj-lt"/>
              <a:buAutoNum type="alphaLcPeriod"/>
            </a:pPr>
            <a:r>
              <a:rPr lang="en-US" sz="1800" dirty="0"/>
              <a:t>Create pie charts of each categorical predictor variable versus the categorical outcome variable  showing percent frequencies</a:t>
            </a:r>
            <a:endParaRPr lang="en-US" sz="1600" dirty="0"/>
          </a:p>
          <a:p>
            <a:endParaRPr lang="en-US" dirty="0"/>
          </a:p>
        </p:txBody>
      </p:sp>
      <p:sp>
        <p:nvSpPr>
          <p:cNvPr id="8" name="Title 5">
            <a:extLst>
              <a:ext uri="{FF2B5EF4-FFF2-40B4-BE49-F238E27FC236}">
                <a16:creationId xmlns:a16="http://schemas.microsoft.com/office/drawing/2014/main" id="{920CEFED-5F69-4AD7-ACC3-3880FF7FA589}"/>
              </a:ext>
            </a:extLst>
          </p:cNvPr>
          <p:cNvSpPr txBox="1">
            <a:spLocks/>
          </p:cNvSpPr>
          <p:nvPr/>
        </p:nvSpPr>
        <p:spPr>
          <a:xfrm>
            <a:off x="461683" y="264459"/>
            <a:ext cx="10515600" cy="6389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600" cap="all" spc="100" dirty="0">
                <a:solidFill>
                  <a:schemeClr val="accent2">
                    <a:lumMod val="75000"/>
                  </a:schemeClr>
                </a:solidFill>
              </a:rPr>
            </a:br>
            <a:r>
              <a:rPr lang="en-US" sz="2800" dirty="0">
                <a:solidFill>
                  <a:schemeClr val="accent2">
                    <a:lumMod val="75000"/>
                  </a:schemeClr>
                </a:solidFill>
              </a:rPr>
              <a:t>DATA UNDERSTANDING </a:t>
            </a:r>
            <a:r>
              <a:rPr lang="en-US" sz="2800" i="1" dirty="0">
                <a:solidFill>
                  <a:schemeClr val="accent2">
                    <a:lumMod val="75000"/>
                  </a:schemeClr>
                </a:solidFill>
              </a:rPr>
              <a:t>– Explore Data</a:t>
            </a:r>
            <a:endParaRPr lang="en-US" sz="2800" dirty="0"/>
          </a:p>
        </p:txBody>
      </p:sp>
    </p:spTree>
    <p:extLst>
      <p:ext uri="{BB962C8B-B14F-4D97-AF65-F5344CB8AC3E}">
        <p14:creationId xmlns:p14="http://schemas.microsoft.com/office/powerpoint/2010/main" val="180355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F44B7630-D522-4D73-BA52-6CFD6B2C62A9}"/>
              </a:ext>
            </a:extLst>
          </p:cNvPr>
          <p:cNvSpPr txBox="1">
            <a:spLocks noGrp="1"/>
          </p:cNvSpPr>
          <p:nvPr>
            <p:ph type="title"/>
          </p:nvPr>
        </p:nvSpPr>
        <p:spPr>
          <a:xfrm>
            <a:off x="315373" y="355946"/>
            <a:ext cx="6874321" cy="562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a:solidFill>
                  <a:schemeClr val="accent2">
                    <a:lumMod val="75000"/>
                  </a:schemeClr>
                </a:solidFill>
              </a:rPr>
              <a:t>Categorical Predictor Variable #1 </a:t>
            </a:r>
            <a:endParaRPr lang="en-US" sz="3200" dirty="0"/>
          </a:p>
        </p:txBody>
      </p:sp>
      <p:pic>
        <p:nvPicPr>
          <p:cNvPr id="5" name="Picture 4">
            <a:extLst>
              <a:ext uri="{FF2B5EF4-FFF2-40B4-BE49-F238E27FC236}">
                <a16:creationId xmlns:a16="http://schemas.microsoft.com/office/drawing/2014/main" id="{533978A0-B3F3-48F0-A746-03049401234E}"/>
              </a:ext>
            </a:extLst>
          </p:cNvPr>
          <p:cNvPicPr>
            <a:picLocks noChangeAspect="1"/>
          </p:cNvPicPr>
          <p:nvPr/>
        </p:nvPicPr>
        <p:blipFill>
          <a:blip r:embed="rId2"/>
          <a:stretch>
            <a:fillRect/>
          </a:stretch>
        </p:blipFill>
        <p:spPr>
          <a:xfrm>
            <a:off x="4934066" y="781799"/>
            <a:ext cx="4740481" cy="2834917"/>
          </a:xfrm>
          <a:prstGeom prst="rect">
            <a:avLst/>
          </a:prstGeom>
        </p:spPr>
      </p:pic>
      <p:pic>
        <p:nvPicPr>
          <p:cNvPr id="6" name="Picture 5">
            <a:extLst>
              <a:ext uri="{FF2B5EF4-FFF2-40B4-BE49-F238E27FC236}">
                <a16:creationId xmlns:a16="http://schemas.microsoft.com/office/drawing/2014/main" id="{4D87DBA7-DCD6-42F1-84C3-1F0584777257}"/>
              </a:ext>
            </a:extLst>
          </p:cNvPr>
          <p:cNvPicPr>
            <a:picLocks noChangeAspect="1"/>
          </p:cNvPicPr>
          <p:nvPr/>
        </p:nvPicPr>
        <p:blipFill>
          <a:blip r:embed="rId3"/>
          <a:stretch>
            <a:fillRect/>
          </a:stretch>
        </p:blipFill>
        <p:spPr>
          <a:xfrm>
            <a:off x="798545" y="1130569"/>
            <a:ext cx="3733800" cy="1133475"/>
          </a:xfrm>
          <a:prstGeom prst="rect">
            <a:avLst/>
          </a:prstGeom>
        </p:spPr>
      </p:pic>
      <p:pic>
        <p:nvPicPr>
          <p:cNvPr id="2" name="Picture 1">
            <a:extLst>
              <a:ext uri="{FF2B5EF4-FFF2-40B4-BE49-F238E27FC236}">
                <a16:creationId xmlns:a16="http://schemas.microsoft.com/office/drawing/2014/main" id="{B4CF3626-63A3-4EAB-96E3-E34C570A03B3}"/>
              </a:ext>
            </a:extLst>
          </p:cNvPr>
          <p:cNvPicPr>
            <a:picLocks noChangeAspect="1"/>
          </p:cNvPicPr>
          <p:nvPr/>
        </p:nvPicPr>
        <p:blipFill>
          <a:blip r:embed="rId4"/>
          <a:stretch>
            <a:fillRect/>
          </a:stretch>
        </p:blipFill>
        <p:spPr>
          <a:xfrm>
            <a:off x="798545" y="4078724"/>
            <a:ext cx="3733800" cy="1200150"/>
          </a:xfrm>
          <a:prstGeom prst="rect">
            <a:avLst/>
          </a:prstGeom>
        </p:spPr>
      </p:pic>
      <p:pic>
        <p:nvPicPr>
          <p:cNvPr id="3" name="Picture 2">
            <a:extLst>
              <a:ext uri="{FF2B5EF4-FFF2-40B4-BE49-F238E27FC236}">
                <a16:creationId xmlns:a16="http://schemas.microsoft.com/office/drawing/2014/main" id="{B976B39F-54FE-4984-A161-1A9EDB4B4475}"/>
              </a:ext>
            </a:extLst>
          </p:cNvPr>
          <p:cNvPicPr>
            <a:picLocks noChangeAspect="1"/>
          </p:cNvPicPr>
          <p:nvPr/>
        </p:nvPicPr>
        <p:blipFill>
          <a:blip r:embed="rId5"/>
          <a:stretch>
            <a:fillRect/>
          </a:stretch>
        </p:blipFill>
        <p:spPr>
          <a:xfrm>
            <a:off x="4867308" y="3759035"/>
            <a:ext cx="4807240" cy="2869994"/>
          </a:xfrm>
          <a:prstGeom prst="rect">
            <a:avLst/>
          </a:prstGeom>
        </p:spPr>
      </p:pic>
    </p:spTree>
    <p:extLst>
      <p:ext uri="{BB962C8B-B14F-4D97-AF65-F5344CB8AC3E}">
        <p14:creationId xmlns:p14="http://schemas.microsoft.com/office/powerpoint/2010/main" val="275248449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4775</TotalTime>
  <Words>1111</Words>
  <Application>Microsoft Office PowerPoint</Application>
  <PresentationFormat>Widescreen</PresentationFormat>
  <Paragraphs>215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Insurance Churn Classification</vt:lpstr>
      <vt:lpstr>Business Problem: </vt:lpstr>
      <vt:lpstr>Dataset Description: </vt:lpstr>
      <vt:lpstr>PowerPoint Presentation</vt:lpstr>
      <vt:lpstr>PowerPoint Presentation</vt:lpstr>
      <vt:lpstr>PowerPoint Presentation</vt:lpstr>
      <vt:lpstr>Univariate Analysis of Outcome Variable</vt:lpstr>
      <vt:lpstr>Bivariate Analysis</vt:lpstr>
      <vt:lpstr>Categorical Predictor Variable #1 </vt:lpstr>
      <vt:lpstr>Categorical Predictor Variable #2 </vt:lpstr>
      <vt:lpstr>Based on your bivariate analysis,  Categorical/ordinal variable that seems best for predicting the outcome variable  Suggested variable with reasoning:</vt:lpstr>
      <vt:lpstr>PowerPoint Presentation</vt:lpstr>
      <vt:lpstr>PowerPoint Presentation</vt:lpstr>
      <vt:lpstr>PowerPoint Presentation</vt:lpstr>
      <vt:lpstr>PowerPoint Presentation</vt:lpstr>
      <vt:lpstr>Which variables that might be useful in predicting the outcome variable</vt:lpstr>
      <vt:lpstr>CRISP-DM:  Phase 4  MODELING:  Model 1 – Decision Tree</vt:lpstr>
      <vt:lpstr>PowerPoint Presentation</vt:lpstr>
      <vt:lpstr>Model 2– Logistic Regression</vt:lpstr>
      <vt:lpstr> MODELING:  Model 3 – Logistic Regression</vt:lpstr>
      <vt:lpstr> MODELING</vt:lpstr>
      <vt:lpstr>PowerPoint Presentation</vt:lpstr>
      <vt:lpstr> MODELING</vt:lpstr>
      <vt:lpstr> MODELING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2A.2</dc:title>
  <dc:creator>Joseph Benton</dc:creator>
  <cp:lastModifiedBy>Raymond C Iloegbunam</cp:lastModifiedBy>
  <cp:revision>56</cp:revision>
  <dcterms:created xsi:type="dcterms:W3CDTF">2018-08-31T18:41:27Z</dcterms:created>
  <dcterms:modified xsi:type="dcterms:W3CDTF">2022-10-27T11:20:50Z</dcterms:modified>
</cp:coreProperties>
</file>