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311039" x="372035"/>
            <a:ext cy="4440899" cx="83999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/>
          <p:nvPr/>
        </p:nvSpPr>
        <p:spPr>
          <a:xfrm>
            <a:off y="4904401" x="372035"/>
            <a:ext cy="1206600" cx="8399999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4" name="Shape 14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1550894" x="372035"/>
            <a:ext cy="51705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9" name="Shape 19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/>
          <p:nvPr/>
        </p:nvSpPr>
        <p:spPr>
          <a:xfrm>
            <a:off y="1550894" x="4657164"/>
            <a:ext cy="5170500" cx="41148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y="1600200" x="4761353"/>
            <a:ext cy="4967700" cx="3925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24" name="Shape 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" name="Shape 25"/>
          <p:cNvSpPr/>
          <p:nvPr/>
        </p:nvSpPr>
        <p:spPr>
          <a:xfrm>
            <a:off y="1550894" x="372035"/>
            <a:ext cy="5170500" cx="8399999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6" name="Shape 26"/>
          <p:cNvSpPr/>
          <p:nvPr/>
        </p:nvSpPr>
        <p:spPr>
          <a:xfrm rot="10800000" flipH="1">
            <a:off y="-120" x="372035"/>
            <a:ext cy="1399800" cx="8399999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>
                <a:solidFill>
                  <a:schemeClr val="dk2"/>
                </a:solidFill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y="5702203" x="372035"/>
            <a:ext cy="865500" cx="8399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>
                <a:solidFill>
                  <a:schemeClr val="lt1"/>
                </a:solidFill>
              </a:defRPr>
            </a:lvl1pPr>
            <a:lvl2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2pPr>
            <a:lvl3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3pPr>
            <a:lvl4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>
                <a:solidFill>
                  <a:schemeClr val="lt1"/>
                </a:solidFill>
              </a:defRPr>
            </a:lvl4pPr>
            <a:lvl5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5pPr>
            <a:lvl6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6pPr>
            <a:lvl7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b="1" sz="2400">
                <a:solidFill>
                  <a:schemeClr val="lt1"/>
                </a:solidFill>
              </a:defRPr>
            </a:lvl7pPr>
            <a:lvl8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sz="2400">
                <a:solidFill>
                  <a:schemeClr val="lt1"/>
                </a:solidFill>
              </a:defRPr>
            </a:lvl8pPr>
            <a:lvl9pPr algn="l" rtl="0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y="311039" x="372035"/>
            <a:ext cy="5158200" cx="8399999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/>
        </p:nvSpPr>
        <p:spPr>
          <a:xfrm>
            <a:off y="314112" x="372035"/>
            <a:ext cy="6229800" cx="8399999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630810" x="685800"/>
            <a:ext cy="37893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000" lang="en"/>
              <a:t>Archit Enterprises</a:t>
            </a:r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5195894" x="685800"/>
            <a:ext cy="6140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System Specification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Management Report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Weekly meeting to finish post-lab 1, finalize work environment and ensure everyone was up to speed on project</a:t>
            </a:r>
          </a:p>
          <a:p>
            <a:pPr rtl="0" lvl="0">
              <a:buNone/>
            </a:pPr>
            <a:r>
              <a:rPr lang="en"/>
              <a:t>- Online meeting over the weekend to complete pre-lab 2</a:t>
            </a:r>
          </a:p>
          <a:p>
            <a:pPr rtl="0" lvl="0">
              <a:buNone/>
            </a:pPr>
            <a:r>
              <a:rPr lang="en"/>
              <a:t>- Each member participated equally in both meetings to complete required documents and presentation </a:t>
            </a:r>
          </a:p>
          <a:p>
            <a:pPr>
              <a:buNone/>
            </a:pPr>
            <a:r>
              <a:rPr lang="en"/>
              <a:t>- Next meeting will be this week to begin finalizing specification document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Interface</a:t>
            </a:r>
          </a:p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Must be able to clearly display all problems with the robot. </a:t>
            </a:r>
          </a:p>
          <a:p>
            <a:pPr rtl="0" lvl="0">
              <a:buNone/>
            </a:pPr>
            <a:r>
              <a:rPr lang="en"/>
              <a:t>- Must be able to categorize problems based on severity to the entire system</a:t>
            </a:r>
          </a:p>
          <a:p>
            <a:pPr rtl="0" lvl="0">
              <a:buNone/>
            </a:pPr>
            <a:r>
              <a:rPr lang="en"/>
              <a:t>- Must provide appropriate options to fix a given problem</a:t>
            </a:r>
          </a:p>
          <a:p>
            <a:pPr rtl="0" lvl="0">
              <a:buNone/>
            </a:pPr>
            <a:r>
              <a:rPr lang="en"/>
              <a:t>- Must update in real time to give user the most up-to-date information</a:t>
            </a:r>
          </a:p>
          <a:p>
            <a:pPr>
              <a:buNone/>
            </a:pPr>
            <a:r>
              <a:rPr lang="en"/>
              <a:t>- Must be able to display individual program components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Interface Demonstration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48" name="Shape 48"/>
          <p:cNvSpPr/>
          <p:nvPr/>
        </p:nvSpPr>
        <p:spPr>
          <a:xfrm>
            <a:off y="1600200" x="517175"/>
            <a:ext cy="4996362" cx="799291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 Cases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Stopping a process</a:t>
            </a:r>
          </a:p>
          <a:p>
            <a:pPr rtl="0" lvl="0" indent="0" marL="914400">
              <a:buNone/>
            </a:pPr>
            <a:r>
              <a:rPr sz="1800" lang="en"/>
              <a:t>- System must be able to recognize that a process needs to be halted.</a:t>
            </a:r>
          </a:p>
          <a:p>
            <a:pPr rtl="0" lvl="0" indent="0" marL="914400">
              <a:buNone/>
            </a:pPr>
            <a:r>
              <a:rPr sz="1800" lang="en"/>
              <a:t>- If that condition is met, system must be able to halt the specific process. </a:t>
            </a:r>
          </a:p>
          <a:p>
            <a:pPr rtl="0" lvl="0" indent="0" marL="914400">
              <a:buNone/>
            </a:pPr>
            <a:r>
              <a:rPr sz="1800" lang="en"/>
              <a:t>- System must run next process in queue or allow user to decide which process to run next</a:t>
            </a:r>
          </a:p>
          <a:p>
            <a:r>
              <a:t/>
            </a:r>
          </a:p>
          <a:p>
            <a:pPr rtl="0" lvl="0" indent="0" marL="0">
              <a:buNone/>
            </a:pPr>
            <a:r>
              <a:rPr sz="1800" lang="en"/>
              <a:t>Stopping all processes</a:t>
            </a:r>
          </a:p>
          <a:p>
            <a:pPr rtl="0" lvl="0" indent="0" marL="914400">
              <a:buNone/>
            </a:pPr>
            <a:r>
              <a:rPr sz="1800" lang="en"/>
              <a:t>- System must be able to recognize if all processes need to be halted.</a:t>
            </a:r>
          </a:p>
          <a:p>
            <a:pPr rtl="0" lvl="0" indent="0" marL="914400">
              <a:buNone/>
            </a:pPr>
            <a:r>
              <a:rPr sz="1800" lang="en"/>
              <a:t>- If this condition is met, system must be able to stop all process. </a:t>
            </a:r>
          </a:p>
          <a:p>
            <a:pPr rtl="0" lvl="0" indent="0" marL="914400">
              <a:buNone/>
            </a:pPr>
            <a:r>
              <a:rPr sz="1800" lang="en"/>
              <a:t>- System then needs to be able to present the user with the option to completely reboot the robot or restart from the problem location. </a:t>
            </a:r>
          </a:p>
          <a:p>
            <a:pPr rtl="0" lvl="0" indent="457200" marL="457200"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 Cases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1800" lang="en"/>
              <a:t>Repairing a problem</a:t>
            </a:r>
          </a:p>
          <a:p>
            <a:pPr rtl="0" lvl="0" indent="0" marL="914400">
              <a:buNone/>
            </a:pPr>
            <a:r>
              <a:rPr sz="1800" lang="en"/>
              <a:t>- System must recognize the problem based on outside input and user input</a:t>
            </a:r>
          </a:p>
          <a:p>
            <a:pPr rtl="0" lvl="0" indent="0" marL="914400">
              <a:buNone/>
            </a:pPr>
            <a:r>
              <a:rPr sz="1800" lang="en"/>
              <a:t>- Once a problem is identified, system must be able to diagnose problem appropriately using the user input</a:t>
            </a:r>
          </a:p>
          <a:p>
            <a:pPr rtl="0" lvl="0" indent="0" marL="914400">
              <a:buNone/>
            </a:pPr>
            <a:r>
              <a:rPr sz="1800" lang="en"/>
              <a:t>- System must be able to return to prior program or a user defined program</a:t>
            </a:r>
          </a:p>
          <a:p>
            <a:pPr rtl="0" lvl="0" indent="0" marL="0">
              <a:buNone/>
            </a:pPr>
            <a:r>
              <a:rPr sz="1800" lang="en"/>
              <a:t>Manipulating program data</a:t>
            </a:r>
          </a:p>
          <a:p>
            <a:pPr rtl="0" lvl="0" indent="0" marL="914400">
              <a:buNone/>
            </a:pPr>
            <a:r>
              <a:rPr sz="1800" lang="en"/>
              <a:t>- System has identified a problem, must be able to manipulate program variables to fix it</a:t>
            </a:r>
          </a:p>
          <a:p>
            <a:pPr rtl="0" lvl="0" indent="0" marL="914400">
              <a:buNone/>
            </a:pPr>
            <a:r>
              <a:rPr sz="1800" lang="en"/>
              <a:t>- Provide window or fields for user to manipulate program data </a:t>
            </a:r>
          </a:p>
          <a:p>
            <a:pPr rtl="0" lvl="0" indent="0" marL="914400">
              <a:buNone/>
            </a:pPr>
            <a:r>
              <a:rPr sz="1800" lang="en"/>
              <a:t>- System must be able to re-run program with changed program data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Special Implementation Ideas 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Provide users with different notifications for different alert levels (i.e. red for very important, orange for moderately important, yellow for important) </a:t>
            </a:r>
          </a:p>
          <a:p>
            <a:pPr rtl="0" lvl="0">
              <a:buNone/>
            </a:pPr>
            <a:r>
              <a:rPr lang="en"/>
              <a:t>- Provide users with detailed information about the problem (i.e. syntactical error, compilation error, etc.) </a:t>
            </a:r>
          </a:p>
          <a:p>
            <a:pPr>
              <a:buNone/>
            </a:pPr>
            <a:r>
              <a:rPr lang="en"/>
              <a:t>- Provide users with a GUI that allows for easy manipulation of program variables/breakpoints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Requirements Process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Generate ideas as a group</a:t>
            </a:r>
          </a:p>
          <a:p>
            <a:pPr rtl="0" lvl="0">
              <a:buNone/>
            </a:pPr>
            <a:r>
              <a:rPr lang="en"/>
              <a:t>- Determine which ideas were appropriate requirements for our implementation</a:t>
            </a:r>
          </a:p>
          <a:p>
            <a:pPr rtl="0" lvl="0">
              <a:buNone/>
            </a:pPr>
            <a:r>
              <a:rPr lang="en"/>
              <a:t>- Hash out details of each individual requirement</a:t>
            </a:r>
          </a:p>
          <a:p>
            <a:pPr rtl="0" lvl="0">
              <a:buNone/>
            </a:pPr>
            <a:r>
              <a:rPr lang="en"/>
              <a:t>- Re-evaluate requirements for completeness and correctness</a:t>
            </a:r>
          </a:p>
          <a:p>
            <a:pPr>
              <a:buNone/>
            </a:pPr>
            <a:r>
              <a:rPr lang="en"/>
              <a:t>- Repeat cycle if needed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Functional Description of Communication Protocol 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Must be able to facilitate communication between debugging and control without major interruptions </a:t>
            </a:r>
          </a:p>
          <a:p>
            <a:pPr rtl="0" lvl="0">
              <a:buNone/>
            </a:pPr>
            <a:r>
              <a:rPr lang="en"/>
              <a:t>- Must be able to relay program information from debugging to control and vice versa </a:t>
            </a:r>
          </a:p>
          <a:p>
            <a:pPr rtl="0" lvl="0">
              <a:buNone/>
            </a:pPr>
            <a:r>
              <a:rPr lang="en"/>
              <a:t>- Must incorporate a syntax that allows quick communication between each side without loss of information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186035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Functional Description of Debugging Interface 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lang="en"/>
              <a:t>- Must be able to accurately fix problems without hampering other programs</a:t>
            </a:r>
          </a:p>
          <a:p>
            <a:pPr rtl="0" lvl="0">
              <a:buNone/>
            </a:pPr>
            <a:r>
              <a:rPr lang="en"/>
              <a:t>- Must be able to present user with accurate information in real time </a:t>
            </a:r>
          </a:p>
          <a:p>
            <a:pPr rtl="0" lvl="0">
              <a:buNone/>
            </a:pPr>
            <a:r>
              <a:rPr lang="en"/>
              <a:t>- Must be able to display all pertinent information about each program in an obvious way to the user</a:t>
            </a:r>
          </a:p>
          <a:p>
            <a:pPr>
              <a:buNone/>
            </a:pPr>
            <a:r>
              <a:rPr lang="en"/>
              <a:t>- Must be able to allow users to manipulate program code (i.e. breakpoints)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