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33"/>
  </p:handoutMasterIdLst>
  <p:sldIdLst>
    <p:sldId id="320" r:id="rId3"/>
    <p:sldId id="306" r:id="rId4"/>
    <p:sldId id="305" r:id="rId5"/>
    <p:sldId id="310" r:id="rId6"/>
    <p:sldId id="316" r:id="rId7"/>
    <p:sldId id="307" r:id="rId8"/>
    <p:sldId id="311" r:id="rId10"/>
    <p:sldId id="534" r:id="rId11"/>
    <p:sldId id="557" r:id="rId12"/>
    <p:sldId id="558" r:id="rId13"/>
    <p:sldId id="559" r:id="rId14"/>
    <p:sldId id="568" r:id="rId15"/>
    <p:sldId id="569" r:id="rId16"/>
    <p:sldId id="570" r:id="rId17"/>
    <p:sldId id="571" r:id="rId18"/>
    <p:sldId id="572" r:id="rId19"/>
    <p:sldId id="573" r:id="rId20"/>
    <p:sldId id="574" r:id="rId21"/>
    <p:sldId id="560" r:id="rId22"/>
    <p:sldId id="561" r:id="rId23"/>
    <p:sldId id="576" r:id="rId24"/>
    <p:sldId id="575" r:id="rId25"/>
    <p:sldId id="562" r:id="rId26"/>
    <p:sldId id="563" r:id="rId27"/>
    <p:sldId id="564" r:id="rId28"/>
    <p:sldId id="565" r:id="rId29"/>
    <p:sldId id="566" r:id="rId30"/>
    <p:sldId id="567" r:id="rId31"/>
    <p:sldId id="539"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 userDrawn="1">
          <p15:clr>
            <a:srgbClr val="A4A3A4"/>
          </p15:clr>
        </p15:guide>
        <p15:guide id="2" pos="2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60C"/>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3" d="100"/>
          <a:sy n="133" d="100"/>
        </p:scale>
        <p:origin x="186" y="120"/>
      </p:cViewPr>
      <p:guideLst>
        <p:guide orient="horz" pos="1584"/>
        <p:guide pos="2875"/>
      </p:guideLst>
    </p:cSldViewPr>
  </p:slideViewPr>
  <p:notesTextViewPr>
    <p:cViewPr>
      <p:scale>
        <a:sx n="1" d="1"/>
        <a:sy n="1" d="1"/>
      </p:scale>
      <p:origin x="0" y="0"/>
    </p:cViewPr>
  </p:notesTextViewPr>
  <p:sorterViewPr>
    <p:cViewPr varScale="1">
      <p:scale>
        <a:sx n="1" d="1"/>
        <a:sy n="1" d="1"/>
      </p:scale>
      <p:origin x="0" y="-18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4E0959-00C4-4B0A-AC58-84DF47ACEE4E}" type="doc">
      <dgm:prSet qsTypeId="urn:microsoft.com/office/officeart/2005/8/quickstyle/simple1" csTypeId="urn:microsoft.com/office/officeart/2005/8/colors/accent1_2"/>
      <dgm:spPr/>
      <dgm:t>
        <a:bodyPr/>
        <a:p>
          <a:endParaRPr altLang="en-US"/>
        </a:p>
      </dgm:t>
    </dgm:pt>
    <dgm:pt modelId="{DAF17A4B-5497-44B9-958C-132CC4CE6655}">
      <dgm:prSet/>
      <dgm:spPr/>
      <dgm:t>
        <a:bodyPr/>
        <a:p>
          <a:r>
            <a:rPr lang="en-IN" b="0" i="0" u="none" baseline="0">
              <a:rtl val="0"/>
            </a:rPr>
            <a:t>We have Digital Retinal Images for Vessel Extraction Dataset with a sample training set image displayed beside.</a:t>
          </a:r>
          <a:endParaRPr altLang="en-US"/>
        </a:p>
      </dgm:t>
    </dgm:pt>
    <dgm:pt modelId="{E7C28292-A9EC-4CD7-B514-708A38BBF342}" cxnId="{A6FDFCEB-BC10-453B-94E0-4EEC2D4D6D5D}" type="parTrans">
      <dgm:prSet/>
      <dgm:spPr/>
    </dgm:pt>
    <dgm:pt modelId="{E6910FF7-5354-46B5-B082-2C50020F4E7D}" cxnId="{A6FDFCEB-BC10-453B-94E0-4EEC2D4D6D5D}" type="sibTrans">
      <dgm:prSet/>
      <dgm:spPr/>
    </dgm:pt>
    <dgm:pt modelId="{8D3ADE49-5A43-459B-98A6-4FA82C38251D}">
      <dgm:prSet/>
      <dgm:spPr/>
      <dgm:t>
        <a:bodyPr/>
        <a:p>
          <a:r>
            <a:rPr lang="en-IN" b="0" i="0" u="none" baseline="0">
              <a:rtl val="0"/>
            </a:rPr>
            <a:t>The retinal image is a digital picture of the back of the eye and is widely used in medical diagnosis due to cardiovascular disease, diabetic retinopathy, hypertension, and glaucoma.</a:t>
          </a:r>
          <a:endParaRPr altLang="en-US"/>
        </a:p>
      </dgm:t>
    </dgm:pt>
    <dgm:pt modelId="{A597535C-3437-43CB-93B7-0387E5EA70DD}" cxnId="{1EF02A87-7B09-4ABD-BC8D-44F394BF0546}" type="parTrans">
      <dgm:prSet/>
      <dgm:spPr/>
    </dgm:pt>
    <dgm:pt modelId="{963C8ADC-CDC4-4B3B-8A63-9FED3F5597EE}" cxnId="{1EF02A87-7B09-4ABD-BC8D-44F394BF0546}" type="sibTrans">
      <dgm:prSet/>
      <dgm:spPr/>
    </dgm:pt>
    <dgm:pt modelId="{819CCABD-8FB3-43BE-B1D6-09657D97A930}">
      <dgm:prSet/>
      <dgm:spPr/>
      <dgm:t>
        <a:bodyPr/>
        <a:p>
          <a:r>
            <a:rPr lang="en-IN" b="0" i="0" u="none" baseline="0">
              <a:rtl val="0"/>
            </a:rPr>
            <a:t>Our aim is to make a conditional GAN model where the problem space includes the generation of RGB retinal images corresponding to the position of the optic disk region i.e. position control.</a:t>
          </a:r>
          <a:endParaRPr altLang="en-US"/>
        </a:p>
      </dgm:t>
    </dgm:pt>
    <dgm:pt modelId="{02DC2F91-C296-4801-9B0F-8887050B4CB0}" cxnId="{1D480DB0-6BB1-44D5-B2B6-16E484A783AF}" type="parTrans">
      <dgm:prSet/>
      <dgm:spPr/>
    </dgm:pt>
    <dgm:pt modelId="{F150A8A0-57E9-45DB-AF70-16BF9AA44A5A}" cxnId="{1D480DB0-6BB1-44D5-B2B6-16E484A783AF}" type="sibTrans">
      <dgm:prSet/>
      <dgm:spPr/>
    </dgm:pt>
    <dgm:pt modelId="{BAE82D54-B2A2-4020-9D65-774A1E8C9611}" type="pres">
      <dgm:prSet presAssocID="{D54E0959-00C4-4B0A-AC58-84DF47ACEE4E}" presName="linear" presStyleCnt="0">
        <dgm:presLayoutVars>
          <dgm:animLvl val="lvl"/>
          <dgm:resizeHandles val="exact"/>
        </dgm:presLayoutVars>
      </dgm:prSet>
      <dgm:spPr/>
    </dgm:pt>
    <dgm:pt modelId="{D9F16E66-7623-4E7F-9553-210C6C51D769}" type="pres">
      <dgm:prSet presAssocID="{DAF17A4B-5497-44B9-958C-132CC4CE6655}" presName="parentText" presStyleLbl="node1" presStyleIdx="0" presStyleCnt="3">
        <dgm:presLayoutVars>
          <dgm:chMax val="0"/>
          <dgm:bulletEnabled val="1"/>
        </dgm:presLayoutVars>
      </dgm:prSet>
      <dgm:spPr/>
    </dgm:pt>
    <dgm:pt modelId="{6EBBEB75-68AB-4C47-9966-F3491FD3ED79}" type="pres">
      <dgm:prSet presAssocID="{E6910FF7-5354-46B5-B082-2C50020F4E7D}" presName="spacer" presStyleCnt="0"/>
      <dgm:spPr/>
    </dgm:pt>
    <dgm:pt modelId="{4FA8F4D2-5CB6-4A68-B5C6-FE234DBAC16D}" type="pres">
      <dgm:prSet presAssocID="{8D3ADE49-5A43-459B-98A6-4FA82C38251D}" presName="parentText" presStyleLbl="node1" presStyleIdx="1" presStyleCnt="3">
        <dgm:presLayoutVars>
          <dgm:chMax val="0"/>
          <dgm:bulletEnabled val="1"/>
        </dgm:presLayoutVars>
      </dgm:prSet>
      <dgm:spPr/>
    </dgm:pt>
    <dgm:pt modelId="{658EE58A-F689-47FD-8026-1242B66996EA}" type="pres">
      <dgm:prSet presAssocID="{963C8ADC-CDC4-4B3B-8A63-9FED3F5597EE}" presName="spacer" presStyleCnt="0"/>
      <dgm:spPr/>
    </dgm:pt>
    <dgm:pt modelId="{DB77E003-AE78-4C3D-B73D-B00D3D8FE331}" type="pres">
      <dgm:prSet presAssocID="{819CCABD-8FB3-43BE-B1D6-09657D97A930}" presName="parentText" presStyleLbl="node1" presStyleIdx="2" presStyleCnt="3">
        <dgm:presLayoutVars>
          <dgm:chMax val="0"/>
          <dgm:bulletEnabled val="1"/>
        </dgm:presLayoutVars>
      </dgm:prSet>
      <dgm:spPr/>
    </dgm:pt>
  </dgm:ptLst>
  <dgm:cxnLst>
    <dgm:cxn modelId="{A6FDFCEB-BC10-453B-94E0-4EEC2D4D6D5D}" srcId="{D54E0959-00C4-4B0A-AC58-84DF47ACEE4E}" destId="{DAF17A4B-5497-44B9-958C-132CC4CE6655}" srcOrd="0" destOrd="0" parTransId="{E7C28292-A9EC-4CD7-B514-708A38BBF342}" sibTransId="{E6910FF7-5354-46B5-B082-2C50020F4E7D}"/>
    <dgm:cxn modelId="{1EF02A87-7B09-4ABD-BC8D-44F394BF0546}" srcId="{D54E0959-00C4-4B0A-AC58-84DF47ACEE4E}" destId="{8D3ADE49-5A43-459B-98A6-4FA82C38251D}" srcOrd="1" destOrd="0" parTransId="{A597535C-3437-43CB-93B7-0387E5EA70DD}" sibTransId="{963C8ADC-CDC4-4B3B-8A63-9FED3F5597EE}"/>
    <dgm:cxn modelId="{1D480DB0-6BB1-44D5-B2B6-16E484A783AF}" srcId="{D54E0959-00C4-4B0A-AC58-84DF47ACEE4E}" destId="{819CCABD-8FB3-43BE-B1D6-09657D97A930}" srcOrd="2" destOrd="0" parTransId="{02DC2F91-C296-4801-9B0F-8887050B4CB0}" sibTransId="{F150A8A0-57E9-45DB-AF70-16BF9AA44A5A}"/>
    <dgm:cxn modelId="{B5B104A3-E76D-4EA0-870C-0E4C96C8D43C}" type="presOf" srcId="{D54E0959-00C4-4B0A-AC58-84DF47ACEE4E}" destId="{BAE82D54-B2A2-4020-9D65-774A1E8C9611}" srcOrd="0" destOrd="0" presId="urn:microsoft.com/office/officeart/2005/8/layout/vList2"/>
    <dgm:cxn modelId="{9F197E50-DE84-425A-A5A2-25FBF9152283}" type="presParOf" srcId="{BAE82D54-B2A2-4020-9D65-774A1E8C9611}" destId="{D9F16E66-7623-4E7F-9553-210C6C51D769}" srcOrd="0" destOrd="0" presId="urn:microsoft.com/office/officeart/2005/8/layout/vList2"/>
    <dgm:cxn modelId="{6D2DC00B-72E0-4DCA-B695-962D3FE61BD5}" type="presOf" srcId="{DAF17A4B-5497-44B9-958C-132CC4CE6655}" destId="{D9F16E66-7623-4E7F-9553-210C6C51D769}" srcOrd="0" destOrd="0" presId="urn:microsoft.com/office/officeart/2005/8/layout/vList2"/>
    <dgm:cxn modelId="{FC32D3B0-1606-44FD-99FF-E770B378A818}" type="presParOf" srcId="{BAE82D54-B2A2-4020-9D65-774A1E8C9611}" destId="{6EBBEB75-68AB-4C47-9966-F3491FD3ED79}" srcOrd="1" destOrd="0" presId="urn:microsoft.com/office/officeart/2005/8/layout/vList2"/>
    <dgm:cxn modelId="{4C104842-0EF5-4F8C-A787-D15EB86A62B5}" type="presParOf" srcId="{BAE82D54-B2A2-4020-9D65-774A1E8C9611}" destId="{4FA8F4D2-5CB6-4A68-B5C6-FE234DBAC16D}" srcOrd="2" destOrd="0" presId="urn:microsoft.com/office/officeart/2005/8/layout/vList2"/>
    <dgm:cxn modelId="{301FCF8F-2A3E-4E9E-8F16-699202C722EE}" type="presOf" srcId="{8D3ADE49-5A43-459B-98A6-4FA82C38251D}" destId="{4FA8F4D2-5CB6-4A68-B5C6-FE234DBAC16D}" srcOrd="0" destOrd="0" presId="urn:microsoft.com/office/officeart/2005/8/layout/vList2"/>
    <dgm:cxn modelId="{0DBC52A7-E4F6-4EFD-A662-7F8A584E0E01}" type="presParOf" srcId="{BAE82D54-B2A2-4020-9D65-774A1E8C9611}" destId="{658EE58A-F689-47FD-8026-1242B66996EA}" srcOrd="3" destOrd="0" presId="urn:microsoft.com/office/officeart/2005/8/layout/vList2"/>
    <dgm:cxn modelId="{3EB6FC3E-7717-4406-ABC7-75A78765E2A7}" type="presParOf" srcId="{BAE82D54-B2A2-4020-9D65-774A1E8C9611}" destId="{DB77E003-AE78-4C3D-B73D-B00D3D8FE331}" srcOrd="4" destOrd="0" presId="urn:microsoft.com/office/officeart/2005/8/layout/vList2"/>
    <dgm:cxn modelId="{6E0DD7DB-B7D8-4635-98CE-0D730A305ECE}" type="presOf" srcId="{819CCABD-8FB3-43BE-B1D6-09657D97A930}" destId="{DB77E003-AE78-4C3D-B73D-B00D3D8FE331}" srcOrd="0" destOrd="0" presId="urn:microsoft.com/office/officeart/2005/8/layout/vList2"/>
  </dgm:cxnLst>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FFD3FC-9BBA-410F-9EDD-90B0664BC470}" type="doc">
      <dgm:prSet/>
      <dgm:spPr/>
      <dgm:t>
        <a:bodyPr/>
        <a:p>
          <a:endParaRPr altLang="en-US"/>
        </a:p>
      </dgm:t>
    </dgm:pt>
    <dgm:pt modelId="{2F209A7A-A102-4DBC-B935-D081F702CBE4}">
      <dgm:prSet phldr="0" custT="0"/>
      <dgm:spPr/>
      <dgm:t>
        <a:bodyPr vert="horz" wrap="square"/>
        <a:p>
          <a:pPr algn="just">
            <a:lnSpc>
              <a:spcPct val="100000"/>
            </a:lnSpc>
            <a:spcBef>
              <a:spcPct val="0"/>
            </a:spcBef>
            <a:spcAft>
              <a:spcPct val="35000"/>
            </a:spcAft>
          </a:pPr>
          <a:r>
            <a:rPr lang="en-IN" b="0" i="0" u="none" baseline="0">
              <a:rtl val="0"/>
            </a:rPr>
            <a:t>The dataset of three images consisting of the ground truth, retinal image and mask is used to first generate an image where the blood vessels are removed.</a:t>
          </a:r>
          <a:r>
            <a:rPr altLang="en-US"/>
            <a:t/>
          </a:r>
          <a:endParaRPr altLang="en-US"/>
        </a:p>
      </dgm:t>
    </dgm:pt>
    <dgm:pt modelId="{A8D5A544-204D-4CD0-BB85-C08B4DC217A7}" cxnId="{B6607E2B-0220-4D38-8188-39748369DFB7}" type="parTrans">
      <dgm:prSet/>
      <dgm:spPr/>
    </dgm:pt>
    <dgm:pt modelId="{8F6BCD67-694A-4A27-9F9A-84F79C78C101}" cxnId="{B6607E2B-0220-4D38-8188-39748369DFB7}" type="sibTrans">
      <dgm:prSet/>
      <dgm:spPr/>
    </dgm:pt>
    <dgm:pt modelId="{BAAAA4C9-42DA-4F9B-A61A-5C127DCC8F52}">
      <dgm:prSet phldr="0" custT="0"/>
      <dgm:spPr/>
      <dgm:t>
        <a:bodyPr vert="horz" wrap="square"/>
        <a:p>
          <a:pPr algn="just">
            <a:lnSpc>
              <a:spcPct val="100000"/>
            </a:lnSpc>
            <a:spcBef>
              <a:spcPct val="0"/>
            </a:spcBef>
            <a:spcAft>
              <a:spcPct val="35000"/>
            </a:spcAft>
          </a:pPr>
          <a:r>
            <a:rPr lang="en-IN" b="0" i="0" u="none" baseline="0">
              <a:rtl val="0"/>
            </a:rPr>
            <a:t>The </a:t>
          </a:r>
          <a:r>
            <a:rPr lang="en-US" b="0" i="0" u="none" baseline="0">
              <a:rtl val="0"/>
            </a:rPr>
            <a:t>removed vessels are filled using bernstein polynomial mathematical expression in the green channel. </a:t>
          </a:r>
          <a:r>
            <a:rPr altLang="en-US"/>
            <a:t/>
          </a:r>
          <a:endParaRPr altLang="en-US"/>
        </a:p>
      </dgm:t>
    </dgm:pt>
    <dgm:pt modelId="{169A8611-F39B-4D6D-8A1B-27DF18160121}" cxnId="{478ECDB8-8B6F-449B-AD1D-F0D9DF19CE0B}" type="parTrans">
      <dgm:prSet/>
      <dgm:spPr/>
    </dgm:pt>
    <dgm:pt modelId="{6D23E8B7-A850-45FD-BA00-0B558EA9BE20}" cxnId="{478ECDB8-8B6F-449B-AD1D-F0D9DF19CE0B}" type="sibTrans">
      <dgm:prSet/>
      <dgm:spPr/>
    </dgm:pt>
    <dgm:pt modelId="{DB8A68FA-66AB-444E-9487-C95525FD7891}">
      <dgm:prSet phldr="0" custT="0"/>
      <dgm:spPr/>
      <dgm:t>
        <a:bodyPr vert="horz" wrap="square"/>
        <a:p>
          <a:pPr algn="just">
            <a:lnSpc>
              <a:spcPct val="100000"/>
            </a:lnSpc>
            <a:spcBef>
              <a:spcPct val="0"/>
            </a:spcBef>
            <a:spcAft>
              <a:spcPct val="35000"/>
            </a:spcAft>
          </a:pPr>
          <a:r>
            <a:rPr lang="en-US" b="0" i="0" u="none" baseline="0">
              <a:rtl val="0"/>
            </a:rPr>
            <a:t>After getting the new green image we perform feature extraction using a 3x3 matrix window and region creation using K-Means Clustering algorithm.</a:t>
          </a:r>
          <a:r>
            <a:rPr altLang="en-US"/>
            <a:t/>
          </a:r>
          <a:endParaRPr altLang="en-US"/>
        </a:p>
      </dgm:t>
    </dgm:pt>
    <dgm:pt modelId="{EDDA0BCD-E410-4958-B12C-6D300875DC3A}" cxnId="{1DC40B13-19E5-4EEC-B104-54274802F150}" type="parTrans">
      <dgm:prSet/>
      <dgm:spPr/>
    </dgm:pt>
    <dgm:pt modelId="{2A1BDC0B-6657-4904-8409-F345B3FA297C}" cxnId="{1DC40B13-19E5-4EEC-B104-54274802F150}" type="sibTrans">
      <dgm:prSet/>
      <dgm:spPr/>
    </dgm:pt>
    <dgm:pt modelId="{1F16CAFA-4362-47A8-BA69-368BE65A79AA}">
      <dgm:prSet phldr="0" custT="0"/>
      <dgm:spPr/>
      <dgm:t>
        <a:bodyPr vert="horz" wrap="square"/>
        <a:p>
          <a:pPr algn="just">
            <a:lnSpc>
              <a:spcPct val="100000"/>
            </a:lnSpc>
            <a:spcBef>
              <a:spcPct val="0"/>
            </a:spcBef>
            <a:spcAft>
              <a:spcPct val="35000"/>
            </a:spcAft>
          </a:pPr>
          <a:r>
            <a:rPr lang="en-US" b="0" i="0" u="none" baseline="0">
              <a:rtl val="0"/>
            </a:rPr>
            <a:t>The features are used to create three clusters henceforth which we generate three regions of a retinal image i.e. a high contrast region, low contrast region and an optic disc region.</a:t>
          </a:r>
          <a:r>
            <a:rPr altLang="en-US"/>
            <a:t/>
          </a:r>
          <a:endParaRPr altLang="en-US"/>
        </a:p>
      </dgm:t>
    </dgm:pt>
    <dgm:pt modelId="{DD94CDFC-150C-440D-B2DC-1166E58E56F5}" cxnId="{8FC167C5-6FE6-4045-85AD-2F86885DFC19}" type="parTrans">
      <dgm:prSet/>
      <dgm:spPr/>
    </dgm:pt>
    <dgm:pt modelId="{9ADFE792-8638-4A8B-A483-1A302B88A4F5}" cxnId="{8FC167C5-6FE6-4045-85AD-2F86885DFC19}" type="sibTrans">
      <dgm:prSet/>
      <dgm:spPr/>
    </dgm:pt>
    <dgm:pt modelId="{80C10CF6-DB6D-4DD2-BDE2-2DAC5208F437}" type="pres">
      <dgm:prSet presAssocID="{0FFFD3FC-9BBA-410F-9EDD-90B0664BC470}" presName="CompostProcess" presStyleCnt="0">
        <dgm:presLayoutVars>
          <dgm:dir/>
          <dgm:resizeHandles val="exact"/>
        </dgm:presLayoutVars>
      </dgm:prSet>
      <dgm:spPr/>
    </dgm:pt>
    <dgm:pt modelId="{828F084B-182B-49C2-8065-C1E82FF937B6}" type="pres">
      <dgm:prSet presAssocID="{0FFFD3FC-9BBA-410F-9EDD-90B0664BC470}" presName="arrow" presStyleLbl="bgShp" presStyleIdx="0" presStyleCnt="1"/>
      <dgm:spPr/>
    </dgm:pt>
    <dgm:pt modelId="{33AD6776-36A8-4985-8C04-F558894FA026}" type="pres">
      <dgm:prSet presAssocID="{0FFFD3FC-9BBA-410F-9EDD-90B0664BC470}" presName="linearProcess" presStyleCnt="0"/>
      <dgm:spPr/>
    </dgm:pt>
    <dgm:pt modelId="{80177FF3-BAE5-49D0-A41F-240A84507C5D}" type="pres">
      <dgm:prSet presAssocID="{2F209A7A-A102-4DBC-B935-D081F702CBE4}" presName="textNode" presStyleLbl="node1" presStyleIdx="0" presStyleCnt="4">
        <dgm:presLayoutVars>
          <dgm:bulletEnabled val="1"/>
        </dgm:presLayoutVars>
      </dgm:prSet>
      <dgm:spPr/>
    </dgm:pt>
    <dgm:pt modelId="{619D4F9C-8196-483D-884E-7A0407BB8FD5}" type="pres">
      <dgm:prSet presAssocID="{8F6BCD67-694A-4A27-9F9A-84F79C78C101}" presName="sibTrans" presStyleCnt="0"/>
      <dgm:spPr/>
    </dgm:pt>
    <dgm:pt modelId="{554D44E3-9D97-4D19-9467-6E4374B126BB}" type="pres">
      <dgm:prSet presAssocID="{BAAAA4C9-42DA-4F9B-A61A-5C127DCC8F52}" presName="textNode" presStyleLbl="node1" presStyleIdx="1" presStyleCnt="4">
        <dgm:presLayoutVars>
          <dgm:bulletEnabled val="1"/>
        </dgm:presLayoutVars>
      </dgm:prSet>
      <dgm:spPr/>
    </dgm:pt>
    <dgm:pt modelId="{F38A6BBD-5DB1-4E77-8BB6-5980CE7B977F}" type="pres">
      <dgm:prSet presAssocID="{6D23E8B7-A850-45FD-BA00-0B558EA9BE20}" presName="sibTrans" presStyleCnt="0"/>
      <dgm:spPr/>
    </dgm:pt>
    <dgm:pt modelId="{EA3E4975-B9E8-4466-9167-F4FCF9D92E2F}" type="pres">
      <dgm:prSet presAssocID="{DB8A68FA-66AB-444E-9487-C95525FD7891}" presName="textNode" presStyleLbl="node1" presStyleIdx="2" presStyleCnt="4">
        <dgm:presLayoutVars>
          <dgm:bulletEnabled val="1"/>
        </dgm:presLayoutVars>
      </dgm:prSet>
      <dgm:spPr/>
    </dgm:pt>
    <dgm:pt modelId="{11D2856B-5405-4082-AF17-2A57C925F378}" type="pres">
      <dgm:prSet presAssocID="{2A1BDC0B-6657-4904-8409-F345B3FA297C}" presName="sibTrans" presStyleCnt="0"/>
      <dgm:spPr/>
    </dgm:pt>
    <dgm:pt modelId="{C515CD1F-061D-4C2C-8109-A28434CD356C}" type="pres">
      <dgm:prSet presAssocID="{1F16CAFA-4362-47A8-BA69-368BE65A79AA}" presName="textNode" presStyleLbl="node1" presStyleIdx="3" presStyleCnt="4">
        <dgm:presLayoutVars>
          <dgm:bulletEnabled val="1"/>
        </dgm:presLayoutVars>
      </dgm:prSet>
      <dgm:spPr/>
    </dgm:pt>
  </dgm:ptLst>
  <dgm:cxnLst>
    <dgm:cxn modelId="{B6607E2B-0220-4D38-8188-39748369DFB7}" srcId="{0FFFD3FC-9BBA-410F-9EDD-90B0664BC470}" destId="{2F209A7A-A102-4DBC-B935-D081F702CBE4}" srcOrd="0" destOrd="0" parTransId="{A8D5A544-204D-4CD0-BB85-C08B4DC217A7}" sibTransId="{8F6BCD67-694A-4A27-9F9A-84F79C78C101}"/>
    <dgm:cxn modelId="{478ECDB8-8B6F-449B-AD1D-F0D9DF19CE0B}" srcId="{0FFFD3FC-9BBA-410F-9EDD-90B0664BC470}" destId="{BAAAA4C9-42DA-4F9B-A61A-5C127DCC8F52}" srcOrd="1" destOrd="0" parTransId="{169A8611-F39B-4D6D-8A1B-27DF18160121}" sibTransId="{6D23E8B7-A850-45FD-BA00-0B558EA9BE20}"/>
    <dgm:cxn modelId="{1DC40B13-19E5-4EEC-B104-54274802F150}" srcId="{0FFFD3FC-9BBA-410F-9EDD-90B0664BC470}" destId="{DB8A68FA-66AB-444E-9487-C95525FD7891}" srcOrd="2" destOrd="0" parTransId="{EDDA0BCD-E410-4958-B12C-6D300875DC3A}" sibTransId="{2A1BDC0B-6657-4904-8409-F345B3FA297C}"/>
    <dgm:cxn modelId="{8FC167C5-6FE6-4045-85AD-2F86885DFC19}" srcId="{0FFFD3FC-9BBA-410F-9EDD-90B0664BC470}" destId="{1F16CAFA-4362-47A8-BA69-368BE65A79AA}" srcOrd="3" destOrd="0" parTransId="{DD94CDFC-150C-440D-B2DC-1166E58E56F5}" sibTransId="{9ADFE792-8638-4A8B-A483-1A302B88A4F5}"/>
    <dgm:cxn modelId="{005AA6B1-E724-44EE-BBBE-34CBC29F93D5}" type="presOf" srcId="{0FFFD3FC-9BBA-410F-9EDD-90B0664BC470}" destId="{80C10CF6-DB6D-4DD2-BDE2-2DAC5208F437}" srcOrd="0" destOrd="0" presId="urn:microsoft.com/office/officeart/2005/8/layout/hProcess9"/>
    <dgm:cxn modelId="{64FF4B0A-419E-4B63-BE0B-0CCF162E1530}" type="presParOf" srcId="{80C10CF6-DB6D-4DD2-BDE2-2DAC5208F437}" destId="{828F084B-182B-49C2-8065-C1E82FF937B6}" srcOrd="0" destOrd="0" presId="urn:microsoft.com/office/officeart/2005/8/layout/hProcess9"/>
    <dgm:cxn modelId="{DEACAC55-EB8C-4975-BF2B-BAD232E2B45F}" type="presParOf" srcId="{80C10CF6-DB6D-4DD2-BDE2-2DAC5208F437}" destId="{33AD6776-36A8-4985-8C04-F558894FA026}" srcOrd="1" destOrd="0" presId="urn:microsoft.com/office/officeart/2005/8/layout/hProcess9"/>
    <dgm:cxn modelId="{2656AE4D-C877-4A37-ACA0-0BA3EB6DBC37}" type="presParOf" srcId="{33AD6776-36A8-4985-8C04-F558894FA026}" destId="{80177FF3-BAE5-49D0-A41F-240A84507C5D}" srcOrd="0" destOrd="1" presId="urn:microsoft.com/office/officeart/2005/8/layout/hProcess9"/>
    <dgm:cxn modelId="{98D37411-B6E0-4D9A-BFE4-6EAFCE020A10}" type="presOf" srcId="{2F209A7A-A102-4DBC-B935-D081F702CBE4}" destId="{80177FF3-BAE5-49D0-A41F-240A84507C5D}" srcOrd="0" destOrd="0" presId="urn:microsoft.com/office/officeart/2005/8/layout/hProcess9"/>
    <dgm:cxn modelId="{6B80A2C3-CCDF-4D54-A3E1-F141780E839C}" type="presParOf" srcId="{33AD6776-36A8-4985-8C04-F558894FA026}" destId="{619D4F9C-8196-483D-884E-7A0407BB8FD5}" srcOrd="1" destOrd="1" presId="urn:microsoft.com/office/officeart/2005/8/layout/hProcess9"/>
    <dgm:cxn modelId="{427A21ED-623E-48F4-811D-53115ACB005A}" type="presParOf" srcId="{33AD6776-36A8-4985-8C04-F558894FA026}" destId="{554D44E3-9D97-4D19-9467-6E4374B126BB}" srcOrd="2" destOrd="1" presId="urn:microsoft.com/office/officeart/2005/8/layout/hProcess9"/>
    <dgm:cxn modelId="{B6CEEBD2-B23D-4EFF-907E-0162FD2143DF}" type="presOf" srcId="{BAAAA4C9-42DA-4F9B-A61A-5C127DCC8F52}" destId="{554D44E3-9D97-4D19-9467-6E4374B126BB}" srcOrd="0" destOrd="0" presId="urn:microsoft.com/office/officeart/2005/8/layout/hProcess9"/>
    <dgm:cxn modelId="{233CC16E-72F7-4799-ADFD-1E4B97FCD277}" type="presParOf" srcId="{33AD6776-36A8-4985-8C04-F558894FA026}" destId="{F38A6BBD-5DB1-4E77-8BB6-5980CE7B977F}" srcOrd="3" destOrd="1" presId="urn:microsoft.com/office/officeart/2005/8/layout/hProcess9"/>
    <dgm:cxn modelId="{FE3D218A-8EC1-4FDE-BDF2-AF5DCA442F4B}" type="presParOf" srcId="{33AD6776-36A8-4985-8C04-F558894FA026}" destId="{EA3E4975-B9E8-4466-9167-F4FCF9D92E2F}" srcOrd="4" destOrd="1" presId="urn:microsoft.com/office/officeart/2005/8/layout/hProcess9"/>
    <dgm:cxn modelId="{B1603843-1ABE-439E-BA35-ACEC10D6BC37}" type="presOf" srcId="{DB8A68FA-66AB-444E-9487-C95525FD7891}" destId="{EA3E4975-B9E8-4466-9167-F4FCF9D92E2F}" srcOrd="0" destOrd="0" presId="urn:microsoft.com/office/officeart/2005/8/layout/hProcess9"/>
    <dgm:cxn modelId="{36B6FB18-F42B-427A-A7E5-78DB02FFDAD1}" type="presParOf" srcId="{33AD6776-36A8-4985-8C04-F558894FA026}" destId="{11D2856B-5405-4082-AF17-2A57C925F378}" srcOrd="5" destOrd="1" presId="urn:microsoft.com/office/officeart/2005/8/layout/hProcess9"/>
    <dgm:cxn modelId="{7FAE2378-AA54-4F30-B1F8-D2F15CA4D1ED}" type="presParOf" srcId="{33AD6776-36A8-4985-8C04-F558894FA026}" destId="{C515CD1F-061D-4C2C-8109-A28434CD356C}" srcOrd="6" destOrd="1" presId="urn:microsoft.com/office/officeart/2005/8/layout/hProcess9"/>
    <dgm:cxn modelId="{A851EC0E-4A2B-4BB1-BA09-E88176A93B11}" type="presOf" srcId="{1F16CAFA-4362-47A8-BA69-368BE65A79AA}" destId="{C515CD1F-061D-4C2C-8109-A28434CD356C}" srcOrd="0" destOrd="0" presId="urn:microsoft.com/office/officeart/2005/8/layout/hProcess9"/>
  </dgm:cxnLst>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95C59-2871-4E3D-8B66-AB30BC48B853}" type="doc">
      <dgm:prSet/>
      <dgm:spPr/>
      <dgm:t>
        <a:bodyPr/>
        <a:p>
          <a:endParaRPr altLang="en-US"/>
        </a:p>
      </dgm:t>
    </dgm:pt>
    <dgm:pt modelId="{BF5F2FEF-6545-472A-8DA1-400C5C02722D}">
      <dgm:prSet phldr="0" custT="0"/>
      <dgm:spPr/>
      <dgm:t>
        <a:bodyPr vert="horz" wrap="square"/>
        <a:p>
          <a:pPr algn="just">
            <a:lnSpc>
              <a:spcPct val="100000"/>
            </a:lnSpc>
            <a:spcBef>
              <a:spcPct val="0"/>
            </a:spcBef>
            <a:spcAft>
              <a:spcPct val="35000"/>
            </a:spcAft>
          </a:pPr>
          <a:r>
            <a:rPr lang="en-IN" b="0" i="0" u="none" baseline="0">
              <a:rtl val="0"/>
            </a:rPr>
            <a:t>We're training a conditional GAN with a specific focus: using only the optic disc region to generate RGB retinal images and precisely control the position of the generated image relative to the optic disc region.</a:t>
          </a:r>
          <a:r>
            <a:rPr altLang="en-US"/>
            <a:t/>
          </a:r>
          <a:endParaRPr altLang="en-US"/>
        </a:p>
      </dgm:t>
    </dgm:pt>
    <dgm:pt modelId="{FC76E6DD-C2A4-4AF0-907C-25FF02B4EB8D}" cxnId="{3A3FF830-A074-489C-9CC9-D9506DEACF82}" type="parTrans">
      <dgm:prSet/>
      <dgm:spPr/>
    </dgm:pt>
    <dgm:pt modelId="{52895494-3132-4BBF-A1DD-F3347BBAF75E}" cxnId="{3A3FF830-A074-489C-9CC9-D9506DEACF82}" type="sibTrans">
      <dgm:prSet/>
      <dgm:spPr/>
    </dgm:pt>
    <dgm:pt modelId="{9C862869-CEF7-4BB5-BED3-BB46F522439D}">
      <dgm:prSet phldr="0" custT="0"/>
      <dgm:spPr/>
      <dgm:t>
        <a:bodyPr vert="horz" wrap="square"/>
        <a:p>
          <a:pPr algn="just">
            <a:lnSpc>
              <a:spcPct val="100000"/>
            </a:lnSpc>
            <a:spcBef>
              <a:spcPct val="0"/>
            </a:spcBef>
            <a:spcAft>
              <a:spcPct val="35000"/>
            </a:spcAft>
          </a:pPr>
          <a:r>
            <a:rPr lang="en-IN" b="0" i="0" u="none" baseline="0">
              <a:rtl val="0"/>
            </a:rPr>
            <a:t>We generate 100-dimensional vectors from optic disc images, with the number of vectors matching the batch size. For instance, a batch size of 120 corresponds to 120 vectors, each containing 100 dimensions.</a:t>
          </a:r>
          <a:r>
            <a:rPr altLang="en-US"/>
            <a:t/>
          </a:r>
          <a:endParaRPr altLang="en-US"/>
        </a:p>
      </dgm:t>
    </dgm:pt>
    <dgm:pt modelId="{A6102422-E2B9-4ADE-95CF-1A7DC67CDAF7}" cxnId="{BC72D4A6-44F5-46A5-85E1-32666109A160}" type="parTrans">
      <dgm:prSet/>
      <dgm:spPr/>
    </dgm:pt>
    <dgm:pt modelId="{0576774D-A4B7-4F68-9EE1-3A2B5337DE78}" cxnId="{BC72D4A6-44F5-46A5-85E1-32666109A160}" type="sibTrans">
      <dgm:prSet/>
      <dgm:spPr/>
    </dgm:pt>
    <dgm:pt modelId="{718520AC-760C-42EB-B53B-02073BE0850D}">
      <dgm:prSet phldr="0" custT="0"/>
      <dgm:spPr/>
      <dgm:t>
        <a:bodyPr vert="horz" wrap="square"/>
        <a:p>
          <a:pPr algn="just">
            <a:lnSpc>
              <a:spcPct val="100000"/>
            </a:lnSpc>
            <a:spcBef>
              <a:spcPct val="0"/>
            </a:spcBef>
            <a:spcAft>
              <a:spcPct val="35000"/>
            </a:spcAft>
          </a:pPr>
          <a:r>
            <a:rPr lang="en-IN" b="0" i="0" u="none" baseline="0">
              <a:rtl val="0"/>
            </a:rPr>
            <a:t>The generator receives 100-dimensional vectors representing optic disc region images to produce RGB retinal images. The discriminator is fed with real retinal image data to differentiate between real and generated images.</a:t>
          </a:r>
          <a:r>
            <a:rPr altLang="en-US"/>
            <a:t/>
          </a:r>
          <a:endParaRPr altLang="en-US"/>
        </a:p>
      </dgm:t>
    </dgm:pt>
    <dgm:pt modelId="{96731968-1E89-4E1F-AD49-4E6036810DEB}" cxnId="{A26CD63B-D0A2-4C0C-892B-84494D8403A5}" type="parTrans">
      <dgm:prSet/>
      <dgm:spPr/>
    </dgm:pt>
    <dgm:pt modelId="{65639999-F567-411B-8C04-3CCCAE174B31}" cxnId="{A26CD63B-D0A2-4C0C-892B-84494D8403A5}" type="sibTrans">
      <dgm:prSet/>
      <dgm:spPr/>
    </dgm:pt>
    <dgm:pt modelId="{20C13D7B-EEBE-47FF-92CB-3AF594CA3A57}">
      <dgm:prSet/>
      <dgm:spPr/>
      <dgm:t>
        <a:bodyPr/>
        <a:p>
          <a:r>
            <a:rPr lang="" b="0" i="0" u="none" baseline="0">
              <a:rtl val="0"/>
            </a:rPr>
            <a:t>The GAN model aims to generate high-quality retinal images with precise positioning relative to an optic disc region.</a:t>
          </a:r>
          <a:endParaRPr altLang="en-US"/>
        </a:p>
      </dgm:t>
    </dgm:pt>
    <dgm:pt modelId="{497E0059-A14A-4E60-9940-AD1FEE783562}" cxnId="{CBD55CB3-8EF1-432B-87B2-EF18BC9B950C}" type="parTrans">
      <dgm:prSet/>
      <dgm:spPr/>
    </dgm:pt>
    <dgm:pt modelId="{092B1C08-16BB-42BB-88F0-07421282BA7D}" cxnId="{CBD55CB3-8EF1-432B-87B2-EF18BC9B950C}" type="sibTrans">
      <dgm:prSet/>
      <dgm:spPr/>
    </dgm:pt>
    <dgm:pt modelId="{868AB72E-12FC-4403-88A7-BD6A97D473F4}" type="pres">
      <dgm:prSet presAssocID="{6DB95C59-2871-4E3D-8B66-AB30BC48B853}" presName="outerComposite" presStyleCnt="0">
        <dgm:presLayoutVars>
          <dgm:chMax val="5"/>
          <dgm:dir/>
          <dgm:resizeHandles val="exact"/>
        </dgm:presLayoutVars>
      </dgm:prSet>
      <dgm:spPr/>
    </dgm:pt>
    <dgm:pt modelId="{B5693443-D05F-44AA-B755-A35D15E4496C}" type="pres">
      <dgm:prSet presAssocID="{6DB95C59-2871-4E3D-8B66-AB30BC48B853}" presName="dummyMaxCanvas" presStyleCnt="0">
        <dgm:presLayoutVars/>
      </dgm:prSet>
      <dgm:spPr/>
    </dgm:pt>
    <dgm:pt modelId="{A55E8F24-EBC9-4680-A9D7-6016B72F8C6D}" type="pres">
      <dgm:prSet presAssocID="{6DB95C59-2871-4E3D-8B66-AB30BC48B853}" presName="FourNodes_1" presStyleLbl="node1" presStyleIdx="0" presStyleCnt="4">
        <dgm:presLayoutVars>
          <dgm:bulletEnabled val="1"/>
        </dgm:presLayoutVars>
      </dgm:prSet>
      <dgm:spPr/>
    </dgm:pt>
    <dgm:pt modelId="{AD6B06C8-6DF9-4E84-8EBB-15A9A3532341}" type="pres">
      <dgm:prSet presAssocID="{6DB95C59-2871-4E3D-8B66-AB30BC48B853}" presName="FourNodes_2" presStyleLbl="node1" presStyleIdx="1" presStyleCnt="4">
        <dgm:presLayoutVars>
          <dgm:bulletEnabled val="1"/>
        </dgm:presLayoutVars>
      </dgm:prSet>
      <dgm:spPr/>
    </dgm:pt>
    <dgm:pt modelId="{FA165177-2CA9-4DD0-8962-482B327C3CB1}" type="pres">
      <dgm:prSet presAssocID="{6DB95C59-2871-4E3D-8B66-AB30BC48B853}" presName="FourNodes_3" presStyleLbl="node1" presStyleIdx="2" presStyleCnt="4">
        <dgm:presLayoutVars>
          <dgm:bulletEnabled val="1"/>
        </dgm:presLayoutVars>
      </dgm:prSet>
      <dgm:spPr/>
    </dgm:pt>
    <dgm:pt modelId="{7FDED478-0926-4039-8CDB-3A78D863A52F}" type="pres">
      <dgm:prSet presAssocID="{6DB95C59-2871-4E3D-8B66-AB30BC48B853}" presName="FourNodes_4" presStyleLbl="node1" presStyleIdx="3" presStyleCnt="4">
        <dgm:presLayoutVars>
          <dgm:bulletEnabled val="1"/>
        </dgm:presLayoutVars>
      </dgm:prSet>
      <dgm:spPr/>
    </dgm:pt>
    <dgm:pt modelId="{91EDF6FA-0354-4B3D-B185-319E3858255B}" type="pres">
      <dgm:prSet presAssocID="{6DB95C59-2871-4E3D-8B66-AB30BC48B853}" presName="FourConn_1-2" presStyleLbl="fgAccFollowNode1" presStyleIdx="0" presStyleCnt="3">
        <dgm:presLayoutVars>
          <dgm:bulletEnabled val="1"/>
        </dgm:presLayoutVars>
      </dgm:prSet>
      <dgm:spPr/>
    </dgm:pt>
    <dgm:pt modelId="{FBD5AA10-1BCA-4DFC-802D-C62BF5B84943}" type="pres">
      <dgm:prSet presAssocID="{6DB95C59-2871-4E3D-8B66-AB30BC48B853}" presName="FourConn_2-3" presStyleLbl="fgAccFollowNode1" presStyleIdx="1" presStyleCnt="3">
        <dgm:presLayoutVars>
          <dgm:bulletEnabled val="1"/>
        </dgm:presLayoutVars>
      </dgm:prSet>
      <dgm:spPr/>
    </dgm:pt>
    <dgm:pt modelId="{E7B04C93-9CF6-402A-B7CF-8356554C6A4E}" type="pres">
      <dgm:prSet presAssocID="{6DB95C59-2871-4E3D-8B66-AB30BC48B853}" presName="FourConn_3-4" presStyleLbl="fgAccFollowNode1" presStyleIdx="2" presStyleCnt="3">
        <dgm:presLayoutVars>
          <dgm:bulletEnabled val="1"/>
        </dgm:presLayoutVars>
      </dgm:prSet>
      <dgm:spPr/>
    </dgm:pt>
    <dgm:pt modelId="{C50F8CBB-B9F8-48EF-A933-8B3FE8EBE44C}" type="pres">
      <dgm:prSet presAssocID="{6DB95C59-2871-4E3D-8B66-AB30BC48B853}" presName="FourNodes_1_text" presStyleCnt="0">
        <dgm:presLayoutVars>
          <dgm:bulletEnabled val="1"/>
        </dgm:presLayoutVars>
      </dgm:prSet>
      <dgm:spPr/>
    </dgm:pt>
    <dgm:pt modelId="{2FC41E23-72E4-429D-910C-247EF6ADBEB5}" type="pres">
      <dgm:prSet presAssocID="{6DB95C59-2871-4E3D-8B66-AB30BC48B853}" presName="FourNodes_2_text" presStyleCnt="0">
        <dgm:presLayoutVars>
          <dgm:bulletEnabled val="1"/>
        </dgm:presLayoutVars>
      </dgm:prSet>
      <dgm:spPr/>
    </dgm:pt>
    <dgm:pt modelId="{14848433-337A-42E7-B1E6-847341DBDBA6}" type="pres">
      <dgm:prSet presAssocID="{6DB95C59-2871-4E3D-8B66-AB30BC48B853}" presName="FourNodes_3_text" presStyleCnt="0">
        <dgm:presLayoutVars>
          <dgm:bulletEnabled val="1"/>
        </dgm:presLayoutVars>
      </dgm:prSet>
      <dgm:spPr/>
    </dgm:pt>
    <dgm:pt modelId="{BBA1AD25-415C-4B7E-9EE3-EFE02A8E9D8B}" type="pres">
      <dgm:prSet presAssocID="{6DB95C59-2871-4E3D-8B66-AB30BC48B853}" presName="FourNodes_4_text" presStyleCnt="0">
        <dgm:presLayoutVars>
          <dgm:bulletEnabled val="1"/>
        </dgm:presLayoutVars>
      </dgm:prSet>
      <dgm:spPr/>
    </dgm:pt>
  </dgm:ptLst>
  <dgm:cxnLst>
    <dgm:cxn modelId="{3A3FF830-A074-489C-9CC9-D9506DEACF82}" srcId="{6DB95C59-2871-4E3D-8B66-AB30BC48B853}" destId="{BF5F2FEF-6545-472A-8DA1-400C5C02722D}" srcOrd="0" destOrd="0" parTransId="{FC76E6DD-C2A4-4AF0-907C-25FF02B4EB8D}" sibTransId="{52895494-3132-4BBF-A1DD-F3347BBAF75E}"/>
    <dgm:cxn modelId="{BC72D4A6-44F5-46A5-85E1-32666109A160}" srcId="{6DB95C59-2871-4E3D-8B66-AB30BC48B853}" destId="{9C862869-CEF7-4BB5-BED3-BB46F522439D}" srcOrd="1" destOrd="0" parTransId="{A6102422-E2B9-4ADE-95CF-1A7DC67CDAF7}" sibTransId="{0576774D-A4B7-4F68-9EE1-3A2B5337DE78}"/>
    <dgm:cxn modelId="{A26CD63B-D0A2-4C0C-892B-84494D8403A5}" srcId="{6DB95C59-2871-4E3D-8B66-AB30BC48B853}" destId="{718520AC-760C-42EB-B53B-02073BE0850D}" srcOrd="2" destOrd="0" parTransId="{96731968-1E89-4E1F-AD49-4E6036810DEB}" sibTransId="{65639999-F567-411B-8C04-3CCCAE174B31}"/>
    <dgm:cxn modelId="{CBD55CB3-8EF1-432B-87B2-EF18BC9B950C}" srcId="{6DB95C59-2871-4E3D-8B66-AB30BC48B853}" destId="{20C13D7B-EEBE-47FF-92CB-3AF594CA3A57}" srcOrd="3" destOrd="0" parTransId="{497E0059-A14A-4E60-9940-AD1FEE783562}" sibTransId="{092B1C08-16BB-42BB-88F0-07421282BA7D}"/>
    <dgm:cxn modelId="{121F28E1-4AF1-4E5F-8806-36C6267481EC}" type="presOf" srcId="{6DB95C59-2871-4E3D-8B66-AB30BC48B853}" destId="{868AB72E-12FC-4403-88A7-BD6A97D473F4}" srcOrd="0" destOrd="0" presId="urn:microsoft.com/office/officeart/2005/8/layout/vProcess5"/>
    <dgm:cxn modelId="{25C4C1E5-FCF2-4B58-883D-642B95C0D753}" type="presParOf" srcId="{868AB72E-12FC-4403-88A7-BD6A97D473F4}" destId="{B5693443-D05F-44AA-B755-A35D15E4496C}" srcOrd="0" destOrd="0" presId="urn:microsoft.com/office/officeart/2005/8/layout/vProcess5"/>
    <dgm:cxn modelId="{905333C4-ABDC-4735-BD87-CCC5C5DA0D7A}" type="presParOf" srcId="{868AB72E-12FC-4403-88A7-BD6A97D473F4}" destId="{A55E8F24-EBC9-4680-A9D7-6016B72F8C6D}" srcOrd="1" destOrd="0" presId="urn:microsoft.com/office/officeart/2005/8/layout/vProcess5"/>
    <dgm:cxn modelId="{D4BA57F8-E975-4F18-98C0-A28EC5C4EEFE}" type="presOf" srcId="{BF5F2FEF-6545-472A-8DA1-400C5C02722D}" destId="{A55E8F24-EBC9-4680-A9D7-6016B72F8C6D}" srcOrd="0" destOrd="0" presId="urn:microsoft.com/office/officeart/2005/8/layout/vProcess5"/>
    <dgm:cxn modelId="{4759F453-58DC-4C8E-888D-FC1E00632441}" type="presParOf" srcId="{868AB72E-12FC-4403-88A7-BD6A97D473F4}" destId="{AD6B06C8-6DF9-4E84-8EBB-15A9A3532341}" srcOrd="2" destOrd="0" presId="urn:microsoft.com/office/officeart/2005/8/layout/vProcess5"/>
    <dgm:cxn modelId="{0EF5BD52-CE7D-431B-9934-66726D11CE13}" type="presOf" srcId="{9C862869-CEF7-4BB5-BED3-BB46F522439D}" destId="{AD6B06C8-6DF9-4E84-8EBB-15A9A3532341}" srcOrd="0" destOrd="0" presId="urn:microsoft.com/office/officeart/2005/8/layout/vProcess5"/>
    <dgm:cxn modelId="{B1CC0EEC-D7A2-487A-9DE4-3D261A8C30E1}" type="presParOf" srcId="{868AB72E-12FC-4403-88A7-BD6A97D473F4}" destId="{FA165177-2CA9-4DD0-8962-482B327C3CB1}" srcOrd="3" destOrd="0" presId="urn:microsoft.com/office/officeart/2005/8/layout/vProcess5"/>
    <dgm:cxn modelId="{7F611A1D-8870-4331-898F-1D21757B34EE}" type="presOf" srcId="{718520AC-760C-42EB-B53B-02073BE0850D}" destId="{FA165177-2CA9-4DD0-8962-482B327C3CB1}" srcOrd="0" destOrd="0" presId="urn:microsoft.com/office/officeart/2005/8/layout/vProcess5"/>
    <dgm:cxn modelId="{92ECEFC3-5296-4C25-AD90-7E1E5124E763}" type="presParOf" srcId="{868AB72E-12FC-4403-88A7-BD6A97D473F4}" destId="{7FDED478-0926-4039-8CDB-3A78D863A52F}" srcOrd="4" destOrd="0" presId="urn:microsoft.com/office/officeart/2005/8/layout/vProcess5"/>
    <dgm:cxn modelId="{515A7C0C-0943-4397-ADAD-7B60A51D2E0B}" type="presOf" srcId="{20C13D7B-EEBE-47FF-92CB-3AF594CA3A57}" destId="{7FDED478-0926-4039-8CDB-3A78D863A52F}" srcOrd="0" destOrd="0" presId="urn:microsoft.com/office/officeart/2005/8/layout/vProcess5"/>
    <dgm:cxn modelId="{141FBAF2-09CA-438E-BEA1-92DFCEAED13A}" type="presParOf" srcId="{868AB72E-12FC-4403-88A7-BD6A97D473F4}" destId="{91EDF6FA-0354-4B3D-B185-319E3858255B}" srcOrd="5" destOrd="0" presId="urn:microsoft.com/office/officeart/2005/8/layout/vProcess5"/>
    <dgm:cxn modelId="{4E39D8DD-6250-430D-AE6A-A3FDB19C77DF}" type="presOf" srcId="{52895494-3132-4BBF-A1DD-F3347BBAF75E}" destId="{91EDF6FA-0354-4B3D-B185-319E3858255B}" srcOrd="0" destOrd="0" presId="urn:microsoft.com/office/officeart/2005/8/layout/vProcess5"/>
    <dgm:cxn modelId="{0F51ADDE-AAC9-4481-A85F-4697E5BDAF86}" type="presParOf" srcId="{868AB72E-12FC-4403-88A7-BD6A97D473F4}" destId="{FBD5AA10-1BCA-4DFC-802D-C62BF5B84943}" srcOrd="6" destOrd="0" presId="urn:microsoft.com/office/officeart/2005/8/layout/vProcess5"/>
    <dgm:cxn modelId="{09D3EA5A-CECD-4A58-B740-378643EBCDCC}" type="presOf" srcId="{0576774D-A4B7-4F68-9EE1-3A2B5337DE78}" destId="{FBD5AA10-1BCA-4DFC-802D-C62BF5B84943}" srcOrd="0" destOrd="0" presId="urn:microsoft.com/office/officeart/2005/8/layout/vProcess5"/>
    <dgm:cxn modelId="{00CFE7A2-5AC5-457E-AFB7-841DFC3E98E0}" type="presParOf" srcId="{868AB72E-12FC-4403-88A7-BD6A97D473F4}" destId="{E7B04C93-9CF6-402A-B7CF-8356554C6A4E}" srcOrd="7" destOrd="0" presId="urn:microsoft.com/office/officeart/2005/8/layout/vProcess5"/>
    <dgm:cxn modelId="{3B0E8F8C-6F6D-4280-87FF-92BA2789512D}" type="presOf" srcId="{65639999-F567-411B-8C04-3CCCAE174B31}" destId="{E7B04C93-9CF6-402A-B7CF-8356554C6A4E}" srcOrd="0" destOrd="0" presId="urn:microsoft.com/office/officeart/2005/8/layout/vProcess5"/>
    <dgm:cxn modelId="{A578BA44-C2A8-4A41-8771-C699B4C1B529}" type="presParOf" srcId="{868AB72E-12FC-4403-88A7-BD6A97D473F4}" destId="{C50F8CBB-B9F8-48EF-A933-8B3FE8EBE44C}" srcOrd="8" destOrd="0" presId="urn:microsoft.com/office/officeart/2005/8/layout/vProcess5"/>
    <dgm:cxn modelId="{83929DA4-CCF9-4790-9B15-BD1E9B0D5893}" type="presOf" srcId="{BF5F2FEF-6545-472A-8DA1-400C5C02722D}" destId="{C50F8CBB-B9F8-48EF-A933-8B3FE8EBE44C}" srcOrd="1" destOrd="0" presId="urn:microsoft.com/office/officeart/2005/8/layout/vProcess5"/>
    <dgm:cxn modelId="{B5A586AB-2C94-4444-8B53-FCE6EDB7DF59}" type="presParOf" srcId="{868AB72E-12FC-4403-88A7-BD6A97D473F4}" destId="{2FC41E23-72E4-429D-910C-247EF6ADBEB5}" srcOrd="9" destOrd="0" presId="urn:microsoft.com/office/officeart/2005/8/layout/vProcess5"/>
    <dgm:cxn modelId="{740649C3-D980-4DF0-84E4-8BBF58930BC1}" type="presOf" srcId="{9C862869-CEF7-4BB5-BED3-BB46F522439D}" destId="{2FC41E23-72E4-429D-910C-247EF6ADBEB5}" srcOrd="1" destOrd="0" presId="urn:microsoft.com/office/officeart/2005/8/layout/vProcess5"/>
    <dgm:cxn modelId="{9787EF57-F14A-4C4F-9526-151492612167}" type="presParOf" srcId="{868AB72E-12FC-4403-88A7-BD6A97D473F4}" destId="{14848433-337A-42E7-B1E6-847341DBDBA6}" srcOrd="10" destOrd="0" presId="urn:microsoft.com/office/officeart/2005/8/layout/vProcess5"/>
    <dgm:cxn modelId="{55860104-DD0A-4D1B-88E2-69FD79413E3B}" type="presOf" srcId="{718520AC-760C-42EB-B53B-02073BE0850D}" destId="{14848433-337A-42E7-B1E6-847341DBDBA6}" srcOrd="1" destOrd="0" presId="urn:microsoft.com/office/officeart/2005/8/layout/vProcess5"/>
    <dgm:cxn modelId="{1E9D5A43-3C0B-4B95-8462-57C220F5DFE6}" type="presParOf" srcId="{868AB72E-12FC-4403-88A7-BD6A97D473F4}" destId="{BBA1AD25-415C-4B7E-9EE3-EFE02A8E9D8B}" srcOrd="11" destOrd="0" presId="urn:microsoft.com/office/officeart/2005/8/layout/vProcess5"/>
    <dgm:cxn modelId="{F78474C7-DEF1-4E18-A98B-6D282A588931}" type="presOf" srcId="{20C13D7B-EEBE-47FF-92CB-3AF594CA3A57}" destId="{BBA1AD25-415C-4B7E-9EE3-EFE02A8E9D8B}" srcOrd="1" destOrd="0" presId="urn:microsoft.com/office/officeart/2005/8/layout/vProcess5"/>
  </dgm:cxnLst>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39842E-A639-468C-932E-B3161652FAF3}" type="doc">
      <dgm:prSet/>
      <dgm:spPr/>
      <dgm:t>
        <a:bodyPr/>
        <a:p>
          <a:endParaRPr altLang="en-US"/>
        </a:p>
      </dgm:t>
    </dgm:pt>
    <dgm:pt modelId="{367108D2-F70A-4D1A-808F-5214646AAA08}">
      <dgm:prSet/>
      <dgm:spPr/>
      <dgm:t>
        <a:bodyPr/>
        <a:p>
          <a:r>
            <a:rPr lang="en-US" b="0" i="0" u="none" baseline="0">
              <a:rtl val="0"/>
            </a:rPr>
            <a:t>In the mathematical field of numerical analysis, a Bernstein polynomial is a polynomial that is a linear combination of Bernstein basis polynomials.</a:t>
          </a:r>
          <a:endParaRPr altLang="en-US"/>
        </a:p>
      </dgm:t>
    </dgm:pt>
    <dgm:pt modelId="{334E93BD-B080-4B0F-84CC-1D24819EBB92}" cxnId="{ADFD0E00-B3F0-40D0-B3E7-7A7E288F9FAE}" type="parTrans">
      <dgm:prSet/>
      <dgm:spPr/>
    </dgm:pt>
    <dgm:pt modelId="{017F2F3A-E563-4115-81D6-7ED4A951D0CA}" cxnId="{ADFD0E00-B3F0-40D0-B3E7-7A7E288F9FAE}" type="sibTrans">
      <dgm:prSet/>
      <dgm:spPr/>
    </dgm:pt>
    <dgm:pt modelId="{7F3B65FC-25C2-4C3F-A031-44C9DBB946F1}">
      <dgm:prSet/>
      <dgm:spPr/>
      <dgm:t>
        <a:bodyPr/>
        <a:p>
          <a:r>
            <a:rPr lang="en-US" b="0" i="0" u="none" baseline="0">
              <a:rtl val="0"/>
            </a:rPr>
            <a:t>The </a:t>
          </a:r>
          <a:r>
            <a:rPr lang="en-US" b="0" i="1" u="none" baseline="0">
              <a:rtl val="0"/>
            </a:rPr>
            <a:t>n +1</a:t>
          </a:r>
          <a:r>
            <a:rPr lang="en-US" b="0" i="0" u="none" baseline="0">
              <a:rtl val="0"/>
            </a:rPr>
            <a:t> </a:t>
          </a:r>
          <a:r>
            <a:rPr lang="en-IN" b="0" i="0" u="none" baseline="0">
              <a:rtl val="0"/>
            </a:rPr>
            <a:t> </a:t>
          </a:r>
          <a:r>
            <a:rPr lang="en-US" b="0" i="0" u="none" baseline="0">
              <a:rtl val="0"/>
            </a:rPr>
            <a:t>Bernstein basis polynomials of degree n are defined as</a:t>
          </a:r>
          <a:r>
            <a:rPr lang="en-IN" b="0" i="0" u="none" baseline="0">
              <a:rtl val="0"/>
            </a:rPr>
            <a:t>:</a:t>
          </a:r>
          <a:endParaRPr altLang="en-US"/>
        </a:p>
      </dgm:t>
    </dgm:pt>
    <dgm:pt modelId="{DDC3DB1F-F136-44D9-BDB8-1D4F4CC9440B}" cxnId="{3C0E62BF-DEF8-43BC-8880-E8EBBD614825}" type="parTrans">
      <dgm:prSet/>
      <dgm:spPr/>
    </dgm:pt>
    <dgm:pt modelId="{F27868C6-0E84-41E9-A3D9-DA157CBA3CDB}" cxnId="{3C0E62BF-DEF8-43BC-8880-E8EBBD614825}" type="sibTrans">
      <dgm:prSet/>
      <dgm:spPr/>
    </dgm:pt>
    <dgm:pt modelId="{F0AA096E-18D3-4AED-95BB-DE9AD45CD691}">
      <dgm:prSet/>
      <dgm:spPr/>
      <dgm:t>
        <a:bodyPr/>
        <a:p>
          <a:r>
            <a:rPr lang="en-IN" b="0" i="0" u="none" baseline="0">
              <a:rtl val="0"/>
            </a:rPr>
            <a:t>where        is a binomial coefficient.</a:t>
          </a:r>
          <a:endParaRPr altLang="en-US"/>
        </a:p>
      </dgm:t>
    </dgm:pt>
    <dgm:pt modelId="{AF941C04-4ECA-4AB2-A5CC-171B4A9162B1}" cxnId="{DD224E99-1885-4350-9ED5-F7951161B90A}" type="parTrans">
      <dgm:prSet/>
      <dgm:spPr/>
    </dgm:pt>
    <dgm:pt modelId="{AC367AD1-0534-4CAB-AAD2-7D4E34AAB9EB}" cxnId="{DD224E99-1885-4350-9ED5-F7951161B90A}" type="sibTrans">
      <dgm:prSet/>
      <dgm:spPr/>
    </dgm:pt>
    <dgm:pt modelId="{B6075284-E1EA-4882-834F-C5771AE45E12}">
      <dgm:prSet/>
      <dgm:spPr/>
      <dgm:t>
        <a:bodyPr/>
        <a:p>
          <a:r>
            <a:rPr lang="en-IN" b="0" i="0" u="none" baseline="0">
              <a:rtl val="0"/>
            </a:rPr>
            <a:t>So, for example, </a:t>
          </a:r>
          <a:endParaRPr altLang="en-US"/>
        </a:p>
      </dgm:t>
    </dgm:pt>
    <dgm:pt modelId="{17A5F527-BC0D-4E67-BDC6-658FB597EDA1}" cxnId="{7CBAE01A-EE07-49E1-9399-362656EAF21E}" type="parTrans">
      <dgm:prSet/>
      <dgm:spPr/>
    </dgm:pt>
    <dgm:pt modelId="{75CC970A-C0DA-4023-AFF8-C4FEF937673A}" cxnId="{7CBAE01A-EE07-49E1-9399-362656EAF21E}" type="sibTrans">
      <dgm:prSet/>
      <dgm:spPr/>
    </dgm:pt>
    <dgm:pt modelId="{C52DC4B2-CC31-4B55-83C6-E8E9595EF066}" type="pres">
      <dgm:prSet presAssocID="{2339842E-A639-468C-932E-B3161652FAF3}" presName="linear" presStyleCnt="0">
        <dgm:presLayoutVars>
          <dgm:animLvl val="lvl"/>
          <dgm:resizeHandles val="exact"/>
        </dgm:presLayoutVars>
      </dgm:prSet>
      <dgm:spPr/>
    </dgm:pt>
    <dgm:pt modelId="{C1B11DE9-01AC-476E-A09D-3ABC61502A2A}" type="pres">
      <dgm:prSet presAssocID="{367108D2-F70A-4D1A-808F-5214646AAA08}" presName="parentText" presStyleLbl="node1" presStyleIdx="0" presStyleCnt="4">
        <dgm:presLayoutVars>
          <dgm:chMax val="0"/>
          <dgm:bulletEnabled val="1"/>
        </dgm:presLayoutVars>
      </dgm:prSet>
      <dgm:spPr/>
    </dgm:pt>
    <dgm:pt modelId="{B8B06479-CD51-4826-BA9B-9FB9161425DA}" type="pres">
      <dgm:prSet presAssocID="{017F2F3A-E563-4115-81D6-7ED4A951D0CA}" presName="spacer" presStyleCnt="0"/>
      <dgm:spPr/>
    </dgm:pt>
    <dgm:pt modelId="{17367512-5A4A-4215-8082-6AEB63D09BF9}" type="pres">
      <dgm:prSet presAssocID="{7F3B65FC-25C2-4C3F-A031-44C9DBB946F1}" presName="parentText" presStyleLbl="node1" presStyleIdx="1" presStyleCnt="4">
        <dgm:presLayoutVars>
          <dgm:chMax val="0"/>
          <dgm:bulletEnabled val="1"/>
        </dgm:presLayoutVars>
      </dgm:prSet>
      <dgm:spPr/>
    </dgm:pt>
    <dgm:pt modelId="{BB9899C1-56D5-4A4C-B483-901B76331048}" type="pres">
      <dgm:prSet presAssocID="{F27868C6-0E84-41E9-A3D9-DA157CBA3CDB}" presName="spacer" presStyleCnt="0"/>
      <dgm:spPr/>
    </dgm:pt>
    <dgm:pt modelId="{9B545F47-09A4-474F-8C6D-4966A9E70D77}" type="pres">
      <dgm:prSet presAssocID="{F0AA096E-18D3-4AED-95BB-DE9AD45CD691}" presName="parentText" presStyleLbl="node1" presStyleIdx="2" presStyleCnt="4">
        <dgm:presLayoutVars>
          <dgm:chMax val="0"/>
          <dgm:bulletEnabled val="1"/>
        </dgm:presLayoutVars>
      </dgm:prSet>
      <dgm:spPr/>
    </dgm:pt>
    <dgm:pt modelId="{2809241F-B32C-48C6-A9BA-E89B472490A4}" type="pres">
      <dgm:prSet presAssocID="{AC367AD1-0534-4CAB-AAD2-7D4E34AAB9EB}" presName="spacer" presStyleCnt="0"/>
      <dgm:spPr/>
    </dgm:pt>
    <dgm:pt modelId="{11C95466-8A91-4D92-A19A-E6520AD51D7A}" type="pres">
      <dgm:prSet presAssocID="{B6075284-E1EA-4882-834F-C5771AE45E12}" presName="parentText" presStyleLbl="node1" presStyleIdx="3" presStyleCnt="4">
        <dgm:presLayoutVars>
          <dgm:chMax val="0"/>
          <dgm:bulletEnabled val="1"/>
        </dgm:presLayoutVars>
      </dgm:prSet>
      <dgm:spPr/>
    </dgm:pt>
  </dgm:ptLst>
  <dgm:cxnLst>
    <dgm:cxn modelId="{ADFD0E00-B3F0-40D0-B3E7-7A7E288F9FAE}" srcId="{2339842E-A639-468C-932E-B3161652FAF3}" destId="{367108D2-F70A-4D1A-808F-5214646AAA08}" srcOrd="0" destOrd="0" parTransId="{334E93BD-B080-4B0F-84CC-1D24819EBB92}" sibTransId="{017F2F3A-E563-4115-81D6-7ED4A951D0CA}"/>
    <dgm:cxn modelId="{3C0E62BF-DEF8-43BC-8880-E8EBBD614825}" srcId="{2339842E-A639-468C-932E-B3161652FAF3}" destId="{7F3B65FC-25C2-4C3F-A031-44C9DBB946F1}" srcOrd="1" destOrd="0" parTransId="{DDC3DB1F-F136-44D9-BDB8-1D4F4CC9440B}" sibTransId="{F27868C6-0E84-41E9-A3D9-DA157CBA3CDB}"/>
    <dgm:cxn modelId="{DD224E99-1885-4350-9ED5-F7951161B90A}" srcId="{2339842E-A639-468C-932E-B3161652FAF3}" destId="{F0AA096E-18D3-4AED-95BB-DE9AD45CD691}" srcOrd="2" destOrd="0" parTransId="{AF941C04-4ECA-4AB2-A5CC-171B4A9162B1}" sibTransId="{AC367AD1-0534-4CAB-AAD2-7D4E34AAB9EB}"/>
    <dgm:cxn modelId="{7CBAE01A-EE07-49E1-9399-362656EAF21E}" srcId="{2339842E-A639-468C-932E-B3161652FAF3}" destId="{B6075284-E1EA-4882-834F-C5771AE45E12}" srcOrd="3" destOrd="0" parTransId="{17A5F527-BC0D-4E67-BDC6-658FB597EDA1}" sibTransId="{75CC970A-C0DA-4023-AFF8-C4FEF937673A}"/>
    <dgm:cxn modelId="{0F6603C7-A000-46A4-AEA5-6D4BEC575865}" type="presOf" srcId="{2339842E-A639-468C-932E-B3161652FAF3}" destId="{C52DC4B2-CC31-4B55-83C6-E8E9595EF066}" srcOrd="0" destOrd="0" presId="urn:microsoft.com/office/officeart/2005/8/layout/vList2"/>
    <dgm:cxn modelId="{B702612B-8E2E-48A6-B88C-BC3656FAAA74}" type="presParOf" srcId="{C52DC4B2-CC31-4B55-83C6-E8E9595EF066}" destId="{C1B11DE9-01AC-476E-A09D-3ABC61502A2A}" srcOrd="0" destOrd="0" presId="urn:microsoft.com/office/officeart/2005/8/layout/vList2"/>
    <dgm:cxn modelId="{76D6EE32-14E8-4E50-BECF-ED3969504C27}" type="presOf" srcId="{367108D2-F70A-4D1A-808F-5214646AAA08}" destId="{C1B11DE9-01AC-476E-A09D-3ABC61502A2A}" srcOrd="0" destOrd="0" presId="urn:microsoft.com/office/officeart/2005/8/layout/vList2"/>
    <dgm:cxn modelId="{281B3D6F-63CC-4A91-9EC8-47E65B90C99E}" type="presParOf" srcId="{C52DC4B2-CC31-4B55-83C6-E8E9595EF066}" destId="{B8B06479-CD51-4826-BA9B-9FB9161425DA}" srcOrd="1" destOrd="0" presId="urn:microsoft.com/office/officeart/2005/8/layout/vList2"/>
    <dgm:cxn modelId="{70BC9B6D-0593-46EB-9004-30C40001D6EF}" type="presParOf" srcId="{C52DC4B2-CC31-4B55-83C6-E8E9595EF066}" destId="{17367512-5A4A-4215-8082-6AEB63D09BF9}" srcOrd="2" destOrd="0" presId="urn:microsoft.com/office/officeart/2005/8/layout/vList2"/>
    <dgm:cxn modelId="{F2231B47-2403-48BA-A6C3-8D6CA44497C3}" type="presOf" srcId="{7F3B65FC-25C2-4C3F-A031-44C9DBB946F1}" destId="{17367512-5A4A-4215-8082-6AEB63D09BF9}" srcOrd="0" destOrd="0" presId="urn:microsoft.com/office/officeart/2005/8/layout/vList2"/>
    <dgm:cxn modelId="{9158BA57-9A68-4CB3-A53E-2B6B0AED16E7}" type="presParOf" srcId="{C52DC4B2-CC31-4B55-83C6-E8E9595EF066}" destId="{BB9899C1-56D5-4A4C-B483-901B76331048}" srcOrd="3" destOrd="0" presId="urn:microsoft.com/office/officeart/2005/8/layout/vList2"/>
    <dgm:cxn modelId="{2A11FBE6-AAC4-41D1-B6EF-0E9FF5E54612}" type="presParOf" srcId="{C52DC4B2-CC31-4B55-83C6-E8E9595EF066}" destId="{9B545F47-09A4-474F-8C6D-4966A9E70D77}" srcOrd="4" destOrd="0" presId="urn:microsoft.com/office/officeart/2005/8/layout/vList2"/>
    <dgm:cxn modelId="{8F4C8F25-B477-4F4D-ADE6-63FE2DC2CC9C}" type="presOf" srcId="{F0AA096E-18D3-4AED-95BB-DE9AD45CD691}" destId="{9B545F47-09A4-474F-8C6D-4966A9E70D77}" srcOrd="0" destOrd="0" presId="urn:microsoft.com/office/officeart/2005/8/layout/vList2"/>
    <dgm:cxn modelId="{E2519A1E-070E-4BB9-8C27-E7CC1F6E23E2}" type="presParOf" srcId="{C52DC4B2-CC31-4B55-83C6-E8E9595EF066}" destId="{2809241F-B32C-48C6-A9BA-E89B472490A4}" srcOrd="5" destOrd="0" presId="urn:microsoft.com/office/officeart/2005/8/layout/vList2"/>
    <dgm:cxn modelId="{6D0048D7-DE31-4553-A307-79CF9BFAC758}" type="presParOf" srcId="{C52DC4B2-CC31-4B55-83C6-E8E9595EF066}" destId="{11C95466-8A91-4D92-A19A-E6520AD51D7A}" srcOrd="6" destOrd="0" presId="urn:microsoft.com/office/officeart/2005/8/layout/vList2"/>
    <dgm:cxn modelId="{846F859F-00B0-4DE6-9E8D-8596B6647C39}" type="presOf" srcId="{B6075284-E1EA-4882-834F-C5771AE45E12}" destId="{11C95466-8A91-4D92-A19A-E6520AD51D7A}" srcOrd="0" destOrd="0" presId="urn:microsoft.com/office/officeart/2005/8/layout/vList2"/>
  </dgm:cxnLst>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94070" cy="3712210"/>
        <a:chOff x="0" y="0"/>
        <a:chExt cx="5894070" cy="3712210"/>
      </a:xfrm>
    </dsp:grpSpPr>
    <dsp:sp modelId="{D9F16E66-7623-4E7F-9553-210C6C51D769}">
      <dsp:nvSpPr>
        <dsp:cNvPr id="3" name="Rounded Rectangle 2"/>
        <dsp:cNvSpPr/>
      </dsp:nvSpPr>
      <dsp:spPr bwMode="white">
        <a:xfrm>
          <a:off x="0" y="386990"/>
          <a:ext cx="5894070" cy="94869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b="0" i="0" u="none" baseline="0">
              <a:rtl val="0"/>
            </a:rPr>
            <a:t>We have Digital Retinal Images for Vessel Extraction Dataset with a sample training set image displayed beside.</a:t>
          </a:r>
          <a:endParaRPr altLang="en-US"/>
        </a:p>
      </dsp:txBody>
      <dsp:txXfrm>
        <a:off x="0" y="386990"/>
        <a:ext cx="5894070" cy="948690"/>
      </dsp:txXfrm>
    </dsp:sp>
    <dsp:sp modelId="{4FA8F4D2-5CB6-4A68-B5C6-FE234DBAC16D}">
      <dsp:nvSpPr>
        <dsp:cNvPr id="4" name="Rounded Rectangle 3"/>
        <dsp:cNvSpPr/>
      </dsp:nvSpPr>
      <dsp:spPr bwMode="white">
        <a:xfrm>
          <a:off x="0" y="1381760"/>
          <a:ext cx="5894070" cy="94869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b="0" i="0" u="none" baseline="0">
              <a:rtl val="0"/>
            </a:rPr>
            <a:t>The retinal image is a digital picture of the back of the eye and is widely used in medical diagnosis due to cardiovascular disease, diabetic retinopathy, hypertension, and glaucoma.</a:t>
          </a:r>
          <a:endParaRPr altLang="en-US"/>
        </a:p>
      </dsp:txBody>
      <dsp:txXfrm>
        <a:off x="0" y="1381760"/>
        <a:ext cx="5894070" cy="948690"/>
      </dsp:txXfrm>
    </dsp:sp>
    <dsp:sp modelId="{DB77E003-AE78-4C3D-B73D-B00D3D8FE331}">
      <dsp:nvSpPr>
        <dsp:cNvPr id="5" name="Rounded Rectangle 4"/>
        <dsp:cNvSpPr/>
      </dsp:nvSpPr>
      <dsp:spPr bwMode="white">
        <a:xfrm>
          <a:off x="0" y="2376530"/>
          <a:ext cx="5894070" cy="948690"/>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b="0" i="0" u="none" baseline="0">
              <a:rtl val="0"/>
            </a:rPr>
            <a:t>Our aim is to make a conditional GAN model where the problem space includes the generation of RGB retinal images corresponding to the position of the optic disk region i.e. position control.</a:t>
          </a:r>
          <a:endParaRPr altLang="en-US"/>
        </a:p>
      </dsp:txBody>
      <dsp:txXfrm>
        <a:off x="0" y="2376530"/>
        <a:ext cx="5894070" cy="94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02345" cy="3296920"/>
        <a:chOff x="0" y="0"/>
        <a:chExt cx="8602345" cy="3296920"/>
      </a:xfrm>
    </dsp:grpSpPr>
    <dsp:sp modelId="{828F084B-182B-49C2-8065-C1E82FF937B6}">
      <dsp:nvSpPr>
        <dsp:cNvPr id="3" name="Right Arrow 2"/>
        <dsp:cNvSpPr/>
      </dsp:nvSpPr>
      <dsp:spPr bwMode="white">
        <a:xfrm>
          <a:off x="645176" y="0"/>
          <a:ext cx="7311993" cy="3296920"/>
        </a:xfrm>
        <a:prstGeom prst="rightArrow">
          <a:avLst/>
        </a:prstGeom>
      </dsp:spPr>
      <dsp:style>
        <a:lnRef idx="0">
          <a:schemeClr val="accent1"/>
        </a:lnRef>
        <a:fillRef idx="1">
          <a:schemeClr val="accent1">
            <a:tint val="40000"/>
          </a:schemeClr>
        </a:fillRef>
        <a:effectRef idx="0">
          <a:scrgbClr r="0" g="0" b="0"/>
        </a:effectRef>
        <a:fontRef idx="minor"/>
      </dsp:style>
      <dsp:txXfrm>
        <a:off x="645176" y="0"/>
        <a:ext cx="7311993" cy="3296920"/>
      </dsp:txXfrm>
    </dsp:sp>
    <dsp:sp modelId="{80177FF3-BAE5-49D0-A41F-240A84507C5D}">
      <dsp:nvSpPr>
        <dsp:cNvPr id="4" name="Rounded Rectangle 3"/>
        <dsp:cNvSpPr/>
      </dsp:nvSpPr>
      <dsp:spPr bwMode="white">
        <a:xfrm>
          <a:off x="0" y="989076"/>
          <a:ext cx="1911632" cy="131876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just">
            <a:lnSpc>
              <a:spcPct val="100000"/>
            </a:lnSpc>
            <a:spcBef>
              <a:spcPct val="0"/>
            </a:spcBef>
            <a:spcAft>
              <a:spcPct val="35000"/>
            </a:spcAft>
          </a:pPr>
          <a:r>
            <a:rPr lang="en-IN" b="0" i="0" u="none" baseline="0">
              <a:rtl val="0"/>
            </a:rPr>
            <a:t>The dataset of three images consisting of the ground truth, retinal image and mask is used to first generate an image where the blood vessels are removed.</a:t>
          </a:r>
          <a:endParaRPr altLang="en-US"/>
        </a:p>
      </dsp:txBody>
      <dsp:txXfrm>
        <a:off x="0" y="989076"/>
        <a:ext cx="1911632" cy="1318768"/>
      </dsp:txXfrm>
    </dsp:sp>
    <dsp:sp modelId="{554D44E3-9D97-4D19-9467-6E4374B126BB}">
      <dsp:nvSpPr>
        <dsp:cNvPr id="5" name="Rounded Rectangle 4"/>
        <dsp:cNvSpPr/>
      </dsp:nvSpPr>
      <dsp:spPr bwMode="white">
        <a:xfrm>
          <a:off x="2230238" y="989076"/>
          <a:ext cx="1911632" cy="131876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just">
            <a:lnSpc>
              <a:spcPct val="100000"/>
            </a:lnSpc>
            <a:spcBef>
              <a:spcPct val="0"/>
            </a:spcBef>
            <a:spcAft>
              <a:spcPct val="35000"/>
            </a:spcAft>
          </a:pPr>
          <a:r>
            <a:rPr lang="en-IN" b="0" i="0" u="none" baseline="0">
              <a:rtl val="0"/>
            </a:rPr>
            <a:t>The </a:t>
          </a:r>
          <a:r>
            <a:rPr lang="en-US" b="0" i="0" u="none" baseline="0">
              <a:rtl val="0"/>
            </a:rPr>
            <a:t>removed vessels are filled using bernstein polynomial mathematical expression in the green channel. </a:t>
          </a:r>
          <a:endParaRPr altLang="en-US"/>
        </a:p>
      </dsp:txBody>
      <dsp:txXfrm>
        <a:off x="2230238" y="989076"/>
        <a:ext cx="1911632" cy="1318768"/>
      </dsp:txXfrm>
    </dsp:sp>
    <dsp:sp modelId="{EA3E4975-B9E8-4466-9167-F4FCF9D92E2F}">
      <dsp:nvSpPr>
        <dsp:cNvPr id="6" name="Rounded Rectangle 5"/>
        <dsp:cNvSpPr/>
      </dsp:nvSpPr>
      <dsp:spPr bwMode="white">
        <a:xfrm>
          <a:off x="4460475" y="989076"/>
          <a:ext cx="1911632" cy="131876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just">
            <a:lnSpc>
              <a:spcPct val="100000"/>
            </a:lnSpc>
            <a:spcBef>
              <a:spcPct val="0"/>
            </a:spcBef>
            <a:spcAft>
              <a:spcPct val="35000"/>
            </a:spcAft>
          </a:pPr>
          <a:r>
            <a:rPr lang="en-US" b="0" i="0" u="none" baseline="0">
              <a:rtl val="0"/>
            </a:rPr>
            <a:t>After getting the new green image we perform feature extraction using a 3x3 matrix window and region creation using K-Means Clustering algorithm.</a:t>
          </a:r>
          <a:endParaRPr altLang="en-US"/>
        </a:p>
      </dsp:txBody>
      <dsp:txXfrm>
        <a:off x="4460475" y="989076"/>
        <a:ext cx="1911632" cy="1318768"/>
      </dsp:txXfrm>
    </dsp:sp>
    <dsp:sp modelId="{C515CD1F-061D-4C2C-8109-A28434CD356C}">
      <dsp:nvSpPr>
        <dsp:cNvPr id="7" name="Rounded Rectangle 6"/>
        <dsp:cNvSpPr/>
      </dsp:nvSpPr>
      <dsp:spPr bwMode="white">
        <a:xfrm>
          <a:off x="6690713" y="989076"/>
          <a:ext cx="1911632" cy="131876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just">
            <a:lnSpc>
              <a:spcPct val="100000"/>
            </a:lnSpc>
            <a:spcBef>
              <a:spcPct val="0"/>
            </a:spcBef>
            <a:spcAft>
              <a:spcPct val="35000"/>
            </a:spcAft>
          </a:pPr>
          <a:r>
            <a:rPr lang="en-US" b="0" i="0" u="none" baseline="0">
              <a:rtl val="0"/>
            </a:rPr>
            <a:t>The features are used to create three clusters henceforth which we generate three regions of a retinal image i.e. a high contrast region, low contrast region and an optic disc region.</a:t>
          </a:r>
          <a:endParaRPr altLang="en-US"/>
        </a:p>
      </dsp:txBody>
      <dsp:txXfrm>
        <a:off x="6690713" y="989076"/>
        <a:ext cx="1911632" cy="1318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97190" cy="3506470"/>
        <a:chOff x="0" y="0"/>
        <a:chExt cx="7997190" cy="3506470"/>
      </a:xfrm>
    </dsp:grpSpPr>
    <dsp:sp modelId="{A55E8F24-EBC9-4680-A9D7-6016B72F8C6D}">
      <dsp:nvSpPr>
        <dsp:cNvPr id="3" name="Rounded Rectangle 2"/>
        <dsp:cNvSpPr/>
      </dsp:nvSpPr>
      <dsp:spPr bwMode="white">
        <a:xfrm>
          <a:off x="0" y="0"/>
          <a:ext cx="6397752" cy="77142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just">
            <a:lnSpc>
              <a:spcPct val="100000"/>
            </a:lnSpc>
            <a:spcBef>
              <a:spcPct val="0"/>
            </a:spcBef>
            <a:spcAft>
              <a:spcPct val="35000"/>
            </a:spcAft>
          </a:pPr>
          <a:r>
            <a:rPr lang="en-IN" b="0" i="0" u="none" baseline="0">
              <a:rtl val="0"/>
            </a:rPr>
            <a:t>We're training a conditional GAN with a specific focus: using only the optic disc region to generate RGB retinal images and precisely control the position of the generated image relative to the optic disc region.</a:t>
          </a:r>
          <a:endParaRPr altLang="en-US"/>
        </a:p>
      </dsp:txBody>
      <dsp:txXfrm>
        <a:off x="0" y="0"/>
        <a:ext cx="6397752" cy="771423"/>
      </dsp:txXfrm>
    </dsp:sp>
    <dsp:sp modelId="{AD6B06C8-6DF9-4E84-8EBB-15A9A3532341}">
      <dsp:nvSpPr>
        <dsp:cNvPr id="4" name="Rounded Rectangle 3"/>
        <dsp:cNvSpPr/>
      </dsp:nvSpPr>
      <dsp:spPr bwMode="white">
        <a:xfrm>
          <a:off x="535812" y="911682"/>
          <a:ext cx="6397752" cy="77142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just">
            <a:lnSpc>
              <a:spcPct val="100000"/>
            </a:lnSpc>
            <a:spcBef>
              <a:spcPct val="0"/>
            </a:spcBef>
            <a:spcAft>
              <a:spcPct val="35000"/>
            </a:spcAft>
          </a:pPr>
          <a:r>
            <a:rPr lang="en-IN" b="0" i="0" u="none" baseline="0">
              <a:rtl val="0"/>
            </a:rPr>
            <a:t>We generate 100-dimensional vectors from optic disc images, with the number of vectors matching the batch size. For instance, a batch size of 120 corresponds to 120 vectors, each containing 100 dimensions.</a:t>
          </a:r>
          <a:endParaRPr altLang="en-US"/>
        </a:p>
      </dsp:txBody>
      <dsp:txXfrm>
        <a:off x="535812" y="911682"/>
        <a:ext cx="6397752" cy="771423"/>
      </dsp:txXfrm>
    </dsp:sp>
    <dsp:sp modelId="{FA165177-2CA9-4DD0-8962-482B327C3CB1}">
      <dsp:nvSpPr>
        <dsp:cNvPr id="5" name="Rounded Rectangle 4"/>
        <dsp:cNvSpPr/>
      </dsp:nvSpPr>
      <dsp:spPr bwMode="white">
        <a:xfrm>
          <a:off x="1063626" y="1823364"/>
          <a:ext cx="6397752" cy="77142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just">
            <a:lnSpc>
              <a:spcPct val="100000"/>
            </a:lnSpc>
            <a:spcBef>
              <a:spcPct val="0"/>
            </a:spcBef>
            <a:spcAft>
              <a:spcPct val="35000"/>
            </a:spcAft>
          </a:pPr>
          <a:r>
            <a:rPr lang="en-IN" b="0" i="0" u="none" baseline="0">
              <a:rtl val="0"/>
            </a:rPr>
            <a:t>The generator receives 100-dimensional vectors representing optic disc region images to produce RGB retinal images. The discriminator is fed with real retinal image data to differentiate between real and generated images.</a:t>
          </a:r>
          <a:endParaRPr altLang="en-US"/>
        </a:p>
      </dsp:txBody>
      <dsp:txXfrm>
        <a:off x="1063626" y="1823364"/>
        <a:ext cx="6397752" cy="771423"/>
      </dsp:txXfrm>
    </dsp:sp>
    <dsp:sp modelId="{7FDED478-0926-4039-8CDB-3A78D863A52F}">
      <dsp:nvSpPr>
        <dsp:cNvPr id="6" name="Rounded Rectangle 5"/>
        <dsp:cNvSpPr/>
      </dsp:nvSpPr>
      <dsp:spPr bwMode="white">
        <a:xfrm>
          <a:off x="1599438" y="2735047"/>
          <a:ext cx="6397752" cy="77142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 b="0" i="0" u="none" baseline="0">
              <a:rtl val="0"/>
            </a:rPr>
            <a:t>The GAN model aims to generate high-quality retinal images with precise positioning relative to an optic disc region.</a:t>
          </a:r>
          <a:endParaRPr altLang="en-US"/>
        </a:p>
      </dsp:txBody>
      <dsp:txXfrm>
        <a:off x="1599438" y="2735047"/>
        <a:ext cx="6397752" cy="771423"/>
      </dsp:txXfrm>
    </dsp:sp>
    <dsp:sp modelId="{91EDF6FA-0354-4B3D-B185-319E3858255B}">
      <dsp:nvSpPr>
        <dsp:cNvPr id="7" name="Down Arrow 6"/>
        <dsp:cNvSpPr/>
      </dsp:nvSpPr>
      <dsp:spPr bwMode="white">
        <a:xfrm>
          <a:off x="5896327" y="590840"/>
          <a:ext cx="501425" cy="50142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a:solidFill>
              <a:schemeClr val="dk1"/>
            </a:solidFill>
          </a:endParaRPr>
        </a:p>
      </dsp:txBody>
      <dsp:txXfrm>
        <a:off x="5896327" y="590840"/>
        <a:ext cx="501425" cy="501425"/>
      </dsp:txXfrm>
    </dsp:sp>
    <dsp:sp modelId="{FBD5AA10-1BCA-4DFC-802D-C62BF5B84943}">
      <dsp:nvSpPr>
        <dsp:cNvPr id="8" name="Down Arrow 7"/>
        <dsp:cNvSpPr/>
      </dsp:nvSpPr>
      <dsp:spPr bwMode="white">
        <a:xfrm>
          <a:off x="6432139" y="1502522"/>
          <a:ext cx="501425" cy="50142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a:solidFill>
              <a:schemeClr val="dk1"/>
            </a:solidFill>
          </a:endParaRPr>
        </a:p>
      </dsp:txBody>
      <dsp:txXfrm>
        <a:off x="6432139" y="1502522"/>
        <a:ext cx="501425" cy="501425"/>
      </dsp:txXfrm>
    </dsp:sp>
    <dsp:sp modelId="{E7B04C93-9CF6-402A-B7CF-8356554C6A4E}">
      <dsp:nvSpPr>
        <dsp:cNvPr id="9" name="Down Arrow 8"/>
        <dsp:cNvSpPr/>
      </dsp:nvSpPr>
      <dsp:spPr bwMode="white">
        <a:xfrm>
          <a:off x="6959953" y="2414205"/>
          <a:ext cx="501425" cy="501425"/>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a:solidFill>
              <a:schemeClr val="dk1"/>
            </a:solidFill>
          </a:endParaRPr>
        </a:p>
      </dsp:txBody>
      <dsp:txXfrm>
        <a:off x="6959953" y="2414205"/>
        <a:ext cx="501425" cy="50142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57540" cy="3194050"/>
        <a:chOff x="0" y="0"/>
        <a:chExt cx="8257540" cy="3194050"/>
      </a:xfrm>
    </dsp:grpSpPr>
    <dsp:sp modelId="{C1B11DE9-01AC-476E-A09D-3ABC61502A2A}">
      <dsp:nvSpPr>
        <dsp:cNvPr id="3" name="Rounded Rectangle 2"/>
        <dsp:cNvSpPr/>
      </dsp:nvSpPr>
      <dsp:spPr bwMode="white">
        <a:xfrm>
          <a:off x="0" y="83405"/>
          <a:ext cx="8257540" cy="720090"/>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u="none" baseline="0">
              <a:rtl val="0"/>
            </a:rPr>
            <a:t>In the mathematical field of numerical analysis, a Bernstein polynomial is a polynomial that is a linear combination of Bernstein basis polynomials.</a:t>
          </a:r>
          <a:endParaRPr altLang="en-US"/>
        </a:p>
      </dsp:txBody>
      <dsp:txXfrm>
        <a:off x="0" y="83405"/>
        <a:ext cx="8257540" cy="720090"/>
      </dsp:txXfrm>
    </dsp:sp>
    <dsp:sp modelId="{17367512-5A4A-4215-8082-6AEB63D09BF9}">
      <dsp:nvSpPr>
        <dsp:cNvPr id="4" name="Rounded Rectangle 3"/>
        <dsp:cNvSpPr/>
      </dsp:nvSpPr>
      <dsp:spPr bwMode="white">
        <a:xfrm>
          <a:off x="0" y="852455"/>
          <a:ext cx="8257540" cy="720090"/>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0" i="0" u="none" baseline="0">
              <a:rtl val="0"/>
            </a:rPr>
            <a:t>The </a:t>
          </a:r>
          <a:r>
            <a:rPr lang="en-US" b="0" i="1" u="none" baseline="0">
              <a:rtl val="0"/>
            </a:rPr>
            <a:t>n +1</a:t>
          </a:r>
          <a:r>
            <a:rPr lang="en-US" b="0" i="0" u="none" baseline="0">
              <a:rtl val="0"/>
            </a:rPr>
            <a:t> </a:t>
          </a:r>
          <a:r>
            <a:rPr lang="en-IN" b="0" i="0" u="none" baseline="0">
              <a:rtl val="0"/>
            </a:rPr>
            <a:t> </a:t>
          </a:r>
          <a:r>
            <a:rPr lang="en-US" b="0" i="0" u="none" baseline="0">
              <a:rtl val="0"/>
            </a:rPr>
            <a:t>Bernstein basis polynomials of degree n are defined as</a:t>
          </a:r>
          <a:r>
            <a:rPr lang="en-IN" b="0" i="0" u="none" baseline="0">
              <a:rtl val="0"/>
            </a:rPr>
            <a:t>:</a:t>
          </a:r>
          <a:endParaRPr altLang="en-US"/>
        </a:p>
      </dsp:txBody>
      <dsp:txXfrm>
        <a:off x="0" y="852455"/>
        <a:ext cx="8257540" cy="720090"/>
      </dsp:txXfrm>
    </dsp:sp>
    <dsp:sp modelId="{9B545F47-09A4-474F-8C6D-4966A9E70D77}">
      <dsp:nvSpPr>
        <dsp:cNvPr id="5" name="Rounded Rectangle 4"/>
        <dsp:cNvSpPr/>
      </dsp:nvSpPr>
      <dsp:spPr bwMode="white">
        <a:xfrm>
          <a:off x="0" y="1621505"/>
          <a:ext cx="8257540" cy="720090"/>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IN" b="0" i="0" u="none" baseline="0">
              <a:rtl val="0"/>
            </a:rPr>
            <a:t>where        is a binomial coefficient.</a:t>
          </a:r>
          <a:endParaRPr altLang="en-US"/>
        </a:p>
      </dsp:txBody>
      <dsp:txXfrm>
        <a:off x="0" y="1621505"/>
        <a:ext cx="8257540" cy="720090"/>
      </dsp:txXfrm>
    </dsp:sp>
    <dsp:sp modelId="{11C95466-8A91-4D92-A19A-E6520AD51D7A}">
      <dsp:nvSpPr>
        <dsp:cNvPr id="6" name="Rounded Rectangle 5"/>
        <dsp:cNvSpPr/>
      </dsp:nvSpPr>
      <dsp:spPr bwMode="white">
        <a:xfrm>
          <a:off x="0" y="2390555"/>
          <a:ext cx="8257540" cy="720090"/>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IN" b="0" i="0" u="none" baseline="0">
              <a:rtl val="0"/>
            </a:rPr>
            <a:t>So, for example, </a:t>
          </a:r>
          <a:endParaRPr altLang="en-US"/>
        </a:p>
      </dsp:txBody>
      <dsp:txXfrm>
        <a:off x="0" y="2390555"/>
        <a:ext cx="8257540" cy="7200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ustom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436960"/>
          </a:xfrm>
        </p:spPr>
        <p:txBody>
          <a:bodyPr/>
          <a:lstStyle/>
          <a:p>
            <a:r>
              <a:rPr lang="en-US"/>
              <a:t>Click to edit Master title style</a:t>
            </a:r>
            <a:endParaRPr lang="en-US"/>
          </a:p>
        </p:txBody>
      </p:sp>
      <p:sp>
        <p:nvSpPr>
          <p:cNvPr id="3" name="Content Placeholder 2"/>
          <p:cNvSpPr>
            <a:spLocks noGrp="1"/>
          </p:cNvSpPr>
          <p:nvPr>
            <p:ph idx="1"/>
          </p:nvPr>
        </p:nvSpPr>
        <p:spPr>
          <a:xfrm>
            <a:off x="457200" y="881063"/>
            <a:ext cx="8229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683919"/>
            <a:ext cx="2133600" cy="357188"/>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3124200" y="4683919"/>
            <a:ext cx="2895600" cy="357188"/>
          </a:xfrm>
        </p:spPr>
        <p:txBody>
          <a:bodyPr/>
          <a:lstStyle/>
          <a:p>
            <a:endParaRPr lang="en-US"/>
          </a:p>
        </p:txBody>
      </p:sp>
      <p:sp>
        <p:nvSpPr>
          <p:cNvPr id="6" name="Slide Number Placeholder 5"/>
          <p:cNvSpPr>
            <a:spLocks noGrp="1"/>
          </p:cNvSpPr>
          <p:nvPr>
            <p:ph type="sldNum" sz="quarter" idx="12"/>
          </p:nvPr>
        </p:nvSpPr>
        <p:spPr>
          <a:xfrm>
            <a:off x="6553200" y="4683919"/>
            <a:ext cx="2133600" cy="357188"/>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43696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4683919"/>
            <a:ext cx="2133600" cy="357188"/>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3124200" y="4683919"/>
            <a:ext cx="2895600" cy="357188"/>
          </a:xfrm>
        </p:spPr>
        <p:txBody>
          <a:bodyPr/>
          <a:lstStyle/>
          <a:p>
            <a:endParaRPr lang="en-US"/>
          </a:p>
        </p:txBody>
      </p:sp>
      <p:sp>
        <p:nvSpPr>
          <p:cNvPr id="7" name="Slide Number Placeholder 6"/>
          <p:cNvSpPr>
            <a:spLocks noGrp="1"/>
          </p:cNvSpPr>
          <p:nvPr>
            <p:ph type="sldNum" sz="quarter" idx="12"/>
          </p:nvPr>
        </p:nvSpPr>
        <p:spPr>
          <a:xfrm>
            <a:off x="6553200" y="4683919"/>
            <a:ext cx="2133600" cy="357188"/>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2"/>
          <p:cNvSpPr>
            <a:spLocks noGrp="1"/>
          </p:cNvSpPr>
          <p:nvPr>
            <p:ph type="pic" sz="quarter" idx="10" hasCustomPrompt="1"/>
          </p:nvPr>
        </p:nvSpPr>
        <p:spPr>
          <a:xfrm>
            <a:off x="1079108" y="1912684"/>
            <a:ext cx="1110699" cy="1110698"/>
          </a:xfrm>
          <a:prstGeom prst="ellipse">
            <a:avLst/>
          </a:prstGeom>
          <a:solidFill>
            <a:schemeClr val="bg1">
              <a:lumMod val="95000"/>
            </a:schemeClr>
          </a:solidFill>
        </p:spPr>
        <p:txBody>
          <a:bodyPr>
            <a:normAutofit/>
          </a:bodyPr>
          <a:lstStyle>
            <a:lvl1pPr>
              <a:defRPr sz="900"/>
            </a:lvl1pPr>
          </a:lstStyle>
          <a:p>
            <a:r>
              <a:rPr lang="en-US" dirty="0"/>
              <a:t>Drag picture</a:t>
            </a:r>
            <a:endParaRPr lang="en-US" dirty="0"/>
          </a:p>
        </p:txBody>
      </p:sp>
      <p:sp>
        <p:nvSpPr>
          <p:cNvPr id="13" name="Picture Placeholder 2"/>
          <p:cNvSpPr>
            <a:spLocks noGrp="1"/>
          </p:cNvSpPr>
          <p:nvPr>
            <p:ph type="pic" sz="quarter" idx="11" hasCustomPrompt="1"/>
          </p:nvPr>
        </p:nvSpPr>
        <p:spPr>
          <a:xfrm>
            <a:off x="5217119" y="1912684"/>
            <a:ext cx="1110699" cy="1110698"/>
          </a:xfrm>
          <a:prstGeom prst="ellipse">
            <a:avLst/>
          </a:prstGeom>
          <a:solidFill>
            <a:schemeClr val="bg1">
              <a:lumMod val="95000"/>
            </a:schemeClr>
          </a:solidFill>
        </p:spPr>
        <p:txBody>
          <a:bodyPr>
            <a:normAutofit/>
          </a:bodyPr>
          <a:lstStyle>
            <a:lvl1pPr>
              <a:defRPr sz="900"/>
            </a:lvl1pPr>
          </a:lstStyle>
          <a:p>
            <a:r>
              <a:rPr lang="en-US" dirty="0"/>
              <a:t>Drag picture</a:t>
            </a:r>
            <a:endParaRPr lang="en-US" dirty="0"/>
          </a:p>
        </p:txBody>
      </p:sp>
      <p:sp>
        <p:nvSpPr>
          <p:cNvPr id="14" name="Picture Placeholder 2"/>
          <p:cNvSpPr>
            <a:spLocks noGrp="1"/>
          </p:cNvSpPr>
          <p:nvPr>
            <p:ph type="pic" sz="quarter" idx="12" hasCustomPrompt="1"/>
          </p:nvPr>
        </p:nvSpPr>
        <p:spPr>
          <a:xfrm>
            <a:off x="1079108" y="3331329"/>
            <a:ext cx="1110699" cy="1110698"/>
          </a:xfrm>
          <a:prstGeom prst="ellipse">
            <a:avLst/>
          </a:prstGeom>
          <a:solidFill>
            <a:schemeClr val="bg1">
              <a:lumMod val="95000"/>
            </a:schemeClr>
          </a:solidFill>
        </p:spPr>
        <p:txBody>
          <a:bodyPr>
            <a:normAutofit/>
          </a:bodyPr>
          <a:lstStyle>
            <a:lvl1pPr>
              <a:defRPr sz="900"/>
            </a:lvl1pPr>
          </a:lstStyle>
          <a:p>
            <a:r>
              <a:rPr lang="en-US" dirty="0"/>
              <a:t>Drag picture</a:t>
            </a:r>
            <a:endParaRPr lang="en-US" dirty="0"/>
          </a:p>
        </p:txBody>
      </p:sp>
      <p:sp>
        <p:nvSpPr>
          <p:cNvPr id="15" name="Picture Placeholder 2"/>
          <p:cNvSpPr>
            <a:spLocks noGrp="1"/>
          </p:cNvSpPr>
          <p:nvPr>
            <p:ph type="pic" sz="quarter" idx="13" hasCustomPrompt="1"/>
          </p:nvPr>
        </p:nvSpPr>
        <p:spPr>
          <a:xfrm>
            <a:off x="5217119" y="3331329"/>
            <a:ext cx="1110699" cy="1110698"/>
          </a:xfrm>
          <a:prstGeom prst="ellipse">
            <a:avLst/>
          </a:prstGeom>
          <a:solidFill>
            <a:schemeClr val="bg1">
              <a:lumMod val="95000"/>
            </a:schemeClr>
          </a:solidFill>
        </p:spPr>
        <p:txBody>
          <a:bodyPr>
            <a:normAutofit/>
          </a:bodyPr>
          <a:lstStyle>
            <a:lvl1pPr>
              <a:defRPr sz="900"/>
            </a:lvl1pPr>
          </a:lstStyle>
          <a:p>
            <a:r>
              <a:rPr lang="en-US" dirty="0"/>
              <a:t>Drag picture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4" name="Picture Placeholder 13"/>
          <p:cNvSpPr>
            <a:spLocks noGrp="1"/>
          </p:cNvSpPr>
          <p:nvPr>
            <p:ph type="pic" sz="quarter" idx="13" hasCustomPrompt="1"/>
          </p:nvPr>
        </p:nvSpPr>
        <p:spPr>
          <a:xfrm>
            <a:off x="1" y="1"/>
            <a:ext cx="4571999" cy="2571750"/>
          </a:xfrm>
          <a:prstGeom prst="rect">
            <a:avLst/>
          </a:prstGeom>
          <a:solidFill>
            <a:schemeClr val="bg1">
              <a:lumMod val="95000"/>
            </a:schemeClr>
          </a:solidFill>
          <a:effectLst/>
        </p:spPr>
        <p:txBody>
          <a:bodyPr>
            <a:normAutofit/>
          </a:bodyPr>
          <a:lstStyle>
            <a:lvl1pPr marL="0" indent="0">
              <a:buNone/>
              <a:defRPr sz="1575">
                <a:ln>
                  <a:noFill/>
                </a:ln>
                <a:solidFill>
                  <a:schemeClr val="bg1">
                    <a:lumMod val="85000"/>
                  </a:schemeClr>
                </a:solidFill>
              </a:defRPr>
            </a:lvl1pPr>
          </a:lstStyle>
          <a:p>
            <a:r>
              <a:rPr lang="en-US"/>
              <a:t>Drag picture to placeholder or click icon to add</a:t>
            </a:r>
            <a:endParaRPr lang="en-US" dirty="0"/>
          </a:p>
        </p:txBody>
      </p:sp>
      <p:sp>
        <p:nvSpPr>
          <p:cNvPr id="7" name="Picture Placeholder 13"/>
          <p:cNvSpPr>
            <a:spLocks noGrp="1"/>
          </p:cNvSpPr>
          <p:nvPr>
            <p:ph type="pic" sz="quarter" idx="14" hasCustomPrompt="1"/>
          </p:nvPr>
        </p:nvSpPr>
        <p:spPr>
          <a:xfrm>
            <a:off x="4572001" y="2571750"/>
            <a:ext cx="4571999" cy="2571750"/>
          </a:xfrm>
          <a:prstGeom prst="rect">
            <a:avLst/>
          </a:prstGeom>
          <a:solidFill>
            <a:schemeClr val="bg1">
              <a:lumMod val="95000"/>
            </a:schemeClr>
          </a:solidFill>
          <a:effectLst/>
        </p:spPr>
        <p:txBody>
          <a:bodyPr>
            <a:normAutofit/>
          </a:bodyPr>
          <a:lstStyle>
            <a:lvl1pPr marL="0" indent="0">
              <a:buNone/>
              <a:defRPr sz="1575">
                <a:ln>
                  <a:noFill/>
                </a:ln>
                <a:solidFill>
                  <a:schemeClr val="bg1">
                    <a:lumMod val="85000"/>
                  </a:schemeClr>
                </a:solidFill>
              </a:defRPr>
            </a:lvl1pPr>
          </a:lstStyle>
          <a:p>
            <a:r>
              <a:rPr lang="en-US"/>
              <a:t>Drag picture to placeholder or click icon to add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65" name="Picture Placeholder 13"/>
          <p:cNvSpPr>
            <a:spLocks noGrp="1"/>
          </p:cNvSpPr>
          <p:nvPr>
            <p:ph type="pic" sz="quarter" idx="27" hasCustomPrompt="1"/>
          </p:nvPr>
        </p:nvSpPr>
        <p:spPr>
          <a:xfrm>
            <a:off x="669245" y="1881768"/>
            <a:ext cx="2429369" cy="1379964"/>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
        <p:nvSpPr>
          <p:cNvPr id="22" name="Picture Placeholder 13"/>
          <p:cNvSpPr>
            <a:spLocks noGrp="1"/>
          </p:cNvSpPr>
          <p:nvPr>
            <p:ph type="pic" sz="quarter" idx="28" hasCustomPrompt="1"/>
          </p:nvPr>
        </p:nvSpPr>
        <p:spPr>
          <a:xfrm>
            <a:off x="3364806" y="1881768"/>
            <a:ext cx="2429369" cy="1379964"/>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
        <p:nvSpPr>
          <p:cNvPr id="23" name="Picture Placeholder 13"/>
          <p:cNvSpPr>
            <a:spLocks noGrp="1"/>
          </p:cNvSpPr>
          <p:nvPr>
            <p:ph type="pic" sz="quarter" idx="29" hasCustomPrompt="1"/>
          </p:nvPr>
        </p:nvSpPr>
        <p:spPr>
          <a:xfrm>
            <a:off x="6060366" y="1881768"/>
            <a:ext cx="2429369" cy="1379964"/>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13" name="Picture Placeholder 13"/>
          <p:cNvSpPr>
            <a:spLocks noGrp="1"/>
          </p:cNvSpPr>
          <p:nvPr>
            <p:ph type="pic" sz="quarter" idx="27" hasCustomPrompt="1"/>
          </p:nvPr>
        </p:nvSpPr>
        <p:spPr>
          <a:xfrm>
            <a:off x="1" y="1573587"/>
            <a:ext cx="3428702" cy="3151873"/>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
        <p:nvSpPr>
          <p:cNvPr id="14" name="Picture Placeholder 13"/>
          <p:cNvSpPr>
            <a:spLocks noGrp="1"/>
          </p:cNvSpPr>
          <p:nvPr>
            <p:ph type="pic" sz="quarter" idx="30" hasCustomPrompt="1"/>
          </p:nvPr>
        </p:nvSpPr>
        <p:spPr>
          <a:xfrm>
            <a:off x="5715298" y="1573587"/>
            <a:ext cx="3428702" cy="3151873"/>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7" name="Picture Placeholder 13"/>
          <p:cNvSpPr>
            <a:spLocks noGrp="1"/>
          </p:cNvSpPr>
          <p:nvPr>
            <p:ph type="pic" sz="quarter" idx="27" hasCustomPrompt="1"/>
          </p:nvPr>
        </p:nvSpPr>
        <p:spPr>
          <a:xfrm>
            <a:off x="3116887" y="2276260"/>
            <a:ext cx="2917151" cy="2867240"/>
          </a:xfrm>
          <a:prstGeom prst="rect">
            <a:avLst/>
          </a:prstGeom>
          <a:solidFill>
            <a:schemeClr val="bg1">
              <a:lumMod val="95000"/>
            </a:schemeClr>
          </a:solidFill>
          <a:effectLst/>
        </p:spPr>
        <p:txBody>
          <a:bodyPr>
            <a:normAutofit/>
          </a:bodyPr>
          <a:lstStyle>
            <a:lvl1pPr marL="0" indent="0">
              <a:buNone/>
              <a:defRPr sz="750">
                <a:ln>
                  <a:noFill/>
                </a:ln>
                <a:solidFill>
                  <a:schemeClr val="bg1">
                    <a:lumMod val="85000"/>
                  </a:schemeClr>
                </a:solidFill>
              </a:defRPr>
            </a:lvl1pPr>
          </a:lstStyle>
          <a:p>
            <a:r>
              <a:rPr lang="en-US"/>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267286"/>
            <a:ext cx="9144000" cy="4608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pic>
        <p:nvPicPr>
          <p:cNvPr id="9" name="图片 8"/>
          <p:cNvPicPr>
            <a:picLocks noChangeAspect="1"/>
          </p:cNvPicPr>
          <p:nvPr userDrawn="1"/>
        </p:nvPicPr>
        <p:blipFill>
          <a:blip r:embed="rId1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3.tiff"/><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V="1">
            <a:off x="4279210" y="2957207"/>
            <a:ext cx="585580" cy="66850"/>
            <a:chOff x="6435723" y="-1272091"/>
            <a:chExt cx="1793876" cy="204788"/>
          </a:xfrm>
          <a:solidFill>
            <a:schemeClr val="bg1"/>
          </a:solidFill>
        </p:grpSpPr>
        <p:sp>
          <p:nvSpPr>
            <p:cNvPr id="5" name="椭圆 4"/>
            <p:cNvSpPr/>
            <p:nvPr/>
          </p:nvSpPr>
          <p:spPr>
            <a:xfrm>
              <a:off x="6435723"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椭圆 5"/>
            <p:cNvSpPr/>
            <p:nvPr/>
          </p:nvSpPr>
          <p:spPr>
            <a:xfrm>
              <a:off x="6753541"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 name="椭圆 6"/>
            <p:cNvSpPr/>
            <p:nvPr/>
          </p:nvSpPr>
          <p:spPr>
            <a:xfrm>
              <a:off x="7071359"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椭圆 7"/>
            <p:cNvSpPr/>
            <p:nvPr/>
          </p:nvSpPr>
          <p:spPr>
            <a:xfrm>
              <a:off x="7389177"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 name="椭圆 8"/>
            <p:cNvSpPr/>
            <p:nvPr/>
          </p:nvSpPr>
          <p:spPr>
            <a:xfrm>
              <a:off x="7706995"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 name="椭圆 9"/>
            <p:cNvSpPr/>
            <p:nvPr/>
          </p:nvSpPr>
          <p:spPr>
            <a:xfrm>
              <a:off x="8024811"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sp>
        <p:nvSpPr>
          <p:cNvPr id="16" name="文本框 5"/>
          <p:cNvSpPr txBox="1">
            <a:spLocks noChangeArrowheads="1"/>
          </p:cNvSpPr>
          <p:nvPr/>
        </p:nvSpPr>
        <p:spPr bwMode="auto">
          <a:xfrm>
            <a:off x="263525" y="226060"/>
            <a:ext cx="8420735" cy="264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en-IN" altLang="zh-CN" sz="4000" b="1" i="1" dirty="0">
                <a:ln w="19050">
                  <a:solidFill>
                    <a:schemeClr val="tx2"/>
                  </a:solidFill>
                </a:ln>
                <a:solidFill>
                  <a:schemeClr val="bg1"/>
                </a:solidFill>
                <a:latin typeface="Arial Rounded MT Bold" panose="020F0704030504030204" charset="0"/>
                <a:ea typeface="Calibri" panose="020F0502020204030204" pitchFamily="34" charset="0"/>
                <a:cs typeface="Arial Rounded MT Bold" panose="020F0704030504030204" charset="0"/>
                <a:sym typeface="Calibri" panose="020F0502020204030204" pitchFamily="34" charset="0"/>
              </a:rPr>
              <a:t>A STUDY ON CONDITIONAL GENERATIVE ADVERSARIAL NETWORK USING RETINAL FUNDUS IMAGES </a:t>
            </a:r>
            <a:endParaRPr lang="en-IN" altLang="zh-CN" sz="4000" b="1" i="1" dirty="0">
              <a:ln w="19050">
                <a:solidFill>
                  <a:schemeClr val="tx2"/>
                </a:solidFill>
              </a:ln>
              <a:solidFill>
                <a:schemeClr val="bg1"/>
              </a:solidFill>
              <a:latin typeface="Arial Rounded MT Bold" panose="020F0704030504030204" charset="0"/>
              <a:ea typeface="Calibri" panose="020F0502020204030204" pitchFamily="34" charset="0"/>
              <a:cs typeface="Arial Rounded MT Bold" panose="020F0704030504030204" charset="0"/>
              <a:sym typeface="Calibri" panose="020F0502020204030204" pitchFamily="34" charset="0"/>
            </a:endParaRPr>
          </a:p>
        </p:txBody>
      </p:sp>
      <p:sp>
        <p:nvSpPr>
          <p:cNvPr id="3" name="Text Box 2"/>
          <p:cNvSpPr txBox="1"/>
          <p:nvPr/>
        </p:nvSpPr>
        <p:spPr>
          <a:xfrm>
            <a:off x="264160" y="3467100"/>
            <a:ext cx="3296920" cy="1512570"/>
          </a:xfrm>
          <a:prstGeom prst="rect">
            <a:avLst/>
          </a:prstGeom>
          <a:noFill/>
        </p:spPr>
        <p:txBody>
          <a:bodyPr wrap="square" rtlCol="0" anchor="t">
            <a:noAutofit/>
          </a:bodyPr>
          <a:p>
            <a:pPr algn="l"/>
            <a:r>
              <a:rPr lang="en-IN" altLang="en-US" sz="1400" i="1" dirty="0">
                <a:ln>
                  <a:solidFill>
                    <a:schemeClr val="bg1"/>
                  </a:solidFill>
                </a:ln>
                <a:solidFill>
                  <a:schemeClr val="bg1"/>
                </a:solidFill>
                <a:latin typeface="Bahnschrift SemiLight Condensed" panose="020B0502040204020203" pitchFamily="34" charset="0"/>
                <a:sym typeface="+mn-ea"/>
              </a:rPr>
              <a:t>Presented by:</a:t>
            </a:r>
            <a:endParaRPr lang="en-IN" altLang="en-US" sz="1400" i="1" dirty="0">
              <a:ln>
                <a:solidFill>
                  <a:schemeClr val="bg1"/>
                </a:solidFill>
              </a:ln>
              <a:solidFill>
                <a:schemeClr val="bg1"/>
              </a:solidFill>
              <a:latin typeface="Bahnschrift SemiLight Condensed" panose="020B0502040204020203" pitchFamily="34" charset="0"/>
            </a:endParaRPr>
          </a:p>
          <a:p>
            <a:pPr algn="l"/>
            <a:endParaRPr lang="en-IN" altLang="en-US" sz="800" i="1" dirty="0">
              <a:ln>
                <a:solidFill>
                  <a:schemeClr val="bg1"/>
                </a:solidFill>
              </a:ln>
              <a:solidFill>
                <a:schemeClr val="bg1"/>
              </a:solidFill>
              <a:latin typeface="Bahnschrift SemiLight Condensed" panose="020B0502040204020203" pitchFamily="34" charset="0"/>
            </a:endParaRPr>
          </a:p>
          <a:p>
            <a:pPr algn="l"/>
            <a:r>
              <a:rPr lang="en-IN" altLang="en-US" sz="1400" i="1" dirty="0">
                <a:ln>
                  <a:solidFill>
                    <a:schemeClr val="bg1"/>
                  </a:solidFill>
                </a:ln>
                <a:solidFill>
                  <a:schemeClr val="bg1"/>
                </a:solidFill>
                <a:latin typeface="Bahnschrift SemiLight Condensed" panose="020B0502040204020203" pitchFamily="34" charset="0"/>
                <a:sym typeface="+mn-ea"/>
              </a:rPr>
              <a:t>Ashutosh Choudhury (18)</a:t>
            </a:r>
            <a:endParaRPr lang="en-IN" altLang="en-US" sz="1400" i="1" dirty="0">
              <a:ln>
                <a:solidFill>
                  <a:schemeClr val="bg1"/>
                </a:solidFill>
              </a:ln>
              <a:solidFill>
                <a:schemeClr val="bg1"/>
              </a:solidFill>
              <a:latin typeface="Bahnschrift SemiLight Condensed" panose="020B0502040204020203" pitchFamily="34" charset="0"/>
            </a:endParaRPr>
          </a:p>
          <a:p>
            <a:pPr algn="l"/>
            <a:r>
              <a:rPr lang="en-IN" altLang="en-US" sz="1400" i="1" dirty="0" err="1">
                <a:ln>
                  <a:solidFill>
                    <a:schemeClr val="bg1"/>
                  </a:solidFill>
                </a:ln>
                <a:solidFill>
                  <a:schemeClr val="bg1"/>
                </a:solidFill>
                <a:latin typeface="Bahnschrift SemiLight Condensed" panose="020B0502040204020203" pitchFamily="34" charset="0"/>
                <a:sym typeface="+mn-ea"/>
              </a:rPr>
              <a:t>Loknath</a:t>
            </a:r>
            <a:r>
              <a:rPr lang="en-IN" altLang="en-US" sz="1400" i="1" dirty="0">
                <a:ln>
                  <a:solidFill>
                    <a:schemeClr val="bg1"/>
                  </a:solidFill>
                </a:ln>
                <a:solidFill>
                  <a:schemeClr val="bg1"/>
                </a:solidFill>
                <a:latin typeface="Bahnschrift SemiLight Condensed" panose="020B0502040204020203" pitchFamily="34" charset="0"/>
                <a:sym typeface="+mn-ea"/>
              </a:rPr>
              <a:t> Ghosh (55)</a:t>
            </a:r>
            <a:endParaRPr lang="en-IN" altLang="en-US" sz="1400" i="1" dirty="0">
              <a:ln>
                <a:solidFill>
                  <a:schemeClr val="bg1"/>
                </a:solidFill>
              </a:ln>
              <a:solidFill>
                <a:schemeClr val="bg1"/>
              </a:solidFill>
              <a:latin typeface="Bahnschrift SemiLight Condensed" panose="020B0502040204020203" pitchFamily="34" charset="0"/>
            </a:endParaRPr>
          </a:p>
          <a:p>
            <a:pPr algn="l"/>
            <a:r>
              <a:rPr lang="en-IN" altLang="en-US" sz="1400" i="1" dirty="0">
                <a:ln>
                  <a:solidFill>
                    <a:schemeClr val="bg1"/>
                  </a:solidFill>
                </a:ln>
                <a:solidFill>
                  <a:schemeClr val="bg1"/>
                </a:solidFill>
                <a:latin typeface="Bahnschrift SemiLight Condensed" panose="020B0502040204020203" pitchFamily="34" charset="0"/>
                <a:sym typeface="+mn-ea"/>
              </a:rPr>
              <a:t>Tushar Sarkar (27)</a:t>
            </a:r>
            <a:endParaRPr lang="en-IN" altLang="en-US" sz="1400" i="1" dirty="0">
              <a:ln>
                <a:solidFill>
                  <a:schemeClr val="bg1"/>
                </a:solidFill>
              </a:ln>
              <a:solidFill>
                <a:schemeClr val="bg1"/>
              </a:solidFill>
              <a:latin typeface="Bahnschrift SemiLight Condensed" panose="020B0502040204020203" pitchFamily="34" charset="0"/>
            </a:endParaRPr>
          </a:p>
          <a:p>
            <a:pPr algn="l"/>
            <a:r>
              <a:rPr lang="en-IN" altLang="en-US" sz="1400" i="1" dirty="0" err="1">
                <a:ln>
                  <a:solidFill>
                    <a:schemeClr val="bg1"/>
                  </a:solidFill>
                </a:ln>
                <a:solidFill>
                  <a:schemeClr val="bg1"/>
                </a:solidFill>
                <a:latin typeface="Bahnschrift SemiLight Condensed" panose="020B0502040204020203" pitchFamily="34" charset="0"/>
                <a:sym typeface="+mn-ea"/>
              </a:rPr>
              <a:t>Sayan</a:t>
            </a:r>
            <a:r>
              <a:rPr lang="en-IN" altLang="en-US" sz="1400" i="1" dirty="0">
                <a:ln>
                  <a:solidFill>
                    <a:schemeClr val="bg1"/>
                  </a:solidFill>
                </a:ln>
                <a:solidFill>
                  <a:schemeClr val="bg1"/>
                </a:solidFill>
                <a:latin typeface="Bahnschrift SemiLight Condensed" panose="020B0502040204020203" pitchFamily="34" charset="0"/>
                <a:sym typeface="+mn-ea"/>
              </a:rPr>
              <a:t> Mukherjee (10)</a:t>
            </a:r>
            <a:endParaRPr lang="en-IN" altLang="en-US" sz="1400" i="1" dirty="0">
              <a:ln>
                <a:solidFill>
                  <a:schemeClr val="bg1"/>
                </a:solidFill>
              </a:ln>
              <a:solidFill>
                <a:schemeClr val="bg1"/>
              </a:solidFill>
              <a:latin typeface="Bahnschrift SemiLight Condensed" panose="020B0502040204020203" pitchFamily="34" charset="0"/>
            </a:endParaRPr>
          </a:p>
          <a:p>
            <a:pPr algn="l"/>
            <a:r>
              <a:rPr lang="en-IN" altLang="en-US" sz="1400" i="1" dirty="0">
                <a:ln>
                  <a:solidFill>
                    <a:schemeClr val="bg1"/>
                  </a:solidFill>
                </a:ln>
                <a:solidFill>
                  <a:schemeClr val="bg1"/>
                </a:solidFill>
                <a:latin typeface="Bahnschrift SemiLight Condensed" panose="020B0502040204020203" pitchFamily="34" charset="0"/>
                <a:sym typeface="+mn-ea"/>
              </a:rPr>
              <a:t>Rahul Majumder (11)</a:t>
            </a:r>
            <a:endParaRPr lang="en-IN" altLang="en-US" sz="1400" i="1" dirty="0">
              <a:ln>
                <a:solidFill>
                  <a:schemeClr val="bg1"/>
                </a:solidFill>
              </a:ln>
              <a:solidFill>
                <a:schemeClr val="bg1"/>
              </a:solidFill>
              <a:latin typeface="Bahnschrift SemiLight Condensed" panose="020B0502040204020203"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74320" y="397510"/>
            <a:ext cx="6583680" cy="648335"/>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DCGAN : Generator</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4" name="Text Box 3"/>
          <p:cNvSpPr txBox="1"/>
          <p:nvPr/>
        </p:nvSpPr>
        <p:spPr>
          <a:xfrm>
            <a:off x="403225" y="1045210"/>
            <a:ext cx="8482330" cy="1694815"/>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The generator (G) maps the latent space vector (z) to data-space, creating a 3x64x64 RGB image. It uses strided 2D convolutional transpose layers paired with batch normalization and ReLU activation. The output is passed through a tanh function to ensure values are within the range of [-1,1]. Batch normalization layers aid gradient flow during training, a key contribution of DCGANs.</a:t>
            </a:r>
            <a:endParaRPr lang="en-US" sz="1600">
              <a:solidFill>
                <a:schemeClr val="tx2">
                  <a:lumMod val="85000"/>
                  <a:lumOff val="15000"/>
                </a:schemeClr>
              </a:solidFill>
              <a:latin typeface="Bahnschrift SemiLight SemiConde" charset="0"/>
              <a:cs typeface="Bahnschrift SemiLight SemiConde" charset="0"/>
              <a:sym typeface="+mn-ea"/>
            </a:endParaRPr>
          </a:p>
        </p:txBody>
      </p:sp>
      <p:pic>
        <p:nvPicPr>
          <p:cNvPr id="5" name="Picture 4"/>
          <p:cNvPicPr>
            <a:picLocks noChangeAspect="1"/>
          </p:cNvPicPr>
          <p:nvPr/>
        </p:nvPicPr>
        <p:blipFill>
          <a:blip r:embed="rId1"/>
          <a:stretch>
            <a:fillRect/>
          </a:stretch>
        </p:blipFill>
        <p:spPr>
          <a:xfrm>
            <a:off x="2045970" y="2571750"/>
            <a:ext cx="4612640" cy="1876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2445" y="433705"/>
            <a:ext cx="6345555" cy="633730"/>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DCGAN : Discriminator</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562610" y="1066800"/>
            <a:ext cx="8366125" cy="1162685"/>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The discriminator (D) is a binary classification network that processes 3x64x64 input images through Conv2d, BatchNorm2d, and LeakyReLU layers, outputting a scalar probability of realness via a Sigmoid activation. Strided convolution, BatchNorm, and LeakyReLU are preferred for downsampling and healthy gradient flow.</a:t>
            </a: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p:txBody>
      </p:sp>
      <p:pic>
        <p:nvPicPr>
          <p:cNvPr id="4" name="Picture 3"/>
          <p:cNvPicPr>
            <a:picLocks noChangeAspect="1"/>
          </p:cNvPicPr>
          <p:nvPr/>
        </p:nvPicPr>
        <p:blipFill>
          <a:blip r:embed="rId1"/>
          <a:stretch>
            <a:fillRect/>
          </a:stretch>
        </p:blipFill>
        <p:spPr>
          <a:xfrm>
            <a:off x="2046605" y="2406015"/>
            <a:ext cx="4927600" cy="1592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 y="264795"/>
            <a:ext cx="8430260" cy="441960"/>
          </a:xfrm>
        </p:spPr>
        <p:txBody>
          <a:bodyPr/>
          <a:lstStyle/>
          <a:p>
            <a:r>
              <a:rPr lang="en-IN" altLang="en-US" sz="3000" i="1">
                <a:solidFill>
                  <a:schemeClr val="tx2">
                    <a:lumMod val="85000"/>
                    <a:lumOff val="15000"/>
                  </a:schemeClr>
                </a:solidFill>
                <a:latin typeface="Arial Rounded MT Bold" panose="020F0704030504030204" charset="0"/>
                <a:cs typeface="Arial Rounded MT Bold" panose="020F0704030504030204" charset="0"/>
              </a:rPr>
              <a:t>First Step</a:t>
            </a:r>
            <a:endParaRPr lang="en-IN" altLang="en-US" sz="3000" i="1">
              <a:solidFill>
                <a:schemeClr val="tx2">
                  <a:lumMod val="85000"/>
                  <a:lumOff val="15000"/>
                </a:schemeClr>
              </a:solidFill>
              <a:latin typeface="Arial Rounded MT Bold" panose="020F0704030504030204" charset="0"/>
              <a:cs typeface="Arial Rounded MT Bold" panose="020F0704030504030204" charset="0"/>
            </a:endParaRPr>
          </a:p>
        </p:txBody>
      </p:sp>
      <p:pic>
        <p:nvPicPr>
          <p:cNvPr id="4" name="Content Placeholder 3" descr="21_manual1-0000"/>
          <p:cNvPicPr>
            <a:picLocks noGrp="1" noChangeAspect="1"/>
          </p:cNvPicPr>
          <p:nvPr>
            <p:ph sz="half" idx="1"/>
          </p:nvPr>
        </p:nvPicPr>
        <p:blipFill>
          <a:blip r:embed="rId1"/>
          <a:stretch>
            <a:fillRect/>
          </a:stretch>
        </p:blipFill>
        <p:spPr>
          <a:xfrm>
            <a:off x="4804886" y="768191"/>
            <a:ext cx="1402080" cy="1450181"/>
          </a:xfrm>
          <a:prstGeom prst="rect">
            <a:avLst/>
          </a:prstGeom>
        </p:spPr>
      </p:pic>
      <p:pic>
        <p:nvPicPr>
          <p:cNvPr id="5" name="Content Placeholder 4" descr="21_training"/>
          <p:cNvPicPr>
            <a:picLocks noGrp="1" noChangeAspect="1"/>
          </p:cNvPicPr>
          <p:nvPr>
            <p:ph sz="half" idx="2"/>
          </p:nvPr>
        </p:nvPicPr>
        <p:blipFill>
          <a:blip r:embed="rId2"/>
          <a:stretch>
            <a:fillRect/>
          </a:stretch>
        </p:blipFill>
        <p:spPr>
          <a:xfrm>
            <a:off x="6251734" y="764858"/>
            <a:ext cx="1404461" cy="1453039"/>
          </a:xfrm>
          <a:prstGeom prst="rect">
            <a:avLst/>
          </a:prstGeom>
        </p:spPr>
      </p:pic>
      <p:pic>
        <p:nvPicPr>
          <p:cNvPr id="6" name="Picture 5" descr="21_training_mask-0000"/>
          <p:cNvPicPr>
            <a:picLocks noChangeAspect="1"/>
          </p:cNvPicPr>
          <p:nvPr/>
        </p:nvPicPr>
        <p:blipFill>
          <a:blip r:embed="rId3"/>
          <a:stretch>
            <a:fillRect/>
          </a:stretch>
        </p:blipFill>
        <p:spPr>
          <a:xfrm>
            <a:off x="7700963" y="759143"/>
            <a:ext cx="1410176" cy="1458754"/>
          </a:xfrm>
          <a:prstGeom prst="rect">
            <a:avLst/>
          </a:prstGeom>
        </p:spPr>
      </p:pic>
      <p:sp>
        <p:nvSpPr>
          <p:cNvPr id="7" name="Text Box 6"/>
          <p:cNvSpPr txBox="1"/>
          <p:nvPr/>
        </p:nvSpPr>
        <p:spPr>
          <a:xfrm>
            <a:off x="256540" y="763270"/>
            <a:ext cx="4439920" cy="4065270"/>
          </a:xfrm>
          <a:prstGeom prst="rect">
            <a:avLst/>
          </a:prstGeom>
          <a:noFill/>
        </p:spPr>
        <p:txBody>
          <a:bodyPr wrap="square" rtlCol="0">
            <a:noAutofit/>
          </a:bodyPr>
          <a:lstStyle/>
          <a:p>
            <a:pPr marL="285750" indent="-285750" algn="just">
              <a:buFont typeface="Wingdings" panose="05000000000000000000" charset="0"/>
              <a:buChar char="§"/>
            </a:pPr>
            <a:r>
              <a:rPr lang="en-US" altLang="en-IN" sz="1650">
                <a:solidFill>
                  <a:schemeClr val="tx2">
                    <a:lumMod val="85000"/>
                    <a:lumOff val="15000"/>
                  </a:schemeClr>
                </a:solidFill>
                <a:latin typeface="Bahnschrift SemiLight SemiConde" charset="0"/>
                <a:cs typeface="Bahnschrift SemiLight SemiConde" charset="0"/>
              </a:rPr>
              <a:t>The images shown beside are used to first generate an image where blood vessels are removed in each BGR channel.</a:t>
            </a:r>
            <a:endParaRPr lang="en-US" altLang="en-IN" sz="1650">
              <a:solidFill>
                <a:schemeClr val="tx2">
                  <a:lumMod val="85000"/>
                  <a:lumOff val="15000"/>
                </a:schemeClr>
              </a:solidFill>
              <a:latin typeface="Bahnschrift SemiLight SemiConde" charset="0"/>
              <a:cs typeface="Bahnschrift SemiLight SemiConde" charset="0"/>
            </a:endParaRPr>
          </a:p>
          <a:p>
            <a:pPr indent="0" algn="just">
              <a:buFont typeface="Wingdings" panose="05000000000000000000" charset="0"/>
              <a:buNone/>
            </a:pPr>
            <a:endParaRPr lang="en-IN" altLang="en-US" sz="1650">
              <a:solidFill>
                <a:schemeClr val="tx2">
                  <a:lumMod val="85000"/>
                  <a:lumOff val="15000"/>
                </a:schemeClr>
              </a:solidFill>
              <a:latin typeface="Bahnschrift SemiLight SemiConde" charset="0"/>
              <a:cs typeface="Bahnschrift SemiLight SemiConde" charset="0"/>
            </a:endParaRPr>
          </a:p>
          <a:p>
            <a:pPr marL="285750" indent="-285750" algn="just">
              <a:buFont typeface="Wingdings" panose="05000000000000000000" charset="0"/>
              <a:buChar char="§"/>
            </a:pPr>
            <a:r>
              <a:rPr lang="en-IN" altLang="en-US" sz="1650">
                <a:solidFill>
                  <a:schemeClr val="tx2">
                    <a:lumMod val="85000"/>
                    <a:lumOff val="15000"/>
                  </a:schemeClr>
                </a:solidFill>
                <a:latin typeface="Bahnschrift SemiLight SemiConde" charset="0"/>
                <a:cs typeface="Bahnschrift SemiLight SemiConde" charset="0"/>
              </a:rPr>
              <a:t>The green channel image and the ground truth image are compared and the pixels locations that have a value of more than 127 in the ground truth image; the same locations in the green channel retinal image are changed to a value of 0 that is the color black.</a:t>
            </a:r>
            <a:endParaRPr lang="en-IN" altLang="en-US" sz="1650">
              <a:solidFill>
                <a:schemeClr val="tx2">
                  <a:lumMod val="85000"/>
                  <a:lumOff val="15000"/>
                </a:schemeClr>
              </a:solidFill>
              <a:latin typeface="Bahnschrift SemiLight SemiConde" charset="0"/>
              <a:cs typeface="Bahnschrift SemiLight SemiConde" charset="0"/>
            </a:endParaRPr>
          </a:p>
          <a:p>
            <a:pPr indent="0" algn="just">
              <a:buFont typeface="Wingdings" panose="05000000000000000000" charset="0"/>
              <a:buNone/>
            </a:pPr>
            <a:endParaRPr lang="en-IN" altLang="en-US" sz="1650">
              <a:solidFill>
                <a:schemeClr val="tx2">
                  <a:lumMod val="85000"/>
                  <a:lumOff val="15000"/>
                </a:schemeClr>
              </a:solidFill>
              <a:latin typeface="Bahnschrift SemiLight SemiConde" charset="0"/>
              <a:cs typeface="Bahnschrift SemiLight SemiConde" charset="0"/>
            </a:endParaRPr>
          </a:p>
          <a:p>
            <a:pPr marL="285750" indent="-285750" algn="just">
              <a:buFont typeface="Wingdings" panose="05000000000000000000" charset="0"/>
              <a:buChar char="§"/>
            </a:pPr>
            <a:r>
              <a:rPr lang="en-US" altLang="en-IN" sz="1650">
                <a:solidFill>
                  <a:schemeClr val="tx2">
                    <a:lumMod val="85000"/>
                    <a:lumOff val="15000"/>
                  </a:schemeClr>
                </a:solidFill>
                <a:latin typeface="Bahnschrift SemiLight SemiConde" charset="0"/>
                <a:cs typeface="Bahnschrift SemiLight SemiConde" charset="0"/>
              </a:rPr>
              <a:t>T</a:t>
            </a:r>
            <a:r>
              <a:rPr lang="en-IN" altLang="en-US" sz="1650">
                <a:solidFill>
                  <a:schemeClr val="tx2">
                    <a:lumMod val="85000"/>
                    <a:lumOff val="15000"/>
                  </a:schemeClr>
                </a:solidFill>
                <a:latin typeface="Bahnschrift SemiLight SemiConde" charset="0"/>
                <a:cs typeface="Bahnschrift SemiLight SemiConde" charset="0"/>
              </a:rPr>
              <a:t>hrough this procedure we get an image where only the blood vessels are highlighted in black color which makes it easier for selection henceforward.</a:t>
            </a:r>
            <a:endParaRPr lang="en-IN" altLang="en-US" sz="1650">
              <a:solidFill>
                <a:schemeClr val="tx2">
                  <a:lumMod val="85000"/>
                  <a:lumOff val="15000"/>
                </a:schemeClr>
              </a:solidFill>
              <a:latin typeface="Bahnschrift SemiLight SemiConde" charset="0"/>
              <a:cs typeface="Bahnschrift SemiLight SemiConde" charset="0"/>
            </a:endParaRPr>
          </a:p>
        </p:txBody>
      </p:sp>
      <p:sp>
        <p:nvSpPr>
          <p:cNvPr id="9" name="Text Box 8"/>
          <p:cNvSpPr txBox="1"/>
          <p:nvPr/>
        </p:nvSpPr>
        <p:spPr>
          <a:xfrm>
            <a:off x="6947535" y="4621530"/>
            <a:ext cx="1345406" cy="321469"/>
          </a:xfrm>
          <a:prstGeom prst="rect">
            <a:avLst/>
          </a:prstGeom>
          <a:noFill/>
        </p:spPr>
        <p:txBody>
          <a:bodyPr wrap="square" rtlCol="0">
            <a:noAutofit/>
          </a:bodyPr>
          <a:lstStyle/>
          <a:p>
            <a:r>
              <a:rPr lang="en-IN" altLang="en-US" sz="1800" b="1" i="1">
                <a:solidFill>
                  <a:schemeClr val="tx2">
                    <a:lumMod val="85000"/>
                    <a:lumOff val="15000"/>
                  </a:schemeClr>
                </a:solidFill>
                <a:latin typeface="Bahnschrift SemiLight SemiConde" charset="0"/>
                <a:cs typeface="Bahnschrift SemiLight SemiConde" charset="0"/>
              </a:rPr>
              <a:t>New Image</a:t>
            </a:r>
            <a:endParaRPr lang="en-IN" altLang="en-US" sz="1800" b="1" i="1">
              <a:solidFill>
                <a:schemeClr val="tx2">
                  <a:lumMod val="85000"/>
                  <a:lumOff val="15000"/>
                </a:schemeClr>
              </a:solidFill>
              <a:latin typeface="Bahnschrift SemiLight SemiConde" charset="0"/>
              <a:cs typeface="Bahnschrift SemiLight SemiConde" charset="0"/>
            </a:endParaRPr>
          </a:p>
        </p:txBody>
      </p:sp>
      <p:sp>
        <p:nvSpPr>
          <p:cNvPr id="10" name="Text Box 9"/>
          <p:cNvSpPr txBox="1"/>
          <p:nvPr/>
        </p:nvSpPr>
        <p:spPr>
          <a:xfrm>
            <a:off x="4799171" y="2271713"/>
            <a:ext cx="1350645" cy="299561"/>
          </a:xfrm>
          <a:prstGeom prst="rect">
            <a:avLst/>
          </a:prstGeom>
          <a:noFill/>
        </p:spPr>
        <p:txBody>
          <a:bodyPr wrap="square" rtlCol="0">
            <a:noAutofit/>
          </a:bodyPr>
          <a:lstStyle/>
          <a:p>
            <a:r>
              <a:rPr lang="en-IN" altLang="en-US" sz="1500" b="1" i="1">
                <a:solidFill>
                  <a:schemeClr val="tx2">
                    <a:lumMod val="85000"/>
                    <a:lumOff val="15000"/>
                  </a:schemeClr>
                </a:solidFill>
                <a:latin typeface="Bahnschrift SemiLight SemiConde" charset="0"/>
                <a:cs typeface="Bahnschrift SemiLight SemiConde" charset="0"/>
              </a:rPr>
              <a:t>Ground Truth</a:t>
            </a:r>
            <a:endParaRPr lang="en-IN" altLang="en-US" sz="1500" b="1" i="1">
              <a:solidFill>
                <a:schemeClr val="tx2">
                  <a:lumMod val="85000"/>
                  <a:lumOff val="15000"/>
                </a:schemeClr>
              </a:solidFill>
              <a:latin typeface="Bahnschrift SemiLight SemiConde" charset="0"/>
              <a:cs typeface="Bahnschrift SemiLight SemiConde" charset="0"/>
            </a:endParaRPr>
          </a:p>
        </p:txBody>
      </p:sp>
      <p:sp>
        <p:nvSpPr>
          <p:cNvPr id="11" name="Text Box 10"/>
          <p:cNvSpPr txBox="1"/>
          <p:nvPr/>
        </p:nvSpPr>
        <p:spPr>
          <a:xfrm>
            <a:off x="6252210" y="2271236"/>
            <a:ext cx="1448753" cy="300038"/>
          </a:xfrm>
          <a:prstGeom prst="rect">
            <a:avLst/>
          </a:prstGeom>
          <a:noFill/>
        </p:spPr>
        <p:txBody>
          <a:bodyPr wrap="square" rtlCol="0">
            <a:noAutofit/>
          </a:bodyPr>
          <a:lstStyle/>
          <a:p>
            <a:r>
              <a:rPr lang="en-IN" altLang="en-US" sz="1500" b="1" i="1">
                <a:solidFill>
                  <a:schemeClr val="tx2">
                    <a:lumMod val="85000"/>
                    <a:lumOff val="15000"/>
                  </a:schemeClr>
                </a:solidFill>
                <a:latin typeface="Bahnschrift SemiLight SemiConde" charset="0"/>
                <a:cs typeface="Bahnschrift SemiLight SemiConde" charset="0"/>
              </a:rPr>
              <a:t>Retinal Image</a:t>
            </a:r>
            <a:endParaRPr lang="en-IN" altLang="en-US" sz="1500" b="1" i="1">
              <a:solidFill>
                <a:schemeClr val="tx2">
                  <a:lumMod val="85000"/>
                  <a:lumOff val="15000"/>
                </a:schemeClr>
              </a:solidFill>
              <a:latin typeface="Bahnschrift SemiLight SemiConde" charset="0"/>
              <a:cs typeface="Bahnschrift SemiLight SemiConde" charset="0"/>
            </a:endParaRPr>
          </a:p>
        </p:txBody>
      </p:sp>
      <p:sp>
        <p:nvSpPr>
          <p:cNvPr id="12" name="Text Box 11"/>
          <p:cNvSpPr txBox="1"/>
          <p:nvPr/>
        </p:nvSpPr>
        <p:spPr>
          <a:xfrm>
            <a:off x="7975600" y="2271395"/>
            <a:ext cx="711200" cy="300355"/>
          </a:xfrm>
          <a:prstGeom prst="rect">
            <a:avLst/>
          </a:prstGeom>
          <a:noFill/>
        </p:spPr>
        <p:txBody>
          <a:bodyPr wrap="square" rtlCol="0">
            <a:noAutofit/>
          </a:bodyPr>
          <a:lstStyle/>
          <a:p>
            <a:r>
              <a:rPr lang="en-IN" altLang="en-US" sz="1500" b="1" i="1">
                <a:solidFill>
                  <a:schemeClr val="tx2">
                    <a:lumMod val="85000"/>
                    <a:lumOff val="15000"/>
                  </a:schemeClr>
                </a:solidFill>
                <a:latin typeface="Bahnschrift SemiLight SemiConde" charset="0"/>
                <a:cs typeface="Bahnschrift SemiLight SemiConde" charset="0"/>
              </a:rPr>
              <a:t>Mask</a:t>
            </a:r>
            <a:endParaRPr lang="en-IN" altLang="en-US" sz="1500" b="1" i="1">
              <a:solidFill>
                <a:schemeClr val="tx2">
                  <a:lumMod val="85000"/>
                  <a:lumOff val="15000"/>
                </a:schemeClr>
              </a:solidFill>
              <a:latin typeface="Bahnschrift SemiLight SemiConde" charset="0"/>
              <a:cs typeface="Bahnschrift SemiLight SemiConde" charset="0"/>
            </a:endParaRPr>
          </a:p>
        </p:txBody>
      </p:sp>
      <p:pic>
        <p:nvPicPr>
          <p:cNvPr id="20" name="Picture 20" descr="Green"/>
          <p:cNvPicPr>
            <a:picLocks noChangeAspect="1"/>
          </p:cNvPicPr>
          <p:nvPr/>
        </p:nvPicPr>
        <p:blipFill>
          <a:blip r:embed="rId4"/>
          <a:stretch>
            <a:fillRect/>
          </a:stretch>
        </p:blipFill>
        <p:spPr>
          <a:xfrm>
            <a:off x="4799171" y="2761774"/>
            <a:ext cx="2045970" cy="21131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75"/>
            <a:ext cx="8229600" cy="141923"/>
          </a:xfrm>
        </p:spPr>
        <p:txBody>
          <a:bodyPr/>
          <a:lstStyle/>
          <a:p>
            <a:r>
              <a:rPr lang="en-US"/>
              <a:t> </a:t>
            </a:r>
            <a:endParaRPr lang="en-US"/>
          </a:p>
        </p:txBody>
      </p:sp>
      <p:sp>
        <p:nvSpPr>
          <p:cNvPr id="6" name="Content Placeholder 5"/>
          <p:cNvSpPr>
            <a:spLocks noGrp="1"/>
          </p:cNvSpPr>
          <p:nvPr>
            <p:ph idx="1"/>
          </p:nvPr>
        </p:nvSpPr>
        <p:spPr>
          <a:xfrm>
            <a:off x="457200" y="652463"/>
            <a:ext cx="7818120" cy="4151948"/>
          </a:xfrm>
        </p:spPr>
        <p:txBody>
          <a:bodyPr/>
          <a:lstStyle/>
          <a:p>
            <a:pPr algn="just">
              <a:buFont typeface="Wingdings" panose="05000000000000000000" charset="0"/>
              <a:buChar char="§"/>
            </a:pPr>
            <a:r>
              <a:rPr lang="en-US">
                <a:solidFill>
                  <a:schemeClr val="tx2">
                    <a:lumMod val="85000"/>
                    <a:lumOff val="15000"/>
                  </a:schemeClr>
                </a:solidFill>
                <a:latin typeface="Bahnschrift SemiLight SemiConde" charset="0"/>
                <a:cs typeface="Bahnschrift SemiLight SemiConde" charset="0"/>
              </a:rPr>
              <a:t>In the next step we compare the mask image with the new green channel image obtained to get only the retinal portion of the image excluding the black background. This makes it easier to search for the black colored blood vessels.</a:t>
            </a:r>
            <a:endParaRPr lang="en-US">
              <a:solidFill>
                <a:schemeClr val="tx2">
                  <a:lumMod val="85000"/>
                  <a:lumOff val="15000"/>
                </a:schemeClr>
              </a:solidFill>
              <a:latin typeface="Bahnschrift SemiLight SemiConde" charset="0"/>
              <a:cs typeface="Bahnschrift SemiLight SemiConde" charset="0"/>
            </a:endParaRPr>
          </a:p>
          <a:p>
            <a:pPr marL="0" indent="0" algn="just">
              <a:buNone/>
            </a:pPr>
            <a:endParaRPr lang="en-US">
              <a:solidFill>
                <a:schemeClr val="tx2">
                  <a:lumMod val="85000"/>
                  <a:lumOff val="15000"/>
                </a:schemeClr>
              </a:solidFill>
              <a:latin typeface="Bahnschrift SemiLight SemiConde" charset="0"/>
              <a:cs typeface="Bahnschrift SemiLight SemiConde" charset="0"/>
            </a:endParaRPr>
          </a:p>
          <a:p>
            <a:pPr algn="just">
              <a:buFont typeface="Wingdings" panose="05000000000000000000" charset="0"/>
              <a:buChar char="§"/>
            </a:pPr>
            <a:r>
              <a:rPr lang="en-US">
                <a:solidFill>
                  <a:schemeClr val="tx2">
                    <a:lumMod val="85000"/>
                    <a:lumOff val="15000"/>
                  </a:schemeClr>
                </a:solidFill>
                <a:latin typeface="Bahnschrift SemiLight SemiConde" charset="0"/>
                <a:cs typeface="Bahnschrift SemiLight SemiConde" charset="0"/>
              </a:rPr>
              <a:t>Taking the neighbouring pixels of the black pixels we apply Bernstein equation and produce two images: one an image with horizontal traversal of pixel points and one with the vertical traversal of pixel points. Merging both the images will produce an image where the blood vessels are filled.</a:t>
            </a:r>
            <a:endParaRPr lang="en-US">
              <a:solidFill>
                <a:schemeClr val="tx2">
                  <a:lumMod val="85000"/>
                  <a:lumOff val="15000"/>
                </a:schemeClr>
              </a:solidFill>
              <a:latin typeface="Bahnschrift SemiLight SemiConde" charset="0"/>
              <a:cs typeface="Bahnschrift SemiLight SemiConde"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645"/>
            <a:ext cx="8229600" cy="433705"/>
          </a:xfrm>
        </p:spPr>
        <p:txBody>
          <a:bodyPr/>
          <a:lstStyle/>
          <a:p>
            <a:r>
              <a:rPr lang="en-US" sz="3000" i="1">
                <a:solidFill>
                  <a:schemeClr val="tx2">
                    <a:lumMod val="85000"/>
                    <a:lumOff val="15000"/>
                  </a:schemeClr>
                </a:solidFill>
                <a:latin typeface="Arial Rounded MT Bold" panose="020F0704030504030204" charset="0"/>
                <a:cs typeface="Arial Rounded MT Bold" panose="020F0704030504030204" charset="0"/>
              </a:rPr>
              <a:t>Matrix Window Logic</a:t>
            </a:r>
            <a:endParaRPr lang="en-US" sz="3000" i="1">
              <a:solidFill>
                <a:schemeClr val="tx2">
                  <a:lumMod val="85000"/>
                  <a:lumOff val="15000"/>
                </a:schemeClr>
              </a:solidFill>
              <a:latin typeface="Arial Rounded MT Bold" panose="020F0704030504030204" charset="0"/>
              <a:cs typeface="Arial Rounded MT Bold" panose="020F0704030504030204" charset="0"/>
            </a:endParaRPr>
          </a:p>
        </p:txBody>
      </p:sp>
      <p:sp>
        <p:nvSpPr>
          <p:cNvPr id="3" name="Content Placeholder 2"/>
          <p:cNvSpPr>
            <a:spLocks noGrp="1"/>
          </p:cNvSpPr>
          <p:nvPr>
            <p:ph sz="half" idx="1"/>
          </p:nvPr>
        </p:nvSpPr>
        <p:spPr>
          <a:xfrm>
            <a:off x="457200" y="772478"/>
            <a:ext cx="4810125" cy="4140518"/>
          </a:xfrm>
        </p:spPr>
        <p:txBody>
          <a:bodyPr/>
          <a:lstStyle/>
          <a:p>
            <a:pPr algn="just">
              <a:buFont typeface="Wingdings" panose="05000000000000000000" charset="0"/>
              <a:buChar char="§"/>
            </a:pPr>
            <a:r>
              <a:rPr lang="en-US" sz="1950">
                <a:solidFill>
                  <a:schemeClr val="tx2">
                    <a:lumMod val="85000"/>
                    <a:lumOff val="15000"/>
                  </a:schemeClr>
                </a:solidFill>
                <a:latin typeface="Bahnschrift SemiLight SemiConde" charset="0"/>
                <a:cs typeface="Bahnschrift SemiLight SemiConde" charset="0"/>
              </a:rPr>
              <a:t>The logic used is creating a matrix window. We are creating two 11 x 11 matrices for neighbouring horizontal and vertical pixels of black pixels and then we are computing the average of the matrices which gives us P1 and P2. We apply this P1 and P2 values in the Bernstein equation.</a:t>
            </a:r>
            <a:endParaRPr lang="en-US" sz="1950">
              <a:solidFill>
                <a:schemeClr val="tx2">
                  <a:lumMod val="85000"/>
                  <a:lumOff val="15000"/>
                </a:schemeClr>
              </a:solidFill>
              <a:latin typeface="Bahnschrift SemiLight SemiConde" charset="0"/>
              <a:cs typeface="Bahnschrift SemiLight SemiConde" charset="0"/>
            </a:endParaRPr>
          </a:p>
          <a:p>
            <a:pPr marL="0" indent="0" algn="just">
              <a:buFont typeface="Wingdings" panose="05000000000000000000" charset="0"/>
              <a:buNone/>
            </a:pPr>
            <a:endParaRPr lang="en-US" sz="1950">
              <a:solidFill>
                <a:schemeClr val="tx2">
                  <a:lumMod val="85000"/>
                  <a:lumOff val="15000"/>
                </a:schemeClr>
              </a:solidFill>
              <a:latin typeface="Bahnschrift SemiLight SemiConde" charset="0"/>
              <a:cs typeface="Bahnschrift SemiLight SemiConde" charset="0"/>
            </a:endParaRPr>
          </a:p>
          <a:p>
            <a:pPr algn="just">
              <a:buFont typeface="Wingdings" panose="05000000000000000000" charset="0"/>
              <a:buChar char="§"/>
            </a:pPr>
            <a:r>
              <a:rPr lang="en-US" sz="1950">
                <a:solidFill>
                  <a:schemeClr val="tx2">
                    <a:lumMod val="85000"/>
                    <a:lumOff val="15000"/>
                  </a:schemeClr>
                </a:solidFill>
                <a:latin typeface="Bahnschrift SemiLight SemiConde" charset="0"/>
                <a:cs typeface="Bahnschrift SemiLight SemiConde" charset="0"/>
              </a:rPr>
              <a:t>Creating a matrix window gives us a more accurate average value that helps to fill the pixels points that are not coloured.</a:t>
            </a:r>
            <a:endParaRPr lang="en-US" sz="1950">
              <a:solidFill>
                <a:schemeClr val="tx2">
                  <a:lumMod val="85000"/>
                  <a:lumOff val="15000"/>
                </a:schemeClr>
              </a:solidFill>
              <a:latin typeface="Bahnschrift SemiLight SemiConde" charset="0"/>
              <a:cs typeface="Bahnschrift SemiLight SemiConde" charset="0"/>
            </a:endParaRPr>
          </a:p>
        </p:txBody>
      </p:sp>
      <p:pic>
        <p:nvPicPr>
          <p:cNvPr id="16" name="Picture 16" descr="Vertical"/>
          <p:cNvPicPr>
            <a:picLocks noGrp="1" noChangeAspect="1"/>
          </p:cNvPicPr>
          <p:nvPr>
            <p:ph sz="half" idx="2"/>
          </p:nvPr>
        </p:nvPicPr>
        <p:blipFill>
          <a:blip r:embed="rId1"/>
          <a:stretch>
            <a:fillRect/>
          </a:stretch>
        </p:blipFill>
        <p:spPr>
          <a:xfrm>
            <a:off x="5577364" y="772478"/>
            <a:ext cx="1879759" cy="1654016"/>
          </a:xfrm>
          <a:prstGeom prst="rect">
            <a:avLst/>
          </a:prstGeom>
        </p:spPr>
      </p:pic>
      <p:pic>
        <p:nvPicPr>
          <p:cNvPr id="17" name="Picture 17" descr="Horizontal"/>
          <p:cNvPicPr>
            <a:picLocks noChangeAspect="1"/>
          </p:cNvPicPr>
          <p:nvPr/>
        </p:nvPicPr>
        <p:blipFill>
          <a:blip r:embed="rId2"/>
          <a:stretch>
            <a:fillRect/>
          </a:stretch>
        </p:blipFill>
        <p:spPr>
          <a:xfrm>
            <a:off x="5457349" y="2847975"/>
            <a:ext cx="1999774" cy="1684496"/>
          </a:xfrm>
          <a:prstGeom prst="rect">
            <a:avLst/>
          </a:prstGeom>
        </p:spPr>
      </p:pic>
      <p:sp>
        <p:nvSpPr>
          <p:cNvPr id="5" name="Text Box 4"/>
          <p:cNvSpPr txBox="1"/>
          <p:nvPr/>
        </p:nvSpPr>
        <p:spPr>
          <a:xfrm>
            <a:off x="5911215" y="2450783"/>
            <a:ext cx="928688" cy="299085"/>
          </a:xfrm>
          <a:prstGeom prst="rect">
            <a:avLst/>
          </a:prstGeom>
          <a:noFill/>
        </p:spPr>
        <p:txBody>
          <a:bodyPr wrap="square" rtlCol="0" anchor="t">
            <a:noAutofit/>
          </a:bodyPr>
          <a:lstStyle/>
          <a:p>
            <a:r>
              <a:rPr lang="en-IN" altLang="en-US" sz="1500" b="1" i="1">
                <a:solidFill>
                  <a:schemeClr val="tx2">
                    <a:lumMod val="85000"/>
                    <a:lumOff val="15000"/>
                  </a:schemeClr>
                </a:solidFill>
                <a:latin typeface="Bahnschrift SemiLight SemiConde" charset="0"/>
                <a:cs typeface="Bahnschrift SemiLight SemiConde" charset="0"/>
                <a:sym typeface="+mn-ea"/>
              </a:rPr>
              <a:t>Vertical</a:t>
            </a:r>
            <a:r>
              <a:rPr lang="en-IN" altLang="en-US" sz="1015" b="1" i="1">
                <a:solidFill>
                  <a:schemeClr val="tx2">
                    <a:lumMod val="85000"/>
                    <a:lumOff val="15000"/>
                  </a:schemeClr>
                </a:solidFill>
                <a:latin typeface="Bahnschrift SemiLight SemiConde" charset="0"/>
                <a:cs typeface="Bahnschrift SemiLight SemiConde" charset="0"/>
                <a:sym typeface="+mn-ea"/>
              </a:rPr>
              <a:t> </a:t>
            </a:r>
            <a:endParaRPr lang="en-IN" altLang="en-US" sz="1015" b="1" i="1">
              <a:solidFill>
                <a:schemeClr val="tx2">
                  <a:lumMod val="85000"/>
                  <a:lumOff val="15000"/>
                </a:schemeClr>
              </a:solidFill>
              <a:latin typeface="Bahnschrift SemiLight SemiConde" charset="0"/>
              <a:cs typeface="Bahnschrift SemiLight SemiConde" charset="0"/>
              <a:sym typeface="+mn-ea"/>
            </a:endParaRPr>
          </a:p>
        </p:txBody>
      </p:sp>
      <p:sp>
        <p:nvSpPr>
          <p:cNvPr id="6" name="Text Box 5"/>
          <p:cNvSpPr txBox="1"/>
          <p:nvPr/>
        </p:nvSpPr>
        <p:spPr>
          <a:xfrm>
            <a:off x="5828030" y="4658995"/>
            <a:ext cx="1513205" cy="304800"/>
          </a:xfrm>
          <a:prstGeom prst="rect">
            <a:avLst/>
          </a:prstGeom>
          <a:noFill/>
        </p:spPr>
        <p:txBody>
          <a:bodyPr wrap="square" rtlCol="0" anchor="t">
            <a:noAutofit/>
          </a:bodyPr>
          <a:lstStyle/>
          <a:p>
            <a:r>
              <a:rPr lang="en-IN" altLang="en-US" sz="1500" b="1" i="1">
                <a:solidFill>
                  <a:schemeClr val="tx2">
                    <a:lumMod val="85000"/>
                    <a:lumOff val="15000"/>
                  </a:schemeClr>
                </a:solidFill>
                <a:latin typeface="Bahnschrift SemiLight SemiConde" charset="0"/>
                <a:cs typeface="Bahnschrift SemiLight SemiConde" charset="0"/>
                <a:sym typeface="+mn-ea"/>
              </a:rPr>
              <a:t>Horizontal</a:t>
            </a:r>
            <a:endParaRPr lang="en-IN" altLang="en-US" sz="1500" b="1" i="1">
              <a:solidFill>
                <a:schemeClr val="tx2">
                  <a:lumMod val="85000"/>
                  <a:lumOff val="15000"/>
                </a:schemeClr>
              </a:solidFill>
              <a:latin typeface="Bahnschrift SemiLight SemiConde" charset="0"/>
              <a:cs typeface="Bahnschrift SemiLight SemiConde"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1615"/>
            <a:ext cx="8229600" cy="574675"/>
          </a:xfrm>
        </p:spPr>
        <p:txBody>
          <a:bodyPr/>
          <a:lstStyle/>
          <a:p>
            <a:r>
              <a:rPr lang="en-US" i="1">
                <a:solidFill>
                  <a:schemeClr val="tx2">
                    <a:lumMod val="85000"/>
                    <a:lumOff val="15000"/>
                  </a:schemeClr>
                </a:solidFill>
                <a:latin typeface="Arial Rounded MT Bold" panose="020F0704030504030204" charset="0"/>
                <a:cs typeface="Arial Rounded MT Bold" panose="020F0704030504030204" charset="0"/>
              </a:rPr>
              <a:t>Irregularities</a:t>
            </a:r>
            <a:endParaRPr lang="en-US" i="1">
              <a:solidFill>
                <a:schemeClr val="tx2">
                  <a:lumMod val="85000"/>
                  <a:lumOff val="15000"/>
                </a:schemeClr>
              </a:solidFill>
              <a:latin typeface="Arial Rounded MT Bold" panose="020F0704030504030204" charset="0"/>
              <a:cs typeface="Arial Rounded MT Bold" panose="020F0704030504030204" charset="0"/>
            </a:endParaRPr>
          </a:p>
        </p:txBody>
      </p:sp>
      <p:sp>
        <p:nvSpPr>
          <p:cNvPr id="6" name="Content Placeholder 5"/>
          <p:cNvSpPr>
            <a:spLocks noGrp="1"/>
          </p:cNvSpPr>
          <p:nvPr>
            <p:ph sz="half" idx="1"/>
          </p:nvPr>
        </p:nvSpPr>
        <p:spPr>
          <a:xfrm>
            <a:off x="457200" y="881063"/>
            <a:ext cx="7977664" cy="3714750"/>
          </a:xfrm>
        </p:spPr>
        <p:txBody>
          <a:bodyPr/>
          <a:lstStyle/>
          <a:p>
            <a:pPr marL="0" indent="0" algn="just">
              <a:buNone/>
            </a:pPr>
            <a:r>
              <a:rPr lang="en-US" sz="2250">
                <a:solidFill>
                  <a:schemeClr val="tx2">
                    <a:lumMod val="85000"/>
                    <a:lumOff val="15000"/>
                  </a:schemeClr>
                </a:solidFill>
                <a:latin typeface="Bahnschrift SemiLight SemiConde" charset="0"/>
                <a:cs typeface="Bahnschrift SemiLight SemiConde" charset="0"/>
              </a:rPr>
              <a:t>During matrix creation the image may contain some white and black pixels as noise and hence we are ignoring those pixels and then take the average of the remaining pixels using the equation:</a:t>
            </a:r>
            <a:endParaRPr lang="en-US" sz="2250">
              <a:solidFill>
                <a:schemeClr val="tx2">
                  <a:lumMod val="85000"/>
                  <a:lumOff val="15000"/>
                </a:schemeClr>
              </a:solidFill>
              <a:latin typeface="Bahnschrift SemiLight SemiConde" charset="0"/>
              <a:cs typeface="Bahnschrift SemiLight SemiConde" charset="0"/>
            </a:endParaRPr>
          </a:p>
          <a:p>
            <a:pPr algn="just"/>
            <a:endParaRPr lang="en-US" sz="2250">
              <a:solidFill>
                <a:schemeClr val="tx2">
                  <a:lumMod val="85000"/>
                  <a:lumOff val="15000"/>
                </a:schemeClr>
              </a:solidFill>
              <a:latin typeface="Bahnschrift SemiLight SemiConde" charset="0"/>
              <a:cs typeface="Bahnschrift SemiLight SemiConde" charset="0"/>
            </a:endParaRPr>
          </a:p>
          <a:p>
            <a:pPr marL="0" indent="0" algn="just">
              <a:buNone/>
            </a:pPr>
            <a:endParaRPr lang="en-US" sz="2250">
              <a:solidFill>
                <a:schemeClr val="tx2">
                  <a:lumMod val="85000"/>
                  <a:lumOff val="15000"/>
                </a:schemeClr>
              </a:solidFill>
              <a:latin typeface="Bahnschrift SemiLight SemiConde" charset="0"/>
              <a:cs typeface="Bahnschrift SemiLight SemiConde" charset="0"/>
            </a:endParaRPr>
          </a:p>
          <a:p>
            <a:pPr marL="0" indent="0" algn="just">
              <a:buNone/>
            </a:pPr>
            <a:endParaRPr lang="en-US" sz="2250">
              <a:solidFill>
                <a:schemeClr val="tx2">
                  <a:lumMod val="85000"/>
                  <a:lumOff val="15000"/>
                </a:schemeClr>
              </a:solidFill>
              <a:latin typeface="Bahnschrift SemiLight SemiConde" charset="0"/>
              <a:cs typeface="Bahnschrift SemiLight SemiConde" charset="0"/>
            </a:endParaRPr>
          </a:p>
          <a:p>
            <a:pPr marL="0" indent="0" algn="just">
              <a:buNone/>
            </a:pPr>
            <a:r>
              <a:rPr lang="en-US" sz="2250">
                <a:solidFill>
                  <a:schemeClr val="tx2">
                    <a:lumMod val="85000"/>
                    <a:lumOff val="15000"/>
                  </a:schemeClr>
                </a:solidFill>
                <a:latin typeface="Bahnschrift SemiLight SemiConde" charset="0"/>
                <a:cs typeface="Bahnschrift SemiLight SemiConde" charset="0"/>
              </a:rPr>
              <a:t>   where k is the matrix window size i.e k = 11 x 11 = 121        (here) and x is the number of black and white pixels we are ignoring.</a:t>
            </a:r>
            <a:endParaRPr lang="en-US" sz="2250">
              <a:solidFill>
                <a:schemeClr val="tx2">
                  <a:lumMod val="85000"/>
                  <a:lumOff val="15000"/>
                </a:schemeClr>
              </a:solidFill>
              <a:latin typeface="Bahnschrift SemiLight SemiConde" charset="0"/>
              <a:cs typeface="Bahnschrift SemiLight SemiConde" charset="0"/>
            </a:endParaRPr>
          </a:p>
        </p:txBody>
      </p:sp>
      <p:pic>
        <p:nvPicPr>
          <p:cNvPr id="24" name="Picture 2"/>
          <p:cNvPicPr>
            <a:picLocks noGrp="1" noChangeAspect="1"/>
          </p:cNvPicPr>
          <p:nvPr>
            <p:ph sz="half" idx="2"/>
          </p:nvPr>
        </p:nvPicPr>
        <p:blipFill>
          <a:blip r:embed="rId1"/>
          <a:stretch>
            <a:fillRect/>
          </a:stretch>
        </p:blipFill>
        <p:spPr>
          <a:xfrm>
            <a:off x="3397568" y="2471261"/>
            <a:ext cx="1554480" cy="818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7975"/>
            <a:ext cx="8229600" cy="430530"/>
          </a:xfrm>
        </p:spPr>
        <p:txBody>
          <a:bodyPr/>
          <a:lstStyle/>
          <a:p>
            <a:r>
              <a:rPr lang="en-US" sz="3000" i="1">
                <a:solidFill>
                  <a:schemeClr val="tx2">
                    <a:lumMod val="85000"/>
                    <a:lumOff val="15000"/>
                  </a:schemeClr>
                </a:solidFill>
                <a:latin typeface="Arial Rounded MT Bold" panose="020F0704030504030204" charset="0"/>
                <a:cs typeface="Arial Rounded MT Bold" panose="020F0704030504030204" charset="0"/>
              </a:rPr>
              <a:t>The Resultant New Green Image </a:t>
            </a:r>
            <a:endParaRPr lang="en-US" sz="3000" i="1">
              <a:solidFill>
                <a:schemeClr val="tx2">
                  <a:lumMod val="85000"/>
                  <a:lumOff val="15000"/>
                </a:schemeClr>
              </a:solidFill>
              <a:latin typeface="Arial Rounded MT Bold" panose="020F0704030504030204" charset="0"/>
              <a:cs typeface="Arial Rounded MT Bold" panose="020F0704030504030204" charset="0"/>
            </a:endParaRPr>
          </a:p>
        </p:txBody>
      </p:sp>
      <p:sp>
        <p:nvSpPr>
          <p:cNvPr id="6" name="Content Placeholder 5"/>
          <p:cNvSpPr>
            <a:spLocks noGrp="1"/>
          </p:cNvSpPr>
          <p:nvPr>
            <p:ph sz="half" idx="1"/>
          </p:nvPr>
        </p:nvSpPr>
        <p:spPr>
          <a:xfrm>
            <a:off x="457200" y="1023938"/>
            <a:ext cx="4038600" cy="3571875"/>
          </a:xfrm>
        </p:spPr>
        <p:txBody>
          <a:bodyPr/>
          <a:lstStyle/>
          <a:p>
            <a:pPr marL="0" indent="0" algn="just">
              <a:buNone/>
            </a:pPr>
            <a:r>
              <a:rPr lang="en-US">
                <a:solidFill>
                  <a:schemeClr val="tx2">
                    <a:lumMod val="85000"/>
                    <a:lumOff val="15000"/>
                  </a:schemeClr>
                </a:solidFill>
                <a:latin typeface="Bahnschrift SemiLight SemiConde" charset="0"/>
                <a:cs typeface="Bahnschrift SemiLight SemiConde" charset="0"/>
              </a:rPr>
              <a:t>After the blood vessels are completely filled we would get the resultant green channel image as shown below. The filled vessels closely resemble the color of the rest of internal retinal image.</a:t>
            </a:r>
            <a:endParaRPr lang="en-US">
              <a:solidFill>
                <a:schemeClr val="tx2">
                  <a:lumMod val="85000"/>
                  <a:lumOff val="15000"/>
                </a:schemeClr>
              </a:solidFill>
              <a:latin typeface="Bahnschrift SemiLight SemiConde" charset="0"/>
              <a:cs typeface="Bahnschrift SemiLight SemiConde" charset="0"/>
            </a:endParaRPr>
          </a:p>
        </p:txBody>
      </p:sp>
      <p:pic>
        <p:nvPicPr>
          <p:cNvPr id="25" name="Picture 25" descr="Green_new"/>
          <p:cNvPicPr>
            <a:picLocks noGrp="1" noChangeAspect="1"/>
          </p:cNvPicPr>
          <p:nvPr>
            <p:ph sz="half" idx="2"/>
          </p:nvPr>
        </p:nvPicPr>
        <p:blipFill>
          <a:blip r:embed="rId1"/>
          <a:stretch>
            <a:fillRect/>
          </a:stretch>
        </p:blipFill>
        <p:spPr>
          <a:xfrm>
            <a:off x="4855845" y="1076325"/>
            <a:ext cx="3248501" cy="33508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1780"/>
            <a:ext cx="8229600" cy="458470"/>
          </a:xfrm>
        </p:spPr>
        <p:txBody>
          <a:bodyPr/>
          <a:lstStyle/>
          <a:p>
            <a:r>
              <a:rPr lang="en-US" sz="3000" i="1">
                <a:solidFill>
                  <a:schemeClr val="tx2">
                    <a:lumMod val="85000"/>
                    <a:lumOff val="15000"/>
                  </a:schemeClr>
                </a:solidFill>
                <a:latin typeface="Arial Rounded MT Bold" panose="020F0704030504030204" charset="0"/>
                <a:cs typeface="Arial Rounded MT Bold" panose="020F0704030504030204" charset="0"/>
              </a:rPr>
              <a:t>Feature Extraction</a:t>
            </a:r>
            <a:endParaRPr lang="en-US" sz="3000" i="1">
              <a:solidFill>
                <a:schemeClr val="tx2">
                  <a:lumMod val="85000"/>
                  <a:lumOff val="15000"/>
                </a:schemeClr>
              </a:solidFill>
              <a:latin typeface="Arial Rounded MT Bold" panose="020F0704030504030204" charset="0"/>
              <a:cs typeface="Arial Rounded MT Bold" panose="020F0704030504030204" charset="0"/>
            </a:endParaRPr>
          </a:p>
        </p:txBody>
      </p:sp>
      <p:sp>
        <p:nvSpPr>
          <p:cNvPr id="6" name="Content Placeholder 5"/>
          <p:cNvSpPr>
            <a:spLocks noGrp="1"/>
          </p:cNvSpPr>
          <p:nvPr>
            <p:ph sz="half" idx="1"/>
          </p:nvPr>
        </p:nvSpPr>
        <p:spPr>
          <a:xfrm>
            <a:off x="457200" y="881063"/>
            <a:ext cx="4629626" cy="3714750"/>
          </a:xfrm>
        </p:spPr>
        <p:txBody>
          <a:bodyPr/>
          <a:lstStyle/>
          <a:p>
            <a:pPr algn="just">
              <a:buFont typeface="Wingdings" panose="05000000000000000000" charset="0"/>
              <a:buChar char="§"/>
            </a:pPr>
            <a:r>
              <a:rPr lang="en-US">
                <a:solidFill>
                  <a:schemeClr val="tx2">
                    <a:lumMod val="85000"/>
                    <a:lumOff val="15000"/>
                  </a:schemeClr>
                </a:solidFill>
                <a:latin typeface="Bahnschrift SemiLight SemiConde" charset="0"/>
                <a:cs typeface="Bahnschrift SemiLight SemiConde" charset="0"/>
              </a:rPr>
              <a:t>We use Sklearn Python library to apply the K-means clustering algorithm to perform region creation.</a:t>
            </a:r>
            <a:endParaRPr lang="en-US">
              <a:solidFill>
                <a:schemeClr val="tx2">
                  <a:lumMod val="85000"/>
                  <a:lumOff val="15000"/>
                </a:schemeClr>
              </a:solidFill>
              <a:latin typeface="Bahnschrift SemiLight SemiConde" charset="0"/>
              <a:cs typeface="Bahnschrift SemiLight SemiConde" charset="0"/>
            </a:endParaRPr>
          </a:p>
          <a:p>
            <a:pPr algn="just"/>
            <a:endParaRPr lang="en-US">
              <a:solidFill>
                <a:schemeClr val="tx2">
                  <a:lumMod val="85000"/>
                  <a:lumOff val="15000"/>
                </a:schemeClr>
              </a:solidFill>
              <a:latin typeface="Bahnschrift SemiLight SemiConde" charset="0"/>
              <a:cs typeface="Bahnschrift SemiLight SemiConde" charset="0"/>
            </a:endParaRPr>
          </a:p>
          <a:p>
            <a:pPr algn="just">
              <a:buFont typeface="Wingdings" panose="05000000000000000000" charset="0"/>
              <a:buChar char="§"/>
            </a:pPr>
            <a:r>
              <a:rPr lang="en-US">
                <a:solidFill>
                  <a:schemeClr val="tx2">
                    <a:lumMod val="85000"/>
                    <a:lumOff val="15000"/>
                  </a:schemeClr>
                </a:solidFill>
                <a:latin typeface="Bahnschrift SemiLight SemiConde" charset="0"/>
                <a:cs typeface="Bahnschrift SemiLight SemiConde" charset="0"/>
              </a:rPr>
              <a:t>For feature extraction we take a 3x3 matrix window as shown in the figure beside and by subtracting middle pixel value with the rest we take the minimum value i.e. </a:t>
            </a:r>
            <a:endParaRPr lang="en-US">
              <a:solidFill>
                <a:schemeClr val="tx2">
                  <a:lumMod val="85000"/>
                  <a:lumOff val="15000"/>
                </a:schemeClr>
              </a:solidFill>
              <a:latin typeface="Bahnschrift SemiLight SemiConde" charset="0"/>
              <a:cs typeface="Bahnschrift SemiLight SemiConde" charset="0"/>
            </a:endParaRPr>
          </a:p>
          <a:p>
            <a:pPr marL="0" indent="0" algn="just">
              <a:buFont typeface="Wingdings" panose="05000000000000000000" charset="0"/>
              <a:buNone/>
            </a:pPr>
            <a:r>
              <a:rPr lang="en-US">
                <a:solidFill>
                  <a:schemeClr val="tx2">
                    <a:lumMod val="85000"/>
                    <a:lumOff val="15000"/>
                  </a:schemeClr>
                </a:solidFill>
                <a:latin typeface="Bahnschrift SemiLight SemiConde" charset="0"/>
                <a:cs typeface="Bahnschrift SemiLight SemiConde" charset="0"/>
              </a:rPr>
              <a:t>   &lt;p, min&gt; to add it as a feature.</a:t>
            </a:r>
            <a:endParaRPr lang="en-US">
              <a:solidFill>
                <a:schemeClr val="tx2">
                  <a:lumMod val="85000"/>
                  <a:lumOff val="15000"/>
                </a:schemeClr>
              </a:solidFill>
              <a:latin typeface="Bahnschrift SemiLight SemiConde" charset="0"/>
              <a:cs typeface="Bahnschrift SemiLight SemiConde" charset="0"/>
            </a:endParaRPr>
          </a:p>
        </p:txBody>
      </p:sp>
      <p:pic>
        <p:nvPicPr>
          <p:cNvPr id="26" name="Picture 3"/>
          <p:cNvPicPr>
            <a:picLocks noGrp="1" noChangeAspect="1"/>
          </p:cNvPicPr>
          <p:nvPr>
            <p:ph sz="half" idx="2"/>
          </p:nvPr>
        </p:nvPicPr>
        <p:blipFill>
          <a:blip r:embed="rId1"/>
          <a:stretch>
            <a:fillRect/>
          </a:stretch>
        </p:blipFill>
        <p:spPr>
          <a:xfrm>
            <a:off x="5529739" y="1263491"/>
            <a:ext cx="2254091" cy="2053590"/>
          </a:xfrm>
          <a:prstGeom prst="rect">
            <a:avLst/>
          </a:prstGeom>
          <a:noFill/>
          <a:ln>
            <a:noFill/>
          </a:ln>
        </p:spPr>
      </p:pic>
      <p:sp>
        <p:nvSpPr>
          <p:cNvPr id="7" name="Text Box 6"/>
          <p:cNvSpPr txBox="1"/>
          <p:nvPr/>
        </p:nvSpPr>
        <p:spPr>
          <a:xfrm>
            <a:off x="5811203" y="3440906"/>
            <a:ext cx="2034540" cy="341948"/>
          </a:xfrm>
          <a:prstGeom prst="rect">
            <a:avLst/>
          </a:prstGeom>
          <a:noFill/>
        </p:spPr>
        <p:txBody>
          <a:bodyPr wrap="square" rtlCol="0">
            <a:noAutofit/>
          </a:bodyPr>
          <a:lstStyle/>
          <a:p>
            <a:r>
              <a:rPr lang="en-US" sz="1500" b="1" i="1">
                <a:latin typeface="Bahnschrift SemiLight SemiConde" charset="0"/>
                <a:cs typeface="Bahnschrift SemiLight SemiConde" charset="0"/>
              </a:rPr>
              <a:t>3x3 matrix window</a:t>
            </a:r>
            <a:endParaRPr lang="en-US" sz="1500" b="1" i="1">
              <a:latin typeface="Bahnschrift SemiLight SemiConde" charset="0"/>
              <a:cs typeface="Bahnschrift SemiLight SemiConde"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0190"/>
            <a:ext cx="8229600" cy="480060"/>
          </a:xfrm>
        </p:spPr>
        <p:txBody>
          <a:bodyPr/>
          <a:lstStyle/>
          <a:p>
            <a:r>
              <a:rPr lang="en-US" sz="3000" i="1">
                <a:solidFill>
                  <a:schemeClr val="tx2">
                    <a:lumMod val="85000"/>
                    <a:lumOff val="15000"/>
                  </a:schemeClr>
                </a:solidFill>
                <a:latin typeface="Arial Rounded MT Bold" panose="020F0704030504030204" charset="0"/>
                <a:cs typeface="Arial Rounded MT Bold" panose="020F0704030504030204" charset="0"/>
              </a:rPr>
              <a:t>The Three Regions</a:t>
            </a:r>
            <a:endParaRPr lang="en-US" sz="3000" i="1">
              <a:solidFill>
                <a:schemeClr val="tx2">
                  <a:lumMod val="85000"/>
                  <a:lumOff val="15000"/>
                </a:schemeClr>
              </a:solidFill>
              <a:latin typeface="Arial Rounded MT Bold" panose="020F0704030504030204" charset="0"/>
              <a:cs typeface="Arial Rounded MT Bold" panose="020F0704030504030204" charset="0"/>
            </a:endParaRPr>
          </a:p>
        </p:txBody>
      </p:sp>
      <p:sp>
        <p:nvSpPr>
          <p:cNvPr id="6" name="Content Placeholder 5"/>
          <p:cNvSpPr>
            <a:spLocks noGrp="1"/>
          </p:cNvSpPr>
          <p:nvPr>
            <p:ph sz="half" idx="1"/>
          </p:nvPr>
        </p:nvSpPr>
        <p:spPr>
          <a:xfrm>
            <a:off x="457200" y="888741"/>
            <a:ext cx="4275773" cy="4103312"/>
          </a:xfrm>
        </p:spPr>
        <p:txBody>
          <a:bodyPr/>
          <a:lstStyle/>
          <a:p>
            <a:pPr algn="just">
              <a:buFont typeface="Wingdings" panose="05000000000000000000" charset="0"/>
              <a:buChar char="§"/>
            </a:pPr>
            <a:r>
              <a:rPr lang="en-US" sz="1800" dirty="0">
                <a:solidFill>
                  <a:schemeClr val="tx2">
                    <a:lumMod val="85000"/>
                    <a:lumOff val="15000"/>
                  </a:schemeClr>
                </a:solidFill>
                <a:latin typeface="Bahnschrift SemiLight SemiConde" charset="0"/>
                <a:cs typeface="Bahnschrift SemiLight SemiConde" charset="0"/>
              </a:rPr>
              <a:t>The aim is to create three clusters or groupings of retinal images which will highlight the optic disk region, high contrast region and low contrast region.</a:t>
            </a:r>
            <a:endParaRPr lang="en-US" sz="1800" dirty="0">
              <a:solidFill>
                <a:schemeClr val="tx2">
                  <a:lumMod val="85000"/>
                  <a:lumOff val="15000"/>
                </a:schemeClr>
              </a:solidFill>
              <a:latin typeface="Bahnschrift SemiLight SemiConde" charset="0"/>
              <a:cs typeface="Bahnschrift SemiLight SemiConde" charset="0"/>
            </a:endParaRPr>
          </a:p>
          <a:p>
            <a:pPr marL="0" indent="0" algn="just">
              <a:buNone/>
            </a:pPr>
            <a:endParaRPr lang="en-US" sz="1800" dirty="0">
              <a:solidFill>
                <a:schemeClr val="tx2">
                  <a:lumMod val="85000"/>
                  <a:lumOff val="15000"/>
                </a:schemeClr>
              </a:solidFill>
              <a:latin typeface="Bahnschrift SemiLight SemiConde" charset="0"/>
              <a:cs typeface="Bahnschrift SemiLight SemiConde" charset="0"/>
            </a:endParaRPr>
          </a:p>
          <a:p>
            <a:pPr algn="just">
              <a:buFont typeface="Wingdings" panose="05000000000000000000" charset="0"/>
              <a:buChar char="§"/>
            </a:pPr>
            <a:r>
              <a:rPr lang="en-US" sz="1800" dirty="0">
                <a:solidFill>
                  <a:schemeClr val="tx2">
                    <a:lumMod val="85000"/>
                    <a:lumOff val="15000"/>
                  </a:schemeClr>
                </a:solidFill>
                <a:latin typeface="Bahnschrift SemiLight SemiConde" charset="0"/>
                <a:cs typeface="Bahnschrift SemiLight SemiConde" charset="0"/>
              </a:rPr>
              <a:t>The features are used to create the three clusters (k=3). From the green channel image we are finding out which pixel belongs to which cluster using their features. Filling up the exact pixel location as 255 in the corresponding cluster images. </a:t>
            </a:r>
            <a:endParaRPr lang="en-US" sz="1800" dirty="0">
              <a:solidFill>
                <a:schemeClr val="tx2">
                  <a:lumMod val="85000"/>
                  <a:lumOff val="15000"/>
                </a:schemeClr>
              </a:solidFill>
              <a:latin typeface="Bahnschrift SemiLight SemiConde" charset="0"/>
              <a:cs typeface="Bahnschrift SemiLight SemiConde" charset="0"/>
            </a:endParaRPr>
          </a:p>
        </p:txBody>
      </p:sp>
      <p:pic>
        <p:nvPicPr>
          <p:cNvPr id="21" name="Picture 21" descr="High intensity"/>
          <p:cNvPicPr>
            <a:picLocks noGrp="1" noChangeAspect="1"/>
          </p:cNvPicPr>
          <p:nvPr>
            <p:ph sz="half" idx="2"/>
          </p:nvPr>
        </p:nvPicPr>
        <p:blipFill>
          <a:blip r:embed="rId1"/>
          <a:stretch>
            <a:fillRect/>
          </a:stretch>
        </p:blipFill>
        <p:spPr>
          <a:xfrm>
            <a:off x="4921568" y="810101"/>
            <a:ext cx="1644015" cy="1699260"/>
          </a:xfrm>
          <a:prstGeom prst="rect">
            <a:avLst/>
          </a:prstGeom>
        </p:spPr>
      </p:pic>
      <p:pic>
        <p:nvPicPr>
          <p:cNvPr id="22" name="Picture 22" descr="Optic disc"/>
          <p:cNvPicPr>
            <a:picLocks noChangeAspect="1"/>
          </p:cNvPicPr>
          <p:nvPr/>
        </p:nvPicPr>
        <p:blipFill>
          <a:blip r:embed="rId2"/>
          <a:stretch>
            <a:fillRect/>
          </a:stretch>
        </p:blipFill>
        <p:spPr>
          <a:xfrm>
            <a:off x="5931218" y="2928461"/>
            <a:ext cx="1644491" cy="1698784"/>
          </a:xfrm>
          <a:prstGeom prst="rect">
            <a:avLst/>
          </a:prstGeom>
        </p:spPr>
      </p:pic>
      <p:pic>
        <p:nvPicPr>
          <p:cNvPr id="23" name="Picture 23" descr="Low intensity"/>
          <p:cNvPicPr>
            <a:picLocks noChangeAspect="1"/>
          </p:cNvPicPr>
          <p:nvPr/>
        </p:nvPicPr>
        <p:blipFill>
          <a:blip r:embed="rId3"/>
          <a:stretch>
            <a:fillRect/>
          </a:stretch>
        </p:blipFill>
        <p:spPr>
          <a:xfrm>
            <a:off x="7088029" y="810101"/>
            <a:ext cx="1642110" cy="1696403"/>
          </a:xfrm>
          <a:prstGeom prst="rect">
            <a:avLst/>
          </a:prstGeom>
        </p:spPr>
      </p:pic>
      <p:sp>
        <p:nvSpPr>
          <p:cNvPr id="7" name="Text Box 6"/>
          <p:cNvSpPr txBox="1"/>
          <p:nvPr/>
        </p:nvSpPr>
        <p:spPr>
          <a:xfrm>
            <a:off x="4921568" y="2589371"/>
            <a:ext cx="1841659" cy="275590"/>
          </a:xfrm>
          <a:prstGeom prst="rect">
            <a:avLst/>
          </a:prstGeom>
          <a:noFill/>
        </p:spPr>
        <p:txBody>
          <a:bodyPr wrap="square" rtlCol="0">
            <a:spAutoFit/>
          </a:bodyPr>
          <a:lstStyle/>
          <a:p>
            <a:r>
              <a:rPr lang="en-US" sz="1200" b="1" i="1">
                <a:solidFill>
                  <a:schemeClr val="tx2">
                    <a:lumMod val="85000"/>
                    <a:lumOff val="15000"/>
                  </a:schemeClr>
                </a:solidFill>
                <a:latin typeface="Bahnschrift SemiLight SemiConde" charset="0"/>
                <a:cs typeface="Bahnschrift SemiLight SemiConde" charset="0"/>
              </a:rPr>
              <a:t>High Contrast Region</a:t>
            </a:r>
            <a:endParaRPr lang="en-US" sz="1200" b="1" i="1">
              <a:solidFill>
                <a:schemeClr val="tx2">
                  <a:lumMod val="85000"/>
                  <a:lumOff val="15000"/>
                </a:schemeClr>
              </a:solidFill>
              <a:latin typeface="Bahnschrift SemiLight SemiConde" charset="0"/>
              <a:cs typeface="Bahnschrift SemiLight SemiConde" charset="0"/>
            </a:endParaRPr>
          </a:p>
        </p:txBody>
      </p:sp>
      <p:sp>
        <p:nvSpPr>
          <p:cNvPr id="8" name="Text Box 7"/>
          <p:cNvSpPr txBox="1"/>
          <p:nvPr/>
        </p:nvSpPr>
        <p:spPr>
          <a:xfrm>
            <a:off x="7088505" y="2589371"/>
            <a:ext cx="1709738" cy="252889"/>
          </a:xfrm>
          <a:prstGeom prst="rect">
            <a:avLst/>
          </a:prstGeom>
          <a:noFill/>
        </p:spPr>
        <p:txBody>
          <a:bodyPr wrap="square" rtlCol="0" anchor="t">
            <a:noAutofit/>
          </a:bodyPr>
          <a:lstStyle/>
          <a:p>
            <a:r>
              <a:rPr lang="en-US" sz="1200" b="1" i="1">
                <a:solidFill>
                  <a:schemeClr val="tx2">
                    <a:lumMod val="85000"/>
                    <a:lumOff val="15000"/>
                  </a:schemeClr>
                </a:solidFill>
                <a:latin typeface="Bahnschrift SemiLight SemiConde" charset="0"/>
                <a:cs typeface="Bahnschrift SemiLight SemiConde" charset="0"/>
                <a:sym typeface="+mn-ea"/>
              </a:rPr>
              <a:t>Low Contrast Region</a:t>
            </a:r>
            <a:endParaRPr lang="en-US" sz="1200" b="1" i="1">
              <a:solidFill>
                <a:schemeClr val="tx2">
                  <a:lumMod val="85000"/>
                  <a:lumOff val="15000"/>
                </a:schemeClr>
              </a:solidFill>
              <a:latin typeface="Bahnschrift SemiLight SemiConde" charset="0"/>
              <a:cs typeface="Bahnschrift SemiLight SemiConde" charset="0"/>
              <a:sym typeface="+mn-ea"/>
            </a:endParaRPr>
          </a:p>
        </p:txBody>
      </p:sp>
      <p:sp>
        <p:nvSpPr>
          <p:cNvPr id="9" name="Text Box 8"/>
          <p:cNvSpPr txBox="1"/>
          <p:nvPr/>
        </p:nvSpPr>
        <p:spPr>
          <a:xfrm>
            <a:off x="6089650" y="4627245"/>
            <a:ext cx="1413510" cy="336550"/>
          </a:xfrm>
          <a:prstGeom prst="rect">
            <a:avLst/>
          </a:prstGeom>
          <a:noFill/>
        </p:spPr>
        <p:txBody>
          <a:bodyPr wrap="square" rtlCol="0" anchor="t">
            <a:noAutofit/>
          </a:bodyPr>
          <a:lstStyle/>
          <a:p>
            <a:r>
              <a:rPr lang="en-US" sz="1200" b="1" i="1">
                <a:solidFill>
                  <a:schemeClr val="tx2">
                    <a:lumMod val="85000"/>
                    <a:lumOff val="15000"/>
                  </a:schemeClr>
                </a:solidFill>
                <a:latin typeface="Bahnschrift SemiLight SemiConde" charset="0"/>
                <a:cs typeface="Bahnschrift SemiLight SemiConde" charset="0"/>
                <a:sym typeface="+mn-ea"/>
              </a:rPr>
              <a:t>Optic Disc Region</a:t>
            </a:r>
            <a:endParaRPr lang="en-US" sz="1200" b="1" i="1">
              <a:solidFill>
                <a:schemeClr val="tx2">
                  <a:lumMod val="85000"/>
                  <a:lumOff val="15000"/>
                </a:schemeClr>
              </a:solidFill>
              <a:latin typeface="Bahnschrift SemiLight SemiConde" charset="0"/>
              <a:cs typeface="Bahnschrift SemiLight SemiConde"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230" y="346710"/>
            <a:ext cx="6173470" cy="517525"/>
          </a:xfrm>
          <a:prstGeom prst="rect">
            <a:avLst/>
          </a:prstGeom>
          <a:noFill/>
        </p:spPr>
        <p:txBody>
          <a:bodyPr wrap="square" rtlCol="0" anchor="t">
            <a:noAutofit/>
          </a:bodyPr>
          <a:p>
            <a:r>
              <a:rPr lang="en-IN" sz="3000" i="1">
                <a:solidFill>
                  <a:schemeClr val="tx2">
                    <a:lumMod val="85000"/>
                    <a:lumOff val="15000"/>
                  </a:schemeClr>
                </a:solidFill>
                <a:latin typeface="Arial Rounded MT Bold" panose="020F0704030504030204" charset="0"/>
                <a:cs typeface="Arial Rounded MT Bold" panose="020F0704030504030204" charset="0"/>
                <a:sym typeface="+mn-ea"/>
              </a:rPr>
              <a:t>GAN Model: Generator</a:t>
            </a:r>
            <a:endParaRPr lang="en-IN" sz="30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476250" y="927100"/>
            <a:ext cx="8250555" cy="1344930"/>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The generator (G) </a:t>
            </a:r>
            <a:r>
              <a:rPr lang="en-IN" altLang="en-US" sz="1600">
                <a:solidFill>
                  <a:schemeClr val="tx2">
                    <a:lumMod val="85000"/>
                    <a:lumOff val="15000"/>
                  </a:schemeClr>
                </a:solidFill>
                <a:latin typeface="Bahnschrift SemiLight SemiConde" charset="0"/>
                <a:cs typeface="Bahnschrift SemiLight SemiConde" charset="0"/>
                <a:sym typeface="+mn-ea"/>
              </a:rPr>
              <a:t>of our model </a:t>
            </a:r>
            <a:r>
              <a:rPr lang="en-US" sz="1600">
                <a:solidFill>
                  <a:schemeClr val="tx2">
                    <a:lumMod val="85000"/>
                    <a:lumOff val="15000"/>
                  </a:schemeClr>
                </a:solidFill>
                <a:latin typeface="Bahnschrift SemiLight SemiConde" charset="0"/>
                <a:cs typeface="Bahnschrift SemiLight SemiConde" charset="0"/>
                <a:sym typeface="+mn-ea"/>
              </a:rPr>
              <a:t>maps the latent space vector (z) to data-space, creating a 3x</a:t>
            </a:r>
            <a:r>
              <a:rPr lang="en-IN" altLang="en-US" sz="1600">
                <a:solidFill>
                  <a:schemeClr val="tx2">
                    <a:lumMod val="85000"/>
                    <a:lumOff val="15000"/>
                  </a:schemeClr>
                </a:solidFill>
                <a:latin typeface="Bahnschrift SemiLight SemiConde" charset="0"/>
                <a:cs typeface="Bahnschrift SemiLight SemiConde" charset="0"/>
                <a:sym typeface="+mn-ea"/>
              </a:rPr>
              <a:t>128</a:t>
            </a:r>
            <a:r>
              <a:rPr lang="en-US" sz="1600">
                <a:solidFill>
                  <a:schemeClr val="tx2">
                    <a:lumMod val="85000"/>
                    <a:lumOff val="15000"/>
                  </a:schemeClr>
                </a:solidFill>
                <a:latin typeface="Bahnschrift SemiLight SemiConde" charset="0"/>
                <a:cs typeface="Bahnschrift SemiLight SemiConde" charset="0"/>
                <a:sym typeface="+mn-ea"/>
              </a:rPr>
              <a:t>x</a:t>
            </a:r>
            <a:r>
              <a:rPr lang="en-IN" altLang="en-US" sz="1600">
                <a:solidFill>
                  <a:schemeClr val="tx2">
                    <a:lumMod val="85000"/>
                    <a:lumOff val="15000"/>
                  </a:schemeClr>
                </a:solidFill>
                <a:latin typeface="Bahnschrift SemiLight SemiConde" charset="0"/>
                <a:cs typeface="Bahnschrift SemiLight SemiConde" charset="0"/>
                <a:sym typeface="+mn-ea"/>
              </a:rPr>
              <a:t>128</a:t>
            </a:r>
            <a:r>
              <a:rPr lang="en-US" sz="1600">
                <a:solidFill>
                  <a:schemeClr val="tx2">
                    <a:lumMod val="85000"/>
                    <a:lumOff val="15000"/>
                  </a:schemeClr>
                </a:solidFill>
                <a:latin typeface="Bahnschrift SemiLight SemiConde" charset="0"/>
                <a:cs typeface="Bahnschrift SemiLight SemiConde" charset="0"/>
                <a:sym typeface="+mn-ea"/>
              </a:rPr>
              <a:t> RGB image. It uses strided 2D convolutional transpose layers paired with batch normalization and ReLU activation. The output is passed through a tanh function to ensure values are within the range of [-1,1]. </a:t>
            </a:r>
            <a:endParaRPr lang="en-US" sz="1600">
              <a:solidFill>
                <a:schemeClr val="tx2">
                  <a:lumMod val="85000"/>
                  <a:lumOff val="15000"/>
                </a:schemeClr>
              </a:solidFill>
              <a:latin typeface="Bahnschrift SemiLight SemiConde" charset="0"/>
              <a:cs typeface="Bahnschrift SemiLight SemiConde" charset="0"/>
              <a:sym typeface="+mn-ea"/>
            </a:endParaRPr>
          </a:p>
        </p:txBody>
      </p:sp>
      <p:pic>
        <p:nvPicPr>
          <p:cNvPr id="4" name="Picture 3" descr="Model-Generator"/>
          <p:cNvPicPr>
            <a:picLocks noChangeAspect="1"/>
          </p:cNvPicPr>
          <p:nvPr/>
        </p:nvPicPr>
        <p:blipFill>
          <a:blip r:embed="rId1"/>
          <a:stretch>
            <a:fillRect/>
          </a:stretch>
        </p:blipFill>
        <p:spPr>
          <a:xfrm>
            <a:off x="1825625" y="2271395"/>
            <a:ext cx="4852670" cy="2373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252730" y="448310"/>
            <a:ext cx="4838065" cy="538480"/>
          </a:xfrm>
          <a:prstGeom prst="rect">
            <a:avLst/>
          </a:prstGeom>
          <a:noFill/>
        </p:spPr>
        <p:txBody>
          <a:bodyPr wrap="square" rtlCol="0" anchor="t">
            <a:noAutofit/>
          </a:bodyPr>
          <a:p>
            <a:r>
              <a:rPr lang="en-IN" altLang="en-US" sz="3200" i="1">
                <a:solidFill>
                  <a:schemeClr val="tx2"/>
                </a:solidFill>
                <a:latin typeface="Arial Rounded MT Bold" panose="020F0704030504030204" charset="0"/>
                <a:cs typeface="Arial Rounded MT Bold" panose="020F0704030504030204" charset="0"/>
                <a:sym typeface="+mn-ea"/>
              </a:rPr>
              <a:t>Problem Space</a:t>
            </a:r>
            <a:r>
              <a:rPr lang="en-IN" altLang="en-US" sz="3200">
                <a:solidFill>
                  <a:schemeClr val="tx2"/>
                </a:solidFill>
                <a:sym typeface="+mn-ea"/>
              </a:rPr>
              <a:t> </a:t>
            </a:r>
            <a:endParaRPr lang="en-IN" altLang="en-US" sz="3200">
              <a:solidFill>
                <a:schemeClr val="tx2"/>
              </a:solidFill>
              <a:sym typeface="+mn-ea"/>
            </a:endParaRPr>
          </a:p>
        </p:txBody>
      </p:sp>
      <p:pic>
        <p:nvPicPr>
          <p:cNvPr id="9" name="Content Placeholder 2" descr="21_training"/>
          <p:cNvPicPr>
            <a:picLocks noGrp="1" noChangeAspect="1"/>
          </p:cNvPicPr>
          <p:nvPr>
            <p:ph type="pic" sz="quarter" idx="27"/>
          </p:nvPr>
        </p:nvPicPr>
        <p:blipFill>
          <a:blip r:embed="rId1"/>
          <a:stretch>
            <a:fillRect/>
          </a:stretch>
        </p:blipFill>
        <p:spPr>
          <a:xfrm>
            <a:off x="6217920" y="1293495"/>
            <a:ext cx="2773680" cy="2867025"/>
          </a:xfrm>
          <a:prstGeom prst="rect">
            <a:avLst/>
          </a:prstGeom>
          <a:noFill/>
          <a:ln w="9525">
            <a:noFill/>
          </a:ln>
        </p:spPr>
      </p:pic>
      <p:graphicFrame>
        <p:nvGraphicFramePr>
          <p:cNvPr id="17" name="Diagram 16"/>
          <p:cNvGraphicFramePr/>
          <p:nvPr/>
        </p:nvGraphicFramePr>
        <p:xfrm>
          <a:off x="252095" y="864235"/>
          <a:ext cx="5894070" cy="3712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7655" y="462915"/>
            <a:ext cx="6570345" cy="553720"/>
          </a:xfrm>
          <a:prstGeom prst="rect">
            <a:avLst/>
          </a:prstGeom>
          <a:noFill/>
        </p:spPr>
        <p:txBody>
          <a:bodyPr wrap="square" rtlCol="0" anchor="t">
            <a:noAutofit/>
          </a:bodyPr>
          <a:p>
            <a:r>
              <a:rPr lang="en-IN" sz="3000" i="1">
                <a:solidFill>
                  <a:schemeClr val="tx2">
                    <a:lumMod val="85000"/>
                    <a:lumOff val="15000"/>
                  </a:schemeClr>
                </a:solidFill>
                <a:latin typeface="Arial Rounded MT Bold" panose="020F0704030504030204" charset="0"/>
                <a:cs typeface="Arial Rounded MT Bold" panose="020F0704030504030204" charset="0"/>
                <a:sym typeface="+mn-ea"/>
              </a:rPr>
              <a:t>GAN Model: Discriminator</a:t>
            </a:r>
            <a:endParaRPr lang="en-IN" sz="30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410210" y="1090295"/>
            <a:ext cx="8517255" cy="1072515"/>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The discriminator (D) </a:t>
            </a:r>
            <a:r>
              <a:rPr lang="en-IN" altLang="en-US" sz="1600">
                <a:solidFill>
                  <a:schemeClr val="tx2">
                    <a:lumMod val="85000"/>
                    <a:lumOff val="15000"/>
                  </a:schemeClr>
                </a:solidFill>
                <a:latin typeface="Bahnschrift SemiLight SemiConde" charset="0"/>
                <a:cs typeface="Bahnschrift SemiLight SemiConde" charset="0"/>
                <a:sym typeface="+mn-ea"/>
              </a:rPr>
              <a:t>of our model</a:t>
            </a:r>
            <a:r>
              <a:rPr lang="en-US" sz="1600">
                <a:solidFill>
                  <a:schemeClr val="tx2">
                    <a:lumMod val="85000"/>
                    <a:lumOff val="15000"/>
                  </a:schemeClr>
                </a:solidFill>
                <a:latin typeface="Bahnschrift SemiLight SemiConde" charset="0"/>
                <a:cs typeface="Bahnschrift SemiLight SemiConde" charset="0"/>
                <a:sym typeface="+mn-ea"/>
              </a:rPr>
              <a:t> processes 3x</a:t>
            </a:r>
            <a:r>
              <a:rPr lang="en-IN" altLang="en-US" sz="1600">
                <a:solidFill>
                  <a:schemeClr val="tx2">
                    <a:lumMod val="85000"/>
                    <a:lumOff val="15000"/>
                  </a:schemeClr>
                </a:solidFill>
                <a:latin typeface="Bahnschrift SemiLight SemiConde" charset="0"/>
                <a:cs typeface="Bahnschrift SemiLight SemiConde" charset="0"/>
                <a:sym typeface="+mn-ea"/>
              </a:rPr>
              <a:t>128</a:t>
            </a:r>
            <a:r>
              <a:rPr lang="en-US" sz="1600">
                <a:solidFill>
                  <a:schemeClr val="tx2">
                    <a:lumMod val="85000"/>
                    <a:lumOff val="15000"/>
                  </a:schemeClr>
                </a:solidFill>
                <a:latin typeface="Bahnschrift SemiLight SemiConde" charset="0"/>
                <a:cs typeface="Bahnschrift SemiLight SemiConde" charset="0"/>
                <a:sym typeface="+mn-ea"/>
              </a:rPr>
              <a:t>x</a:t>
            </a:r>
            <a:r>
              <a:rPr lang="en-IN" altLang="en-US" sz="1600">
                <a:solidFill>
                  <a:schemeClr val="tx2">
                    <a:lumMod val="85000"/>
                    <a:lumOff val="15000"/>
                  </a:schemeClr>
                </a:solidFill>
                <a:latin typeface="Bahnschrift SemiLight SemiConde" charset="0"/>
                <a:cs typeface="Bahnschrift SemiLight SemiConde" charset="0"/>
                <a:sym typeface="+mn-ea"/>
              </a:rPr>
              <a:t>128</a:t>
            </a:r>
            <a:r>
              <a:rPr lang="en-US" sz="1600">
                <a:solidFill>
                  <a:schemeClr val="tx2">
                    <a:lumMod val="85000"/>
                    <a:lumOff val="15000"/>
                  </a:schemeClr>
                </a:solidFill>
                <a:latin typeface="Bahnschrift SemiLight SemiConde" charset="0"/>
                <a:cs typeface="Bahnschrift SemiLight SemiConde" charset="0"/>
                <a:sym typeface="+mn-ea"/>
              </a:rPr>
              <a:t> input images through Conv2d, BatchNorm2d, and LeakyReLU layers, outputting a scalar probability of realness via a Sigmoid activation. </a:t>
            </a: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a:p>
            <a:pPr indent="0" algn="just">
              <a:buFont typeface="Wingdings" panose="05000000000000000000" charset="0"/>
              <a:buNone/>
            </a:pP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lang="en-US" sz="1600">
              <a:solidFill>
                <a:schemeClr val="tx2">
                  <a:lumMod val="85000"/>
                  <a:lumOff val="15000"/>
                </a:schemeClr>
              </a:solidFill>
              <a:latin typeface="Bahnschrift SemiLight SemiConde" charset="0"/>
              <a:cs typeface="Bahnschrift SemiLight SemiConde" charset="0"/>
              <a:sym typeface="+mn-ea"/>
            </a:endParaRPr>
          </a:p>
        </p:txBody>
      </p:sp>
      <p:pic>
        <p:nvPicPr>
          <p:cNvPr id="4" name="Picture 3" descr="Model-Discriminator"/>
          <p:cNvPicPr>
            <a:picLocks noChangeAspect="1"/>
          </p:cNvPicPr>
          <p:nvPr/>
        </p:nvPicPr>
        <p:blipFill>
          <a:blip r:embed="rId1"/>
          <a:stretch>
            <a:fillRect/>
          </a:stretch>
        </p:blipFill>
        <p:spPr>
          <a:xfrm>
            <a:off x="2153920" y="2037080"/>
            <a:ext cx="4660265" cy="22694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9410" y="426720"/>
            <a:ext cx="7630795" cy="575310"/>
          </a:xfrm>
          <a:prstGeom prst="rect">
            <a:avLst/>
          </a:prstGeom>
          <a:noFill/>
        </p:spPr>
        <p:txBody>
          <a:bodyPr wrap="square" rtlCol="0" anchor="t">
            <a:noAutofit/>
          </a:bodyPr>
          <a:p>
            <a:r>
              <a:rPr lang="en-IN" sz="3000" i="1">
                <a:solidFill>
                  <a:schemeClr val="tx2">
                    <a:lumMod val="85000"/>
                    <a:lumOff val="15000"/>
                  </a:schemeClr>
                </a:solidFill>
                <a:latin typeface="Arial Rounded MT Bold" panose="020F0704030504030204" charset="0"/>
                <a:cs typeface="Arial Rounded MT Bold" panose="020F0704030504030204" charset="0"/>
                <a:sym typeface="+mn-ea"/>
              </a:rPr>
              <a:t>Graph</a:t>
            </a:r>
            <a:endParaRPr lang="en-IN" sz="30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440055" y="1171575"/>
            <a:ext cx="8402320" cy="583565"/>
          </a:xfrm>
          <a:prstGeom prst="rect">
            <a:avLst/>
          </a:prstGeom>
          <a:noFill/>
        </p:spPr>
        <p:txBody>
          <a:bodyPr wrap="square" rtlCol="0" anchor="t">
            <a:spAutoFit/>
          </a:bodyPr>
          <a:p>
            <a:pPr indent="0" algn="just">
              <a:buFont typeface="Wingdings" panose="05000000000000000000" charset="0"/>
              <a:buNone/>
            </a:pPr>
            <a:r>
              <a:rPr sz="1600">
                <a:solidFill>
                  <a:schemeClr val="tx2">
                    <a:lumMod val="85000"/>
                    <a:lumOff val="15000"/>
                  </a:schemeClr>
                </a:solidFill>
                <a:latin typeface="Bahnschrift SemiLight SemiConde" charset="0"/>
                <a:cs typeface="Bahnschrift SemiLight SemiConde" charset="0"/>
                <a:sym typeface="+mn-ea"/>
              </a:rPr>
              <a:t>A loss graph is plotted that visualizes the training progress of both the</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generator (G) and discriminator (D) networks during training iterations.</a:t>
            </a:r>
            <a:endParaRPr sz="1600">
              <a:solidFill>
                <a:schemeClr val="tx2">
                  <a:lumMod val="85000"/>
                  <a:lumOff val="15000"/>
                </a:schemeClr>
              </a:solidFill>
              <a:latin typeface="Bahnschrift SemiLight SemiConde" charset="0"/>
              <a:cs typeface="Bahnschrift SemiLight SemiConde" charset="0"/>
              <a:sym typeface="+mn-ea"/>
            </a:endParaRPr>
          </a:p>
        </p:txBody>
      </p:sp>
      <p:pic>
        <p:nvPicPr>
          <p:cNvPr id="4" name="Picture 3"/>
          <p:cNvPicPr>
            <a:picLocks noChangeAspect="1"/>
          </p:cNvPicPr>
          <p:nvPr/>
        </p:nvPicPr>
        <p:blipFill>
          <a:blip r:embed="rId1"/>
          <a:stretch>
            <a:fillRect/>
          </a:stretch>
        </p:blipFill>
        <p:spPr>
          <a:xfrm>
            <a:off x="2014220" y="1880870"/>
            <a:ext cx="5116195" cy="2797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160" y="347345"/>
            <a:ext cx="6720840" cy="567690"/>
          </a:xfrm>
          <a:prstGeom prst="rect">
            <a:avLst/>
          </a:prstGeom>
          <a:noFill/>
        </p:spPr>
        <p:txBody>
          <a:bodyPr wrap="square" rtlCol="0" anchor="t">
            <a:noAutofit/>
          </a:bodyPr>
          <a:p>
            <a:r>
              <a:rPr lang="en-IN" sz="3000" i="1">
                <a:solidFill>
                  <a:schemeClr val="tx2">
                    <a:lumMod val="85000"/>
                    <a:lumOff val="15000"/>
                  </a:schemeClr>
                </a:solidFill>
                <a:latin typeface="Arial Rounded MT Bold" panose="020F0704030504030204" charset="0"/>
                <a:cs typeface="Arial Rounded MT Bold" panose="020F0704030504030204" charset="0"/>
                <a:sym typeface="+mn-ea"/>
              </a:rPr>
              <a:t>Batch-wise data </a:t>
            </a:r>
            <a:endParaRPr lang="en-IN" sz="30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3850" y="448310"/>
            <a:ext cx="6534150" cy="582930"/>
          </a:xfrm>
          <a:prstGeom prst="rect">
            <a:avLst/>
          </a:prstGeom>
          <a:noFill/>
        </p:spPr>
        <p:txBody>
          <a:bodyPr wrap="square" rtlCol="0" anchor="t">
            <a:noAutofit/>
          </a:bodyPr>
          <a:p>
            <a:r>
              <a:rPr lang="en-IN" sz="3000" i="1">
                <a:solidFill>
                  <a:schemeClr val="tx2">
                    <a:lumMod val="85000"/>
                    <a:lumOff val="15000"/>
                  </a:schemeClr>
                </a:solidFill>
                <a:latin typeface="Arial Rounded MT Bold" panose="020F0704030504030204" charset="0"/>
                <a:cs typeface="Arial Rounded MT Bold" panose="020F0704030504030204" charset="0"/>
                <a:sym typeface="+mn-ea"/>
              </a:rPr>
              <a:t>Results</a:t>
            </a:r>
            <a:endParaRPr lang="en-IN" sz="30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9255" y="455930"/>
            <a:ext cx="8668385" cy="546100"/>
          </a:xfrm>
          <a:prstGeom prst="rect">
            <a:avLst/>
          </a:prstGeom>
          <a:noFill/>
        </p:spPr>
        <p:txBody>
          <a:bodyPr wrap="square" rtlCol="0" anchor="t">
            <a:noAutofit/>
          </a:bodyPr>
          <a:p>
            <a:r>
              <a:rPr lang="en-IN" sz="2800" i="1">
                <a:solidFill>
                  <a:schemeClr val="tx2">
                    <a:lumMod val="85000"/>
                    <a:lumOff val="15000"/>
                  </a:schemeClr>
                </a:solidFill>
                <a:latin typeface="Arial Rounded MT Bold" panose="020F0704030504030204" charset="0"/>
                <a:cs typeface="Arial Rounded MT Bold" panose="020F0704030504030204" charset="0"/>
                <a:sym typeface="+mn-ea"/>
              </a:rPr>
              <a:t>Resultant image enhancement using ESRGAN</a:t>
            </a:r>
            <a:endParaRPr lang="en-IN" sz="28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389255" y="1002030"/>
            <a:ext cx="8373110" cy="1453515"/>
          </a:xfrm>
          <a:prstGeom prst="rect">
            <a:avLst/>
          </a:prstGeom>
          <a:noFill/>
        </p:spPr>
        <p:txBody>
          <a:bodyPr wrap="square" rtlCol="0" anchor="t">
            <a:noAutofit/>
          </a:bodyPr>
          <a:p>
            <a:pPr indent="0" algn="just">
              <a:buFont typeface="Wingdings" panose="05000000000000000000" charset="0"/>
              <a:buNone/>
            </a:pPr>
            <a:r>
              <a:rPr sz="1600">
                <a:solidFill>
                  <a:schemeClr val="tx2">
                    <a:lumMod val="85000"/>
                    <a:lumOff val="15000"/>
                  </a:schemeClr>
                </a:solidFill>
                <a:latin typeface="Bahnschrift SemiLight SemiConde" charset="0"/>
                <a:cs typeface="Bahnschrift SemiLight SemiConde" charset="0"/>
                <a:sym typeface="+mn-ea"/>
              </a:rPr>
              <a:t>In few words, image super-resolution (SR) techniques reconstruct a</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higher-resolution (HR) image or sequence from the observed lower_x0002_resolution (LR) images, e.g. upscaling of 720p image into 1080p. One of the common approaches to solving this task is to use deep</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convolutional neural networks capable of recovering HR images from LR</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ones</a:t>
            </a:r>
            <a:r>
              <a:rPr lang="en-IN" sz="1600">
                <a:solidFill>
                  <a:schemeClr val="tx2">
                    <a:lumMod val="85000"/>
                    <a:lumOff val="15000"/>
                  </a:schemeClr>
                </a:solidFill>
                <a:latin typeface="Bahnschrift SemiLight SemiConde" charset="0"/>
                <a:cs typeface="Bahnschrift SemiLight SemiConde" charset="0"/>
                <a:sym typeface="+mn-ea"/>
              </a:rPr>
              <a:t> and</a:t>
            </a:r>
            <a:r>
              <a:rPr sz="1600">
                <a:solidFill>
                  <a:schemeClr val="tx2">
                    <a:lumMod val="85000"/>
                    <a:lumOff val="15000"/>
                  </a:schemeClr>
                </a:solidFill>
                <a:latin typeface="Bahnschrift SemiLight SemiConde" charset="0"/>
                <a:cs typeface="Bahnschrift SemiLight SemiConde" charset="0"/>
                <a:sym typeface="+mn-ea"/>
              </a:rPr>
              <a:t>nd ESRGAN (Enhanced SRGAN) is one of them.</a:t>
            </a:r>
            <a:endParaRPr sz="1600">
              <a:solidFill>
                <a:schemeClr val="tx2">
                  <a:lumMod val="85000"/>
                  <a:lumOff val="15000"/>
                </a:schemeClr>
              </a:solidFill>
              <a:latin typeface="Bahnschrift SemiLight SemiConde" charset="0"/>
              <a:cs typeface="Bahnschrift SemiLight SemiConde" charset="0"/>
              <a:sym typeface="+mn-ea"/>
            </a:endParaRPr>
          </a:p>
        </p:txBody>
      </p:sp>
      <p:pic>
        <p:nvPicPr>
          <p:cNvPr id="4" name="Picture 3" descr="Architecture of ESRGAN (Retinal)"/>
          <p:cNvPicPr>
            <a:picLocks noChangeAspect="1"/>
          </p:cNvPicPr>
          <p:nvPr/>
        </p:nvPicPr>
        <p:blipFill>
          <a:blip r:embed="rId1"/>
          <a:stretch>
            <a:fillRect/>
          </a:stretch>
        </p:blipFill>
        <p:spPr>
          <a:xfrm>
            <a:off x="1704975" y="2520950"/>
            <a:ext cx="6069965" cy="19081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4475" y="340360"/>
            <a:ext cx="8496300" cy="589915"/>
          </a:xfrm>
          <a:prstGeom prst="rect">
            <a:avLst/>
          </a:prstGeom>
          <a:noFill/>
        </p:spPr>
        <p:txBody>
          <a:bodyPr wrap="square" rtlCol="0" anchor="t">
            <a:noAutofit/>
          </a:bodyPr>
          <a:p>
            <a:r>
              <a:rPr lang="en-IN" sz="3200" i="1">
                <a:solidFill>
                  <a:schemeClr val="tx2">
                    <a:lumMod val="85000"/>
                    <a:lumOff val="15000"/>
                  </a:schemeClr>
                </a:solidFill>
                <a:latin typeface="Arial Rounded MT Bold" panose="020F0704030504030204" charset="0"/>
                <a:cs typeface="Arial Rounded MT Bold" panose="020F0704030504030204" charset="0"/>
                <a:sym typeface="+mn-ea"/>
              </a:rPr>
              <a:t>Output after super-resolution</a:t>
            </a:r>
            <a:endParaRPr lang="en-IN"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9870" y="423545"/>
            <a:ext cx="8712200" cy="522605"/>
          </a:xfrm>
          <a:prstGeom prst="rect">
            <a:avLst/>
          </a:prstGeom>
          <a:noFill/>
        </p:spPr>
        <p:txBody>
          <a:bodyPr wrap="square" rtlCol="0" anchor="t">
            <a:noAutofit/>
          </a:bodyPr>
          <a:p>
            <a:r>
              <a:rPr lang="en-IN" sz="3200" i="1">
                <a:solidFill>
                  <a:schemeClr val="tx2">
                    <a:lumMod val="85000"/>
                    <a:lumOff val="15000"/>
                  </a:schemeClr>
                </a:solidFill>
                <a:latin typeface="Arial Rounded MT Bold" panose="020F0704030504030204" charset="0"/>
                <a:cs typeface="Arial Rounded MT Bold" panose="020F0704030504030204" charset="0"/>
                <a:sym typeface="+mn-ea"/>
              </a:rPr>
              <a:t>Conclusion</a:t>
            </a:r>
            <a:endParaRPr lang="en-IN"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9410" y="411480"/>
            <a:ext cx="8569325" cy="562610"/>
          </a:xfrm>
          <a:prstGeom prst="rect">
            <a:avLst/>
          </a:prstGeom>
          <a:noFill/>
        </p:spPr>
        <p:txBody>
          <a:bodyPr wrap="square" rtlCol="0" anchor="t">
            <a:noAutofit/>
          </a:bodyPr>
          <a:p>
            <a:r>
              <a:rPr lang="en-IN" sz="3200" i="1">
                <a:solidFill>
                  <a:schemeClr val="tx2">
                    <a:lumMod val="85000"/>
                    <a:lumOff val="15000"/>
                  </a:schemeClr>
                </a:solidFill>
                <a:latin typeface="Arial Rounded MT Bold" panose="020F0704030504030204" charset="0"/>
                <a:cs typeface="Arial Rounded MT Bold" panose="020F0704030504030204" charset="0"/>
                <a:sym typeface="+mn-ea"/>
              </a:rPr>
              <a:t>Future Scope</a:t>
            </a:r>
            <a:endParaRPr lang="en-IN"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504190" y="1051560"/>
            <a:ext cx="8350885" cy="2513965"/>
          </a:xfrm>
          <a:prstGeom prst="rect">
            <a:avLst/>
          </a:prstGeom>
          <a:noFill/>
        </p:spPr>
        <p:txBody>
          <a:bodyPr wrap="square" rtlCol="0" anchor="t">
            <a:noAutofit/>
          </a:bodyPr>
          <a:p>
            <a:pPr algn="just">
              <a:buFont typeface="Wingdings" panose="05000000000000000000" charset="0"/>
              <a:buChar char="§"/>
            </a:pPr>
            <a:r>
              <a:rPr sz="1600">
                <a:solidFill>
                  <a:schemeClr val="tx2">
                    <a:lumMod val="85000"/>
                    <a:lumOff val="15000"/>
                  </a:schemeClr>
                </a:solidFill>
                <a:latin typeface="Bahnschrift SemiLight SemiConde" charset="0"/>
                <a:cs typeface="Bahnschrift SemiLight SemiConde" charset="0"/>
                <a:sym typeface="+mn-ea"/>
              </a:rPr>
              <a:t>A major goal for us is the generation of all the three regions and train our</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GAN model to further enhance the imaging aspect of the retinal fundus</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images. </a:t>
            </a:r>
            <a:endParaRPr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endParaRPr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r>
              <a:rPr sz="1600">
                <a:solidFill>
                  <a:schemeClr val="tx2">
                    <a:lumMod val="85000"/>
                    <a:lumOff val="15000"/>
                  </a:schemeClr>
                </a:solidFill>
                <a:latin typeface="Bahnschrift SemiLight SemiConde" charset="0"/>
                <a:cs typeface="Bahnschrift SemiLight SemiConde" charset="0"/>
                <a:sym typeface="+mn-ea"/>
              </a:rPr>
              <a:t>In future endeavors, the integration of high contrast and low contrast</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regions alongside the optic disk region represents a promising avenue for</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enhancing the quality and diversity of synthetic retinal fundus images</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generated by the GAN. By incorporating additional regions of interest</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and varying contrast levels, we can provide the GAN with a more</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comprehensive understanding of retinal anatomy and pathology, ultimately improving its ability to generate realistic and clinically</a:t>
            </a:r>
            <a:r>
              <a:rPr lang="en-IN" sz="1600">
                <a:solidFill>
                  <a:schemeClr val="tx2">
                    <a:lumMod val="85000"/>
                    <a:lumOff val="15000"/>
                  </a:schemeClr>
                </a:solidFill>
                <a:latin typeface="Bahnschrift SemiLight SemiConde" charset="0"/>
                <a:cs typeface="Bahnschrift SemiLight SemiConde" charset="0"/>
                <a:sym typeface="+mn-ea"/>
              </a:rPr>
              <a:t> </a:t>
            </a:r>
            <a:r>
              <a:rPr sz="1600">
                <a:solidFill>
                  <a:schemeClr val="tx2">
                    <a:lumMod val="85000"/>
                    <a:lumOff val="15000"/>
                  </a:schemeClr>
                </a:solidFill>
                <a:latin typeface="Bahnschrift SemiLight SemiConde" charset="0"/>
                <a:cs typeface="Bahnschrift SemiLight SemiConde" charset="0"/>
                <a:sym typeface="+mn-ea"/>
              </a:rPr>
              <a:t>relevant images.</a:t>
            </a:r>
            <a:endParaRPr sz="1600">
              <a:solidFill>
                <a:schemeClr val="tx2">
                  <a:lumMod val="85000"/>
                  <a:lumOff val="15000"/>
                </a:schemeClr>
              </a:solidFill>
              <a:latin typeface="Bahnschrift SemiLight SemiConde" charset="0"/>
              <a:cs typeface="Bahnschrift SemiLight SemiConde"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V="1">
            <a:off x="4279210" y="3750322"/>
            <a:ext cx="585580" cy="66850"/>
            <a:chOff x="6435723" y="-1272091"/>
            <a:chExt cx="1793876" cy="204788"/>
          </a:xfrm>
          <a:solidFill>
            <a:schemeClr val="bg1"/>
          </a:solidFill>
        </p:grpSpPr>
        <p:sp>
          <p:nvSpPr>
            <p:cNvPr id="5" name="椭圆 4"/>
            <p:cNvSpPr/>
            <p:nvPr/>
          </p:nvSpPr>
          <p:spPr>
            <a:xfrm>
              <a:off x="6435723"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椭圆 5"/>
            <p:cNvSpPr/>
            <p:nvPr/>
          </p:nvSpPr>
          <p:spPr>
            <a:xfrm>
              <a:off x="6753541"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 name="椭圆 6"/>
            <p:cNvSpPr/>
            <p:nvPr/>
          </p:nvSpPr>
          <p:spPr>
            <a:xfrm>
              <a:off x="7071359"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椭圆 7"/>
            <p:cNvSpPr/>
            <p:nvPr/>
          </p:nvSpPr>
          <p:spPr>
            <a:xfrm>
              <a:off x="7389177"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 name="椭圆 8"/>
            <p:cNvSpPr/>
            <p:nvPr/>
          </p:nvSpPr>
          <p:spPr>
            <a:xfrm>
              <a:off x="7706995"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 name="椭圆 9"/>
            <p:cNvSpPr/>
            <p:nvPr/>
          </p:nvSpPr>
          <p:spPr>
            <a:xfrm>
              <a:off x="8024811" y="-1272091"/>
              <a:ext cx="204788" cy="2047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sp>
        <p:nvSpPr>
          <p:cNvPr id="11" name="椭圆 10"/>
          <p:cNvSpPr/>
          <p:nvPr/>
        </p:nvSpPr>
        <p:spPr>
          <a:xfrm>
            <a:off x="2698239" y="727677"/>
            <a:ext cx="3747523" cy="374752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 name="文本框 5"/>
          <p:cNvSpPr txBox="1">
            <a:spLocks noChangeArrowheads="1"/>
          </p:cNvSpPr>
          <p:nvPr/>
        </p:nvSpPr>
        <p:spPr bwMode="auto">
          <a:xfrm>
            <a:off x="3620454" y="1999635"/>
            <a:ext cx="19030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en-US" altLang="zh-CN"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THANK YOU</a:t>
            </a:r>
            <a:endParaRPr lang="en-US" altLang="zh-CN"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 name="文本框 6"/>
          <p:cNvSpPr txBox="1">
            <a:spLocks noChangeArrowheads="1"/>
          </p:cNvSpPr>
          <p:nvPr/>
        </p:nvSpPr>
        <p:spPr bwMode="auto">
          <a:xfrm>
            <a:off x="2885117" y="2674897"/>
            <a:ext cx="3373764"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dist" defTabSz="514350" fontAlgn="base">
              <a:spcBef>
                <a:spcPct val="0"/>
              </a:spcBef>
              <a:spcAft>
                <a:spcPct val="0"/>
              </a:spcAft>
              <a:defRPr/>
            </a:pPr>
            <a:endParaRPr lang="zh-CN" altLang="en-US" sz="1050" i="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 name="矩形 13"/>
          <p:cNvSpPr/>
          <p:nvPr/>
        </p:nvSpPr>
        <p:spPr>
          <a:xfrm>
            <a:off x="2885121" y="2867489"/>
            <a:ext cx="3373760" cy="414020"/>
          </a:xfrm>
          <a:prstGeom prst="rect">
            <a:avLst/>
          </a:prstGeom>
        </p:spPr>
        <p:txBody>
          <a:bodyPr wrap="square">
            <a:spAutoFit/>
          </a:bodyPr>
          <a:lstStyle/>
          <a:p>
            <a:pPr algn="ctr" defTabSz="914400">
              <a:lnSpc>
                <a:spcPct val="150000"/>
              </a:lnSpc>
              <a:defRPr/>
            </a:pPr>
            <a:endParaRPr lang="zh-CN" altLang="en-US" sz="1400" kern="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15" name="直接连接符 14"/>
          <p:cNvCxnSpPr/>
          <p:nvPr/>
        </p:nvCxnSpPr>
        <p:spPr>
          <a:xfrm>
            <a:off x="4378445" y="2575967"/>
            <a:ext cx="387113" cy="0"/>
          </a:xfrm>
          <a:prstGeom prst="line">
            <a:avLst/>
          </a:prstGeom>
          <a:noFill/>
          <a:ln w="12700" cap="flat" cmpd="sng" algn="ctr">
            <a:solidFill>
              <a:schemeClr val="bg1"/>
            </a:solidFill>
            <a:prstDash val="solid"/>
            <a:miter lim="800000"/>
          </a:ln>
          <a:effectLst/>
        </p:spPr>
      </p:cxnSp>
      <p:sp>
        <p:nvSpPr>
          <p:cNvPr id="16" name="文本框 5"/>
          <p:cNvSpPr txBox="1">
            <a:spLocks noChangeArrowheads="1"/>
          </p:cNvSpPr>
          <p:nvPr/>
        </p:nvSpPr>
        <p:spPr bwMode="auto">
          <a:xfrm>
            <a:off x="3675017" y="1141209"/>
            <a:ext cx="1793968" cy="85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dist" defTabSz="514350" fontAlgn="base">
              <a:spcBef>
                <a:spcPct val="0"/>
              </a:spcBef>
              <a:spcAft>
                <a:spcPct val="0"/>
              </a:spcAft>
              <a:defRPr/>
            </a:pPr>
            <a:endParaRPr lang="en-US" sz="495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5450" y="434975"/>
            <a:ext cx="7853680" cy="521970"/>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Problem Solving Approach</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graphicFrame>
        <p:nvGraphicFramePr>
          <p:cNvPr id="20" name="Diagram 19"/>
          <p:cNvGraphicFramePr/>
          <p:nvPr/>
        </p:nvGraphicFramePr>
        <p:xfrm>
          <a:off x="281305" y="1461770"/>
          <a:ext cx="8602345" cy="3296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89255" y="417195"/>
            <a:ext cx="6468745" cy="600710"/>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Approach in GAN</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graphicFrame>
        <p:nvGraphicFramePr>
          <p:cNvPr id="11" name="Diagram 10"/>
          <p:cNvGraphicFramePr/>
          <p:nvPr/>
        </p:nvGraphicFramePr>
        <p:xfrm>
          <a:off x="483235" y="1229360"/>
          <a:ext cx="7997190" cy="35064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5450" y="400050"/>
            <a:ext cx="7910830" cy="564515"/>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Bernstein Polynomial</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graphicFrame>
        <p:nvGraphicFramePr>
          <p:cNvPr id="8" name="Diagram 7"/>
          <p:cNvGraphicFramePr/>
          <p:nvPr/>
        </p:nvGraphicFramePr>
        <p:xfrm>
          <a:off x="425450" y="1311275"/>
          <a:ext cx="8257540" cy="31940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Content Placeholder 3" descr="Bernstein formula"/>
          <p:cNvPicPr>
            <a:picLocks noGrp="1" noChangeAspect="1"/>
          </p:cNvPicPr>
          <p:nvPr/>
        </p:nvPicPr>
        <p:blipFill>
          <a:blip r:embed="rId6"/>
          <a:stretch>
            <a:fillRect/>
          </a:stretch>
        </p:blipFill>
        <p:spPr>
          <a:xfrm>
            <a:off x="6203950" y="2338070"/>
            <a:ext cx="2387600" cy="363220"/>
          </a:xfrm>
          <a:prstGeom prst="rect">
            <a:avLst/>
          </a:prstGeom>
          <a:noFill/>
          <a:ln w="9525">
            <a:noFill/>
          </a:ln>
        </p:spPr>
      </p:pic>
      <p:pic>
        <p:nvPicPr>
          <p:cNvPr id="10" name="Picture 9" descr="n v"/>
          <p:cNvPicPr>
            <a:picLocks noChangeAspect="1"/>
          </p:cNvPicPr>
          <p:nvPr/>
        </p:nvPicPr>
        <p:blipFill>
          <a:blip r:embed="rId7"/>
          <a:stretch>
            <a:fillRect/>
          </a:stretch>
        </p:blipFill>
        <p:spPr>
          <a:xfrm>
            <a:off x="1141095" y="3085465"/>
            <a:ext cx="267970" cy="367030"/>
          </a:xfrm>
          <a:prstGeom prst="rect">
            <a:avLst/>
          </a:prstGeom>
        </p:spPr>
      </p:pic>
      <p:pic>
        <p:nvPicPr>
          <p:cNvPr id="14" name="Picture 13" descr="Bernstein example"/>
          <p:cNvPicPr>
            <a:picLocks noChangeAspect="1"/>
          </p:cNvPicPr>
          <p:nvPr/>
        </p:nvPicPr>
        <p:blipFill>
          <a:blip r:embed="rId8"/>
          <a:stretch>
            <a:fillRect/>
          </a:stretch>
        </p:blipFill>
        <p:spPr>
          <a:xfrm>
            <a:off x="2326005" y="3907155"/>
            <a:ext cx="3227070" cy="298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17830" y="758825"/>
            <a:ext cx="8114030" cy="3306445"/>
          </a:xfrm>
          <a:prstGeom prst="rect">
            <a:avLst/>
          </a:prstGeom>
          <a:noFill/>
        </p:spPr>
        <p:txBody>
          <a:bodyPr wrap="square" rtlCol="0" anchor="t">
            <a:noAutofit/>
          </a:bodyPr>
          <a:p>
            <a:pPr marL="0" indent="0" algn="just">
              <a:buNone/>
            </a:pPr>
            <a:r>
              <a:rPr lang="en-IN" sz="1600">
                <a:solidFill>
                  <a:schemeClr val="tx2">
                    <a:lumMod val="85000"/>
                    <a:lumOff val="15000"/>
                  </a:schemeClr>
                </a:solidFill>
                <a:latin typeface="Bahnschrift SemiLight SemiConde" charset="0"/>
                <a:cs typeface="Bahnschrift SemiLight SemiConde" charset="0"/>
                <a:sym typeface="+mn-ea"/>
              </a:rPr>
              <a:t>The first few Bernstein basis polynomials fo 1, 2, 3 or 4 values together are:</a:t>
            </a: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endParaRPr lang="en-IN" sz="1600">
              <a:solidFill>
                <a:schemeClr val="tx2">
                  <a:lumMod val="85000"/>
                  <a:lumOff val="15000"/>
                </a:schemeClr>
              </a:solidFill>
              <a:latin typeface="Bahnschrift SemiLight SemiConde" charset="0"/>
              <a:cs typeface="Bahnschrift SemiLight SemiConde" charset="0"/>
            </a:endParaRPr>
          </a:p>
          <a:p>
            <a:pPr marL="0" indent="0" algn="just">
              <a:buNone/>
            </a:pPr>
            <a:r>
              <a:rPr lang="en-IN" sz="1600">
                <a:solidFill>
                  <a:schemeClr val="tx2">
                    <a:lumMod val="85000"/>
                    <a:lumOff val="15000"/>
                  </a:schemeClr>
                </a:solidFill>
                <a:latin typeface="Bahnschrift SemiLight SemiConde" charset="0"/>
                <a:cs typeface="Bahnschrift SemiLight SemiConde" charset="0"/>
                <a:sym typeface="+mn-ea"/>
              </a:rPr>
              <a:t>The </a:t>
            </a:r>
            <a:r>
              <a:rPr lang="en-US" sz="1600">
                <a:solidFill>
                  <a:schemeClr val="tx2">
                    <a:lumMod val="85000"/>
                    <a:lumOff val="15000"/>
                  </a:schemeClr>
                </a:solidFill>
                <a:latin typeface="Bahnschrift SemiLight SemiConde" charset="0"/>
                <a:cs typeface="Bahnschrift SemiLight SemiConde" charset="0"/>
                <a:sym typeface="+mn-ea"/>
              </a:rPr>
              <a:t>Bernstein polynomial is used to define and manipulate curves and surfaces in computer graphics and geometric modeling.</a:t>
            </a:r>
            <a:endParaRPr lang="en-US" sz="1600">
              <a:solidFill>
                <a:schemeClr val="tx2">
                  <a:lumMod val="85000"/>
                  <a:lumOff val="15000"/>
                </a:schemeClr>
              </a:solidFill>
              <a:latin typeface="Bahnschrift SemiLight SemiConde" charset="0"/>
              <a:cs typeface="Bahnschrift SemiLight SemiConde" charset="0"/>
            </a:endParaRPr>
          </a:p>
          <a:p>
            <a:pPr algn="just"/>
            <a:endParaRPr lang="en-US" sz="1600">
              <a:solidFill>
                <a:schemeClr val="tx2">
                  <a:lumMod val="85000"/>
                  <a:lumOff val="15000"/>
                </a:schemeClr>
              </a:solidFill>
              <a:latin typeface="Bahnschrift SemiLight SemiConde" charset="0"/>
              <a:cs typeface="Bahnschrift SemiLight SemiConde" charset="0"/>
            </a:endParaRPr>
          </a:p>
          <a:p>
            <a:pPr algn="just"/>
            <a:endParaRPr lang="en-US" sz="1600">
              <a:solidFill>
                <a:schemeClr val="tx2">
                  <a:lumMod val="85000"/>
                  <a:lumOff val="15000"/>
                </a:schemeClr>
              </a:solidFill>
              <a:latin typeface="Bahnschrift SemiLight SemiConde" charset="0"/>
              <a:cs typeface="Bahnschrift SemiLight SemiConde" charset="0"/>
            </a:endParaRPr>
          </a:p>
        </p:txBody>
      </p:sp>
      <p:pic>
        <p:nvPicPr>
          <p:cNvPr id="10" name="Content Placeholder 6" descr="Bernstein example 2"/>
          <p:cNvPicPr>
            <a:picLocks noGrp="1" noChangeAspect="1"/>
          </p:cNvPicPr>
          <p:nvPr>
            <p:ph type="pic" sz="quarter" idx="27"/>
          </p:nvPr>
        </p:nvPicPr>
        <p:blipFill>
          <a:blip r:embed="rId1"/>
          <a:stretch>
            <a:fillRect/>
          </a:stretch>
        </p:blipFill>
        <p:spPr>
          <a:xfrm>
            <a:off x="628015" y="1332865"/>
            <a:ext cx="6812280" cy="11271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1635" y="485775"/>
            <a:ext cx="6476365" cy="558165"/>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K-Means Clustering</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5" name="Text Box 4"/>
          <p:cNvSpPr txBox="1"/>
          <p:nvPr/>
        </p:nvSpPr>
        <p:spPr>
          <a:xfrm>
            <a:off x="583565" y="1181100"/>
            <a:ext cx="7543800" cy="3018155"/>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endParaRPr lang="en-US" sz="1600">
              <a:solidFill>
                <a:schemeClr val="tx2">
                  <a:lumMod val="85000"/>
                  <a:lumOff val="15000"/>
                </a:schemeClr>
              </a:solidFill>
              <a:latin typeface="Bahnschrift SemiLight SemiConde" charset="0"/>
              <a:cs typeface="Bahnschrift SemiLight SemiConde" charset="0"/>
            </a:endParaRPr>
          </a:p>
          <a:p>
            <a:pPr algn="just"/>
            <a:endParaRPr lang="en-US" sz="1600">
              <a:solidFill>
                <a:schemeClr val="tx2">
                  <a:lumMod val="85000"/>
                  <a:lumOff val="15000"/>
                </a:schemeClr>
              </a:solidFill>
              <a:latin typeface="Bahnschrift SemiLight SemiConde" charset="0"/>
              <a:cs typeface="Bahnschrift SemiLight SemiConde" charset="0"/>
            </a:endParaRPr>
          </a:p>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It allows us to cluster the data into different groups and a convenient way to discover the categories of groups in the unlabeled dataset on its own without the need for any training.</a:t>
            </a:r>
            <a:endParaRPr lang="en-US" sz="1600">
              <a:solidFill>
                <a:schemeClr val="tx2">
                  <a:lumMod val="85000"/>
                  <a:lumOff val="15000"/>
                </a:schemeClr>
              </a:solidFill>
              <a:latin typeface="Bahnschrift SemiLight SemiConde" charset="0"/>
              <a:cs typeface="Bahnschrift SemiLight SemiConde"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2425" y="391795"/>
            <a:ext cx="8345170" cy="1769110"/>
          </a:xfrm>
          <a:prstGeom prst="rect">
            <a:avLst/>
          </a:prstGeom>
          <a:noFill/>
        </p:spPr>
        <p:txBody>
          <a:bodyPr wrap="square" rtlCol="0" anchor="t">
            <a:noAutofit/>
          </a:bodyPr>
          <a:p>
            <a:pPr algn="l">
              <a:buFont typeface="Wingdings" panose="05000000000000000000" charset="0"/>
              <a:buChar char="§"/>
            </a:pPr>
            <a:r>
              <a:rPr lang="en-IN" altLang="en-US" sz="1400">
                <a:solidFill>
                  <a:schemeClr val="tx2">
                    <a:lumMod val="85000"/>
                    <a:lumOff val="15000"/>
                  </a:schemeClr>
                </a:solidFill>
                <a:latin typeface="Bahnschrift SemiLight SemiConde" charset="0"/>
                <a:cs typeface="Bahnschrift SemiLight SemiConde" charset="0"/>
                <a:sym typeface="+mn-ea"/>
              </a:rPr>
              <a:t>The k-means clustering algorithm mainly performs two tasks:</a:t>
            </a:r>
            <a:endParaRPr lang="en-IN" altLang="en-US" sz="1400">
              <a:solidFill>
                <a:schemeClr val="tx2">
                  <a:lumMod val="85000"/>
                  <a:lumOff val="15000"/>
                </a:schemeClr>
              </a:solidFill>
              <a:latin typeface="Bahnschrift SemiLight SemiConde" charset="0"/>
              <a:cs typeface="Bahnschrift SemiLight SemiConde" charset="0"/>
            </a:endParaRPr>
          </a:p>
          <a:p>
            <a:pPr marL="0" indent="457200" algn="l">
              <a:buNone/>
            </a:pPr>
            <a:r>
              <a:rPr lang="en-IN" altLang="en-US" sz="1400">
                <a:solidFill>
                  <a:schemeClr val="tx2">
                    <a:lumMod val="85000"/>
                    <a:lumOff val="15000"/>
                  </a:schemeClr>
                </a:solidFill>
                <a:latin typeface="Bahnschrift SemiLight SemiConde" charset="0"/>
                <a:cs typeface="Bahnschrift SemiLight SemiConde" charset="0"/>
                <a:sym typeface="+mn-ea"/>
              </a:rPr>
              <a:t>(a) Determines the best value for K center points or by an iterative process.</a:t>
            </a:r>
            <a:endParaRPr lang="en-IN" altLang="en-US" sz="1400">
              <a:solidFill>
                <a:schemeClr val="tx2">
                  <a:lumMod val="85000"/>
                  <a:lumOff val="15000"/>
                </a:schemeClr>
              </a:solidFill>
              <a:latin typeface="Bahnschrift SemiLight SemiConde" charset="0"/>
              <a:cs typeface="Bahnschrift SemiLight SemiConde" charset="0"/>
            </a:endParaRPr>
          </a:p>
          <a:p>
            <a:pPr marL="0" indent="457200" algn="l">
              <a:buNone/>
            </a:pPr>
            <a:r>
              <a:rPr lang="en-IN" altLang="en-US" sz="1400">
                <a:solidFill>
                  <a:schemeClr val="tx2">
                    <a:lumMod val="85000"/>
                    <a:lumOff val="15000"/>
                  </a:schemeClr>
                </a:solidFill>
                <a:latin typeface="Bahnschrift SemiLight SemiConde" charset="0"/>
                <a:cs typeface="Bahnschrift SemiLight SemiConde" charset="0"/>
                <a:sym typeface="+mn-ea"/>
              </a:rPr>
              <a:t>(b) Assigns each data point to its closest k-center. Those data points which 	are near to the particular k-center, create a cluster.</a:t>
            </a:r>
            <a:endParaRPr lang="en-IN" altLang="en-US" sz="1400">
              <a:solidFill>
                <a:schemeClr val="tx2">
                  <a:lumMod val="85000"/>
                  <a:lumOff val="15000"/>
                </a:schemeClr>
              </a:solidFill>
              <a:latin typeface="Bahnschrift SemiLight SemiConde" charset="0"/>
              <a:cs typeface="Bahnschrift SemiLight SemiConde" charset="0"/>
            </a:endParaRPr>
          </a:p>
          <a:p>
            <a:pPr algn="l">
              <a:buFont typeface="Wingdings" panose="05000000000000000000" charset="0"/>
              <a:buChar char="§"/>
            </a:pPr>
            <a:r>
              <a:rPr lang="en-IN" altLang="en-US" sz="1400">
                <a:solidFill>
                  <a:schemeClr val="tx2">
                    <a:lumMod val="85000"/>
                    <a:lumOff val="15000"/>
                  </a:schemeClr>
                </a:solidFill>
                <a:latin typeface="Bahnschrift SemiLight SemiConde" charset="0"/>
                <a:cs typeface="Bahnschrift SemiLight SemiConde" charset="0"/>
                <a:sym typeface="+mn-ea"/>
              </a:rPr>
              <a:t>Hence each cluster has data points with some commonalities, and it is away from other clusters.</a:t>
            </a:r>
            <a:endParaRPr lang="en-IN" altLang="en-US" sz="1400">
              <a:solidFill>
                <a:schemeClr val="tx2">
                  <a:lumMod val="85000"/>
                  <a:lumOff val="15000"/>
                </a:schemeClr>
              </a:solidFill>
              <a:latin typeface="Bahnschrift SemiLight SemiConde" charset="0"/>
              <a:cs typeface="Bahnschrift SemiLight SemiConde" charset="0"/>
            </a:endParaRPr>
          </a:p>
          <a:p>
            <a:pPr algn="l">
              <a:buFont typeface="Wingdings" panose="05000000000000000000" charset="0"/>
              <a:buChar char="§"/>
            </a:pPr>
            <a:r>
              <a:rPr lang="en-IN" altLang="en-US" sz="1400">
                <a:solidFill>
                  <a:schemeClr val="tx2">
                    <a:lumMod val="85000"/>
                    <a:lumOff val="15000"/>
                  </a:schemeClr>
                </a:solidFill>
                <a:latin typeface="Bahnschrift SemiLight SemiConde" charset="0"/>
                <a:cs typeface="Bahnschrift SemiLight SemiConde" charset="0"/>
                <a:sym typeface="+mn-ea"/>
              </a:rPr>
              <a:t>The working of K-means Clustering Algorithm is shown in the figure below.</a:t>
            </a:r>
            <a:endParaRPr lang="en-IN" altLang="en-US" sz="1400">
              <a:solidFill>
                <a:schemeClr val="tx2">
                  <a:lumMod val="85000"/>
                  <a:lumOff val="15000"/>
                </a:schemeClr>
              </a:solidFill>
              <a:latin typeface="Bahnschrift SemiLight SemiConde" charset="0"/>
              <a:cs typeface="Bahnschrift SemiLight SemiConde" charset="0"/>
              <a:sym typeface="+mn-ea"/>
            </a:endParaRPr>
          </a:p>
        </p:txBody>
      </p:sp>
      <p:pic>
        <p:nvPicPr>
          <p:cNvPr id="7" name="Picture 6" descr="k-means-clustering-algorithm-in-machine-learning"/>
          <p:cNvPicPr>
            <a:picLocks noChangeAspect="1"/>
          </p:cNvPicPr>
          <p:nvPr/>
        </p:nvPicPr>
        <p:blipFill>
          <a:blip r:embed="rId1"/>
          <a:stretch>
            <a:fillRect/>
          </a:stretch>
        </p:blipFill>
        <p:spPr>
          <a:xfrm>
            <a:off x="1827213" y="1892300"/>
            <a:ext cx="5940425" cy="299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4485" y="485775"/>
            <a:ext cx="6476365" cy="558165"/>
          </a:xfrm>
          <a:prstGeom prst="rect">
            <a:avLst/>
          </a:prstGeom>
          <a:noFill/>
        </p:spPr>
        <p:txBody>
          <a:bodyPr wrap="square" rtlCol="0" anchor="t">
            <a:noAutofit/>
          </a:bodyPr>
          <a:p>
            <a:r>
              <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rPr>
              <a:t>GAN and DCGAN </a:t>
            </a:r>
            <a:endParaRPr lang="en-IN" altLang="en-US" sz="3200" i="1">
              <a:solidFill>
                <a:schemeClr val="tx2">
                  <a:lumMod val="85000"/>
                  <a:lumOff val="15000"/>
                </a:schemeClr>
              </a:solidFill>
              <a:latin typeface="Arial Rounded MT Bold" panose="020F0704030504030204" charset="0"/>
              <a:cs typeface="Arial Rounded MT Bold" panose="020F0704030504030204" charset="0"/>
              <a:sym typeface="+mn-ea"/>
            </a:endParaRPr>
          </a:p>
        </p:txBody>
      </p:sp>
      <p:sp>
        <p:nvSpPr>
          <p:cNvPr id="3" name="Text Box 2"/>
          <p:cNvSpPr txBox="1"/>
          <p:nvPr/>
        </p:nvSpPr>
        <p:spPr>
          <a:xfrm>
            <a:off x="476250" y="1137285"/>
            <a:ext cx="8176895" cy="3588385"/>
          </a:xfrm>
          <a:prstGeom prst="rect">
            <a:avLst/>
          </a:prstGeom>
          <a:noFill/>
        </p:spPr>
        <p:txBody>
          <a:bodyPr wrap="square" rtlCol="0" anchor="t">
            <a:noAutofit/>
          </a:bodyPr>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GANs, invented by Ian Goodfellow in 2014, consist of two models: a generator and a discriminator. The generator creates fake images resembling training data, while the discriminator distinguishes between real and fake. During training, the generator improves its fakes while the discriminator enhances its detection. Equilibrium is reached when the generator produces perfect fakes and the discriminator guesses randomly.</a:t>
            </a:r>
            <a:endParaRPr lang="en-US" sz="1600">
              <a:solidFill>
                <a:schemeClr val="tx2">
                  <a:lumMod val="85000"/>
                  <a:lumOff val="15000"/>
                </a:schemeClr>
              </a:solidFill>
              <a:latin typeface="Bahnschrift SemiLight SemiConde" charset="0"/>
              <a:cs typeface="Bahnschrift SemiLight SemiConde" charset="0"/>
              <a:sym typeface="+mn-ea"/>
            </a:endParaRPr>
          </a:p>
          <a:p>
            <a:pPr algn="just">
              <a:buFont typeface="Wingdings" panose="05000000000000000000" charset="0"/>
              <a:buChar char="§"/>
            </a:pPr>
            <a:r>
              <a:rPr lang="en-US" sz="1600">
                <a:solidFill>
                  <a:schemeClr val="tx2">
                    <a:lumMod val="85000"/>
                    <a:lumOff val="15000"/>
                  </a:schemeClr>
                </a:solidFill>
                <a:latin typeface="Bahnschrift SemiLight SemiConde" charset="0"/>
                <a:cs typeface="Bahnschrift SemiLight SemiConde" charset="0"/>
                <a:sym typeface="+mn-ea"/>
              </a:rPr>
              <a:t>DCGANs are an extension of GANs using convolutional and convolutional-transpose layers. Radford et al. introduced them in "Unsupervised Representation Learning With Deep Convolutional Generative Adversarial Networks." The discriminator comprises strided convolution layers, batch norm layers, and LeakyReLU activations, while the generator uses convolutional-transpose layers, batch norm layers, and ReLU activations. The discriminator takes 3x64x64 input images and outputs a probability of real data distribution. The generator transforms a latent vector from a standard normal distribution into a 3x64x64 RGB image.</a:t>
            </a:r>
            <a:endParaRPr lang="en-US" sz="1600">
              <a:solidFill>
                <a:schemeClr val="tx2">
                  <a:lumMod val="85000"/>
                  <a:lumOff val="15000"/>
                </a:schemeClr>
              </a:solidFill>
              <a:latin typeface="Bahnschrift SemiLight SemiConde" charset="0"/>
              <a:cs typeface="Bahnschrift SemiLight SemiConde" charset="0"/>
              <a:sym typeface="+mn-ea"/>
            </a:endParaRPr>
          </a:p>
        </p:txBody>
      </p:sp>
    </p:spTree>
  </p:cSld>
  <p:clrMapOvr>
    <a:masterClrMapping/>
  </p:clrMapOvr>
</p:sld>
</file>

<file path=ppt/theme/theme1.xml><?xml version="1.0" encoding="utf-8"?>
<a:theme xmlns:a="http://schemas.openxmlformats.org/drawingml/2006/main" name="Office Theme">
  <a:themeElements>
    <a:clrScheme name="自定义 694">
      <a:dk1>
        <a:srgbClr val="7F7F7F"/>
      </a:dk1>
      <a:lt1>
        <a:srgbClr val="FFFFFF"/>
      </a:lt1>
      <a:dk2>
        <a:srgbClr val="000000"/>
      </a:dk2>
      <a:lt2>
        <a:srgbClr val="FFFFFF"/>
      </a:lt2>
      <a:accent1>
        <a:srgbClr val="3E9287"/>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标准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7944</Words>
  <Application>WPS Presentation</Application>
  <PresentationFormat>全屏显示(16:9)</PresentationFormat>
  <Paragraphs>165</Paragraphs>
  <Slides>29</Slides>
  <Notes>1</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29</vt:i4>
      </vt:variant>
    </vt:vector>
  </HeadingPairs>
  <TitlesOfParts>
    <vt:vector size="55" baseType="lpstr">
      <vt:lpstr>Arial</vt:lpstr>
      <vt:lpstr>SimSun</vt:lpstr>
      <vt:lpstr>Wingdings</vt:lpstr>
      <vt:lpstr>Calibri</vt:lpstr>
      <vt:lpstr>Calibri Light</vt:lpstr>
      <vt:lpstr>方正宋刻本秀楷简体</vt:lpstr>
      <vt:lpstr>Arvo</vt:lpstr>
      <vt:lpstr>Segoe Print</vt:lpstr>
      <vt:lpstr>Lato Light</vt:lpstr>
      <vt:lpstr>Gill Sans</vt:lpstr>
      <vt:lpstr>Calibri Light</vt:lpstr>
      <vt:lpstr>Microsoft YaHei</vt:lpstr>
      <vt:lpstr>Arial Unicode MS</vt:lpstr>
      <vt:lpstr>等线</vt:lpstr>
      <vt:lpstr>Helvetica Neue Light</vt:lpstr>
      <vt:lpstr>Rajdhani</vt:lpstr>
      <vt:lpstr>Gill Sans MT</vt:lpstr>
      <vt:lpstr>Arial Rounded MT Bold</vt:lpstr>
      <vt:lpstr>Broadway</vt:lpstr>
      <vt:lpstr>Bahnschrift SemiBold</vt:lpstr>
      <vt:lpstr>Bahnschrift SemiLight SemiConde</vt:lpstr>
      <vt:lpstr>Bahnschrift</vt:lpstr>
      <vt:lpstr>Bahnschrift SemiLight Condensed</vt:lpstr>
      <vt:lpstr>Wingdings</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First Step</vt:lpstr>
      <vt:lpstr> </vt:lpstr>
      <vt:lpstr>Matrix Window Logic</vt:lpstr>
      <vt:lpstr>Irregularities</vt:lpstr>
      <vt:lpstr>The Resultant New Green Image </vt:lpstr>
      <vt:lpstr>Feature Extraction</vt:lpstr>
      <vt:lpstr>The Three Regions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Ashutosh Choudhury</cp:lastModifiedBy>
  <cp:revision>98</cp:revision>
  <dcterms:created xsi:type="dcterms:W3CDTF">2017-05-02T06:39:00Z</dcterms:created>
  <dcterms:modified xsi:type="dcterms:W3CDTF">2024-04-09T12:42:23Z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403CE6BF3B554806999B3DFBB166ECA8_13</vt:lpwstr>
  </property>
</Properties>
</file>