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youtube.com/v/gXIcYso7Ebc" TargetMode="External"/><Relationship Id="rId4" Type="http://schemas.openxmlformats.org/officeDocument/2006/relationships/image" Target="../media/image0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388425"/>
            <a:ext cx="8520600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/>
              <a:t>Мультиклассификация выступлений кандидатов.</a:t>
            </a:r>
          </a:p>
          <a:p>
            <a:pPr lvl="0">
              <a:spcBef>
                <a:spcPts val="0"/>
              </a:spcBef>
              <a:buNone/>
            </a:pPr>
            <a:r>
              <a:rPr lang="ru" sz="2400"/>
              <a:t>Дебаты. Выборы президента США 2016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Валерий Бабушкин - Егор Крашенинников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GoTo ноябрь 2016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/>
              <a:t>Векторизованные данные - tfidf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3d -tfidf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87" y="399100"/>
            <a:ext cx="7043774" cy="474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/>
              <a:t>Векторизованные данные - tfidf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2d - tfidf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000" y="500425"/>
            <a:ext cx="6955774" cy="46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осинус как есть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12" y="636724"/>
            <a:ext cx="8856575" cy="45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/>
              <a:t>Косинусная мера - разница между min и max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cxnSp>
        <p:nvCxnSpPr>
          <p:cNvPr id="127" name="Shape 127"/>
          <p:cNvCxnSpPr/>
          <p:nvPr/>
        </p:nvCxnSpPr>
        <p:spPr>
          <a:xfrm rot="10800000">
            <a:off x="5892325" y="968075"/>
            <a:ext cx="317700" cy="35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/>
          <p:nvPr/>
        </p:nvCxnSpPr>
        <p:spPr>
          <a:xfrm flipH="1" rot="10800000">
            <a:off x="6202450" y="1037225"/>
            <a:ext cx="402000" cy="34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9" name="Shape 129"/>
          <p:cNvSpPr txBox="1"/>
          <p:nvPr/>
        </p:nvSpPr>
        <p:spPr>
          <a:xfrm>
            <a:off x="5635150" y="4485425"/>
            <a:ext cx="1240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Аномалия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осинус как должно быть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87" y="748399"/>
            <a:ext cx="8645623" cy="43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/>
              <a:t>Косинусная мера - как должна выглядеть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cxnSp>
        <p:nvCxnSpPr>
          <p:cNvPr id="136" name="Shape 136"/>
          <p:cNvCxnSpPr/>
          <p:nvPr/>
        </p:nvCxnSpPr>
        <p:spPr>
          <a:xfrm flipH="1" rot="10800000">
            <a:off x="5279650" y="2048725"/>
            <a:ext cx="422100" cy="21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/>
          <p:nvPr/>
        </p:nvCxnSpPr>
        <p:spPr>
          <a:xfrm flipH="1" rot="10800000">
            <a:off x="5287225" y="2087600"/>
            <a:ext cx="1285800" cy="20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8" name="Shape 138"/>
          <p:cNvSpPr txBox="1"/>
          <p:nvPr/>
        </p:nvSpPr>
        <p:spPr>
          <a:xfrm>
            <a:off x="4651850" y="4190450"/>
            <a:ext cx="1240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Аномалия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Векторизованные тексты в 3D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descr="Here you can see test from Primare USA debates which were vectorized and then plotted as 3d" id="144" name="Shape 144" title="Primary  debates USA 2016 in 3D">
            <a:hlinkClick r:id="rId3"/>
          </p:cNvPr>
          <p:cNvSpPr/>
          <p:nvPr/>
        </p:nvSpPr>
        <p:spPr>
          <a:xfrm>
            <a:off x="1499216" y="702750"/>
            <a:ext cx="5413009" cy="4059749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457200" rtl="0">
              <a:spcBef>
                <a:spcPts val="0"/>
              </a:spcBef>
              <a:buNone/>
            </a:pPr>
            <a:r>
              <a:rPr lang="ru"/>
              <a:t>Логистическая регрессия. Acc 0.56</a:t>
            </a:r>
          </a:p>
        </p:txBody>
      </p:sp>
      <p:pic>
        <p:nvPicPr>
          <p:cNvPr descr="confusion matrix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054" y="445024"/>
            <a:ext cx="4674369" cy="469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457200" rtl="0">
              <a:spcBef>
                <a:spcPts val="0"/>
              </a:spcBef>
              <a:buNone/>
            </a:pPr>
            <a:r>
              <a:rPr lang="ru"/>
              <a:t>Точность рекуррентной нейронной сети</a:t>
            </a:r>
          </a:p>
        </p:txBody>
      </p:sp>
      <p:pic>
        <p:nvPicPr>
          <p:cNvPr descr="wPCWf927rfw.jp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900" y="771525"/>
            <a:ext cx="1619250" cy="431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TmVd93WCR4.jpg"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175" y="807400"/>
            <a:ext cx="1619249" cy="120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1371600" rtl="0">
              <a:spcBef>
                <a:spcPts val="0"/>
              </a:spcBef>
              <a:buNone/>
            </a:pPr>
            <a:r>
              <a:rPr lang="ru"/>
              <a:t>Дальнейшее развитие</a:t>
            </a:r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83100" y="1283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/>
              <a:t>Собрать Каскад из классификаторов и определять класс методом большинства</a:t>
            </a:r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83100" y="2273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/>
              <a:t>Внедрить в производство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2400"/>
              <a:t>Исходные данные</a:t>
            </a:r>
          </a:p>
        </p:txBody>
      </p:sp>
      <p:pic>
        <p:nvPicPr>
          <p:cNvPr descr="all_speakers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5373"/>
            <a:ext cx="8116143" cy="286349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/>
              <a:t>13 500 текстов, 89 Источников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/>
              <a:t>                                  Больше всего текстов принадлежит группе Аудиенция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			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/>
              <a:t>Исходные данные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ru" sz="2400"/>
              <a:t>Партийная принадлежность</a:t>
            </a:r>
          </a:p>
        </p:txBody>
      </p:sp>
      <p:pic>
        <p:nvPicPr>
          <p:cNvPr descr="party before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675" y="781561"/>
            <a:ext cx="6484725" cy="438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/>
              <a:t>Данные после фильтрации по кандидатам</a:t>
            </a:r>
          </a:p>
        </p:txBody>
      </p:sp>
      <p:pic>
        <p:nvPicPr>
          <p:cNvPr descr="14 speakers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6506"/>
            <a:ext cx="9144001" cy="324488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/>
              <a:t>6 324 текста, 14</a:t>
            </a:r>
            <a:r>
              <a:rPr lang="ru"/>
              <a:t> </a:t>
            </a:r>
            <a:r>
              <a:rPr lang="ru"/>
              <a:t>Источников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/>
              <a:t>		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/>
              <a:t>Очищенные данные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ru" sz="2400"/>
              <a:t>Партийная принадлежность</a:t>
            </a:r>
          </a:p>
        </p:txBody>
      </p:sp>
      <p:pic>
        <p:nvPicPr>
          <p:cNvPr descr="Republican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1028700"/>
            <a:ext cx="5685674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plaind varice bag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62" y="792250"/>
            <a:ext cx="7877175" cy="41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/>
              <a:t>Векторизованные данные - мешок слов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ru" sz="2400"/>
              <a:t>Метод главных компонент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103675" y="3215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700">
                <a:solidFill>
                  <a:schemeClr val="dk1"/>
                </a:solidFill>
              </a:rPr>
              <a:t>график из 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d_bag_of_words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50" y="645750"/>
            <a:ext cx="7636299" cy="44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/>
              <a:t>Векторизованные данные - мешок слов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95" name="Shape 95"/>
          <p:cNvSpPr txBox="1"/>
          <p:nvPr/>
        </p:nvSpPr>
        <p:spPr>
          <a:xfrm>
            <a:off x="7103675" y="3215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700">
                <a:solidFill>
                  <a:schemeClr val="dk1"/>
                </a:solidFill>
              </a:rPr>
              <a:t>график из 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d plot bag_of_words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99" y="462749"/>
            <a:ext cx="6914415" cy="46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/>
              <a:t>Векторизованные данные - мешок слов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02" name="Shape 102"/>
          <p:cNvSpPr txBox="1"/>
          <p:nvPr/>
        </p:nvSpPr>
        <p:spPr>
          <a:xfrm>
            <a:off x="7103675" y="3215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700">
                <a:solidFill>
                  <a:schemeClr val="dk1"/>
                </a:solidFill>
              </a:rPr>
              <a:t>график из 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/>
              <a:t>Векторизованные данные - tfidf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explaind varice tfidfpng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500" y="876300"/>
            <a:ext cx="635284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