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9"/>
  </p:notesMasterIdLst>
  <p:sldIdLst>
    <p:sldId id="256" r:id="rId5"/>
    <p:sldId id="257" r:id="rId6"/>
    <p:sldId id="259" r:id="rId7"/>
    <p:sldId id="275" r:id="rId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ourier New" panose="02070309020205020404" pitchFamily="49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3"/>
    <p:restoredTop sz="94634"/>
  </p:normalViewPr>
  <p:slideViewPr>
    <p:cSldViewPr>
      <p:cViewPr varScale="1">
        <p:scale>
          <a:sx n="103" d="100"/>
          <a:sy n="103" d="100"/>
        </p:scale>
        <p:origin x="192" y="5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>
            <a:extLst>
              <a:ext uri="{FF2B5EF4-FFF2-40B4-BE49-F238E27FC236}">
                <a16:creationId xmlns:a16="http://schemas.microsoft.com/office/drawing/2014/main" id="{923C0ED4-7763-FF4E-AFB0-6AE36E68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id="{CFF553E3-CC6A-3140-B9C9-188AD146E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4" name="AutoShape 3">
            <a:extLst>
              <a:ext uri="{FF2B5EF4-FFF2-40B4-BE49-F238E27FC236}">
                <a16:creationId xmlns:a16="http://schemas.microsoft.com/office/drawing/2014/main" id="{7FF5507C-60CB-3A42-9C4F-3728B54B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5" name="AutoShape 4">
            <a:extLst>
              <a:ext uri="{FF2B5EF4-FFF2-40B4-BE49-F238E27FC236}">
                <a16:creationId xmlns:a16="http://schemas.microsoft.com/office/drawing/2014/main" id="{EC742E2E-7BA4-3F48-B7F0-7BBE0C48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DF0ED4E3-5978-1E47-A6B7-AF391A486B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7987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48070A3-CA2E-4847-A2A7-705023E6C85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5728377-B7F7-3A45-A110-9EE8F4E6B93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55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86CEB775-64C6-FB42-BA79-9AA65C3BABA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55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08D9917D-6A98-9D48-9BDD-32C758F0941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55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631CCD64-2A04-044C-A291-08531552BB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A2FBA2F-70E4-CC49-861F-1ED9843C8A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>
            <a:extLst>
              <a:ext uri="{FF2B5EF4-FFF2-40B4-BE49-F238E27FC236}">
                <a16:creationId xmlns:a16="http://schemas.microsoft.com/office/drawing/2014/main" id="{099F2B9D-462A-D34A-AA8B-D2051D3BB6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fld id="{DE1FA423-E2C8-4744-97BF-5C27E2530FE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3000"/>
                </a:lnSpc>
                <a:buClrTx/>
                <a:buFontTx/>
                <a:buNone/>
              </a:pPr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86DCDF1A-4B5A-EC4E-B898-4FD1C4295FF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A77F85AB-8C3B-F84E-B66F-CEC6C1DC8C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>
            <a:extLst>
              <a:ext uri="{FF2B5EF4-FFF2-40B4-BE49-F238E27FC236}">
                <a16:creationId xmlns:a16="http://schemas.microsoft.com/office/drawing/2014/main" id="{F8C1F517-D01B-A348-8F02-9CF9C88F5F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fld id="{D1BF006C-F035-8740-8A32-262525D32A7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3000"/>
                </a:lnSpc>
                <a:buClrTx/>
                <a:buFontTx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1">
            <a:extLst>
              <a:ext uri="{FF2B5EF4-FFF2-40B4-BE49-F238E27FC236}">
                <a16:creationId xmlns:a16="http://schemas.microsoft.com/office/drawing/2014/main" id="{815CC49B-4E37-3141-B59A-A5D35FFBF48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9329E7CE-AEB7-0447-8D6D-AFB6F00306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>
            <a:extLst>
              <a:ext uri="{FF2B5EF4-FFF2-40B4-BE49-F238E27FC236}">
                <a16:creationId xmlns:a16="http://schemas.microsoft.com/office/drawing/2014/main" id="{8BDF7FCD-8F76-674C-AD80-BB2529D11C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fld id="{AC6FECDF-8F68-D84C-B4C2-3BD51AB23BF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3000"/>
                </a:lnSpc>
                <a:buClrTx/>
                <a:buFontTx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DC65A792-C96F-B945-9BC8-F2FB269A2D5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9F5CAD68-A836-EE40-B740-0721431C59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>
            <a:extLst>
              <a:ext uri="{FF2B5EF4-FFF2-40B4-BE49-F238E27FC236}">
                <a16:creationId xmlns:a16="http://schemas.microsoft.com/office/drawing/2014/main" id="{3B8A65BC-7E7B-8544-AFD6-644206006C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8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fld id="{4D3D662C-7D9E-A947-BDEC-ABB1B618AA7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3000"/>
                </a:lnSpc>
                <a:buClrTx/>
                <a:buFontTx/>
                <a:buNone/>
              </a:pPr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9E031199-CCEA-DE48-B850-4BDB7EEE756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9C50CB93-3555-A54A-A943-03F55A9926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74661-FA88-8E4F-8B3F-94D36D208D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24A15-C95C-2848-AD90-3E3F97E2EF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CD979-CEAC-BF41-9CBF-704596C63BE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AFCD-486F-EF45-933D-997829E870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58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5D732-ED99-6044-9E43-03FE911244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28206-DBF5-C640-8D82-5252F1E75F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B7B6A-ABCE-5B4F-89C2-3DE2E8C6FAF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CC8ED-966D-5945-A1FE-7F19B0370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25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0913" y="301625"/>
            <a:ext cx="2265362" cy="6448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5275" cy="6448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38EDD-73A6-5941-B892-6D71680867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6AE10-228C-754F-ACC4-7F4A121AF0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FB685-0DA2-4142-B488-7CD66720170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3889E-B186-364B-975A-820ED97D05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80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F7D2F-65D0-8247-AA0D-FC48F631AB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C73A6-954E-504A-8EFE-AA7E5BF140D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67CFB-6417-5C4D-B955-CD90F8A91E5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A6FDA-9247-B64F-A0A9-9C22E5F6FA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464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6EE807-5461-D343-8FD5-0FE427551E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D7226-1722-7D43-87BD-7079B61B860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26EFB-CF39-2C42-B6B9-FEF73EB4DB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93618-E6E4-8D49-A249-9925AF991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018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83564-9885-4C42-B704-99CBFF13291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7A3876-07A2-7647-9AEE-F39C4FF47F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1203F-0660-2642-9C2B-8FC138ECCB9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EF064-B9D4-054A-A922-60E5DA4B8A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6575" cy="413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79613"/>
            <a:ext cx="4348163" cy="413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22B750-96FB-FA48-965E-838A27037E8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2D9DEE-0CF4-BB4B-90AF-74A9B25FD93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22B002-F642-FC46-8335-04F223F53A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C588A-77E2-E541-ABB3-1DF5D5733A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36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639DED-FDA9-E841-90E9-0A338369A9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A46AEFB-5559-D046-9DA5-34E1F5DC19B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49CDD90-B24E-974F-85E5-2C03C2DC594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41A61-9F5C-E64B-952B-1497C4BE0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871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5C9500-AD44-6045-959D-E025A381EC6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F5FD94-DE9B-6143-B6B0-4E785516573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A0DB84-96BE-C54E-8FA3-0D2D93E700B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27073-A137-5440-BA4B-63979888D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18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77563DC-E557-A844-B5E3-F1EE851DD5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EDA3F7-0E3D-B04C-A2D1-FB39C57D1A7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20A144-099D-E34E-9245-E98CA4EDCD9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753D0-DB37-E449-9C01-2879C9524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522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8140E0-3B4B-AC44-98BA-F89977952A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A57EE4-36E1-2F4D-AD56-6AF30AA3D89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C30CBA-EA99-B14A-820D-F047A63785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9CA40-0B2E-254D-B29C-8835BA3C1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2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695A5-4C26-9E49-8632-C0173F9688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71FFD-0607-1A4F-BCCE-A7D3B7C364B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E66BD-B5CB-B349-B318-B96A7E40F6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9E983-B838-6943-838C-F4154408E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453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26CECE-D582-B34C-A361-13B1F1F401C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3A0609-0430-2E4F-9761-14B6E7F0762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EE0E792-C1FF-CD44-AD3A-DF391ABCC5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989D-23B8-5344-8391-E6724BA4A1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718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88F85-2020-0841-97F5-C3F03FD23C2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6787E-C2E1-7441-A6C0-BA8820A619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E7DDA-AD9C-9A44-B1A1-5F84F5F38DD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3C6F5-1BDD-5145-8DAA-5BA9541BE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728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2500" y="301625"/>
            <a:ext cx="226536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6862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4F1652-30E0-244F-A9DB-A483758A3C0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621A0-A159-964C-A3D7-FEEECC55758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39D4D-02D3-C748-87EE-B041DD4FEDC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A7DFC-1425-D444-8EAC-7A0E729277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654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37CC9-4D7A-2647-A853-C69C0E8F162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208A4-D546-E24B-8698-42686E85D4A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4F67F-CF91-0942-9408-6D8E81B5E1F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BA716-31B0-A644-8CC8-85EB493AD0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494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346CB-EF71-134E-9320-C40250BDB27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EF6E3-0708-5D4E-A684-53552782856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A69CD-1D8D-3046-8D74-DD49F29F31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9D9B1-214B-6D45-BFBE-182CE25BE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75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31D7F-56C7-C24C-B035-8ED0F490A6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B6DA0-1F0F-B54D-BE6B-DA9B8E45EA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8759D-D5EA-5F46-B397-14E33057E79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74161-0084-6848-8FA4-9CDC4695F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86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60588"/>
            <a:ext cx="4454525" cy="459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163" y="2160588"/>
            <a:ext cx="4456112" cy="459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4D9888-7294-0B4A-8448-C4B82CADAB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41335CD-55C9-1943-A5ED-8EFD93B1E17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FCD81F1-A5BE-B24E-88D2-52E666A3FF5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623FF-9190-354E-8F9A-4DEB8036D8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807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CE05F6-FF9F-7F40-912A-EA6837009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F2EFC8-BBDB-DC4C-8BBB-F98957CF46F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3C1F74-FAA1-C84A-AEDA-FC169ADDCD8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13A6E-653C-6148-A016-3D6B395AC9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018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57ADE7C-8215-9547-951A-E86B68B7166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E800F6-0B46-CD44-93D5-93F150200E5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4B560B-D28F-A946-BE3C-1AA0EBD922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C69F2-8730-BA47-8C53-664DE8569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8173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7E1FBE7-CBD6-8248-90DD-7019D16631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BB0CAEF-813C-AA46-A63D-87D042E0770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81481C-6533-764B-B69F-BB8F7B35AE6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5C657-5200-9A4F-AC0E-315FC2B0A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42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83C7D-1130-C943-B9E1-CEA6D25C251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90D8C-F1A6-5945-9B74-49A796CAAE2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1B6B4-E92D-A445-894A-2921DAE164A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99ED-B0F6-3143-8E9F-CDA906B7F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792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4D6657-E8C7-3C44-99B7-112FF76AC0D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035A54-188B-EF49-81D0-727F9EC0F8D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F0AD3-A713-AA41-99DF-C51872C9CBC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DDF42-1C77-464B-A2FC-2F01EC540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6475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B1F865-C15B-914D-9432-2E2CA3714E4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F76202-B043-514A-A443-11532049EEE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7E98A22-04AE-F740-A496-ACB637746C5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C176-E8DE-7646-9B6D-B5CF37A5C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513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C1A0D-17FA-EF40-A0B4-548E9B279A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EE4A6-35A7-4A43-A25B-91C3F3F4AF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8920D-A436-FF48-953F-8C57A81504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8C81A-767A-C242-AB69-5A575FD99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104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0913" y="301625"/>
            <a:ext cx="2265362" cy="6450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5275" cy="6450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0CF27-2F5C-0C4C-A4DC-4A0F7DB2B6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A943C-929A-2D4C-A412-71DC2472CB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510B0-0C6E-2C42-8EED-BB23E2497A5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63004-E8FE-F04A-9A5C-9556667BF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170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78166-03A0-D743-803B-18A883789C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C92742-3A65-7C42-8713-CB548720C7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FD049-4558-2F49-A778-1BABE16270C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DAFBC-17F3-0B4C-B8AB-29188CE31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116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40EFC-B1A3-8245-858E-DEC3130676A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4FC33-84BA-EB40-93CE-53D95F37A40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AB4A4C-9FD8-F046-9AE0-B2F54B17047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35960-F19D-BE48-AF67-9A4A84D57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650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DC3FE-B876-6B41-AEB7-D0CD50B6D1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C5598-FE9D-5A41-B67B-F6E84B16FDB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62DAA-5C36-F945-B4EC-6F596CD086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1CC1B-5A4C-E240-81DC-544199ED60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2510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6575" cy="413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79613"/>
            <a:ext cx="4348163" cy="413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E25747-0530-C345-9C34-8DAA60557A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8454D43-BAD0-0E40-A24F-4FE75CF5EF9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702D2F-BD18-0D44-9457-0673C0C5ABE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0A70F-7A11-FE49-B8E2-3E5C68CD7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026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FEE5A6-9095-BF41-8806-AEEF30559A8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FA0BB0E-093C-7945-968D-54CFF0D97EF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26F9C4D-35C7-6D4E-8DD1-8B74523B56E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1DF1D-4BA2-5543-9F62-17B67AC7B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048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89D39A5-1076-1E4B-BC73-20B76FF307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5BA03F-91F1-3D40-AC1B-E670BC227CF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B3895F-80D2-EF48-866F-696C39125D6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13618-C4B9-5A48-9BC5-ED2F52B3A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6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4525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163" y="1768475"/>
            <a:ext cx="4456112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FC4E8F-CA37-344B-A83F-90BF4E32BF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A26F9E-474A-9C4A-8F73-E64B1E63E91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670426E-412E-F844-83A7-04539ADC8F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BA25E-847C-8343-8A6B-D618CA96A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368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F6B67BE-D416-6E42-9B6C-AF10FD3FC02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A407C31-3504-8E48-BA26-E1B9633BAC8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D23D16-6C55-6443-967D-1C8559CA01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66391-33EC-0640-9ADE-C40A2503B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6012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81E66C-3C2D-BE49-8152-6369DA54439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55B3E50-5FCE-D243-9485-50FBE7173F6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A7890A-942A-BB4B-AA2B-521F0AA163F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C46A1-E827-444A-BE0D-FDF8678A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876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A5526C-DD52-124E-BE3F-BAE661BE7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17F320-52DC-464F-85A8-77D7C737B45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126605-9907-7E47-87CA-2B66AAF757D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D9B71-F993-6F4E-82F5-7066389487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956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71A5D-D522-EC42-9D54-057F548B31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29B0B-1D04-6641-9937-CC57F3861EA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B342A-7BD8-054A-B3C3-91D3E95EE01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D64E9-D175-7849-8E58-CD7FF577D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60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2500" y="301625"/>
            <a:ext cx="226536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6862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83AF4-DBFF-1049-9E39-D39AD6B521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2A25F-C9E4-D142-BC34-DADE435FA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53FB52-B19C-CB4E-BD26-1B1E4E195E3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46842-0E42-FB4D-B5F8-C5703E3C8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9515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3037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0851EEB-088C-C147-9F1F-CD460DB0AB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CE18B1-56E0-2C4B-820E-66360F39F34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FDF02B-D249-BD45-AB21-35A281F3E3A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C837-00CC-5843-915B-84E2919C57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50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F2E7FE7-FFD5-0D4B-A5CD-F7D9261FAB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36A5336-7CC9-0247-89BB-0F7A374555C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80A1AA2-BD1C-4845-B00D-B9694D0BC8B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9A81E-C0F0-E54B-90C5-6507AAAFA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6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10DB9BC-6DB1-154B-8327-0A7151AEC32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E95A74-0ECD-D645-A0D2-495ACAED0B3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A5F3E2-7FAE-414E-B0C8-27AA3D3163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4C993-4B6A-BF4D-B565-69F473970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1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67A5BF2-1259-DE47-B719-A4FB840AEE3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D38327-4C98-1F49-BD31-46E1BE435DF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E5484E-D5A8-424E-B333-EF8FA9E5F8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C9C53-165C-8844-B558-615680FB23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7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971586-DA3F-BD47-8809-C519B32A94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0C43E1-C643-D641-9080-B12C2E1074F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DCC274-4E1F-6B4F-8087-164AF572E8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CA573-23A1-324B-90C3-7245CC535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2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AD7C21-938E-6A4D-ADDA-C1848531C7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F07ABE-ED6C-0949-85D9-EDA0B1D02CA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6C72FDE-BED5-4E42-8596-5089027AF28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EBD8-46EC-D64C-82FB-54B995FF89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26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A796E79-B8D4-0E42-8C70-C69455EC9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70D04B1-5DC4-A341-86C0-F0BBB47FC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3037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B98B0CA-CC84-194D-A168-93C9C1C01CB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8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B112E7-2A67-4647-9415-A5FE8EEAEBB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77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8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CE1F957-0394-8546-A47D-7D9B25A2E8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8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1EFAB38-A53E-F443-B9FD-E784DB295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ourier New" panose="02070309020205020404" pitchFamily="49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1B837A5-5961-FA45-AC03-8B4FFF983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E2B21042-C706-EF4B-9E27-B233BBA8F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47138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F1DCA4-B156-A947-B31A-7FCE9BAB7A6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C0051C4-87CF-EB49-886C-708FE54732A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877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7FD94D3-97D2-7341-8FB5-0F23C36B7E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EA1444-8C93-6F4F-A3A2-A7903329A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kern="1200">
          <a:solidFill>
            <a:srgbClr val="280099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8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8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8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1CB87F2-2A39-334C-99B9-D89D09731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945BCD1-594C-1F49-94E5-2B9C27AAB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60588"/>
            <a:ext cx="9063037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96FB393-0600-1F42-BA24-E1217A5C4F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A86913-9F3E-A843-89E0-9FF04F2868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77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E83B7BF-BBBD-CC48-BFA8-BD6FE57721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17C33F-99F5-934C-8206-2A00021DE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D3A7C0B-76EE-224D-AF0A-3ED2433B6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F3377A9-3D1E-0941-B472-C9486AA78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47138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37C14DA-0B55-414F-9416-0BC1628E4C4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17AD6DF-58E9-D043-B51F-B44AD8D7003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87700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66608-84FC-D54A-94E7-2F54B789A7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399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D56C90-2700-D346-8C7A-8B9F5CFB3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kern="1200">
          <a:solidFill>
            <a:srgbClr val="280099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8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8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8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919285FA-71FD-2342-BFAE-F8F16365C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/>
            <a:r>
              <a:rPr lang="en-US" altLang="en-US" dirty="0"/>
              <a:t>Homework Lecture No 1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33ED725-5B67-8848-856C-F3D068BD360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20725" y="1979613"/>
            <a:ext cx="8855075" cy="4162424"/>
          </a:xfrm>
        </p:spPr>
        <p:txBody>
          <a:bodyPr tIns="0" anchor="ctr"/>
          <a:lstStyle/>
          <a:p>
            <a:pPr eaLnBrk="1"/>
            <a:r>
              <a:rPr lang="en-US" altLang="en-US" dirty="0"/>
              <a:t>Calculate the mark to market values of few transactions, and answer the question on PDE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8D99561-066F-6648-97C8-DF2DEE05D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As of 12/31/2019, the forward prices / rates, and discount factors where: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54035EB-3240-134D-A21E-B52802E3A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7" y="1987563"/>
            <a:ext cx="4581525" cy="4140200"/>
          </a:xfrm>
        </p:spPr>
        <p:txBody>
          <a:bodyPr/>
          <a:lstStyle/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Assume all payments to be made on the last day of the month.</a:t>
            </a:r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Calculate the Mark to Market value of the transactions listed on the next slide</a:t>
            </a:r>
          </a:p>
        </p:txBody>
      </p:sp>
      <p:graphicFrame>
        <p:nvGraphicFramePr>
          <p:cNvPr id="7171" name="Group 3">
            <a:extLst>
              <a:ext uri="{FF2B5EF4-FFF2-40B4-BE49-F238E27FC236}">
                <a16:creationId xmlns:a16="http://schemas.microsoft.com/office/drawing/2014/main" id="{44A11A58-2A2D-B440-AEA2-148D8E44F787}"/>
              </a:ext>
            </a:extLst>
          </p:cNvPr>
          <p:cNvGraphicFramePr>
            <a:graphicFrameLocks noGrp="1"/>
          </p:cNvGraphicFramePr>
          <p:nvPr/>
        </p:nvGraphicFramePr>
        <p:xfrm>
          <a:off x="808038" y="-5386388"/>
          <a:ext cx="6296025" cy="3467101"/>
        </p:xfrm>
        <a:graphic>
          <a:graphicData uri="http://schemas.openxmlformats.org/drawingml/2006/table">
            <a:tbl>
              <a:tblPr/>
              <a:tblGrid>
                <a:gridCol w="68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75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77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lnSpc>
                          <a:spcPct val="93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lnSpc>
                          <a:spcPct val="93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lnSpc>
                          <a:spcPct val="93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lnSpc>
                          <a:spcPct val="93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8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346158" marB="46802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5CD745-C96B-114F-BA40-CE07E270F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94116"/>
              </p:ext>
            </p:extLst>
          </p:nvPr>
        </p:nvGraphicFramePr>
        <p:xfrm>
          <a:off x="5355383" y="1987563"/>
          <a:ext cx="4228149" cy="413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607">
                  <a:extLst>
                    <a:ext uri="{9D8B030D-6E8A-4147-A177-3AD203B41FA5}">
                      <a16:colId xmlns:a16="http://schemas.microsoft.com/office/drawing/2014/main" val="1761190343"/>
                    </a:ext>
                  </a:extLst>
                </a:gridCol>
                <a:gridCol w="691261">
                  <a:extLst>
                    <a:ext uri="{9D8B030D-6E8A-4147-A177-3AD203B41FA5}">
                      <a16:colId xmlns:a16="http://schemas.microsoft.com/office/drawing/2014/main" val="2710127908"/>
                    </a:ext>
                  </a:extLst>
                </a:gridCol>
                <a:gridCol w="580349">
                  <a:extLst>
                    <a:ext uri="{9D8B030D-6E8A-4147-A177-3AD203B41FA5}">
                      <a16:colId xmlns:a16="http://schemas.microsoft.com/office/drawing/2014/main" val="1325435644"/>
                    </a:ext>
                  </a:extLst>
                </a:gridCol>
                <a:gridCol w="992132">
                  <a:extLst>
                    <a:ext uri="{9D8B030D-6E8A-4147-A177-3AD203B41FA5}">
                      <a16:colId xmlns:a16="http://schemas.microsoft.com/office/drawing/2014/main" val="1812111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63574585"/>
                    </a:ext>
                  </a:extLst>
                </a:gridCol>
              </a:tblGrid>
              <a:tr h="16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Delivery Month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Natural Gas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Crude Oil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EUR per 1 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Discount Factors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2138285901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Jan-20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60.998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1.1207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0.99873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3177374062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Feb-20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2.18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61.327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1.1214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0.99754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3640357854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Mar-20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61.135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0.99627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3212783429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Apr-20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60.147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0.99504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3149375809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May-20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59.261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1.1235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0.99377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2423052697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Jun-20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59.609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1.1242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238317653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Jul-20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59.022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1.1249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0.99128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1575294925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Aug-20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57.973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0.99002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41420183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Sep-20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57.584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1.1263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0.9888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3814567730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Oct-20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56.921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1.127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1594303982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Nov-20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56.643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1.1277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0.98633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2957451421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Dec-20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56.802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1.1285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0.98507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1066501678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Jan-21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55.968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1.1292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0.98382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709052604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Feb-21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1.1298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0.98269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3746812518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Mar-21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55.626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0.98143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2982428589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Apr-21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55.409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0.98023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4177080037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May-21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0.97898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2561963973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Jun-21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55.056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0.97777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4150331877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Jul-21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54.477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0.97653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3846813420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54.556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0.97528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1788707079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0.97408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635937516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0.97284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976518204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0.97164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4054993258"/>
                  </a:ext>
                </a:extLst>
              </a:tr>
              <a:tr h="165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54.681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1.1369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0.97041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748" marR="7748" marT="7748" marB="0" anchor="b"/>
                </a:tc>
                <a:extLst>
                  <a:ext uri="{0D108BD9-81ED-4DB2-BD59-A6C34878D82A}">
                    <a16:rowId xmlns:a16="http://schemas.microsoft.com/office/drawing/2014/main" val="223300153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8F04AEC3-74F5-EC43-A6A5-23ECAC9A2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Transactions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0FB11C-A592-BC4E-B45E-F763907A6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979613"/>
            <a:ext cx="8855075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Natural gas, purchase 10,000 units / day, for delivery Jan’20-Mar’20 at a fixed price of $2.20 / unit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Crude oil, purchase 1,000 barrels / day for delivery throughout Calendar 2020 at a fixed price of $57 / barrel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Crude oil, sell 20,000 barrels / month for delivery throughout Calendar 2021 at a fixed price of $54.50 / barrel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Natural gas, purchase 330,000 units / month for delivery throughout Calendar 2021 at a fixed price of $2.45 / unit</a:t>
            </a:r>
          </a:p>
          <a:p>
            <a:pPr marL="554038" indent="-554038" eaLnBrk="1">
              <a:buSzPct val="45000"/>
              <a:buFont typeface="Wingdings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r>
              <a:rPr lang="en-US" altLang="en-US" sz="2000" dirty="0"/>
              <a:t>Sell 10,000,000 EUR / Buy 11,250,000 USD for the payment on 4/30/2021</a:t>
            </a:r>
          </a:p>
          <a:p>
            <a:pPr marL="557213" indent="-554038" eaLnBrk="1">
              <a:buClrTx/>
              <a:buSzPct val="45000"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  <a:p>
            <a:pPr marL="554038" indent="-547688" eaLnBrk="1">
              <a:buClrTx/>
              <a:buFontTx/>
              <a:buNone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C984D5C-5495-1E40-BD4A-D9E6C6F4F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82563"/>
            <a:ext cx="9069387" cy="1379537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dirty="0"/>
              <a:t>Question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Text Box 4">
                <a:extLst>
                  <a:ext uri="{FF2B5EF4-FFF2-40B4-BE49-F238E27FC236}">
                    <a16:creationId xmlns:a16="http://schemas.microsoft.com/office/drawing/2014/main" id="{A21F40A0-9BC3-364E-8C4F-CC5448BD2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150" y="2027237"/>
                <a:ext cx="8843962" cy="441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5000" rIns="90000" bIns="45000"/>
              <a:lstStyle>
                <a:lvl1pPr marL="342900" indent="-336550"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8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8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8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8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42900" algn="l"/>
                    <a:tab pos="800100" algn="l"/>
                    <a:tab pos="1257300" algn="l"/>
                    <a:tab pos="1714500" algn="l"/>
                    <a:tab pos="2171700" algn="l"/>
                    <a:tab pos="2628900" algn="l"/>
                    <a:tab pos="3086100" algn="l"/>
                    <a:tab pos="3543300" algn="l"/>
                    <a:tab pos="4000500" algn="l"/>
                    <a:tab pos="4457700" algn="l"/>
                    <a:tab pos="4914900" algn="l"/>
                    <a:tab pos="5372100" algn="l"/>
                    <a:tab pos="5829300" algn="l"/>
                    <a:tab pos="6286500" algn="l"/>
                    <a:tab pos="6743700" algn="l"/>
                    <a:tab pos="7200900" algn="l"/>
                    <a:tab pos="7658100" algn="l"/>
                    <a:tab pos="8115300" algn="l"/>
                    <a:tab pos="8572500" algn="l"/>
                    <a:tab pos="9029700" algn="l"/>
                    <a:tab pos="9486900" algn="l"/>
                  </a:tabLst>
                  <a:defRPr>
                    <a:solidFill>
                      <a:srgbClr val="000000"/>
                    </a:solidFill>
                    <a:latin typeface="Courier New" panose="02070309020205020404" pitchFamily="49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marL="349250" indent="-342900" eaLnBrk="1">
                  <a:lnSpc>
                    <a:spcPct val="93000"/>
                  </a:lnSpc>
                  <a:spcAft>
                    <a:spcPts val="1425"/>
                  </a:spcAft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</a:rPr>
                  <a:t>On the binomial grid, on each time step, let the probability of moving up be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smtClea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type m:val="skw"/>
                        <m:ctrlPr>
                          <a:rPr lang="en-US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000" dirty="0">
                    <a:solidFill>
                      <a:srgbClr val="000080"/>
                    </a:solidFill>
                    <a:latin typeface="Arial" panose="020B0604020202020204" pitchFamily="34" charset="0"/>
                  </a:rPr>
                  <a:t>.  Derive the </a:t>
                </a:r>
                <a:r>
                  <a:rPr lang="en-US" altLang="en-US" sz="2000">
                    <a:solidFill>
                      <a:srgbClr val="000080"/>
                    </a:solidFill>
                    <a:latin typeface="Arial" panose="020B0604020202020204" pitchFamily="34" charset="0"/>
                  </a:rPr>
                  <a:t>corresponding PDE.</a:t>
                </a:r>
                <a:endParaRPr lang="en-US" altLang="en-US" sz="2000" dirty="0">
                  <a:solidFill>
                    <a:srgbClr val="00008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604" name="Text Box 4">
                <a:extLst>
                  <a:ext uri="{FF2B5EF4-FFF2-40B4-BE49-F238E27FC236}">
                    <a16:creationId xmlns:a16="http://schemas.microsoft.com/office/drawing/2014/main" id="{A21F40A0-9BC3-364E-8C4F-CC5448BD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150" y="2027237"/>
                <a:ext cx="8843962" cy="4419600"/>
              </a:xfrm>
              <a:prstGeom prst="rect">
                <a:avLst/>
              </a:prstGeom>
              <a:blipFill>
                <a:blip r:embed="rId4"/>
                <a:stretch>
                  <a:fillRect l="-574" t="-45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urier New"/>
        <a:ea typeface="Arial Unicode MS"/>
        <a:cs typeface="Arial Unicode MS"/>
      </a:majorFont>
      <a:minorFont>
        <a:latin typeface="Courier New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s(AA-Template).potx" id="{DA9061D9-1EEF-804C-82E2-CABF868AEA26}" vid="{C8407F59-9982-0444-B270-14CD2C99C46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s(AA-Template).potx" id="{DA9061D9-1EEF-804C-82E2-CABF868AEA26}" vid="{D0BBA1E2-C043-6940-AC3C-A084CBADBC0E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s(AA-Template).potx" id="{DA9061D9-1EEF-804C-82E2-CABF868AEA26}" vid="{C54BD81F-9FE0-CE48-98B2-E26C4544221D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s(AA-Template).potx" id="{DA9061D9-1EEF-804C-82E2-CABF868AEA26}" vid="{E620E61D-4B49-704A-8059-F1F500A7F2C0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53768</TotalTime>
  <Words>326</Words>
  <Application>Microsoft Macintosh PowerPoint</Application>
  <PresentationFormat>Custom</PresentationFormat>
  <Paragraphs>144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Cambria</vt:lpstr>
      <vt:lpstr>Cambria Math</vt:lpstr>
      <vt:lpstr>Courier New</vt:lpstr>
      <vt:lpstr>Times New Roman</vt:lpstr>
      <vt:lpstr>Wingdings</vt:lpstr>
      <vt:lpstr>Office Theme</vt:lpstr>
      <vt:lpstr>Office Theme</vt:lpstr>
      <vt:lpstr>Office Theme</vt:lpstr>
      <vt:lpstr>Office Theme</vt:lpstr>
      <vt:lpstr>Homework Lecture No 1</vt:lpstr>
      <vt:lpstr>As of 12/31/2019, the forward prices / rates, and discount factors where:</vt:lpstr>
      <vt:lpstr>Transactions</vt:lpstr>
      <vt:lpstr>Question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Akopian</dc:creator>
  <cp:lastModifiedBy>Alex Akopian</cp:lastModifiedBy>
  <cp:revision>14</cp:revision>
  <cp:lastPrinted>1601-01-01T00:00:00Z</cp:lastPrinted>
  <dcterms:created xsi:type="dcterms:W3CDTF">2018-07-17T04:26:52Z</dcterms:created>
  <dcterms:modified xsi:type="dcterms:W3CDTF">2020-03-29T00:41:48Z</dcterms:modified>
</cp:coreProperties>
</file>