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34"/>
  </p:notesMasterIdLst>
  <p:sldIdLst>
    <p:sldId id="256" r:id="rId5"/>
    <p:sldId id="257" r:id="rId6"/>
    <p:sldId id="276" r:id="rId7"/>
    <p:sldId id="277" r:id="rId8"/>
    <p:sldId id="278" r:id="rId9"/>
    <p:sldId id="281" r:id="rId10"/>
    <p:sldId id="282" r:id="rId11"/>
    <p:sldId id="283" r:id="rId12"/>
    <p:sldId id="279" r:id="rId13"/>
    <p:sldId id="280" r:id="rId14"/>
    <p:sldId id="284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56"/>
    <p:restoredTop sz="94807"/>
  </p:normalViewPr>
  <p:slideViewPr>
    <p:cSldViewPr>
      <p:cViewPr>
        <p:scale>
          <a:sx n="80" d="100"/>
          <a:sy n="80" d="100"/>
        </p:scale>
        <p:origin x="224" y="8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39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28.emf"/><Relationship Id="rId4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0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28.emf"/><Relationship Id="rId4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1">
            <a:extLst>
              <a:ext uri="{FF2B5EF4-FFF2-40B4-BE49-F238E27FC236}">
                <a16:creationId xmlns:a16="http://schemas.microsoft.com/office/drawing/2014/main" id="{5294D584-05D4-8E40-A234-DF604082D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03" name="AutoShape 2">
            <a:extLst>
              <a:ext uri="{FF2B5EF4-FFF2-40B4-BE49-F238E27FC236}">
                <a16:creationId xmlns:a16="http://schemas.microsoft.com/office/drawing/2014/main" id="{8A2EFE9C-7134-B848-ADEA-27EF123A2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04" name="AutoShape 3">
            <a:extLst>
              <a:ext uri="{FF2B5EF4-FFF2-40B4-BE49-F238E27FC236}">
                <a16:creationId xmlns:a16="http://schemas.microsoft.com/office/drawing/2014/main" id="{D88E891B-28A5-8443-96CA-AC3262BCC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05" name="AutoShape 4">
            <a:extLst>
              <a:ext uri="{FF2B5EF4-FFF2-40B4-BE49-F238E27FC236}">
                <a16:creationId xmlns:a16="http://schemas.microsoft.com/office/drawing/2014/main" id="{4D29F244-995C-B94A-AD26-FCC30D92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3E5E3BA1-F69E-A04C-BA85-92B4F897B071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38238" y="763588"/>
            <a:ext cx="5487987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F774C98-BC01-2543-B0D0-6ABCFFA5855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CAB99524-7CE3-0748-BF22-58705F8BDED8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55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EDB99D0E-702A-214D-BD47-0B61A41D98D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55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82FB73EB-DD54-0742-B9F8-7C841E10008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55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A17F12B0-E0CA-5A4B-93AF-8495EA1508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ED47433-E193-7F4B-9F20-0E8A1361EA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">
            <a:extLst>
              <a:ext uri="{FF2B5EF4-FFF2-40B4-BE49-F238E27FC236}">
                <a16:creationId xmlns:a16="http://schemas.microsoft.com/office/drawing/2014/main" id="{02F176C6-9165-EC45-A411-01E3516FBBE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66910A-9554-DC43-A385-ED53E5F4B9DC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53251" name="Text Box 1">
            <a:extLst>
              <a:ext uri="{FF2B5EF4-FFF2-40B4-BE49-F238E27FC236}">
                <a16:creationId xmlns:a16="http://schemas.microsoft.com/office/drawing/2014/main" id="{F37785BA-E591-DB45-96C3-4737A43160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Text Box 2">
            <a:extLst>
              <a:ext uri="{FF2B5EF4-FFF2-40B4-BE49-F238E27FC236}">
                <a16:creationId xmlns:a16="http://schemas.microsoft.com/office/drawing/2014/main" id="{61BFD92C-0AA7-1845-ABD9-43E26B23CC0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">
            <a:extLst>
              <a:ext uri="{FF2B5EF4-FFF2-40B4-BE49-F238E27FC236}">
                <a16:creationId xmlns:a16="http://schemas.microsoft.com/office/drawing/2014/main" id="{5ABC67BD-160C-344B-B704-53F00F7961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7F8A72-584C-9A4C-B70B-C32BD1084147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63491" name="Text Box 1">
            <a:extLst>
              <a:ext uri="{FF2B5EF4-FFF2-40B4-BE49-F238E27FC236}">
                <a16:creationId xmlns:a16="http://schemas.microsoft.com/office/drawing/2014/main" id="{38678E62-D4B5-814C-B5AC-283F6835D5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Text Box 2">
            <a:extLst>
              <a:ext uri="{FF2B5EF4-FFF2-40B4-BE49-F238E27FC236}">
                <a16:creationId xmlns:a16="http://schemas.microsoft.com/office/drawing/2014/main" id="{A14A52E9-A499-344B-8096-1BE83D2D6FD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">
            <a:extLst>
              <a:ext uri="{FF2B5EF4-FFF2-40B4-BE49-F238E27FC236}">
                <a16:creationId xmlns:a16="http://schemas.microsoft.com/office/drawing/2014/main" id="{354AF3C6-BE59-3744-905E-DD171A74F5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987ACA-EA0C-1C49-9D1B-FA84B8099B06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65539" name="Text Box 1">
            <a:extLst>
              <a:ext uri="{FF2B5EF4-FFF2-40B4-BE49-F238E27FC236}">
                <a16:creationId xmlns:a16="http://schemas.microsoft.com/office/drawing/2014/main" id="{8AADA889-6DCF-CC4C-9DC1-31C2F8055D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Text Box 2">
            <a:extLst>
              <a:ext uri="{FF2B5EF4-FFF2-40B4-BE49-F238E27FC236}">
                <a16:creationId xmlns:a16="http://schemas.microsoft.com/office/drawing/2014/main" id="{D59BAF09-6B01-AB40-A8FB-E214BC10F9D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">
            <a:extLst>
              <a:ext uri="{FF2B5EF4-FFF2-40B4-BE49-F238E27FC236}">
                <a16:creationId xmlns:a16="http://schemas.microsoft.com/office/drawing/2014/main" id="{6DC87C6C-6113-764A-8453-14E223B13BD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5A7ADD-164D-2043-B669-98729C0611E3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67587" name="Text Box 1">
            <a:extLst>
              <a:ext uri="{FF2B5EF4-FFF2-40B4-BE49-F238E27FC236}">
                <a16:creationId xmlns:a16="http://schemas.microsoft.com/office/drawing/2014/main" id="{78ACB9EE-3721-1548-9CFE-E0409EE4B3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Text Box 2">
            <a:extLst>
              <a:ext uri="{FF2B5EF4-FFF2-40B4-BE49-F238E27FC236}">
                <a16:creationId xmlns:a16="http://schemas.microsoft.com/office/drawing/2014/main" id="{E508DC20-B2C6-0443-96AA-4C8ABCEDB94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">
            <a:extLst>
              <a:ext uri="{FF2B5EF4-FFF2-40B4-BE49-F238E27FC236}">
                <a16:creationId xmlns:a16="http://schemas.microsoft.com/office/drawing/2014/main" id="{21D6EA9A-5E88-AB4E-BC4B-CFEF682E1D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BD4499-D0EC-6443-BE29-E4B5725500DA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69635" name="Text Box 1">
            <a:extLst>
              <a:ext uri="{FF2B5EF4-FFF2-40B4-BE49-F238E27FC236}">
                <a16:creationId xmlns:a16="http://schemas.microsoft.com/office/drawing/2014/main" id="{05FE0CC9-6BF8-2E42-BA54-DB9BDED8ED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Text Box 2">
            <a:extLst>
              <a:ext uri="{FF2B5EF4-FFF2-40B4-BE49-F238E27FC236}">
                <a16:creationId xmlns:a16="http://schemas.microsoft.com/office/drawing/2014/main" id="{FEA2770C-7CE5-3847-9BB3-518C51CE4EE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">
            <a:extLst>
              <a:ext uri="{FF2B5EF4-FFF2-40B4-BE49-F238E27FC236}">
                <a16:creationId xmlns:a16="http://schemas.microsoft.com/office/drawing/2014/main" id="{090BB458-74FF-9840-A664-A8082D5FC3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15A44F-A9F8-514D-B1A2-3AF708A4F60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71683" name="Text Box 1">
            <a:extLst>
              <a:ext uri="{FF2B5EF4-FFF2-40B4-BE49-F238E27FC236}">
                <a16:creationId xmlns:a16="http://schemas.microsoft.com/office/drawing/2014/main" id="{BBD0EF40-5B34-3F40-902C-D1A5EB1F01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Text Box 2">
            <a:extLst>
              <a:ext uri="{FF2B5EF4-FFF2-40B4-BE49-F238E27FC236}">
                <a16:creationId xmlns:a16="http://schemas.microsoft.com/office/drawing/2014/main" id="{D4A49152-59B2-7D45-9F31-B4DFA6E6627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">
            <a:extLst>
              <a:ext uri="{FF2B5EF4-FFF2-40B4-BE49-F238E27FC236}">
                <a16:creationId xmlns:a16="http://schemas.microsoft.com/office/drawing/2014/main" id="{39397D24-49D1-A240-93A9-5F44153985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FBBF53-302E-9349-98AB-BB03327ADE65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73731" name="Text Box 1">
            <a:extLst>
              <a:ext uri="{FF2B5EF4-FFF2-40B4-BE49-F238E27FC236}">
                <a16:creationId xmlns:a16="http://schemas.microsoft.com/office/drawing/2014/main" id="{079E7E10-1F54-D54C-AF0E-3F40C29EFE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Text Box 2">
            <a:extLst>
              <a:ext uri="{FF2B5EF4-FFF2-40B4-BE49-F238E27FC236}">
                <a16:creationId xmlns:a16="http://schemas.microsoft.com/office/drawing/2014/main" id="{ED06E43D-DEC2-8647-BC98-CC26B0D18A5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">
            <a:extLst>
              <a:ext uri="{FF2B5EF4-FFF2-40B4-BE49-F238E27FC236}">
                <a16:creationId xmlns:a16="http://schemas.microsoft.com/office/drawing/2014/main" id="{9DB87800-63D0-2244-9103-4495ED0AEB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7F9459-D60A-A343-A291-CE2BF5F16298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75779" name="Text Box 1">
            <a:extLst>
              <a:ext uri="{FF2B5EF4-FFF2-40B4-BE49-F238E27FC236}">
                <a16:creationId xmlns:a16="http://schemas.microsoft.com/office/drawing/2014/main" id="{A123814A-26A6-3449-AF82-D1E63E54EB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Text Box 2">
            <a:extLst>
              <a:ext uri="{FF2B5EF4-FFF2-40B4-BE49-F238E27FC236}">
                <a16:creationId xmlns:a16="http://schemas.microsoft.com/office/drawing/2014/main" id="{8EF7790C-7598-2A4F-BAF5-67D3031E201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">
            <a:extLst>
              <a:ext uri="{FF2B5EF4-FFF2-40B4-BE49-F238E27FC236}">
                <a16:creationId xmlns:a16="http://schemas.microsoft.com/office/drawing/2014/main" id="{B44424D2-3CDF-824E-8640-4FDF70A6A31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3DA498-3F7A-B144-86CC-F9130DE42F4B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77827" name="Text Box 1">
            <a:extLst>
              <a:ext uri="{FF2B5EF4-FFF2-40B4-BE49-F238E27FC236}">
                <a16:creationId xmlns:a16="http://schemas.microsoft.com/office/drawing/2014/main" id="{0E944226-9853-5E41-91C3-C9156FF3C2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Text Box 2">
            <a:extLst>
              <a:ext uri="{FF2B5EF4-FFF2-40B4-BE49-F238E27FC236}">
                <a16:creationId xmlns:a16="http://schemas.microsoft.com/office/drawing/2014/main" id="{20530E43-A866-7546-BA02-736B8596E2C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">
            <a:extLst>
              <a:ext uri="{FF2B5EF4-FFF2-40B4-BE49-F238E27FC236}">
                <a16:creationId xmlns:a16="http://schemas.microsoft.com/office/drawing/2014/main" id="{B48C844C-D422-CF40-9603-85516902308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041197-E992-7B4E-A5EC-7C65ACC431D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79875" name="Text Box 1">
            <a:extLst>
              <a:ext uri="{FF2B5EF4-FFF2-40B4-BE49-F238E27FC236}">
                <a16:creationId xmlns:a16="http://schemas.microsoft.com/office/drawing/2014/main" id="{45A680F9-2DAF-1E4A-9989-03A33C86EE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Text Box 2">
            <a:extLst>
              <a:ext uri="{FF2B5EF4-FFF2-40B4-BE49-F238E27FC236}">
                <a16:creationId xmlns:a16="http://schemas.microsoft.com/office/drawing/2014/main" id="{5C2EC8E9-9EEB-7D4F-9204-7D930ADA294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">
            <a:extLst>
              <a:ext uri="{FF2B5EF4-FFF2-40B4-BE49-F238E27FC236}">
                <a16:creationId xmlns:a16="http://schemas.microsoft.com/office/drawing/2014/main" id="{5891F875-4E73-204F-A7C1-822949B7AE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B9E200-29E8-424B-83B6-94FB572BCC37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81923" name="Text Box 1">
            <a:extLst>
              <a:ext uri="{FF2B5EF4-FFF2-40B4-BE49-F238E27FC236}">
                <a16:creationId xmlns:a16="http://schemas.microsoft.com/office/drawing/2014/main" id="{E4B4F493-6B4B-534B-A78C-7A315BA5D7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Text Box 2">
            <a:extLst>
              <a:ext uri="{FF2B5EF4-FFF2-40B4-BE49-F238E27FC236}">
                <a16:creationId xmlns:a16="http://schemas.microsoft.com/office/drawing/2014/main" id="{E900085C-6A96-8346-9EA4-78BE6B78703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">
            <a:extLst>
              <a:ext uri="{FF2B5EF4-FFF2-40B4-BE49-F238E27FC236}">
                <a16:creationId xmlns:a16="http://schemas.microsoft.com/office/drawing/2014/main" id="{0BCCC129-6473-2242-9629-948FE2423E7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29567E-B819-F14D-AC64-78001CABC06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5299" name="Text Box 1">
            <a:extLst>
              <a:ext uri="{FF2B5EF4-FFF2-40B4-BE49-F238E27FC236}">
                <a16:creationId xmlns:a16="http://schemas.microsoft.com/office/drawing/2014/main" id="{10C15345-48A8-2746-A634-4AE4AA7B03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Text Box 2">
            <a:extLst>
              <a:ext uri="{FF2B5EF4-FFF2-40B4-BE49-F238E27FC236}">
                <a16:creationId xmlns:a16="http://schemas.microsoft.com/office/drawing/2014/main" id="{00EB1EA7-289E-2E40-9868-DDDC9842A3A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">
            <a:extLst>
              <a:ext uri="{FF2B5EF4-FFF2-40B4-BE49-F238E27FC236}">
                <a16:creationId xmlns:a16="http://schemas.microsoft.com/office/drawing/2014/main" id="{DA01C96B-293A-7145-9F14-867750611E4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32411F-5558-344E-A278-A1113543DADC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83971" name="Text Box 1">
            <a:extLst>
              <a:ext uri="{FF2B5EF4-FFF2-40B4-BE49-F238E27FC236}">
                <a16:creationId xmlns:a16="http://schemas.microsoft.com/office/drawing/2014/main" id="{1C3E24F8-5336-9040-8AFF-DF119CF568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Text Box 2">
            <a:extLst>
              <a:ext uri="{FF2B5EF4-FFF2-40B4-BE49-F238E27FC236}">
                <a16:creationId xmlns:a16="http://schemas.microsoft.com/office/drawing/2014/main" id="{FCB8BE5E-8ED4-BD4C-AFDD-C9AA8710BC7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">
            <a:extLst>
              <a:ext uri="{FF2B5EF4-FFF2-40B4-BE49-F238E27FC236}">
                <a16:creationId xmlns:a16="http://schemas.microsoft.com/office/drawing/2014/main" id="{B2D4AFEF-ACD9-A443-A2A2-C4FED94F75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5BA3DB-445C-3E42-BA0F-3FB3CEC198D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86019" name="Text Box 1">
            <a:extLst>
              <a:ext uri="{FF2B5EF4-FFF2-40B4-BE49-F238E27FC236}">
                <a16:creationId xmlns:a16="http://schemas.microsoft.com/office/drawing/2014/main" id="{BFBAC841-DE1D-E14E-9CBD-77A61C552C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Text Box 2">
            <a:extLst>
              <a:ext uri="{FF2B5EF4-FFF2-40B4-BE49-F238E27FC236}">
                <a16:creationId xmlns:a16="http://schemas.microsoft.com/office/drawing/2014/main" id="{89AFD6AF-EE73-FA49-9049-46BCAE30D25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">
            <a:extLst>
              <a:ext uri="{FF2B5EF4-FFF2-40B4-BE49-F238E27FC236}">
                <a16:creationId xmlns:a16="http://schemas.microsoft.com/office/drawing/2014/main" id="{2A662317-F58C-CA49-9509-66C12BE660A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053EA9-D6F9-084F-AA3A-2A9CED80327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88067" name="Text Box 1">
            <a:extLst>
              <a:ext uri="{FF2B5EF4-FFF2-40B4-BE49-F238E27FC236}">
                <a16:creationId xmlns:a16="http://schemas.microsoft.com/office/drawing/2014/main" id="{E4B07BCD-AE89-1540-BC6F-DDAE3CBC88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Text Box 2">
            <a:extLst>
              <a:ext uri="{FF2B5EF4-FFF2-40B4-BE49-F238E27FC236}">
                <a16:creationId xmlns:a16="http://schemas.microsoft.com/office/drawing/2014/main" id="{DE579F06-2FFA-8C4A-B8DA-A093E365A1D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">
            <a:extLst>
              <a:ext uri="{FF2B5EF4-FFF2-40B4-BE49-F238E27FC236}">
                <a16:creationId xmlns:a16="http://schemas.microsoft.com/office/drawing/2014/main" id="{E5795DBF-DEA1-4347-85B3-13149311CD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A44451-0FDF-C04C-A7F1-23B4D1AC3BAB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90115" name="Text Box 1">
            <a:extLst>
              <a:ext uri="{FF2B5EF4-FFF2-40B4-BE49-F238E27FC236}">
                <a16:creationId xmlns:a16="http://schemas.microsoft.com/office/drawing/2014/main" id="{6C9457A0-BF29-F041-9517-A8B3BD6FD7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Text Box 2">
            <a:extLst>
              <a:ext uri="{FF2B5EF4-FFF2-40B4-BE49-F238E27FC236}">
                <a16:creationId xmlns:a16="http://schemas.microsoft.com/office/drawing/2014/main" id="{ADC2D5EC-0559-F14C-B436-EABE838E186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">
            <a:extLst>
              <a:ext uri="{FF2B5EF4-FFF2-40B4-BE49-F238E27FC236}">
                <a16:creationId xmlns:a16="http://schemas.microsoft.com/office/drawing/2014/main" id="{F08C8C28-6772-8C41-B6F9-37D47F6627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A3A4D2-05B3-1A4E-9144-6ECDCD48B40F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92163" name="Text Box 1">
            <a:extLst>
              <a:ext uri="{FF2B5EF4-FFF2-40B4-BE49-F238E27FC236}">
                <a16:creationId xmlns:a16="http://schemas.microsoft.com/office/drawing/2014/main" id="{A8061022-370D-2A43-B95F-EDA40FB867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Text Box 2">
            <a:extLst>
              <a:ext uri="{FF2B5EF4-FFF2-40B4-BE49-F238E27FC236}">
                <a16:creationId xmlns:a16="http://schemas.microsoft.com/office/drawing/2014/main" id="{77BDAA3D-497E-C14D-BA3D-B131D6ADAEA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">
            <a:extLst>
              <a:ext uri="{FF2B5EF4-FFF2-40B4-BE49-F238E27FC236}">
                <a16:creationId xmlns:a16="http://schemas.microsoft.com/office/drawing/2014/main" id="{AF279641-0DB5-AA45-A00C-0E29950288C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B4070D-4CC1-1648-AE2F-2DC913B40124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57347" name="Text Box 1">
            <a:extLst>
              <a:ext uri="{FF2B5EF4-FFF2-40B4-BE49-F238E27FC236}">
                <a16:creationId xmlns:a16="http://schemas.microsoft.com/office/drawing/2014/main" id="{ADD51F0F-5A91-374D-8715-2369410EFA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Text Box 2">
            <a:extLst>
              <a:ext uri="{FF2B5EF4-FFF2-40B4-BE49-F238E27FC236}">
                <a16:creationId xmlns:a16="http://schemas.microsoft.com/office/drawing/2014/main" id="{684997D5-5DB7-FD4F-8C6F-FC7672CEA82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84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>
            <a:extLst>
              <a:ext uri="{FF2B5EF4-FFF2-40B4-BE49-F238E27FC236}">
                <a16:creationId xmlns:a16="http://schemas.microsoft.com/office/drawing/2014/main" id="{D9DA1E6B-33DF-A144-917D-E98331D114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3C758F-BC39-8A41-B34F-F7390B549D4C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9395" name="Text Box 1">
            <a:extLst>
              <a:ext uri="{FF2B5EF4-FFF2-40B4-BE49-F238E27FC236}">
                <a16:creationId xmlns:a16="http://schemas.microsoft.com/office/drawing/2014/main" id="{210F482A-F371-AF4E-9968-225F9CEB32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Text Box 2">
            <a:extLst>
              <a:ext uri="{FF2B5EF4-FFF2-40B4-BE49-F238E27FC236}">
                <a16:creationId xmlns:a16="http://schemas.microsoft.com/office/drawing/2014/main" id="{B404C519-DBC1-2245-9281-91B81095A34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448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">
            <a:extLst>
              <a:ext uri="{FF2B5EF4-FFF2-40B4-BE49-F238E27FC236}">
                <a16:creationId xmlns:a16="http://schemas.microsoft.com/office/drawing/2014/main" id="{C7C76BF4-65BC-2A47-8F34-CCFDEA2B41A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0A092D-1E92-D747-AF49-4CD2B5F46C21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43" name="Text Box 1">
            <a:extLst>
              <a:ext uri="{FF2B5EF4-FFF2-40B4-BE49-F238E27FC236}">
                <a16:creationId xmlns:a16="http://schemas.microsoft.com/office/drawing/2014/main" id="{3CEE0CA9-5651-D947-A305-05D406842E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Text Box 2">
            <a:extLst>
              <a:ext uri="{FF2B5EF4-FFF2-40B4-BE49-F238E27FC236}">
                <a16:creationId xmlns:a16="http://schemas.microsoft.com/office/drawing/2014/main" id="{033DF13C-E532-914B-ACE9-99B662961D7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349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">
            <a:extLst>
              <a:ext uri="{FF2B5EF4-FFF2-40B4-BE49-F238E27FC236}">
                <a16:creationId xmlns:a16="http://schemas.microsoft.com/office/drawing/2014/main" id="{AAE42CD1-8716-9941-B759-1C50639BAA9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946B65-B231-E749-805F-0AA7E42FCFDE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63491" name="Text Box 1">
            <a:extLst>
              <a:ext uri="{FF2B5EF4-FFF2-40B4-BE49-F238E27FC236}">
                <a16:creationId xmlns:a16="http://schemas.microsoft.com/office/drawing/2014/main" id="{C0395077-7B6B-9144-8161-2FABBE684F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Text Box 2">
            <a:extLst>
              <a:ext uri="{FF2B5EF4-FFF2-40B4-BE49-F238E27FC236}">
                <a16:creationId xmlns:a16="http://schemas.microsoft.com/office/drawing/2014/main" id="{7884D42D-4C2B-3D4B-B3A9-6D06B6F604C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453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">
            <a:extLst>
              <a:ext uri="{FF2B5EF4-FFF2-40B4-BE49-F238E27FC236}">
                <a16:creationId xmlns:a16="http://schemas.microsoft.com/office/drawing/2014/main" id="{572AE93A-4705-C646-A083-20A2248DAD0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3C5832-C830-3B4A-841E-DC9D36909BD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57347" name="Text Box 1">
            <a:extLst>
              <a:ext uri="{FF2B5EF4-FFF2-40B4-BE49-F238E27FC236}">
                <a16:creationId xmlns:a16="http://schemas.microsoft.com/office/drawing/2014/main" id="{88B74B19-465D-4E4C-B074-209FE72525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Text Box 2">
            <a:extLst>
              <a:ext uri="{FF2B5EF4-FFF2-40B4-BE49-F238E27FC236}">
                <a16:creationId xmlns:a16="http://schemas.microsoft.com/office/drawing/2014/main" id="{38370AF5-36DD-0845-AC6C-02F98E4B4A0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>
            <a:extLst>
              <a:ext uri="{FF2B5EF4-FFF2-40B4-BE49-F238E27FC236}">
                <a16:creationId xmlns:a16="http://schemas.microsoft.com/office/drawing/2014/main" id="{5BD1817C-EA43-F143-A12C-52A79FE2B2C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7E9AAA-4A9B-0B4E-9443-98CD370C4D36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59395" name="Text Box 1">
            <a:extLst>
              <a:ext uri="{FF2B5EF4-FFF2-40B4-BE49-F238E27FC236}">
                <a16:creationId xmlns:a16="http://schemas.microsoft.com/office/drawing/2014/main" id="{92FBFD03-F2F6-0E46-8F26-4866EF0E20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Text Box 2">
            <a:extLst>
              <a:ext uri="{FF2B5EF4-FFF2-40B4-BE49-F238E27FC236}">
                <a16:creationId xmlns:a16="http://schemas.microsoft.com/office/drawing/2014/main" id="{E336A618-17D5-7545-AE7E-CC87569912E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">
            <a:extLst>
              <a:ext uri="{FF2B5EF4-FFF2-40B4-BE49-F238E27FC236}">
                <a16:creationId xmlns:a16="http://schemas.microsoft.com/office/drawing/2014/main" id="{37EDCD07-31D6-B14E-835E-5FFB883DFC8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A30905-558C-554F-AAF7-3754C61D8819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61443" name="Text Box 1">
            <a:extLst>
              <a:ext uri="{FF2B5EF4-FFF2-40B4-BE49-F238E27FC236}">
                <a16:creationId xmlns:a16="http://schemas.microsoft.com/office/drawing/2014/main" id="{B6761A65-B5F4-3240-9BD4-61C6365BF4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Text Box 2">
            <a:extLst>
              <a:ext uri="{FF2B5EF4-FFF2-40B4-BE49-F238E27FC236}">
                <a16:creationId xmlns:a16="http://schemas.microsoft.com/office/drawing/2014/main" id="{4AF0953A-76F9-3445-B619-E73E0AB7184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73ECC3-DA1A-6A44-BF1A-490C1977A5B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3CC9CF-EBEB-814D-8097-96DA85F0C50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BBE59-1AC7-3448-B0D1-8D42E10416E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AFA41-F53F-9D4D-A95A-D1F3CE6361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75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8EBBDB-61D9-5A44-9FAA-49EF7D90C05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51161-4EFB-2345-9117-49621846D64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B107A2-6DD1-8245-8B93-BBF62558C8A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264E8-01A2-F344-BFB6-C587A6939F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19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0913" y="301625"/>
            <a:ext cx="2265362" cy="6448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5275" cy="6448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6264C0-AEE1-0741-B91A-82159ADAEAA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26F2E1-BF17-A542-9739-A60E5CA6ADB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1D3DBC-0B08-734D-87D6-883111E3DE7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9130-CECF-E14D-9204-B0B377CF4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76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711BD-ED23-EC4C-A49F-4B4C71FC72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1502F-552C-4240-812A-9EA83CED27D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65B289-2375-804C-8F4D-4A8FCA7DC62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DF2B9-3FB3-7746-9B00-31627F630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334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86C97C-2F2E-9547-B1BB-C857FE7F7B8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6ECD0-3CE9-2944-A82B-0E547A4BFEE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6C768-9238-B545-B65A-1F9278ED278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A7277-E49F-6146-921F-BFF6F8017B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056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0241CC-A931-B548-9139-1F22F8CDB5B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6ABACB-6CB4-DC4D-B59A-3E0BF769050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8AEEE-6307-D749-937F-434062E5026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EF900-C01A-1F47-9E9C-B72BAD802D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32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46575" cy="4132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79613"/>
            <a:ext cx="4348163" cy="4132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CE3AF3-A9D2-BF43-AA05-2FE915A8C5C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1C32E53-4389-274D-A400-20D3213C1EE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CE16A30-037C-9241-BAE8-BECC26B8EE2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140FD-03A0-B047-9670-3C71B9847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759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08E0664-D6EE-534F-A37E-05B98C53EA4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4BBB6EA-FF25-C646-BEAC-CCD53F8C708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908B333-4CC4-304A-A64E-55772B1010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5A852-0D42-5B41-8D57-9DE669677D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239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CD5F98E-0362-C742-A52B-2AC769E48EA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10C62F-B0FF-5F46-9251-EA215A0497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42E4EA-90C8-5940-91C4-D6DFE52530A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335F-41C5-0543-A46B-D9E0C820AE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087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9D1E191-C15C-6C4E-B744-C060134FD70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00C94C-606B-794E-9F14-F884425A739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F30EC1-AD89-6640-AAF7-4473DA137B8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4BA89-04C9-244C-8CBA-A592BC20C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911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22E703-4E6F-A840-948E-03B555927F2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A0995D8-6469-3545-9C52-AC34E0E5E53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AE4821-909C-9147-BA2E-F4B2BC9E70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5B1A5-1BFC-DA4A-915C-6FD6EF9A8B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59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0FFFC-39F0-9045-B7BC-80B66695F42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A62CC-1663-D947-B242-698C10CC16D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01758-5FA2-D249-A745-D796256AB0F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6AF4D-7CF5-8D4C-9C9E-8A0A91B900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720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5F0A9F-134B-1148-8755-AC44AFFAB3D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5DD41BB-EA9D-614C-B332-A9E128B81B3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F60E9C5-667C-044B-9984-84A1E85588A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87D7-62BB-1948-B023-5A556162F6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900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D0830D-EE5C-854B-B1CB-C9BF4CBC84D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79F5A-7D43-F245-AFED-8EBFE5F11E4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4683DC-B60E-F444-8BB0-9A386D2833C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877ED-1621-E640-A4EE-DCF803C95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259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2500" y="301625"/>
            <a:ext cx="226536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6862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0D0A7-A698-5A4B-846F-1E4AEFE33C9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58168B-289F-894F-B519-C1AA8BFCD6D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7BDE8-4878-CA42-AFCD-411569C89EE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09CDD-6C6F-124A-A7F0-E48A737C75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825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A2C25-9C08-9343-AEA1-15C8EFC575C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4F853-2E77-8E4D-821B-7F77C7010E6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58829-AF08-E84D-A186-7574DFCD22A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229C1-E9FD-BA4F-81B3-E25886A9C5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306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B37F1E-DAC5-444E-8F45-131D71B629F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1E415-36B4-494F-A701-988CA25A51C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D1B82A-F4E2-5E45-961B-B620FBB6FD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5040D-014C-8844-BB4C-3E0AD62A8B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617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EE25-DF80-E943-8EB1-E24893BB650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6C904-1C39-6B41-B369-800232D69E3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9CE85-67E0-494A-91CD-2795CE70440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A0E-864B-D441-B65D-01BD7214D4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612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160588"/>
            <a:ext cx="4454525" cy="459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163" y="2160588"/>
            <a:ext cx="4456112" cy="459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DD8C0A-4E7C-5E4E-BEC6-0E9DDF4CD3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218FED0-DABA-1344-B789-B53F589D606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EAB0AAD-FA33-1F4A-AACC-ED5E18B157C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700CB-AE51-3B44-8C2F-BF4FA36989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5022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57CCF03-D2D2-9644-8368-9643DF12A98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7A20306-D016-E742-AAE2-EFC6ADEEA4E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1BD83FA-2D91-074E-BF62-58191C5BA98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A1A8F-0E79-D04B-A907-958DEB1EA1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2339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492A30D-4145-4E45-BEBC-369492DEE53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5F17CF-D763-944F-95A1-621B0FCFA23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5C440F-52EF-D740-AA56-DA0AEEA1B1E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6539F-1A24-AB40-879B-B12E68F5EF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577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BA11B5A-DA94-9241-88D5-19D0034A135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3CF60F7-1FA7-1A40-B512-16BAB8ACFB0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48105F-1614-BF4B-A841-DD4146CCA1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1DED7-8675-514C-9F9C-2ED57AA85C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78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3EC6E-AADC-FC44-BFA5-114D56096E6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21627-69ED-E749-9C94-B36208E68BC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B2280-F721-B340-89B1-911C1D13BEF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8C8A-F8D0-CB4F-83CA-D9C58C0A4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5480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0990C5F-8A62-254F-9AE0-F18EF9734F8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52F0850-0D51-1F4F-AD0E-A3809DE5DCD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6C0481D-8A55-0D4A-9F45-1CE77246B1E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E7B85-3164-A246-BB5C-89B3D006A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7693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B3F4AC-68DE-AF41-9785-0DF791587A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6695E3-C708-634B-B67D-0CEA0B7E1C6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3C3EA43-0605-424A-996D-F57DB44CFE8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79874-3645-7848-BC77-39389F040D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4580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2FF4D3-AFF4-7D40-80B3-E46DB3E6F42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DB7561-704E-F045-8FC3-41EAAAA7433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23B88-7748-FA44-B8D7-1FB23A5FCDF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9ECB2-2B7D-3E4E-B781-C06D96BE63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3607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0913" y="301625"/>
            <a:ext cx="2265362" cy="6450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5275" cy="6450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FA138-FA8E-CF49-9B99-07239C486A2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7B6417-FF73-0146-8FEF-8713BDE378F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449FA9-BE63-9042-82CB-D0D858646CE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50ED4-A614-7D40-8B05-663333D413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0815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FD81D2-2357-774D-B91E-586A5442F9E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89C3-6F68-A248-9D26-B066F2CDCFB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BABD4E-828F-E045-82DD-879B2F2DA54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9EA14-40C2-6C46-9431-D72A5BA75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1175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DF170-82C4-E34E-88B6-8748BB427F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A1E01-BFF2-644D-ADD7-2232624FD69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617484-64F0-F44E-9563-C086934D73F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0A821-7E1A-2748-ABB1-DBF90F593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5728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C2799-B6FD-9B4E-93EE-3AFD29635E0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D7AA5-EB9E-C843-B0A3-60880241CFA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19E67-85AB-6545-AB2D-B2982F8B1AD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8E234-D189-D74D-A812-5FDE4DF0FE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4930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46575" cy="4132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79613"/>
            <a:ext cx="4348163" cy="4132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F97FA2B-6D4B-734E-85C9-BEF425EC14B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FE7460-12B2-0947-B6FE-EA5DF308231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C5906D0-F074-BC4D-8B18-60D4EFB6C71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78A04-7D23-834F-A025-F9A5F9C4A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7202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D0F8207-046A-E24A-9CAB-701B25E7EB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1E128F5-6ECB-8542-8AFD-5836062013D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A413B50-F7E3-0740-B531-C20AC2C7C40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54171-5117-6D4A-BC35-75C06A0E5F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3434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2146638-4971-094F-9EE4-7071FA8ECB9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9D136A-EBC7-1448-BDE9-60590273858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644A03-5FA9-F94A-A217-585A4317B2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59660-300B-9F45-9B98-3B75535F92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4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4525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163" y="1768475"/>
            <a:ext cx="4456112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4C3B57-71DD-E34E-BCC4-5F6A2DFF607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E1B651E-6207-BD45-BCC3-F74219BAC2F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B65D13-9576-9D46-A701-207BBA89FCC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4B564-7D1A-1749-87AB-2E5093D66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4807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FDA7467-3DA1-7545-8F31-B7B1C8C2CA0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722389-00A3-FC4B-8585-6F3C7A56D1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7BCE99-7587-E740-8627-3D864F0F82C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4E0A6-AC6F-6644-B4AB-A685ADD06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198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F52E81C-C326-2547-9B82-4AE8883011A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46C3E-7D34-9D40-972E-588FD74000E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0E5573D-B55A-1745-BF31-C96C30E471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6534F-98E8-AC4B-B636-417CC53488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768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BE9F70-F001-B740-9A8E-870C2DB64FA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C486367-AE08-4845-A6AE-3E7C2650820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45D7DAC-E0AF-EA4F-81FD-37EB2D069A7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6DD6B-0B06-1C48-89D8-57FCB3AF9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1873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713F9B-D092-9A45-AD56-F9AB7C55C1D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7A2AC-A92F-D042-9E7B-5A6C044FD14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B6035-28FB-2B49-A0BC-319A46EC7A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4F30D-DC78-D343-8A37-C74D54998C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7926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2500" y="301625"/>
            <a:ext cx="226536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6862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A8CC33-CA90-7B4E-87C5-ECBF8AE234D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06DFF-06C4-6F4D-B5DE-AFC0151B85E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343F5-2708-1B47-9D4C-469B7EE6290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12ED2-C866-3F4B-BB8E-1CE7C31138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0738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3037" cy="1254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C90B553-4411-A841-9D4C-6A4B4FCB12D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E76F87-722E-E948-997C-EAF86BDB340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9654D9-DE84-FE45-9394-C4B1ED52F6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B84AE-12B6-0840-8876-97AFF43BD7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A24FAA-9D81-DE4F-861E-D9203CA385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DD0118F-3AE5-EA40-BDFD-6B8B7BF8962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28A237F-2C25-4347-98E1-CFD92ACC98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9E563-5E4F-3946-9F6E-73B2EA1A8A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02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083F65F-05B0-4643-A5EB-5F48471CC0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842686-C35C-BD42-8FDB-7B43DD23F0C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952303-412C-4344-B664-E1BD1C18EBF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6030E-5C1B-0844-8850-FA68D1105D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65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73FAD8B-E87F-224E-B644-2F6A229464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850959-31DC-524A-8617-0103FE1E6E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36B83ED-D1AF-A148-9F6B-E0BF8EB054A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9E9C6-6468-A94B-BAA6-19D085EDEA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28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B69240A-3E0F-D041-BA21-0F0CB0F54A2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1FACE2-E869-BE4D-AB15-E3C20EFC034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4579476-2C00-F64F-9BB4-8D75604B350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BE95-CE2D-A843-9B5A-8DA46FC722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17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082DF53-BDBA-4646-8CC9-A59B97F9540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A14670B-A78F-6040-8064-E9BE8E5077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AC13EBA-E04A-D44D-B29C-24B1087AC40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9DA42-3A98-E942-AE5A-A4C14EC41F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83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59670217-0B8D-CF40-82A6-F748FE638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3037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1DDF3A44-CE17-D64B-B4D3-9BA63546B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3037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4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8432C0C-6859-4241-ADFE-9BD46B9E797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99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8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A221385-C3F6-AF42-A710-3194A91546E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7700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8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626D177-D58A-D248-9EFE-21F0C55A406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99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8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63985B6-A51B-024B-936D-FB217F1AF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ourier New" panose="02070309020205020404" pitchFamily="49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ctr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ourier New" panose="02070309020205020404" pitchFamily="49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ctr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ourier New" panose="02070309020205020404" pitchFamily="49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ctr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ourier New" panose="02070309020205020404" pitchFamily="49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ourier New" panose="02070309020205020404" pitchFamily="49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ourier New" panose="02070309020205020404" pitchFamily="49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ourier New" panose="02070309020205020404" pitchFamily="49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ourier New" panose="02070309020205020404" pitchFamily="49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40F9D600-3FD2-ED4B-82AB-740696BD6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3037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0583DE5-2E8D-1543-A4CA-258B840DA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79613"/>
            <a:ext cx="8847138" cy="413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76F64CC-D225-704E-9794-CBBCC1722C0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12775" y="6562725"/>
            <a:ext cx="23399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544F68E-ABA3-404B-8747-EBBADC96864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556000" y="6562725"/>
            <a:ext cx="3187700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514D946-1296-A349-B0F1-EBBD008C148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335838" y="6562725"/>
            <a:ext cx="23399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4A4DEB8-4DDC-4948-984C-777A795228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kern="1200">
          <a:solidFill>
            <a:srgbClr val="280099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8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8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8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8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03936655-E4A4-B348-B204-6FA2A97C8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3037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51F27F7-61F3-1848-9FEE-BE5F94266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2160588"/>
            <a:ext cx="9063037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4C27841-9E50-7843-A1A7-E32AEE1F193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99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9ADC9AB-F75A-7345-B2EB-6B655C0BBF5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7700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3E50B2-0043-7A48-AAF5-A5D502CAB6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99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0F7D12E-CC64-CD49-9487-639D74B30E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BB67628D-B7A4-9145-9512-DF227BCA2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3037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8DFB9EB-DE91-F34D-8CB4-7AA792485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79613"/>
            <a:ext cx="8847138" cy="413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97DA04D-D319-1645-8FF0-1401AD0C912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12775" y="6562725"/>
            <a:ext cx="23399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64CA420-9D15-4940-95C8-94218E829A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556000" y="6562725"/>
            <a:ext cx="3187700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380EF06-8069-E64E-9463-E8970FBEE3A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335838" y="6562725"/>
            <a:ext cx="23399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1CE7F7-9BB4-144E-A16A-21A6F64A1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kern="1200">
          <a:solidFill>
            <a:srgbClr val="280099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8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8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8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8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e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8.e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.png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11" Type="http://schemas.openxmlformats.org/officeDocument/2006/relationships/image" Target="../media/image17.e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.png"/><Relationship Id="rId9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8.e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27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4.e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0.e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2.e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2.e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1.e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0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7.e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3.e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4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C86C6DCA-FF83-544E-A8D0-65F57637D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/>
            <a:r>
              <a:rPr lang="en-US" altLang="en-US" dirty="0"/>
              <a:t>Introduction to Financial Mathematics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B55C5229-B943-EF4B-B9BD-7F701A9E0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FE5B1E52-9DDC-9F4F-93A7-C9EBF74CD1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0725" y="1979613"/>
            <a:ext cx="8847138" cy="5278437"/>
          </a:xfrm>
        </p:spPr>
        <p:txBody>
          <a:bodyPr/>
          <a:lstStyle/>
          <a:p>
            <a:r>
              <a:rPr lang="en-US" altLang="en-US" sz="2000" b="1" dirty="0"/>
              <a:t>Valuation principle – mark to market value – examples and explanation:</a:t>
            </a:r>
            <a:endParaRPr lang="en-US" altLang="en-US" sz="2000" dirty="0"/>
          </a:p>
          <a:p>
            <a:r>
              <a:rPr lang="en-US" altLang="en-US" sz="2000" dirty="0"/>
              <a:t>On 9/30/2019 </a:t>
            </a:r>
            <a:r>
              <a:rPr lang="en-US" altLang="en-US" sz="2000" b="1" dirty="0"/>
              <a:t>Trader A</a:t>
            </a:r>
            <a:r>
              <a:rPr lang="en-US" altLang="en-US" sz="2000" dirty="0"/>
              <a:t> enters into a forward transaction on foreign exchange. In two years, on 9/30/2021, A should pay USD 1,125,000 and receive EUR 1,000,000.  What is the value of this transaction on 12/31/2019?</a:t>
            </a:r>
          </a:p>
          <a:p>
            <a:r>
              <a:rPr lang="en-US" altLang="en-US" sz="2000" dirty="0"/>
              <a:t>On 8/15/2018, </a:t>
            </a:r>
            <a:r>
              <a:rPr lang="en-US" altLang="en-US" sz="2000" b="1" dirty="0"/>
              <a:t>Trader B</a:t>
            </a:r>
            <a:r>
              <a:rPr lang="en-US" altLang="en-US" sz="2000" dirty="0"/>
              <a:t> entered into a forward purchase of 10,000 units of natural gas for $3.25/unit, delivered during the month of April 2020.  What is the value of this transaction on 12/31/2019?</a:t>
            </a:r>
          </a:p>
          <a:p>
            <a:r>
              <a:rPr lang="en-US" altLang="en-US" sz="2000" dirty="0"/>
              <a:t>On 6/15/2018, </a:t>
            </a:r>
            <a:r>
              <a:rPr lang="en-US" altLang="en-US" sz="2000" b="1" dirty="0"/>
              <a:t>Trader C</a:t>
            </a:r>
            <a:r>
              <a:rPr lang="en-US" altLang="en-US" sz="2000" dirty="0"/>
              <a:t> entered into interest rate swap (IRS) transaction, where, for every month of the period of 12/1/2018-1/31/2038, C should pay 2.0% interest accrued on 10mln notional, and receive the interest accrued on the same notional at then current (floating) rate.  What is the value of this transaction on 12/31/2019?</a:t>
            </a:r>
          </a:p>
          <a:p>
            <a:br>
              <a:rPr lang="en-US" altLang="en-US" sz="2000" dirty="0"/>
            </a:br>
            <a:r>
              <a:rPr lang="en-US" altLang="en-US" sz="2000" b="1" dirty="0"/>
              <a:t>Once we know the underlying we can project the future cash flows</a:t>
            </a:r>
            <a:endParaRPr lang="en-US" altLang="en-US" sz="2000" dirty="0"/>
          </a:p>
          <a:p>
            <a:r>
              <a:rPr lang="en-US" altLang="en-US" sz="2000" b="1" dirty="0"/>
              <a:t>And we need the discount factors.</a:t>
            </a:r>
            <a:endParaRPr lang="en-US" altLang="en-US" sz="20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95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0494-C16C-0343-9AA7-EA576C00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95B06-67B6-3047-8892-EDCF7E046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5" y="1979613"/>
            <a:ext cx="8847138" cy="4924424"/>
          </a:xfrm>
        </p:spPr>
        <p:txBody>
          <a:bodyPr/>
          <a:lstStyle/>
          <a:p>
            <a:r>
              <a:rPr lang="en-US" sz="2000" dirty="0"/>
              <a:t>Financial instruments used as the inputs in mark to market calculations are called underlying instruments.</a:t>
            </a:r>
          </a:p>
          <a:p>
            <a:endParaRPr lang="en-US" sz="2000" dirty="0"/>
          </a:p>
          <a:p>
            <a:r>
              <a:rPr lang="en-US" sz="2000" dirty="0"/>
              <a:t>Forward prices, interest rates, foreign exchange rates, and, sometimes, stock prices are underlying instruments. </a:t>
            </a:r>
          </a:p>
          <a:p>
            <a:r>
              <a:rPr lang="en-US" sz="2000" dirty="0"/>
              <a:t>Their values (market levels) change between the transaction date and the maturity. They are often assumed to follow certain stochastic processes. </a:t>
            </a:r>
          </a:p>
          <a:p>
            <a:endParaRPr lang="en-US" sz="2000" dirty="0"/>
          </a:p>
          <a:p>
            <a:r>
              <a:rPr lang="en-US" sz="2000" dirty="0"/>
              <a:t>We call them underlying processes.</a:t>
            </a:r>
          </a:p>
        </p:txBody>
      </p:sp>
    </p:spTree>
    <p:extLst>
      <p:ext uri="{BB962C8B-B14F-4D97-AF65-F5344CB8AC3E}">
        <p14:creationId xmlns:p14="http://schemas.microsoft.com/office/powerpoint/2010/main" val="245394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EDA8461B-4BFB-C64F-AF9A-7C53C544B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600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Markets Move Up &amp; Down </a:t>
            </a:r>
          </a:p>
        </p:txBody>
      </p:sp>
      <p:pic>
        <p:nvPicPr>
          <p:cNvPr id="56323" name="Picture 2">
            <a:extLst>
              <a:ext uri="{FF2B5EF4-FFF2-40B4-BE49-F238E27FC236}">
                <a16:creationId xmlns:a16="http://schemas.microsoft.com/office/drawing/2014/main" id="{84775581-BF4C-D240-BF0C-76CFE4009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1798638"/>
            <a:ext cx="8855075" cy="338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8195" name="Group 3">
            <a:extLst>
              <a:ext uri="{FF2B5EF4-FFF2-40B4-BE49-F238E27FC236}">
                <a16:creationId xmlns:a16="http://schemas.microsoft.com/office/drawing/2014/main" id="{0B2BF08B-1349-7145-BBDA-9FFCD31EFC1D}"/>
              </a:ext>
            </a:extLst>
          </p:cNvPr>
          <p:cNvGraphicFramePr>
            <a:graphicFrameLocks noGrp="1"/>
          </p:cNvGraphicFramePr>
          <p:nvPr/>
        </p:nvGraphicFramePr>
        <p:xfrm>
          <a:off x="808038" y="-5386388"/>
          <a:ext cx="6296025" cy="3467101"/>
        </p:xfrm>
        <a:graphic>
          <a:graphicData uri="http://schemas.openxmlformats.org/drawingml/2006/table">
            <a:tbl>
              <a:tblPr/>
              <a:tblGrid>
                <a:gridCol w="68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28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75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8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8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877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33" name="Group 41">
            <a:extLst>
              <a:ext uri="{FF2B5EF4-FFF2-40B4-BE49-F238E27FC236}">
                <a16:creationId xmlns:a16="http://schemas.microsoft.com/office/drawing/2014/main" id="{6DB2B38D-F5F4-6748-8DEE-C9C87577148A}"/>
              </a:ext>
            </a:extLst>
          </p:cNvPr>
          <p:cNvGraphicFramePr>
            <a:graphicFrameLocks noGrp="1"/>
          </p:cNvGraphicFramePr>
          <p:nvPr/>
        </p:nvGraphicFramePr>
        <p:xfrm>
          <a:off x="808038" y="-5386388"/>
          <a:ext cx="6296025" cy="3467101"/>
        </p:xfrm>
        <a:graphic>
          <a:graphicData uri="http://schemas.openxmlformats.org/drawingml/2006/table">
            <a:tbl>
              <a:tblPr/>
              <a:tblGrid>
                <a:gridCol w="68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28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75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8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8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877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71" name="Group 79">
            <a:extLst>
              <a:ext uri="{FF2B5EF4-FFF2-40B4-BE49-F238E27FC236}">
                <a16:creationId xmlns:a16="http://schemas.microsoft.com/office/drawing/2014/main" id="{FF2542B3-5B31-9246-9F99-BB21F24A60CC}"/>
              </a:ext>
            </a:extLst>
          </p:cNvPr>
          <p:cNvGraphicFramePr>
            <a:graphicFrameLocks noGrp="1"/>
          </p:cNvGraphicFramePr>
          <p:nvPr/>
        </p:nvGraphicFramePr>
        <p:xfrm>
          <a:off x="808038" y="-5386388"/>
          <a:ext cx="6296025" cy="3467101"/>
        </p:xfrm>
        <a:graphic>
          <a:graphicData uri="http://schemas.openxmlformats.org/drawingml/2006/table">
            <a:tbl>
              <a:tblPr/>
              <a:tblGrid>
                <a:gridCol w="68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28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75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8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8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877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384" name="Text Box 117">
            <a:extLst>
              <a:ext uri="{FF2B5EF4-FFF2-40B4-BE49-F238E27FC236}">
                <a16:creationId xmlns:a16="http://schemas.microsoft.com/office/drawing/2014/main" id="{BE7C9695-0DDE-9349-A2F9-45E15884C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461000"/>
            <a:ext cx="8855075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33655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000" dirty="0"/>
              <a:t>Look up at Yahoo! finance.  Any stock, any time period.</a:t>
            </a:r>
          </a:p>
          <a:p>
            <a:pPr eaLnBrk="1">
              <a:buClrTx/>
              <a:buFontTx/>
              <a:buNone/>
            </a:pPr>
            <a:r>
              <a:rPr lang="en-US" altLang="en-US" sz="2000" dirty="0"/>
              <a:t>Random moves up and down.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31E62CCD-AC57-0C4B-A3FC-E3080F8E9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Simplified View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A36C03E-320E-774A-AB15-8D09D8C3F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25" y="1736725"/>
            <a:ext cx="8855075" cy="2103438"/>
          </a:xfrm>
        </p:spPr>
        <p:txBody>
          <a:bodyPr/>
          <a:lstStyle/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Consider a random path: up, down, up, up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B247D357-B3D6-8A4E-8B2B-566B9E956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389438"/>
            <a:ext cx="8855075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33655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000"/>
              <a:t>Assume prices are adjusted for up and down moves:   </a:t>
            </a:r>
          </a:p>
          <a:p>
            <a:pPr eaLnBrk="1">
              <a:buClrTx/>
              <a:buFontTx/>
              <a:buNone/>
            </a:pPr>
            <a:endParaRPr lang="en-US" altLang="en-US" sz="2000"/>
          </a:p>
          <a:p>
            <a:pPr eaLnBrk="1">
              <a:buClrTx/>
              <a:buFontTx/>
              <a:buNone/>
            </a:pPr>
            <a:endParaRPr lang="en-US" altLang="en-US" sz="2000"/>
          </a:p>
          <a:p>
            <a:pPr eaLnBrk="1">
              <a:buClrTx/>
              <a:buFontTx/>
              <a:buNone/>
            </a:pPr>
            <a:r>
              <a:rPr lang="en-US" altLang="en-US" sz="2000"/>
              <a:t>The last price:</a:t>
            </a:r>
          </a:p>
          <a:p>
            <a:pPr eaLnBrk="1">
              <a:buClrTx/>
              <a:buFontTx/>
              <a:buNone/>
            </a:pPr>
            <a:r>
              <a:rPr lang="en-US" altLang="en-US" sz="2000"/>
              <a:t>  </a:t>
            </a:r>
          </a:p>
          <a:p>
            <a:pPr eaLnBrk="1">
              <a:buClrTx/>
              <a:buFontTx/>
              <a:buNone/>
            </a:pPr>
            <a:endParaRPr lang="en-US" altLang="en-US" sz="1500"/>
          </a:p>
          <a:p>
            <a:pPr eaLnBrk="1">
              <a:buClrTx/>
              <a:buFontTx/>
              <a:buNone/>
            </a:pPr>
            <a:endParaRPr lang="en-US" altLang="en-US" sz="1500"/>
          </a:p>
          <a:p>
            <a:pPr eaLnBrk="1">
              <a:buClrTx/>
              <a:buFontTx/>
              <a:buNone/>
            </a:pPr>
            <a:r>
              <a:rPr lang="en-US" altLang="en-US" sz="2000"/>
              <a:t>       </a:t>
            </a:r>
          </a:p>
          <a:p>
            <a:pPr eaLnBrk="1">
              <a:buClrTx/>
              <a:buFontTx/>
              <a:buNone/>
            </a:pPr>
            <a:endParaRPr lang="en-US" altLang="en-US" sz="2000"/>
          </a:p>
          <a:p>
            <a:pPr eaLnBrk="1">
              <a:buClrTx/>
              <a:buFontTx/>
              <a:buNone/>
            </a:pPr>
            <a:endParaRPr lang="en-US" altLang="en-US" sz="2000"/>
          </a:p>
          <a:p>
            <a:pPr eaLnBrk="1">
              <a:buClrTx/>
              <a:buFontTx/>
              <a:buNone/>
            </a:pPr>
            <a:r>
              <a:rPr lang="en-US" altLang="en-US" sz="2000"/>
              <a:t>    </a:t>
            </a:r>
          </a:p>
          <a:p>
            <a:pPr eaLnBrk="1">
              <a:buClrTx/>
              <a:buFontTx/>
              <a:buNone/>
            </a:pPr>
            <a:endParaRPr lang="en-US" altLang="en-US" sz="2000"/>
          </a:p>
        </p:txBody>
      </p:sp>
      <p:graphicFrame>
        <p:nvGraphicFramePr>
          <p:cNvPr id="58373" name="Object 4">
            <a:extLst>
              <a:ext uri="{FF2B5EF4-FFF2-40B4-BE49-F238E27FC236}">
                <a16:creationId xmlns:a16="http://schemas.microsoft.com/office/drawing/2014/main" id="{85C120E1-4912-8E41-BAAD-687135711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2475" y="5761038"/>
          <a:ext cx="4572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4" r:id="rId5" imgW="2057400" imgH="215900" progId="">
                  <p:embed/>
                </p:oleObj>
              </mc:Choice>
              <mc:Fallback>
                <p:oleObj r:id="rId5" imgW="2057400" imgH="2159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5761038"/>
                        <a:ext cx="4572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4" name="Group 5">
            <a:extLst>
              <a:ext uri="{FF2B5EF4-FFF2-40B4-BE49-F238E27FC236}">
                <a16:creationId xmlns:a16="http://schemas.microsoft.com/office/drawing/2014/main" id="{2F3CD50F-4FE9-ED42-A131-68B7C95DA523}"/>
              </a:ext>
            </a:extLst>
          </p:cNvPr>
          <p:cNvGrpSpPr>
            <a:grpSpLocks/>
          </p:cNvGrpSpPr>
          <p:nvPr/>
        </p:nvGrpSpPr>
        <p:grpSpPr bwMode="auto">
          <a:xfrm>
            <a:off x="3452813" y="2306638"/>
            <a:ext cx="2806700" cy="1770062"/>
            <a:chOff x="2175" y="1453"/>
            <a:chExt cx="1513" cy="1115"/>
          </a:xfrm>
        </p:grpSpPr>
        <p:sp>
          <p:nvSpPr>
            <p:cNvPr id="58376" name="Line 6">
              <a:extLst>
                <a:ext uri="{FF2B5EF4-FFF2-40B4-BE49-F238E27FC236}">
                  <a16:creationId xmlns:a16="http://schemas.microsoft.com/office/drawing/2014/main" id="{997B1864-EA9B-8E44-B1F0-CABECC1E4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3" y="2346"/>
              <a:ext cx="1435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7" name="Line 7">
              <a:extLst>
                <a:ext uri="{FF2B5EF4-FFF2-40B4-BE49-F238E27FC236}">
                  <a16:creationId xmlns:a16="http://schemas.microsoft.com/office/drawing/2014/main" id="{752F8425-19BC-5D41-B85A-40CCE16CCF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3" y="1881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Line 8">
              <a:extLst>
                <a:ext uri="{FF2B5EF4-FFF2-40B4-BE49-F238E27FC236}">
                  <a16:creationId xmlns:a16="http://schemas.microsoft.com/office/drawing/2014/main" id="{1B68E2DA-8288-D146-851B-DD38EA28D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3" y="1881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9" name="Line 9">
              <a:extLst>
                <a:ext uri="{FF2B5EF4-FFF2-40B4-BE49-F238E27FC236}">
                  <a16:creationId xmlns:a16="http://schemas.microsoft.com/office/drawing/2014/main" id="{DCB5F295-8126-2043-B314-FB011E324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886"/>
              <a:ext cx="284" cy="198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0" name="Line 10">
              <a:extLst>
                <a:ext uri="{FF2B5EF4-FFF2-40B4-BE49-F238E27FC236}">
                  <a16:creationId xmlns:a16="http://schemas.microsoft.com/office/drawing/2014/main" id="{FA5F541E-F681-3742-B644-9CFCB2FA1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8" y="1795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Line 11">
              <a:extLst>
                <a:ext uri="{FF2B5EF4-FFF2-40B4-BE49-F238E27FC236}">
                  <a16:creationId xmlns:a16="http://schemas.microsoft.com/office/drawing/2014/main" id="{41BEC3C6-ECC3-CA42-8DF2-32AD2B0BC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6" y="1507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Text Box 12">
              <a:extLst>
                <a:ext uri="{FF2B5EF4-FFF2-40B4-BE49-F238E27FC236}">
                  <a16:creationId xmlns:a16="http://schemas.microsoft.com/office/drawing/2014/main" id="{0883CF3E-2D3D-8A49-9CE0-60C5B6780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5" y="2321"/>
              <a:ext cx="2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58383" name="Text Box 13">
              <a:extLst>
                <a:ext uri="{FF2B5EF4-FFF2-40B4-BE49-F238E27FC236}">
                  <a16:creationId xmlns:a16="http://schemas.microsoft.com/office/drawing/2014/main" id="{63C10779-D23A-794F-B409-CCEC82DF9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320"/>
              <a:ext cx="24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58384" name="Text Box 14">
              <a:extLst>
                <a:ext uri="{FF2B5EF4-FFF2-40B4-BE49-F238E27FC236}">
                  <a16:creationId xmlns:a16="http://schemas.microsoft.com/office/drawing/2014/main" id="{5FB3BEE8-A76A-7F4E-A3FD-8817ED11D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" y="2317"/>
              <a:ext cx="2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58385" name="Text Box 15">
              <a:extLst>
                <a:ext uri="{FF2B5EF4-FFF2-40B4-BE49-F238E27FC236}">
                  <a16:creationId xmlns:a16="http://schemas.microsoft.com/office/drawing/2014/main" id="{1E70BD5A-2E42-8347-8748-3D2C205AF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2317"/>
              <a:ext cx="26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58386" name="Text Box 16">
              <a:extLst>
                <a:ext uri="{FF2B5EF4-FFF2-40B4-BE49-F238E27FC236}">
                  <a16:creationId xmlns:a16="http://schemas.microsoft.com/office/drawing/2014/main" id="{DBFDA67A-7A39-984A-88E7-19B76B0E6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1" y="2314"/>
              <a:ext cx="2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58387" name="Line 17">
              <a:extLst>
                <a:ext uri="{FF2B5EF4-FFF2-40B4-BE49-F238E27FC236}">
                  <a16:creationId xmlns:a16="http://schemas.microsoft.com/office/drawing/2014/main" id="{71DF5AF8-2BA6-BB45-8E5E-BBAE05BB9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828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8" name="Line 18">
              <a:extLst>
                <a:ext uri="{FF2B5EF4-FFF2-40B4-BE49-F238E27FC236}">
                  <a16:creationId xmlns:a16="http://schemas.microsoft.com/office/drawing/2014/main" id="{9156B62A-83E4-E045-9A29-EF81BC0A4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8" y="2029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Line 19">
              <a:extLst>
                <a:ext uri="{FF2B5EF4-FFF2-40B4-BE49-F238E27FC236}">
                  <a16:creationId xmlns:a16="http://schemas.microsoft.com/office/drawing/2014/main" id="{95EDF0A9-3D1C-8242-9CA8-39CCAF6EE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742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Line 20">
              <a:extLst>
                <a:ext uri="{FF2B5EF4-FFF2-40B4-BE49-F238E27FC236}">
                  <a16:creationId xmlns:a16="http://schemas.microsoft.com/office/drawing/2014/main" id="{A37B20EA-CB3F-B44D-AD23-B7F63202E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453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Line 21">
              <a:extLst>
                <a:ext uri="{FF2B5EF4-FFF2-40B4-BE49-F238E27FC236}">
                  <a16:creationId xmlns:a16="http://schemas.microsoft.com/office/drawing/2014/main" id="{EB719296-1457-494F-B73D-A287CF84E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3" y="2115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8375" name="Object 22">
            <a:extLst>
              <a:ext uri="{FF2B5EF4-FFF2-40B4-BE49-F238E27FC236}">
                <a16:creationId xmlns:a16="http://schemas.microsoft.com/office/drawing/2014/main" id="{73A09814-E36C-A942-BC0B-291A04D838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846638"/>
          <a:ext cx="4572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5" r:id="rId7" imgW="2527300" imgH="203200" progId="">
                  <p:embed/>
                </p:oleObj>
              </mc:Choice>
              <mc:Fallback>
                <p:oleObj r:id="rId7" imgW="2527300" imgH="203200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46638"/>
                        <a:ext cx="4572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>
            <a:extLst>
              <a:ext uri="{FF2B5EF4-FFF2-40B4-BE49-F238E27FC236}">
                <a16:creationId xmlns:a16="http://schemas.microsoft.com/office/drawing/2014/main" id="{F577FBD4-CCEF-204C-9656-65D4F2F47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Simplified View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B506CA1-1CD6-DA41-AE75-FCE7DF4FD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25" y="1736725"/>
            <a:ext cx="8855075" cy="2103438"/>
          </a:xfrm>
        </p:spPr>
        <p:txBody>
          <a:bodyPr/>
          <a:lstStyle/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The order of up and down moves does not matter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</p:txBody>
      </p:sp>
      <p:sp>
        <p:nvSpPr>
          <p:cNvPr id="60420" name="Text Box 3">
            <a:extLst>
              <a:ext uri="{FF2B5EF4-FFF2-40B4-BE49-F238E27FC236}">
                <a16:creationId xmlns:a16="http://schemas.microsoft.com/office/drawing/2014/main" id="{33CB1417-2397-DB4A-A702-14E702462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572000"/>
            <a:ext cx="8855075" cy="420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33655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endParaRPr lang="en-US" altLang="en-US" sz="2000"/>
          </a:p>
          <a:p>
            <a:pPr eaLnBrk="1">
              <a:buClrTx/>
              <a:buFontTx/>
              <a:buNone/>
            </a:pPr>
            <a:endParaRPr lang="en-US" altLang="en-US" sz="1500"/>
          </a:p>
          <a:p>
            <a:pPr eaLnBrk="1">
              <a:buClrTx/>
              <a:buFontTx/>
              <a:buNone/>
            </a:pPr>
            <a:endParaRPr lang="en-US" altLang="en-US" sz="1500"/>
          </a:p>
          <a:p>
            <a:pPr eaLnBrk="1">
              <a:buClrTx/>
              <a:buFontTx/>
              <a:buNone/>
            </a:pPr>
            <a:endParaRPr lang="en-US" altLang="en-US" sz="1500"/>
          </a:p>
          <a:p>
            <a:pPr eaLnBrk="1">
              <a:buClrTx/>
              <a:buFontTx/>
              <a:buNone/>
            </a:pPr>
            <a:endParaRPr lang="en-US" altLang="en-US" sz="1500"/>
          </a:p>
          <a:p>
            <a:pPr eaLnBrk="1">
              <a:buClrTx/>
              <a:buFontTx/>
              <a:buNone/>
            </a:pPr>
            <a:r>
              <a:rPr lang="en-US" altLang="en-US" sz="2000"/>
              <a:t>       </a:t>
            </a:r>
          </a:p>
          <a:p>
            <a:pPr eaLnBrk="1">
              <a:buClrTx/>
              <a:buFontTx/>
              <a:buNone/>
            </a:pPr>
            <a:endParaRPr lang="en-US" altLang="en-US" sz="2000"/>
          </a:p>
          <a:p>
            <a:pPr eaLnBrk="1">
              <a:buClrTx/>
              <a:buFontTx/>
              <a:buNone/>
            </a:pPr>
            <a:endParaRPr lang="en-US" altLang="en-US" sz="2000"/>
          </a:p>
          <a:p>
            <a:pPr eaLnBrk="1">
              <a:buClrTx/>
              <a:buFontTx/>
              <a:buNone/>
            </a:pPr>
            <a:r>
              <a:rPr lang="en-US" altLang="en-US" sz="2000"/>
              <a:t>    </a:t>
            </a:r>
          </a:p>
          <a:p>
            <a:pPr eaLnBrk="1">
              <a:buClrTx/>
              <a:buFontTx/>
              <a:buNone/>
            </a:pPr>
            <a:endParaRPr lang="en-US" altLang="en-US" sz="2000"/>
          </a:p>
        </p:txBody>
      </p:sp>
      <p:graphicFrame>
        <p:nvGraphicFramePr>
          <p:cNvPr id="60421" name="Object 4">
            <a:extLst>
              <a:ext uri="{FF2B5EF4-FFF2-40B4-BE49-F238E27FC236}">
                <a16:creationId xmlns:a16="http://schemas.microsoft.com/office/drawing/2014/main" id="{7F844EB1-C603-5C48-8B68-8FCBD971A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2963" y="5578475"/>
          <a:ext cx="19208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r:id="rId5" imgW="825500" imgH="215900" progId="">
                  <p:embed/>
                </p:oleObj>
              </mc:Choice>
              <mc:Fallback>
                <p:oleObj r:id="rId5" imgW="825500" imgH="2159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5578475"/>
                        <a:ext cx="19208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2" name="Group 5">
            <a:extLst>
              <a:ext uri="{FF2B5EF4-FFF2-40B4-BE49-F238E27FC236}">
                <a16:creationId xmlns:a16="http://schemas.microsoft.com/office/drawing/2014/main" id="{73AA1E08-BFBB-5248-8B73-E8E3B67AEAC2}"/>
              </a:ext>
            </a:extLst>
          </p:cNvPr>
          <p:cNvGrpSpPr>
            <a:grpSpLocks/>
          </p:cNvGrpSpPr>
          <p:nvPr/>
        </p:nvGrpSpPr>
        <p:grpSpPr bwMode="auto">
          <a:xfrm>
            <a:off x="3078163" y="3017838"/>
            <a:ext cx="3028950" cy="2070100"/>
            <a:chOff x="1939" y="1901"/>
            <a:chExt cx="1513" cy="1304"/>
          </a:xfrm>
        </p:grpSpPr>
        <p:sp>
          <p:nvSpPr>
            <p:cNvPr id="60423" name="Text Box 6">
              <a:extLst>
                <a:ext uri="{FF2B5EF4-FFF2-40B4-BE49-F238E27FC236}">
                  <a16:creationId xmlns:a16="http://schemas.microsoft.com/office/drawing/2014/main" id="{BE98B4B0-AD72-8540-95D4-BF07FF05C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2957"/>
              <a:ext cx="24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grpSp>
          <p:nvGrpSpPr>
            <p:cNvPr id="60424" name="Group 7">
              <a:extLst>
                <a:ext uri="{FF2B5EF4-FFF2-40B4-BE49-F238E27FC236}">
                  <a16:creationId xmlns:a16="http://schemas.microsoft.com/office/drawing/2014/main" id="{81B291A3-5EC8-F74E-A909-20C0C3C751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9" y="1901"/>
              <a:ext cx="1513" cy="1286"/>
              <a:chOff x="1939" y="1901"/>
              <a:chExt cx="1513" cy="1286"/>
            </a:xfrm>
          </p:grpSpPr>
          <p:sp>
            <p:nvSpPr>
              <p:cNvPr id="60425" name="Line 8">
                <a:extLst>
                  <a:ext uri="{FF2B5EF4-FFF2-40B4-BE49-F238E27FC236}">
                    <a16:creationId xmlns:a16="http://schemas.microsoft.com/office/drawing/2014/main" id="{9A9031F4-761C-904C-A8A8-3EF1FED3A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984"/>
                <a:ext cx="1436" cy="0"/>
              </a:xfrm>
              <a:prstGeom prst="line">
                <a:avLst/>
              </a:prstGeom>
              <a:noFill/>
              <a:ln w="9360">
                <a:solidFill>
                  <a:srgbClr val="008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6" name="Line 9">
                <a:extLst>
                  <a:ext uri="{FF2B5EF4-FFF2-40B4-BE49-F238E27FC236}">
                    <a16:creationId xmlns:a16="http://schemas.microsoft.com/office/drawing/2014/main" id="{E4D6DB0B-8693-E641-B243-8A2E14ACD7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3" y="2527"/>
                <a:ext cx="284" cy="292"/>
              </a:xfrm>
              <a:prstGeom prst="line">
                <a:avLst/>
              </a:prstGeom>
              <a:noFill/>
              <a:ln w="936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7" name="Line 10">
                <a:extLst>
                  <a:ext uri="{FF2B5EF4-FFF2-40B4-BE49-F238E27FC236}">
                    <a16:creationId xmlns:a16="http://schemas.microsoft.com/office/drawing/2014/main" id="{A09B0AF4-D912-6146-BE54-6EB04F61C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4" y="2535"/>
                <a:ext cx="284" cy="292"/>
              </a:xfrm>
              <a:prstGeom prst="line">
                <a:avLst/>
              </a:prstGeom>
              <a:noFill/>
              <a:ln w="9360">
                <a:solidFill>
                  <a:srgbClr val="C5000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8" name="Line 11">
                <a:extLst>
                  <a:ext uri="{FF2B5EF4-FFF2-40B4-BE49-F238E27FC236}">
                    <a16:creationId xmlns:a16="http://schemas.microsoft.com/office/drawing/2014/main" id="{36222B3A-7ABE-864D-B4E7-37BB46336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6" y="2246"/>
                <a:ext cx="284" cy="198"/>
              </a:xfrm>
              <a:prstGeom prst="line">
                <a:avLst/>
              </a:prstGeom>
              <a:noFill/>
              <a:ln w="9360">
                <a:solidFill>
                  <a:srgbClr val="C5000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9" name="Line 12">
                <a:extLst>
                  <a:ext uri="{FF2B5EF4-FFF2-40B4-BE49-F238E27FC236}">
                    <a16:creationId xmlns:a16="http://schemas.microsoft.com/office/drawing/2014/main" id="{07D3F8EA-A7CC-624E-9359-49320AFE6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8" y="2242"/>
                <a:ext cx="284" cy="292"/>
              </a:xfrm>
              <a:prstGeom prst="line">
                <a:avLst/>
              </a:prstGeom>
              <a:noFill/>
              <a:ln w="9360">
                <a:solidFill>
                  <a:srgbClr val="C5000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0" name="Line 13">
                <a:extLst>
                  <a:ext uri="{FF2B5EF4-FFF2-40B4-BE49-F238E27FC236}">
                    <a16:creationId xmlns:a16="http://schemas.microsoft.com/office/drawing/2014/main" id="{992FD287-BD7E-254A-8308-9EA4E7D17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4" y="2127"/>
                <a:ext cx="284" cy="321"/>
              </a:xfrm>
              <a:prstGeom prst="line">
                <a:avLst/>
              </a:prstGeom>
              <a:noFill/>
              <a:ln w="9360">
                <a:solidFill>
                  <a:srgbClr val="C5000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1" name="Text Box 14">
                <a:extLst>
                  <a:ext uri="{FF2B5EF4-FFF2-40B4-BE49-F238E27FC236}">
                    <a16:creationId xmlns:a16="http://schemas.microsoft.com/office/drawing/2014/main" id="{525F36C1-B5F6-F542-BFD9-AF34E353D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9" y="2958"/>
                <a:ext cx="246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lnSpc>
                    <a:spcPct val="93000"/>
                  </a:lnSpc>
                  <a:spcAft>
                    <a:spcPts val="142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lnSpc>
                    <a:spcPct val="93000"/>
                  </a:lnSpc>
                  <a:spcAft>
                    <a:spcPts val="113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lnSpc>
                    <a:spcPct val="93000"/>
                  </a:lnSpc>
                  <a:spcAft>
                    <a:spcPts val="85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lnSpc>
                    <a:spcPct val="93000"/>
                  </a:lnSpc>
                  <a:spcAft>
                    <a:spcPts val="57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lnSpc>
                    <a:spcPct val="93000"/>
                  </a:lnSpc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eaLnBrk="1">
                  <a:lnSpc>
                    <a:spcPct val="83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</a:t>
                </a:r>
                <a:r>
                  <a:rPr lang="en-US" altLang="en-US" sz="1800" baseline="-33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60432" name="Text Box 15">
                <a:extLst>
                  <a:ext uri="{FF2B5EF4-FFF2-40B4-BE49-F238E27FC236}">
                    <a16:creationId xmlns:a16="http://schemas.microsoft.com/office/drawing/2014/main" id="{E6ECD015-6D28-234C-8415-6CCB3BAE04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3" y="2955"/>
                <a:ext cx="24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lnSpc>
                    <a:spcPct val="93000"/>
                  </a:lnSpc>
                  <a:spcAft>
                    <a:spcPts val="142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lnSpc>
                    <a:spcPct val="93000"/>
                  </a:lnSpc>
                  <a:spcAft>
                    <a:spcPts val="113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lnSpc>
                    <a:spcPct val="93000"/>
                  </a:lnSpc>
                  <a:spcAft>
                    <a:spcPts val="85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lnSpc>
                    <a:spcPct val="93000"/>
                  </a:lnSpc>
                  <a:spcAft>
                    <a:spcPts val="57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lnSpc>
                    <a:spcPct val="93000"/>
                  </a:lnSpc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eaLnBrk="1">
                  <a:lnSpc>
                    <a:spcPct val="83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</a:t>
                </a:r>
                <a:r>
                  <a:rPr lang="en-US" altLang="en-US" sz="1800" baseline="-33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60433" name="Text Box 16">
                <a:extLst>
                  <a:ext uri="{FF2B5EF4-FFF2-40B4-BE49-F238E27FC236}">
                    <a16:creationId xmlns:a16="http://schemas.microsoft.com/office/drawing/2014/main" id="{F30BBC6D-616B-B745-88BA-ADED306592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5" y="2955"/>
                <a:ext cx="26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lnSpc>
                    <a:spcPct val="93000"/>
                  </a:lnSpc>
                  <a:spcAft>
                    <a:spcPts val="142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lnSpc>
                    <a:spcPct val="93000"/>
                  </a:lnSpc>
                  <a:spcAft>
                    <a:spcPts val="113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lnSpc>
                    <a:spcPct val="93000"/>
                  </a:lnSpc>
                  <a:spcAft>
                    <a:spcPts val="85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lnSpc>
                    <a:spcPct val="93000"/>
                  </a:lnSpc>
                  <a:spcAft>
                    <a:spcPts val="57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lnSpc>
                    <a:spcPct val="93000"/>
                  </a:lnSpc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eaLnBrk="1">
                  <a:lnSpc>
                    <a:spcPct val="83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</a:t>
                </a:r>
                <a:r>
                  <a:rPr lang="en-US" altLang="en-US" sz="1800" baseline="-33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60434" name="Text Box 17">
                <a:extLst>
                  <a:ext uri="{FF2B5EF4-FFF2-40B4-BE49-F238E27FC236}">
                    <a16:creationId xmlns:a16="http://schemas.microsoft.com/office/drawing/2014/main" id="{A5FF0A5C-6106-F24D-A994-CB66E45C4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6" y="2952"/>
                <a:ext cx="24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lnSpc>
                    <a:spcPct val="93000"/>
                  </a:lnSpc>
                  <a:spcAft>
                    <a:spcPts val="142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lnSpc>
                    <a:spcPct val="93000"/>
                  </a:lnSpc>
                  <a:spcAft>
                    <a:spcPts val="113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lnSpc>
                    <a:spcPct val="93000"/>
                  </a:lnSpc>
                  <a:spcAft>
                    <a:spcPts val="85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lnSpc>
                    <a:spcPct val="93000"/>
                  </a:lnSpc>
                  <a:spcAft>
                    <a:spcPts val="57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lnSpc>
                    <a:spcPct val="93000"/>
                  </a:lnSpc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eaLnBrk="1">
                  <a:lnSpc>
                    <a:spcPct val="83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</a:t>
                </a:r>
                <a:r>
                  <a:rPr lang="en-US" altLang="en-US" sz="1800" baseline="-33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60435" name="Line 18">
                <a:extLst>
                  <a:ext uri="{FF2B5EF4-FFF2-40B4-BE49-F238E27FC236}">
                    <a16:creationId xmlns:a16="http://schemas.microsoft.com/office/drawing/2014/main" id="{EB3B2867-3174-4E48-8675-8E9FAED5F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8" y="2478"/>
                <a:ext cx="0" cy="11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6" name="Line 19">
                <a:extLst>
                  <a:ext uri="{FF2B5EF4-FFF2-40B4-BE49-F238E27FC236}">
                    <a16:creationId xmlns:a16="http://schemas.microsoft.com/office/drawing/2014/main" id="{D7867239-75EF-6841-BA78-98D91225D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6" y="2188"/>
                <a:ext cx="0" cy="11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7" name="Line 20">
                <a:extLst>
                  <a:ext uri="{FF2B5EF4-FFF2-40B4-BE49-F238E27FC236}">
                    <a16:creationId xmlns:a16="http://schemas.microsoft.com/office/drawing/2014/main" id="{4E55E839-EDC3-C145-AE96-17166A4AB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4" y="1901"/>
                <a:ext cx="0" cy="11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8" name="Line 21">
                <a:extLst>
                  <a:ext uri="{FF2B5EF4-FFF2-40B4-BE49-F238E27FC236}">
                    <a16:creationId xmlns:a16="http://schemas.microsoft.com/office/drawing/2014/main" id="{834D2302-2A9B-A746-ACFE-D518AD065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2" y="2089"/>
                <a:ext cx="0" cy="11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9" name="Line 22">
                <a:extLst>
                  <a:ext uri="{FF2B5EF4-FFF2-40B4-BE49-F238E27FC236}">
                    <a16:creationId xmlns:a16="http://schemas.microsoft.com/office/drawing/2014/main" id="{1F58836A-76F6-D44F-86D7-5A16A3E6B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53"/>
                <a:ext cx="0" cy="11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0" name="Line 23">
                <a:extLst>
                  <a:ext uri="{FF2B5EF4-FFF2-40B4-BE49-F238E27FC236}">
                    <a16:creationId xmlns:a16="http://schemas.microsoft.com/office/drawing/2014/main" id="{E5A08167-4F83-F444-B373-0FE436E5E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8" y="2234"/>
                <a:ext cx="284" cy="292"/>
              </a:xfrm>
              <a:prstGeom prst="line">
                <a:avLst/>
              </a:prstGeom>
              <a:noFill/>
              <a:ln w="936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1" name="Line 24">
                <a:extLst>
                  <a:ext uri="{FF2B5EF4-FFF2-40B4-BE49-F238E27FC236}">
                    <a16:creationId xmlns:a16="http://schemas.microsoft.com/office/drawing/2014/main" id="{5238067C-9F14-8549-9A92-6B1051DD5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6" y="1954"/>
                <a:ext cx="284" cy="292"/>
              </a:xfrm>
              <a:prstGeom prst="line">
                <a:avLst/>
              </a:prstGeom>
              <a:noFill/>
              <a:ln w="936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2" name="Line 25">
                <a:extLst>
                  <a:ext uri="{FF2B5EF4-FFF2-40B4-BE49-F238E27FC236}">
                    <a16:creationId xmlns:a16="http://schemas.microsoft.com/office/drawing/2014/main" id="{CF757937-79D5-8E47-AD68-9693ABE20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4" y="1958"/>
                <a:ext cx="284" cy="169"/>
              </a:xfrm>
              <a:prstGeom prst="line">
                <a:avLst/>
              </a:prstGeom>
              <a:noFill/>
              <a:ln w="936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3" name="Line 26">
                <a:extLst>
                  <a:ext uri="{FF2B5EF4-FFF2-40B4-BE49-F238E27FC236}">
                    <a16:creationId xmlns:a16="http://schemas.microsoft.com/office/drawing/2014/main" id="{18907AD1-DB45-434D-A725-C3CA7E552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0" y="2560"/>
                <a:ext cx="284" cy="292"/>
              </a:xfrm>
              <a:prstGeom prst="line">
                <a:avLst/>
              </a:prstGeom>
              <a:noFill/>
              <a:ln w="936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4" name="Line 27">
                <a:extLst>
                  <a:ext uri="{FF2B5EF4-FFF2-40B4-BE49-F238E27FC236}">
                    <a16:creationId xmlns:a16="http://schemas.microsoft.com/office/drawing/2014/main" id="{DE71D245-589C-494F-B770-E8CBE19FE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8" y="2564"/>
                <a:ext cx="284" cy="226"/>
              </a:xfrm>
              <a:prstGeom prst="line">
                <a:avLst/>
              </a:prstGeom>
              <a:noFill/>
              <a:ln w="936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5" name="Line 28">
                <a:extLst>
                  <a:ext uri="{FF2B5EF4-FFF2-40B4-BE49-F238E27FC236}">
                    <a16:creationId xmlns:a16="http://schemas.microsoft.com/office/drawing/2014/main" id="{CECC8DF6-C919-394A-8C86-9800E3F87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4" y="2390"/>
                <a:ext cx="0" cy="11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6" name="Line 29">
                <a:extLst>
                  <a:ext uri="{FF2B5EF4-FFF2-40B4-BE49-F238E27FC236}">
                    <a16:creationId xmlns:a16="http://schemas.microsoft.com/office/drawing/2014/main" id="{1BFA37D0-3D3D-1E4F-A4CD-ADED9ACBF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6" y="2142"/>
                <a:ext cx="284" cy="321"/>
              </a:xfrm>
              <a:prstGeom prst="line">
                <a:avLst/>
              </a:prstGeom>
              <a:noFill/>
              <a:ln w="936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7" name="Line 30">
                <a:extLst>
                  <a:ext uri="{FF2B5EF4-FFF2-40B4-BE49-F238E27FC236}">
                    <a16:creationId xmlns:a16="http://schemas.microsoft.com/office/drawing/2014/main" id="{DE32A46C-DE69-104F-8BA0-A9B706668B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6" y="2474"/>
                <a:ext cx="284" cy="321"/>
              </a:xfrm>
              <a:prstGeom prst="line">
                <a:avLst/>
              </a:prstGeom>
              <a:noFill/>
              <a:ln w="936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8" name="Line 31">
                <a:extLst>
                  <a:ext uri="{FF2B5EF4-FFF2-40B4-BE49-F238E27FC236}">
                    <a16:creationId xmlns:a16="http://schemas.microsoft.com/office/drawing/2014/main" id="{B958F667-70AF-324B-8DB7-64F56B093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8" y="2724"/>
                <a:ext cx="0" cy="11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>
            <a:extLst>
              <a:ext uri="{FF2B5EF4-FFF2-40B4-BE49-F238E27FC236}">
                <a16:creationId xmlns:a16="http://schemas.microsoft.com/office/drawing/2014/main" id="{2FACC87B-CD0A-3C48-9CCE-4F560CA86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Adding Probability</a:t>
            </a: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FAB5D37-8F0E-7D4C-8353-6296E8D1D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25" y="1736725"/>
            <a:ext cx="8855075" cy="5394325"/>
          </a:xfrm>
        </p:spPr>
        <p:txBody>
          <a:bodyPr/>
          <a:lstStyle/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Suppose the probability of moving up is p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Then the probability of moving down is (1-p)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</p:txBody>
      </p:sp>
      <p:sp>
        <p:nvSpPr>
          <p:cNvPr id="62468" name="Text Box 3">
            <a:extLst>
              <a:ext uri="{FF2B5EF4-FFF2-40B4-BE49-F238E27FC236}">
                <a16:creationId xmlns:a16="http://schemas.microsoft.com/office/drawing/2014/main" id="{CB64F065-B52A-CE4C-9D4B-CB6410214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572000"/>
            <a:ext cx="8855075" cy="420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33655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endParaRPr lang="en-US" altLang="en-US" sz="2000"/>
          </a:p>
          <a:p>
            <a:pPr eaLnBrk="1">
              <a:buClrTx/>
              <a:buFontTx/>
              <a:buNone/>
            </a:pPr>
            <a:endParaRPr lang="en-US" altLang="en-US" sz="1500"/>
          </a:p>
          <a:p>
            <a:pPr eaLnBrk="1">
              <a:buClrTx/>
              <a:buFontTx/>
              <a:buNone/>
            </a:pPr>
            <a:endParaRPr lang="en-US" altLang="en-US" sz="1500"/>
          </a:p>
          <a:p>
            <a:pPr eaLnBrk="1">
              <a:buClrTx/>
              <a:buFontTx/>
              <a:buNone/>
            </a:pPr>
            <a:endParaRPr lang="en-US" altLang="en-US" sz="1500"/>
          </a:p>
          <a:p>
            <a:pPr eaLnBrk="1">
              <a:buClrTx/>
              <a:buFontTx/>
              <a:buNone/>
            </a:pPr>
            <a:endParaRPr lang="en-US" altLang="en-US" sz="1500"/>
          </a:p>
          <a:p>
            <a:pPr eaLnBrk="1">
              <a:buClrTx/>
              <a:buFontTx/>
              <a:buNone/>
            </a:pPr>
            <a:r>
              <a:rPr lang="en-US" altLang="en-US" sz="2000"/>
              <a:t>       </a:t>
            </a:r>
          </a:p>
          <a:p>
            <a:pPr eaLnBrk="1">
              <a:buClrTx/>
              <a:buFontTx/>
              <a:buNone/>
            </a:pPr>
            <a:endParaRPr lang="en-US" altLang="en-US" sz="2000"/>
          </a:p>
          <a:p>
            <a:pPr eaLnBrk="1">
              <a:buClrTx/>
              <a:buFontTx/>
              <a:buNone/>
            </a:pPr>
            <a:endParaRPr lang="en-US" altLang="en-US" sz="2000"/>
          </a:p>
          <a:p>
            <a:pPr eaLnBrk="1">
              <a:buClrTx/>
              <a:buFontTx/>
              <a:buNone/>
            </a:pPr>
            <a:r>
              <a:rPr lang="en-US" altLang="en-US" sz="2000"/>
              <a:t>    </a:t>
            </a:r>
          </a:p>
          <a:p>
            <a:pPr eaLnBrk="1">
              <a:buClrTx/>
              <a:buFontTx/>
              <a:buNone/>
            </a:pPr>
            <a:endParaRPr lang="en-US" altLang="en-US" sz="2000"/>
          </a:p>
        </p:txBody>
      </p:sp>
      <p:graphicFrame>
        <p:nvGraphicFramePr>
          <p:cNvPr id="62469" name="Object 4">
            <a:extLst>
              <a:ext uri="{FF2B5EF4-FFF2-40B4-BE49-F238E27FC236}">
                <a16:creationId xmlns:a16="http://schemas.microsoft.com/office/drawing/2014/main" id="{910E24F2-DA91-D848-ADE9-A0E202D96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7788" y="4899025"/>
          <a:ext cx="4013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1" r:id="rId5" imgW="2197100" imgH="215900" progId="">
                  <p:embed/>
                </p:oleObj>
              </mc:Choice>
              <mc:Fallback>
                <p:oleObj r:id="rId5" imgW="2197100" imgH="2159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4899025"/>
                        <a:ext cx="4013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0" name="Group 5">
            <a:extLst>
              <a:ext uri="{FF2B5EF4-FFF2-40B4-BE49-F238E27FC236}">
                <a16:creationId xmlns:a16="http://schemas.microsoft.com/office/drawing/2014/main" id="{C3EB9122-71F1-EC49-9DB0-7660649D88E0}"/>
              </a:ext>
            </a:extLst>
          </p:cNvPr>
          <p:cNvGrpSpPr>
            <a:grpSpLocks/>
          </p:cNvGrpSpPr>
          <p:nvPr/>
        </p:nvGrpSpPr>
        <p:grpSpPr bwMode="auto">
          <a:xfrm>
            <a:off x="3233738" y="2501900"/>
            <a:ext cx="2644775" cy="2070100"/>
            <a:chOff x="2037" y="1576"/>
            <a:chExt cx="1513" cy="1304"/>
          </a:xfrm>
        </p:grpSpPr>
        <p:sp>
          <p:nvSpPr>
            <p:cNvPr id="62473" name="Text Box 6">
              <a:extLst>
                <a:ext uri="{FF2B5EF4-FFF2-40B4-BE49-F238E27FC236}">
                  <a16:creationId xmlns:a16="http://schemas.microsoft.com/office/drawing/2014/main" id="{840DB50D-4771-064B-956C-5F616E8B6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632"/>
              <a:ext cx="24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grpSp>
          <p:nvGrpSpPr>
            <p:cNvPr id="62474" name="Group 7">
              <a:extLst>
                <a:ext uri="{FF2B5EF4-FFF2-40B4-BE49-F238E27FC236}">
                  <a16:creationId xmlns:a16="http://schemas.microsoft.com/office/drawing/2014/main" id="{8323AE3C-74CB-6143-95F9-B9CE90EFA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7" y="1576"/>
              <a:ext cx="1513" cy="1286"/>
              <a:chOff x="2037" y="1576"/>
              <a:chExt cx="1513" cy="1286"/>
            </a:xfrm>
          </p:grpSpPr>
          <p:sp>
            <p:nvSpPr>
              <p:cNvPr id="62475" name="Line 8">
                <a:extLst>
                  <a:ext uri="{FF2B5EF4-FFF2-40B4-BE49-F238E27FC236}">
                    <a16:creationId xmlns:a16="http://schemas.microsoft.com/office/drawing/2014/main" id="{FF298032-19ED-914E-A946-0399B36C1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5" y="2658"/>
                <a:ext cx="1435" cy="0"/>
              </a:xfrm>
              <a:prstGeom prst="line">
                <a:avLst/>
              </a:prstGeom>
              <a:noFill/>
              <a:ln w="9360">
                <a:solidFill>
                  <a:srgbClr val="008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6" name="Line 9">
                <a:extLst>
                  <a:ext uri="{FF2B5EF4-FFF2-40B4-BE49-F238E27FC236}">
                    <a16:creationId xmlns:a16="http://schemas.microsoft.com/office/drawing/2014/main" id="{F1C5E476-E281-344E-ABD4-57D57A8FF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2" y="2201"/>
                <a:ext cx="284" cy="292"/>
              </a:xfrm>
              <a:prstGeom prst="line">
                <a:avLst/>
              </a:prstGeom>
              <a:noFill/>
              <a:ln w="936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7" name="Line 10">
                <a:extLst>
                  <a:ext uri="{FF2B5EF4-FFF2-40B4-BE49-F238E27FC236}">
                    <a16:creationId xmlns:a16="http://schemas.microsoft.com/office/drawing/2014/main" id="{D14EC0ED-B0FA-5540-8093-C18EC65BD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3" y="2209"/>
                <a:ext cx="284" cy="292"/>
              </a:xfrm>
              <a:prstGeom prst="line">
                <a:avLst/>
              </a:prstGeom>
              <a:noFill/>
              <a:ln w="9360">
                <a:solidFill>
                  <a:srgbClr val="C5000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8" name="Line 11">
                <a:extLst>
                  <a:ext uri="{FF2B5EF4-FFF2-40B4-BE49-F238E27FC236}">
                    <a16:creationId xmlns:a16="http://schemas.microsoft.com/office/drawing/2014/main" id="{E647D42A-D524-F54F-A5AE-735B5DF2B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922"/>
                <a:ext cx="284" cy="198"/>
              </a:xfrm>
              <a:prstGeom prst="line">
                <a:avLst/>
              </a:prstGeom>
              <a:noFill/>
              <a:ln w="9360">
                <a:solidFill>
                  <a:srgbClr val="C5000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Line 12">
                <a:extLst>
                  <a:ext uri="{FF2B5EF4-FFF2-40B4-BE49-F238E27FC236}">
                    <a16:creationId xmlns:a16="http://schemas.microsoft.com/office/drawing/2014/main" id="{E568D26A-565B-5D44-AF36-0F1960515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6" y="1918"/>
                <a:ext cx="284" cy="292"/>
              </a:xfrm>
              <a:prstGeom prst="line">
                <a:avLst/>
              </a:prstGeom>
              <a:noFill/>
              <a:ln w="9360">
                <a:solidFill>
                  <a:srgbClr val="C5000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Line 13">
                <a:extLst>
                  <a:ext uri="{FF2B5EF4-FFF2-40B4-BE49-F238E27FC236}">
                    <a16:creationId xmlns:a16="http://schemas.microsoft.com/office/drawing/2014/main" id="{18F8A08D-B632-AA43-92B7-676EF3A48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1" y="1802"/>
                <a:ext cx="284" cy="321"/>
              </a:xfrm>
              <a:prstGeom prst="line">
                <a:avLst/>
              </a:prstGeom>
              <a:noFill/>
              <a:ln w="9360">
                <a:solidFill>
                  <a:srgbClr val="C5000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1" name="Text Box 14">
                <a:extLst>
                  <a:ext uri="{FF2B5EF4-FFF2-40B4-BE49-F238E27FC236}">
                    <a16:creationId xmlns:a16="http://schemas.microsoft.com/office/drawing/2014/main" id="{9EFDFE7D-E022-3F40-8F0B-E8CF73900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7" y="2633"/>
                <a:ext cx="246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lnSpc>
                    <a:spcPct val="93000"/>
                  </a:lnSpc>
                  <a:spcAft>
                    <a:spcPts val="142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lnSpc>
                    <a:spcPct val="93000"/>
                  </a:lnSpc>
                  <a:spcAft>
                    <a:spcPts val="113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lnSpc>
                    <a:spcPct val="93000"/>
                  </a:lnSpc>
                  <a:spcAft>
                    <a:spcPts val="85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lnSpc>
                    <a:spcPct val="93000"/>
                  </a:lnSpc>
                  <a:spcAft>
                    <a:spcPts val="57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lnSpc>
                    <a:spcPct val="93000"/>
                  </a:lnSpc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eaLnBrk="1">
                  <a:lnSpc>
                    <a:spcPct val="83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</a:t>
                </a:r>
                <a:r>
                  <a:rPr lang="en-US" altLang="en-US" sz="1800" baseline="-33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62482" name="Text Box 15">
                <a:extLst>
                  <a:ext uri="{FF2B5EF4-FFF2-40B4-BE49-F238E27FC236}">
                    <a16:creationId xmlns:a16="http://schemas.microsoft.com/office/drawing/2014/main" id="{06C0A2B7-ADD0-844E-BBCB-CFC6351E2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0" y="2629"/>
                <a:ext cx="24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lnSpc>
                    <a:spcPct val="93000"/>
                  </a:lnSpc>
                  <a:spcAft>
                    <a:spcPts val="142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lnSpc>
                    <a:spcPct val="93000"/>
                  </a:lnSpc>
                  <a:spcAft>
                    <a:spcPts val="113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lnSpc>
                    <a:spcPct val="93000"/>
                  </a:lnSpc>
                  <a:spcAft>
                    <a:spcPts val="85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lnSpc>
                    <a:spcPct val="93000"/>
                  </a:lnSpc>
                  <a:spcAft>
                    <a:spcPts val="57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lnSpc>
                    <a:spcPct val="93000"/>
                  </a:lnSpc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eaLnBrk="1">
                  <a:lnSpc>
                    <a:spcPct val="83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</a:t>
                </a:r>
                <a:r>
                  <a:rPr lang="en-US" altLang="en-US" sz="1800" baseline="-33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62483" name="Text Box 16">
                <a:extLst>
                  <a:ext uri="{FF2B5EF4-FFF2-40B4-BE49-F238E27FC236}">
                    <a16:creationId xmlns:a16="http://schemas.microsoft.com/office/drawing/2014/main" id="{DC5F141E-5954-CE49-8103-D37CB1DBB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" y="2629"/>
                <a:ext cx="26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lnSpc>
                    <a:spcPct val="93000"/>
                  </a:lnSpc>
                  <a:spcAft>
                    <a:spcPts val="142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lnSpc>
                    <a:spcPct val="93000"/>
                  </a:lnSpc>
                  <a:spcAft>
                    <a:spcPts val="113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lnSpc>
                    <a:spcPct val="93000"/>
                  </a:lnSpc>
                  <a:spcAft>
                    <a:spcPts val="85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lnSpc>
                    <a:spcPct val="93000"/>
                  </a:lnSpc>
                  <a:spcAft>
                    <a:spcPts val="57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lnSpc>
                    <a:spcPct val="93000"/>
                  </a:lnSpc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eaLnBrk="1">
                  <a:lnSpc>
                    <a:spcPct val="83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</a:t>
                </a:r>
                <a:r>
                  <a:rPr lang="en-US" altLang="en-US" sz="1800" baseline="-33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62484" name="Text Box 17">
                <a:extLst>
                  <a:ext uri="{FF2B5EF4-FFF2-40B4-BE49-F238E27FC236}">
                    <a16:creationId xmlns:a16="http://schemas.microsoft.com/office/drawing/2014/main" id="{3E56C49F-4435-884F-B085-89FD8DE29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" y="2626"/>
                <a:ext cx="24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lnSpc>
                    <a:spcPct val="93000"/>
                  </a:lnSpc>
                  <a:spcAft>
                    <a:spcPts val="142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lnSpc>
                    <a:spcPct val="93000"/>
                  </a:lnSpc>
                  <a:spcAft>
                    <a:spcPts val="113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lnSpc>
                    <a:spcPct val="93000"/>
                  </a:lnSpc>
                  <a:spcAft>
                    <a:spcPts val="85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lnSpc>
                    <a:spcPct val="93000"/>
                  </a:lnSpc>
                  <a:spcAft>
                    <a:spcPts val="57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lnSpc>
                    <a:spcPct val="93000"/>
                  </a:lnSpc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8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eaLnBrk="1">
                  <a:lnSpc>
                    <a:spcPct val="83000"/>
                  </a:lnSpc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</a:t>
                </a:r>
                <a:r>
                  <a:rPr lang="en-US" altLang="en-US" sz="1800" baseline="-33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62485" name="Line 18">
                <a:extLst>
                  <a:ext uri="{FF2B5EF4-FFF2-40B4-BE49-F238E27FC236}">
                    <a16:creationId xmlns:a16="http://schemas.microsoft.com/office/drawing/2014/main" id="{A03059A5-0421-124B-99A7-4F63DCA56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6" y="2152"/>
                <a:ext cx="0" cy="11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6" name="Line 19">
                <a:extLst>
                  <a:ext uri="{FF2B5EF4-FFF2-40B4-BE49-F238E27FC236}">
                    <a16:creationId xmlns:a16="http://schemas.microsoft.com/office/drawing/2014/main" id="{18B5206D-D916-2A45-B921-037F366FA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863"/>
                <a:ext cx="0" cy="11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7" name="Line 20">
                <a:extLst>
                  <a:ext uri="{FF2B5EF4-FFF2-40B4-BE49-F238E27FC236}">
                    <a16:creationId xmlns:a16="http://schemas.microsoft.com/office/drawing/2014/main" id="{51B20748-459A-5A4E-8B7C-EC6C94F0C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1" y="1576"/>
                <a:ext cx="0" cy="11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8" name="Line 21">
                <a:extLst>
                  <a:ext uri="{FF2B5EF4-FFF2-40B4-BE49-F238E27FC236}">
                    <a16:creationId xmlns:a16="http://schemas.microsoft.com/office/drawing/2014/main" id="{B23B39D5-7918-A942-AD48-A0119BFC5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1764"/>
                <a:ext cx="0" cy="11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9" name="Line 22">
                <a:extLst>
                  <a:ext uri="{FF2B5EF4-FFF2-40B4-BE49-F238E27FC236}">
                    <a16:creationId xmlns:a16="http://schemas.microsoft.com/office/drawing/2014/main" id="{78A1480D-3672-A046-8671-F2A198481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5" y="2427"/>
                <a:ext cx="0" cy="11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0" name="Line 23">
                <a:extLst>
                  <a:ext uri="{FF2B5EF4-FFF2-40B4-BE49-F238E27FC236}">
                    <a16:creationId xmlns:a16="http://schemas.microsoft.com/office/drawing/2014/main" id="{C12339BB-8C46-5B42-9F0B-FFB376240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6" y="1909"/>
                <a:ext cx="284" cy="292"/>
              </a:xfrm>
              <a:prstGeom prst="line">
                <a:avLst/>
              </a:prstGeom>
              <a:noFill/>
              <a:ln w="936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1" name="Line 24">
                <a:extLst>
                  <a:ext uri="{FF2B5EF4-FFF2-40B4-BE49-F238E27FC236}">
                    <a16:creationId xmlns:a16="http://schemas.microsoft.com/office/drawing/2014/main" id="{266E5EE6-C102-F145-AFF3-14EC89159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4" y="1630"/>
                <a:ext cx="284" cy="292"/>
              </a:xfrm>
              <a:prstGeom prst="line">
                <a:avLst/>
              </a:prstGeom>
              <a:noFill/>
              <a:ln w="936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2" name="Line 25">
                <a:extLst>
                  <a:ext uri="{FF2B5EF4-FFF2-40B4-BE49-F238E27FC236}">
                    <a16:creationId xmlns:a16="http://schemas.microsoft.com/office/drawing/2014/main" id="{DE3363F8-88B4-B241-B71A-3703B5C8F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1" y="1634"/>
                <a:ext cx="284" cy="169"/>
              </a:xfrm>
              <a:prstGeom prst="line">
                <a:avLst/>
              </a:prstGeom>
              <a:noFill/>
              <a:ln w="936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3" name="Line 26">
                <a:extLst>
                  <a:ext uri="{FF2B5EF4-FFF2-40B4-BE49-F238E27FC236}">
                    <a16:creationId xmlns:a16="http://schemas.microsoft.com/office/drawing/2014/main" id="{61A1A904-75EC-E84E-9FFC-5F8E78794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8" y="2234"/>
                <a:ext cx="284" cy="292"/>
              </a:xfrm>
              <a:prstGeom prst="line">
                <a:avLst/>
              </a:prstGeom>
              <a:noFill/>
              <a:ln w="936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4" name="Line 27">
                <a:extLst>
                  <a:ext uri="{FF2B5EF4-FFF2-40B4-BE49-F238E27FC236}">
                    <a16:creationId xmlns:a16="http://schemas.microsoft.com/office/drawing/2014/main" id="{24A272D9-EA9F-CA46-AA54-AE0B24317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6" y="2238"/>
                <a:ext cx="284" cy="226"/>
              </a:xfrm>
              <a:prstGeom prst="line">
                <a:avLst/>
              </a:prstGeom>
              <a:noFill/>
              <a:ln w="936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5" name="Line 28">
                <a:extLst>
                  <a:ext uri="{FF2B5EF4-FFF2-40B4-BE49-F238E27FC236}">
                    <a16:creationId xmlns:a16="http://schemas.microsoft.com/office/drawing/2014/main" id="{38184AAC-34CF-164D-8964-B723A143F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1" y="2066"/>
                <a:ext cx="0" cy="11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6" name="Line 29">
                <a:extLst>
                  <a:ext uri="{FF2B5EF4-FFF2-40B4-BE49-F238E27FC236}">
                    <a16:creationId xmlns:a16="http://schemas.microsoft.com/office/drawing/2014/main" id="{C8CD2BF0-62B5-A647-A876-59A22E498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4" y="1817"/>
                <a:ext cx="284" cy="321"/>
              </a:xfrm>
              <a:prstGeom prst="line">
                <a:avLst/>
              </a:prstGeom>
              <a:noFill/>
              <a:ln w="936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7" name="Line 30">
                <a:extLst>
                  <a:ext uri="{FF2B5EF4-FFF2-40B4-BE49-F238E27FC236}">
                    <a16:creationId xmlns:a16="http://schemas.microsoft.com/office/drawing/2014/main" id="{D354516F-0C45-A641-89D2-485CF3D14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4" y="2148"/>
                <a:ext cx="284" cy="321"/>
              </a:xfrm>
              <a:prstGeom prst="line">
                <a:avLst/>
              </a:prstGeom>
              <a:noFill/>
              <a:ln w="936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8" name="Line 31">
                <a:extLst>
                  <a:ext uri="{FF2B5EF4-FFF2-40B4-BE49-F238E27FC236}">
                    <a16:creationId xmlns:a16="http://schemas.microsoft.com/office/drawing/2014/main" id="{96BDC840-D5E1-994D-B0A7-79AAC9B28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7" y="2399"/>
                <a:ext cx="0" cy="11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2471" name="Text Box 32">
            <a:extLst>
              <a:ext uri="{FF2B5EF4-FFF2-40B4-BE49-F238E27FC236}">
                <a16:creationId xmlns:a16="http://schemas.microsoft.com/office/drawing/2014/main" id="{B7567539-2941-CB4F-A87B-839FBE0A7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126163"/>
            <a:ext cx="9037638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655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000"/>
              <a:t>At any time step, the probability of moving up or down is independent of the prior moves. Probability of reaching S</a:t>
            </a:r>
            <a:r>
              <a:rPr lang="en-US" altLang="en-US" sz="1500"/>
              <a:t>4 </a:t>
            </a:r>
            <a:r>
              <a:rPr lang="en-US" altLang="en-US" sz="2000"/>
              <a:t>along any path is  </a:t>
            </a:r>
          </a:p>
        </p:txBody>
      </p:sp>
      <p:graphicFrame>
        <p:nvGraphicFramePr>
          <p:cNvPr id="62472" name="Object 33">
            <a:extLst>
              <a:ext uri="{FF2B5EF4-FFF2-40B4-BE49-F238E27FC236}">
                <a16:creationId xmlns:a16="http://schemas.microsoft.com/office/drawing/2014/main" id="{D1653DFF-DA88-124C-8875-A45A54B91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5763" y="6734175"/>
          <a:ext cx="9763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2" r:id="rId7" imgW="698500" imgH="203200" progId="">
                  <p:embed/>
                </p:oleObj>
              </mc:Choice>
              <mc:Fallback>
                <p:oleObj r:id="rId7" imgW="698500" imgH="203200" progId="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6734175"/>
                        <a:ext cx="9763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>
            <a:extLst>
              <a:ext uri="{FF2B5EF4-FFF2-40B4-BE49-F238E27FC236}">
                <a16:creationId xmlns:a16="http://schemas.microsoft.com/office/drawing/2014/main" id="{08D38893-E0E0-EF42-81E8-F54FB13DC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Consider all possible paths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5E8E4A6-170A-5649-A2EA-0B9F088DA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979613"/>
            <a:ext cx="5589588" cy="5624512"/>
          </a:xfrm>
        </p:spPr>
        <p:txBody>
          <a:bodyPr/>
          <a:lstStyle/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From the origin O, at time t</a:t>
            </a:r>
            <a:r>
              <a:rPr lang="en-US" altLang="en-US" sz="1500"/>
              <a:t>0</a:t>
            </a:r>
            <a:r>
              <a:rPr lang="en-US" altLang="en-US" sz="2000"/>
              <a:t>, 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Only one path leads to “node” J: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O-A-C-F-J: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Price: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Probability: 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Four paths lead to “node” K: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O-A-C-F-K; O-A-C-G-K; O-A-D-G-K;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O-B-D-G-K.  Same price: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Probability along each path: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Overall probability of reaching “node” K:   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</p:txBody>
      </p:sp>
      <p:grpSp>
        <p:nvGrpSpPr>
          <p:cNvPr id="64516" name="Group 3">
            <a:extLst>
              <a:ext uri="{FF2B5EF4-FFF2-40B4-BE49-F238E27FC236}">
                <a16:creationId xmlns:a16="http://schemas.microsoft.com/office/drawing/2014/main" id="{D01C8EBE-88CB-9843-B5C7-05E9F34DEC08}"/>
              </a:ext>
            </a:extLst>
          </p:cNvPr>
          <p:cNvGrpSpPr>
            <a:grpSpLocks/>
          </p:cNvGrpSpPr>
          <p:nvPr/>
        </p:nvGrpSpPr>
        <p:grpSpPr bwMode="auto">
          <a:xfrm>
            <a:off x="6426200" y="1944688"/>
            <a:ext cx="2728913" cy="4608512"/>
            <a:chOff x="4048" y="1225"/>
            <a:chExt cx="1541" cy="2903"/>
          </a:xfrm>
        </p:grpSpPr>
        <p:sp>
          <p:nvSpPr>
            <p:cNvPr id="64522" name="Line 4">
              <a:extLst>
                <a:ext uri="{FF2B5EF4-FFF2-40B4-BE49-F238E27FC236}">
                  <a16:creationId xmlns:a16="http://schemas.microsoft.com/office/drawing/2014/main" id="{9EA0D7FE-1956-5047-834B-A748D2F37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3906"/>
              <a:ext cx="1436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3" name="Line 5">
              <a:extLst>
                <a:ext uri="{FF2B5EF4-FFF2-40B4-BE49-F238E27FC236}">
                  <a16:creationId xmlns:a16="http://schemas.microsoft.com/office/drawing/2014/main" id="{5C0E1C4D-7142-A746-B8E1-348BAAEE10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0" y="1940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Line 6">
              <a:extLst>
                <a:ext uri="{FF2B5EF4-FFF2-40B4-BE49-F238E27FC236}">
                  <a16:creationId xmlns:a16="http://schemas.microsoft.com/office/drawing/2014/main" id="{940BD518-DB61-BA43-A1A9-9CA59C43F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" y="2228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7">
              <a:extLst>
                <a:ext uri="{FF2B5EF4-FFF2-40B4-BE49-F238E27FC236}">
                  <a16:creationId xmlns:a16="http://schemas.microsoft.com/office/drawing/2014/main" id="{1A1A40C5-5C60-D24F-BEAA-24D300934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2233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8">
              <a:extLst>
                <a:ext uri="{FF2B5EF4-FFF2-40B4-BE49-F238E27FC236}">
                  <a16:creationId xmlns:a16="http://schemas.microsoft.com/office/drawing/2014/main" id="{102FE97F-57BC-0749-B14C-ACC1101A4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8" y="1652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9">
              <a:extLst>
                <a:ext uri="{FF2B5EF4-FFF2-40B4-BE49-F238E27FC236}">
                  <a16:creationId xmlns:a16="http://schemas.microsoft.com/office/drawing/2014/main" id="{67225776-8686-F04C-BD06-C63691E60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8" y="2228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Text Box 10">
              <a:extLst>
                <a:ext uri="{FF2B5EF4-FFF2-40B4-BE49-F238E27FC236}">
                  <a16:creationId xmlns:a16="http://schemas.microsoft.com/office/drawing/2014/main" id="{691EB2FD-F2DB-3B43-9EC1-757A14CDA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" y="3881"/>
              <a:ext cx="2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64529" name="Text Box 11">
              <a:extLst>
                <a:ext uri="{FF2B5EF4-FFF2-40B4-BE49-F238E27FC236}">
                  <a16:creationId xmlns:a16="http://schemas.microsoft.com/office/drawing/2014/main" id="{838436AD-9DFE-9940-8F4F-E274516EC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3" y="3880"/>
              <a:ext cx="24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64530" name="Text Box 12">
              <a:extLst>
                <a:ext uri="{FF2B5EF4-FFF2-40B4-BE49-F238E27FC236}">
                  <a16:creationId xmlns:a16="http://schemas.microsoft.com/office/drawing/2014/main" id="{74BD7005-7F37-BF41-BB50-0705DA46E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0" y="3877"/>
              <a:ext cx="24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64531" name="Text Box 13">
              <a:extLst>
                <a:ext uri="{FF2B5EF4-FFF2-40B4-BE49-F238E27FC236}">
                  <a16:creationId xmlns:a16="http://schemas.microsoft.com/office/drawing/2014/main" id="{19B37CEA-BA2D-9F46-A870-312B92B3D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" y="3877"/>
              <a:ext cx="26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64532" name="Text Box 14">
              <a:extLst>
                <a:ext uri="{FF2B5EF4-FFF2-40B4-BE49-F238E27FC236}">
                  <a16:creationId xmlns:a16="http://schemas.microsoft.com/office/drawing/2014/main" id="{2F3A68C5-2958-D84B-A391-C760F17D1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874"/>
              <a:ext cx="24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64533" name="Line 15">
              <a:extLst>
                <a:ext uri="{FF2B5EF4-FFF2-40B4-BE49-F238E27FC236}">
                  <a16:creationId xmlns:a16="http://schemas.microsoft.com/office/drawing/2014/main" id="{FD04CB96-F7F5-964D-A927-3B8D0BB03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3788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16">
              <a:extLst>
                <a:ext uri="{FF2B5EF4-FFF2-40B4-BE49-F238E27FC236}">
                  <a16:creationId xmlns:a16="http://schemas.microsoft.com/office/drawing/2014/main" id="{5A4CD69E-D541-E64C-91CB-D379810E9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3" y="3789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17">
              <a:extLst>
                <a:ext uri="{FF2B5EF4-FFF2-40B4-BE49-F238E27FC236}">
                  <a16:creationId xmlns:a16="http://schemas.microsoft.com/office/drawing/2014/main" id="{8826BC49-8502-274B-9D0B-3B7C78381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3788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18">
              <a:extLst>
                <a:ext uri="{FF2B5EF4-FFF2-40B4-BE49-F238E27FC236}">
                  <a16:creationId xmlns:a16="http://schemas.microsoft.com/office/drawing/2014/main" id="{58D9AA6C-168C-144E-ADDC-28BA231AC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" y="3788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9">
              <a:extLst>
                <a:ext uri="{FF2B5EF4-FFF2-40B4-BE49-F238E27FC236}">
                  <a16:creationId xmlns:a16="http://schemas.microsoft.com/office/drawing/2014/main" id="{1FCE04C9-042B-7F42-A4FC-E8D036DEF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5" y="3789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8" name="Line 20">
              <a:extLst>
                <a:ext uri="{FF2B5EF4-FFF2-40B4-BE49-F238E27FC236}">
                  <a16:creationId xmlns:a16="http://schemas.microsoft.com/office/drawing/2014/main" id="{5DB41CA5-052F-1E46-B0D7-72705952E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2521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9" name="Line 21">
              <a:extLst>
                <a:ext uri="{FF2B5EF4-FFF2-40B4-BE49-F238E27FC236}">
                  <a16:creationId xmlns:a16="http://schemas.microsoft.com/office/drawing/2014/main" id="{367FB9E7-BC65-924D-A055-76DF8E5C0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2808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0" name="Line 22">
              <a:extLst>
                <a:ext uri="{FF2B5EF4-FFF2-40B4-BE49-F238E27FC236}">
                  <a16:creationId xmlns:a16="http://schemas.microsoft.com/office/drawing/2014/main" id="{598DA393-F012-AB40-9185-5F1F741AF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" y="2521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1" name="Line 23">
              <a:extLst>
                <a:ext uri="{FF2B5EF4-FFF2-40B4-BE49-F238E27FC236}">
                  <a16:creationId xmlns:a16="http://schemas.microsoft.com/office/drawing/2014/main" id="{4B6C1373-4A65-524E-BD8C-B461D56FE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0" y="2516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Line 24">
              <a:extLst>
                <a:ext uri="{FF2B5EF4-FFF2-40B4-BE49-F238E27FC236}">
                  <a16:creationId xmlns:a16="http://schemas.microsoft.com/office/drawing/2014/main" id="{263A1DD5-7E9A-DB4D-B562-464258CF7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8" y="2804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3" name="Line 25">
              <a:extLst>
                <a:ext uri="{FF2B5EF4-FFF2-40B4-BE49-F238E27FC236}">
                  <a16:creationId xmlns:a16="http://schemas.microsoft.com/office/drawing/2014/main" id="{74933CD7-69C2-DB43-9AD6-F43E6BE55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" y="3096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4" name="Line 26">
              <a:extLst>
                <a:ext uri="{FF2B5EF4-FFF2-40B4-BE49-F238E27FC236}">
                  <a16:creationId xmlns:a16="http://schemas.microsoft.com/office/drawing/2014/main" id="{2B8D38B1-0706-BB49-88D2-4A61CB6DB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" y="1945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Line 27">
              <a:extLst>
                <a:ext uri="{FF2B5EF4-FFF2-40B4-BE49-F238E27FC236}">
                  <a16:creationId xmlns:a16="http://schemas.microsoft.com/office/drawing/2014/main" id="{4EA0B6A0-2CAF-9847-9654-6F85BDFC6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3384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6" name="Line 28">
              <a:extLst>
                <a:ext uri="{FF2B5EF4-FFF2-40B4-BE49-F238E27FC236}">
                  <a16:creationId xmlns:a16="http://schemas.microsoft.com/office/drawing/2014/main" id="{3D180B62-1676-A94D-A676-17323D9CA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2808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7" name="Line 29">
              <a:extLst>
                <a:ext uri="{FF2B5EF4-FFF2-40B4-BE49-F238E27FC236}">
                  <a16:creationId xmlns:a16="http://schemas.microsoft.com/office/drawing/2014/main" id="{FD493F3C-5F26-B84D-940D-75005C375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2233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8" name="Line 30">
              <a:extLst>
                <a:ext uri="{FF2B5EF4-FFF2-40B4-BE49-F238E27FC236}">
                  <a16:creationId xmlns:a16="http://schemas.microsoft.com/office/drawing/2014/main" id="{1683B949-4CC3-3442-A51F-88F5F39E4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1657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9" name="Line 31">
              <a:extLst>
                <a:ext uri="{FF2B5EF4-FFF2-40B4-BE49-F238E27FC236}">
                  <a16:creationId xmlns:a16="http://schemas.microsoft.com/office/drawing/2014/main" id="{4D4340BA-33B2-634F-B747-34CB43F4F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6" y="3092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0" name="Line 32">
              <a:extLst>
                <a:ext uri="{FF2B5EF4-FFF2-40B4-BE49-F238E27FC236}">
                  <a16:creationId xmlns:a16="http://schemas.microsoft.com/office/drawing/2014/main" id="{2285ADDD-B371-6A4A-8B04-03C010294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6" y="2516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1" name="Line 33">
              <a:extLst>
                <a:ext uri="{FF2B5EF4-FFF2-40B4-BE49-F238E27FC236}">
                  <a16:creationId xmlns:a16="http://schemas.microsoft.com/office/drawing/2014/main" id="{585D1471-4562-774D-9842-DF1E1A49E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6" y="1940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2" name="Line 34">
              <a:extLst>
                <a:ext uri="{FF2B5EF4-FFF2-40B4-BE49-F238E27FC236}">
                  <a16:creationId xmlns:a16="http://schemas.microsoft.com/office/drawing/2014/main" id="{DA37356A-6D02-CE46-A287-4FD62199B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6" y="1364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3" name="Text Box 35">
              <a:extLst>
                <a:ext uri="{FF2B5EF4-FFF2-40B4-BE49-F238E27FC236}">
                  <a16:creationId xmlns:a16="http://schemas.microsoft.com/office/drawing/2014/main" id="{4942C3AC-F8EF-1442-800F-A5A3F99C1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348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O</a:t>
              </a:r>
            </a:p>
          </p:txBody>
        </p:sp>
        <p:sp>
          <p:nvSpPr>
            <p:cNvPr id="64554" name="Text Box 36">
              <a:extLst>
                <a:ext uri="{FF2B5EF4-FFF2-40B4-BE49-F238E27FC236}">
                  <a16:creationId xmlns:a16="http://schemas.microsoft.com/office/drawing/2014/main" id="{6C059A34-B8AA-C14B-BFB3-6A6D82491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2033"/>
              <a:ext cx="2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64555" name="Text Box 37">
              <a:extLst>
                <a:ext uri="{FF2B5EF4-FFF2-40B4-BE49-F238E27FC236}">
                  <a16:creationId xmlns:a16="http://schemas.microsoft.com/office/drawing/2014/main" id="{DFBC0095-C0A0-0A44-B323-A3433B161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2608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64556" name="Text Box 38">
              <a:extLst>
                <a:ext uri="{FF2B5EF4-FFF2-40B4-BE49-F238E27FC236}">
                  <a16:creationId xmlns:a16="http://schemas.microsoft.com/office/drawing/2014/main" id="{89939F75-4EA8-E84E-B639-4CBEB5543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1801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64557" name="Text Box 39">
              <a:extLst>
                <a:ext uri="{FF2B5EF4-FFF2-40B4-BE49-F238E27FC236}">
                  <a16:creationId xmlns:a16="http://schemas.microsoft.com/office/drawing/2014/main" id="{6FC77BF9-5223-C84D-974A-AC77AF355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0000">
              <a:off x="4641" y="2318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64558" name="Text Box 40">
              <a:extLst>
                <a:ext uri="{FF2B5EF4-FFF2-40B4-BE49-F238E27FC236}">
                  <a16:creationId xmlns:a16="http://schemas.microsoft.com/office/drawing/2014/main" id="{2F4BB70A-9055-574A-9FE0-F1000DF86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" y="2896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64559" name="Text Box 41">
              <a:extLst>
                <a:ext uri="{FF2B5EF4-FFF2-40B4-BE49-F238E27FC236}">
                  <a16:creationId xmlns:a16="http://schemas.microsoft.com/office/drawing/2014/main" id="{C0522FD4-E3A0-534E-86DE-3068A9BA1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" y="1512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64560" name="Text Box 42">
              <a:extLst>
                <a:ext uri="{FF2B5EF4-FFF2-40B4-BE49-F238E27FC236}">
                  <a16:creationId xmlns:a16="http://schemas.microsoft.com/office/drawing/2014/main" id="{8883CD05-DC7E-2544-8DFB-0D7201F47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0" y="2060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64561" name="Text Box 43">
              <a:extLst>
                <a:ext uri="{FF2B5EF4-FFF2-40B4-BE49-F238E27FC236}">
                  <a16:creationId xmlns:a16="http://schemas.microsoft.com/office/drawing/2014/main" id="{0DC9F31A-4AD1-184E-BDA1-A79B9D072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" y="2624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H</a:t>
              </a:r>
            </a:p>
          </p:txBody>
        </p:sp>
        <p:sp>
          <p:nvSpPr>
            <p:cNvPr id="64562" name="Text Box 44">
              <a:extLst>
                <a:ext uri="{FF2B5EF4-FFF2-40B4-BE49-F238E27FC236}">
                  <a16:creationId xmlns:a16="http://schemas.microsoft.com/office/drawing/2014/main" id="{FE845086-558C-E54F-B22F-BFC27FE02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0" y="3212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64563" name="Text Box 45">
              <a:extLst>
                <a:ext uri="{FF2B5EF4-FFF2-40B4-BE49-F238E27FC236}">
                  <a16:creationId xmlns:a16="http://schemas.microsoft.com/office/drawing/2014/main" id="{3C61B3E8-D4CE-834A-93DE-01DE69F9C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" y="1225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J</a:t>
              </a:r>
            </a:p>
          </p:txBody>
        </p:sp>
        <p:sp>
          <p:nvSpPr>
            <p:cNvPr id="64564" name="Text Box 46">
              <a:extLst>
                <a:ext uri="{FF2B5EF4-FFF2-40B4-BE49-F238E27FC236}">
                  <a16:creationId xmlns:a16="http://schemas.microsoft.com/office/drawing/2014/main" id="{125AB73A-F386-B448-8A79-01D4CD080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5" y="1770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K</a:t>
              </a:r>
            </a:p>
          </p:txBody>
        </p:sp>
        <p:sp>
          <p:nvSpPr>
            <p:cNvPr id="64565" name="Text Box 47">
              <a:extLst>
                <a:ext uri="{FF2B5EF4-FFF2-40B4-BE49-F238E27FC236}">
                  <a16:creationId xmlns:a16="http://schemas.microsoft.com/office/drawing/2014/main" id="{4330B32D-2705-D142-AFD7-A7D7235D5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" y="2348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64566" name="Text Box 48">
              <a:extLst>
                <a:ext uri="{FF2B5EF4-FFF2-40B4-BE49-F238E27FC236}">
                  <a16:creationId xmlns:a16="http://schemas.microsoft.com/office/drawing/2014/main" id="{E22C4E50-56CC-2B4C-87CC-8A2EDA8DA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8" y="2924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</a:p>
          </p:txBody>
        </p:sp>
        <p:sp>
          <p:nvSpPr>
            <p:cNvPr id="64567" name="Text Box 49">
              <a:extLst>
                <a:ext uri="{FF2B5EF4-FFF2-40B4-BE49-F238E27FC236}">
                  <a16:creationId xmlns:a16="http://schemas.microsoft.com/office/drawing/2014/main" id="{6881CF76-8D6F-BF40-BABE-0F8A76C89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" y="3471"/>
              <a:ext cx="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</p:grpSp>
      <p:graphicFrame>
        <p:nvGraphicFramePr>
          <p:cNvPr id="64517" name="Object 50">
            <a:extLst>
              <a:ext uri="{FF2B5EF4-FFF2-40B4-BE49-F238E27FC236}">
                <a16:creationId xmlns:a16="http://schemas.microsoft.com/office/drawing/2014/main" id="{4D640F3B-B953-5E43-812D-786C0C2F4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0" y="3382963"/>
          <a:ext cx="11207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8" r:id="rId5" imgW="850900" imgH="215900" progId="">
                  <p:embed/>
                </p:oleObj>
              </mc:Choice>
              <mc:Fallback>
                <p:oleObj r:id="rId5" imgW="850900" imgH="215900" progId="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382963"/>
                        <a:ext cx="11207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51">
            <a:extLst>
              <a:ext uri="{FF2B5EF4-FFF2-40B4-BE49-F238E27FC236}">
                <a16:creationId xmlns:a16="http://schemas.microsoft.com/office/drawing/2014/main" id="{D6CC39CC-EDF9-7342-A49A-AC045EDCCF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7525" y="5189538"/>
          <a:ext cx="13414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9" r:id="rId7" imgW="1016000" imgH="215900" progId="">
                  <p:embed/>
                </p:oleObj>
              </mc:Choice>
              <mc:Fallback>
                <p:oleObj r:id="rId7" imgW="1016000" imgH="215900" progId="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5189538"/>
                        <a:ext cx="13414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52">
            <a:extLst>
              <a:ext uri="{FF2B5EF4-FFF2-40B4-BE49-F238E27FC236}">
                <a16:creationId xmlns:a16="http://schemas.microsoft.com/office/drawing/2014/main" id="{FFE52F13-3B9E-3242-8A57-7EC14E1A3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0638" y="3840163"/>
          <a:ext cx="9144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0" r:id="rId9" imgW="698500" imgH="203200" progId="">
                  <p:embed/>
                </p:oleObj>
              </mc:Choice>
              <mc:Fallback>
                <p:oleObj r:id="rId9" imgW="698500" imgH="203200" progId="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3840163"/>
                        <a:ext cx="9144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53">
            <a:extLst>
              <a:ext uri="{FF2B5EF4-FFF2-40B4-BE49-F238E27FC236}">
                <a16:creationId xmlns:a16="http://schemas.microsoft.com/office/drawing/2014/main" id="{3CFB2446-334E-5043-85DC-145E55703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5668963"/>
          <a:ext cx="9144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1" r:id="rId11" imgW="698500" imgH="203200" progId="">
                  <p:embed/>
                </p:oleObj>
              </mc:Choice>
              <mc:Fallback>
                <p:oleObj r:id="rId11" imgW="698500" imgH="203200" progId="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668963"/>
                        <a:ext cx="9144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54">
            <a:extLst>
              <a:ext uri="{FF2B5EF4-FFF2-40B4-BE49-F238E27FC236}">
                <a16:creationId xmlns:a16="http://schemas.microsoft.com/office/drawing/2014/main" id="{220E6C52-202C-4C41-B54A-62CD6CD30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125" y="6492875"/>
          <a:ext cx="1600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2" r:id="rId13" imgW="1320800" imgH="203200" progId="">
                  <p:embed/>
                </p:oleObj>
              </mc:Choice>
              <mc:Fallback>
                <p:oleObj r:id="rId13" imgW="1320800" imgH="203200" progId="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6492875"/>
                        <a:ext cx="1600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>
            <a:extLst>
              <a:ext uri="{FF2B5EF4-FFF2-40B4-BE49-F238E27FC236}">
                <a16:creationId xmlns:a16="http://schemas.microsoft.com/office/drawing/2014/main" id="{BA87A541-AA2C-7C43-A43B-62CE53E4A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Consider all possible paths</a:t>
            </a: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E58B8EB7-1152-3147-9C57-334FDF10E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562100"/>
            <a:ext cx="5851525" cy="5081588"/>
          </a:xfrm>
        </p:spPr>
        <p:txBody>
          <a:bodyPr/>
          <a:lstStyle/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/>
              <a:t> The number of paths leading to each node is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/>
              <a:t>t1(A,B)           :     1 1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/>
              <a:t>t2(C,D,E)       :    1 2 1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/>
              <a:t>t3(F,G,H,I)      :  1 3 3 1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/>
              <a:t>t4(J,K,L,M,N) : 1 4 6 4 1 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/>
              <a:t>Pascale's triangle / binomial coefficients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/>
          </a:p>
        </p:txBody>
      </p:sp>
      <p:grpSp>
        <p:nvGrpSpPr>
          <p:cNvPr id="66564" name="Group 3">
            <a:extLst>
              <a:ext uri="{FF2B5EF4-FFF2-40B4-BE49-F238E27FC236}">
                <a16:creationId xmlns:a16="http://schemas.microsoft.com/office/drawing/2014/main" id="{50145C47-3A63-754F-A5C3-BD7B050140FA}"/>
              </a:ext>
            </a:extLst>
          </p:cNvPr>
          <p:cNvGrpSpPr>
            <a:grpSpLocks/>
          </p:cNvGrpSpPr>
          <p:nvPr/>
        </p:nvGrpSpPr>
        <p:grpSpPr bwMode="auto">
          <a:xfrm>
            <a:off x="6426200" y="1944688"/>
            <a:ext cx="2728913" cy="4608512"/>
            <a:chOff x="4048" y="1225"/>
            <a:chExt cx="1541" cy="2903"/>
          </a:xfrm>
        </p:grpSpPr>
        <p:sp>
          <p:nvSpPr>
            <p:cNvPr id="66565" name="Line 4">
              <a:extLst>
                <a:ext uri="{FF2B5EF4-FFF2-40B4-BE49-F238E27FC236}">
                  <a16:creationId xmlns:a16="http://schemas.microsoft.com/office/drawing/2014/main" id="{1F06FF6A-826F-954E-A4E3-0C8557515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3906"/>
              <a:ext cx="1436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66" name="Line 5">
              <a:extLst>
                <a:ext uri="{FF2B5EF4-FFF2-40B4-BE49-F238E27FC236}">
                  <a16:creationId xmlns:a16="http://schemas.microsoft.com/office/drawing/2014/main" id="{407D492A-B75D-ED43-8F9F-710CADD37D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0" y="1940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67" name="Line 6">
              <a:extLst>
                <a:ext uri="{FF2B5EF4-FFF2-40B4-BE49-F238E27FC236}">
                  <a16:creationId xmlns:a16="http://schemas.microsoft.com/office/drawing/2014/main" id="{7538CB1D-6999-2749-99D0-BB61F22DA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" y="2228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68" name="Line 7">
              <a:extLst>
                <a:ext uri="{FF2B5EF4-FFF2-40B4-BE49-F238E27FC236}">
                  <a16:creationId xmlns:a16="http://schemas.microsoft.com/office/drawing/2014/main" id="{D66274BF-70AC-A643-ABC8-CD4EE54AA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2233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69" name="Line 8">
              <a:extLst>
                <a:ext uri="{FF2B5EF4-FFF2-40B4-BE49-F238E27FC236}">
                  <a16:creationId xmlns:a16="http://schemas.microsoft.com/office/drawing/2014/main" id="{B5402CD5-2731-6F4F-A9CA-1CB0F5328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8" y="1652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0" name="Line 9">
              <a:extLst>
                <a:ext uri="{FF2B5EF4-FFF2-40B4-BE49-F238E27FC236}">
                  <a16:creationId xmlns:a16="http://schemas.microsoft.com/office/drawing/2014/main" id="{19D5A6D2-CCA7-7946-8828-E2C9F140D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8" y="2228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1" name="Text Box 10">
              <a:extLst>
                <a:ext uri="{FF2B5EF4-FFF2-40B4-BE49-F238E27FC236}">
                  <a16:creationId xmlns:a16="http://schemas.microsoft.com/office/drawing/2014/main" id="{D5735F60-0AB9-4A43-8226-2067CEDE4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" y="3881"/>
              <a:ext cx="2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66572" name="Text Box 11">
              <a:extLst>
                <a:ext uri="{FF2B5EF4-FFF2-40B4-BE49-F238E27FC236}">
                  <a16:creationId xmlns:a16="http://schemas.microsoft.com/office/drawing/2014/main" id="{C6212396-D355-284F-BAEE-61A9F5628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3" y="3880"/>
              <a:ext cx="24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66573" name="Text Box 12">
              <a:extLst>
                <a:ext uri="{FF2B5EF4-FFF2-40B4-BE49-F238E27FC236}">
                  <a16:creationId xmlns:a16="http://schemas.microsoft.com/office/drawing/2014/main" id="{3BFFF95E-679B-DC4E-B342-EBE134EC5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0" y="3877"/>
              <a:ext cx="24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66574" name="Text Box 13">
              <a:extLst>
                <a:ext uri="{FF2B5EF4-FFF2-40B4-BE49-F238E27FC236}">
                  <a16:creationId xmlns:a16="http://schemas.microsoft.com/office/drawing/2014/main" id="{7BDB3832-B5C6-634A-BAD9-A8DADD7D4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" y="3877"/>
              <a:ext cx="26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66575" name="Text Box 14">
              <a:extLst>
                <a:ext uri="{FF2B5EF4-FFF2-40B4-BE49-F238E27FC236}">
                  <a16:creationId xmlns:a16="http://schemas.microsoft.com/office/drawing/2014/main" id="{78E9FCAD-0F52-F24D-980E-6174350F5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874"/>
              <a:ext cx="24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66576" name="Line 15">
              <a:extLst>
                <a:ext uri="{FF2B5EF4-FFF2-40B4-BE49-F238E27FC236}">
                  <a16:creationId xmlns:a16="http://schemas.microsoft.com/office/drawing/2014/main" id="{554887D9-E130-D745-AC73-A5F347CA3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3788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6">
              <a:extLst>
                <a:ext uri="{FF2B5EF4-FFF2-40B4-BE49-F238E27FC236}">
                  <a16:creationId xmlns:a16="http://schemas.microsoft.com/office/drawing/2014/main" id="{FF675965-B1FB-1242-8B59-EA89C514A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3" y="3789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7">
              <a:extLst>
                <a:ext uri="{FF2B5EF4-FFF2-40B4-BE49-F238E27FC236}">
                  <a16:creationId xmlns:a16="http://schemas.microsoft.com/office/drawing/2014/main" id="{FF5A180B-2072-0A40-8450-54B3AB507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3788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8">
              <a:extLst>
                <a:ext uri="{FF2B5EF4-FFF2-40B4-BE49-F238E27FC236}">
                  <a16:creationId xmlns:a16="http://schemas.microsoft.com/office/drawing/2014/main" id="{14ACF09A-42BA-BB4A-97D6-D797A3234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" y="3788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9">
              <a:extLst>
                <a:ext uri="{FF2B5EF4-FFF2-40B4-BE49-F238E27FC236}">
                  <a16:creationId xmlns:a16="http://schemas.microsoft.com/office/drawing/2014/main" id="{4C7A411F-58D5-EF46-8FC8-516BE8EAC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5" y="3789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Line 20">
              <a:extLst>
                <a:ext uri="{FF2B5EF4-FFF2-40B4-BE49-F238E27FC236}">
                  <a16:creationId xmlns:a16="http://schemas.microsoft.com/office/drawing/2014/main" id="{73559D35-EA11-AB40-9711-F0698AECF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2521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2" name="Line 21">
              <a:extLst>
                <a:ext uri="{FF2B5EF4-FFF2-40B4-BE49-F238E27FC236}">
                  <a16:creationId xmlns:a16="http://schemas.microsoft.com/office/drawing/2014/main" id="{B90E87A3-1C0C-D547-A1CD-BFCD4BB0A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2808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3" name="Line 22">
              <a:extLst>
                <a:ext uri="{FF2B5EF4-FFF2-40B4-BE49-F238E27FC236}">
                  <a16:creationId xmlns:a16="http://schemas.microsoft.com/office/drawing/2014/main" id="{996CA748-710B-E148-BC73-1DA4460A4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" y="2521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4" name="Line 23">
              <a:extLst>
                <a:ext uri="{FF2B5EF4-FFF2-40B4-BE49-F238E27FC236}">
                  <a16:creationId xmlns:a16="http://schemas.microsoft.com/office/drawing/2014/main" id="{2FA3CE23-4453-BF4B-8CB4-72B5848E4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0" y="2516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5" name="Line 24">
              <a:extLst>
                <a:ext uri="{FF2B5EF4-FFF2-40B4-BE49-F238E27FC236}">
                  <a16:creationId xmlns:a16="http://schemas.microsoft.com/office/drawing/2014/main" id="{78460AB6-49B9-AB45-8EAA-000262409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8" y="2804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6" name="Line 25">
              <a:extLst>
                <a:ext uri="{FF2B5EF4-FFF2-40B4-BE49-F238E27FC236}">
                  <a16:creationId xmlns:a16="http://schemas.microsoft.com/office/drawing/2014/main" id="{B6E382E5-ED47-9148-B17E-BDF7F7F33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" y="3096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7" name="Line 26">
              <a:extLst>
                <a:ext uri="{FF2B5EF4-FFF2-40B4-BE49-F238E27FC236}">
                  <a16:creationId xmlns:a16="http://schemas.microsoft.com/office/drawing/2014/main" id="{7A7CCDF4-8D65-CF4E-B2B6-C4FDF7EEE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" y="1945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8" name="Line 27">
              <a:extLst>
                <a:ext uri="{FF2B5EF4-FFF2-40B4-BE49-F238E27FC236}">
                  <a16:creationId xmlns:a16="http://schemas.microsoft.com/office/drawing/2014/main" id="{9934A08E-7E2E-624A-B2BF-107F2221D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3384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9" name="Line 28">
              <a:extLst>
                <a:ext uri="{FF2B5EF4-FFF2-40B4-BE49-F238E27FC236}">
                  <a16:creationId xmlns:a16="http://schemas.microsoft.com/office/drawing/2014/main" id="{E51EA262-4362-0340-9B57-13FCF0C62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2808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0" name="Line 29">
              <a:extLst>
                <a:ext uri="{FF2B5EF4-FFF2-40B4-BE49-F238E27FC236}">
                  <a16:creationId xmlns:a16="http://schemas.microsoft.com/office/drawing/2014/main" id="{428BC42C-5A19-FC43-BAEA-FC16589EA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2233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1" name="Line 30">
              <a:extLst>
                <a:ext uri="{FF2B5EF4-FFF2-40B4-BE49-F238E27FC236}">
                  <a16:creationId xmlns:a16="http://schemas.microsoft.com/office/drawing/2014/main" id="{352A1B1F-1FED-B040-A80F-EF9A09731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1657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2" name="Line 31">
              <a:extLst>
                <a:ext uri="{FF2B5EF4-FFF2-40B4-BE49-F238E27FC236}">
                  <a16:creationId xmlns:a16="http://schemas.microsoft.com/office/drawing/2014/main" id="{2E62F1FB-A54B-BD49-8303-9A64D45C6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6" y="3092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3" name="Line 32">
              <a:extLst>
                <a:ext uri="{FF2B5EF4-FFF2-40B4-BE49-F238E27FC236}">
                  <a16:creationId xmlns:a16="http://schemas.microsoft.com/office/drawing/2014/main" id="{7DD6BFD0-E1D5-F241-98C6-A2C42EE6F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6" y="2516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4" name="Line 33">
              <a:extLst>
                <a:ext uri="{FF2B5EF4-FFF2-40B4-BE49-F238E27FC236}">
                  <a16:creationId xmlns:a16="http://schemas.microsoft.com/office/drawing/2014/main" id="{94B147EB-4E31-B747-BD7F-2D919DAFC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6" y="1940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5" name="Line 34">
              <a:extLst>
                <a:ext uri="{FF2B5EF4-FFF2-40B4-BE49-F238E27FC236}">
                  <a16:creationId xmlns:a16="http://schemas.microsoft.com/office/drawing/2014/main" id="{4C74B595-2C74-1746-B8FE-BB8F8B692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6" y="1364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6" name="Text Box 35">
              <a:extLst>
                <a:ext uri="{FF2B5EF4-FFF2-40B4-BE49-F238E27FC236}">
                  <a16:creationId xmlns:a16="http://schemas.microsoft.com/office/drawing/2014/main" id="{49C6AE2D-873F-DD4C-8F18-5123C5CA7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348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O</a:t>
              </a:r>
            </a:p>
          </p:txBody>
        </p:sp>
        <p:sp>
          <p:nvSpPr>
            <p:cNvPr id="66597" name="Text Box 36">
              <a:extLst>
                <a:ext uri="{FF2B5EF4-FFF2-40B4-BE49-F238E27FC236}">
                  <a16:creationId xmlns:a16="http://schemas.microsoft.com/office/drawing/2014/main" id="{0F7CC764-1B5E-F347-9C62-F6A54444B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2033"/>
              <a:ext cx="2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66598" name="Text Box 37">
              <a:extLst>
                <a:ext uri="{FF2B5EF4-FFF2-40B4-BE49-F238E27FC236}">
                  <a16:creationId xmlns:a16="http://schemas.microsoft.com/office/drawing/2014/main" id="{EFEF8CF9-674B-4A4E-B41A-287A7CA5C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2608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66599" name="Text Box 38">
              <a:extLst>
                <a:ext uri="{FF2B5EF4-FFF2-40B4-BE49-F238E27FC236}">
                  <a16:creationId xmlns:a16="http://schemas.microsoft.com/office/drawing/2014/main" id="{75EEB03F-5948-1C4B-A320-CD04531E5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1801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66600" name="Text Box 39">
              <a:extLst>
                <a:ext uri="{FF2B5EF4-FFF2-40B4-BE49-F238E27FC236}">
                  <a16:creationId xmlns:a16="http://schemas.microsoft.com/office/drawing/2014/main" id="{4C765FAE-34F2-C143-830E-14A85968A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0000">
              <a:off x="4641" y="2318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66601" name="Text Box 40">
              <a:extLst>
                <a:ext uri="{FF2B5EF4-FFF2-40B4-BE49-F238E27FC236}">
                  <a16:creationId xmlns:a16="http://schemas.microsoft.com/office/drawing/2014/main" id="{BC227B8A-F331-5541-A75B-121A34640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" y="2896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66602" name="Text Box 41">
              <a:extLst>
                <a:ext uri="{FF2B5EF4-FFF2-40B4-BE49-F238E27FC236}">
                  <a16:creationId xmlns:a16="http://schemas.microsoft.com/office/drawing/2014/main" id="{EBD1ED69-CB7C-F64F-A992-61B7C4063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" y="1512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66603" name="Text Box 42">
              <a:extLst>
                <a:ext uri="{FF2B5EF4-FFF2-40B4-BE49-F238E27FC236}">
                  <a16:creationId xmlns:a16="http://schemas.microsoft.com/office/drawing/2014/main" id="{CA2F67EF-8494-0B40-A3D9-BD3E56C23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0" y="2060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66604" name="Text Box 43">
              <a:extLst>
                <a:ext uri="{FF2B5EF4-FFF2-40B4-BE49-F238E27FC236}">
                  <a16:creationId xmlns:a16="http://schemas.microsoft.com/office/drawing/2014/main" id="{79311C8D-524B-EC41-9125-E23C40566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" y="2624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H</a:t>
              </a:r>
            </a:p>
          </p:txBody>
        </p:sp>
        <p:sp>
          <p:nvSpPr>
            <p:cNvPr id="66605" name="Text Box 44">
              <a:extLst>
                <a:ext uri="{FF2B5EF4-FFF2-40B4-BE49-F238E27FC236}">
                  <a16:creationId xmlns:a16="http://schemas.microsoft.com/office/drawing/2014/main" id="{18CC034B-FD3D-9D47-9F0C-19A730612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0" y="3212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66606" name="Text Box 45">
              <a:extLst>
                <a:ext uri="{FF2B5EF4-FFF2-40B4-BE49-F238E27FC236}">
                  <a16:creationId xmlns:a16="http://schemas.microsoft.com/office/drawing/2014/main" id="{5424EA88-F389-494F-9E0D-0B1446C22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" y="1225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J</a:t>
              </a:r>
            </a:p>
          </p:txBody>
        </p:sp>
        <p:sp>
          <p:nvSpPr>
            <p:cNvPr id="66607" name="Text Box 46">
              <a:extLst>
                <a:ext uri="{FF2B5EF4-FFF2-40B4-BE49-F238E27FC236}">
                  <a16:creationId xmlns:a16="http://schemas.microsoft.com/office/drawing/2014/main" id="{DCF99AED-C2CB-4F4D-8886-D38301F17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5" y="1770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K</a:t>
              </a:r>
            </a:p>
          </p:txBody>
        </p:sp>
        <p:sp>
          <p:nvSpPr>
            <p:cNvPr id="66608" name="Text Box 47">
              <a:extLst>
                <a:ext uri="{FF2B5EF4-FFF2-40B4-BE49-F238E27FC236}">
                  <a16:creationId xmlns:a16="http://schemas.microsoft.com/office/drawing/2014/main" id="{D394566E-DFDA-5F40-99EB-39E29691A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" y="2348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66609" name="Text Box 48">
              <a:extLst>
                <a:ext uri="{FF2B5EF4-FFF2-40B4-BE49-F238E27FC236}">
                  <a16:creationId xmlns:a16="http://schemas.microsoft.com/office/drawing/2014/main" id="{98C38520-2029-6049-8C96-5233D2A08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8" y="2924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</a:p>
          </p:txBody>
        </p:sp>
        <p:sp>
          <p:nvSpPr>
            <p:cNvPr id="66610" name="Text Box 49">
              <a:extLst>
                <a:ext uri="{FF2B5EF4-FFF2-40B4-BE49-F238E27FC236}">
                  <a16:creationId xmlns:a16="http://schemas.microsoft.com/office/drawing/2014/main" id="{546A0387-16FA-1B40-AC6B-168AFE457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" y="3471"/>
              <a:ext cx="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0AB84486-A109-8546-8118-F6155F67E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Consider all possible paths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38FC8331-54D3-BD47-B279-9BBDA1F5AD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639763" y="1562101"/>
            <a:ext cx="5851525" cy="5468938"/>
          </a:xfrm>
          <a:blipFill>
            <a:blip r:embed="rId4"/>
            <a:stretch>
              <a:fillRect l="-2381" t="-926" b="-347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pSp>
        <p:nvGrpSpPr>
          <p:cNvPr id="68612" name="Group 3">
            <a:extLst>
              <a:ext uri="{FF2B5EF4-FFF2-40B4-BE49-F238E27FC236}">
                <a16:creationId xmlns:a16="http://schemas.microsoft.com/office/drawing/2014/main" id="{F8212A9D-7791-4742-8052-6279184F1622}"/>
              </a:ext>
            </a:extLst>
          </p:cNvPr>
          <p:cNvGrpSpPr>
            <a:grpSpLocks/>
          </p:cNvGrpSpPr>
          <p:nvPr/>
        </p:nvGrpSpPr>
        <p:grpSpPr bwMode="auto">
          <a:xfrm>
            <a:off x="6426200" y="1944688"/>
            <a:ext cx="2805113" cy="4608512"/>
            <a:chOff x="4048" y="1225"/>
            <a:chExt cx="1541" cy="2903"/>
          </a:xfrm>
        </p:grpSpPr>
        <p:sp>
          <p:nvSpPr>
            <p:cNvPr id="68613" name="Line 4">
              <a:extLst>
                <a:ext uri="{FF2B5EF4-FFF2-40B4-BE49-F238E27FC236}">
                  <a16:creationId xmlns:a16="http://schemas.microsoft.com/office/drawing/2014/main" id="{C84AD29B-F75A-E349-B35E-D8177BEA2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3906"/>
              <a:ext cx="1436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4" name="Line 5">
              <a:extLst>
                <a:ext uri="{FF2B5EF4-FFF2-40B4-BE49-F238E27FC236}">
                  <a16:creationId xmlns:a16="http://schemas.microsoft.com/office/drawing/2014/main" id="{FCC86F90-378A-7D4C-8F0C-1F3DA8553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0" y="1940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5" name="Line 6">
              <a:extLst>
                <a:ext uri="{FF2B5EF4-FFF2-40B4-BE49-F238E27FC236}">
                  <a16:creationId xmlns:a16="http://schemas.microsoft.com/office/drawing/2014/main" id="{B00F307A-4352-2F4B-9139-DDA6D2EE5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" y="2228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6" name="Line 7">
              <a:extLst>
                <a:ext uri="{FF2B5EF4-FFF2-40B4-BE49-F238E27FC236}">
                  <a16:creationId xmlns:a16="http://schemas.microsoft.com/office/drawing/2014/main" id="{6E0CE9C1-D8A8-E44C-8539-51BE33A60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2233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7" name="Line 8">
              <a:extLst>
                <a:ext uri="{FF2B5EF4-FFF2-40B4-BE49-F238E27FC236}">
                  <a16:creationId xmlns:a16="http://schemas.microsoft.com/office/drawing/2014/main" id="{289F2C73-D184-4247-B5DF-A75B10C3F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8" y="1652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8" name="Line 9">
              <a:extLst>
                <a:ext uri="{FF2B5EF4-FFF2-40B4-BE49-F238E27FC236}">
                  <a16:creationId xmlns:a16="http://schemas.microsoft.com/office/drawing/2014/main" id="{8CFFEB21-CE8F-A047-8B8B-1FA915B73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8" y="2228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9" name="Text Box 10">
              <a:extLst>
                <a:ext uri="{FF2B5EF4-FFF2-40B4-BE49-F238E27FC236}">
                  <a16:creationId xmlns:a16="http://schemas.microsoft.com/office/drawing/2014/main" id="{F6D74315-DD81-594C-88CA-C6CEE8EF7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" y="3881"/>
              <a:ext cx="2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68620" name="Text Box 11">
              <a:extLst>
                <a:ext uri="{FF2B5EF4-FFF2-40B4-BE49-F238E27FC236}">
                  <a16:creationId xmlns:a16="http://schemas.microsoft.com/office/drawing/2014/main" id="{9D43E39C-001E-2043-A7C6-FCFE0825C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3" y="3880"/>
              <a:ext cx="24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68621" name="Text Box 12">
              <a:extLst>
                <a:ext uri="{FF2B5EF4-FFF2-40B4-BE49-F238E27FC236}">
                  <a16:creationId xmlns:a16="http://schemas.microsoft.com/office/drawing/2014/main" id="{7A29E894-01C4-8D47-B4F2-7BFD0AFF4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0" y="3877"/>
              <a:ext cx="24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68622" name="Text Box 13">
              <a:extLst>
                <a:ext uri="{FF2B5EF4-FFF2-40B4-BE49-F238E27FC236}">
                  <a16:creationId xmlns:a16="http://schemas.microsoft.com/office/drawing/2014/main" id="{0E5DEFDB-C3F1-2948-B4FF-788A23B7A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" y="3877"/>
              <a:ext cx="26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68623" name="Text Box 14">
              <a:extLst>
                <a:ext uri="{FF2B5EF4-FFF2-40B4-BE49-F238E27FC236}">
                  <a16:creationId xmlns:a16="http://schemas.microsoft.com/office/drawing/2014/main" id="{76055D43-C0A7-F64F-A690-8F2A12388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874"/>
              <a:ext cx="24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68624" name="Line 15">
              <a:extLst>
                <a:ext uri="{FF2B5EF4-FFF2-40B4-BE49-F238E27FC236}">
                  <a16:creationId xmlns:a16="http://schemas.microsoft.com/office/drawing/2014/main" id="{34111872-8EE7-494C-9C20-E934DDC47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3788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5" name="Line 16">
              <a:extLst>
                <a:ext uri="{FF2B5EF4-FFF2-40B4-BE49-F238E27FC236}">
                  <a16:creationId xmlns:a16="http://schemas.microsoft.com/office/drawing/2014/main" id="{7AF0441D-E9D4-564F-A628-F21515286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3" y="3789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6" name="Line 17">
              <a:extLst>
                <a:ext uri="{FF2B5EF4-FFF2-40B4-BE49-F238E27FC236}">
                  <a16:creationId xmlns:a16="http://schemas.microsoft.com/office/drawing/2014/main" id="{2CC3480F-0890-E141-ADF6-33F0EBC60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3788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7" name="Line 18">
              <a:extLst>
                <a:ext uri="{FF2B5EF4-FFF2-40B4-BE49-F238E27FC236}">
                  <a16:creationId xmlns:a16="http://schemas.microsoft.com/office/drawing/2014/main" id="{EE122B83-4352-2149-8CC3-F3BF28A71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" y="3788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8" name="Line 19">
              <a:extLst>
                <a:ext uri="{FF2B5EF4-FFF2-40B4-BE49-F238E27FC236}">
                  <a16:creationId xmlns:a16="http://schemas.microsoft.com/office/drawing/2014/main" id="{67AD6121-FC13-1D47-8C06-C73F93F37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5" y="3789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9" name="Line 20">
              <a:extLst>
                <a:ext uri="{FF2B5EF4-FFF2-40B4-BE49-F238E27FC236}">
                  <a16:creationId xmlns:a16="http://schemas.microsoft.com/office/drawing/2014/main" id="{6F9061B8-E2B0-FC40-A96C-03D9A9BC2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2521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0" name="Line 21">
              <a:extLst>
                <a:ext uri="{FF2B5EF4-FFF2-40B4-BE49-F238E27FC236}">
                  <a16:creationId xmlns:a16="http://schemas.microsoft.com/office/drawing/2014/main" id="{6B243CB5-7D2A-F347-872E-C9F6AA5A1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2808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1" name="Line 22">
              <a:extLst>
                <a:ext uri="{FF2B5EF4-FFF2-40B4-BE49-F238E27FC236}">
                  <a16:creationId xmlns:a16="http://schemas.microsoft.com/office/drawing/2014/main" id="{6DF92216-B1FE-924A-A64B-112B9A9BE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" y="2521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2" name="Line 23">
              <a:extLst>
                <a:ext uri="{FF2B5EF4-FFF2-40B4-BE49-F238E27FC236}">
                  <a16:creationId xmlns:a16="http://schemas.microsoft.com/office/drawing/2014/main" id="{75735371-DB6F-CE4B-9D7C-1591FA574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0" y="2516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3" name="Line 24">
              <a:extLst>
                <a:ext uri="{FF2B5EF4-FFF2-40B4-BE49-F238E27FC236}">
                  <a16:creationId xmlns:a16="http://schemas.microsoft.com/office/drawing/2014/main" id="{90589DD3-E05D-8345-8E60-51B00FF1C1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8" y="2804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4" name="Line 25">
              <a:extLst>
                <a:ext uri="{FF2B5EF4-FFF2-40B4-BE49-F238E27FC236}">
                  <a16:creationId xmlns:a16="http://schemas.microsoft.com/office/drawing/2014/main" id="{3683FAD1-40A0-8E4B-B3AC-1FFDB1317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" y="3096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5" name="Line 26">
              <a:extLst>
                <a:ext uri="{FF2B5EF4-FFF2-40B4-BE49-F238E27FC236}">
                  <a16:creationId xmlns:a16="http://schemas.microsoft.com/office/drawing/2014/main" id="{DF812927-39B5-A74A-9C51-1C9E16340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" y="1945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6" name="Line 27">
              <a:extLst>
                <a:ext uri="{FF2B5EF4-FFF2-40B4-BE49-F238E27FC236}">
                  <a16:creationId xmlns:a16="http://schemas.microsoft.com/office/drawing/2014/main" id="{7CD40C8E-0628-6141-8A41-3D9A22E99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3384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7" name="Line 28">
              <a:extLst>
                <a:ext uri="{FF2B5EF4-FFF2-40B4-BE49-F238E27FC236}">
                  <a16:creationId xmlns:a16="http://schemas.microsoft.com/office/drawing/2014/main" id="{EFAC5DBB-41FF-FE44-859B-A8A8D2856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2808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8" name="Line 29">
              <a:extLst>
                <a:ext uri="{FF2B5EF4-FFF2-40B4-BE49-F238E27FC236}">
                  <a16:creationId xmlns:a16="http://schemas.microsoft.com/office/drawing/2014/main" id="{FE743D96-973A-474B-B32F-AE013A4B7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2233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9" name="Line 30">
              <a:extLst>
                <a:ext uri="{FF2B5EF4-FFF2-40B4-BE49-F238E27FC236}">
                  <a16:creationId xmlns:a16="http://schemas.microsoft.com/office/drawing/2014/main" id="{CFA03475-4D96-8245-9D66-CC232B833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1657"/>
              <a:ext cx="284" cy="28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0" name="Line 31">
              <a:extLst>
                <a:ext uri="{FF2B5EF4-FFF2-40B4-BE49-F238E27FC236}">
                  <a16:creationId xmlns:a16="http://schemas.microsoft.com/office/drawing/2014/main" id="{21F40BC8-2966-1940-9BC6-91F4B1A26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6" y="3092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1" name="Line 32">
              <a:extLst>
                <a:ext uri="{FF2B5EF4-FFF2-40B4-BE49-F238E27FC236}">
                  <a16:creationId xmlns:a16="http://schemas.microsoft.com/office/drawing/2014/main" id="{EB811C5B-CA9A-0748-BD02-FC20D3805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6" y="2516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2" name="Line 33">
              <a:extLst>
                <a:ext uri="{FF2B5EF4-FFF2-40B4-BE49-F238E27FC236}">
                  <a16:creationId xmlns:a16="http://schemas.microsoft.com/office/drawing/2014/main" id="{99573C43-93C5-4B4A-9B5B-281F4395C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6" y="1940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3" name="Line 34">
              <a:extLst>
                <a:ext uri="{FF2B5EF4-FFF2-40B4-BE49-F238E27FC236}">
                  <a16:creationId xmlns:a16="http://schemas.microsoft.com/office/drawing/2014/main" id="{B0CAFC6D-D1D1-5948-9E6C-C9ED033CE1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6" y="1364"/>
              <a:ext cx="284" cy="29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4" name="Text Box 35">
              <a:extLst>
                <a:ext uri="{FF2B5EF4-FFF2-40B4-BE49-F238E27FC236}">
                  <a16:creationId xmlns:a16="http://schemas.microsoft.com/office/drawing/2014/main" id="{1A71661C-A081-F649-958C-7EBBC1244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348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O</a:t>
              </a:r>
            </a:p>
          </p:txBody>
        </p:sp>
        <p:sp>
          <p:nvSpPr>
            <p:cNvPr id="68645" name="Text Box 36">
              <a:extLst>
                <a:ext uri="{FF2B5EF4-FFF2-40B4-BE49-F238E27FC236}">
                  <a16:creationId xmlns:a16="http://schemas.microsoft.com/office/drawing/2014/main" id="{381C4CBF-E023-6643-858C-9EE93BF5F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2033"/>
              <a:ext cx="2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68646" name="Text Box 37">
              <a:extLst>
                <a:ext uri="{FF2B5EF4-FFF2-40B4-BE49-F238E27FC236}">
                  <a16:creationId xmlns:a16="http://schemas.microsoft.com/office/drawing/2014/main" id="{B544C5FF-BC67-C340-84AA-123518864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2608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68647" name="Text Box 38">
              <a:extLst>
                <a:ext uri="{FF2B5EF4-FFF2-40B4-BE49-F238E27FC236}">
                  <a16:creationId xmlns:a16="http://schemas.microsoft.com/office/drawing/2014/main" id="{46BBB121-D8CA-3442-9B36-476323235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1801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68648" name="Text Box 39">
              <a:extLst>
                <a:ext uri="{FF2B5EF4-FFF2-40B4-BE49-F238E27FC236}">
                  <a16:creationId xmlns:a16="http://schemas.microsoft.com/office/drawing/2014/main" id="{3D367E77-1D0B-7D4B-ABDB-9C4257E10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0000">
              <a:off x="4641" y="2318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68649" name="Text Box 40">
              <a:extLst>
                <a:ext uri="{FF2B5EF4-FFF2-40B4-BE49-F238E27FC236}">
                  <a16:creationId xmlns:a16="http://schemas.microsoft.com/office/drawing/2014/main" id="{82E54E17-E792-5040-B9B8-4A824EC94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" y="2896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68650" name="Text Box 41">
              <a:extLst>
                <a:ext uri="{FF2B5EF4-FFF2-40B4-BE49-F238E27FC236}">
                  <a16:creationId xmlns:a16="http://schemas.microsoft.com/office/drawing/2014/main" id="{0DDD3899-B599-A948-AF58-E87522E02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" y="1512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68651" name="Text Box 42">
              <a:extLst>
                <a:ext uri="{FF2B5EF4-FFF2-40B4-BE49-F238E27FC236}">
                  <a16:creationId xmlns:a16="http://schemas.microsoft.com/office/drawing/2014/main" id="{90C72083-66C0-674A-BE12-8344526D9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0" y="2060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68652" name="Text Box 43">
              <a:extLst>
                <a:ext uri="{FF2B5EF4-FFF2-40B4-BE49-F238E27FC236}">
                  <a16:creationId xmlns:a16="http://schemas.microsoft.com/office/drawing/2014/main" id="{51FA3DCD-BF43-8D47-8803-A08DC5AD2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" y="2624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H</a:t>
              </a:r>
            </a:p>
          </p:txBody>
        </p:sp>
        <p:sp>
          <p:nvSpPr>
            <p:cNvPr id="68653" name="Text Box 44">
              <a:extLst>
                <a:ext uri="{FF2B5EF4-FFF2-40B4-BE49-F238E27FC236}">
                  <a16:creationId xmlns:a16="http://schemas.microsoft.com/office/drawing/2014/main" id="{44DA1D43-B1D4-0948-9667-0946CEC50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0" y="3212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68654" name="Text Box 45">
              <a:extLst>
                <a:ext uri="{FF2B5EF4-FFF2-40B4-BE49-F238E27FC236}">
                  <a16:creationId xmlns:a16="http://schemas.microsoft.com/office/drawing/2014/main" id="{D306EA5C-6198-D64B-B6C3-B5459C0E2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" y="1225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J</a:t>
              </a:r>
            </a:p>
          </p:txBody>
        </p:sp>
        <p:sp>
          <p:nvSpPr>
            <p:cNvPr id="68655" name="Text Box 46">
              <a:extLst>
                <a:ext uri="{FF2B5EF4-FFF2-40B4-BE49-F238E27FC236}">
                  <a16:creationId xmlns:a16="http://schemas.microsoft.com/office/drawing/2014/main" id="{DD6B8912-E77F-6442-BB1E-AC8CC45AB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5" y="1770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K</a:t>
              </a:r>
            </a:p>
          </p:txBody>
        </p:sp>
        <p:sp>
          <p:nvSpPr>
            <p:cNvPr id="68656" name="Text Box 47">
              <a:extLst>
                <a:ext uri="{FF2B5EF4-FFF2-40B4-BE49-F238E27FC236}">
                  <a16:creationId xmlns:a16="http://schemas.microsoft.com/office/drawing/2014/main" id="{B86D5024-82F7-2A48-BD93-1194DD907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" y="2348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68657" name="Text Box 48">
              <a:extLst>
                <a:ext uri="{FF2B5EF4-FFF2-40B4-BE49-F238E27FC236}">
                  <a16:creationId xmlns:a16="http://schemas.microsoft.com/office/drawing/2014/main" id="{FDD6D92B-07F5-F149-8ED6-30F728313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8" y="2924"/>
              <a:ext cx="1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</a:p>
          </p:txBody>
        </p:sp>
        <p:sp>
          <p:nvSpPr>
            <p:cNvPr id="68658" name="Text Box 49">
              <a:extLst>
                <a:ext uri="{FF2B5EF4-FFF2-40B4-BE49-F238E27FC236}">
                  <a16:creationId xmlns:a16="http://schemas.microsoft.com/office/drawing/2014/main" id="{D33B18BB-665B-F349-B29A-861DCD78D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" y="3471"/>
              <a:ext cx="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BCCFFB20-05E1-124B-9839-63D4B1A26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Multistep Binomial Tree  </a:t>
            </a:r>
          </a:p>
        </p:txBody>
      </p:sp>
      <p:graphicFrame>
        <p:nvGraphicFramePr>
          <p:cNvPr id="70659" name="Object 2">
            <a:extLst>
              <a:ext uri="{FF2B5EF4-FFF2-40B4-BE49-F238E27FC236}">
                <a16:creationId xmlns:a16="http://schemas.microsoft.com/office/drawing/2014/main" id="{C9B988DC-CDBB-BE40-BA2D-B035A7CF0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3675" y="4206875"/>
          <a:ext cx="1828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2" r:id="rId5" imgW="1346200" imgH="215900" progId="">
                  <p:embed/>
                </p:oleObj>
              </mc:Choice>
              <mc:Fallback>
                <p:oleObj r:id="rId5" imgW="1346200" imgH="2159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4206875"/>
                        <a:ext cx="18288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0" name="Group 3">
            <a:extLst>
              <a:ext uri="{FF2B5EF4-FFF2-40B4-BE49-F238E27FC236}">
                <a16:creationId xmlns:a16="http://schemas.microsoft.com/office/drawing/2014/main" id="{CCC41C74-5F1C-D74F-BAA2-70349AE3F977}"/>
              </a:ext>
            </a:extLst>
          </p:cNvPr>
          <p:cNvGrpSpPr>
            <a:grpSpLocks/>
          </p:cNvGrpSpPr>
          <p:nvPr/>
        </p:nvGrpSpPr>
        <p:grpSpPr bwMode="auto">
          <a:xfrm>
            <a:off x="4149725" y="549275"/>
            <a:ext cx="5811838" cy="4527550"/>
            <a:chOff x="2765" y="346"/>
            <a:chExt cx="3510" cy="2852"/>
          </a:xfrm>
        </p:grpSpPr>
        <p:sp>
          <p:nvSpPr>
            <p:cNvPr id="70666" name="Line 4">
              <a:extLst>
                <a:ext uri="{FF2B5EF4-FFF2-40B4-BE49-F238E27FC236}">
                  <a16:creationId xmlns:a16="http://schemas.microsoft.com/office/drawing/2014/main" id="{554E42A4-DD12-A445-A063-576BEF7C2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8" y="1097"/>
              <a:ext cx="321" cy="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7" name="Line 5">
              <a:extLst>
                <a:ext uri="{FF2B5EF4-FFF2-40B4-BE49-F238E27FC236}">
                  <a16:creationId xmlns:a16="http://schemas.microsoft.com/office/drawing/2014/main" id="{78163E8F-B11F-A043-AB22-84BE14117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3" y="947"/>
              <a:ext cx="1474" cy="52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8" name="Text Box 6">
              <a:extLst>
                <a:ext uri="{FF2B5EF4-FFF2-40B4-BE49-F238E27FC236}">
                  <a16:creationId xmlns:a16="http://schemas.microsoft.com/office/drawing/2014/main" id="{2BDEB2E7-8088-414C-BD75-81963827D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5" y="2829"/>
              <a:ext cx="25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70669" name="Text Box 7">
              <a:extLst>
                <a:ext uri="{FF2B5EF4-FFF2-40B4-BE49-F238E27FC236}">
                  <a16:creationId xmlns:a16="http://schemas.microsoft.com/office/drawing/2014/main" id="{101CC7A6-912D-C540-A7A3-3A690907B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2828"/>
              <a:ext cx="25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70670" name="Text Box 8">
              <a:extLst>
                <a:ext uri="{FF2B5EF4-FFF2-40B4-BE49-F238E27FC236}">
                  <a16:creationId xmlns:a16="http://schemas.microsoft.com/office/drawing/2014/main" id="{D4B762C7-A698-1B47-A43A-439A377EB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" y="2826"/>
              <a:ext cx="25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70671" name="Text Box 9">
              <a:extLst>
                <a:ext uri="{FF2B5EF4-FFF2-40B4-BE49-F238E27FC236}">
                  <a16:creationId xmlns:a16="http://schemas.microsoft.com/office/drawing/2014/main" id="{2EF6AA32-2CC0-3A44-AAE7-09DD52438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" y="2826"/>
              <a:ext cx="26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j</a:t>
              </a:r>
            </a:p>
          </p:txBody>
        </p:sp>
        <p:sp>
          <p:nvSpPr>
            <p:cNvPr id="70672" name="Line 10">
              <a:extLst>
                <a:ext uri="{FF2B5EF4-FFF2-40B4-BE49-F238E27FC236}">
                  <a16:creationId xmlns:a16="http://schemas.microsoft.com/office/drawing/2014/main" id="{A7426242-5594-A346-9ABF-005697F55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" y="2736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3" name="Line 11">
              <a:extLst>
                <a:ext uri="{FF2B5EF4-FFF2-40B4-BE49-F238E27FC236}">
                  <a16:creationId xmlns:a16="http://schemas.microsoft.com/office/drawing/2014/main" id="{F51195C8-7E07-A846-AEA1-B02153ADA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736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4" name="Line 12">
              <a:extLst>
                <a:ext uri="{FF2B5EF4-FFF2-40B4-BE49-F238E27FC236}">
                  <a16:creationId xmlns:a16="http://schemas.microsoft.com/office/drawing/2014/main" id="{11C7F16B-AE6A-C848-AC97-9C265FC5E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2736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5" name="Line 13">
              <a:extLst>
                <a:ext uri="{FF2B5EF4-FFF2-40B4-BE49-F238E27FC236}">
                  <a16:creationId xmlns:a16="http://schemas.microsoft.com/office/drawing/2014/main" id="{216B7DB4-876E-424E-92B9-14EB3009E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737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6" name="Line 14">
              <a:extLst>
                <a:ext uri="{FF2B5EF4-FFF2-40B4-BE49-F238E27FC236}">
                  <a16:creationId xmlns:a16="http://schemas.microsoft.com/office/drawing/2014/main" id="{66825E68-B062-2E43-95A7-00252436C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472"/>
              <a:ext cx="1474" cy="51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7" name="Line 15">
              <a:extLst>
                <a:ext uri="{FF2B5EF4-FFF2-40B4-BE49-F238E27FC236}">
                  <a16:creationId xmlns:a16="http://schemas.microsoft.com/office/drawing/2014/main" id="{08AF5D28-C285-8445-944B-BFEE68301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" y="2736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8" name="Text Box 16">
              <a:extLst>
                <a:ext uri="{FF2B5EF4-FFF2-40B4-BE49-F238E27FC236}">
                  <a16:creationId xmlns:a16="http://schemas.microsoft.com/office/drawing/2014/main" id="{E78DC1F7-9338-9E4D-835D-B4B32A4A0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8" y="2815"/>
              <a:ext cx="267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  <p:grpSp>
          <p:nvGrpSpPr>
            <p:cNvPr id="70679" name="Group 17">
              <a:extLst>
                <a:ext uri="{FF2B5EF4-FFF2-40B4-BE49-F238E27FC236}">
                  <a16:creationId xmlns:a16="http://schemas.microsoft.com/office/drawing/2014/main" id="{D42ABB79-1480-F94F-A227-C8D4DFD4D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3" y="2851"/>
              <a:ext cx="3368" cy="0"/>
              <a:chOff x="2853" y="2851"/>
              <a:chExt cx="3368" cy="0"/>
            </a:xfrm>
          </p:grpSpPr>
          <p:sp>
            <p:nvSpPr>
              <p:cNvPr id="70715" name="Line 18">
                <a:extLst>
                  <a:ext uri="{FF2B5EF4-FFF2-40B4-BE49-F238E27FC236}">
                    <a16:creationId xmlns:a16="http://schemas.microsoft.com/office/drawing/2014/main" id="{8AA26080-9292-9443-A612-7EE7714CF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851"/>
                <a:ext cx="977" cy="0"/>
              </a:xfrm>
              <a:prstGeom prst="line">
                <a:avLst/>
              </a:prstGeom>
              <a:noFill/>
              <a:ln w="9360">
                <a:solidFill>
                  <a:srgbClr val="579D1C"/>
                </a:solidFill>
                <a:prstDash val="lgDashDot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16" name="Line 19">
                <a:extLst>
                  <a:ext uri="{FF2B5EF4-FFF2-40B4-BE49-F238E27FC236}">
                    <a16:creationId xmlns:a16="http://schemas.microsoft.com/office/drawing/2014/main" id="{7692D439-BBAE-9E4A-971C-365CB8381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851"/>
                <a:ext cx="977" cy="0"/>
              </a:xfrm>
              <a:prstGeom prst="line">
                <a:avLst/>
              </a:prstGeom>
              <a:noFill/>
              <a:ln w="9360">
                <a:solidFill>
                  <a:srgbClr val="579D1C"/>
                </a:solidFill>
                <a:prstDash val="lgDashDot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17" name="Line 20">
                <a:extLst>
                  <a:ext uri="{FF2B5EF4-FFF2-40B4-BE49-F238E27FC236}">
                    <a16:creationId xmlns:a16="http://schemas.microsoft.com/office/drawing/2014/main" id="{0D34DC9F-66DB-D048-AE14-E75840F02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8" y="2851"/>
                <a:ext cx="1504" cy="0"/>
              </a:xfrm>
              <a:prstGeom prst="line">
                <a:avLst/>
              </a:prstGeom>
              <a:noFill/>
              <a:ln w="9360">
                <a:solidFill>
                  <a:srgbClr val="579D1C"/>
                </a:solidFill>
                <a:prstDash val="lgDashDotDot"/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680" name="Line 21">
              <a:extLst>
                <a:ext uri="{FF2B5EF4-FFF2-40B4-BE49-F238E27FC236}">
                  <a16:creationId xmlns:a16="http://schemas.microsoft.com/office/drawing/2014/main" id="{86BD4B7B-2429-F344-9A22-9D0D73EEF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" y="1126"/>
              <a:ext cx="1179" cy="436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1" name="Line 22">
              <a:extLst>
                <a:ext uri="{FF2B5EF4-FFF2-40B4-BE49-F238E27FC236}">
                  <a16:creationId xmlns:a16="http://schemas.microsoft.com/office/drawing/2014/main" id="{24AFE5B7-C9BB-D644-9989-7AA3BD5CC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5" y="1349"/>
              <a:ext cx="883" cy="321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2" name="Line 23">
              <a:extLst>
                <a:ext uri="{FF2B5EF4-FFF2-40B4-BE49-F238E27FC236}">
                  <a16:creationId xmlns:a16="http://schemas.microsoft.com/office/drawing/2014/main" id="{F835C2A5-7D32-C64E-83CC-C70BE872D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" y="1379"/>
              <a:ext cx="1179" cy="399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3" name="Line 24">
              <a:extLst>
                <a:ext uri="{FF2B5EF4-FFF2-40B4-BE49-F238E27FC236}">
                  <a16:creationId xmlns:a16="http://schemas.microsoft.com/office/drawing/2014/main" id="{9E6DA9EB-969A-684D-8108-09ACB324A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1270"/>
              <a:ext cx="883" cy="313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4" name="Line 25">
              <a:extLst>
                <a:ext uri="{FF2B5EF4-FFF2-40B4-BE49-F238E27FC236}">
                  <a16:creationId xmlns:a16="http://schemas.microsoft.com/office/drawing/2014/main" id="{E0DE2434-6EDF-2143-9970-D9047ABC3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1" y="345"/>
              <a:ext cx="292" cy="9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5" name="Line 26">
              <a:extLst>
                <a:ext uri="{FF2B5EF4-FFF2-40B4-BE49-F238E27FC236}">
                  <a16:creationId xmlns:a16="http://schemas.microsoft.com/office/drawing/2014/main" id="{ED5189B9-6254-8340-9454-709D2163A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1" y="435"/>
              <a:ext cx="292" cy="82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6" name="Line 27">
              <a:extLst>
                <a:ext uri="{FF2B5EF4-FFF2-40B4-BE49-F238E27FC236}">
                  <a16:creationId xmlns:a16="http://schemas.microsoft.com/office/drawing/2014/main" id="{011A4ACB-4B4C-2247-9A79-B9EF991FB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1" y="608"/>
              <a:ext cx="292" cy="82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7" name="Line 28">
              <a:extLst>
                <a:ext uri="{FF2B5EF4-FFF2-40B4-BE49-F238E27FC236}">
                  <a16:creationId xmlns:a16="http://schemas.microsoft.com/office/drawing/2014/main" id="{2B9D4E44-8431-CA41-80E6-9389A38F3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1" y="2506"/>
              <a:ext cx="292" cy="111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8" name="Line 29">
              <a:extLst>
                <a:ext uri="{FF2B5EF4-FFF2-40B4-BE49-F238E27FC236}">
                  <a16:creationId xmlns:a16="http://schemas.microsoft.com/office/drawing/2014/main" id="{6DF41F96-982D-A047-B3D0-A06A5EABA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1" y="1580"/>
              <a:ext cx="587" cy="199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9" name="Line 30">
              <a:extLst>
                <a:ext uri="{FF2B5EF4-FFF2-40B4-BE49-F238E27FC236}">
                  <a16:creationId xmlns:a16="http://schemas.microsoft.com/office/drawing/2014/main" id="{3CE678A9-10D0-4D4F-A9C7-1C2C02BBE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6" y="1782"/>
              <a:ext cx="292" cy="90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90" name="Line 31">
              <a:extLst>
                <a:ext uri="{FF2B5EF4-FFF2-40B4-BE49-F238E27FC236}">
                  <a16:creationId xmlns:a16="http://schemas.microsoft.com/office/drawing/2014/main" id="{8440F9A8-8BF7-424D-AF84-6CF02A9EE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1178"/>
              <a:ext cx="587" cy="175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91" name="Line 32">
              <a:extLst>
                <a:ext uri="{FF2B5EF4-FFF2-40B4-BE49-F238E27FC236}">
                  <a16:creationId xmlns:a16="http://schemas.microsoft.com/office/drawing/2014/main" id="{D5B09EB7-40FF-9849-B303-CCAF20D83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069"/>
              <a:ext cx="292" cy="5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92" name="Line 33">
              <a:extLst>
                <a:ext uri="{FF2B5EF4-FFF2-40B4-BE49-F238E27FC236}">
                  <a16:creationId xmlns:a16="http://schemas.microsoft.com/office/drawing/2014/main" id="{0214E105-779C-AD44-9FD5-CD4355BC1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1178"/>
              <a:ext cx="587" cy="175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93" name="Line 34">
              <a:extLst>
                <a:ext uri="{FF2B5EF4-FFF2-40B4-BE49-F238E27FC236}">
                  <a16:creationId xmlns:a16="http://schemas.microsoft.com/office/drawing/2014/main" id="{5E8F6CCD-AAF8-7943-94F0-561D8431B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1178"/>
              <a:ext cx="587" cy="175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94" name="Line 35">
              <a:extLst>
                <a:ext uri="{FF2B5EF4-FFF2-40B4-BE49-F238E27FC236}">
                  <a16:creationId xmlns:a16="http://schemas.microsoft.com/office/drawing/2014/main" id="{7B7A1713-DC29-D64E-9199-491D8540D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987"/>
              <a:ext cx="1474" cy="514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95" name="Line 36">
              <a:extLst>
                <a:ext uri="{FF2B5EF4-FFF2-40B4-BE49-F238E27FC236}">
                  <a16:creationId xmlns:a16="http://schemas.microsoft.com/office/drawing/2014/main" id="{54CEEA42-1BF9-594E-8F50-F619AABE0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430"/>
              <a:ext cx="1474" cy="522"/>
            </a:xfrm>
            <a:prstGeom prst="line">
              <a:avLst/>
            </a:prstGeom>
            <a:noFill/>
            <a:ln w="9360">
              <a:solidFill>
                <a:srgbClr val="C5000B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96" name="Line 37">
              <a:extLst>
                <a:ext uri="{FF2B5EF4-FFF2-40B4-BE49-F238E27FC236}">
                  <a16:creationId xmlns:a16="http://schemas.microsoft.com/office/drawing/2014/main" id="{91E5E20E-3CAA-154A-9464-04C54F7426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1" y="516"/>
              <a:ext cx="292" cy="9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97" name="Line 38">
              <a:extLst>
                <a:ext uri="{FF2B5EF4-FFF2-40B4-BE49-F238E27FC236}">
                  <a16:creationId xmlns:a16="http://schemas.microsoft.com/office/drawing/2014/main" id="{7C95B451-5133-E04F-B3A8-3AF826A5F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1" y="608"/>
              <a:ext cx="292" cy="82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98" name="Line 39">
              <a:extLst>
                <a:ext uri="{FF2B5EF4-FFF2-40B4-BE49-F238E27FC236}">
                  <a16:creationId xmlns:a16="http://schemas.microsoft.com/office/drawing/2014/main" id="{5DD8AE3A-616B-344C-9EA0-BF981A59F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1" y="809"/>
              <a:ext cx="292" cy="82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99" name="Line 40">
              <a:extLst>
                <a:ext uri="{FF2B5EF4-FFF2-40B4-BE49-F238E27FC236}">
                  <a16:creationId xmlns:a16="http://schemas.microsoft.com/office/drawing/2014/main" id="{F48BEC29-4E02-E549-AED4-07FD55092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1" y="1011"/>
              <a:ext cx="292" cy="82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00" name="Line 41">
              <a:extLst>
                <a:ext uri="{FF2B5EF4-FFF2-40B4-BE49-F238E27FC236}">
                  <a16:creationId xmlns:a16="http://schemas.microsoft.com/office/drawing/2014/main" id="{FCE0A646-5ABC-ED46-B59F-3F48D8B33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1" y="1213"/>
              <a:ext cx="292" cy="82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01" name="Line 42">
              <a:extLst>
                <a:ext uri="{FF2B5EF4-FFF2-40B4-BE49-F238E27FC236}">
                  <a16:creationId xmlns:a16="http://schemas.microsoft.com/office/drawing/2014/main" id="{1B75F103-58CD-0545-9D0A-A961296C8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1" y="1414"/>
              <a:ext cx="292" cy="82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02" name="Line 43">
              <a:extLst>
                <a:ext uri="{FF2B5EF4-FFF2-40B4-BE49-F238E27FC236}">
                  <a16:creationId xmlns:a16="http://schemas.microsoft.com/office/drawing/2014/main" id="{FD757B46-5050-D445-B466-3E2E4537A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1" y="1613"/>
              <a:ext cx="292" cy="82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03" name="Line 44">
              <a:extLst>
                <a:ext uri="{FF2B5EF4-FFF2-40B4-BE49-F238E27FC236}">
                  <a16:creationId xmlns:a16="http://schemas.microsoft.com/office/drawing/2014/main" id="{7A2BF9BA-D37E-A548-87DE-178AF05D8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1" y="1814"/>
              <a:ext cx="292" cy="82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04" name="Line 45">
              <a:extLst>
                <a:ext uri="{FF2B5EF4-FFF2-40B4-BE49-F238E27FC236}">
                  <a16:creationId xmlns:a16="http://schemas.microsoft.com/office/drawing/2014/main" id="{4D5A5B59-E2E1-4643-A304-0B47394AB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1" y="2016"/>
              <a:ext cx="292" cy="111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05" name="Line 46">
              <a:extLst>
                <a:ext uri="{FF2B5EF4-FFF2-40B4-BE49-F238E27FC236}">
                  <a16:creationId xmlns:a16="http://schemas.microsoft.com/office/drawing/2014/main" id="{F28CF41C-5192-BC41-BED2-097020968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1" y="689"/>
              <a:ext cx="292" cy="119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06" name="Line 47">
              <a:extLst>
                <a:ext uri="{FF2B5EF4-FFF2-40B4-BE49-F238E27FC236}">
                  <a16:creationId xmlns:a16="http://schemas.microsoft.com/office/drawing/2014/main" id="{7E123E60-5AF4-AD47-B5F2-611549E2B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1" y="889"/>
              <a:ext cx="292" cy="119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07" name="Line 48">
              <a:extLst>
                <a:ext uri="{FF2B5EF4-FFF2-40B4-BE49-F238E27FC236}">
                  <a16:creationId xmlns:a16="http://schemas.microsoft.com/office/drawing/2014/main" id="{B1CA9290-74DB-7B48-9AD1-03771B3A15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1" y="1092"/>
              <a:ext cx="292" cy="119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08" name="Line 49">
              <a:extLst>
                <a:ext uri="{FF2B5EF4-FFF2-40B4-BE49-F238E27FC236}">
                  <a16:creationId xmlns:a16="http://schemas.microsoft.com/office/drawing/2014/main" id="{1667F326-B6DF-5E48-B3F6-57FF35AD4E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1" y="1292"/>
              <a:ext cx="292" cy="119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09" name="Line 50">
              <a:extLst>
                <a:ext uri="{FF2B5EF4-FFF2-40B4-BE49-F238E27FC236}">
                  <a16:creationId xmlns:a16="http://schemas.microsoft.com/office/drawing/2014/main" id="{1F661F78-E2C1-F646-A3BB-94B663309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1" y="1494"/>
              <a:ext cx="292" cy="119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10" name="Line 51">
              <a:extLst>
                <a:ext uri="{FF2B5EF4-FFF2-40B4-BE49-F238E27FC236}">
                  <a16:creationId xmlns:a16="http://schemas.microsoft.com/office/drawing/2014/main" id="{CEBCB35A-EB57-B944-84C1-C88A8FDE2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1" y="1695"/>
              <a:ext cx="292" cy="119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11" name="Line 52">
              <a:extLst>
                <a:ext uri="{FF2B5EF4-FFF2-40B4-BE49-F238E27FC236}">
                  <a16:creationId xmlns:a16="http://schemas.microsoft.com/office/drawing/2014/main" id="{B1623DD0-6B5A-7743-98E0-E0141920F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1" y="1897"/>
              <a:ext cx="292" cy="119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12" name="Line 53">
              <a:extLst>
                <a:ext uri="{FF2B5EF4-FFF2-40B4-BE49-F238E27FC236}">
                  <a16:creationId xmlns:a16="http://schemas.microsoft.com/office/drawing/2014/main" id="{1958AB92-D41C-AF4A-A632-B2339DB0B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1" y="2387"/>
              <a:ext cx="292" cy="119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13" name="Line 54">
              <a:extLst>
                <a:ext uri="{FF2B5EF4-FFF2-40B4-BE49-F238E27FC236}">
                  <a16:creationId xmlns:a16="http://schemas.microsoft.com/office/drawing/2014/main" id="{F6A2CD85-D805-334D-9151-A7FF60274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1" y="2275"/>
              <a:ext cx="292" cy="111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14" name="Line 55">
              <a:extLst>
                <a:ext uri="{FF2B5EF4-FFF2-40B4-BE49-F238E27FC236}">
                  <a16:creationId xmlns:a16="http://schemas.microsoft.com/office/drawing/2014/main" id="{9BCDAA1A-458B-EC40-A623-4FF86F79D3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1" y="212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16" name="Text Box 56">
            <a:extLst>
              <a:ext uri="{FF2B5EF4-FFF2-40B4-BE49-F238E27FC236}">
                <a16:creationId xmlns:a16="http://schemas.microsoft.com/office/drawing/2014/main" id="{7EB2F519-8412-5047-9B1C-7666B0C7E1C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46088" y="1828800"/>
            <a:ext cx="4765675" cy="3017838"/>
          </a:xfrm>
          <a:prstGeom prst="rect">
            <a:avLst/>
          </a:prstGeom>
          <a:blipFill>
            <a:blip r:embed="rId7"/>
            <a:stretch>
              <a:fillRect l="-2394" t="-2101" b="-420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aphicFrame>
        <p:nvGraphicFramePr>
          <p:cNvPr id="70662" name="Object 58">
            <a:extLst>
              <a:ext uri="{FF2B5EF4-FFF2-40B4-BE49-F238E27FC236}">
                <a16:creationId xmlns:a16="http://schemas.microsoft.com/office/drawing/2014/main" id="{003E2204-34E7-7743-8ACD-D987F7031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5663" y="3382963"/>
          <a:ext cx="2719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3" r:id="rId8" imgW="2044700" imgH="381000" progId="">
                  <p:embed/>
                </p:oleObj>
              </mc:Choice>
              <mc:Fallback>
                <p:oleObj r:id="rId8" imgW="2044700" imgH="381000" progId="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3382963"/>
                        <a:ext cx="27193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Text Box 59">
            <a:extLst>
              <a:ext uri="{FF2B5EF4-FFF2-40B4-BE49-F238E27FC236}">
                <a16:creationId xmlns:a16="http://schemas.microsoft.com/office/drawing/2014/main" id="{B528EFBA-262F-DE49-9F19-A6F720B23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5307013"/>
            <a:ext cx="9236075" cy="201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33655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1600"/>
              <a:t>Note that total probability at (any) time t</a:t>
            </a:r>
            <a:r>
              <a:rPr lang="en-US" altLang="en-US" sz="1200"/>
              <a:t>n</a:t>
            </a:r>
            <a:r>
              <a:rPr lang="en-US" altLang="en-US" sz="1600"/>
              <a:t> is:</a:t>
            </a:r>
          </a:p>
          <a:p>
            <a:pPr eaLnBrk="1">
              <a:buClrTx/>
              <a:buFontTx/>
              <a:buNone/>
            </a:pPr>
            <a:endParaRPr lang="en-US" altLang="en-US" sz="1600"/>
          </a:p>
          <a:p>
            <a:pPr eaLnBrk="1">
              <a:buClrTx/>
              <a:buFontTx/>
              <a:buNone/>
            </a:pPr>
            <a:endParaRPr lang="en-US" altLang="en-US" sz="1600"/>
          </a:p>
          <a:p>
            <a:pPr eaLnBrk="1">
              <a:buClrTx/>
              <a:buFontTx/>
              <a:buNone/>
            </a:pPr>
            <a:r>
              <a:rPr lang="en-US" altLang="en-US" sz="1600"/>
              <a:t>Recall Binomial Theorem:  </a:t>
            </a:r>
          </a:p>
        </p:txBody>
      </p:sp>
      <p:graphicFrame>
        <p:nvGraphicFramePr>
          <p:cNvPr id="70664" name="Object 60">
            <a:extLst>
              <a:ext uri="{FF2B5EF4-FFF2-40B4-BE49-F238E27FC236}">
                <a16:creationId xmlns:a16="http://schemas.microsoft.com/office/drawing/2014/main" id="{A26499F6-BDF7-CE4E-BE33-4980889B5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2513" y="5622925"/>
          <a:ext cx="56356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4" r:id="rId10" imgW="4381500" imgH="381000" progId="">
                  <p:embed/>
                </p:oleObj>
              </mc:Choice>
              <mc:Fallback>
                <p:oleObj r:id="rId10" imgW="4381500" imgH="381000" progId="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5622925"/>
                        <a:ext cx="56356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61">
            <a:extLst>
              <a:ext uri="{FF2B5EF4-FFF2-40B4-BE49-F238E27FC236}">
                <a16:creationId xmlns:a16="http://schemas.microsoft.com/office/drawing/2014/main" id="{7EF005CB-7429-DF41-9908-CCC5D02CA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6537325"/>
          <a:ext cx="279876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5" r:id="rId12" imgW="2184400" imgH="381000" progId="">
                  <p:embed/>
                </p:oleObj>
              </mc:Choice>
              <mc:Fallback>
                <p:oleObj r:id="rId12" imgW="2184400" imgH="381000" progId="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6537325"/>
                        <a:ext cx="2798762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C864A680-4E77-FB42-8B15-ADE3B2EF7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Overview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058DC14-8B28-7C4F-A317-2AA99ED94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979613"/>
            <a:ext cx="8855075" cy="4140200"/>
          </a:xfrm>
        </p:spPr>
        <p:txBody>
          <a:bodyPr/>
          <a:lstStyle/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What are the derivatives?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Random behavior of the markets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Simplified view: sequence of up and down movements: Prices and Probabilities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Generalization to multiple paths, multiple time steps: Binomial Tree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Initial distribution of prices – portfolio of similar stocks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Partial Differential Equation</a:t>
            </a:r>
          </a:p>
          <a:p>
            <a:pPr marL="557213" indent="-554038" eaLnBrk="1">
              <a:buClrTx/>
              <a:buSzPct val="45000"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2000" dirty="0"/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2000" dirty="0"/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2000" dirty="0"/>
          </a:p>
        </p:txBody>
      </p:sp>
      <p:graphicFrame>
        <p:nvGraphicFramePr>
          <p:cNvPr id="7171" name="Group 3">
            <a:extLst>
              <a:ext uri="{FF2B5EF4-FFF2-40B4-BE49-F238E27FC236}">
                <a16:creationId xmlns:a16="http://schemas.microsoft.com/office/drawing/2014/main" id="{1CC41208-7730-2645-A74B-8248A4DB7696}"/>
              </a:ext>
            </a:extLst>
          </p:cNvPr>
          <p:cNvGraphicFramePr>
            <a:graphicFrameLocks noGrp="1"/>
          </p:cNvGraphicFramePr>
          <p:nvPr/>
        </p:nvGraphicFramePr>
        <p:xfrm>
          <a:off x="808038" y="-5386388"/>
          <a:ext cx="6296025" cy="3467101"/>
        </p:xfrm>
        <a:graphic>
          <a:graphicData uri="http://schemas.openxmlformats.org/drawingml/2006/table">
            <a:tbl>
              <a:tblPr/>
              <a:tblGrid>
                <a:gridCol w="68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28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75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8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8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877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560E95D2-2123-B049-AD8D-907D552C7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Portfolio of Stocks. Initial Distribution of Prices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5ACCABE-B822-534D-8BDC-0321C83A8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979613"/>
            <a:ext cx="8853488" cy="4970462"/>
          </a:xfrm>
        </p:spPr>
        <p:txBody>
          <a:bodyPr/>
          <a:lstStyle/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Imagine a large number of similar stocks. Same u and d, same probabilities of moving up, p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For sake of simplicity assume d=1/u, p=1/2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Possible prices at time t</a:t>
            </a:r>
            <a:r>
              <a:rPr lang="en-US" altLang="en-US" sz="1500" dirty="0"/>
              <a:t>0</a:t>
            </a:r>
            <a:r>
              <a:rPr lang="en-US" altLang="en-US" sz="2000" dirty="0"/>
              <a:t> are:</a:t>
            </a:r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2000" dirty="0"/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2000" dirty="0"/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Let N(t</a:t>
            </a:r>
            <a:r>
              <a:rPr lang="en-US" altLang="en-US" sz="1500" dirty="0"/>
              <a:t>0</a:t>
            </a:r>
            <a:r>
              <a:rPr lang="en-US" altLang="en-US" sz="2000" dirty="0"/>
              <a:t>,k) denote number of stocks at time t</a:t>
            </a:r>
            <a:r>
              <a:rPr lang="en-US" altLang="en-US" sz="1500" dirty="0"/>
              <a:t>0</a:t>
            </a:r>
            <a:r>
              <a:rPr lang="en-US" altLang="en-US" sz="2000" dirty="0"/>
              <a:t> with price </a:t>
            </a:r>
            <a:r>
              <a:rPr lang="en-US" altLang="en-US" sz="2000" dirty="0" err="1"/>
              <a:t>S</a:t>
            </a:r>
            <a:r>
              <a:rPr lang="en-US" altLang="en-US" sz="1500" dirty="0" err="1"/>
              <a:t>k</a:t>
            </a:r>
            <a:r>
              <a:rPr lang="en-US" altLang="en-US" sz="2000" dirty="0"/>
              <a:t> (k indicates any of n+1 prices from 0 to n):</a:t>
            </a:r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2000" dirty="0"/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At different k, N(t</a:t>
            </a:r>
            <a:r>
              <a:rPr lang="en-US" altLang="en-US" sz="1500" dirty="0"/>
              <a:t>0</a:t>
            </a:r>
            <a:r>
              <a:rPr lang="en-US" altLang="en-US" sz="2000" dirty="0"/>
              <a:t>,k) represents a portfolio composition or - initial distribution of the stock prices within the portfolio    </a:t>
            </a:r>
          </a:p>
        </p:txBody>
      </p:sp>
      <p:graphicFrame>
        <p:nvGraphicFramePr>
          <p:cNvPr id="72708" name="Object 3">
            <a:extLst>
              <a:ext uri="{FF2B5EF4-FFF2-40B4-BE49-F238E27FC236}">
                <a16:creationId xmlns:a16="http://schemas.microsoft.com/office/drawing/2014/main" id="{8728E89F-0C2D-7E4E-8A85-DF4E108CE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851275"/>
          <a:ext cx="36687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2" r:id="rId5" imgW="2781300" imgH="215900" progId="">
                  <p:embed/>
                </p:oleObj>
              </mc:Choice>
              <mc:Fallback>
                <p:oleObj r:id="rId5" imgW="2781300" imgH="2159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51275"/>
                        <a:ext cx="36687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4">
            <a:extLst>
              <a:ext uri="{FF2B5EF4-FFF2-40B4-BE49-F238E27FC236}">
                <a16:creationId xmlns:a16="http://schemas.microsoft.com/office/drawing/2014/main" id="{89C6F3EE-6909-834D-8486-B5A202D6A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6675" y="5394325"/>
          <a:ext cx="25241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3" r:id="rId7" imgW="1651000" imgH="215900" progId="">
                  <p:embed/>
                </p:oleObj>
              </mc:Choice>
              <mc:Fallback>
                <p:oleObj r:id="rId7" imgW="1651000" imgH="2159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5394325"/>
                        <a:ext cx="25241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>
            <a:extLst>
              <a:ext uri="{FF2B5EF4-FFF2-40B4-BE49-F238E27FC236}">
                <a16:creationId xmlns:a16="http://schemas.microsoft.com/office/drawing/2014/main" id="{FCE3C668-AEE7-D946-B091-428089C6A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Portfolio of Stocks. Initial Distribution of Prices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12B295F1-6DE6-F143-A25F-36FD59163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2560638" cy="5570538"/>
          </a:xfrm>
        </p:spPr>
        <p:txBody>
          <a:bodyPr/>
          <a:lstStyle/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</a:pPr>
            <a:r>
              <a:rPr lang="en-US" altLang="en-US" sz="2000"/>
              <a:t>Half of the stocks at S</a:t>
            </a:r>
            <a:r>
              <a:rPr lang="en-US" altLang="en-US" sz="1500"/>
              <a:t>k </a:t>
            </a:r>
            <a:r>
              <a:rPr lang="en-US" altLang="en-US" sz="2000"/>
              <a:t>move to S</a:t>
            </a:r>
            <a:r>
              <a:rPr lang="en-US" altLang="en-US" sz="1500"/>
              <a:t>k-1</a:t>
            </a:r>
            <a:r>
              <a:rPr lang="en-US" altLang="en-US" sz="2000"/>
              <a:t> half to S</a:t>
            </a:r>
            <a:r>
              <a:rPr lang="en-US" altLang="en-US" sz="1500"/>
              <a:t>k+1 </a:t>
            </a:r>
            <a:r>
              <a:rPr lang="en-US" altLang="en-US" sz="2000"/>
              <a:t>(blue arrows); this is because p=1/2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</a:pPr>
            <a:r>
              <a:rPr lang="en-US" altLang="en-US" sz="2000"/>
              <a:t>On the other hand, half of the stocks at S</a:t>
            </a:r>
            <a:r>
              <a:rPr lang="en-US" altLang="en-US" sz="1500"/>
              <a:t>k-1 </a:t>
            </a:r>
            <a:r>
              <a:rPr lang="en-US" altLang="en-US" sz="2000"/>
              <a:t>move to S</a:t>
            </a:r>
            <a:r>
              <a:rPr lang="en-US" altLang="en-US" sz="1500"/>
              <a:t>k; </a:t>
            </a:r>
            <a:r>
              <a:rPr lang="en-US" altLang="en-US" sz="2000"/>
              <a:t>and half of the stocks at S</a:t>
            </a:r>
            <a:r>
              <a:rPr lang="en-US" altLang="en-US" sz="1500"/>
              <a:t>k+1</a:t>
            </a:r>
            <a:r>
              <a:rPr lang="en-US" altLang="en-US" sz="2000"/>
              <a:t> move to S</a:t>
            </a:r>
            <a:r>
              <a:rPr lang="en-US" altLang="en-US" sz="1500"/>
              <a:t>k </a:t>
            </a:r>
            <a:r>
              <a:rPr lang="en-US" altLang="en-US" sz="2000"/>
              <a:t>(green arrows)</a:t>
            </a:r>
          </a:p>
        </p:txBody>
      </p:sp>
      <p:grpSp>
        <p:nvGrpSpPr>
          <p:cNvPr id="74756" name="Group 3">
            <a:extLst>
              <a:ext uri="{FF2B5EF4-FFF2-40B4-BE49-F238E27FC236}">
                <a16:creationId xmlns:a16="http://schemas.microsoft.com/office/drawing/2014/main" id="{44F3153B-1443-DE42-95E5-1A6176E7751B}"/>
              </a:ext>
            </a:extLst>
          </p:cNvPr>
          <p:cNvGrpSpPr>
            <a:grpSpLocks/>
          </p:cNvGrpSpPr>
          <p:nvPr/>
        </p:nvGrpSpPr>
        <p:grpSpPr bwMode="auto">
          <a:xfrm>
            <a:off x="3027363" y="1893888"/>
            <a:ext cx="6891337" cy="4416425"/>
            <a:chOff x="1907" y="1193"/>
            <a:chExt cx="4341" cy="2782"/>
          </a:xfrm>
        </p:grpSpPr>
        <p:sp>
          <p:nvSpPr>
            <p:cNvPr id="74758" name="Text Box 4">
              <a:extLst>
                <a:ext uri="{FF2B5EF4-FFF2-40B4-BE49-F238E27FC236}">
                  <a16:creationId xmlns:a16="http://schemas.microsoft.com/office/drawing/2014/main" id="{E006743A-C174-4045-A744-F8D975054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7" y="3734"/>
              <a:ext cx="2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74759" name="Text Box 5">
              <a:extLst>
                <a:ext uri="{FF2B5EF4-FFF2-40B4-BE49-F238E27FC236}">
                  <a16:creationId xmlns:a16="http://schemas.microsoft.com/office/drawing/2014/main" id="{BD14C48F-A987-994F-85D9-58F4203D2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" y="3727"/>
              <a:ext cx="24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74760" name="Text Box 6">
              <a:extLst>
                <a:ext uri="{FF2B5EF4-FFF2-40B4-BE49-F238E27FC236}">
                  <a16:creationId xmlns:a16="http://schemas.microsoft.com/office/drawing/2014/main" id="{1F03252E-8FE4-7049-855E-83412458F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" y="3731"/>
              <a:ext cx="26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74761" name="Line 7">
              <a:extLst>
                <a:ext uri="{FF2B5EF4-FFF2-40B4-BE49-F238E27FC236}">
                  <a16:creationId xmlns:a16="http://schemas.microsoft.com/office/drawing/2014/main" id="{E1B171B6-BE27-824E-81EF-323EFCBFB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3641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2" name="Line 8">
              <a:extLst>
                <a:ext uri="{FF2B5EF4-FFF2-40B4-BE49-F238E27FC236}">
                  <a16:creationId xmlns:a16="http://schemas.microsoft.com/office/drawing/2014/main" id="{5261CB4F-DBBF-2C41-AB42-C8D173346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5" y="3641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3" name="Line 9">
              <a:extLst>
                <a:ext uri="{FF2B5EF4-FFF2-40B4-BE49-F238E27FC236}">
                  <a16:creationId xmlns:a16="http://schemas.microsoft.com/office/drawing/2014/main" id="{28F75657-F965-984E-9DDA-C81732B1D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" y="3642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4" name="Line 10">
              <a:extLst>
                <a:ext uri="{FF2B5EF4-FFF2-40B4-BE49-F238E27FC236}">
                  <a16:creationId xmlns:a16="http://schemas.microsoft.com/office/drawing/2014/main" id="{4C0C2DB8-626B-CB47-9F2E-4A43BEA56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1" y="3641"/>
              <a:ext cx="0" cy="1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5" name="Text Box 11">
              <a:extLst>
                <a:ext uri="{FF2B5EF4-FFF2-40B4-BE49-F238E27FC236}">
                  <a16:creationId xmlns:a16="http://schemas.microsoft.com/office/drawing/2014/main" id="{8DFD8870-1FDC-2046-B387-3A9721CEB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5" y="3720"/>
              <a:ext cx="26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8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>
                <a:lnSpc>
                  <a:spcPct val="83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en-US" sz="1800" baseline="-33000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74766" name="Line 12">
              <a:extLst>
                <a:ext uri="{FF2B5EF4-FFF2-40B4-BE49-F238E27FC236}">
                  <a16:creationId xmlns:a16="http://schemas.microsoft.com/office/drawing/2014/main" id="{53BC615D-8037-654A-AC10-A8D8E629B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411"/>
              <a:ext cx="3481" cy="0"/>
            </a:xfrm>
            <a:prstGeom prst="line">
              <a:avLst/>
            </a:prstGeom>
            <a:noFill/>
            <a:ln w="9360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7" name="Line 13">
              <a:extLst>
                <a:ext uri="{FF2B5EF4-FFF2-40B4-BE49-F238E27FC236}">
                  <a16:creationId xmlns:a16="http://schemas.microsoft.com/office/drawing/2014/main" id="{EEAE880F-2704-DC44-9248-69E285BE0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0" y="1311"/>
              <a:ext cx="3538" cy="25"/>
            </a:xfrm>
            <a:prstGeom prst="line">
              <a:avLst/>
            </a:prstGeom>
            <a:noFill/>
            <a:ln w="9360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8" name="Line 14">
              <a:extLst>
                <a:ext uri="{FF2B5EF4-FFF2-40B4-BE49-F238E27FC236}">
                  <a16:creationId xmlns:a16="http://schemas.microsoft.com/office/drawing/2014/main" id="{384F798A-9A00-D549-9C23-36830AF17C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71" y="2341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9" name="Line 15">
              <a:extLst>
                <a:ext uri="{FF2B5EF4-FFF2-40B4-BE49-F238E27FC236}">
                  <a16:creationId xmlns:a16="http://schemas.microsoft.com/office/drawing/2014/main" id="{A35C1241-AC22-3041-AE66-564C5B991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1" y="2204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0" name="Line 16">
              <a:extLst>
                <a:ext uri="{FF2B5EF4-FFF2-40B4-BE49-F238E27FC236}">
                  <a16:creationId xmlns:a16="http://schemas.microsoft.com/office/drawing/2014/main" id="{4B1DB61A-DCFF-0248-8A6B-62B784883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71" y="2629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1" name="Line 17">
              <a:extLst>
                <a:ext uri="{FF2B5EF4-FFF2-40B4-BE49-F238E27FC236}">
                  <a16:creationId xmlns:a16="http://schemas.microsoft.com/office/drawing/2014/main" id="{1EFD20CA-223B-424E-A1BA-7F590C8EC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71" y="291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2" name="Line 18">
              <a:extLst>
                <a:ext uri="{FF2B5EF4-FFF2-40B4-BE49-F238E27FC236}">
                  <a16:creationId xmlns:a16="http://schemas.microsoft.com/office/drawing/2014/main" id="{9F7964B0-E6B7-A94B-81BA-55AC2E504A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71" y="3205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3" name="Line 19">
              <a:extLst>
                <a:ext uri="{FF2B5EF4-FFF2-40B4-BE49-F238E27FC236}">
                  <a16:creationId xmlns:a16="http://schemas.microsoft.com/office/drawing/2014/main" id="{B92222CB-7145-624E-A32D-F90C5C976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71" y="3493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4" name="Line 20">
              <a:extLst>
                <a:ext uri="{FF2B5EF4-FFF2-40B4-BE49-F238E27FC236}">
                  <a16:creationId xmlns:a16="http://schemas.microsoft.com/office/drawing/2014/main" id="{0866505E-28BA-A54A-9460-BBA6D1AB9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1" y="1916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5" name="Line 21">
              <a:extLst>
                <a:ext uri="{FF2B5EF4-FFF2-40B4-BE49-F238E27FC236}">
                  <a16:creationId xmlns:a16="http://schemas.microsoft.com/office/drawing/2014/main" id="{E2623FDE-B064-4349-A159-AF58B3DF5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1" y="1628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6" name="Line 22">
              <a:extLst>
                <a:ext uri="{FF2B5EF4-FFF2-40B4-BE49-F238E27FC236}">
                  <a16:creationId xmlns:a16="http://schemas.microsoft.com/office/drawing/2014/main" id="{3D2CC773-02F0-804B-B83D-833AC002B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1" y="1340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7" name="Line 23">
              <a:extLst>
                <a:ext uri="{FF2B5EF4-FFF2-40B4-BE49-F238E27FC236}">
                  <a16:creationId xmlns:a16="http://schemas.microsoft.com/office/drawing/2014/main" id="{FA4A4C6C-CD4B-414D-9BEB-1FEEF6CA2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71" y="147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Line 24">
              <a:extLst>
                <a:ext uri="{FF2B5EF4-FFF2-40B4-BE49-F238E27FC236}">
                  <a16:creationId xmlns:a16="http://schemas.microsoft.com/office/drawing/2014/main" id="{B5C446E2-A992-F148-B30A-151C63EE2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71" y="1765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Line 25">
              <a:extLst>
                <a:ext uri="{FF2B5EF4-FFF2-40B4-BE49-F238E27FC236}">
                  <a16:creationId xmlns:a16="http://schemas.microsoft.com/office/drawing/2014/main" id="{1D7E0991-E462-3749-BE91-6F2483096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71" y="2053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0" name="Line 26">
              <a:extLst>
                <a:ext uri="{FF2B5EF4-FFF2-40B4-BE49-F238E27FC236}">
                  <a16:creationId xmlns:a16="http://schemas.microsoft.com/office/drawing/2014/main" id="{C08F64D0-1FF4-1D43-B960-F3E9E772B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71" y="2341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1" name="Line 27">
              <a:extLst>
                <a:ext uri="{FF2B5EF4-FFF2-40B4-BE49-F238E27FC236}">
                  <a16:creationId xmlns:a16="http://schemas.microsoft.com/office/drawing/2014/main" id="{588ECCB3-A0E8-E84D-9616-F4674F9E9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1" y="2489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2" name="Line 28">
              <a:extLst>
                <a:ext uri="{FF2B5EF4-FFF2-40B4-BE49-F238E27FC236}">
                  <a16:creationId xmlns:a16="http://schemas.microsoft.com/office/drawing/2014/main" id="{106DD080-D811-2D43-89C7-5827BBADC5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1" y="2777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3" name="Line 29">
              <a:extLst>
                <a:ext uri="{FF2B5EF4-FFF2-40B4-BE49-F238E27FC236}">
                  <a16:creationId xmlns:a16="http://schemas.microsoft.com/office/drawing/2014/main" id="{7522A182-CDD8-F740-A208-20DC19148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1" y="3065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4" name="Line 30">
              <a:extLst>
                <a:ext uri="{FF2B5EF4-FFF2-40B4-BE49-F238E27FC236}">
                  <a16:creationId xmlns:a16="http://schemas.microsoft.com/office/drawing/2014/main" id="{516E7E9E-D24D-814F-90DD-795CF2533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1" y="3353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5" name="Line 31">
              <a:extLst>
                <a:ext uri="{FF2B5EF4-FFF2-40B4-BE49-F238E27FC236}">
                  <a16:creationId xmlns:a16="http://schemas.microsoft.com/office/drawing/2014/main" id="{24E30401-7958-744A-A834-7E244C756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9" y="219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6" name="Line 32">
              <a:extLst>
                <a:ext uri="{FF2B5EF4-FFF2-40B4-BE49-F238E27FC236}">
                  <a16:creationId xmlns:a16="http://schemas.microsoft.com/office/drawing/2014/main" id="{D6537CEC-0A7B-1341-8D23-066F56D05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9" y="2060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7" name="Line 33">
              <a:extLst>
                <a:ext uri="{FF2B5EF4-FFF2-40B4-BE49-F238E27FC236}">
                  <a16:creationId xmlns:a16="http://schemas.microsoft.com/office/drawing/2014/main" id="{66270C3D-1563-BF4A-8ECF-66BEE330C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9" y="2485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8" name="Line 34">
              <a:extLst>
                <a:ext uri="{FF2B5EF4-FFF2-40B4-BE49-F238E27FC236}">
                  <a16:creationId xmlns:a16="http://schemas.microsoft.com/office/drawing/2014/main" id="{05E20B1C-F208-DD48-83DD-EEF1AF63F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9" y="2773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9" name="Line 35">
              <a:extLst>
                <a:ext uri="{FF2B5EF4-FFF2-40B4-BE49-F238E27FC236}">
                  <a16:creationId xmlns:a16="http://schemas.microsoft.com/office/drawing/2014/main" id="{7481CD89-487C-3649-81F4-C80446CE3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9" y="3061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0" name="Line 36">
              <a:extLst>
                <a:ext uri="{FF2B5EF4-FFF2-40B4-BE49-F238E27FC236}">
                  <a16:creationId xmlns:a16="http://schemas.microsoft.com/office/drawing/2014/main" id="{CC701EC4-7413-CF4E-8283-F681B38E6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9" y="3349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1" name="Line 37">
              <a:extLst>
                <a:ext uri="{FF2B5EF4-FFF2-40B4-BE49-F238E27FC236}">
                  <a16:creationId xmlns:a16="http://schemas.microsoft.com/office/drawing/2014/main" id="{F3EBC0E3-82E9-E948-8FC0-6147B8172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9" y="1772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2" name="Line 38">
              <a:extLst>
                <a:ext uri="{FF2B5EF4-FFF2-40B4-BE49-F238E27FC236}">
                  <a16:creationId xmlns:a16="http://schemas.microsoft.com/office/drawing/2014/main" id="{46D0E74A-0531-704B-9CBF-BC3C524EF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9" y="1484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3" name="Line 39">
              <a:extLst>
                <a:ext uri="{FF2B5EF4-FFF2-40B4-BE49-F238E27FC236}">
                  <a16:creationId xmlns:a16="http://schemas.microsoft.com/office/drawing/2014/main" id="{178D6A8E-34CA-8148-864A-F6722B0B2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9" y="1196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4" name="Line 40">
              <a:extLst>
                <a:ext uri="{FF2B5EF4-FFF2-40B4-BE49-F238E27FC236}">
                  <a16:creationId xmlns:a16="http://schemas.microsoft.com/office/drawing/2014/main" id="{EED3A7F8-9E7F-0344-B31B-D35D2AA5A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9" y="1333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5" name="Line 41">
              <a:extLst>
                <a:ext uri="{FF2B5EF4-FFF2-40B4-BE49-F238E27FC236}">
                  <a16:creationId xmlns:a16="http://schemas.microsoft.com/office/drawing/2014/main" id="{A5C09EB9-9543-B94E-A0B2-0AB4DA266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9" y="1621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6" name="Line 42">
              <a:extLst>
                <a:ext uri="{FF2B5EF4-FFF2-40B4-BE49-F238E27FC236}">
                  <a16:creationId xmlns:a16="http://schemas.microsoft.com/office/drawing/2014/main" id="{2390A0E5-3FD7-D842-9609-A079ABBD5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9" y="1909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7" name="Line 43">
              <a:extLst>
                <a:ext uri="{FF2B5EF4-FFF2-40B4-BE49-F238E27FC236}">
                  <a16:creationId xmlns:a16="http://schemas.microsoft.com/office/drawing/2014/main" id="{AD746718-5770-1E4E-B126-9E9C71D02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9" y="219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8" name="Line 44">
              <a:extLst>
                <a:ext uri="{FF2B5EF4-FFF2-40B4-BE49-F238E27FC236}">
                  <a16:creationId xmlns:a16="http://schemas.microsoft.com/office/drawing/2014/main" id="{6B640B0B-F7F3-0A43-B3AE-C86685FDA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9" y="2345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9" name="Line 45">
              <a:extLst>
                <a:ext uri="{FF2B5EF4-FFF2-40B4-BE49-F238E27FC236}">
                  <a16:creationId xmlns:a16="http://schemas.microsoft.com/office/drawing/2014/main" id="{427A692E-0D0E-9140-82B5-8912A4E42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9" y="2633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0" name="Line 46">
              <a:extLst>
                <a:ext uri="{FF2B5EF4-FFF2-40B4-BE49-F238E27FC236}">
                  <a16:creationId xmlns:a16="http://schemas.microsoft.com/office/drawing/2014/main" id="{955951E1-6536-1C45-BB65-EB45C5441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9" y="2921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1" name="Line 47">
              <a:extLst>
                <a:ext uri="{FF2B5EF4-FFF2-40B4-BE49-F238E27FC236}">
                  <a16:creationId xmlns:a16="http://schemas.microsoft.com/office/drawing/2014/main" id="{C6A72F26-036E-0E4D-B27C-8F3E4A299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9" y="3209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2" name="Line 48">
              <a:extLst>
                <a:ext uri="{FF2B5EF4-FFF2-40B4-BE49-F238E27FC236}">
                  <a16:creationId xmlns:a16="http://schemas.microsoft.com/office/drawing/2014/main" id="{DA03CA22-AA9A-D140-8A4B-3F2A07D4D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7" y="2053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3" name="Line 49">
              <a:extLst>
                <a:ext uri="{FF2B5EF4-FFF2-40B4-BE49-F238E27FC236}">
                  <a16:creationId xmlns:a16="http://schemas.microsoft.com/office/drawing/2014/main" id="{CE95991C-61B9-2741-A1B5-4EFBDDB56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7" y="1916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4" name="Line 50">
              <a:extLst>
                <a:ext uri="{FF2B5EF4-FFF2-40B4-BE49-F238E27FC236}">
                  <a16:creationId xmlns:a16="http://schemas.microsoft.com/office/drawing/2014/main" id="{B06763BF-176C-E64A-B4DC-DB87B3CA0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7" y="2341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5" name="Line 51">
              <a:extLst>
                <a:ext uri="{FF2B5EF4-FFF2-40B4-BE49-F238E27FC236}">
                  <a16:creationId xmlns:a16="http://schemas.microsoft.com/office/drawing/2014/main" id="{EC60F5C6-349C-CC4A-BEEF-E2090F004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7" y="2629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6" name="Line 52">
              <a:extLst>
                <a:ext uri="{FF2B5EF4-FFF2-40B4-BE49-F238E27FC236}">
                  <a16:creationId xmlns:a16="http://schemas.microsoft.com/office/drawing/2014/main" id="{9CF2E22B-A1EF-C74B-9985-ED74CC523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7" y="291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7" name="Line 53">
              <a:extLst>
                <a:ext uri="{FF2B5EF4-FFF2-40B4-BE49-F238E27FC236}">
                  <a16:creationId xmlns:a16="http://schemas.microsoft.com/office/drawing/2014/main" id="{3C10D319-F9D7-1946-BBF0-987458E3D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7" y="3205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8" name="Line 54">
              <a:extLst>
                <a:ext uri="{FF2B5EF4-FFF2-40B4-BE49-F238E27FC236}">
                  <a16:creationId xmlns:a16="http://schemas.microsoft.com/office/drawing/2014/main" id="{94E3F2CD-6347-7044-BD3C-69C9BE4CB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7" y="1628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9" name="Line 55">
              <a:extLst>
                <a:ext uri="{FF2B5EF4-FFF2-40B4-BE49-F238E27FC236}">
                  <a16:creationId xmlns:a16="http://schemas.microsoft.com/office/drawing/2014/main" id="{D19A31B0-53B0-A04B-B2DA-E4C70AE99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7" y="1340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0" name="Line 56">
              <a:extLst>
                <a:ext uri="{FF2B5EF4-FFF2-40B4-BE49-F238E27FC236}">
                  <a16:creationId xmlns:a16="http://schemas.microsoft.com/office/drawing/2014/main" id="{B09362AC-D83C-8246-812D-9BBD7E36F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7" y="1192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1" name="Line 57">
              <a:extLst>
                <a:ext uri="{FF2B5EF4-FFF2-40B4-BE49-F238E27FC236}">
                  <a16:creationId xmlns:a16="http://schemas.microsoft.com/office/drawing/2014/main" id="{D5685FF1-B954-6341-B889-E147E031D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7" y="147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2" name="Line 58">
              <a:extLst>
                <a:ext uri="{FF2B5EF4-FFF2-40B4-BE49-F238E27FC236}">
                  <a16:creationId xmlns:a16="http://schemas.microsoft.com/office/drawing/2014/main" id="{8D87BA2A-B56B-D64F-884E-28AF4AB65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7" y="1765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3" name="Line 59">
              <a:extLst>
                <a:ext uri="{FF2B5EF4-FFF2-40B4-BE49-F238E27FC236}">
                  <a16:creationId xmlns:a16="http://schemas.microsoft.com/office/drawing/2014/main" id="{8A558326-3B9F-FE45-8654-E1ABAF62E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7" y="2053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4" name="Line 60">
              <a:extLst>
                <a:ext uri="{FF2B5EF4-FFF2-40B4-BE49-F238E27FC236}">
                  <a16:creationId xmlns:a16="http://schemas.microsoft.com/office/drawing/2014/main" id="{F5AD7058-3B53-6649-B885-669BBA7C3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7" y="2204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5" name="Line 61">
              <a:extLst>
                <a:ext uri="{FF2B5EF4-FFF2-40B4-BE49-F238E27FC236}">
                  <a16:creationId xmlns:a16="http://schemas.microsoft.com/office/drawing/2014/main" id="{33AD1AE3-F7CC-B34E-BB63-639AB71CD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7" y="2489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6" name="Line 62">
              <a:extLst>
                <a:ext uri="{FF2B5EF4-FFF2-40B4-BE49-F238E27FC236}">
                  <a16:creationId xmlns:a16="http://schemas.microsoft.com/office/drawing/2014/main" id="{D21D7568-3A84-7D4A-A89D-53BB26CA8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7" y="2777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7" name="Line 63">
              <a:extLst>
                <a:ext uri="{FF2B5EF4-FFF2-40B4-BE49-F238E27FC236}">
                  <a16:creationId xmlns:a16="http://schemas.microsoft.com/office/drawing/2014/main" id="{87C2E157-6BF7-A942-ACF5-FC67F895F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7" y="3065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8" name="Line 64">
              <a:extLst>
                <a:ext uri="{FF2B5EF4-FFF2-40B4-BE49-F238E27FC236}">
                  <a16:creationId xmlns:a16="http://schemas.microsoft.com/office/drawing/2014/main" id="{BA314026-E9BB-E641-9B76-2B5CC2EB1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5" y="219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9" name="Line 65">
              <a:extLst>
                <a:ext uri="{FF2B5EF4-FFF2-40B4-BE49-F238E27FC236}">
                  <a16:creationId xmlns:a16="http://schemas.microsoft.com/office/drawing/2014/main" id="{21E9ABAE-39AD-0948-9044-7CF8BFECBC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5" y="2060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0" name="Line 66">
              <a:extLst>
                <a:ext uri="{FF2B5EF4-FFF2-40B4-BE49-F238E27FC236}">
                  <a16:creationId xmlns:a16="http://schemas.microsoft.com/office/drawing/2014/main" id="{F0649B07-DC89-7D4A-8612-A3960DB0A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5" y="2485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1" name="Line 67">
              <a:extLst>
                <a:ext uri="{FF2B5EF4-FFF2-40B4-BE49-F238E27FC236}">
                  <a16:creationId xmlns:a16="http://schemas.microsoft.com/office/drawing/2014/main" id="{3B54ED9C-0E37-804D-A156-C0A2EC07E6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5" y="2773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2" name="Line 68">
              <a:extLst>
                <a:ext uri="{FF2B5EF4-FFF2-40B4-BE49-F238E27FC236}">
                  <a16:creationId xmlns:a16="http://schemas.microsoft.com/office/drawing/2014/main" id="{5B1BBD04-7608-4D40-AE68-1A3F834D8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5" y="3061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3" name="Line 69">
              <a:extLst>
                <a:ext uri="{FF2B5EF4-FFF2-40B4-BE49-F238E27FC236}">
                  <a16:creationId xmlns:a16="http://schemas.microsoft.com/office/drawing/2014/main" id="{80F7E940-DEC2-644C-AB73-B6930FFC7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5" y="3349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4" name="Line 70">
              <a:extLst>
                <a:ext uri="{FF2B5EF4-FFF2-40B4-BE49-F238E27FC236}">
                  <a16:creationId xmlns:a16="http://schemas.microsoft.com/office/drawing/2014/main" id="{301698F9-C6ED-8C4E-AD92-D8089A8A0A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5" y="1772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5" name="Line 71">
              <a:extLst>
                <a:ext uri="{FF2B5EF4-FFF2-40B4-BE49-F238E27FC236}">
                  <a16:creationId xmlns:a16="http://schemas.microsoft.com/office/drawing/2014/main" id="{EDEC0687-BF02-A048-8719-F77DA6034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5" y="1484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6" name="Line 72">
              <a:extLst>
                <a:ext uri="{FF2B5EF4-FFF2-40B4-BE49-F238E27FC236}">
                  <a16:creationId xmlns:a16="http://schemas.microsoft.com/office/drawing/2014/main" id="{E67507B0-74E2-5A4D-87B6-D2B0A4F38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5" y="1196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7" name="Line 73">
              <a:extLst>
                <a:ext uri="{FF2B5EF4-FFF2-40B4-BE49-F238E27FC236}">
                  <a16:creationId xmlns:a16="http://schemas.microsoft.com/office/drawing/2014/main" id="{9EE99250-7A1C-4A4E-A3E5-1774248C1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5" y="1333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8" name="Line 74">
              <a:extLst>
                <a:ext uri="{FF2B5EF4-FFF2-40B4-BE49-F238E27FC236}">
                  <a16:creationId xmlns:a16="http://schemas.microsoft.com/office/drawing/2014/main" id="{D8F4D581-8DB6-DF4B-A20D-7D87446DB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5" y="1621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29" name="Line 75">
              <a:extLst>
                <a:ext uri="{FF2B5EF4-FFF2-40B4-BE49-F238E27FC236}">
                  <a16:creationId xmlns:a16="http://schemas.microsoft.com/office/drawing/2014/main" id="{B2898657-EE6B-A743-8D6D-B9BF9698F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5" y="1909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0" name="Line 76">
              <a:extLst>
                <a:ext uri="{FF2B5EF4-FFF2-40B4-BE49-F238E27FC236}">
                  <a16:creationId xmlns:a16="http://schemas.microsoft.com/office/drawing/2014/main" id="{4CF83237-984C-5047-88A6-A8ECF43FCB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5" y="219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1" name="Line 77">
              <a:extLst>
                <a:ext uri="{FF2B5EF4-FFF2-40B4-BE49-F238E27FC236}">
                  <a16:creationId xmlns:a16="http://schemas.microsoft.com/office/drawing/2014/main" id="{AD2E02A0-8671-5F4B-956B-8BDC64875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5" y="2345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2" name="Line 78">
              <a:extLst>
                <a:ext uri="{FF2B5EF4-FFF2-40B4-BE49-F238E27FC236}">
                  <a16:creationId xmlns:a16="http://schemas.microsoft.com/office/drawing/2014/main" id="{397423FF-1D49-EF4B-AB70-DC9E4DEBD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5" y="2633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3" name="Line 79">
              <a:extLst>
                <a:ext uri="{FF2B5EF4-FFF2-40B4-BE49-F238E27FC236}">
                  <a16:creationId xmlns:a16="http://schemas.microsoft.com/office/drawing/2014/main" id="{1CB64074-A696-1546-BCF3-E430D8CD9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5" y="2921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4" name="Line 80">
              <a:extLst>
                <a:ext uri="{FF2B5EF4-FFF2-40B4-BE49-F238E27FC236}">
                  <a16:creationId xmlns:a16="http://schemas.microsoft.com/office/drawing/2014/main" id="{CF73E4F6-F9E5-E940-8800-E6E509B40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5" y="3209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5" name="Line 81">
              <a:extLst>
                <a:ext uri="{FF2B5EF4-FFF2-40B4-BE49-F238E27FC236}">
                  <a16:creationId xmlns:a16="http://schemas.microsoft.com/office/drawing/2014/main" id="{67CBFF20-E4AF-804C-9636-B48D38D9E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3" y="2053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6" name="Line 82">
              <a:extLst>
                <a:ext uri="{FF2B5EF4-FFF2-40B4-BE49-F238E27FC236}">
                  <a16:creationId xmlns:a16="http://schemas.microsoft.com/office/drawing/2014/main" id="{5DCFAFBE-9ADF-B44D-897E-350666EB5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3" y="1916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7" name="Line 83">
              <a:extLst>
                <a:ext uri="{FF2B5EF4-FFF2-40B4-BE49-F238E27FC236}">
                  <a16:creationId xmlns:a16="http://schemas.microsoft.com/office/drawing/2014/main" id="{45930A4D-1E78-5741-88E1-22FEAB7E4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3" y="2341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8" name="Line 84">
              <a:extLst>
                <a:ext uri="{FF2B5EF4-FFF2-40B4-BE49-F238E27FC236}">
                  <a16:creationId xmlns:a16="http://schemas.microsoft.com/office/drawing/2014/main" id="{8075D47E-C8E1-E046-A343-BF204F3FB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3" y="2629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9" name="Line 85">
              <a:extLst>
                <a:ext uri="{FF2B5EF4-FFF2-40B4-BE49-F238E27FC236}">
                  <a16:creationId xmlns:a16="http://schemas.microsoft.com/office/drawing/2014/main" id="{A5A48100-D277-5D4A-ACC8-9BA398399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3" y="291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0" name="Line 86">
              <a:extLst>
                <a:ext uri="{FF2B5EF4-FFF2-40B4-BE49-F238E27FC236}">
                  <a16:creationId xmlns:a16="http://schemas.microsoft.com/office/drawing/2014/main" id="{988CF348-744A-5A44-9E1D-B901C76E2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3" y="3205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1" name="Line 87">
              <a:extLst>
                <a:ext uri="{FF2B5EF4-FFF2-40B4-BE49-F238E27FC236}">
                  <a16:creationId xmlns:a16="http://schemas.microsoft.com/office/drawing/2014/main" id="{10B72374-287E-2E4A-96D0-2C2491C99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3" y="1628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2" name="Line 88">
              <a:extLst>
                <a:ext uri="{FF2B5EF4-FFF2-40B4-BE49-F238E27FC236}">
                  <a16:creationId xmlns:a16="http://schemas.microsoft.com/office/drawing/2014/main" id="{677D5BB2-8AA6-0F43-B011-C0833CC78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3" y="1340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3" name="Line 89">
              <a:extLst>
                <a:ext uri="{FF2B5EF4-FFF2-40B4-BE49-F238E27FC236}">
                  <a16:creationId xmlns:a16="http://schemas.microsoft.com/office/drawing/2014/main" id="{CF3A563F-34D3-324A-A561-EFF77E0A6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3" y="1192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4" name="Line 90">
              <a:extLst>
                <a:ext uri="{FF2B5EF4-FFF2-40B4-BE49-F238E27FC236}">
                  <a16:creationId xmlns:a16="http://schemas.microsoft.com/office/drawing/2014/main" id="{9A037C4D-62A5-3946-B829-6C081ADFF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3" y="147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5" name="Line 91">
              <a:extLst>
                <a:ext uri="{FF2B5EF4-FFF2-40B4-BE49-F238E27FC236}">
                  <a16:creationId xmlns:a16="http://schemas.microsoft.com/office/drawing/2014/main" id="{BC2BD864-9240-0C46-918A-D021F3CAF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3" y="1765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6" name="Line 92">
              <a:extLst>
                <a:ext uri="{FF2B5EF4-FFF2-40B4-BE49-F238E27FC236}">
                  <a16:creationId xmlns:a16="http://schemas.microsoft.com/office/drawing/2014/main" id="{C676C9C9-8B34-3545-B244-FA94F89241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3" y="2053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7" name="Line 93">
              <a:extLst>
                <a:ext uri="{FF2B5EF4-FFF2-40B4-BE49-F238E27FC236}">
                  <a16:creationId xmlns:a16="http://schemas.microsoft.com/office/drawing/2014/main" id="{BC730B9A-B9BD-FF42-B4D6-35BAD1934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3" y="2204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8" name="Line 94">
              <a:extLst>
                <a:ext uri="{FF2B5EF4-FFF2-40B4-BE49-F238E27FC236}">
                  <a16:creationId xmlns:a16="http://schemas.microsoft.com/office/drawing/2014/main" id="{FBB7FB77-756F-B04C-BCBD-C0E2BB872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3" y="2489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9" name="Line 95">
              <a:extLst>
                <a:ext uri="{FF2B5EF4-FFF2-40B4-BE49-F238E27FC236}">
                  <a16:creationId xmlns:a16="http://schemas.microsoft.com/office/drawing/2014/main" id="{D5144098-379B-3D44-AB19-9ABB3804C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3" y="2777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50" name="Line 96">
              <a:extLst>
                <a:ext uri="{FF2B5EF4-FFF2-40B4-BE49-F238E27FC236}">
                  <a16:creationId xmlns:a16="http://schemas.microsoft.com/office/drawing/2014/main" id="{05D9C2EC-B6B2-7845-9406-1B2E89E79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3" y="3065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51" name="Line 97">
              <a:extLst>
                <a:ext uri="{FF2B5EF4-FFF2-40B4-BE49-F238E27FC236}">
                  <a16:creationId xmlns:a16="http://schemas.microsoft.com/office/drawing/2014/main" id="{9B97D40A-75AC-7648-9A65-A9B05854E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1" y="219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52" name="Line 98">
              <a:extLst>
                <a:ext uri="{FF2B5EF4-FFF2-40B4-BE49-F238E27FC236}">
                  <a16:creationId xmlns:a16="http://schemas.microsoft.com/office/drawing/2014/main" id="{7CFAB45A-C68D-A142-B776-D2E9121EB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1" y="2060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53" name="Line 99">
              <a:extLst>
                <a:ext uri="{FF2B5EF4-FFF2-40B4-BE49-F238E27FC236}">
                  <a16:creationId xmlns:a16="http://schemas.microsoft.com/office/drawing/2014/main" id="{4B8CA630-1F37-3645-A4BE-DE6CA7D13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1" y="2485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54" name="Line 100">
              <a:extLst>
                <a:ext uri="{FF2B5EF4-FFF2-40B4-BE49-F238E27FC236}">
                  <a16:creationId xmlns:a16="http://schemas.microsoft.com/office/drawing/2014/main" id="{F19BB518-3182-814C-9F15-3DC241C4E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1" y="2773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55" name="Line 101">
              <a:extLst>
                <a:ext uri="{FF2B5EF4-FFF2-40B4-BE49-F238E27FC236}">
                  <a16:creationId xmlns:a16="http://schemas.microsoft.com/office/drawing/2014/main" id="{69FC81E4-01B9-474D-A7D3-71879BF541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1" y="3061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56" name="Line 102">
              <a:extLst>
                <a:ext uri="{FF2B5EF4-FFF2-40B4-BE49-F238E27FC236}">
                  <a16:creationId xmlns:a16="http://schemas.microsoft.com/office/drawing/2014/main" id="{E2CBC085-3C27-5140-A19F-4901F816D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1" y="3349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57" name="Line 103">
              <a:extLst>
                <a:ext uri="{FF2B5EF4-FFF2-40B4-BE49-F238E27FC236}">
                  <a16:creationId xmlns:a16="http://schemas.microsoft.com/office/drawing/2014/main" id="{849AF783-2370-DE44-9744-3937A6E8C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1" y="1772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58" name="Line 104">
              <a:extLst>
                <a:ext uri="{FF2B5EF4-FFF2-40B4-BE49-F238E27FC236}">
                  <a16:creationId xmlns:a16="http://schemas.microsoft.com/office/drawing/2014/main" id="{CE95E744-4778-BD45-A6E4-06117473A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1" y="1484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59" name="Line 105">
              <a:extLst>
                <a:ext uri="{FF2B5EF4-FFF2-40B4-BE49-F238E27FC236}">
                  <a16:creationId xmlns:a16="http://schemas.microsoft.com/office/drawing/2014/main" id="{BF37CE5D-5806-B04B-A15B-CE1E5AD41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1" y="1196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60" name="Line 106">
              <a:extLst>
                <a:ext uri="{FF2B5EF4-FFF2-40B4-BE49-F238E27FC236}">
                  <a16:creationId xmlns:a16="http://schemas.microsoft.com/office/drawing/2014/main" id="{1D3CCD55-F240-A74B-9AC3-4305E0DF9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1" y="1333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61" name="Line 107">
              <a:extLst>
                <a:ext uri="{FF2B5EF4-FFF2-40B4-BE49-F238E27FC236}">
                  <a16:creationId xmlns:a16="http://schemas.microsoft.com/office/drawing/2014/main" id="{D819D317-C3DF-DC49-A612-8B4B057E8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1" y="1621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62" name="Line 108">
              <a:extLst>
                <a:ext uri="{FF2B5EF4-FFF2-40B4-BE49-F238E27FC236}">
                  <a16:creationId xmlns:a16="http://schemas.microsoft.com/office/drawing/2014/main" id="{9FB55CAE-5208-DB48-96A1-5D5329E23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1" y="1909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63" name="Line 109">
              <a:extLst>
                <a:ext uri="{FF2B5EF4-FFF2-40B4-BE49-F238E27FC236}">
                  <a16:creationId xmlns:a16="http://schemas.microsoft.com/office/drawing/2014/main" id="{5061BFDC-9C1F-E749-9EFF-2A89407F8A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1" y="219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64" name="Line 110">
              <a:extLst>
                <a:ext uri="{FF2B5EF4-FFF2-40B4-BE49-F238E27FC236}">
                  <a16:creationId xmlns:a16="http://schemas.microsoft.com/office/drawing/2014/main" id="{5B6F4129-BAF1-6D4F-80A0-1A5AB0F92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1" y="2345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65" name="Line 111">
              <a:extLst>
                <a:ext uri="{FF2B5EF4-FFF2-40B4-BE49-F238E27FC236}">
                  <a16:creationId xmlns:a16="http://schemas.microsoft.com/office/drawing/2014/main" id="{6F5CD2F2-CD17-C14A-AEB7-E895864DF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1" y="2633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66" name="Line 112">
              <a:extLst>
                <a:ext uri="{FF2B5EF4-FFF2-40B4-BE49-F238E27FC236}">
                  <a16:creationId xmlns:a16="http://schemas.microsoft.com/office/drawing/2014/main" id="{D21D7DDD-8994-8D45-8B86-100E7A01D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1" y="2921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67" name="Line 113">
              <a:extLst>
                <a:ext uri="{FF2B5EF4-FFF2-40B4-BE49-F238E27FC236}">
                  <a16:creationId xmlns:a16="http://schemas.microsoft.com/office/drawing/2014/main" id="{780C7D26-8074-E748-8215-6D08D7B87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1" y="3209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68" name="Line 114">
              <a:extLst>
                <a:ext uri="{FF2B5EF4-FFF2-40B4-BE49-F238E27FC236}">
                  <a16:creationId xmlns:a16="http://schemas.microsoft.com/office/drawing/2014/main" id="{01BDDC67-256D-D847-B119-B8EB62D4C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219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69" name="Line 115">
              <a:extLst>
                <a:ext uri="{FF2B5EF4-FFF2-40B4-BE49-F238E27FC236}">
                  <a16:creationId xmlns:a16="http://schemas.microsoft.com/office/drawing/2014/main" id="{47816E0C-6DD2-CC4F-86A4-DD9866788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9" y="2060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70" name="Line 116">
              <a:extLst>
                <a:ext uri="{FF2B5EF4-FFF2-40B4-BE49-F238E27FC236}">
                  <a16:creationId xmlns:a16="http://schemas.microsoft.com/office/drawing/2014/main" id="{E9D04B25-4FE3-B342-BEC5-2EA2F8F3F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2485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71" name="Line 117">
              <a:extLst>
                <a:ext uri="{FF2B5EF4-FFF2-40B4-BE49-F238E27FC236}">
                  <a16:creationId xmlns:a16="http://schemas.microsoft.com/office/drawing/2014/main" id="{2CB56B74-AF56-F24A-AAAA-1B96DA11F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2773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72" name="Line 118">
              <a:extLst>
                <a:ext uri="{FF2B5EF4-FFF2-40B4-BE49-F238E27FC236}">
                  <a16:creationId xmlns:a16="http://schemas.microsoft.com/office/drawing/2014/main" id="{7D89CB38-AACC-0D47-96D9-A56591D0B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3061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73" name="Line 119">
              <a:extLst>
                <a:ext uri="{FF2B5EF4-FFF2-40B4-BE49-F238E27FC236}">
                  <a16:creationId xmlns:a16="http://schemas.microsoft.com/office/drawing/2014/main" id="{C9DCBA95-C763-DF4D-A643-07C8233B42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3349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74" name="Line 120">
              <a:extLst>
                <a:ext uri="{FF2B5EF4-FFF2-40B4-BE49-F238E27FC236}">
                  <a16:creationId xmlns:a16="http://schemas.microsoft.com/office/drawing/2014/main" id="{04F17A17-2446-0B4D-8707-3F241380EA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9" y="1772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75" name="Line 121">
              <a:extLst>
                <a:ext uri="{FF2B5EF4-FFF2-40B4-BE49-F238E27FC236}">
                  <a16:creationId xmlns:a16="http://schemas.microsoft.com/office/drawing/2014/main" id="{30947F07-FEE7-4945-8CDF-BE048A1E4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9" y="1484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76" name="Line 122">
              <a:extLst>
                <a:ext uri="{FF2B5EF4-FFF2-40B4-BE49-F238E27FC236}">
                  <a16:creationId xmlns:a16="http://schemas.microsoft.com/office/drawing/2014/main" id="{25E9FB40-E4F3-6049-BCF4-DE35D5B02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9" y="1196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77" name="Line 123">
              <a:extLst>
                <a:ext uri="{FF2B5EF4-FFF2-40B4-BE49-F238E27FC236}">
                  <a16:creationId xmlns:a16="http://schemas.microsoft.com/office/drawing/2014/main" id="{9F990EE3-4F11-2744-8650-3243C1054E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1333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78" name="Line 124">
              <a:extLst>
                <a:ext uri="{FF2B5EF4-FFF2-40B4-BE49-F238E27FC236}">
                  <a16:creationId xmlns:a16="http://schemas.microsoft.com/office/drawing/2014/main" id="{AC3F24D2-3731-8A4A-9563-862ED50FA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1621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79" name="Line 125">
              <a:extLst>
                <a:ext uri="{FF2B5EF4-FFF2-40B4-BE49-F238E27FC236}">
                  <a16:creationId xmlns:a16="http://schemas.microsoft.com/office/drawing/2014/main" id="{45953D4F-777A-8A46-BB52-B98D2D818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1909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80" name="Line 126">
              <a:extLst>
                <a:ext uri="{FF2B5EF4-FFF2-40B4-BE49-F238E27FC236}">
                  <a16:creationId xmlns:a16="http://schemas.microsoft.com/office/drawing/2014/main" id="{76053869-9850-3341-A066-C6AC67010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219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81" name="Line 127">
              <a:extLst>
                <a:ext uri="{FF2B5EF4-FFF2-40B4-BE49-F238E27FC236}">
                  <a16:creationId xmlns:a16="http://schemas.microsoft.com/office/drawing/2014/main" id="{700C8EB4-8660-DF48-9226-9371811F5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9" y="2345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82" name="Line 128">
              <a:extLst>
                <a:ext uri="{FF2B5EF4-FFF2-40B4-BE49-F238E27FC236}">
                  <a16:creationId xmlns:a16="http://schemas.microsoft.com/office/drawing/2014/main" id="{4DA8BFDA-9FBE-2D43-824F-6A76C4875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9" y="2633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83" name="Line 129">
              <a:extLst>
                <a:ext uri="{FF2B5EF4-FFF2-40B4-BE49-F238E27FC236}">
                  <a16:creationId xmlns:a16="http://schemas.microsoft.com/office/drawing/2014/main" id="{E90D8C89-CA01-AD44-A13D-B1C12B15C7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9" y="2921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84" name="Line 130">
              <a:extLst>
                <a:ext uri="{FF2B5EF4-FFF2-40B4-BE49-F238E27FC236}">
                  <a16:creationId xmlns:a16="http://schemas.microsoft.com/office/drawing/2014/main" id="{4CAF50FB-BD8C-B84D-A09B-E2D8DC140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9" y="3209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85" name="Line 131">
              <a:extLst>
                <a:ext uri="{FF2B5EF4-FFF2-40B4-BE49-F238E27FC236}">
                  <a16:creationId xmlns:a16="http://schemas.microsoft.com/office/drawing/2014/main" id="{8CDEBED3-902A-F841-BF14-1686B6A0F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7" y="3353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86" name="Line 132">
              <a:extLst>
                <a:ext uri="{FF2B5EF4-FFF2-40B4-BE49-F238E27FC236}">
                  <a16:creationId xmlns:a16="http://schemas.microsoft.com/office/drawing/2014/main" id="{70659FBA-A255-1F46-8B19-114187DF9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3" y="3353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87" name="Line 133">
              <a:extLst>
                <a:ext uri="{FF2B5EF4-FFF2-40B4-BE49-F238E27FC236}">
                  <a16:creationId xmlns:a16="http://schemas.microsoft.com/office/drawing/2014/main" id="{FE40E884-3736-B343-B6D8-F5CC97F11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219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88" name="Line 134">
              <a:extLst>
                <a:ext uri="{FF2B5EF4-FFF2-40B4-BE49-F238E27FC236}">
                  <a16:creationId xmlns:a16="http://schemas.microsoft.com/office/drawing/2014/main" id="{8E530B19-02B5-D34E-B7D4-AC6221131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9" y="2060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89" name="Line 135">
              <a:extLst>
                <a:ext uri="{FF2B5EF4-FFF2-40B4-BE49-F238E27FC236}">
                  <a16:creationId xmlns:a16="http://schemas.microsoft.com/office/drawing/2014/main" id="{F72F776F-3BB9-7E42-A168-C90E99008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2485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90" name="Line 136">
              <a:extLst>
                <a:ext uri="{FF2B5EF4-FFF2-40B4-BE49-F238E27FC236}">
                  <a16:creationId xmlns:a16="http://schemas.microsoft.com/office/drawing/2014/main" id="{17C08320-92E8-204F-85B8-BDA9D9A71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2773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91" name="Line 137">
              <a:extLst>
                <a:ext uri="{FF2B5EF4-FFF2-40B4-BE49-F238E27FC236}">
                  <a16:creationId xmlns:a16="http://schemas.microsoft.com/office/drawing/2014/main" id="{0BC79EAF-3DF9-574A-8099-2884566FE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3061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92" name="Line 138">
              <a:extLst>
                <a:ext uri="{FF2B5EF4-FFF2-40B4-BE49-F238E27FC236}">
                  <a16:creationId xmlns:a16="http://schemas.microsoft.com/office/drawing/2014/main" id="{1B01678C-4374-5F4B-AC41-F47752EE6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3349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93" name="Line 139">
              <a:extLst>
                <a:ext uri="{FF2B5EF4-FFF2-40B4-BE49-F238E27FC236}">
                  <a16:creationId xmlns:a16="http://schemas.microsoft.com/office/drawing/2014/main" id="{72B316CF-288A-A446-B320-42DA58AF5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9" y="1772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94" name="Line 140">
              <a:extLst>
                <a:ext uri="{FF2B5EF4-FFF2-40B4-BE49-F238E27FC236}">
                  <a16:creationId xmlns:a16="http://schemas.microsoft.com/office/drawing/2014/main" id="{78485399-1BA0-E046-B69E-62F2C8D2B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9" y="1484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95" name="Line 141">
              <a:extLst>
                <a:ext uri="{FF2B5EF4-FFF2-40B4-BE49-F238E27FC236}">
                  <a16:creationId xmlns:a16="http://schemas.microsoft.com/office/drawing/2014/main" id="{2B7A3CBE-AEA0-7C4F-BE97-B43751040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9" y="1196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96" name="Line 142">
              <a:extLst>
                <a:ext uri="{FF2B5EF4-FFF2-40B4-BE49-F238E27FC236}">
                  <a16:creationId xmlns:a16="http://schemas.microsoft.com/office/drawing/2014/main" id="{543A6246-EEF3-0940-8811-2DBE00D5D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1333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97" name="Line 143">
              <a:extLst>
                <a:ext uri="{FF2B5EF4-FFF2-40B4-BE49-F238E27FC236}">
                  <a16:creationId xmlns:a16="http://schemas.microsoft.com/office/drawing/2014/main" id="{44944418-111C-E449-87DF-F07A09F02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1621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98" name="Line 144">
              <a:extLst>
                <a:ext uri="{FF2B5EF4-FFF2-40B4-BE49-F238E27FC236}">
                  <a16:creationId xmlns:a16="http://schemas.microsoft.com/office/drawing/2014/main" id="{44D19E11-5E5F-004E-A9CC-BD83C58FC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1909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99" name="Line 145">
              <a:extLst>
                <a:ext uri="{FF2B5EF4-FFF2-40B4-BE49-F238E27FC236}">
                  <a16:creationId xmlns:a16="http://schemas.microsoft.com/office/drawing/2014/main" id="{E1FA5659-5EE5-7741-A2BE-F8E03F9CA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59" y="2197"/>
              <a:ext cx="292" cy="14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00" name="Line 146">
              <a:extLst>
                <a:ext uri="{FF2B5EF4-FFF2-40B4-BE49-F238E27FC236}">
                  <a16:creationId xmlns:a16="http://schemas.microsoft.com/office/drawing/2014/main" id="{0ED82E89-4098-B046-8F2F-DCA77A11A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9" y="2345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01" name="Line 147">
              <a:extLst>
                <a:ext uri="{FF2B5EF4-FFF2-40B4-BE49-F238E27FC236}">
                  <a16:creationId xmlns:a16="http://schemas.microsoft.com/office/drawing/2014/main" id="{4CA21D11-814C-424B-A497-8B4C3E3C2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9" y="2633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02" name="Line 148">
              <a:extLst>
                <a:ext uri="{FF2B5EF4-FFF2-40B4-BE49-F238E27FC236}">
                  <a16:creationId xmlns:a16="http://schemas.microsoft.com/office/drawing/2014/main" id="{373B154E-4EA6-3848-9FC8-15522A15E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9" y="2921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03" name="Line 149">
              <a:extLst>
                <a:ext uri="{FF2B5EF4-FFF2-40B4-BE49-F238E27FC236}">
                  <a16:creationId xmlns:a16="http://schemas.microsoft.com/office/drawing/2014/main" id="{5E575CED-2AB8-2B4B-869C-DCAABD125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9" y="3209"/>
              <a:ext cx="292" cy="140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04" name="Line 150">
              <a:extLst>
                <a:ext uri="{FF2B5EF4-FFF2-40B4-BE49-F238E27FC236}">
                  <a16:creationId xmlns:a16="http://schemas.microsoft.com/office/drawing/2014/main" id="{270921B3-FA00-9343-9E72-A4F48CBF7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" y="3641"/>
              <a:ext cx="1148" cy="0"/>
            </a:xfrm>
            <a:prstGeom prst="line">
              <a:avLst/>
            </a:prstGeom>
            <a:noFill/>
            <a:ln w="12600">
              <a:solidFill>
                <a:srgbClr val="579D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05" name="Line 151">
              <a:extLst>
                <a:ext uri="{FF2B5EF4-FFF2-40B4-BE49-F238E27FC236}">
                  <a16:creationId xmlns:a16="http://schemas.microsoft.com/office/drawing/2014/main" id="{B6C3CDD7-0EB7-294C-8770-12C1CFFE1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4" y="3641"/>
              <a:ext cx="1148" cy="0"/>
            </a:xfrm>
            <a:prstGeom prst="line">
              <a:avLst/>
            </a:prstGeom>
            <a:noFill/>
            <a:ln w="12600">
              <a:solidFill>
                <a:srgbClr val="579D1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06" name="Line 152">
              <a:extLst>
                <a:ext uri="{FF2B5EF4-FFF2-40B4-BE49-F238E27FC236}">
                  <a16:creationId xmlns:a16="http://schemas.microsoft.com/office/drawing/2014/main" id="{8E3B05C7-1BE6-4F4B-A35D-CB17538A9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7" y="3627"/>
              <a:ext cx="1007" cy="14"/>
            </a:xfrm>
            <a:prstGeom prst="line">
              <a:avLst/>
            </a:prstGeom>
            <a:noFill/>
            <a:ln w="12600">
              <a:solidFill>
                <a:srgbClr val="579D1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4907" name="Object 153">
              <a:extLst>
                <a:ext uri="{FF2B5EF4-FFF2-40B4-BE49-F238E27FC236}">
                  <a16:creationId xmlns:a16="http://schemas.microsoft.com/office/drawing/2014/main" id="{B3D60821-3190-3E44-9320-36BCA513EC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7" y="2393"/>
            <a:ext cx="918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69" r:id="rId5" imgW="1460500" imgH="215900" progId="">
                    <p:embed/>
                  </p:oleObj>
                </mc:Choice>
                <mc:Fallback>
                  <p:oleObj r:id="rId5" imgW="1460500" imgH="215900" progId="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" y="2393"/>
                          <a:ext cx="918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908" name="Object 154">
              <a:extLst>
                <a:ext uri="{FF2B5EF4-FFF2-40B4-BE49-F238E27FC236}">
                  <a16:creationId xmlns:a16="http://schemas.microsoft.com/office/drawing/2014/main" id="{4572FA65-97AA-D844-997E-5971BF5F15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3" y="2710"/>
            <a:ext cx="842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70" r:id="rId7" imgW="1346200" imgH="215900" progId="">
                    <p:embed/>
                  </p:oleObj>
                </mc:Choice>
                <mc:Fallback>
                  <p:oleObj r:id="rId7" imgW="1346200" imgH="215900" progId="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3" y="2710"/>
                          <a:ext cx="842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909" name="Object 155">
              <a:extLst>
                <a:ext uri="{FF2B5EF4-FFF2-40B4-BE49-F238E27FC236}">
                  <a16:creationId xmlns:a16="http://schemas.microsoft.com/office/drawing/2014/main" id="{893C7226-600E-B347-88F1-0AD1D9C18C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6" y="2108"/>
            <a:ext cx="542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71" r:id="rId9" imgW="876300" imgH="215900" progId="">
                    <p:embed/>
                  </p:oleObj>
                </mc:Choice>
                <mc:Fallback>
                  <p:oleObj r:id="rId9" imgW="876300" imgH="215900" progId="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2108"/>
                          <a:ext cx="542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910" name="Object 156">
              <a:extLst>
                <a:ext uri="{FF2B5EF4-FFF2-40B4-BE49-F238E27FC236}">
                  <a16:creationId xmlns:a16="http://schemas.microsoft.com/office/drawing/2014/main" id="{BBCB48BA-2B6A-F144-AC99-6C72213785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9" y="1831"/>
            <a:ext cx="65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72" r:id="rId11" imgW="1054100" imgH="215900" progId="">
                    <p:embed/>
                  </p:oleObj>
                </mc:Choice>
                <mc:Fallback>
                  <p:oleObj r:id="rId11" imgW="1054100" imgH="215900" progId="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831"/>
                          <a:ext cx="65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911" name="Object 157">
              <a:extLst>
                <a:ext uri="{FF2B5EF4-FFF2-40B4-BE49-F238E27FC236}">
                  <a16:creationId xmlns:a16="http://schemas.microsoft.com/office/drawing/2014/main" id="{9C4A0CE6-E562-5849-8ED8-3B96956C11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6" y="1561"/>
            <a:ext cx="6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73" r:id="rId13" imgW="1016000" imgH="215900" progId="">
                    <p:embed/>
                  </p:oleObj>
                </mc:Choice>
                <mc:Fallback>
                  <p:oleObj r:id="rId13" imgW="1016000" imgH="215900" progId="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6" y="1561"/>
                          <a:ext cx="6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912" name="Line 158">
              <a:extLst>
                <a:ext uri="{FF2B5EF4-FFF2-40B4-BE49-F238E27FC236}">
                  <a16:creationId xmlns:a16="http://schemas.microsoft.com/office/drawing/2014/main" id="{E48CC469-FE5B-704D-9A48-5998B6EF6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3" y="2485"/>
              <a:ext cx="572" cy="292"/>
            </a:xfrm>
            <a:prstGeom prst="line">
              <a:avLst/>
            </a:prstGeom>
            <a:noFill/>
            <a:ln w="12600">
              <a:solidFill>
                <a:srgbClr val="2323D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13" name="Line 159">
              <a:extLst>
                <a:ext uri="{FF2B5EF4-FFF2-40B4-BE49-F238E27FC236}">
                  <a16:creationId xmlns:a16="http://schemas.microsoft.com/office/drawing/2014/main" id="{FF10BDCA-F8C9-2845-9033-B3980C473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" y="2777"/>
              <a:ext cx="572" cy="284"/>
            </a:xfrm>
            <a:prstGeom prst="line">
              <a:avLst/>
            </a:prstGeom>
            <a:noFill/>
            <a:ln w="12600">
              <a:solidFill>
                <a:srgbClr val="2323D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14" name="Line 160">
              <a:extLst>
                <a:ext uri="{FF2B5EF4-FFF2-40B4-BE49-F238E27FC236}">
                  <a16:creationId xmlns:a16="http://schemas.microsoft.com/office/drawing/2014/main" id="{3E5E9EE6-258B-A94A-8CAE-78F0C601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" y="2489"/>
              <a:ext cx="572" cy="284"/>
            </a:xfrm>
            <a:prstGeom prst="line">
              <a:avLst/>
            </a:prstGeom>
            <a:noFill/>
            <a:ln w="12600">
              <a:solidFill>
                <a:srgbClr val="579D1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15" name="Line 161">
              <a:extLst>
                <a:ext uri="{FF2B5EF4-FFF2-40B4-BE49-F238E27FC236}">
                  <a16:creationId xmlns:a16="http://schemas.microsoft.com/office/drawing/2014/main" id="{D81515A6-6F82-4D49-831C-CE03092809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3" y="2773"/>
              <a:ext cx="570" cy="294"/>
            </a:xfrm>
            <a:prstGeom prst="line">
              <a:avLst/>
            </a:prstGeom>
            <a:noFill/>
            <a:ln w="12600">
              <a:solidFill>
                <a:srgbClr val="579D1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4916" name="Object 162">
              <a:extLst>
                <a:ext uri="{FF2B5EF4-FFF2-40B4-BE49-F238E27FC236}">
                  <a16:creationId xmlns:a16="http://schemas.microsoft.com/office/drawing/2014/main" id="{6A40D82B-AE4A-554F-8EC2-28B7C28F2B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8" y="2998"/>
            <a:ext cx="887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74" r:id="rId15" imgW="1422400" imgH="215900" progId="">
                    <p:embed/>
                  </p:oleObj>
                </mc:Choice>
                <mc:Fallback>
                  <p:oleObj r:id="rId15" imgW="1422400" imgH="215900" progId="">
                    <p:embed/>
                    <p:pic>
                      <p:nvPicPr>
                        <p:cNvPr id="0" name="Object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" y="2998"/>
                          <a:ext cx="887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57" name="Object 163">
            <a:extLst>
              <a:ext uri="{FF2B5EF4-FFF2-40B4-BE49-F238E27FC236}">
                <a16:creationId xmlns:a16="http://schemas.microsoft.com/office/drawing/2014/main" id="{EC841BC0-7EF6-7C4E-9B3B-801BED2DDF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3300" y="6529388"/>
          <a:ext cx="33575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5" r:id="rId17" imgW="2527300" imgH="368300" progId="">
                  <p:embed/>
                </p:oleObj>
              </mc:Choice>
              <mc:Fallback>
                <p:oleObj r:id="rId17" imgW="2527300" imgH="368300" progId="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6529388"/>
                        <a:ext cx="33575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>
            <a:extLst>
              <a:ext uri="{FF2B5EF4-FFF2-40B4-BE49-F238E27FC236}">
                <a16:creationId xmlns:a16="http://schemas.microsoft.com/office/drawing/2014/main" id="{DEF6705B-87E1-804D-8144-316619D6C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Portfolio of Stocks. Initial Distribution of Prices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2A01F53-25B1-1041-9199-D3E21A66F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9236075" cy="2592388"/>
          </a:xfrm>
        </p:spPr>
        <p:txBody>
          <a:bodyPr/>
          <a:lstStyle/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/>
              <a:t>Half of the stocks at S</a:t>
            </a:r>
            <a:r>
              <a:rPr lang="en-US" altLang="en-US" sz="1500"/>
              <a:t>k </a:t>
            </a:r>
            <a:r>
              <a:rPr lang="en-US" altLang="en-US" sz="2000"/>
              <a:t>move to S</a:t>
            </a:r>
            <a:r>
              <a:rPr lang="en-US" altLang="en-US" sz="1500"/>
              <a:t>k-1, </a:t>
            </a:r>
            <a:r>
              <a:rPr lang="en-US" altLang="en-US" sz="2000"/>
              <a:t>the other half to S</a:t>
            </a:r>
            <a:r>
              <a:rPr lang="en-US" altLang="en-US" sz="1500"/>
              <a:t>k+1 </a:t>
            </a:r>
            <a:r>
              <a:rPr lang="en-US" altLang="en-US" sz="2000"/>
              <a:t>(equal amounts are due to p=1/2)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/>
              <a:t>On the other hand, half of the stocks at S</a:t>
            </a:r>
            <a:r>
              <a:rPr lang="en-US" altLang="en-US" sz="1500"/>
              <a:t>k-1 </a:t>
            </a:r>
            <a:r>
              <a:rPr lang="en-US" altLang="en-US" sz="2000"/>
              <a:t>move to S</a:t>
            </a:r>
            <a:r>
              <a:rPr lang="en-US" altLang="en-US" sz="1500"/>
              <a:t>k; </a:t>
            </a:r>
            <a:r>
              <a:rPr lang="en-US" altLang="en-US" sz="2000"/>
              <a:t>and half of the stocks at S</a:t>
            </a:r>
            <a:r>
              <a:rPr lang="en-US" altLang="en-US" sz="1500"/>
              <a:t>k+1</a:t>
            </a:r>
            <a:r>
              <a:rPr lang="en-US" altLang="en-US" sz="2000"/>
              <a:t> move to S</a:t>
            </a:r>
            <a:r>
              <a:rPr lang="en-US" altLang="en-US" sz="1500"/>
              <a:t>k</a:t>
            </a:r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1500"/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1500"/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/>
              <a:t>Change at S</a:t>
            </a:r>
            <a:r>
              <a:rPr lang="en-US" altLang="en-US" sz="1500"/>
              <a:t>k </a:t>
            </a:r>
            <a:r>
              <a:rPr lang="en-US" altLang="en-US" sz="2000"/>
              <a:t>from t</a:t>
            </a:r>
            <a:r>
              <a:rPr lang="en-US" altLang="en-US" sz="1500"/>
              <a:t>0</a:t>
            </a:r>
            <a:r>
              <a:rPr lang="en-US" altLang="en-US" sz="2000"/>
              <a:t> to t</a:t>
            </a:r>
            <a:r>
              <a:rPr lang="en-US" altLang="en-US" sz="1500"/>
              <a:t>1</a:t>
            </a:r>
            <a:r>
              <a:rPr lang="en-US" altLang="en-US" sz="2000"/>
              <a:t> is then:</a:t>
            </a:r>
          </a:p>
        </p:txBody>
      </p:sp>
      <p:graphicFrame>
        <p:nvGraphicFramePr>
          <p:cNvPr id="76804" name="Object 3">
            <a:extLst>
              <a:ext uri="{FF2B5EF4-FFF2-40B4-BE49-F238E27FC236}">
                <a16:creationId xmlns:a16="http://schemas.microsoft.com/office/drawing/2014/main" id="{B4176AE7-D43E-3B4B-8824-6918B2BC8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3788" y="3025775"/>
          <a:ext cx="33575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6" r:id="rId5" imgW="2527300" imgH="368300" progId="">
                  <p:embed/>
                </p:oleObj>
              </mc:Choice>
              <mc:Fallback>
                <p:oleObj r:id="rId5" imgW="2527300" imgH="3683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3025775"/>
                        <a:ext cx="335756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4">
            <a:extLst>
              <a:ext uri="{FF2B5EF4-FFF2-40B4-BE49-F238E27FC236}">
                <a16:creationId xmlns:a16="http://schemas.microsoft.com/office/drawing/2014/main" id="{E37F8475-003E-5B4B-ABCF-5BF75055E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0" y="4525963"/>
          <a:ext cx="52514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7" r:id="rId7" imgW="3962400" imgH="368300" progId="">
                  <p:embed/>
                </p:oleObj>
              </mc:Choice>
              <mc:Fallback>
                <p:oleObj r:id="rId7" imgW="3962400" imgH="3683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4525963"/>
                        <a:ext cx="52514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5">
            <a:extLst>
              <a:ext uri="{FF2B5EF4-FFF2-40B4-BE49-F238E27FC236}">
                <a16:creationId xmlns:a16="http://schemas.microsoft.com/office/drawing/2014/main" id="{FE795A1D-7EB1-684B-8AEC-092679084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5588" y="5851525"/>
          <a:ext cx="53228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8" r:id="rId9" imgW="4013200" imgH="368300" progId="">
                  <p:embed/>
                </p:oleObj>
              </mc:Choice>
              <mc:Fallback>
                <p:oleObj r:id="rId9" imgW="4013200" imgH="3683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5851525"/>
                        <a:ext cx="53228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Text Box 6">
            <a:extLst>
              <a:ext uri="{FF2B5EF4-FFF2-40B4-BE49-F238E27FC236}">
                <a16:creationId xmlns:a16="http://schemas.microsoft.com/office/drawing/2014/main" id="{448EBFF7-E915-284B-8F7B-B6DEB684E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5303838"/>
            <a:ext cx="549275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655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000"/>
              <a:t>or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0781D641-EA0A-194D-8012-DCFCA72C6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Evolution of the Initial Distribution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B6FC81B-F19A-DA44-A20B-3B44B141B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9236075" cy="2187575"/>
          </a:xfrm>
        </p:spPr>
        <p:txBody>
          <a:bodyPr/>
          <a:lstStyle/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/>
              <a:t>Half of the stocks at S</a:t>
            </a:r>
            <a:r>
              <a:rPr lang="en-US" altLang="en-US" sz="1500"/>
              <a:t>k </a:t>
            </a:r>
            <a:r>
              <a:rPr lang="en-US" altLang="en-US" sz="2000"/>
              <a:t>move to S</a:t>
            </a:r>
            <a:r>
              <a:rPr lang="en-US" altLang="en-US" sz="1500"/>
              <a:t>k-1, </a:t>
            </a:r>
            <a:r>
              <a:rPr lang="en-US" altLang="en-US" sz="2000"/>
              <a:t>the other half to S</a:t>
            </a:r>
            <a:r>
              <a:rPr lang="en-US" altLang="en-US" sz="1500"/>
              <a:t>k+1 </a:t>
            </a:r>
            <a:r>
              <a:rPr lang="en-US" altLang="en-US" sz="2000"/>
              <a:t>(equal amounts are due to p=1/2)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/>
              <a:t>On the other hand, half of the stocks at S</a:t>
            </a:r>
            <a:r>
              <a:rPr lang="en-US" altLang="en-US" sz="1500"/>
              <a:t>k-1 </a:t>
            </a:r>
            <a:r>
              <a:rPr lang="en-US" altLang="en-US" sz="2000"/>
              <a:t>move to S</a:t>
            </a:r>
            <a:r>
              <a:rPr lang="en-US" altLang="en-US" sz="1500"/>
              <a:t>k; </a:t>
            </a:r>
            <a:r>
              <a:rPr lang="en-US" altLang="en-US" sz="2000"/>
              <a:t>and half of the stocks at S</a:t>
            </a:r>
            <a:r>
              <a:rPr lang="en-US" altLang="en-US" sz="1500"/>
              <a:t>k+1</a:t>
            </a:r>
            <a:r>
              <a:rPr lang="en-US" altLang="en-US" sz="2000"/>
              <a:t> move to S</a:t>
            </a:r>
            <a:r>
              <a:rPr lang="en-US" altLang="en-US" sz="1500"/>
              <a:t>k</a:t>
            </a:r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1500"/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1500"/>
          </a:p>
        </p:txBody>
      </p:sp>
      <p:graphicFrame>
        <p:nvGraphicFramePr>
          <p:cNvPr id="78852" name="Object 3">
            <a:extLst>
              <a:ext uri="{FF2B5EF4-FFF2-40B4-BE49-F238E27FC236}">
                <a16:creationId xmlns:a16="http://schemas.microsoft.com/office/drawing/2014/main" id="{1C344CFB-47E7-DE4C-AA51-673902E4DE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4563" y="3657600"/>
          <a:ext cx="33575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8" r:id="rId5" imgW="2527300" imgH="368300" progId="">
                  <p:embed/>
                </p:oleObj>
              </mc:Choice>
              <mc:Fallback>
                <p:oleObj r:id="rId5" imgW="2527300" imgH="3683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3657600"/>
                        <a:ext cx="335756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3" name="Group 4">
            <a:extLst>
              <a:ext uri="{FF2B5EF4-FFF2-40B4-BE49-F238E27FC236}">
                <a16:creationId xmlns:a16="http://schemas.microsoft.com/office/drawing/2014/main" id="{73A5FCB1-1BA9-8C4E-B914-A7B789DCFF65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2560638"/>
            <a:ext cx="4110038" cy="4659312"/>
            <a:chOff x="518" y="1613"/>
            <a:chExt cx="2589" cy="2935"/>
          </a:xfrm>
        </p:grpSpPr>
        <p:sp>
          <p:nvSpPr>
            <p:cNvPr id="78854" name="Line 5">
              <a:extLst>
                <a:ext uri="{FF2B5EF4-FFF2-40B4-BE49-F238E27FC236}">
                  <a16:creationId xmlns:a16="http://schemas.microsoft.com/office/drawing/2014/main" id="{D3F49B60-1E2C-5947-AEEB-79D50E53C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" y="3975"/>
              <a:ext cx="2589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5" name="Line 6">
              <a:extLst>
                <a:ext uri="{FF2B5EF4-FFF2-40B4-BE49-F238E27FC236}">
                  <a16:creationId xmlns:a16="http://schemas.microsoft.com/office/drawing/2014/main" id="{0C9FD10C-A549-974C-B086-E9C3994F4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" y="1612"/>
              <a:ext cx="0" cy="23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6" name="Line 7">
              <a:extLst>
                <a:ext uri="{FF2B5EF4-FFF2-40B4-BE49-F238E27FC236}">
                  <a16:creationId xmlns:a16="http://schemas.microsoft.com/office/drawing/2014/main" id="{86518D43-46D3-A94A-BB13-73A870645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3112"/>
              <a:ext cx="0" cy="71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7" name="Line 8">
              <a:extLst>
                <a:ext uri="{FF2B5EF4-FFF2-40B4-BE49-F238E27FC236}">
                  <a16:creationId xmlns:a16="http://schemas.microsoft.com/office/drawing/2014/main" id="{72167A17-C02F-1F41-A9F6-87F3596C2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3831"/>
              <a:ext cx="0" cy="28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8" name="Line 9">
              <a:extLst>
                <a:ext uri="{FF2B5EF4-FFF2-40B4-BE49-F238E27FC236}">
                  <a16:creationId xmlns:a16="http://schemas.microsoft.com/office/drawing/2014/main" id="{B40471E2-8497-664A-B2B9-B6CD36919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3831"/>
              <a:ext cx="0" cy="28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9" name="Line 10">
              <a:extLst>
                <a:ext uri="{FF2B5EF4-FFF2-40B4-BE49-F238E27FC236}">
                  <a16:creationId xmlns:a16="http://schemas.microsoft.com/office/drawing/2014/main" id="{B6BA03C8-9B30-7644-BE3A-23092F024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3831"/>
              <a:ext cx="0" cy="28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0" name="Line 11">
              <a:extLst>
                <a:ext uri="{FF2B5EF4-FFF2-40B4-BE49-F238E27FC236}">
                  <a16:creationId xmlns:a16="http://schemas.microsoft.com/office/drawing/2014/main" id="{816F105C-B9A6-3349-8768-6CD74F5A91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4" y="1957"/>
              <a:ext cx="573" cy="1154"/>
            </a:xfrm>
            <a:prstGeom prst="line">
              <a:avLst/>
            </a:prstGeom>
            <a:noFill/>
            <a:ln w="9360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1" name="Line 12">
              <a:extLst>
                <a:ext uri="{FF2B5EF4-FFF2-40B4-BE49-F238E27FC236}">
                  <a16:creationId xmlns:a16="http://schemas.microsoft.com/office/drawing/2014/main" id="{28D7A7BE-73FC-1E4D-AA9A-E96CB3909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3112"/>
              <a:ext cx="1149" cy="285"/>
            </a:xfrm>
            <a:prstGeom prst="line">
              <a:avLst/>
            </a:prstGeom>
            <a:noFill/>
            <a:ln w="9360">
              <a:solidFill>
                <a:srgbClr val="00CC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2" name="Line 13">
              <a:extLst>
                <a:ext uri="{FF2B5EF4-FFF2-40B4-BE49-F238E27FC236}">
                  <a16:creationId xmlns:a16="http://schemas.microsoft.com/office/drawing/2014/main" id="{9120E089-4AFA-BC40-A5D2-6098EFB8E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67" y="1958"/>
              <a:ext cx="579" cy="1441"/>
            </a:xfrm>
            <a:prstGeom prst="line">
              <a:avLst/>
            </a:prstGeom>
            <a:noFill/>
            <a:ln w="9360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3" name="Line 14">
              <a:extLst>
                <a:ext uri="{FF2B5EF4-FFF2-40B4-BE49-F238E27FC236}">
                  <a16:creationId xmlns:a16="http://schemas.microsoft.com/office/drawing/2014/main" id="{0A5E24C1-735F-A74C-BF19-2E72AB546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1961"/>
              <a:ext cx="0" cy="186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4" name="Line 15">
              <a:extLst>
                <a:ext uri="{FF2B5EF4-FFF2-40B4-BE49-F238E27FC236}">
                  <a16:creationId xmlns:a16="http://schemas.microsoft.com/office/drawing/2014/main" id="{22E88CE4-1D84-BC40-BF53-0BB1D6156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2824"/>
              <a:ext cx="0" cy="10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8865" name="Object 16">
              <a:extLst>
                <a:ext uri="{FF2B5EF4-FFF2-40B4-BE49-F238E27FC236}">
                  <a16:creationId xmlns:a16="http://schemas.microsoft.com/office/drawing/2014/main" id="{19FC382F-9E03-9E41-8EF4-6628C0B266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5" y="4241"/>
            <a:ext cx="57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19" r:id="rId7" imgW="533400" imgH="177800" progId="">
                    <p:embed/>
                  </p:oleObj>
                </mc:Choice>
                <mc:Fallback>
                  <p:oleObj r:id="rId7" imgW="533400" imgH="17780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4241"/>
                          <a:ext cx="57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6" name="Object 17">
              <a:extLst>
                <a:ext uri="{FF2B5EF4-FFF2-40B4-BE49-F238E27FC236}">
                  <a16:creationId xmlns:a16="http://schemas.microsoft.com/office/drawing/2014/main" id="{D66D9D98-7135-514E-B1BF-49DE5B10E6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6" y="4263"/>
            <a:ext cx="28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20" r:id="rId9" imgW="177800" imgH="177800" progId="">
                    <p:embed/>
                  </p:oleObj>
                </mc:Choice>
                <mc:Fallback>
                  <p:oleObj r:id="rId9" imgW="177800" imgH="177800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" y="4263"/>
                          <a:ext cx="28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7" name="Line 18">
              <a:extLst>
                <a:ext uri="{FF2B5EF4-FFF2-40B4-BE49-F238E27FC236}">
                  <a16:creationId xmlns:a16="http://schemas.microsoft.com/office/drawing/2014/main" id="{29C620CD-9169-7943-8C7A-C634ACAA4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" y="2792"/>
              <a:ext cx="0" cy="579"/>
            </a:xfrm>
            <a:prstGeom prst="line">
              <a:avLst/>
            </a:prstGeom>
            <a:noFill/>
            <a:ln w="18360">
              <a:solidFill>
                <a:srgbClr val="00FF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8" name="Line 19">
              <a:extLst>
                <a:ext uri="{FF2B5EF4-FFF2-40B4-BE49-F238E27FC236}">
                  <a16:creationId xmlns:a16="http://schemas.microsoft.com/office/drawing/2014/main" id="{C3BAC0A9-4662-3B49-A008-606482EF6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2" y="3831"/>
              <a:ext cx="0" cy="28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9" name="Line 20">
              <a:extLst>
                <a:ext uri="{FF2B5EF4-FFF2-40B4-BE49-F238E27FC236}">
                  <a16:creationId xmlns:a16="http://schemas.microsoft.com/office/drawing/2014/main" id="{25DBB4D4-B789-AA48-9E42-6B59CBCE5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2" y="3112"/>
              <a:ext cx="0" cy="71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0" name="Line 21">
              <a:extLst>
                <a:ext uri="{FF2B5EF4-FFF2-40B4-BE49-F238E27FC236}">
                  <a16:creationId xmlns:a16="http://schemas.microsoft.com/office/drawing/2014/main" id="{FCB548DD-5347-EA4A-AED0-BF0DDE2EA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43" y="3396"/>
              <a:ext cx="579" cy="291"/>
            </a:xfrm>
            <a:prstGeom prst="line">
              <a:avLst/>
            </a:prstGeom>
            <a:noFill/>
            <a:ln w="9360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1" name="Line 22">
              <a:extLst>
                <a:ext uri="{FF2B5EF4-FFF2-40B4-BE49-F238E27FC236}">
                  <a16:creationId xmlns:a16="http://schemas.microsoft.com/office/drawing/2014/main" id="{2FD2898D-EE29-0848-BC71-9A2535FC2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1961"/>
              <a:ext cx="1149" cy="1694"/>
            </a:xfrm>
            <a:prstGeom prst="line">
              <a:avLst/>
            </a:prstGeom>
            <a:noFill/>
            <a:ln w="9360">
              <a:solidFill>
                <a:srgbClr val="00CC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2" name="Line 23">
              <a:extLst>
                <a:ext uri="{FF2B5EF4-FFF2-40B4-BE49-F238E27FC236}">
                  <a16:creationId xmlns:a16="http://schemas.microsoft.com/office/drawing/2014/main" id="{63F6CA0E-56EC-944E-BF43-9CCEC7201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2019"/>
              <a:ext cx="0" cy="1233"/>
            </a:xfrm>
            <a:prstGeom prst="line">
              <a:avLst/>
            </a:prstGeom>
            <a:noFill/>
            <a:ln w="18360">
              <a:solidFill>
                <a:srgbClr val="00FF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8873" name="Object 24">
              <a:extLst>
                <a:ext uri="{FF2B5EF4-FFF2-40B4-BE49-F238E27FC236}">
                  <a16:creationId xmlns:a16="http://schemas.microsoft.com/office/drawing/2014/main" id="{09803304-A2E7-B94A-9EE5-AE27FD89F7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9" y="4235"/>
            <a:ext cx="57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21" r:id="rId11" imgW="533400" imgH="177800" progId="">
                    <p:embed/>
                  </p:oleObj>
                </mc:Choice>
                <mc:Fallback>
                  <p:oleObj r:id="rId11" imgW="533400" imgH="177800" progId="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4235"/>
                          <a:ext cx="57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>
            <a:extLst>
              <a:ext uri="{FF2B5EF4-FFF2-40B4-BE49-F238E27FC236}">
                <a16:creationId xmlns:a16="http://schemas.microsoft.com/office/drawing/2014/main" id="{19EAF6B1-F277-344B-85A5-9F230AF04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Evolution of the Initial Distribution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37CBC0B-F70D-3746-8BA3-203F3F9EF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9236075" cy="998538"/>
          </a:xfrm>
        </p:spPr>
        <p:txBody>
          <a:bodyPr/>
          <a:lstStyle/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/>
              <a:t>Half of the stocks at S</a:t>
            </a:r>
            <a:r>
              <a:rPr lang="en-US" altLang="en-US" sz="1500"/>
              <a:t>k-1 </a:t>
            </a:r>
            <a:r>
              <a:rPr lang="en-US" altLang="en-US" sz="2000"/>
              <a:t>move to S</a:t>
            </a:r>
            <a:r>
              <a:rPr lang="en-US" altLang="en-US" sz="1500"/>
              <a:t>k; </a:t>
            </a:r>
            <a:r>
              <a:rPr lang="en-US" altLang="en-US" sz="2000"/>
              <a:t>and half of the stocks at S</a:t>
            </a:r>
            <a:r>
              <a:rPr lang="en-US" altLang="en-US" sz="1500"/>
              <a:t>k+1</a:t>
            </a:r>
            <a:r>
              <a:rPr lang="en-US" altLang="en-US" sz="2000"/>
              <a:t> move to S</a:t>
            </a:r>
            <a:r>
              <a:rPr lang="en-US" altLang="en-US" sz="1500"/>
              <a:t>k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/>
              <a:t>In Excel, Column E has the initial distribution; 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/>
              <a:t>Formula in Cell F42  =AVERAGE(E41,E43)</a:t>
            </a:r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1500"/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1500"/>
          </a:p>
        </p:txBody>
      </p:sp>
      <p:pic>
        <p:nvPicPr>
          <p:cNvPr id="80900" name="Picture 3">
            <a:extLst>
              <a:ext uri="{FF2B5EF4-FFF2-40B4-BE49-F238E27FC236}">
                <a16:creationId xmlns:a16="http://schemas.microsoft.com/office/drawing/2014/main" id="{22CA4B29-AAF0-0A43-A992-D37A94AB7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3200400"/>
            <a:ext cx="8067675" cy="397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>
            <a:extLst>
              <a:ext uri="{FF2B5EF4-FFF2-40B4-BE49-F238E27FC236}">
                <a16:creationId xmlns:a16="http://schemas.microsoft.com/office/drawing/2014/main" id="{5E348ADB-90FA-8D43-9735-2EF2458DA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Evolution of the Initial Distribution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1270ED4-201F-3F4A-9B61-D24DBE23C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913" y="1925638"/>
            <a:ext cx="9236075" cy="998537"/>
          </a:xfrm>
        </p:spPr>
        <p:txBody>
          <a:bodyPr/>
          <a:lstStyle/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/>
              <a:t>Half of the stocks at S</a:t>
            </a:r>
            <a:r>
              <a:rPr lang="en-US" altLang="en-US" sz="1500"/>
              <a:t>k-1 </a:t>
            </a:r>
            <a:r>
              <a:rPr lang="en-US" altLang="en-US" sz="2000"/>
              <a:t>move to S</a:t>
            </a:r>
            <a:r>
              <a:rPr lang="en-US" altLang="en-US" sz="1500"/>
              <a:t>k; </a:t>
            </a:r>
            <a:r>
              <a:rPr lang="en-US" altLang="en-US" sz="2000"/>
              <a:t>and half of the stocks at S</a:t>
            </a:r>
            <a:r>
              <a:rPr lang="en-US" altLang="en-US" sz="1500"/>
              <a:t>k+1</a:t>
            </a:r>
            <a:r>
              <a:rPr lang="en-US" altLang="en-US" sz="2000"/>
              <a:t> move to S</a:t>
            </a:r>
            <a:r>
              <a:rPr lang="en-US" altLang="en-US" sz="1500"/>
              <a:t>k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/>
              <a:t>Time Step 0 is the initial distribution</a:t>
            </a:r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1500"/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1500"/>
          </a:p>
        </p:txBody>
      </p:sp>
      <p:pic>
        <p:nvPicPr>
          <p:cNvPr id="82948" name="Picture 3">
            <a:extLst>
              <a:ext uri="{FF2B5EF4-FFF2-40B4-BE49-F238E27FC236}">
                <a16:creationId xmlns:a16="http://schemas.microsoft.com/office/drawing/2014/main" id="{904E3A7C-E668-424F-9AB1-43C815F49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3200400"/>
            <a:ext cx="85947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4300D16B-7F95-914B-A4A3-81CDCAA1E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Evolution of the Initial Distribution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F6F255E-9208-4A4B-809B-A83402A28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9236075" cy="2187575"/>
          </a:xfrm>
        </p:spPr>
        <p:txBody>
          <a:bodyPr/>
          <a:lstStyle/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/>
              <a:t>Half  of the stocks at S</a:t>
            </a:r>
            <a:r>
              <a:rPr lang="en-US" altLang="en-US" sz="1500"/>
              <a:t>k-1 </a:t>
            </a:r>
            <a:r>
              <a:rPr lang="en-US" altLang="en-US" sz="2000"/>
              <a:t>move to S</a:t>
            </a:r>
            <a:r>
              <a:rPr lang="en-US" altLang="en-US" sz="1500"/>
              <a:t>k; </a:t>
            </a:r>
            <a:r>
              <a:rPr lang="en-US" altLang="en-US" sz="2000"/>
              <a:t>and half of the stocks at S</a:t>
            </a:r>
            <a:r>
              <a:rPr lang="en-US" altLang="en-US" sz="1500"/>
              <a:t>k+1</a:t>
            </a:r>
            <a:r>
              <a:rPr lang="en-US" altLang="en-US" sz="2000"/>
              <a:t> move to S</a:t>
            </a:r>
            <a:r>
              <a:rPr lang="en-US" altLang="en-US" sz="1500"/>
              <a:t>k</a:t>
            </a:r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1500"/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1500"/>
          </a:p>
        </p:txBody>
      </p:sp>
      <p:graphicFrame>
        <p:nvGraphicFramePr>
          <p:cNvPr id="84996" name="Object 3">
            <a:extLst>
              <a:ext uri="{FF2B5EF4-FFF2-40B4-BE49-F238E27FC236}">
                <a16:creationId xmlns:a16="http://schemas.microsoft.com/office/drawing/2014/main" id="{5B47ADCC-F9B8-3049-953B-FA9DCE6B1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4563" y="3657600"/>
          <a:ext cx="33575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2" r:id="rId5" imgW="2527300" imgH="368300" progId="">
                  <p:embed/>
                </p:oleObj>
              </mc:Choice>
              <mc:Fallback>
                <p:oleObj r:id="rId5" imgW="2527300" imgH="3683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3657600"/>
                        <a:ext cx="335756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7" name="Group 4">
            <a:extLst>
              <a:ext uri="{FF2B5EF4-FFF2-40B4-BE49-F238E27FC236}">
                <a16:creationId xmlns:a16="http://schemas.microsoft.com/office/drawing/2014/main" id="{CF861F49-66F6-4241-AC00-E49B1D2D6616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2560638"/>
            <a:ext cx="4110038" cy="4659312"/>
            <a:chOff x="518" y="1613"/>
            <a:chExt cx="2589" cy="2935"/>
          </a:xfrm>
        </p:grpSpPr>
        <p:sp>
          <p:nvSpPr>
            <p:cNvPr id="84998" name="Line 5">
              <a:extLst>
                <a:ext uri="{FF2B5EF4-FFF2-40B4-BE49-F238E27FC236}">
                  <a16:creationId xmlns:a16="http://schemas.microsoft.com/office/drawing/2014/main" id="{F4C89A01-4B10-CA4A-8066-94430BCF0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" y="3975"/>
              <a:ext cx="2589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999" name="Line 6">
              <a:extLst>
                <a:ext uri="{FF2B5EF4-FFF2-40B4-BE49-F238E27FC236}">
                  <a16:creationId xmlns:a16="http://schemas.microsoft.com/office/drawing/2014/main" id="{0663241C-8939-2F4D-B760-73BAD83E0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" y="1612"/>
              <a:ext cx="0" cy="236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0" name="Line 7">
              <a:extLst>
                <a:ext uri="{FF2B5EF4-FFF2-40B4-BE49-F238E27FC236}">
                  <a16:creationId xmlns:a16="http://schemas.microsoft.com/office/drawing/2014/main" id="{F8C1229E-C321-E842-8928-DD75BB9CB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3112"/>
              <a:ext cx="0" cy="71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1" name="Line 8">
              <a:extLst>
                <a:ext uri="{FF2B5EF4-FFF2-40B4-BE49-F238E27FC236}">
                  <a16:creationId xmlns:a16="http://schemas.microsoft.com/office/drawing/2014/main" id="{5CA98C37-C465-0B43-8874-E84D83A8D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3831"/>
              <a:ext cx="0" cy="28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2" name="Line 9">
              <a:extLst>
                <a:ext uri="{FF2B5EF4-FFF2-40B4-BE49-F238E27FC236}">
                  <a16:creationId xmlns:a16="http://schemas.microsoft.com/office/drawing/2014/main" id="{CAB5E402-9E0B-0847-B602-5DCADD604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3831"/>
              <a:ext cx="0" cy="28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3" name="Line 10">
              <a:extLst>
                <a:ext uri="{FF2B5EF4-FFF2-40B4-BE49-F238E27FC236}">
                  <a16:creationId xmlns:a16="http://schemas.microsoft.com/office/drawing/2014/main" id="{0F835658-5ECC-6E48-90E7-E1BF9136B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3831"/>
              <a:ext cx="0" cy="28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Line 11">
              <a:extLst>
                <a:ext uri="{FF2B5EF4-FFF2-40B4-BE49-F238E27FC236}">
                  <a16:creationId xmlns:a16="http://schemas.microsoft.com/office/drawing/2014/main" id="{B817FE5F-629F-AD46-9589-A6520A3D9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4" y="1957"/>
              <a:ext cx="573" cy="1154"/>
            </a:xfrm>
            <a:prstGeom prst="line">
              <a:avLst/>
            </a:prstGeom>
            <a:noFill/>
            <a:ln w="9360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5" name="Line 12">
              <a:extLst>
                <a:ext uri="{FF2B5EF4-FFF2-40B4-BE49-F238E27FC236}">
                  <a16:creationId xmlns:a16="http://schemas.microsoft.com/office/drawing/2014/main" id="{892400D0-1629-824B-9CBE-1D4402947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3112"/>
              <a:ext cx="1149" cy="285"/>
            </a:xfrm>
            <a:prstGeom prst="line">
              <a:avLst/>
            </a:prstGeom>
            <a:noFill/>
            <a:ln w="9360">
              <a:solidFill>
                <a:srgbClr val="00CC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6" name="Line 13">
              <a:extLst>
                <a:ext uri="{FF2B5EF4-FFF2-40B4-BE49-F238E27FC236}">
                  <a16:creationId xmlns:a16="http://schemas.microsoft.com/office/drawing/2014/main" id="{C74F9E26-DFA7-5E45-BC43-01BA76E87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67" y="1958"/>
              <a:ext cx="579" cy="1441"/>
            </a:xfrm>
            <a:prstGeom prst="line">
              <a:avLst/>
            </a:prstGeom>
            <a:noFill/>
            <a:ln w="9360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7" name="Line 14">
              <a:extLst>
                <a:ext uri="{FF2B5EF4-FFF2-40B4-BE49-F238E27FC236}">
                  <a16:creationId xmlns:a16="http://schemas.microsoft.com/office/drawing/2014/main" id="{6751FC02-2D40-A042-A7A7-106B46851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1961"/>
              <a:ext cx="0" cy="186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8" name="Line 15">
              <a:extLst>
                <a:ext uri="{FF2B5EF4-FFF2-40B4-BE49-F238E27FC236}">
                  <a16:creationId xmlns:a16="http://schemas.microsoft.com/office/drawing/2014/main" id="{A188E4CB-71CD-A343-8AAD-69930F516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2824"/>
              <a:ext cx="0" cy="10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85009" name="Object 16">
              <a:extLst>
                <a:ext uri="{FF2B5EF4-FFF2-40B4-BE49-F238E27FC236}">
                  <a16:creationId xmlns:a16="http://schemas.microsoft.com/office/drawing/2014/main" id="{7CD99FB4-36F7-D142-A40B-293652DC06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5" y="4241"/>
            <a:ext cx="57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63" r:id="rId7" imgW="533400" imgH="177800" progId="">
                    <p:embed/>
                  </p:oleObj>
                </mc:Choice>
                <mc:Fallback>
                  <p:oleObj r:id="rId7" imgW="533400" imgH="17780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4241"/>
                          <a:ext cx="57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0" name="Object 17">
              <a:extLst>
                <a:ext uri="{FF2B5EF4-FFF2-40B4-BE49-F238E27FC236}">
                  <a16:creationId xmlns:a16="http://schemas.microsoft.com/office/drawing/2014/main" id="{B5335421-7D1B-704E-9035-DA63D918C4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6" y="4263"/>
            <a:ext cx="28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64" r:id="rId9" imgW="177800" imgH="177800" progId="">
                    <p:embed/>
                  </p:oleObj>
                </mc:Choice>
                <mc:Fallback>
                  <p:oleObj r:id="rId9" imgW="177800" imgH="177800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" y="4263"/>
                          <a:ext cx="28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11" name="Line 18">
              <a:extLst>
                <a:ext uri="{FF2B5EF4-FFF2-40B4-BE49-F238E27FC236}">
                  <a16:creationId xmlns:a16="http://schemas.microsoft.com/office/drawing/2014/main" id="{DD0400D9-1E4A-8B4B-90B0-DA74442BA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" y="2792"/>
              <a:ext cx="0" cy="579"/>
            </a:xfrm>
            <a:prstGeom prst="line">
              <a:avLst/>
            </a:prstGeom>
            <a:noFill/>
            <a:ln w="18360">
              <a:solidFill>
                <a:srgbClr val="00FF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19">
              <a:extLst>
                <a:ext uri="{FF2B5EF4-FFF2-40B4-BE49-F238E27FC236}">
                  <a16:creationId xmlns:a16="http://schemas.microsoft.com/office/drawing/2014/main" id="{CB37B415-AE34-EE41-9920-81648CA88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2" y="3831"/>
              <a:ext cx="0" cy="28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3" name="Line 20">
              <a:extLst>
                <a:ext uri="{FF2B5EF4-FFF2-40B4-BE49-F238E27FC236}">
                  <a16:creationId xmlns:a16="http://schemas.microsoft.com/office/drawing/2014/main" id="{2A38BF9B-C29A-DB48-BEF0-765DBFEC6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2" y="3112"/>
              <a:ext cx="0" cy="71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Line 21">
              <a:extLst>
                <a:ext uri="{FF2B5EF4-FFF2-40B4-BE49-F238E27FC236}">
                  <a16:creationId xmlns:a16="http://schemas.microsoft.com/office/drawing/2014/main" id="{95A1F8FA-A0A4-CF45-99C3-315FF0B939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43" y="3396"/>
              <a:ext cx="579" cy="291"/>
            </a:xfrm>
            <a:prstGeom prst="line">
              <a:avLst/>
            </a:prstGeom>
            <a:noFill/>
            <a:ln w="9360">
              <a:solidFill>
                <a:srgbClr val="FF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5" name="Line 22">
              <a:extLst>
                <a:ext uri="{FF2B5EF4-FFF2-40B4-BE49-F238E27FC236}">
                  <a16:creationId xmlns:a16="http://schemas.microsoft.com/office/drawing/2014/main" id="{66BC7757-6B0F-1141-906F-BAFAF3D13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1961"/>
              <a:ext cx="1149" cy="1694"/>
            </a:xfrm>
            <a:prstGeom prst="line">
              <a:avLst/>
            </a:prstGeom>
            <a:noFill/>
            <a:ln w="9360">
              <a:solidFill>
                <a:srgbClr val="00CC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6" name="Line 23">
              <a:extLst>
                <a:ext uri="{FF2B5EF4-FFF2-40B4-BE49-F238E27FC236}">
                  <a16:creationId xmlns:a16="http://schemas.microsoft.com/office/drawing/2014/main" id="{C0FDF71D-13EE-004D-B5EA-87EE14E79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2019"/>
              <a:ext cx="0" cy="1233"/>
            </a:xfrm>
            <a:prstGeom prst="line">
              <a:avLst/>
            </a:prstGeom>
            <a:noFill/>
            <a:ln w="18360">
              <a:solidFill>
                <a:srgbClr val="00FF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85017" name="Object 24">
              <a:extLst>
                <a:ext uri="{FF2B5EF4-FFF2-40B4-BE49-F238E27FC236}">
                  <a16:creationId xmlns:a16="http://schemas.microsoft.com/office/drawing/2014/main" id="{79BA045F-5386-CC4B-A6BC-7E1C00B92E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9" y="4235"/>
            <a:ext cx="57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65" r:id="rId11" imgW="533400" imgH="177800" progId="">
                    <p:embed/>
                  </p:oleObj>
                </mc:Choice>
                <mc:Fallback>
                  <p:oleObj r:id="rId11" imgW="533400" imgH="177800" progId="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4235"/>
                          <a:ext cx="57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>
            <a:extLst>
              <a:ext uri="{FF2B5EF4-FFF2-40B4-BE49-F238E27FC236}">
                <a16:creationId xmlns:a16="http://schemas.microsoft.com/office/drawing/2014/main" id="{36DF688D-7223-6548-8D87-B01FBEF5E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Evolution of the Initial Distribution</a:t>
            </a: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4A374CE-A24A-6644-A2DD-E4E4AD358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9236075" cy="541338"/>
          </a:xfrm>
        </p:spPr>
        <p:txBody>
          <a:bodyPr/>
          <a:lstStyle/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Change at S</a:t>
            </a:r>
            <a:r>
              <a:rPr lang="en-US" altLang="en-US" sz="1500"/>
              <a:t>k </a:t>
            </a:r>
            <a:r>
              <a:rPr lang="en-US" altLang="en-US" sz="2000"/>
              <a:t>from t</a:t>
            </a:r>
            <a:r>
              <a:rPr lang="en-US" altLang="en-US" sz="1500"/>
              <a:t>0</a:t>
            </a:r>
            <a:r>
              <a:rPr lang="en-US" altLang="en-US" sz="2000"/>
              <a:t> to t</a:t>
            </a:r>
            <a:r>
              <a:rPr lang="en-US" altLang="en-US" sz="1500"/>
              <a:t>1</a:t>
            </a:r>
            <a:r>
              <a:rPr lang="en-US" altLang="en-US" sz="2000"/>
              <a:t> is:</a:t>
            </a:r>
          </a:p>
        </p:txBody>
      </p:sp>
      <p:graphicFrame>
        <p:nvGraphicFramePr>
          <p:cNvPr id="87044" name="Object 3">
            <a:extLst>
              <a:ext uri="{FF2B5EF4-FFF2-40B4-BE49-F238E27FC236}">
                <a16:creationId xmlns:a16="http://schemas.microsoft.com/office/drawing/2014/main" id="{455DC695-525D-BC4F-A1C7-36AA9CA7BF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5763" y="2149475"/>
          <a:ext cx="53228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06" r:id="rId5" imgW="4013200" imgH="368300" progId="">
                  <p:embed/>
                </p:oleObj>
              </mc:Choice>
              <mc:Fallback>
                <p:oleObj r:id="rId5" imgW="4013200" imgH="3683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2149475"/>
                        <a:ext cx="53228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4">
            <a:extLst>
              <a:ext uri="{FF2B5EF4-FFF2-40B4-BE49-F238E27FC236}">
                <a16:creationId xmlns:a16="http://schemas.microsoft.com/office/drawing/2014/main" id="{940F3223-187F-DF44-B35C-82787D28D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3244850"/>
            <a:ext cx="9236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33655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000" dirty="0"/>
              <a:t>As the density of the nodes increases both in time, and in price space,  and:                 </a:t>
            </a:r>
          </a:p>
        </p:txBody>
      </p:sp>
      <p:graphicFrame>
        <p:nvGraphicFramePr>
          <p:cNvPr id="87046" name="Object 5">
            <a:extLst>
              <a:ext uri="{FF2B5EF4-FFF2-40B4-BE49-F238E27FC236}">
                <a16:creationId xmlns:a16="http://schemas.microsoft.com/office/drawing/2014/main" id="{4F454259-2B02-DB42-A219-BEAAD8BF0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7838" y="3565525"/>
          <a:ext cx="1371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07" r:id="rId7" imgW="965200" imgH="203200" progId="">
                  <p:embed/>
                </p:oleObj>
              </mc:Choice>
              <mc:Fallback>
                <p:oleObj r:id="rId7" imgW="965200" imgH="203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3565525"/>
                        <a:ext cx="1371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6">
            <a:extLst>
              <a:ext uri="{FF2B5EF4-FFF2-40B4-BE49-F238E27FC236}">
                <a16:creationId xmlns:a16="http://schemas.microsoft.com/office/drawing/2014/main" id="{CC4392DF-F01E-5743-9929-06D2C2D89F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4325" y="3565525"/>
          <a:ext cx="2743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08" r:id="rId9" imgW="2133600" imgH="203200" progId="">
                  <p:embed/>
                </p:oleObj>
              </mc:Choice>
              <mc:Fallback>
                <p:oleObj r:id="rId9" imgW="2133600" imgH="203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3565525"/>
                        <a:ext cx="2743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7">
            <a:extLst>
              <a:ext uri="{FF2B5EF4-FFF2-40B4-BE49-F238E27FC236}">
                <a16:creationId xmlns:a16="http://schemas.microsoft.com/office/drawing/2014/main" id="{32F82827-8261-A349-B21E-281437535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149725"/>
          <a:ext cx="57467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09" r:id="rId11" imgW="4330700" imgH="431800" progId="">
                  <p:embed/>
                </p:oleObj>
              </mc:Choice>
              <mc:Fallback>
                <p:oleObj r:id="rId11" imgW="4330700" imgH="4318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49725"/>
                        <a:ext cx="57467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Text Box 8">
            <a:extLst>
              <a:ext uri="{FF2B5EF4-FFF2-40B4-BE49-F238E27FC236}">
                <a16:creationId xmlns:a16="http://schemas.microsoft.com/office/drawing/2014/main" id="{349CBE18-8F98-844F-A484-363C1ADCC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5348288"/>
            <a:ext cx="23780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33655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000" dirty="0"/>
              <a:t>This leads to: </a:t>
            </a:r>
          </a:p>
        </p:txBody>
      </p:sp>
      <p:graphicFrame>
        <p:nvGraphicFramePr>
          <p:cNvPr id="87050" name="Object 9">
            <a:extLst>
              <a:ext uri="{FF2B5EF4-FFF2-40B4-BE49-F238E27FC236}">
                <a16:creationId xmlns:a16="http://schemas.microsoft.com/office/drawing/2014/main" id="{3ED9296E-2C55-F145-8E3B-99180C312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851525"/>
          <a:ext cx="127158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10" r:id="rId13" imgW="965200" imgH="406400" progId="">
                  <p:embed/>
                </p:oleObj>
              </mc:Choice>
              <mc:Fallback>
                <p:oleObj r:id="rId13" imgW="965200" imgH="4064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851525"/>
                        <a:ext cx="127158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Text Box 10">
            <a:extLst>
              <a:ext uri="{FF2B5EF4-FFF2-40B4-BE49-F238E27FC236}">
                <a16:creationId xmlns:a16="http://schemas.microsoft.com/office/drawing/2014/main" id="{A40C8ABC-C9DA-7C4E-8CE9-972DD6801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6035675"/>
            <a:ext cx="466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655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000"/>
              <a:t>where                as both     </a:t>
            </a:r>
          </a:p>
        </p:txBody>
      </p:sp>
      <p:graphicFrame>
        <p:nvGraphicFramePr>
          <p:cNvPr id="87052" name="Object 11">
            <a:extLst>
              <a:ext uri="{FF2B5EF4-FFF2-40B4-BE49-F238E27FC236}">
                <a16:creationId xmlns:a16="http://schemas.microsoft.com/office/drawing/2014/main" id="{92E9AC73-95C1-B94E-942B-8BDEA3F980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3" y="5943600"/>
          <a:ext cx="9779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11" r:id="rId15" imgW="749300" imgH="393700" progId="">
                  <p:embed/>
                </p:oleObj>
              </mc:Choice>
              <mc:Fallback>
                <p:oleObj r:id="rId15" imgW="749300" imgH="3937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5943600"/>
                        <a:ext cx="9779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2">
            <a:extLst>
              <a:ext uri="{FF2B5EF4-FFF2-40B4-BE49-F238E27FC236}">
                <a16:creationId xmlns:a16="http://schemas.microsoft.com/office/drawing/2014/main" id="{FD7C09DC-17AD-E546-B9D1-809E95A47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3313" y="6035675"/>
          <a:ext cx="1371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12" r:id="rId17" imgW="1028700" imgH="177800" progId="">
                  <p:embed/>
                </p:oleObj>
              </mc:Choice>
              <mc:Fallback>
                <p:oleObj r:id="rId17" imgW="1028700" imgH="177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6035675"/>
                        <a:ext cx="1371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>
            <a:extLst>
              <a:ext uri="{FF2B5EF4-FFF2-40B4-BE49-F238E27FC236}">
                <a16:creationId xmlns:a16="http://schemas.microsoft.com/office/drawing/2014/main" id="{26340807-285A-A34D-9961-200E3E8C8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82563"/>
            <a:ext cx="9069387" cy="1379537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Evolution </a:t>
            </a:r>
          </a:p>
        </p:txBody>
      </p:sp>
      <p:sp>
        <p:nvSpPr>
          <p:cNvPr id="89091" name="Text Box 2">
            <a:extLst>
              <a:ext uri="{FF2B5EF4-FFF2-40B4-BE49-F238E27FC236}">
                <a16:creationId xmlns:a16="http://schemas.microsoft.com/office/drawing/2014/main" id="{3AD0AC92-8331-BF4B-A5B8-3001903AE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562100"/>
            <a:ext cx="4983162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33655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000"/>
              <a:t>Partial Differential Equation: </a:t>
            </a:r>
          </a:p>
        </p:txBody>
      </p:sp>
      <p:graphicFrame>
        <p:nvGraphicFramePr>
          <p:cNvPr id="89092" name="Object 3">
            <a:extLst>
              <a:ext uri="{FF2B5EF4-FFF2-40B4-BE49-F238E27FC236}">
                <a16:creationId xmlns:a16="http://schemas.microsoft.com/office/drawing/2014/main" id="{AF08691A-2C3E-3843-9FF2-4B01A4FE8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6638" y="2103438"/>
          <a:ext cx="33734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4" r:id="rId5" imgW="965200" imgH="406400" progId="">
                  <p:embed/>
                </p:oleObj>
              </mc:Choice>
              <mc:Fallback>
                <p:oleObj r:id="rId5" imgW="965200" imgH="4064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2103438"/>
                        <a:ext cx="33734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4">
            <a:extLst>
              <a:ext uri="{FF2B5EF4-FFF2-40B4-BE49-F238E27FC236}">
                <a16:creationId xmlns:a16="http://schemas.microsoft.com/office/drawing/2014/main" id="{249557CD-75D7-F14F-96F2-DB5087BE9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3932238"/>
            <a:ext cx="9236075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655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000"/>
              <a:t>Without solving it...</a:t>
            </a:r>
          </a:p>
          <a:p>
            <a:pPr eaLnBrk="1">
              <a:buClrTx/>
              <a:buFontTx/>
              <a:buNone/>
            </a:pPr>
            <a:r>
              <a:rPr lang="en-US" altLang="en-US" sz="2000"/>
              <a:t>Assume a “blip” with maximum at point S:</a:t>
            </a:r>
          </a:p>
          <a:p>
            <a:pPr eaLnBrk="1">
              <a:buClrTx/>
              <a:buFontTx/>
              <a:buNone/>
            </a:pPr>
            <a:endParaRPr lang="en-US" altLang="en-US" sz="2000"/>
          </a:p>
          <a:p>
            <a:pPr eaLnBrk="1">
              <a:buClrTx/>
              <a:buFontTx/>
              <a:buNone/>
            </a:pPr>
            <a:r>
              <a:rPr lang="en-US" altLang="en-US" sz="2000"/>
              <a:t>It follows that                    , which means the blip will</a:t>
            </a:r>
          </a:p>
          <a:p>
            <a:pPr eaLnBrk="1">
              <a:buClrTx/>
              <a:buFontTx/>
              <a:buNone/>
            </a:pPr>
            <a:endParaRPr lang="en-US" altLang="en-US" sz="2000"/>
          </a:p>
          <a:p>
            <a:pPr eaLnBrk="1">
              <a:buClrTx/>
              <a:buFontTx/>
              <a:buNone/>
            </a:pPr>
            <a:r>
              <a:rPr lang="en-US" altLang="en-US" sz="2000"/>
              <a:t> come down the next moment. Everything is leveling out...      </a:t>
            </a:r>
          </a:p>
        </p:txBody>
      </p:sp>
      <p:graphicFrame>
        <p:nvGraphicFramePr>
          <p:cNvPr id="89094" name="Object 5">
            <a:extLst>
              <a:ext uri="{FF2B5EF4-FFF2-40B4-BE49-F238E27FC236}">
                <a16:creationId xmlns:a16="http://schemas.microsoft.com/office/drawing/2014/main" id="{B4947CA3-9EB2-EB44-9DD8-F5EFA16D9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6113" y="4160838"/>
          <a:ext cx="2889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5" r:id="rId7" imgW="1117600" imgH="406400" progId="">
                  <p:embed/>
                </p:oleObj>
              </mc:Choice>
              <mc:Fallback>
                <p:oleObj r:id="rId7" imgW="1117600" imgH="406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4160838"/>
                        <a:ext cx="28892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6">
            <a:extLst>
              <a:ext uri="{FF2B5EF4-FFF2-40B4-BE49-F238E27FC236}">
                <a16:creationId xmlns:a16="http://schemas.microsoft.com/office/drawing/2014/main" id="{DFCB59DE-80A9-E546-BC95-4E7B96365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3" y="5033963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6" r:id="rId9" imgW="558800" imgH="368300" progId="">
                  <p:embed/>
                </p:oleObj>
              </mc:Choice>
              <mc:Fallback>
                <p:oleObj r:id="rId9" imgW="558800" imgH="3683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5033963"/>
                        <a:ext cx="137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>
            <a:extLst>
              <a:ext uri="{FF2B5EF4-FFF2-40B4-BE49-F238E27FC236}">
                <a16:creationId xmlns:a16="http://schemas.microsoft.com/office/drawing/2014/main" id="{1EFD1B23-2E56-494E-819D-69F51F6A9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82563"/>
            <a:ext cx="9069387" cy="1379537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Evolution </a:t>
            </a:r>
          </a:p>
        </p:txBody>
      </p:sp>
      <p:sp>
        <p:nvSpPr>
          <p:cNvPr id="91139" name="Text Box 2">
            <a:extLst>
              <a:ext uri="{FF2B5EF4-FFF2-40B4-BE49-F238E27FC236}">
                <a16:creationId xmlns:a16="http://schemas.microsoft.com/office/drawing/2014/main" id="{3DDE6A07-6866-3242-94D8-F35B56E63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562100"/>
            <a:ext cx="4983162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33655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000"/>
              <a:t>Partial Differential Equation: </a:t>
            </a:r>
          </a:p>
        </p:txBody>
      </p:sp>
      <p:graphicFrame>
        <p:nvGraphicFramePr>
          <p:cNvPr id="91140" name="Object 3">
            <a:extLst>
              <a:ext uri="{FF2B5EF4-FFF2-40B4-BE49-F238E27FC236}">
                <a16:creationId xmlns:a16="http://schemas.microsoft.com/office/drawing/2014/main" id="{9EDC50C2-74F6-E44D-B41A-49663DEF8B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6638" y="2103438"/>
          <a:ext cx="33734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8" r:id="rId5" imgW="965200" imgH="406400" progId="">
                  <p:embed/>
                </p:oleObj>
              </mc:Choice>
              <mc:Fallback>
                <p:oleObj r:id="rId5" imgW="965200" imgH="4064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2103438"/>
                        <a:ext cx="33734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>
            <a:extLst>
              <a:ext uri="{FF2B5EF4-FFF2-40B4-BE49-F238E27FC236}">
                <a16:creationId xmlns:a16="http://schemas.microsoft.com/office/drawing/2014/main" id="{CBFCE4EC-207F-0344-AD73-CED93B76F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3932238"/>
            <a:ext cx="9236075" cy="32607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spcAft>
                <a:spcPts val="1425"/>
              </a:spcAft>
              <a:buSzPct val="100000"/>
              <a:defRPr/>
            </a:pPr>
            <a:r>
              <a:rPr lang="en-US" altLang="en-US" sz="2000" dirty="0">
                <a:solidFill>
                  <a:srgbClr val="000080"/>
                </a:solidFill>
                <a:latin typeface="Arial" panose="020B0604020202020204" pitchFamily="34" charset="0"/>
              </a:rPr>
              <a:t>Known for almost 200 years  </a:t>
            </a:r>
          </a:p>
          <a:p>
            <a:pPr marL="555625" indent="-554038" eaLnBrk="1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/>
            </a:pPr>
            <a:r>
              <a:rPr lang="en-US" altLang="en-US" sz="2000" dirty="0">
                <a:solidFill>
                  <a:srgbClr val="000080"/>
                </a:solidFill>
                <a:latin typeface="Arial" panose="020B0604020202020204" pitchFamily="34" charset="0"/>
              </a:rPr>
              <a:t>Heat equation proposed by Fourier in 1820s – distribution of the temperature </a:t>
            </a:r>
          </a:p>
          <a:p>
            <a:pPr marL="555625" indent="-554038" eaLnBrk="1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/>
            </a:pPr>
            <a:r>
              <a:rPr lang="en-US" altLang="en-US" sz="2000" dirty="0">
                <a:solidFill>
                  <a:srgbClr val="000080"/>
                </a:solidFill>
                <a:latin typeface="Arial" panose="020B0604020202020204" pitchFamily="34" charset="0"/>
              </a:rPr>
              <a:t>Diffusion equation – distribution of the “particles”  </a:t>
            </a:r>
          </a:p>
          <a:p>
            <a:pPr marL="555625" indent="-554038" eaLnBrk="1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/>
            </a:pPr>
            <a:r>
              <a:rPr lang="en-US" altLang="en-US" sz="2000" dirty="0">
                <a:solidFill>
                  <a:srgbClr val="000080"/>
                </a:solidFill>
                <a:latin typeface="Arial" panose="020B0604020202020204" pitchFamily="34" charset="0"/>
              </a:rPr>
              <a:t>Fokker-Planck equation – time evolution of probability density function</a:t>
            </a:r>
          </a:p>
          <a:p>
            <a:pPr marL="555625" indent="-554038" eaLnBrk="1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/>
            </a:pPr>
            <a:r>
              <a:rPr lang="en-US" altLang="en-US" sz="2000" dirty="0">
                <a:solidFill>
                  <a:srgbClr val="000080"/>
                </a:solidFill>
                <a:latin typeface="Arial" panose="020B0604020202020204" pitchFamily="34" charset="0"/>
              </a:rPr>
              <a:t>Black-Scholes equation in Finance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84BE0695-2844-5F48-8EC2-936866BF4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Derivatives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8E305B5-A0E1-4147-BC9A-ADF2E54CA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25" y="1736725"/>
            <a:ext cx="8855075" cy="5243513"/>
          </a:xfrm>
        </p:spPr>
        <p:txBody>
          <a:bodyPr/>
          <a:lstStyle/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/>
              <a:t>What are derivatives?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/>
              <a:t>We will see few examples and few meanings of the term derivative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/>
              <a:t>They are often used together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812075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E20C708E-4262-904D-861C-752850CB7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51470070-3917-F047-B690-5232304A2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725" y="1979613"/>
                <a:ext cx="8847138" cy="4619624"/>
              </a:xfrm>
            </p:spPr>
            <p:txBody>
              <a:bodyPr/>
              <a:lstStyle/>
              <a:p>
                <a:r>
                  <a:rPr lang="en-US" sz="2000" dirty="0"/>
                  <a:t>A common saying about mathematical derivative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dirty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l-G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⟶0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l-G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 is </a:t>
                </a:r>
              </a:p>
              <a:p>
                <a:r>
                  <a:rPr lang="en-US" sz="2000" dirty="0"/>
                  <a:t>that it is often more important than the value of the function. The value may change drastically with a small change in the argument.</a:t>
                </a:r>
              </a:p>
              <a:p>
                <a:r>
                  <a:rPr lang="en-US" sz="2000" dirty="0"/>
                  <a:t>In finance, a function may represent the [dollar] value of the portfolio, the argument of the function is the “risk factor”. The mathematical derivative is the “position” with respect to the risk factor.</a:t>
                </a:r>
              </a:p>
              <a:p>
                <a:r>
                  <a:rPr lang="en-US" sz="2000" dirty="0"/>
                  <a:t>For a large position, the value of the portfolio may change significantly with a small (typical) change in the risk factor.  An example of a risk factor – interest rates, stock price, crude oil or natural gas price, foreign exchange.</a:t>
                </a:r>
              </a:p>
              <a:p>
                <a:r>
                  <a:rPr lang="en-US" sz="2000" dirty="0"/>
                  <a:t>The very first overlap between Mathematics and Finance: managing the risk starts with knowing the position – Mathematical derivative of the portfolio.</a:t>
                </a:r>
              </a:p>
              <a:p>
                <a:r>
                  <a:rPr lang="en-US" sz="2000" dirty="0"/>
                  <a:t>Not a financial derivative yet. </a:t>
                </a:r>
              </a:p>
            </p:txBody>
          </p:sp>
        </mc:Choice>
        <mc:Fallback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51470070-3917-F047-B690-5232304A2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725" y="1979613"/>
                <a:ext cx="8847138" cy="4619624"/>
              </a:xfrm>
              <a:blipFill>
                <a:blip r:embed="rId3"/>
                <a:stretch>
                  <a:fillRect l="-1722" t="-275" r="-430" b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13834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>
            <a:extLst>
              <a:ext uri="{FF2B5EF4-FFF2-40B4-BE49-F238E27FC236}">
                <a16:creationId xmlns:a16="http://schemas.microsoft.com/office/drawing/2014/main" id="{A3E63093-0247-5B40-B06C-E3B3D67DE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Derivatives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72459B0-9CCB-DA49-8601-75492B0E6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25" y="1736725"/>
            <a:ext cx="8855075" cy="5243513"/>
          </a:xfrm>
        </p:spPr>
        <p:txBody>
          <a:bodyPr/>
          <a:lstStyle/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/>
              <a:t>In Commodities: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/>
              <a:t>Crude oil is refined into… Gasoline, Diesel Fuel &amp; Heating Oil, Jet Fuel, Heavy Fuel Oil … Asphalt, etc.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/>
              <a:t>These are oil derivatives – not financial derivatives.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/>
              <a:t>Purchasing gasoline at gas [petroleum] station is a financial transaction. We purchase oil derivative. Not a financial derivative.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/>
              <a:t>However, an agreement today to purchase in the future certain amount of an asset at a price agreed upon today is an example of a financial derivative.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/>
              <a:t>Purchasing a single stock, similar to gasoline, is not a financial derivative. Single stock futures contract (the buyers agrees to pay a specified price for a stock at a certain time in the future).  The stock price changes every day. </a:t>
            </a:r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003914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EB80-154B-9248-AE14-F11F2AFB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2D26-C658-AF4A-81D6-BC561BA1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Contractual agreement signed on 3/1/2019 to purchase (or sell) 10,000 units of natural gas for $3.25/unit, delivered during the month of April 2021 is an example of a Financial Derivative</a:t>
            </a:r>
          </a:p>
          <a:p>
            <a:r>
              <a:rPr lang="en-US" sz="2000" dirty="0"/>
              <a:t>(Note: 3/1/2019 in US is 1</a:t>
            </a:r>
            <a:r>
              <a:rPr lang="en-US" sz="2000" baseline="30000" dirty="0"/>
              <a:t>st</a:t>
            </a:r>
            <a:r>
              <a:rPr lang="en-US" sz="2000" dirty="0"/>
              <a:t> March 2019, mm/dd/</a:t>
            </a:r>
            <a:r>
              <a:rPr lang="en-US" sz="2000" dirty="0" err="1"/>
              <a:t>yyyy</a:t>
            </a:r>
            <a:r>
              <a:rPr lang="en-US" sz="2000" dirty="0"/>
              <a:t> convention)</a:t>
            </a:r>
          </a:p>
          <a:p>
            <a:r>
              <a:rPr lang="en-US" sz="2000" dirty="0"/>
              <a:t>On 3/1/2019, at certain time during the day both parties agreed that the delivery price for April 2021 was $3.25/unit.  There was a market for this “forward price”</a:t>
            </a:r>
          </a:p>
          <a:p>
            <a:r>
              <a:rPr lang="en-US" sz="2000" dirty="0"/>
              <a:t>Markets move.  Forward prices change all the time.  On 3/15/2019 the price for delivery in April 2021 was different - $3.10/unit, or $3.45/unit.  However, the agreement between two parties was to purchase / sell at $3.25.</a:t>
            </a:r>
          </a:p>
          <a:p>
            <a:r>
              <a:rPr lang="en-US" sz="2000" dirty="0"/>
              <a:t>We don’t know how the markets will change by 3/31/2021, but we know – the price of natural gas to be purchased under this contract is $3.25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6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7EA6-3BB4-1C44-A56C-95E7CD78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6CF4-E318-9940-8501-F2A616F22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contractual agreement signed in the past (today, or before), and maturing, expiring, in the future has a certain value today.  An expectation of the payoff (amount to be paid or received) at the maturity. </a:t>
            </a:r>
          </a:p>
          <a:p>
            <a:r>
              <a:rPr lang="en-US" sz="2000" dirty="0"/>
              <a:t>The general approach in valuation is to calculate the mark-to-market value:</a:t>
            </a:r>
            <a:endParaRPr lang="en-US" sz="2000" dirty="0">
              <a:effectLst/>
            </a:endParaRPr>
          </a:p>
          <a:p>
            <a:pPr algn="ctr"/>
            <a:r>
              <a:rPr lang="en-US" sz="2000" dirty="0"/>
              <a:t>V=Qty∙(</a:t>
            </a:r>
            <a:r>
              <a:rPr lang="en-US" sz="2000" dirty="0" err="1"/>
              <a:t>Fwd</a:t>
            </a:r>
            <a:r>
              <a:rPr lang="en-US" sz="2000" dirty="0"/>
              <a:t>-K)∙Df,</a:t>
            </a:r>
            <a:endParaRPr lang="en-US" sz="2000" dirty="0">
              <a:effectLst/>
            </a:endParaRPr>
          </a:p>
          <a:p>
            <a:r>
              <a:rPr lang="en-US" sz="2000" dirty="0"/>
              <a:t>where Qty is the quantity of the transaction (10,000 units), </a:t>
            </a:r>
          </a:p>
          <a:p>
            <a:r>
              <a:rPr lang="en-US" sz="2000" dirty="0" err="1"/>
              <a:t>Fwd</a:t>
            </a:r>
            <a:r>
              <a:rPr lang="en-US" sz="2000" dirty="0"/>
              <a:t> -  the forward price today  $3.10 or $3.45, or some other?</a:t>
            </a:r>
          </a:p>
          <a:p>
            <a:r>
              <a:rPr lang="en-US" sz="2000" dirty="0"/>
              <a:t>K - the contractual fixed price, $3.25 per unit of natural gas. </a:t>
            </a:r>
          </a:p>
          <a:p>
            <a:r>
              <a:rPr lang="en-US" sz="2000" dirty="0"/>
              <a:t>Df - the discount factor; at the current interest rates, how much should be invested today to have $1 at maturity.  It adjusts the future expected payment to the current time: “present value”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247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3EC2-51EC-C847-9261-2C1138C6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0EA2-C914-4945-B791-4B0FA1D1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000" dirty="0"/>
              <a:t>V=Qty∙(</a:t>
            </a:r>
            <a:r>
              <a:rPr lang="en-US" sz="2000" dirty="0" err="1"/>
              <a:t>Fwd</a:t>
            </a:r>
            <a:r>
              <a:rPr lang="en-US" sz="2000" dirty="0"/>
              <a:t>-K)∙Df</a:t>
            </a:r>
          </a:p>
          <a:p>
            <a:r>
              <a:rPr lang="en-US" sz="2000" dirty="0"/>
              <a:t>Interpretation:</a:t>
            </a:r>
          </a:p>
          <a:p>
            <a:r>
              <a:rPr lang="en-US" sz="2000" dirty="0"/>
              <a:t>the mark to market value shows the profit or loss that the trader would have should they terminate the existing position at the current market level.</a:t>
            </a:r>
          </a:p>
          <a:p>
            <a:r>
              <a:rPr lang="en-US" sz="2000" dirty="0"/>
              <a:t>Or, it could also be thought of as:</a:t>
            </a:r>
          </a:p>
          <a:p>
            <a:r>
              <a:rPr lang="en-US" sz="2000" dirty="0"/>
              <a:t>the relative value of the transaction with respect to the current forward price Fwd.  If the market (forward price) is at the level of the fixed price, the value is </a:t>
            </a:r>
            <a:r>
              <a:rPr lang="en-US" sz="2000" i="1" dirty="0"/>
              <a:t>V=</a:t>
            </a:r>
            <a:r>
              <a:rPr lang="en-US" sz="2000" dirty="0"/>
              <a:t>0 – it did not change since inception.  If the market moved up, and the quantity is positive, the trader made a purchase, not a sale, then </a:t>
            </a:r>
            <a:r>
              <a:rPr lang="en-US" sz="2000" i="1" dirty="0"/>
              <a:t>V</a:t>
            </a:r>
            <a:r>
              <a:rPr lang="en-US" sz="2000" dirty="0"/>
              <a:t>&gt;0, trader has a profit.  The next moment, if the market moves down, the transaction will suffer a loss.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286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>
            <a:extLst>
              <a:ext uri="{FF2B5EF4-FFF2-40B4-BE49-F238E27FC236}">
                <a16:creationId xmlns:a16="http://schemas.microsoft.com/office/drawing/2014/main" id="{87DC0706-69AF-634F-B03A-4C7B97AC1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Derivatives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2EDDFD0-A219-BD4C-B19E-1F6B128E4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25" y="1736725"/>
            <a:ext cx="8855075" cy="5243513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F</a:t>
            </a:r>
            <a:r>
              <a:rPr lang="en-US" sz="2000" b="1" dirty="0"/>
              <a:t>inancial Instrument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A derivative is a financial instrument with a value that is derived from an </a:t>
            </a:r>
            <a:r>
              <a:rPr lang="en-US" sz="2000" b="1" dirty="0"/>
              <a:t>underlying asset </a:t>
            </a:r>
            <a:r>
              <a:rPr lang="en-US" sz="2000" dirty="0"/>
              <a:t>or group of assets at a later point in time (maturity or expiration).</a:t>
            </a:r>
          </a:p>
          <a:p>
            <a:pPr>
              <a:defRPr/>
            </a:pPr>
            <a:r>
              <a:rPr lang="en-US" sz="2000" dirty="0"/>
              <a:t>The derivative is defined in a contract between two or more parties. The value of the derivative before its maturity is estimated from forward / futures markets.</a:t>
            </a:r>
          </a:p>
          <a:p>
            <a:pPr>
              <a:defRPr/>
            </a:pPr>
            <a:br>
              <a:rPr lang="en-US" sz="2000" dirty="0"/>
            </a:br>
            <a:r>
              <a:rPr lang="en-US" sz="2000" dirty="0"/>
              <a:t>The most common underlying assets include stocks, bonds, commodities, currencies, interest rates and market indexes.</a:t>
            </a:r>
          </a:p>
          <a:p>
            <a:pPr>
              <a:defRPr/>
            </a:pPr>
            <a:r>
              <a:rPr lang="en-US" sz="2000" b="1" dirty="0"/>
              <a:t>Different meanings of word “derivative” could be used within the same paragraph or sentence…</a:t>
            </a:r>
            <a:endParaRPr lang="en-US" sz="2000" dirty="0"/>
          </a:p>
          <a:p>
            <a:pPr>
              <a:defRPr/>
            </a:pPr>
            <a:r>
              <a:rPr lang="en-US" sz="2000" b="1" dirty="0"/>
              <a:t>For quants, any function (linear or non-linear) of time and underlying market variable (risk factor) is a financial derivative.</a:t>
            </a:r>
            <a:endParaRPr lang="en-US" sz="2000" dirty="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000" dirty="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000" dirty="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000" dirty="0"/>
          </a:p>
          <a:p>
            <a:pPr indent="-336550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624478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urier New"/>
        <a:ea typeface="Arial Unicode MS"/>
        <a:cs typeface="Arial Unicode MS"/>
      </a:majorFont>
      <a:minorFont>
        <a:latin typeface="Courier New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69703</TotalTime>
  <Words>1826</Words>
  <Application>Microsoft Macintosh PowerPoint</Application>
  <PresentationFormat>Custom</PresentationFormat>
  <Paragraphs>306</Paragraphs>
  <Slides>29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Courier New</vt:lpstr>
      <vt:lpstr>Arial Unicode MS</vt:lpstr>
      <vt:lpstr>Arial</vt:lpstr>
      <vt:lpstr>Times New Roman</vt:lpstr>
      <vt:lpstr>Wingdings</vt:lpstr>
      <vt:lpstr>Office Theme</vt:lpstr>
      <vt:lpstr>Office Theme</vt:lpstr>
      <vt:lpstr>Office Theme</vt:lpstr>
      <vt:lpstr>Office Theme</vt:lpstr>
      <vt:lpstr>Introduction to Financial Mathematics</vt:lpstr>
      <vt:lpstr>Overview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Examples</vt:lpstr>
      <vt:lpstr>Underlying Instruments</vt:lpstr>
      <vt:lpstr>Markets Move Up &amp; Down </vt:lpstr>
      <vt:lpstr>Simplified View</vt:lpstr>
      <vt:lpstr>Simplified View</vt:lpstr>
      <vt:lpstr>Adding Probability</vt:lpstr>
      <vt:lpstr>Consider all possible paths</vt:lpstr>
      <vt:lpstr>Consider all possible paths</vt:lpstr>
      <vt:lpstr>Consider all possible paths</vt:lpstr>
      <vt:lpstr>Multistep Binomial Tree  </vt:lpstr>
      <vt:lpstr>Portfolio of Stocks. Initial Distribution of Prices</vt:lpstr>
      <vt:lpstr>Portfolio of Stocks. Initial Distribution of Prices</vt:lpstr>
      <vt:lpstr>Portfolio of Stocks. Initial Distribution of Prices</vt:lpstr>
      <vt:lpstr>Evolution of the Initial Distribution</vt:lpstr>
      <vt:lpstr>Evolution of the Initial Distribution</vt:lpstr>
      <vt:lpstr>Evolution of the Initial Distribution</vt:lpstr>
      <vt:lpstr>Evolution of the Initial Distribution</vt:lpstr>
      <vt:lpstr>Evolution of the Initial Distribution</vt:lpstr>
      <vt:lpstr>Evolution </vt:lpstr>
      <vt:lpstr>Evolution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Akopian</dc:creator>
  <cp:lastModifiedBy>Alex Akopian</cp:lastModifiedBy>
  <cp:revision>37</cp:revision>
  <cp:lastPrinted>1601-01-01T00:00:00Z</cp:lastPrinted>
  <dcterms:created xsi:type="dcterms:W3CDTF">2018-07-17T04:26:52Z</dcterms:created>
  <dcterms:modified xsi:type="dcterms:W3CDTF">2020-03-29T00:41:35Z</dcterms:modified>
</cp:coreProperties>
</file>