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1" r:id="rId2"/>
    <p:sldId id="575" r:id="rId3"/>
    <p:sldId id="576" r:id="rId4"/>
    <p:sldId id="577" r:id="rId5"/>
    <p:sldId id="457" r:id="rId6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97F05"/>
    <a:srgbClr val="F9F9F9"/>
    <a:srgbClr val="FF6600"/>
    <a:srgbClr val="FFCC66"/>
    <a:srgbClr val="CC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86400" autoAdjust="0"/>
  </p:normalViewPr>
  <p:slideViewPr>
    <p:cSldViewPr>
      <p:cViewPr varScale="1">
        <p:scale>
          <a:sx n="124" d="100"/>
          <a:sy n="124" d="100"/>
        </p:scale>
        <p:origin x="324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9730CE-599D-48B1-96DA-58387AC6AF5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14C555E-D440-48F5-B679-FA06A522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8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F06179-0BA0-4CA2-85D7-3A45601695C2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6DD75A-0288-422F-B3B5-F81221BD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4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277776" y="6324600"/>
            <a:ext cx="56332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>
                    <a:lumMod val="50000"/>
                  </a:schemeClr>
                </a:solidFill>
              </a:rPr>
              <a:t>453    Kinns Road         Clifton</a:t>
            </a:r>
            <a:r>
              <a:rPr lang="en-US" sz="1200" b="0" baseline="0" dirty="0">
                <a:solidFill>
                  <a:schemeClr val="bg1">
                    <a:lumMod val="50000"/>
                  </a:schemeClr>
                </a:solidFill>
              </a:rPr>
              <a:t> Park       </a:t>
            </a:r>
            <a:r>
              <a:rPr lang="en-US" sz="1200" b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b="0" baseline="0" dirty="0">
                <a:solidFill>
                  <a:schemeClr val="bg1">
                    <a:lumMod val="50000"/>
                  </a:schemeClr>
                </a:solidFill>
              </a:rPr>
              <a:t>New York      12065	  US         Ph: (518) 312-1466</a:t>
            </a:r>
            <a:endParaRPr lang="en-US" sz="1200" b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4F2A86-796E-7EA6-3BD5-22849DB382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" t="27597" r="3594" b="40399"/>
          <a:stretch/>
        </p:blipFill>
        <p:spPr>
          <a:xfrm>
            <a:off x="227012" y="152400"/>
            <a:ext cx="2133601" cy="7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9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503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52012" y="6321529"/>
            <a:ext cx="1487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accent6">
                    <a:lumMod val="75000"/>
                  </a:schemeClr>
                </a:solidFill>
              </a:rPr>
              <a:t>www.endeavos.com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8D06B-0F26-6036-9ED0-7C55E1D32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5" t="3594" r="8395" b="3594"/>
          <a:stretch/>
        </p:blipFill>
        <p:spPr>
          <a:xfrm>
            <a:off x="11344872" y="6193328"/>
            <a:ext cx="469024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7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3612" y="2209800"/>
            <a:ext cx="518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Catapult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</a:rPr>
              <a:t>GUI System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Rayyan Khan</a:t>
            </a:r>
          </a:p>
          <a:p>
            <a:pPr algn="ctr"/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fld id="{44DA8CCD-499B-4998-BCE7-E2D9459CBB2D}" type="datetime1">
              <a:rPr lang="en-US" sz="1600" b="1" smtClean="0">
                <a:solidFill>
                  <a:schemeClr val="accent6">
                    <a:lumMod val="75000"/>
                  </a:schemeClr>
                </a:solidFill>
              </a:rPr>
              <a:t>7/3/2024</a:t>
            </a:fld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04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9A2C-DD4E-B367-CE61-C25EC978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7B2CC-B365-1F81-69CE-09455726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12" y="1537456"/>
            <a:ext cx="5257800" cy="67439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85C6D0-2DAD-C865-407D-A19DD9F542E0}"/>
              </a:ext>
            </a:extLst>
          </p:cNvPr>
          <p:cNvCxnSpPr>
            <a:cxnSpLocks/>
          </p:cNvCxnSpPr>
          <p:nvPr/>
        </p:nvCxnSpPr>
        <p:spPr>
          <a:xfrm>
            <a:off x="6905717" y="1295400"/>
            <a:ext cx="428513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7BD43F-2122-4BF4-4B6F-8302D0A6FF90}"/>
              </a:ext>
            </a:extLst>
          </p:cNvPr>
          <p:cNvCxnSpPr>
            <a:cxnSpLocks/>
          </p:cNvCxnSpPr>
          <p:nvPr/>
        </p:nvCxnSpPr>
        <p:spPr>
          <a:xfrm>
            <a:off x="6914682" y="1013030"/>
            <a:ext cx="0" cy="74854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28B531-C46E-F57B-F318-1E5F1760B22E}"/>
              </a:ext>
            </a:extLst>
          </p:cNvPr>
          <p:cNvCxnSpPr>
            <a:cxnSpLocks/>
          </p:cNvCxnSpPr>
          <p:nvPr/>
        </p:nvCxnSpPr>
        <p:spPr>
          <a:xfrm flipH="1">
            <a:off x="11180294" y="1013030"/>
            <a:ext cx="10553" cy="65664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E80202-7E4E-3162-7687-532DB07D8BE0}"/>
              </a:ext>
            </a:extLst>
          </p:cNvPr>
          <p:cNvCxnSpPr>
            <a:cxnSpLocks/>
          </p:cNvCxnSpPr>
          <p:nvPr/>
        </p:nvCxnSpPr>
        <p:spPr>
          <a:xfrm>
            <a:off x="6411070" y="2211853"/>
            <a:ext cx="0" cy="3283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E16CB9-229E-1510-269E-03573CAF2688}"/>
              </a:ext>
            </a:extLst>
          </p:cNvPr>
          <p:cNvCxnSpPr>
            <a:cxnSpLocks/>
          </p:cNvCxnSpPr>
          <p:nvPr/>
        </p:nvCxnSpPr>
        <p:spPr>
          <a:xfrm>
            <a:off x="7371882" y="2220818"/>
            <a:ext cx="0" cy="3283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ED645D-0EB1-2210-1694-97F645BAB2CE}"/>
              </a:ext>
            </a:extLst>
          </p:cNvPr>
          <p:cNvSpPr txBox="1"/>
          <p:nvPr/>
        </p:nvSpPr>
        <p:spPr>
          <a:xfrm>
            <a:off x="8433947" y="1039858"/>
            <a:ext cx="967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Twist Length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F0BE2B-14DA-3E82-17EB-1EB85C9F1B8D}"/>
              </a:ext>
            </a:extLst>
          </p:cNvPr>
          <p:cNvCxnSpPr>
            <a:cxnSpLocks/>
          </p:cNvCxnSpPr>
          <p:nvPr/>
        </p:nvCxnSpPr>
        <p:spPr>
          <a:xfrm>
            <a:off x="6411070" y="2376013"/>
            <a:ext cx="96081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B75666-F0B4-D1CF-F98C-C528F0B15FF0}"/>
              </a:ext>
            </a:extLst>
          </p:cNvPr>
          <p:cNvSpPr txBox="1"/>
          <p:nvPr/>
        </p:nvSpPr>
        <p:spPr>
          <a:xfrm>
            <a:off x="6420036" y="2378196"/>
            <a:ext cx="912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Grip Region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D9B452-159A-DBC3-1243-B5DA983AC0CA}"/>
              </a:ext>
            </a:extLst>
          </p:cNvPr>
          <p:cNvCxnSpPr/>
          <p:nvPr/>
        </p:nvCxnSpPr>
        <p:spPr>
          <a:xfrm flipH="1" flipV="1">
            <a:off x="9066212" y="1981200"/>
            <a:ext cx="335372" cy="4572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1E1756-9D2E-8EE3-D02F-D4EEE0A80A7D}"/>
              </a:ext>
            </a:extLst>
          </p:cNvPr>
          <p:cNvSpPr txBox="1"/>
          <p:nvPr/>
        </p:nvSpPr>
        <p:spPr>
          <a:xfrm>
            <a:off x="8929624" y="2453908"/>
            <a:ext cx="2466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SAW imprint (8.443 mm x 6.637mm)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E2ED1D5-8C16-4D0F-6BD0-28DC734C7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06" y="3429000"/>
            <a:ext cx="5637212" cy="488884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41C623-F2E1-43D7-B0B1-C22D43650DCD}"/>
              </a:ext>
            </a:extLst>
          </p:cNvPr>
          <p:cNvCxnSpPr>
            <a:cxnSpLocks/>
          </p:cNvCxnSpPr>
          <p:nvPr/>
        </p:nvCxnSpPr>
        <p:spPr>
          <a:xfrm>
            <a:off x="6494923" y="3268782"/>
            <a:ext cx="5162089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332B61-472D-CEAC-577E-6CF45DD1C8BD}"/>
              </a:ext>
            </a:extLst>
          </p:cNvPr>
          <p:cNvCxnSpPr>
            <a:cxnSpLocks/>
          </p:cNvCxnSpPr>
          <p:nvPr/>
        </p:nvCxnSpPr>
        <p:spPr>
          <a:xfrm>
            <a:off x="6494923" y="3027461"/>
            <a:ext cx="0" cy="55490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524524-B637-0F74-6D86-AD1928AF57D6}"/>
              </a:ext>
            </a:extLst>
          </p:cNvPr>
          <p:cNvSpPr txBox="1"/>
          <p:nvPr/>
        </p:nvSpPr>
        <p:spPr>
          <a:xfrm>
            <a:off x="8427877" y="3027913"/>
            <a:ext cx="967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Twist Length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AD346E-0648-086B-848A-9A7FD41A3F4C}"/>
              </a:ext>
            </a:extLst>
          </p:cNvPr>
          <p:cNvCxnSpPr>
            <a:cxnSpLocks/>
          </p:cNvCxnSpPr>
          <p:nvPr/>
        </p:nvCxnSpPr>
        <p:spPr>
          <a:xfrm flipH="1">
            <a:off x="11657012" y="3063509"/>
            <a:ext cx="10553" cy="65664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98BC7FCC-56D0-69B1-81B3-E7EA99C26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606" y="4571807"/>
            <a:ext cx="5583005" cy="994991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FA332-AE9F-22BF-8651-C831704FD2F2}"/>
              </a:ext>
            </a:extLst>
          </p:cNvPr>
          <p:cNvCxnSpPr>
            <a:cxnSpLocks/>
          </p:cNvCxnSpPr>
          <p:nvPr/>
        </p:nvCxnSpPr>
        <p:spPr>
          <a:xfrm>
            <a:off x="6234301" y="4419600"/>
            <a:ext cx="55963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9279C4-7B92-CA4C-137E-0693CCCD5F9F}"/>
              </a:ext>
            </a:extLst>
          </p:cNvPr>
          <p:cNvCxnSpPr>
            <a:cxnSpLocks/>
          </p:cNvCxnSpPr>
          <p:nvPr/>
        </p:nvCxnSpPr>
        <p:spPr>
          <a:xfrm>
            <a:off x="6252082" y="4142149"/>
            <a:ext cx="0" cy="55490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1B07E7-C32D-D538-9D77-378E71DBAFD2}"/>
              </a:ext>
            </a:extLst>
          </p:cNvPr>
          <p:cNvCxnSpPr>
            <a:cxnSpLocks/>
          </p:cNvCxnSpPr>
          <p:nvPr/>
        </p:nvCxnSpPr>
        <p:spPr>
          <a:xfrm>
            <a:off x="11830611" y="4294356"/>
            <a:ext cx="0" cy="55490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EE91CD6-FEBF-B5A4-C7FB-00831109E476}"/>
              </a:ext>
            </a:extLst>
          </p:cNvPr>
          <p:cNvSpPr txBox="1"/>
          <p:nvPr/>
        </p:nvSpPr>
        <p:spPr>
          <a:xfrm>
            <a:off x="8313979" y="4157609"/>
            <a:ext cx="1894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Twist Length = Shaft Length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E697D2-96DB-44C7-A6D2-2CCCA2B02F4D}"/>
              </a:ext>
            </a:extLst>
          </p:cNvPr>
          <p:cNvSpPr txBox="1"/>
          <p:nvPr/>
        </p:nvSpPr>
        <p:spPr>
          <a:xfrm>
            <a:off x="298566" y="1247759"/>
            <a:ext cx="565530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GRC shaft and MTS bar a fixed constraint is applied at one end (at the center of the grip region) and a twist (in degrees) is applied at the center of the grip region at the opposite end.  </a:t>
            </a:r>
          </a:p>
          <a:p>
            <a:pPr marL="171450" indent="-17145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large shaft, the fixed constraint and twist are applied at the end cross-sections.</a:t>
            </a:r>
          </a:p>
          <a:p>
            <a:pPr marL="171450" indent="-17145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GRC Shaft &amp; MTS Bar: Twist Length = Total length – 2*(1/2 * Grip Length)</a:t>
            </a:r>
          </a:p>
          <a:p>
            <a:pPr algn="l">
              <a:spcAft>
                <a:spcPts val="18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=&gt; for the MTS bar: Twist length = 12” – 2*(1/2* 1”) = 11”</a:t>
            </a:r>
          </a:p>
          <a:p>
            <a:pPr algn="l">
              <a:spcAft>
                <a:spcPts val="18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=&gt; for the GRC shaft: Twist length = 15” – 2*(1/2* 2.75”) = 12.25”</a:t>
            </a:r>
          </a:p>
          <a:p>
            <a:pPr marL="171450" indent="-17145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Large shaft: Twist length = shaft length = 1000mm (39.37”)</a:t>
            </a:r>
          </a:p>
          <a:p>
            <a:pPr marL="171450" indent="-17145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Twist/inch = Applied Twist/Twist Length</a:t>
            </a:r>
          </a:p>
          <a:p>
            <a:pPr marL="171450" indent="-17145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surface shear strain and Von Mises Stress are computed in the SAW imprint region.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A8DFAF-8086-5883-A786-D4BF7CE964F7}"/>
              </a:ext>
            </a:extLst>
          </p:cNvPr>
          <p:cNvSpPr txBox="1"/>
          <p:nvPr/>
        </p:nvSpPr>
        <p:spPr>
          <a:xfrm>
            <a:off x="7430153" y="1755974"/>
            <a:ext cx="815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200" b="1" dirty="0">
                <a:solidFill>
                  <a:schemeClr val="bg1"/>
                </a:solidFill>
              </a:rPr>
              <a:t>GRC Shaft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8C4819-B0AB-DAD0-2745-457682A0B4C9}"/>
              </a:ext>
            </a:extLst>
          </p:cNvPr>
          <p:cNvSpPr txBox="1"/>
          <p:nvPr/>
        </p:nvSpPr>
        <p:spPr>
          <a:xfrm>
            <a:off x="7311118" y="3510830"/>
            <a:ext cx="71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200" b="1" dirty="0">
                <a:solidFill>
                  <a:schemeClr val="bg1"/>
                </a:solidFill>
              </a:rPr>
              <a:t>MTS Bar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E78A37-061A-D23F-EEB1-6C9A5276E4BB}"/>
              </a:ext>
            </a:extLst>
          </p:cNvPr>
          <p:cNvSpPr txBox="1"/>
          <p:nvPr/>
        </p:nvSpPr>
        <p:spPr>
          <a:xfrm>
            <a:off x="7082097" y="4774853"/>
            <a:ext cx="89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200" b="1" dirty="0">
                <a:solidFill>
                  <a:schemeClr val="bg1"/>
                </a:solidFill>
              </a:rPr>
              <a:t>Large Shaft</a:t>
            </a:r>
          </a:p>
        </p:txBody>
      </p:sp>
    </p:spTree>
    <p:extLst>
      <p:ext uri="{BB962C8B-B14F-4D97-AF65-F5344CB8AC3E}">
        <p14:creationId xmlns:p14="http://schemas.microsoft.com/office/powerpoint/2010/main" val="240691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6A96-0543-7F97-088A-19D9C0B4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71C96A-E8A0-0171-E2FC-F34B3AA0C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92246"/>
              </p:ext>
            </p:extLst>
          </p:nvPr>
        </p:nvGraphicFramePr>
        <p:xfrm>
          <a:off x="455612" y="1218972"/>
          <a:ext cx="4910916" cy="4420056"/>
        </p:xfrm>
        <a:graphic>
          <a:graphicData uri="http://schemas.openxmlformats.org/drawingml/2006/table">
            <a:tbl>
              <a:tblPr/>
              <a:tblGrid>
                <a:gridCol w="292482">
                  <a:extLst>
                    <a:ext uri="{9D8B030D-6E8A-4147-A177-3AD203B41FA5}">
                      <a16:colId xmlns:a16="http://schemas.microsoft.com/office/drawing/2014/main" val="3868454093"/>
                    </a:ext>
                  </a:extLst>
                </a:gridCol>
                <a:gridCol w="1654614">
                  <a:extLst>
                    <a:ext uri="{9D8B030D-6E8A-4147-A177-3AD203B41FA5}">
                      <a16:colId xmlns:a16="http://schemas.microsoft.com/office/drawing/2014/main" val="2931991157"/>
                    </a:ext>
                  </a:extLst>
                </a:gridCol>
                <a:gridCol w="1036223">
                  <a:extLst>
                    <a:ext uri="{9D8B030D-6E8A-4147-A177-3AD203B41FA5}">
                      <a16:colId xmlns:a16="http://schemas.microsoft.com/office/drawing/2014/main" val="3256725269"/>
                    </a:ext>
                  </a:extLst>
                </a:gridCol>
                <a:gridCol w="750481">
                  <a:extLst>
                    <a:ext uri="{9D8B030D-6E8A-4147-A177-3AD203B41FA5}">
                      <a16:colId xmlns:a16="http://schemas.microsoft.com/office/drawing/2014/main" val="3960183352"/>
                    </a:ext>
                  </a:extLst>
                </a:gridCol>
                <a:gridCol w="118609">
                  <a:extLst>
                    <a:ext uri="{9D8B030D-6E8A-4147-A177-3AD203B41FA5}">
                      <a16:colId xmlns:a16="http://schemas.microsoft.com/office/drawing/2014/main" val="1144499106"/>
                    </a:ext>
                  </a:extLst>
                </a:gridCol>
                <a:gridCol w="1058507">
                  <a:extLst>
                    <a:ext uri="{9D8B030D-6E8A-4147-A177-3AD203B41FA5}">
                      <a16:colId xmlns:a16="http://schemas.microsoft.com/office/drawing/2014/main" val="3804690104"/>
                    </a:ext>
                  </a:extLst>
                </a:gridCol>
              </a:tblGrid>
              <a:tr h="244432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A5A5A5"/>
                          </a:highlight>
                          <a:latin typeface="Calibri" panose="020F0502020204030204" pitchFamily="34" charset="0"/>
                        </a:rPr>
                        <a:t>350 µe</a:t>
                      </a:r>
                    </a:p>
                  </a:txBody>
                  <a:tcPr marL="8352" marR="8352" marT="8352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66893"/>
                  </a:ext>
                </a:extLst>
              </a:tr>
              <a:tr h="244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</a:rPr>
                        <a:t>Test Specimen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</a:rPr>
                        <a:t>Torque (N-m)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</a:rPr>
                        <a:t>Twist (deg/in)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</a:rPr>
                        <a:t>VM Stress (MPa)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702163"/>
                  </a:ext>
                </a:extLst>
              </a:tr>
              <a:tr h="244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GRC Test Shaft 2"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w/ 4 flats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0.0147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548300"/>
                  </a:ext>
                </a:extLst>
              </a:tr>
              <a:tr h="244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MTS Bar (1" x 12" x 1/8")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46.63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429984"/>
                  </a:ext>
                </a:extLst>
              </a:tr>
              <a:tr h="244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Dia Shaft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8405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0.00558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46.65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384115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130442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484599"/>
                  </a:ext>
                </a:extLst>
              </a:tr>
              <a:tr h="244432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A5A5A5"/>
                          </a:highlight>
                          <a:latin typeface="Calibri" panose="020F0502020204030204" pitchFamily="34" charset="0"/>
                        </a:rPr>
                        <a:t>250 µe</a:t>
                      </a:r>
                    </a:p>
                  </a:txBody>
                  <a:tcPr marL="8352" marR="8352" marT="8352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84280"/>
                  </a:ext>
                </a:extLst>
              </a:tr>
              <a:tr h="244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</a:rPr>
                        <a:t>Test Specimen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</a:rPr>
                        <a:t>Torque (N-m)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</a:rPr>
                        <a:t>Twist (deg/in)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</a:rPr>
                        <a:t>VM Stress (MPa)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</a:rPr>
                        <a:t>VM Stress (MPa)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39698"/>
                  </a:ext>
                </a:extLst>
              </a:tr>
              <a:tr h="244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GRC Test Shaft 2" dia w/ 4 flats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0.0105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191066"/>
                  </a:ext>
                </a:extLst>
              </a:tr>
              <a:tr h="244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MTS Bar (1" x 12" x 1/8")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33.31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33.31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926614"/>
                  </a:ext>
                </a:extLst>
              </a:tr>
              <a:tr h="244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Dia Shaft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6003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0.00398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33.32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33.32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501434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181633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096327"/>
                  </a:ext>
                </a:extLst>
              </a:tr>
              <a:tr h="244432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b">
                    <a:lnL>
                      <a:noFill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A5A5A5"/>
                          </a:highlight>
                          <a:latin typeface="Calibri" panose="020F0502020204030204" pitchFamily="34" charset="0"/>
                        </a:rPr>
                        <a:t>150 µe</a:t>
                      </a:r>
                    </a:p>
                  </a:txBody>
                  <a:tcPr marL="8352" marR="8352" marT="8352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79890"/>
                  </a:ext>
                </a:extLst>
              </a:tr>
              <a:tr h="244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</a:rPr>
                        <a:t>Test Specimen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</a:rPr>
                        <a:t>Torque (N-m)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</a:rPr>
                        <a:t>Twist (deg/in)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3F3F3F"/>
                        </a:solidFill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</a:rPr>
                        <a:t>VM Stress (MPa)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694840"/>
                  </a:ext>
                </a:extLst>
              </a:tr>
              <a:tr h="244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GRC Test Shaft 2" dia w/ 4 flats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0.00630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204183"/>
                  </a:ext>
                </a:extLst>
              </a:tr>
              <a:tr h="244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MTS Bar (1" x 12" x 1/8")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0.0630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19.985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33146"/>
                  </a:ext>
                </a:extLst>
              </a:tr>
              <a:tr h="244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Dia Shaft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3602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0.00239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19.994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47210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468" y="1066800"/>
            <a:ext cx="2552187" cy="1590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55" y="862420"/>
            <a:ext cx="3190598" cy="2375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6"/>
          <a:stretch/>
        </p:blipFill>
        <p:spPr>
          <a:xfrm>
            <a:off x="5647755" y="3429000"/>
            <a:ext cx="3174777" cy="243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8CB85D-72FE-B28E-9E1D-CF7118143F42}"/>
              </a:ext>
            </a:extLst>
          </p:cNvPr>
          <p:cNvSpPr txBox="1"/>
          <p:nvPr/>
        </p:nvSpPr>
        <p:spPr>
          <a:xfrm>
            <a:off x="9037468" y="3581400"/>
            <a:ext cx="2384874" cy="46166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Note: MTS bar has a uniform shear strain in the SAW imprint region</a:t>
            </a:r>
          </a:p>
        </p:txBody>
      </p:sp>
    </p:spTree>
    <p:extLst>
      <p:ext uri="{BB962C8B-B14F-4D97-AF65-F5344CB8AC3E}">
        <p14:creationId xmlns:p14="http://schemas.microsoft.com/office/powerpoint/2010/main" val="392724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782A-BFE4-FAE1-36E4-224E6219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79F2D-3B73-DFD2-2123-D69C092E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84" y="1295400"/>
            <a:ext cx="10831437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8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812" y="6172200"/>
            <a:ext cx="11811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0" y="0"/>
            <a:ext cx="12190412" cy="6858000"/>
            <a:chOff x="0" y="0"/>
            <a:chExt cx="12190412" cy="6858000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0412" cy="6858000"/>
            </a:xfrm>
            <a:prstGeom prst="rect">
              <a:avLst/>
            </a:prstGeom>
            <a:solidFill>
              <a:schemeClr val="accent6">
                <a:lumMod val="7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1904206" y="-1904206"/>
              <a:ext cx="5105400" cy="891381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12" y="533400"/>
              <a:ext cx="5410200" cy="891909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6932612" y="5715000"/>
            <a:ext cx="457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 learn more, please visit</a:t>
            </a:r>
            <a:r>
              <a:rPr lang="en-US" dirty="0"/>
              <a:t> www.endeavos.com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58250" y="6236732"/>
            <a:ext cx="3651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© Endeavos Innovations Inc. All Rights Reserved 2020 </a:t>
            </a:r>
          </a:p>
        </p:txBody>
      </p:sp>
    </p:spTree>
    <p:extLst>
      <p:ext uri="{BB962C8B-B14F-4D97-AF65-F5344CB8AC3E}">
        <p14:creationId xmlns:p14="http://schemas.microsoft.com/office/powerpoint/2010/main" val="360906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6">
              <a:lumMod val="7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6">
              <a:lumMod val="7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spcAft>
            <a:spcPts val="1200"/>
          </a:spcAft>
          <a:defRPr sz="1200"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223634</TotalTime>
  <Words>402</Words>
  <Application>Microsoft Office PowerPoint</Application>
  <PresentationFormat>Custom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Problem Formulation</vt:lpstr>
      <vt:lpstr>Results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zaeem</dc:creator>
  <cp:lastModifiedBy>Zaeem Khan</cp:lastModifiedBy>
  <cp:revision>1492</cp:revision>
  <cp:lastPrinted>2019-07-17T18:57:07Z</cp:lastPrinted>
  <dcterms:created xsi:type="dcterms:W3CDTF">2014-08-13T16:18:15Z</dcterms:created>
  <dcterms:modified xsi:type="dcterms:W3CDTF">2024-07-03T16:42:29Z</dcterms:modified>
</cp:coreProperties>
</file>