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62" r:id="rId3"/>
    <p:sldId id="268" r:id="rId4"/>
    <p:sldId id="270" r:id="rId5"/>
    <p:sldId id="263" r:id="rId6"/>
    <p:sldId id="264" r:id="rId7"/>
    <p:sldId id="266" r:id="rId8"/>
    <p:sldId id="267" r:id="rId9"/>
    <p:sldId id="269" r:id="rId10"/>
    <p:sldId id="271" r:id="rId11"/>
    <p:sldId id="272" r:id="rId12"/>
    <p:sldId id="273" r:id="rId13"/>
    <p:sldId id="274" r:id="rId14"/>
    <p:sldId id="275" r:id="rId15"/>
    <p:sldId id="276" r:id="rId16"/>
    <p:sldId id="278" r:id="rId17"/>
    <p:sldId id="279" r:id="rId18"/>
    <p:sldId id="295" r:id="rId19"/>
    <p:sldId id="296" r:id="rId20"/>
    <p:sldId id="297" r:id="rId21"/>
    <p:sldId id="294" r:id="rId22"/>
    <p:sldId id="290" r:id="rId23"/>
    <p:sldId id="291" r:id="rId24"/>
    <p:sldId id="292" r:id="rId25"/>
    <p:sldId id="293" r:id="rId26"/>
    <p:sldId id="298" r:id="rId27"/>
    <p:sldId id="283" r:id="rId28"/>
    <p:sldId id="284" r:id="rId29"/>
    <p:sldId id="285" r:id="rId30"/>
    <p:sldId id="286" r:id="rId31"/>
    <p:sldId id="287" r:id="rId32"/>
    <p:sldId id="288"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123" d="100"/>
          <a:sy n="123" d="100"/>
        </p:scale>
        <p:origin x="-114" y="-1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550EF9-E1D5-4DF7-914C-19077F52FB1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 xmlns:a16="http://schemas.microsoft.com/office/drawing/2014/main" id="{312CDBFC-B1F5-4AF8-8E20-A1061F061DF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 xmlns:a16="http://schemas.microsoft.com/office/drawing/2014/main" id="{22E26B88-97BE-43D3-BA93-FD99F2C91912}"/>
              </a:ext>
            </a:extLst>
          </p:cNvPr>
          <p:cNvSpPr>
            <a:spLocks noGrp="1"/>
          </p:cNvSpPr>
          <p:nvPr>
            <p:ph type="dt" sz="half" idx="10"/>
          </p:nvPr>
        </p:nvSpPr>
        <p:spPr/>
        <p:txBody>
          <a:bodyPr/>
          <a:lstStyle/>
          <a:p>
            <a:fld id="{D5F3783D-DDB7-4619-8B2A-5AFF3463204E}" type="datetimeFigureOut">
              <a:rPr lang="en-IN" smtClean="0"/>
              <a:t>10-12-2021</a:t>
            </a:fld>
            <a:endParaRPr lang="en-IN"/>
          </a:p>
        </p:txBody>
      </p:sp>
      <p:sp>
        <p:nvSpPr>
          <p:cNvPr id="5" name="Footer Placeholder 4">
            <a:extLst>
              <a:ext uri="{FF2B5EF4-FFF2-40B4-BE49-F238E27FC236}">
                <a16:creationId xmlns="" xmlns:a16="http://schemas.microsoft.com/office/drawing/2014/main" id="{A8770AEF-ECB8-42D2-A28F-1763719AE80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11C49796-5DD0-4833-8F9D-C71F6B969CEA}"/>
              </a:ext>
            </a:extLst>
          </p:cNvPr>
          <p:cNvSpPr>
            <a:spLocks noGrp="1"/>
          </p:cNvSpPr>
          <p:nvPr>
            <p:ph type="sldNum" sz="quarter" idx="12"/>
          </p:nvPr>
        </p:nvSpPr>
        <p:spPr/>
        <p:txBody>
          <a:bodyPr/>
          <a:lstStyle/>
          <a:p>
            <a:fld id="{F6DF63E2-44C8-455E-B414-94104FD60236}" type="slidenum">
              <a:rPr lang="en-IN" smtClean="0"/>
              <a:t>‹#›</a:t>
            </a:fld>
            <a:endParaRPr lang="en-IN"/>
          </a:p>
        </p:txBody>
      </p:sp>
    </p:spTree>
    <p:extLst>
      <p:ext uri="{BB962C8B-B14F-4D97-AF65-F5344CB8AC3E}">
        <p14:creationId xmlns:p14="http://schemas.microsoft.com/office/powerpoint/2010/main" val="2460466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AB86D72-CA42-4080-8145-01E4DB48C53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A1269455-32AC-4F2A-951D-06F795E4232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C6B5AEBB-4CFE-4062-AF91-81EF813BA6C2}"/>
              </a:ext>
            </a:extLst>
          </p:cNvPr>
          <p:cNvSpPr>
            <a:spLocks noGrp="1"/>
          </p:cNvSpPr>
          <p:nvPr>
            <p:ph type="dt" sz="half" idx="10"/>
          </p:nvPr>
        </p:nvSpPr>
        <p:spPr/>
        <p:txBody>
          <a:bodyPr/>
          <a:lstStyle/>
          <a:p>
            <a:fld id="{D5F3783D-DDB7-4619-8B2A-5AFF3463204E}" type="datetimeFigureOut">
              <a:rPr lang="en-IN" smtClean="0"/>
              <a:t>10-12-2021</a:t>
            </a:fld>
            <a:endParaRPr lang="en-IN"/>
          </a:p>
        </p:txBody>
      </p:sp>
      <p:sp>
        <p:nvSpPr>
          <p:cNvPr id="5" name="Footer Placeholder 4">
            <a:extLst>
              <a:ext uri="{FF2B5EF4-FFF2-40B4-BE49-F238E27FC236}">
                <a16:creationId xmlns="" xmlns:a16="http://schemas.microsoft.com/office/drawing/2014/main" id="{5522AFB8-F5FE-4AF0-8C47-70A7551CFBD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F4BFD69E-3CB5-4CD1-95F8-CE0095FBB901}"/>
              </a:ext>
            </a:extLst>
          </p:cNvPr>
          <p:cNvSpPr>
            <a:spLocks noGrp="1"/>
          </p:cNvSpPr>
          <p:nvPr>
            <p:ph type="sldNum" sz="quarter" idx="12"/>
          </p:nvPr>
        </p:nvSpPr>
        <p:spPr/>
        <p:txBody>
          <a:bodyPr/>
          <a:lstStyle/>
          <a:p>
            <a:fld id="{F6DF63E2-44C8-455E-B414-94104FD60236}" type="slidenum">
              <a:rPr lang="en-IN" smtClean="0"/>
              <a:t>‹#›</a:t>
            </a:fld>
            <a:endParaRPr lang="en-IN"/>
          </a:p>
        </p:txBody>
      </p:sp>
    </p:spTree>
    <p:extLst>
      <p:ext uri="{BB962C8B-B14F-4D97-AF65-F5344CB8AC3E}">
        <p14:creationId xmlns:p14="http://schemas.microsoft.com/office/powerpoint/2010/main" val="20298911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551B159B-9F90-4DB0-8A6D-6BBE7FDA991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0E22DA68-E587-41BA-8F29-16D409A0B42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4F7FC40E-5026-4F47-B18C-C329EB066644}"/>
              </a:ext>
            </a:extLst>
          </p:cNvPr>
          <p:cNvSpPr>
            <a:spLocks noGrp="1"/>
          </p:cNvSpPr>
          <p:nvPr>
            <p:ph type="dt" sz="half" idx="10"/>
          </p:nvPr>
        </p:nvSpPr>
        <p:spPr/>
        <p:txBody>
          <a:bodyPr/>
          <a:lstStyle/>
          <a:p>
            <a:fld id="{D5F3783D-DDB7-4619-8B2A-5AFF3463204E}" type="datetimeFigureOut">
              <a:rPr lang="en-IN" smtClean="0"/>
              <a:t>10-12-2021</a:t>
            </a:fld>
            <a:endParaRPr lang="en-IN"/>
          </a:p>
        </p:txBody>
      </p:sp>
      <p:sp>
        <p:nvSpPr>
          <p:cNvPr id="5" name="Footer Placeholder 4">
            <a:extLst>
              <a:ext uri="{FF2B5EF4-FFF2-40B4-BE49-F238E27FC236}">
                <a16:creationId xmlns="" xmlns:a16="http://schemas.microsoft.com/office/drawing/2014/main" id="{79A7D3E2-630F-414A-8BFB-FA5D0B6CA18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74BFB3DC-6381-4F6D-8E38-FF6FC3DEF9C5}"/>
              </a:ext>
            </a:extLst>
          </p:cNvPr>
          <p:cNvSpPr>
            <a:spLocks noGrp="1"/>
          </p:cNvSpPr>
          <p:nvPr>
            <p:ph type="sldNum" sz="quarter" idx="12"/>
          </p:nvPr>
        </p:nvSpPr>
        <p:spPr/>
        <p:txBody>
          <a:bodyPr/>
          <a:lstStyle/>
          <a:p>
            <a:fld id="{F6DF63E2-44C8-455E-B414-94104FD60236}" type="slidenum">
              <a:rPr lang="en-IN" smtClean="0"/>
              <a:t>‹#›</a:t>
            </a:fld>
            <a:endParaRPr lang="en-IN"/>
          </a:p>
        </p:txBody>
      </p:sp>
    </p:spTree>
    <p:extLst>
      <p:ext uri="{BB962C8B-B14F-4D97-AF65-F5344CB8AC3E}">
        <p14:creationId xmlns:p14="http://schemas.microsoft.com/office/powerpoint/2010/main" val="23815405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4C284DD-78C3-4FA5-A2EA-931BE79F069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5336BF0F-FB6A-4B19-BAAE-CA80FFC07C3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DE390BF8-00DE-49F2-A204-33729976D8BC}"/>
              </a:ext>
            </a:extLst>
          </p:cNvPr>
          <p:cNvSpPr>
            <a:spLocks noGrp="1"/>
          </p:cNvSpPr>
          <p:nvPr>
            <p:ph type="dt" sz="half" idx="10"/>
          </p:nvPr>
        </p:nvSpPr>
        <p:spPr/>
        <p:txBody>
          <a:bodyPr/>
          <a:lstStyle/>
          <a:p>
            <a:fld id="{D5F3783D-DDB7-4619-8B2A-5AFF3463204E}" type="datetimeFigureOut">
              <a:rPr lang="en-IN" smtClean="0"/>
              <a:t>10-12-2021</a:t>
            </a:fld>
            <a:endParaRPr lang="en-IN"/>
          </a:p>
        </p:txBody>
      </p:sp>
      <p:sp>
        <p:nvSpPr>
          <p:cNvPr id="5" name="Footer Placeholder 4">
            <a:extLst>
              <a:ext uri="{FF2B5EF4-FFF2-40B4-BE49-F238E27FC236}">
                <a16:creationId xmlns="" xmlns:a16="http://schemas.microsoft.com/office/drawing/2014/main" id="{52BD7748-079D-4D9D-A331-5A175F10C2C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629E9A65-0031-4D9C-A170-826A242D785D}"/>
              </a:ext>
            </a:extLst>
          </p:cNvPr>
          <p:cNvSpPr>
            <a:spLocks noGrp="1"/>
          </p:cNvSpPr>
          <p:nvPr>
            <p:ph type="sldNum" sz="quarter" idx="12"/>
          </p:nvPr>
        </p:nvSpPr>
        <p:spPr/>
        <p:txBody>
          <a:bodyPr/>
          <a:lstStyle/>
          <a:p>
            <a:fld id="{F6DF63E2-44C8-455E-B414-94104FD60236}" type="slidenum">
              <a:rPr lang="en-IN" smtClean="0"/>
              <a:t>‹#›</a:t>
            </a:fld>
            <a:endParaRPr lang="en-IN"/>
          </a:p>
        </p:txBody>
      </p:sp>
    </p:spTree>
    <p:extLst>
      <p:ext uri="{BB962C8B-B14F-4D97-AF65-F5344CB8AC3E}">
        <p14:creationId xmlns:p14="http://schemas.microsoft.com/office/powerpoint/2010/main" val="28271875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67AAB09-2BA9-4170-A200-5158F9150C9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 xmlns:a16="http://schemas.microsoft.com/office/drawing/2014/main" id="{F9BE08D9-309D-4311-B763-F251FB7114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2E6347AC-8B80-428A-8E0C-FC405523EE59}"/>
              </a:ext>
            </a:extLst>
          </p:cNvPr>
          <p:cNvSpPr>
            <a:spLocks noGrp="1"/>
          </p:cNvSpPr>
          <p:nvPr>
            <p:ph type="dt" sz="half" idx="10"/>
          </p:nvPr>
        </p:nvSpPr>
        <p:spPr/>
        <p:txBody>
          <a:bodyPr/>
          <a:lstStyle/>
          <a:p>
            <a:fld id="{D5F3783D-DDB7-4619-8B2A-5AFF3463204E}" type="datetimeFigureOut">
              <a:rPr lang="en-IN" smtClean="0"/>
              <a:t>10-12-2021</a:t>
            </a:fld>
            <a:endParaRPr lang="en-IN"/>
          </a:p>
        </p:txBody>
      </p:sp>
      <p:sp>
        <p:nvSpPr>
          <p:cNvPr id="5" name="Footer Placeholder 4">
            <a:extLst>
              <a:ext uri="{FF2B5EF4-FFF2-40B4-BE49-F238E27FC236}">
                <a16:creationId xmlns="" xmlns:a16="http://schemas.microsoft.com/office/drawing/2014/main" id="{3759759B-5C08-4138-B221-3B76EFD4F73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076F4A68-A770-4086-A694-A35D94CE7711}"/>
              </a:ext>
            </a:extLst>
          </p:cNvPr>
          <p:cNvSpPr>
            <a:spLocks noGrp="1"/>
          </p:cNvSpPr>
          <p:nvPr>
            <p:ph type="sldNum" sz="quarter" idx="12"/>
          </p:nvPr>
        </p:nvSpPr>
        <p:spPr/>
        <p:txBody>
          <a:bodyPr/>
          <a:lstStyle/>
          <a:p>
            <a:fld id="{F6DF63E2-44C8-455E-B414-94104FD60236}" type="slidenum">
              <a:rPr lang="en-IN" smtClean="0"/>
              <a:t>‹#›</a:t>
            </a:fld>
            <a:endParaRPr lang="en-IN"/>
          </a:p>
        </p:txBody>
      </p:sp>
    </p:spTree>
    <p:extLst>
      <p:ext uri="{BB962C8B-B14F-4D97-AF65-F5344CB8AC3E}">
        <p14:creationId xmlns:p14="http://schemas.microsoft.com/office/powerpoint/2010/main" val="1713831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9781F3F-6D2C-472D-B0E7-347562E6A8A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6A8A2E30-5C40-4762-86F5-C8F08169D09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 xmlns:a16="http://schemas.microsoft.com/office/drawing/2014/main" id="{328F8DA5-171B-4544-BD2D-67692934904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 xmlns:a16="http://schemas.microsoft.com/office/drawing/2014/main" id="{890D7D57-81A7-4AB9-81D3-7F42B726C3EE}"/>
              </a:ext>
            </a:extLst>
          </p:cNvPr>
          <p:cNvSpPr>
            <a:spLocks noGrp="1"/>
          </p:cNvSpPr>
          <p:nvPr>
            <p:ph type="dt" sz="half" idx="10"/>
          </p:nvPr>
        </p:nvSpPr>
        <p:spPr/>
        <p:txBody>
          <a:bodyPr/>
          <a:lstStyle/>
          <a:p>
            <a:fld id="{D5F3783D-DDB7-4619-8B2A-5AFF3463204E}" type="datetimeFigureOut">
              <a:rPr lang="en-IN" smtClean="0"/>
              <a:t>10-12-2021</a:t>
            </a:fld>
            <a:endParaRPr lang="en-IN"/>
          </a:p>
        </p:txBody>
      </p:sp>
      <p:sp>
        <p:nvSpPr>
          <p:cNvPr id="6" name="Footer Placeholder 5">
            <a:extLst>
              <a:ext uri="{FF2B5EF4-FFF2-40B4-BE49-F238E27FC236}">
                <a16:creationId xmlns="" xmlns:a16="http://schemas.microsoft.com/office/drawing/2014/main" id="{D9D3E2B4-289C-4A03-B99A-AD146F7AED9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3007A333-F860-4117-8EF1-ED732DF28967}"/>
              </a:ext>
            </a:extLst>
          </p:cNvPr>
          <p:cNvSpPr>
            <a:spLocks noGrp="1"/>
          </p:cNvSpPr>
          <p:nvPr>
            <p:ph type="sldNum" sz="quarter" idx="12"/>
          </p:nvPr>
        </p:nvSpPr>
        <p:spPr/>
        <p:txBody>
          <a:bodyPr/>
          <a:lstStyle/>
          <a:p>
            <a:fld id="{F6DF63E2-44C8-455E-B414-94104FD60236}" type="slidenum">
              <a:rPr lang="en-IN" smtClean="0"/>
              <a:t>‹#›</a:t>
            </a:fld>
            <a:endParaRPr lang="en-IN"/>
          </a:p>
        </p:txBody>
      </p:sp>
    </p:spTree>
    <p:extLst>
      <p:ext uri="{BB962C8B-B14F-4D97-AF65-F5344CB8AC3E}">
        <p14:creationId xmlns:p14="http://schemas.microsoft.com/office/powerpoint/2010/main" val="40081683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BA70A91-C28F-49A1-AA66-7CE063D82E7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9723451C-C07A-4C38-88EE-1782224259D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4ED277A3-E41E-455F-8539-68D91A62CEF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 xmlns:a16="http://schemas.microsoft.com/office/drawing/2014/main" id="{34732F91-D10E-417B-A948-2E4E1508574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109B2A05-5F18-4B1D-924E-3E9569856ED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 xmlns:a16="http://schemas.microsoft.com/office/drawing/2014/main" id="{03EAC219-770B-4E52-8DD2-E11E00EAC3DE}"/>
              </a:ext>
            </a:extLst>
          </p:cNvPr>
          <p:cNvSpPr>
            <a:spLocks noGrp="1"/>
          </p:cNvSpPr>
          <p:nvPr>
            <p:ph type="dt" sz="half" idx="10"/>
          </p:nvPr>
        </p:nvSpPr>
        <p:spPr/>
        <p:txBody>
          <a:bodyPr/>
          <a:lstStyle/>
          <a:p>
            <a:fld id="{D5F3783D-DDB7-4619-8B2A-5AFF3463204E}" type="datetimeFigureOut">
              <a:rPr lang="en-IN" smtClean="0"/>
              <a:t>10-12-2021</a:t>
            </a:fld>
            <a:endParaRPr lang="en-IN"/>
          </a:p>
        </p:txBody>
      </p:sp>
      <p:sp>
        <p:nvSpPr>
          <p:cNvPr id="8" name="Footer Placeholder 7">
            <a:extLst>
              <a:ext uri="{FF2B5EF4-FFF2-40B4-BE49-F238E27FC236}">
                <a16:creationId xmlns="" xmlns:a16="http://schemas.microsoft.com/office/drawing/2014/main" id="{7FDAA1EF-C29A-4FA6-890E-7B945FDBC9E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 xmlns:a16="http://schemas.microsoft.com/office/drawing/2014/main" id="{50A35A3C-E90A-40A6-8A75-22123D06C093}"/>
              </a:ext>
            </a:extLst>
          </p:cNvPr>
          <p:cNvSpPr>
            <a:spLocks noGrp="1"/>
          </p:cNvSpPr>
          <p:nvPr>
            <p:ph type="sldNum" sz="quarter" idx="12"/>
          </p:nvPr>
        </p:nvSpPr>
        <p:spPr/>
        <p:txBody>
          <a:bodyPr/>
          <a:lstStyle/>
          <a:p>
            <a:fld id="{F6DF63E2-44C8-455E-B414-94104FD60236}" type="slidenum">
              <a:rPr lang="en-IN" smtClean="0"/>
              <a:t>‹#›</a:t>
            </a:fld>
            <a:endParaRPr lang="en-IN"/>
          </a:p>
        </p:txBody>
      </p:sp>
    </p:spTree>
    <p:extLst>
      <p:ext uri="{BB962C8B-B14F-4D97-AF65-F5344CB8AC3E}">
        <p14:creationId xmlns:p14="http://schemas.microsoft.com/office/powerpoint/2010/main" val="6670355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A6B31BD-56A4-4B28-8CB3-701F8C0B2FF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 xmlns:a16="http://schemas.microsoft.com/office/drawing/2014/main" id="{11CEF34D-541D-4061-82DA-6B65A8FD007F}"/>
              </a:ext>
            </a:extLst>
          </p:cNvPr>
          <p:cNvSpPr>
            <a:spLocks noGrp="1"/>
          </p:cNvSpPr>
          <p:nvPr>
            <p:ph type="dt" sz="half" idx="10"/>
          </p:nvPr>
        </p:nvSpPr>
        <p:spPr/>
        <p:txBody>
          <a:bodyPr/>
          <a:lstStyle/>
          <a:p>
            <a:fld id="{D5F3783D-DDB7-4619-8B2A-5AFF3463204E}" type="datetimeFigureOut">
              <a:rPr lang="en-IN" smtClean="0"/>
              <a:t>10-12-2021</a:t>
            </a:fld>
            <a:endParaRPr lang="en-IN"/>
          </a:p>
        </p:txBody>
      </p:sp>
      <p:sp>
        <p:nvSpPr>
          <p:cNvPr id="4" name="Footer Placeholder 3">
            <a:extLst>
              <a:ext uri="{FF2B5EF4-FFF2-40B4-BE49-F238E27FC236}">
                <a16:creationId xmlns="" xmlns:a16="http://schemas.microsoft.com/office/drawing/2014/main" id="{F7CABA8A-2633-4DE0-B46E-CD0B05A4A48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a16="http://schemas.microsoft.com/office/drawing/2014/main" id="{F66D40B9-BD29-4783-96D6-0FD09FBC9452}"/>
              </a:ext>
            </a:extLst>
          </p:cNvPr>
          <p:cNvSpPr>
            <a:spLocks noGrp="1"/>
          </p:cNvSpPr>
          <p:nvPr>
            <p:ph type="sldNum" sz="quarter" idx="12"/>
          </p:nvPr>
        </p:nvSpPr>
        <p:spPr/>
        <p:txBody>
          <a:bodyPr/>
          <a:lstStyle/>
          <a:p>
            <a:fld id="{F6DF63E2-44C8-455E-B414-94104FD60236}" type="slidenum">
              <a:rPr lang="en-IN" smtClean="0"/>
              <a:t>‹#›</a:t>
            </a:fld>
            <a:endParaRPr lang="en-IN"/>
          </a:p>
        </p:txBody>
      </p:sp>
    </p:spTree>
    <p:extLst>
      <p:ext uri="{BB962C8B-B14F-4D97-AF65-F5344CB8AC3E}">
        <p14:creationId xmlns:p14="http://schemas.microsoft.com/office/powerpoint/2010/main" val="1159952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11E61B94-3792-438B-8C46-0783F5B16CE5}"/>
              </a:ext>
            </a:extLst>
          </p:cNvPr>
          <p:cNvSpPr>
            <a:spLocks noGrp="1"/>
          </p:cNvSpPr>
          <p:nvPr>
            <p:ph type="dt" sz="half" idx="10"/>
          </p:nvPr>
        </p:nvSpPr>
        <p:spPr/>
        <p:txBody>
          <a:bodyPr/>
          <a:lstStyle/>
          <a:p>
            <a:fld id="{D5F3783D-DDB7-4619-8B2A-5AFF3463204E}" type="datetimeFigureOut">
              <a:rPr lang="en-IN" smtClean="0"/>
              <a:t>10-12-2021</a:t>
            </a:fld>
            <a:endParaRPr lang="en-IN"/>
          </a:p>
        </p:txBody>
      </p:sp>
      <p:sp>
        <p:nvSpPr>
          <p:cNvPr id="3" name="Footer Placeholder 2">
            <a:extLst>
              <a:ext uri="{FF2B5EF4-FFF2-40B4-BE49-F238E27FC236}">
                <a16:creationId xmlns="" xmlns:a16="http://schemas.microsoft.com/office/drawing/2014/main" id="{83A33F45-6430-4CD5-B56C-D343A1053DE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 xmlns:a16="http://schemas.microsoft.com/office/drawing/2014/main" id="{8A2FD855-B9DC-4197-95E9-35D793793D49}"/>
              </a:ext>
            </a:extLst>
          </p:cNvPr>
          <p:cNvSpPr>
            <a:spLocks noGrp="1"/>
          </p:cNvSpPr>
          <p:nvPr>
            <p:ph type="sldNum" sz="quarter" idx="12"/>
          </p:nvPr>
        </p:nvSpPr>
        <p:spPr/>
        <p:txBody>
          <a:bodyPr/>
          <a:lstStyle/>
          <a:p>
            <a:fld id="{F6DF63E2-44C8-455E-B414-94104FD60236}" type="slidenum">
              <a:rPr lang="en-IN" smtClean="0"/>
              <a:t>‹#›</a:t>
            </a:fld>
            <a:endParaRPr lang="en-IN"/>
          </a:p>
        </p:txBody>
      </p:sp>
    </p:spTree>
    <p:extLst>
      <p:ext uri="{BB962C8B-B14F-4D97-AF65-F5344CB8AC3E}">
        <p14:creationId xmlns:p14="http://schemas.microsoft.com/office/powerpoint/2010/main" val="152848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42A37FC-B6B4-4049-8DFC-58BEEEF4F3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907FB0A7-1CA7-4928-8004-5CFAA9B6CE3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 xmlns:a16="http://schemas.microsoft.com/office/drawing/2014/main" id="{FFC94916-9172-4A29-A001-A3E0DF5F52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38B28003-4F76-4736-8566-CBD11415C2CC}"/>
              </a:ext>
            </a:extLst>
          </p:cNvPr>
          <p:cNvSpPr>
            <a:spLocks noGrp="1"/>
          </p:cNvSpPr>
          <p:nvPr>
            <p:ph type="dt" sz="half" idx="10"/>
          </p:nvPr>
        </p:nvSpPr>
        <p:spPr/>
        <p:txBody>
          <a:bodyPr/>
          <a:lstStyle/>
          <a:p>
            <a:fld id="{D5F3783D-DDB7-4619-8B2A-5AFF3463204E}" type="datetimeFigureOut">
              <a:rPr lang="en-IN" smtClean="0"/>
              <a:t>10-12-2021</a:t>
            </a:fld>
            <a:endParaRPr lang="en-IN"/>
          </a:p>
        </p:txBody>
      </p:sp>
      <p:sp>
        <p:nvSpPr>
          <p:cNvPr id="6" name="Footer Placeholder 5">
            <a:extLst>
              <a:ext uri="{FF2B5EF4-FFF2-40B4-BE49-F238E27FC236}">
                <a16:creationId xmlns="" xmlns:a16="http://schemas.microsoft.com/office/drawing/2014/main" id="{9BED62C7-6B2F-458D-AEE8-E83FC17C94A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6A4DF45D-911A-476F-AC78-F0C597160C90}"/>
              </a:ext>
            </a:extLst>
          </p:cNvPr>
          <p:cNvSpPr>
            <a:spLocks noGrp="1"/>
          </p:cNvSpPr>
          <p:nvPr>
            <p:ph type="sldNum" sz="quarter" idx="12"/>
          </p:nvPr>
        </p:nvSpPr>
        <p:spPr/>
        <p:txBody>
          <a:bodyPr/>
          <a:lstStyle/>
          <a:p>
            <a:fld id="{F6DF63E2-44C8-455E-B414-94104FD60236}" type="slidenum">
              <a:rPr lang="en-IN" smtClean="0"/>
              <a:t>‹#›</a:t>
            </a:fld>
            <a:endParaRPr lang="en-IN"/>
          </a:p>
        </p:txBody>
      </p:sp>
    </p:spTree>
    <p:extLst>
      <p:ext uri="{BB962C8B-B14F-4D97-AF65-F5344CB8AC3E}">
        <p14:creationId xmlns:p14="http://schemas.microsoft.com/office/powerpoint/2010/main" val="24931877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F850E84-F453-4A6A-BA78-F0579BD60E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 xmlns:a16="http://schemas.microsoft.com/office/drawing/2014/main" id="{13D981DF-3086-4A9C-98AD-BCB63062AF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 xmlns:a16="http://schemas.microsoft.com/office/drawing/2014/main" id="{3436A72A-3FD6-484E-AAFD-8C28793FA7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46E6AD4C-EF6B-4FB8-87E2-4CED09475FBD}"/>
              </a:ext>
            </a:extLst>
          </p:cNvPr>
          <p:cNvSpPr>
            <a:spLocks noGrp="1"/>
          </p:cNvSpPr>
          <p:nvPr>
            <p:ph type="dt" sz="half" idx="10"/>
          </p:nvPr>
        </p:nvSpPr>
        <p:spPr/>
        <p:txBody>
          <a:bodyPr/>
          <a:lstStyle/>
          <a:p>
            <a:fld id="{D5F3783D-DDB7-4619-8B2A-5AFF3463204E}" type="datetimeFigureOut">
              <a:rPr lang="en-IN" smtClean="0"/>
              <a:t>10-12-2021</a:t>
            </a:fld>
            <a:endParaRPr lang="en-IN"/>
          </a:p>
        </p:txBody>
      </p:sp>
      <p:sp>
        <p:nvSpPr>
          <p:cNvPr id="6" name="Footer Placeholder 5">
            <a:extLst>
              <a:ext uri="{FF2B5EF4-FFF2-40B4-BE49-F238E27FC236}">
                <a16:creationId xmlns="" xmlns:a16="http://schemas.microsoft.com/office/drawing/2014/main" id="{15C67A4F-62C7-4CDB-B31B-F66CD64B499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83E2D74B-E3C2-4972-9269-92EDC1EDD93F}"/>
              </a:ext>
            </a:extLst>
          </p:cNvPr>
          <p:cNvSpPr>
            <a:spLocks noGrp="1"/>
          </p:cNvSpPr>
          <p:nvPr>
            <p:ph type="sldNum" sz="quarter" idx="12"/>
          </p:nvPr>
        </p:nvSpPr>
        <p:spPr/>
        <p:txBody>
          <a:bodyPr/>
          <a:lstStyle/>
          <a:p>
            <a:fld id="{F6DF63E2-44C8-455E-B414-94104FD60236}" type="slidenum">
              <a:rPr lang="en-IN" smtClean="0"/>
              <a:t>‹#›</a:t>
            </a:fld>
            <a:endParaRPr lang="en-IN"/>
          </a:p>
        </p:txBody>
      </p:sp>
    </p:spTree>
    <p:extLst>
      <p:ext uri="{BB962C8B-B14F-4D97-AF65-F5344CB8AC3E}">
        <p14:creationId xmlns:p14="http://schemas.microsoft.com/office/powerpoint/2010/main" val="18674465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D8A0EF67-85C0-40A2-858E-C6B643DACD5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D165A81A-BD33-41A7-B9F7-A458033EFAC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742D15FF-D9DC-4D7A-AA21-16774D2E0CE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F3783D-DDB7-4619-8B2A-5AFF3463204E}" type="datetimeFigureOut">
              <a:rPr lang="en-IN" smtClean="0"/>
              <a:t>10-12-2021</a:t>
            </a:fld>
            <a:endParaRPr lang="en-IN"/>
          </a:p>
        </p:txBody>
      </p:sp>
      <p:sp>
        <p:nvSpPr>
          <p:cNvPr id="5" name="Footer Placeholder 4">
            <a:extLst>
              <a:ext uri="{FF2B5EF4-FFF2-40B4-BE49-F238E27FC236}">
                <a16:creationId xmlns="" xmlns:a16="http://schemas.microsoft.com/office/drawing/2014/main" id="{7A86C4A3-6265-4353-93FF-A31CC61B4FE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 xmlns:a16="http://schemas.microsoft.com/office/drawing/2014/main" id="{A6754830-C5F0-4D2C-838B-80251056C4D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DF63E2-44C8-455E-B414-94104FD60236}" type="slidenum">
              <a:rPr lang="en-IN" smtClean="0"/>
              <a:t>‹#›</a:t>
            </a:fld>
            <a:endParaRPr lang="en-IN"/>
          </a:p>
        </p:txBody>
      </p:sp>
    </p:spTree>
    <p:extLst>
      <p:ext uri="{BB962C8B-B14F-4D97-AF65-F5344CB8AC3E}">
        <p14:creationId xmlns:p14="http://schemas.microsoft.com/office/powerpoint/2010/main" val="23306661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abhiandroid.com/java/"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abhiandroid.com/java/"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abhiandroid.com/ui/textview/" TargetMode="External"/><Relationship Id="rId2" Type="http://schemas.openxmlformats.org/officeDocument/2006/relationships/hyperlink" Target="https://abhiandroid.com/ui/imageview/"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abhiandroid.com/ui/xml/" TargetMode="Externa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95249"/>
            <a:ext cx="9144000" cy="783556"/>
          </a:xfrm>
        </p:spPr>
        <p:txBody>
          <a:bodyPr>
            <a:normAutofit fontScale="90000"/>
          </a:bodyPr>
          <a:lstStyle/>
          <a:p>
            <a:r>
              <a:rPr lang="en-IN" dirty="0"/>
              <a:t>Adapter</a:t>
            </a:r>
          </a:p>
        </p:txBody>
      </p:sp>
      <p:sp>
        <p:nvSpPr>
          <p:cNvPr id="6" name="Title 1"/>
          <p:cNvSpPr txBox="1">
            <a:spLocks/>
          </p:cNvSpPr>
          <p:nvPr/>
        </p:nvSpPr>
        <p:spPr>
          <a:xfrm>
            <a:off x="1423012" y="1178804"/>
            <a:ext cx="9144000" cy="4990641"/>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IN" dirty="0"/>
          </a:p>
        </p:txBody>
      </p:sp>
      <p:sp>
        <p:nvSpPr>
          <p:cNvPr id="8" name="Rectangle 7"/>
          <p:cNvSpPr/>
          <p:nvPr/>
        </p:nvSpPr>
        <p:spPr>
          <a:xfrm>
            <a:off x="1473506" y="1291194"/>
            <a:ext cx="9675564" cy="2585323"/>
          </a:xfrm>
          <a:prstGeom prst="rect">
            <a:avLst/>
          </a:prstGeom>
        </p:spPr>
        <p:txBody>
          <a:bodyPr wrap="square">
            <a:spAutoFit/>
          </a:bodyPr>
          <a:lstStyle/>
          <a:p>
            <a:pPr marL="285750" indent="-285750">
              <a:buFont typeface="Arial" panose="020B0604020202020204" pitchFamily="34" charset="0"/>
              <a:buChar char="•"/>
            </a:pPr>
            <a:r>
              <a:rPr lang="en-IN" dirty="0"/>
              <a:t>Adapter is a bridge between UI component and data source that helps us to fill data in UI component. </a:t>
            </a:r>
          </a:p>
          <a:p>
            <a:pPr marL="285750" indent="-285750">
              <a:buFont typeface="Arial" panose="020B0604020202020204" pitchFamily="34" charset="0"/>
              <a:buChar char="•"/>
            </a:pPr>
            <a:r>
              <a:rPr lang="en-IN" dirty="0"/>
              <a:t>It holds the data and send the data to an Adapter view then view can takes the data from the adapter view and shows the data on different views like as </a:t>
            </a:r>
            <a:r>
              <a:rPr lang="en-IN" dirty="0" err="1"/>
              <a:t>ListView</a:t>
            </a:r>
            <a:r>
              <a:rPr lang="en-IN" dirty="0"/>
              <a:t>, </a:t>
            </a:r>
            <a:r>
              <a:rPr lang="en-IN" dirty="0" err="1"/>
              <a:t>GridView</a:t>
            </a:r>
            <a:r>
              <a:rPr lang="en-IN" dirty="0"/>
              <a:t>, Spinner etc.</a:t>
            </a:r>
          </a:p>
          <a:p>
            <a:pPr marL="285750" indent="-285750">
              <a:buFont typeface="Arial" panose="020B0604020202020204" pitchFamily="34" charset="0"/>
              <a:buChar char="•"/>
            </a:pPr>
            <a:r>
              <a:rPr lang="en-IN" dirty="0"/>
              <a:t>To fill data in a list or a grid we need to implement Adapter. </a:t>
            </a:r>
          </a:p>
          <a:p>
            <a:pPr marL="285750" indent="-285750">
              <a:buFont typeface="Arial" panose="020B0604020202020204" pitchFamily="34" charset="0"/>
              <a:buChar char="•"/>
            </a:pPr>
            <a:r>
              <a:rPr lang="en-IN" dirty="0"/>
              <a:t>Here data source is the source from where we get the data and UI components are list or grid items in which we want to display that data.</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p:txBody>
      </p:sp>
      <p:pic>
        <p:nvPicPr>
          <p:cNvPr id="9" name="Picture 8"/>
          <p:cNvPicPr>
            <a:picLocks noChangeAspect="1"/>
          </p:cNvPicPr>
          <p:nvPr/>
        </p:nvPicPr>
        <p:blipFill>
          <a:blip r:embed="rId2"/>
          <a:stretch>
            <a:fillRect/>
          </a:stretch>
        </p:blipFill>
        <p:spPr>
          <a:xfrm>
            <a:off x="940449" y="3586564"/>
            <a:ext cx="4976089" cy="1855769"/>
          </a:xfrm>
          <a:prstGeom prst="rect">
            <a:avLst/>
          </a:prstGeom>
        </p:spPr>
      </p:pic>
      <p:pic>
        <p:nvPicPr>
          <p:cNvPr id="10" name="Picture 9"/>
          <p:cNvPicPr>
            <a:picLocks noChangeAspect="1"/>
          </p:cNvPicPr>
          <p:nvPr/>
        </p:nvPicPr>
        <p:blipFill>
          <a:blip r:embed="rId3"/>
          <a:stretch>
            <a:fillRect/>
          </a:stretch>
        </p:blipFill>
        <p:spPr>
          <a:xfrm>
            <a:off x="5995013" y="3451917"/>
            <a:ext cx="5204552" cy="2027210"/>
          </a:xfrm>
          <a:prstGeom prst="rect">
            <a:avLst/>
          </a:prstGeom>
        </p:spPr>
      </p:pic>
      <p:sp>
        <p:nvSpPr>
          <p:cNvPr id="3" name="Footer Placeholder 2"/>
          <p:cNvSpPr>
            <a:spLocks noGrp="1"/>
          </p:cNvSpPr>
          <p:nvPr>
            <p:ph type="ftr" sz="quarter" idx="11"/>
          </p:nvPr>
        </p:nvSpPr>
        <p:spPr/>
        <p:txBody>
          <a:bodyPr/>
          <a:lstStyle/>
          <a:p>
            <a:r>
              <a:rPr lang="en-IN"/>
              <a:t>Sindhu K, Dept. of ISE</a:t>
            </a:r>
          </a:p>
        </p:txBody>
      </p:sp>
      <p:sp>
        <p:nvSpPr>
          <p:cNvPr id="4" name="Slide Number Placeholder 3"/>
          <p:cNvSpPr>
            <a:spLocks noGrp="1"/>
          </p:cNvSpPr>
          <p:nvPr>
            <p:ph type="sldNum" sz="quarter" idx="12"/>
          </p:nvPr>
        </p:nvSpPr>
        <p:spPr/>
        <p:txBody>
          <a:bodyPr/>
          <a:lstStyle/>
          <a:p>
            <a:fld id="{2C801C57-368F-4749-91C2-9A78CE7701AB}" type="slidenum">
              <a:rPr lang="en-IN" smtClean="0"/>
              <a:t>1</a:t>
            </a:fld>
            <a:endParaRPr lang="en-IN"/>
          </a:p>
        </p:txBody>
      </p:sp>
    </p:spTree>
    <p:extLst>
      <p:ext uri="{BB962C8B-B14F-4D97-AF65-F5344CB8AC3E}">
        <p14:creationId xmlns:p14="http://schemas.microsoft.com/office/powerpoint/2010/main" val="5533325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96777"/>
            <a:ext cx="9144000" cy="783556"/>
          </a:xfrm>
        </p:spPr>
        <p:txBody>
          <a:bodyPr>
            <a:normAutofit fontScale="90000"/>
          </a:bodyPr>
          <a:lstStyle/>
          <a:p>
            <a:r>
              <a:rPr lang="en-IN" dirty="0"/>
              <a:t>Custom </a:t>
            </a:r>
            <a:r>
              <a:rPr lang="en-IN" dirty="0" err="1"/>
              <a:t>ListView</a:t>
            </a:r>
            <a:endParaRPr lang="en-IN" dirty="0"/>
          </a:p>
        </p:txBody>
      </p:sp>
      <p:sp>
        <p:nvSpPr>
          <p:cNvPr id="6" name="Title 1"/>
          <p:cNvSpPr txBox="1">
            <a:spLocks/>
          </p:cNvSpPr>
          <p:nvPr/>
        </p:nvSpPr>
        <p:spPr>
          <a:xfrm>
            <a:off x="1423012" y="1178804"/>
            <a:ext cx="9144000" cy="4990641"/>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IN" dirty="0"/>
          </a:p>
        </p:txBody>
      </p:sp>
      <p:sp>
        <p:nvSpPr>
          <p:cNvPr id="8" name="Rectangle 7"/>
          <p:cNvSpPr/>
          <p:nvPr/>
        </p:nvSpPr>
        <p:spPr>
          <a:xfrm>
            <a:off x="923093" y="1080333"/>
            <a:ext cx="10345813" cy="2369880"/>
          </a:xfrm>
          <a:prstGeom prst="rect">
            <a:avLst/>
          </a:prstGeom>
        </p:spPr>
        <p:txBody>
          <a:bodyPr wrap="square">
            <a:spAutoFit/>
          </a:bodyPr>
          <a:lstStyle/>
          <a:p>
            <a:pPr marL="285750" indent="-285750">
              <a:spcBef>
                <a:spcPts val="600"/>
              </a:spcBef>
              <a:spcAft>
                <a:spcPts val="600"/>
              </a:spcAft>
              <a:buFont typeface="Arial" panose="020B0604020202020204" pitchFamily="34" charset="0"/>
              <a:buChar char="•"/>
            </a:pPr>
            <a:endParaRPr lang="en-US" b="0" i="0" dirty="0">
              <a:effectLst/>
              <a:latin typeface="calibri" panose="020F0502020204030204" pitchFamily="34" charset="0"/>
            </a:endParaRPr>
          </a:p>
          <a:p>
            <a:pPr marL="285750" indent="-285750">
              <a:spcBef>
                <a:spcPts val="600"/>
              </a:spcBef>
              <a:spcAft>
                <a:spcPts val="600"/>
              </a:spcAft>
              <a:buFont typeface="Arial" panose="020B0604020202020204" pitchFamily="34" charset="0"/>
              <a:buChar char="•"/>
            </a:pPr>
            <a:r>
              <a:rPr lang="en-US" b="0" i="0" dirty="0" err="1">
                <a:effectLst/>
                <a:latin typeface="calibri" panose="020F0502020204030204" pitchFamily="34" charset="0"/>
              </a:rPr>
              <a:t>BaseAdapter</a:t>
            </a:r>
            <a:r>
              <a:rPr lang="en-US" b="0" i="0" dirty="0">
                <a:effectLst/>
                <a:latin typeface="calibri" panose="020F0502020204030204" pitchFamily="34" charset="0"/>
              </a:rPr>
              <a:t> is a common base class of a general implementation of an Adapter that can be used in </a:t>
            </a:r>
            <a:r>
              <a:rPr lang="en-US" b="0" i="0" dirty="0" err="1">
                <a:effectLst/>
                <a:latin typeface="calibri" panose="020F0502020204030204" pitchFamily="34" charset="0"/>
              </a:rPr>
              <a:t>ListView</a:t>
            </a:r>
            <a:r>
              <a:rPr lang="en-US" b="0" i="0" dirty="0">
                <a:effectLst/>
                <a:latin typeface="calibri" panose="020F0502020204030204" pitchFamily="34" charset="0"/>
              </a:rPr>
              <a:t>. </a:t>
            </a:r>
          </a:p>
          <a:p>
            <a:pPr marL="285750" indent="-285750">
              <a:spcBef>
                <a:spcPts val="600"/>
              </a:spcBef>
              <a:spcAft>
                <a:spcPts val="600"/>
              </a:spcAft>
              <a:buFont typeface="Arial" panose="020B0604020202020204" pitchFamily="34" charset="0"/>
              <a:buChar char="•"/>
            </a:pPr>
            <a:r>
              <a:rPr lang="en-US" b="0" i="0" dirty="0">
                <a:effectLst/>
                <a:latin typeface="calibri" panose="020F0502020204030204" pitchFamily="34" charset="0"/>
              </a:rPr>
              <a:t>Whenever you need a customized list you create your own adapter and extend base adapter in that.</a:t>
            </a:r>
          </a:p>
          <a:p>
            <a:pPr marL="285750" indent="-285750">
              <a:spcBef>
                <a:spcPts val="600"/>
              </a:spcBef>
              <a:spcAft>
                <a:spcPts val="600"/>
              </a:spcAft>
              <a:buFont typeface="Arial" panose="020B0604020202020204" pitchFamily="34" charset="0"/>
              <a:buChar char="•"/>
            </a:pPr>
            <a:r>
              <a:rPr lang="en-US" b="0" i="0" dirty="0">
                <a:effectLst/>
                <a:latin typeface="calibri" panose="020F0502020204030204" pitchFamily="34" charset="0"/>
              </a:rPr>
              <a:t> Base Adapter can be extended to create a custom Adapter for displaying a custom list item. </a:t>
            </a:r>
          </a:p>
          <a:p>
            <a:pPr marL="285750" indent="-285750">
              <a:spcBef>
                <a:spcPts val="600"/>
              </a:spcBef>
              <a:spcAft>
                <a:spcPts val="600"/>
              </a:spcAft>
              <a:buFont typeface="Arial" panose="020B0604020202020204" pitchFamily="34" charset="0"/>
              <a:buChar char="•"/>
            </a:pPr>
            <a:r>
              <a:rPr lang="en-US" b="0" i="0" dirty="0">
                <a:effectLst/>
                <a:latin typeface="calibri" panose="020F0502020204030204" pitchFamily="34" charset="0"/>
              </a:rPr>
              <a:t> </a:t>
            </a:r>
            <a:r>
              <a:rPr lang="en-US" b="0" i="0" dirty="0" err="1">
                <a:effectLst/>
                <a:latin typeface="calibri" panose="020F0502020204030204" pitchFamily="34" charset="0"/>
              </a:rPr>
              <a:t>ArrayAdapter</a:t>
            </a:r>
            <a:r>
              <a:rPr lang="en-US" b="0" i="0" dirty="0">
                <a:effectLst/>
                <a:latin typeface="calibri" panose="020F0502020204030204" pitchFamily="34" charset="0"/>
              </a:rPr>
              <a:t> is also an implementation of </a:t>
            </a:r>
            <a:r>
              <a:rPr lang="en-US" b="0" i="0" dirty="0" err="1">
                <a:effectLst/>
                <a:latin typeface="calibri" panose="020F0502020204030204" pitchFamily="34" charset="0"/>
              </a:rPr>
              <a:t>BaseAdapter</a:t>
            </a:r>
            <a:r>
              <a:rPr lang="en-US" b="0" i="0" dirty="0">
                <a:effectLst/>
                <a:latin typeface="calibri" panose="020F0502020204030204" pitchFamily="34" charset="0"/>
              </a:rPr>
              <a:t>.</a:t>
            </a:r>
            <a:endParaRPr lang="en-IN" sz="1400" dirty="0"/>
          </a:p>
        </p:txBody>
      </p:sp>
      <p:sp>
        <p:nvSpPr>
          <p:cNvPr id="3" name="Footer Placeholder 2"/>
          <p:cNvSpPr>
            <a:spLocks noGrp="1"/>
          </p:cNvSpPr>
          <p:nvPr>
            <p:ph type="ftr" sz="quarter" idx="11"/>
          </p:nvPr>
        </p:nvSpPr>
        <p:spPr/>
        <p:txBody>
          <a:bodyPr/>
          <a:lstStyle/>
          <a:p>
            <a:r>
              <a:rPr lang="en-IN"/>
              <a:t>Sindhu K, Dept. of ISE</a:t>
            </a:r>
          </a:p>
        </p:txBody>
      </p:sp>
      <p:sp>
        <p:nvSpPr>
          <p:cNvPr id="4" name="Slide Number Placeholder 3"/>
          <p:cNvSpPr>
            <a:spLocks noGrp="1"/>
          </p:cNvSpPr>
          <p:nvPr>
            <p:ph type="sldNum" sz="quarter" idx="12"/>
          </p:nvPr>
        </p:nvSpPr>
        <p:spPr/>
        <p:txBody>
          <a:bodyPr/>
          <a:lstStyle/>
          <a:p>
            <a:fld id="{2C801C57-368F-4749-91C2-9A78CE7701AB}" type="slidenum">
              <a:rPr lang="en-IN" smtClean="0"/>
              <a:t>10</a:t>
            </a:fld>
            <a:endParaRPr lang="en-IN"/>
          </a:p>
        </p:txBody>
      </p:sp>
    </p:spTree>
    <p:extLst>
      <p:ext uri="{BB962C8B-B14F-4D97-AF65-F5344CB8AC3E}">
        <p14:creationId xmlns:p14="http://schemas.microsoft.com/office/powerpoint/2010/main" val="13677917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96777"/>
            <a:ext cx="9144000" cy="783556"/>
          </a:xfrm>
        </p:spPr>
        <p:txBody>
          <a:bodyPr>
            <a:normAutofit fontScale="90000"/>
          </a:bodyPr>
          <a:lstStyle/>
          <a:p>
            <a:r>
              <a:rPr lang="en-IN" dirty="0" err="1"/>
              <a:t>ListView</a:t>
            </a:r>
            <a:r>
              <a:rPr lang="en-IN" dirty="0"/>
              <a:t> – Custom Adapter</a:t>
            </a:r>
          </a:p>
        </p:txBody>
      </p:sp>
      <p:sp>
        <p:nvSpPr>
          <p:cNvPr id="6" name="Title 1"/>
          <p:cNvSpPr txBox="1">
            <a:spLocks/>
          </p:cNvSpPr>
          <p:nvPr/>
        </p:nvSpPr>
        <p:spPr>
          <a:xfrm>
            <a:off x="1423012" y="1178804"/>
            <a:ext cx="9144000" cy="4990641"/>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IN" dirty="0"/>
          </a:p>
        </p:txBody>
      </p:sp>
      <p:sp>
        <p:nvSpPr>
          <p:cNvPr id="3" name="Footer Placeholder 2"/>
          <p:cNvSpPr>
            <a:spLocks noGrp="1"/>
          </p:cNvSpPr>
          <p:nvPr>
            <p:ph type="ftr" sz="quarter" idx="11"/>
          </p:nvPr>
        </p:nvSpPr>
        <p:spPr/>
        <p:txBody>
          <a:bodyPr/>
          <a:lstStyle/>
          <a:p>
            <a:r>
              <a:rPr lang="en-IN"/>
              <a:t>Sindhu K, Dept. of ISE</a:t>
            </a:r>
          </a:p>
        </p:txBody>
      </p:sp>
      <p:sp>
        <p:nvSpPr>
          <p:cNvPr id="4" name="Slide Number Placeholder 3"/>
          <p:cNvSpPr>
            <a:spLocks noGrp="1"/>
          </p:cNvSpPr>
          <p:nvPr>
            <p:ph type="sldNum" sz="quarter" idx="12"/>
          </p:nvPr>
        </p:nvSpPr>
        <p:spPr/>
        <p:txBody>
          <a:bodyPr/>
          <a:lstStyle/>
          <a:p>
            <a:fld id="{2C801C57-368F-4749-91C2-9A78CE7701AB}" type="slidenum">
              <a:rPr lang="en-IN" smtClean="0"/>
              <a:t>11</a:t>
            </a:fld>
            <a:endParaRPr lang="en-IN"/>
          </a:p>
        </p:txBody>
      </p:sp>
      <p:pic>
        <p:nvPicPr>
          <p:cNvPr id="5" name="Picture 4">
            <a:extLst>
              <a:ext uri="{FF2B5EF4-FFF2-40B4-BE49-F238E27FC236}">
                <a16:creationId xmlns="" xmlns:a16="http://schemas.microsoft.com/office/drawing/2014/main" id="{AD51567F-531B-40AD-B8F1-D1526DE7F2C7}"/>
              </a:ext>
            </a:extLst>
          </p:cNvPr>
          <p:cNvPicPr>
            <a:picLocks noChangeAspect="1"/>
          </p:cNvPicPr>
          <p:nvPr/>
        </p:nvPicPr>
        <p:blipFill>
          <a:blip r:embed="rId2"/>
          <a:stretch>
            <a:fillRect/>
          </a:stretch>
        </p:blipFill>
        <p:spPr>
          <a:xfrm>
            <a:off x="3867150" y="1095375"/>
            <a:ext cx="4457700" cy="4667250"/>
          </a:xfrm>
          <a:prstGeom prst="rect">
            <a:avLst/>
          </a:prstGeom>
        </p:spPr>
      </p:pic>
    </p:spTree>
    <p:extLst>
      <p:ext uri="{BB962C8B-B14F-4D97-AF65-F5344CB8AC3E}">
        <p14:creationId xmlns:p14="http://schemas.microsoft.com/office/powerpoint/2010/main" val="2316185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E4CB0163-0C71-45B5-99D8-C4853C0A6296}"/>
              </a:ext>
            </a:extLst>
          </p:cNvPr>
          <p:cNvSpPr>
            <a:spLocks noGrp="1"/>
          </p:cNvSpPr>
          <p:nvPr>
            <p:ph idx="1"/>
          </p:nvPr>
        </p:nvSpPr>
        <p:spPr>
          <a:xfrm>
            <a:off x="740228" y="447869"/>
            <a:ext cx="10515600" cy="5794408"/>
          </a:xfrm>
        </p:spPr>
        <p:txBody>
          <a:bodyPr>
            <a:normAutofit fontScale="77500" lnSpcReduction="20000"/>
          </a:bodyPr>
          <a:lstStyle/>
          <a:p>
            <a:pPr marL="0" indent="0">
              <a:buNone/>
            </a:pPr>
            <a:r>
              <a:rPr lang="en-US" dirty="0"/>
              <a:t>&lt;?xml version="1.0" encoding="utf-8"?&gt;</a:t>
            </a:r>
          </a:p>
          <a:p>
            <a:pPr marL="0" indent="0">
              <a:buNone/>
            </a:pPr>
            <a:r>
              <a:rPr lang="en-US" dirty="0"/>
              <a:t>&lt;</a:t>
            </a:r>
            <a:r>
              <a:rPr lang="en-US" dirty="0" err="1"/>
              <a:t>LinearLayout</a:t>
            </a:r>
            <a:r>
              <a:rPr lang="en-US" dirty="0"/>
              <a:t> </a:t>
            </a:r>
            <a:r>
              <a:rPr lang="en-US" dirty="0" err="1"/>
              <a:t>xmlns:android</a:t>
            </a:r>
            <a:r>
              <a:rPr lang="en-US" dirty="0"/>
              <a:t>="http://schemas.android.com/</a:t>
            </a:r>
            <a:r>
              <a:rPr lang="en-US" dirty="0" err="1"/>
              <a:t>apk</a:t>
            </a:r>
            <a:r>
              <a:rPr lang="en-US" dirty="0"/>
              <a:t>/res/android"</a:t>
            </a:r>
          </a:p>
          <a:p>
            <a:pPr marL="0" indent="0">
              <a:buNone/>
            </a:pPr>
            <a:r>
              <a:rPr lang="en-US" dirty="0"/>
              <a:t>    </a:t>
            </a:r>
            <a:r>
              <a:rPr lang="en-US" dirty="0" err="1"/>
              <a:t>xmlns:app</a:t>
            </a:r>
            <a:r>
              <a:rPr lang="en-US" dirty="0"/>
              <a:t>="http://schemas.android.com/</a:t>
            </a:r>
            <a:r>
              <a:rPr lang="en-US" dirty="0" err="1"/>
              <a:t>apk</a:t>
            </a:r>
            <a:r>
              <a:rPr lang="en-US" dirty="0"/>
              <a:t>/res-auto"</a:t>
            </a:r>
          </a:p>
          <a:p>
            <a:pPr marL="0" indent="0">
              <a:buNone/>
            </a:pPr>
            <a:r>
              <a:rPr lang="en-US" dirty="0"/>
              <a:t>    </a:t>
            </a:r>
            <a:r>
              <a:rPr lang="en-US" dirty="0" err="1"/>
              <a:t>xmlns:tools</a:t>
            </a:r>
            <a:r>
              <a:rPr lang="en-US" dirty="0"/>
              <a:t>="http://schemas.android.com/tools"</a:t>
            </a:r>
          </a:p>
          <a:p>
            <a:pPr marL="0" indent="0">
              <a:buNone/>
            </a:pPr>
            <a:r>
              <a:rPr lang="en-US" dirty="0"/>
              <a:t>    </a:t>
            </a:r>
            <a:r>
              <a:rPr lang="en-US" dirty="0" err="1"/>
              <a:t>android:layout_width</a:t>
            </a:r>
            <a:r>
              <a:rPr lang="en-US" dirty="0"/>
              <a:t>="</a:t>
            </a:r>
            <a:r>
              <a:rPr lang="en-US" dirty="0" err="1"/>
              <a:t>match_parent</a:t>
            </a:r>
            <a:r>
              <a:rPr lang="en-US" dirty="0"/>
              <a:t>"</a:t>
            </a:r>
          </a:p>
          <a:p>
            <a:pPr marL="0" indent="0">
              <a:buNone/>
            </a:pPr>
            <a:r>
              <a:rPr lang="en-US" dirty="0"/>
              <a:t>    </a:t>
            </a:r>
            <a:r>
              <a:rPr lang="en-US" dirty="0" err="1"/>
              <a:t>android:layout_height</a:t>
            </a:r>
            <a:r>
              <a:rPr lang="en-US" dirty="0"/>
              <a:t>="</a:t>
            </a:r>
            <a:r>
              <a:rPr lang="en-US" dirty="0" err="1"/>
              <a:t>match_parent</a:t>
            </a:r>
            <a:r>
              <a:rPr lang="en-US" dirty="0"/>
              <a:t>"</a:t>
            </a:r>
          </a:p>
          <a:p>
            <a:pPr marL="0" indent="0">
              <a:buNone/>
            </a:pPr>
            <a:r>
              <a:rPr lang="en-US" dirty="0"/>
              <a:t>    </a:t>
            </a:r>
            <a:r>
              <a:rPr lang="en-US" dirty="0" err="1"/>
              <a:t>tools:context</a:t>
            </a:r>
            <a:r>
              <a:rPr lang="en-US" dirty="0"/>
              <a:t>=".</a:t>
            </a:r>
            <a:r>
              <a:rPr lang="en-US" dirty="0" err="1"/>
              <a:t>MainActivity</a:t>
            </a:r>
            <a:r>
              <a:rPr lang="en-US" dirty="0"/>
              <a:t>"&gt;</a:t>
            </a:r>
          </a:p>
          <a:p>
            <a:pPr marL="0" indent="0">
              <a:buNone/>
            </a:pPr>
            <a:endParaRPr lang="en-US" dirty="0"/>
          </a:p>
          <a:p>
            <a:pPr marL="0" indent="0">
              <a:buNone/>
            </a:pPr>
            <a:r>
              <a:rPr lang="en-US" dirty="0"/>
              <a:t>    &lt;</a:t>
            </a:r>
            <a:r>
              <a:rPr lang="en-US" dirty="0" err="1"/>
              <a:t>ListView</a:t>
            </a:r>
            <a:endParaRPr lang="en-US" dirty="0"/>
          </a:p>
          <a:p>
            <a:pPr marL="0" indent="0">
              <a:buNone/>
            </a:pPr>
            <a:r>
              <a:rPr lang="en-US" dirty="0"/>
              <a:t>        </a:t>
            </a:r>
            <a:r>
              <a:rPr lang="en-US" dirty="0" err="1"/>
              <a:t>android:layout_width</a:t>
            </a:r>
            <a:r>
              <a:rPr lang="en-US" dirty="0"/>
              <a:t>="</a:t>
            </a:r>
            <a:r>
              <a:rPr lang="en-US" dirty="0" err="1"/>
              <a:t>wrap_content</a:t>
            </a:r>
            <a:r>
              <a:rPr lang="en-US" dirty="0"/>
              <a:t>"</a:t>
            </a:r>
          </a:p>
          <a:p>
            <a:pPr marL="0" indent="0">
              <a:buNone/>
            </a:pPr>
            <a:r>
              <a:rPr lang="en-US" dirty="0"/>
              <a:t>        </a:t>
            </a:r>
            <a:r>
              <a:rPr lang="en-US" dirty="0" err="1"/>
              <a:t>android:layout_height</a:t>
            </a:r>
            <a:r>
              <a:rPr lang="en-US" dirty="0"/>
              <a:t>="</a:t>
            </a:r>
            <a:r>
              <a:rPr lang="en-US" dirty="0" err="1"/>
              <a:t>wrap_content</a:t>
            </a:r>
            <a:r>
              <a:rPr lang="en-US" dirty="0"/>
              <a:t>"</a:t>
            </a:r>
          </a:p>
          <a:p>
            <a:pPr marL="0" indent="0">
              <a:buNone/>
            </a:pPr>
            <a:r>
              <a:rPr lang="en-US" dirty="0"/>
              <a:t>        </a:t>
            </a:r>
            <a:r>
              <a:rPr lang="en-US" dirty="0" err="1"/>
              <a:t>android:id</a:t>
            </a:r>
            <a:r>
              <a:rPr lang="en-US" dirty="0"/>
              <a:t>="@+id/</a:t>
            </a:r>
            <a:r>
              <a:rPr lang="en-US" dirty="0" err="1"/>
              <a:t>simpleView</a:t>
            </a:r>
            <a:r>
              <a:rPr lang="en-US" dirty="0"/>
              <a:t>"</a:t>
            </a:r>
          </a:p>
          <a:p>
            <a:pPr marL="0" indent="0">
              <a:buNone/>
            </a:pPr>
            <a:r>
              <a:rPr lang="en-US" dirty="0"/>
              <a:t>        </a:t>
            </a:r>
            <a:r>
              <a:rPr lang="en-US" dirty="0" err="1"/>
              <a:t>android:divider</a:t>
            </a:r>
            <a:r>
              <a:rPr lang="en-US" dirty="0"/>
              <a:t>="@color/</a:t>
            </a:r>
            <a:r>
              <a:rPr lang="en-US" dirty="0" err="1"/>
              <a:t>colorPrimary</a:t>
            </a:r>
            <a:r>
              <a:rPr lang="en-US" dirty="0"/>
              <a:t>"</a:t>
            </a:r>
          </a:p>
          <a:p>
            <a:pPr marL="0" indent="0">
              <a:buNone/>
            </a:pPr>
            <a:r>
              <a:rPr lang="en-US" dirty="0"/>
              <a:t>        </a:t>
            </a:r>
            <a:r>
              <a:rPr lang="en-US" dirty="0" err="1"/>
              <a:t>android:dividerHeight</a:t>
            </a:r>
            <a:r>
              <a:rPr lang="en-US" dirty="0"/>
              <a:t>="1dp"/&gt;</a:t>
            </a:r>
          </a:p>
          <a:p>
            <a:pPr marL="0" indent="0">
              <a:buNone/>
            </a:pPr>
            <a:endParaRPr lang="en-US" dirty="0"/>
          </a:p>
          <a:p>
            <a:pPr marL="0" indent="0">
              <a:buNone/>
            </a:pPr>
            <a:r>
              <a:rPr lang="en-US" dirty="0"/>
              <a:t>&lt;/</a:t>
            </a:r>
            <a:r>
              <a:rPr lang="en-US" dirty="0" err="1"/>
              <a:t>LinearLayout</a:t>
            </a:r>
            <a:r>
              <a:rPr lang="en-US" dirty="0"/>
              <a:t>&gt;</a:t>
            </a:r>
            <a:endParaRPr lang="en-IN" dirty="0"/>
          </a:p>
        </p:txBody>
      </p:sp>
      <p:sp>
        <p:nvSpPr>
          <p:cNvPr id="4" name="Rectangle 2"/>
          <p:cNvSpPr>
            <a:spLocks noChangeArrowheads="1"/>
          </p:cNvSpPr>
          <p:nvPr/>
        </p:nvSpPr>
        <p:spPr bwMode="auto">
          <a:xfrm>
            <a:off x="152400" y="1963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451264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E4CB0163-0C71-45B5-99D8-C4853C0A6296}"/>
              </a:ext>
            </a:extLst>
          </p:cNvPr>
          <p:cNvSpPr>
            <a:spLocks noGrp="1"/>
          </p:cNvSpPr>
          <p:nvPr>
            <p:ph idx="1"/>
          </p:nvPr>
        </p:nvSpPr>
        <p:spPr>
          <a:xfrm>
            <a:off x="861447" y="436800"/>
            <a:ext cx="10515600" cy="5794408"/>
          </a:xfrm>
        </p:spPr>
        <p:txBody>
          <a:bodyPr>
            <a:normAutofit fontScale="47500" lnSpcReduction="20000"/>
          </a:bodyPr>
          <a:lstStyle/>
          <a:p>
            <a:pPr marL="0" indent="0">
              <a:buNone/>
            </a:pPr>
            <a:r>
              <a:rPr lang="en-IN" b="0" i="0" dirty="0">
                <a:solidFill>
                  <a:srgbClr val="555555"/>
                </a:solidFill>
                <a:effectLst/>
                <a:latin typeface="calibri" panose="020F0502020204030204" pitchFamily="34" charset="0"/>
              </a:rPr>
              <a:t>activity_listview.xml</a:t>
            </a:r>
          </a:p>
          <a:p>
            <a:pPr marL="0" indent="0">
              <a:buNone/>
            </a:pPr>
            <a:r>
              <a:rPr lang="en-US" dirty="0"/>
              <a:t>&lt;?xml version="1.0" encoding="utf-8"?&gt;</a:t>
            </a:r>
          </a:p>
          <a:p>
            <a:pPr marL="0" indent="0">
              <a:buNone/>
            </a:pPr>
            <a:r>
              <a:rPr lang="en-US" dirty="0"/>
              <a:t>&lt;</a:t>
            </a:r>
            <a:r>
              <a:rPr lang="en-US" dirty="0" err="1"/>
              <a:t>LinearLayout</a:t>
            </a:r>
            <a:r>
              <a:rPr lang="en-US" dirty="0"/>
              <a:t> </a:t>
            </a:r>
            <a:r>
              <a:rPr lang="en-US" dirty="0" err="1"/>
              <a:t>xmlns:android</a:t>
            </a:r>
            <a:r>
              <a:rPr lang="en-US" dirty="0"/>
              <a:t>="http://schemas.android.com/</a:t>
            </a:r>
            <a:r>
              <a:rPr lang="en-US" dirty="0" err="1"/>
              <a:t>apk</a:t>
            </a:r>
            <a:r>
              <a:rPr lang="en-US" dirty="0"/>
              <a:t>/res/android"</a:t>
            </a:r>
          </a:p>
          <a:p>
            <a:pPr marL="0" indent="0">
              <a:buNone/>
            </a:pPr>
            <a:r>
              <a:rPr lang="en-US" dirty="0"/>
              <a:t>    </a:t>
            </a:r>
            <a:r>
              <a:rPr lang="en-US" dirty="0" err="1"/>
              <a:t>android:layout_width</a:t>
            </a:r>
            <a:r>
              <a:rPr lang="en-US" dirty="0"/>
              <a:t>="</a:t>
            </a:r>
            <a:r>
              <a:rPr lang="en-US" dirty="0" err="1"/>
              <a:t>match_parent</a:t>
            </a:r>
            <a:r>
              <a:rPr lang="en-US" dirty="0"/>
              <a:t>"</a:t>
            </a:r>
          </a:p>
          <a:p>
            <a:pPr marL="0" indent="0">
              <a:buNone/>
            </a:pPr>
            <a:r>
              <a:rPr lang="en-US" dirty="0"/>
              <a:t>    </a:t>
            </a:r>
            <a:r>
              <a:rPr lang="en-US" dirty="0" err="1"/>
              <a:t>android:layout_height</a:t>
            </a:r>
            <a:r>
              <a:rPr lang="en-US" dirty="0"/>
              <a:t>="</a:t>
            </a:r>
            <a:r>
              <a:rPr lang="en-US" dirty="0" err="1"/>
              <a:t>match_parent</a:t>
            </a:r>
            <a:r>
              <a:rPr lang="en-US" dirty="0"/>
              <a:t>"</a:t>
            </a:r>
          </a:p>
          <a:p>
            <a:pPr marL="0" indent="0">
              <a:buNone/>
            </a:pPr>
            <a:r>
              <a:rPr lang="en-US" dirty="0"/>
              <a:t>    </a:t>
            </a:r>
            <a:r>
              <a:rPr lang="en-US" dirty="0" err="1"/>
              <a:t>android:orientation</a:t>
            </a:r>
            <a:r>
              <a:rPr lang="en-US" dirty="0"/>
              <a:t>="horizontal"&gt;</a:t>
            </a:r>
          </a:p>
          <a:p>
            <a:pPr marL="0" indent="0">
              <a:buNone/>
            </a:pPr>
            <a:endParaRPr lang="en-US" dirty="0"/>
          </a:p>
          <a:p>
            <a:pPr marL="0" indent="0">
              <a:buNone/>
            </a:pPr>
            <a:r>
              <a:rPr lang="en-US" dirty="0"/>
              <a:t>    &lt;</a:t>
            </a:r>
            <a:r>
              <a:rPr lang="en-US" dirty="0" err="1"/>
              <a:t>ImageView</a:t>
            </a:r>
            <a:endParaRPr lang="en-US" dirty="0"/>
          </a:p>
          <a:p>
            <a:pPr marL="0" indent="0">
              <a:buNone/>
            </a:pPr>
            <a:r>
              <a:rPr lang="en-US" dirty="0"/>
              <a:t>        </a:t>
            </a:r>
            <a:r>
              <a:rPr lang="en-US" dirty="0" err="1"/>
              <a:t>android:id</a:t>
            </a:r>
            <a:r>
              <a:rPr lang="en-US" dirty="0"/>
              <a:t>="@+id/icon"</a:t>
            </a:r>
          </a:p>
          <a:p>
            <a:pPr marL="0" indent="0">
              <a:buNone/>
            </a:pPr>
            <a:r>
              <a:rPr lang="en-US" dirty="0"/>
              <a:t>        </a:t>
            </a:r>
            <a:r>
              <a:rPr lang="en-US" dirty="0" err="1"/>
              <a:t>android:layout_width</a:t>
            </a:r>
            <a:r>
              <a:rPr lang="en-US" dirty="0"/>
              <a:t>="50dp"</a:t>
            </a:r>
          </a:p>
          <a:p>
            <a:pPr marL="0" indent="0">
              <a:buNone/>
            </a:pPr>
            <a:r>
              <a:rPr lang="en-US" dirty="0"/>
              <a:t>        </a:t>
            </a:r>
            <a:r>
              <a:rPr lang="en-US" dirty="0" err="1"/>
              <a:t>android:layout_height</a:t>
            </a:r>
            <a:r>
              <a:rPr lang="en-US" dirty="0"/>
              <a:t>="50dp"</a:t>
            </a:r>
          </a:p>
          <a:p>
            <a:pPr marL="0" indent="0">
              <a:buNone/>
            </a:pPr>
            <a:r>
              <a:rPr lang="en-US" dirty="0"/>
              <a:t>        /&gt;</a:t>
            </a:r>
          </a:p>
          <a:p>
            <a:pPr marL="0" indent="0">
              <a:buNone/>
            </a:pPr>
            <a:endParaRPr lang="en-US" dirty="0"/>
          </a:p>
          <a:p>
            <a:pPr marL="0" indent="0">
              <a:buNone/>
            </a:pPr>
            <a:r>
              <a:rPr lang="en-US" dirty="0"/>
              <a:t>    &lt;</a:t>
            </a:r>
            <a:r>
              <a:rPr lang="en-US" dirty="0" err="1"/>
              <a:t>TextView</a:t>
            </a:r>
            <a:endParaRPr lang="en-US" dirty="0"/>
          </a:p>
          <a:p>
            <a:pPr marL="0" indent="0">
              <a:buNone/>
            </a:pPr>
            <a:r>
              <a:rPr lang="en-US" dirty="0"/>
              <a:t>     </a:t>
            </a:r>
            <a:r>
              <a:rPr lang="en-US" dirty="0" err="1"/>
              <a:t>android:id</a:t>
            </a:r>
            <a:r>
              <a:rPr lang="en-US" dirty="0"/>
              <a:t>="@+id/</a:t>
            </a:r>
            <a:r>
              <a:rPr lang="en-US" dirty="0" err="1"/>
              <a:t>textView</a:t>
            </a:r>
            <a:r>
              <a:rPr lang="en-US" dirty="0"/>
              <a:t>"</a:t>
            </a:r>
          </a:p>
          <a:p>
            <a:pPr marL="0" indent="0">
              <a:buNone/>
            </a:pPr>
            <a:r>
              <a:rPr lang="en-US" dirty="0"/>
              <a:t>    </a:t>
            </a:r>
            <a:r>
              <a:rPr lang="en-US" dirty="0" err="1"/>
              <a:t>android:layout_width</a:t>
            </a:r>
            <a:r>
              <a:rPr lang="en-US" dirty="0"/>
              <a:t>="</a:t>
            </a:r>
            <a:r>
              <a:rPr lang="en-US" dirty="0" err="1"/>
              <a:t>match_parent</a:t>
            </a:r>
            <a:r>
              <a:rPr lang="en-US" dirty="0"/>
              <a:t>"</a:t>
            </a:r>
          </a:p>
          <a:p>
            <a:pPr marL="0" indent="0">
              <a:buNone/>
            </a:pPr>
            <a:r>
              <a:rPr lang="en-US" dirty="0"/>
              <a:t>    </a:t>
            </a:r>
            <a:r>
              <a:rPr lang="en-US" dirty="0" err="1"/>
              <a:t>android:layout_height</a:t>
            </a:r>
            <a:r>
              <a:rPr lang="en-US" dirty="0"/>
              <a:t>="</a:t>
            </a:r>
            <a:r>
              <a:rPr lang="en-US" dirty="0" err="1"/>
              <a:t>wrap_content</a:t>
            </a:r>
            <a:r>
              <a:rPr lang="en-US" dirty="0"/>
              <a:t>"</a:t>
            </a:r>
          </a:p>
          <a:p>
            <a:pPr marL="0" indent="0">
              <a:buNone/>
            </a:pPr>
            <a:r>
              <a:rPr lang="en-US" dirty="0"/>
              <a:t>    </a:t>
            </a:r>
            <a:r>
              <a:rPr lang="en-US" dirty="0" err="1"/>
              <a:t>android:layout_gravity</a:t>
            </a:r>
            <a:r>
              <a:rPr lang="en-US" dirty="0"/>
              <a:t>="center"</a:t>
            </a:r>
          </a:p>
          <a:p>
            <a:pPr marL="0" indent="0">
              <a:buNone/>
            </a:pPr>
            <a:r>
              <a:rPr lang="en-US" dirty="0"/>
              <a:t>    </a:t>
            </a:r>
            <a:r>
              <a:rPr lang="en-US" dirty="0" err="1"/>
              <a:t>android:padding</a:t>
            </a:r>
            <a:r>
              <a:rPr lang="en-US" dirty="0"/>
              <a:t>="15dp"</a:t>
            </a:r>
          </a:p>
          <a:p>
            <a:pPr marL="0" indent="0">
              <a:buNone/>
            </a:pPr>
            <a:r>
              <a:rPr lang="en-US" dirty="0"/>
              <a:t>    </a:t>
            </a:r>
            <a:r>
              <a:rPr lang="en-US" dirty="0" err="1"/>
              <a:t>android:textColor</a:t>
            </a:r>
            <a:r>
              <a:rPr lang="en-US" dirty="0"/>
              <a:t>="#FF9800" /&gt;</a:t>
            </a:r>
          </a:p>
          <a:p>
            <a:pPr marL="0" indent="0">
              <a:buNone/>
            </a:pPr>
            <a:r>
              <a:rPr lang="en-US" dirty="0"/>
              <a:t>&lt;/</a:t>
            </a:r>
            <a:r>
              <a:rPr lang="en-US" dirty="0" err="1"/>
              <a:t>LinearLayout</a:t>
            </a:r>
            <a:r>
              <a:rPr lang="en-US" dirty="0"/>
              <a:t>&gt;</a:t>
            </a:r>
          </a:p>
        </p:txBody>
      </p:sp>
    </p:spTree>
    <p:extLst>
      <p:ext uri="{BB962C8B-B14F-4D97-AF65-F5344CB8AC3E}">
        <p14:creationId xmlns:p14="http://schemas.microsoft.com/office/powerpoint/2010/main" val="39301693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E4CB0163-0C71-45B5-99D8-C4853C0A6296}"/>
              </a:ext>
            </a:extLst>
          </p:cNvPr>
          <p:cNvSpPr>
            <a:spLocks noGrp="1"/>
          </p:cNvSpPr>
          <p:nvPr>
            <p:ph idx="1"/>
          </p:nvPr>
        </p:nvSpPr>
        <p:spPr>
          <a:xfrm>
            <a:off x="838200" y="382555"/>
            <a:ext cx="10515600" cy="5794408"/>
          </a:xfrm>
        </p:spPr>
        <p:txBody>
          <a:bodyPr>
            <a:normAutofit fontScale="55000" lnSpcReduction="20000"/>
          </a:bodyPr>
          <a:lstStyle/>
          <a:p>
            <a:pPr marL="0" indent="0">
              <a:buNone/>
            </a:pPr>
            <a:r>
              <a:rPr lang="en-IN" dirty="0">
                <a:solidFill>
                  <a:srgbClr val="555555"/>
                </a:solidFill>
                <a:latin typeface="calibri" panose="020F0502020204030204" pitchFamily="34" charset="0"/>
              </a:rPr>
              <a:t>import </a:t>
            </a:r>
            <a:r>
              <a:rPr lang="en-IN" dirty="0" err="1">
                <a:solidFill>
                  <a:srgbClr val="555555"/>
                </a:solidFill>
                <a:latin typeface="calibri" panose="020F0502020204030204" pitchFamily="34" charset="0"/>
              </a:rPr>
              <a:t>androidx.appcompat.app.AppCompatActivity</a:t>
            </a:r>
            <a:r>
              <a:rPr lang="en-IN" dirty="0">
                <a:solidFill>
                  <a:srgbClr val="555555"/>
                </a:solidFill>
                <a:latin typeface="calibri" panose="020F0502020204030204" pitchFamily="34" charset="0"/>
              </a:rPr>
              <a:t>;</a:t>
            </a:r>
          </a:p>
          <a:p>
            <a:pPr marL="0" indent="0">
              <a:buNone/>
            </a:pPr>
            <a:endParaRPr lang="en-IN" dirty="0">
              <a:solidFill>
                <a:srgbClr val="555555"/>
              </a:solidFill>
              <a:latin typeface="calibri" panose="020F0502020204030204" pitchFamily="34" charset="0"/>
            </a:endParaRPr>
          </a:p>
          <a:p>
            <a:pPr marL="0" indent="0">
              <a:buNone/>
            </a:pPr>
            <a:r>
              <a:rPr lang="en-IN" dirty="0">
                <a:solidFill>
                  <a:srgbClr val="555555"/>
                </a:solidFill>
                <a:latin typeface="calibri" panose="020F0502020204030204" pitchFamily="34" charset="0"/>
              </a:rPr>
              <a:t>import </a:t>
            </a:r>
            <a:r>
              <a:rPr lang="en-IN" dirty="0" err="1">
                <a:solidFill>
                  <a:srgbClr val="555555"/>
                </a:solidFill>
                <a:latin typeface="calibri" panose="020F0502020204030204" pitchFamily="34" charset="0"/>
              </a:rPr>
              <a:t>android.os.Bundle</a:t>
            </a:r>
            <a:r>
              <a:rPr lang="en-IN" dirty="0">
                <a:solidFill>
                  <a:srgbClr val="555555"/>
                </a:solidFill>
                <a:latin typeface="calibri" panose="020F0502020204030204" pitchFamily="34" charset="0"/>
              </a:rPr>
              <a:t>;</a:t>
            </a:r>
          </a:p>
          <a:p>
            <a:pPr marL="0" indent="0">
              <a:buNone/>
            </a:pPr>
            <a:r>
              <a:rPr lang="en-IN" dirty="0">
                <a:solidFill>
                  <a:srgbClr val="555555"/>
                </a:solidFill>
                <a:latin typeface="calibri" panose="020F0502020204030204" pitchFamily="34" charset="0"/>
              </a:rPr>
              <a:t>import </a:t>
            </a:r>
            <a:r>
              <a:rPr lang="en-IN" dirty="0" err="1">
                <a:solidFill>
                  <a:srgbClr val="555555"/>
                </a:solidFill>
                <a:latin typeface="calibri" panose="020F0502020204030204" pitchFamily="34" charset="0"/>
              </a:rPr>
              <a:t>android.widget.ListView</a:t>
            </a:r>
            <a:r>
              <a:rPr lang="en-IN" dirty="0">
                <a:solidFill>
                  <a:srgbClr val="555555"/>
                </a:solidFill>
                <a:latin typeface="calibri" panose="020F0502020204030204" pitchFamily="34" charset="0"/>
              </a:rPr>
              <a:t>;</a:t>
            </a:r>
          </a:p>
          <a:p>
            <a:pPr marL="0" indent="0">
              <a:buNone/>
            </a:pPr>
            <a:endParaRPr lang="en-IN" dirty="0">
              <a:solidFill>
                <a:srgbClr val="555555"/>
              </a:solidFill>
              <a:latin typeface="calibri" panose="020F0502020204030204" pitchFamily="34" charset="0"/>
            </a:endParaRPr>
          </a:p>
          <a:p>
            <a:pPr marL="0" indent="0">
              <a:buNone/>
            </a:pPr>
            <a:r>
              <a:rPr lang="en-IN" dirty="0">
                <a:solidFill>
                  <a:srgbClr val="555555"/>
                </a:solidFill>
                <a:latin typeface="calibri" panose="020F0502020204030204" pitchFamily="34" charset="0"/>
              </a:rPr>
              <a:t>public class </a:t>
            </a:r>
            <a:r>
              <a:rPr lang="en-IN" dirty="0" err="1">
                <a:solidFill>
                  <a:srgbClr val="555555"/>
                </a:solidFill>
                <a:latin typeface="calibri" panose="020F0502020204030204" pitchFamily="34" charset="0"/>
              </a:rPr>
              <a:t>MainActivity</a:t>
            </a:r>
            <a:r>
              <a:rPr lang="en-IN" dirty="0">
                <a:solidFill>
                  <a:srgbClr val="555555"/>
                </a:solidFill>
                <a:latin typeface="calibri" panose="020F0502020204030204" pitchFamily="34" charset="0"/>
              </a:rPr>
              <a:t> extends </a:t>
            </a:r>
            <a:r>
              <a:rPr lang="en-IN" dirty="0" err="1">
                <a:solidFill>
                  <a:srgbClr val="555555"/>
                </a:solidFill>
                <a:latin typeface="calibri" panose="020F0502020204030204" pitchFamily="34" charset="0"/>
              </a:rPr>
              <a:t>AppCompatActivity</a:t>
            </a:r>
            <a:r>
              <a:rPr lang="en-IN" dirty="0">
                <a:solidFill>
                  <a:srgbClr val="555555"/>
                </a:solidFill>
                <a:latin typeface="calibri" panose="020F0502020204030204" pitchFamily="34" charset="0"/>
              </a:rPr>
              <a:t> {</a:t>
            </a:r>
          </a:p>
          <a:p>
            <a:pPr marL="0" indent="0">
              <a:buNone/>
            </a:pPr>
            <a:endParaRPr lang="en-IN" dirty="0">
              <a:solidFill>
                <a:srgbClr val="555555"/>
              </a:solidFill>
              <a:latin typeface="calibri" panose="020F0502020204030204" pitchFamily="34" charset="0"/>
            </a:endParaRPr>
          </a:p>
          <a:p>
            <a:pPr marL="0" indent="0">
              <a:buNone/>
            </a:pPr>
            <a:r>
              <a:rPr lang="en-IN" dirty="0">
                <a:solidFill>
                  <a:srgbClr val="555555"/>
                </a:solidFill>
                <a:latin typeface="calibri" panose="020F0502020204030204" pitchFamily="34" charset="0"/>
              </a:rPr>
              <a:t>    </a:t>
            </a:r>
            <a:r>
              <a:rPr lang="en-IN" dirty="0" err="1">
                <a:solidFill>
                  <a:srgbClr val="555555"/>
                </a:solidFill>
                <a:latin typeface="calibri" panose="020F0502020204030204" pitchFamily="34" charset="0"/>
              </a:rPr>
              <a:t>ListView</a:t>
            </a:r>
            <a:r>
              <a:rPr lang="en-IN" dirty="0">
                <a:solidFill>
                  <a:srgbClr val="555555"/>
                </a:solidFill>
                <a:latin typeface="calibri" panose="020F0502020204030204" pitchFamily="34" charset="0"/>
              </a:rPr>
              <a:t> </a:t>
            </a:r>
            <a:r>
              <a:rPr lang="en-IN" dirty="0" err="1">
                <a:solidFill>
                  <a:srgbClr val="555555"/>
                </a:solidFill>
                <a:latin typeface="calibri" panose="020F0502020204030204" pitchFamily="34" charset="0"/>
              </a:rPr>
              <a:t>simpleList</a:t>
            </a:r>
            <a:r>
              <a:rPr lang="en-IN" dirty="0">
                <a:solidFill>
                  <a:srgbClr val="555555"/>
                </a:solidFill>
                <a:latin typeface="calibri" panose="020F0502020204030204" pitchFamily="34" charset="0"/>
              </a:rPr>
              <a:t>;</a:t>
            </a:r>
          </a:p>
          <a:p>
            <a:pPr marL="0" indent="0">
              <a:buNone/>
            </a:pPr>
            <a:r>
              <a:rPr lang="en-IN" dirty="0">
                <a:solidFill>
                  <a:srgbClr val="555555"/>
                </a:solidFill>
                <a:latin typeface="calibri" panose="020F0502020204030204" pitchFamily="34" charset="0"/>
              </a:rPr>
              <a:t>    String </a:t>
            </a:r>
            <a:r>
              <a:rPr lang="en-IN" dirty="0" err="1">
                <a:solidFill>
                  <a:srgbClr val="555555"/>
                </a:solidFill>
                <a:latin typeface="calibri" panose="020F0502020204030204" pitchFamily="34" charset="0"/>
              </a:rPr>
              <a:t>countryList</a:t>
            </a:r>
            <a:r>
              <a:rPr lang="en-IN" dirty="0">
                <a:solidFill>
                  <a:srgbClr val="555555"/>
                </a:solidFill>
                <a:latin typeface="calibri" panose="020F0502020204030204" pitchFamily="34" charset="0"/>
              </a:rPr>
              <a:t>[] = {"India", "Australia", "America"};</a:t>
            </a:r>
          </a:p>
          <a:p>
            <a:pPr marL="0" indent="0">
              <a:buNone/>
            </a:pPr>
            <a:r>
              <a:rPr lang="en-IN" dirty="0">
                <a:solidFill>
                  <a:srgbClr val="555555"/>
                </a:solidFill>
                <a:latin typeface="calibri" panose="020F0502020204030204" pitchFamily="34" charset="0"/>
              </a:rPr>
              <a:t>    </a:t>
            </a:r>
            <a:r>
              <a:rPr lang="en-IN" dirty="0" err="1">
                <a:solidFill>
                  <a:srgbClr val="555555"/>
                </a:solidFill>
                <a:latin typeface="calibri" panose="020F0502020204030204" pitchFamily="34" charset="0"/>
              </a:rPr>
              <a:t>int</a:t>
            </a:r>
            <a:r>
              <a:rPr lang="en-IN" dirty="0">
                <a:solidFill>
                  <a:srgbClr val="555555"/>
                </a:solidFill>
                <a:latin typeface="calibri" panose="020F0502020204030204" pitchFamily="34" charset="0"/>
              </a:rPr>
              <a:t> flags[] = {</a:t>
            </a:r>
            <a:r>
              <a:rPr lang="en-IN" dirty="0" err="1">
                <a:solidFill>
                  <a:srgbClr val="555555"/>
                </a:solidFill>
                <a:latin typeface="calibri" panose="020F0502020204030204" pitchFamily="34" charset="0"/>
              </a:rPr>
              <a:t>R.drawable.india</a:t>
            </a:r>
            <a:r>
              <a:rPr lang="en-IN" dirty="0">
                <a:solidFill>
                  <a:srgbClr val="555555"/>
                </a:solidFill>
                <a:latin typeface="calibri" panose="020F0502020204030204" pitchFamily="34" charset="0"/>
              </a:rPr>
              <a:t>, </a:t>
            </a:r>
            <a:r>
              <a:rPr lang="en-IN" dirty="0" err="1">
                <a:solidFill>
                  <a:srgbClr val="555555"/>
                </a:solidFill>
                <a:latin typeface="calibri" panose="020F0502020204030204" pitchFamily="34" charset="0"/>
              </a:rPr>
              <a:t>R.drawable.australia</a:t>
            </a:r>
            <a:r>
              <a:rPr lang="en-IN" dirty="0">
                <a:solidFill>
                  <a:srgbClr val="555555"/>
                </a:solidFill>
                <a:latin typeface="calibri" panose="020F0502020204030204" pitchFamily="34" charset="0"/>
              </a:rPr>
              <a:t>, </a:t>
            </a:r>
            <a:r>
              <a:rPr lang="en-IN" dirty="0" err="1">
                <a:solidFill>
                  <a:srgbClr val="555555"/>
                </a:solidFill>
                <a:latin typeface="calibri" panose="020F0502020204030204" pitchFamily="34" charset="0"/>
              </a:rPr>
              <a:t>R.drawable.america</a:t>
            </a:r>
            <a:r>
              <a:rPr lang="en-IN" dirty="0">
                <a:solidFill>
                  <a:srgbClr val="555555"/>
                </a:solidFill>
                <a:latin typeface="calibri" panose="020F0502020204030204" pitchFamily="34" charset="0"/>
              </a:rPr>
              <a:t>};</a:t>
            </a:r>
          </a:p>
          <a:p>
            <a:pPr marL="0" indent="0">
              <a:buNone/>
            </a:pPr>
            <a:endParaRPr lang="en-IN" dirty="0">
              <a:solidFill>
                <a:srgbClr val="555555"/>
              </a:solidFill>
              <a:latin typeface="calibri" panose="020F0502020204030204" pitchFamily="34" charset="0"/>
            </a:endParaRPr>
          </a:p>
          <a:p>
            <a:pPr marL="0" indent="0">
              <a:buNone/>
            </a:pPr>
            <a:r>
              <a:rPr lang="en-IN" dirty="0">
                <a:solidFill>
                  <a:srgbClr val="555555"/>
                </a:solidFill>
                <a:latin typeface="calibri" panose="020F0502020204030204" pitchFamily="34" charset="0"/>
              </a:rPr>
              <a:t>    @Override</a:t>
            </a:r>
          </a:p>
          <a:p>
            <a:pPr marL="0" indent="0">
              <a:buNone/>
            </a:pPr>
            <a:r>
              <a:rPr lang="en-IN" dirty="0">
                <a:solidFill>
                  <a:srgbClr val="555555"/>
                </a:solidFill>
                <a:latin typeface="calibri" panose="020F0502020204030204" pitchFamily="34" charset="0"/>
              </a:rPr>
              <a:t>    protected void </a:t>
            </a:r>
            <a:r>
              <a:rPr lang="en-IN" dirty="0" err="1">
                <a:solidFill>
                  <a:srgbClr val="555555"/>
                </a:solidFill>
                <a:latin typeface="calibri" panose="020F0502020204030204" pitchFamily="34" charset="0"/>
              </a:rPr>
              <a:t>onCreate</a:t>
            </a:r>
            <a:r>
              <a:rPr lang="en-IN" dirty="0">
                <a:solidFill>
                  <a:srgbClr val="555555"/>
                </a:solidFill>
                <a:latin typeface="calibri" panose="020F0502020204030204" pitchFamily="34" charset="0"/>
              </a:rPr>
              <a:t>(Bundle </a:t>
            </a:r>
            <a:r>
              <a:rPr lang="en-IN" dirty="0" err="1">
                <a:solidFill>
                  <a:srgbClr val="555555"/>
                </a:solidFill>
                <a:latin typeface="calibri" panose="020F0502020204030204" pitchFamily="34" charset="0"/>
              </a:rPr>
              <a:t>savedInstanceState</a:t>
            </a:r>
            <a:r>
              <a:rPr lang="en-IN" dirty="0">
                <a:solidFill>
                  <a:srgbClr val="555555"/>
                </a:solidFill>
                <a:latin typeface="calibri" panose="020F0502020204030204" pitchFamily="34" charset="0"/>
              </a:rPr>
              <a:t>) {</a:t>
            </a:r>
          </a:p>
          <a:p>
            <a:pPr marL="0" indent="0">
              <a:buNone/>
            </a:pPr>
            <a:r>
              <a:rPr lang="en-IN" dirty="0">
                <a:solidFill>
                  <a:srgbClr val="555555"/>
                </a:solidFill>
                <a:latin typeface="calibri" panose="020F0502020204030204" pitchFamily="34" charset="0"/>
              </a:rPr>
              <a:t>        </a:t>
            </a:r>
            <a:r>
              <a:rPr lang="en-IN" dirty="0" err="1">
                <a:solidFill>
                  <a:srgbClr val="555555"/>
                </a:solidFill>
                <a:latin typeface="calibri" panose="020F0502020204030204" pitchFamily="34" charset="0"/>
              </a:rPr>
              <a:t>super.onCreate</a:t>
            </a:r>
            <a:r>
              <a:rPr lang="en-IN" dirty="0">
                <a:solidFill>
                  <a:srgbClr val="555555"/>
                </a:solidFill>
                <a:latin typeface="calibri" panose="020F0502020204030204" pitchFamily="34" charset="0"/>
              </a:rPr>
              <a:t>(</a:t>
            </a:r>
            <a:r>
              <a:rPr lang="en-IN" dirty="0" err="1">
                <a:solidFill>
                  <a:srgbClr val="555555"/>
                </a:solidFill>
                <a:latin typeface="calibri" panose="020F0502020204030204" pitchFamily="34" charset="0"/>
              </a:rPr>
              <a:t>savedInstanceState</a:t>
            </a:r>
            <a:r>
              <a:rPr lang="en-IN" dirty="0">
                <a:solidFill>
                  <a:srgbClr val="555555"/>
                </a:solidFill>
                <a:latin typeface="calibri" panose="020F0502020204030204" pitchFamily="34" charset="0"/>
              </a:rPr>
              <a:t>);</a:t>
            </a:r>
          </a:p>
          <a:p>
            <a:pPr marL="0" indent="0">
              <a:buNone/>
            </a:pPr>
            <a:r>
              <a:rPr lang="en-IN" dirty="0">
                <a:solidFill>
                  <a:srgbClr val="555555"/>
                </a:solidFill>
                <a:latin typeface="calibri" panose="020F0502020204030204" pitchFamily="34" charset="0"/>
              </a:rPr>
              <a:t>        </a:t>
            </a:r>
            <a:r>
              <a:rPr lang="en-IN" dirty="0" err="1">
                <a:solidFill>
                  <a:srgbClr val="555555"/>
                </a:solidFill>
                <a:latin typeface="calibri" panose="020F0502020204030204" pitchFamily="34" charset="0"/>
              </a:rPr>
              <a:t>setContentView</a:t>
            </a:r>
            <a:r>
              <a:rPr lang="en-IN" dirty="0">
                <a:solidFill>
                  <a:srgbClr val="555555"/>
                </a:solidFill>
                <a:latin typeface="calibri" panose="020F0502020204030204" pitchFamily="34" charset="0"/>
              </a:rPr>
              <a:t>(</a:t>
            </a:r>
            <a:r>
              <a:rPr lang="en-IN" dirty="0" err="1">
                <a:solidFill>
                  <a:srgbClr val="555555"/>
                </a:solidFill>
                <a:latin typeface="calibri" panose="020F0502020204030204" pitchFamily="34" charset="0"/>
              </a:rPr>
              <a:t>R.layout.activity_main</a:t>
            </a:r>
            <a:r>
              <a:rPr lang="en-IN" dirty="0">
                <a:solidFill>
                  <a:srgbClr val="555555"/>
                </a:solidFill>
                <a:latin typeface="calibri" panose="020F0502020204030204" pitchFamily="34" charset="0"/>
              </a:rPr>
              <a:t>);</a:t>
            </a:r>
          </a:p>
          <a:p>
            <a:pPr marL="0" indent="0">
              <a:buNone/>
            </a:pPr>
            <a:r>
              <a:rPr lang="en-IN" dirty="0">
                <a:solidFill>
                  <a:srgbClr val="555555"/>
                </a:solidFill>
                <a:latin typeface="calibri" panose="020F0502020204030204" pitchFamily="34" charset="0"/>
              </a:rPr>
              <a:t>        </a:t>
            </a:r>
            <a:r>
              <a:rPr lang="en-IN" dirty="0" err="1">
                <a:solidFill>
                  <a:srgbClr val="555555"/>
                </a:solidFill>
                <a:latin typeface="calibri" panose="020F0502020204030204" pitchFamily="34" charset="0"/>
              </a:rPr>
              <a:t>simpleList</a:t>
            </a:r>
            <a:r>
              <a:rPr lang="en-IN" dirty="0">
                <a:solidFill>
                  <a:srgbClr val="555555"/>
                </a:solidFill>
                <a:latin typeface="calibri" panose="020F0502020204030204" pitchFamily="34" charset="0"/>
              </a:rPr>
              <a:t> = </a:t>
            </a:r>
            <a:r>
              <a:rPr lang="en-IN" dirty="0" err="1">
                <a:solidFill>
                  <a:srgbClr val="555555"/>
                </a:solidFill>
                <a:latin typeface="calibri" panose="020F0502020204030204" pitchFamily="34" charset="0"/>
              </a:rPr>
              <a:t>findViewById</a:t>
            </a:r>
            <a:r>
              <a:rPr lang="en-IN" dirty="0">
                <a:solidFill>
                  <a:srgbClr val="555555"/>
                </a:solidFill>
                <a:latin typeface="calibri" panose="020F0502020204030204" pitchFamily="34" charset="0"/>
              </a:rPr>
              <a:t>(</a:t>
            </a:r>
            <a:r>
              <a:rPr lang="en-IN" dirty="0" err="1">
                <a:solidFill>
                  <a:srgbClr val="555555"/>
                </a:solidFill>
                <a:latin typeface="calibri" panose="020F0502020204030204" pitchFamily="34" charset="0"/>
              </a:rPr>
              <a:t>R.id.simpleView</a:t>
            </a:r>
            <a:r>
              <a:rPr lang="en-IN" dirty="0">
                <a:solidFill>
                  <a:srgbClr val="555555"/>
                </a:solidFill>
                <a:latin typeface="calibri" panose="020F0502020204030204" pitchFamily="34" charset="0"/>
              </a:rPr>
              <a:t>);</a:t>
            </a:r>
          </a:p>
          <a:p>
            <a:pPr marL="0" indent="0">
              <a:buNone/>
            </a:pPr>
            <a:r>
              <a:rPr lang="en-IN" dirty="0">
                <a:solidFill>
                  <a:srgbClr val="555555"/>
                </a:solidFill>
                <a:latin typeface="calibri" panose="020F0502020204030204" pitchFamily="34" charset="0"/>
              </a:rPr>
              <a:t>        </a:t>
            </a:r>
            <a:r>
              <a:rPr lang="en-IN" dirty="0" err="1">
                <a:solidFill>
                  <a:srgbClr val="555555"/>
                </a:solidFill>
                <a:latin typeface="calibri" panose="020F0502020204030204" pitchFamily="34" charset="0"/>
              </a:rPr>
              <a:t>CustomAdapter</a:t>
            </a:r>
            <a:r>
              <a:rPr lang="en-IN" dirty="0">
                <a:solidFill>
                  <a:srgbClr val="555555"/>
                </a:solidFill>
                <a:latin typeface="calibri" panose="020F0502020204030204" pitchFamily="34" charset="0"/>
              </a:rPr>
              <a:t> </a:t>
            </a:r>
            <a:r>
              <a:rPr lang="en-IN" dirty="0" err="1">
                <a:solidFill>
                  <a:srgbClr val="555555"/>
                </a:solidFill>
                <a:latin typeface="calibri" panose="020F0502020204030204" pitchFamily="34" charset="0"/>
              </a:rPr>
              <a:t>customAdapter</a:t>
            </a:r>
            <a:r>
              <a:rPr lang="en-IN" dirty="0">
                <a:solidFill>
                  <a:srgbClr val="555555"/>
                </a:solidFill>
                <a:latin typeface="calibri" panose="020F0502020204030204" pitchFamily="34" charset="0"/>
              </a:rPr>
              <a:t> = new </a:t>
            </a:r>
            <a:r>
              <a:rPr lang="en-IN" dirty="0" err="1">
                <a:solidFill>
                  <a:srgbClr val="555555"/>
                </a:solidFill>
                <a:latin typeface="calibri" panose="020F0502020204030204" pitchFamily="34" charset="0"/>
              </a:rPr>
              <a:t>CustomAdapter</a:t>
            </a:r>
            <a:r>
              <a:rPr lang="en-IN" dirty="0">
                <a:solidFill>
                  <a:srgbClr val="555555"/>
                </a:solidFill>
                <a:latin typeface="calibri" panose="020F0502020204030204" pitchFamily="34" charset="0"/>
              </a:rPr>
              <a:t>(</a:t>
            </a:r>
            <a:r>
              <a:rPr lang="en-IN" dirty="0" err="1">
                <a:solidFill>
                  <a:srgbClr val="555555"/>
                </a:solidFill>
                <a:latin typeface="calibri" panose="020F0502020204030204" pitchFamily="34" charset="0"/>
              </a:rPr>
              <a:t>getApplicationContext</a:t>
            </a:r>
            <a:r>
              <a:rPr lang="en-IN" dirty="0">
                <a:solidFill>
                  <a:srgbClr val="555555"/>
                </a:solidFill>
                <a:latin typeface="calibri" panose="020F0502020204030204" pitchFamily="34" charset="0"/>
              </a:rPr>
              <a:t>(), </a:t>
            </a:r>
            <a:r>
              <a:rPr lang="en-IN" dirty="0" err="1">
                <a:solidFill>
                  <a:srgbClr val="555555"/>
                </a:solidFill>
                <a:latin typeface="calibri" panose="020F0502020204030204" pitchFamily="34" charset="0"/>
              </a:rPr>
              <a:t>countryList</a:t>
            </a:r>
            <a:r>
              <a:rPr lang="en-IN" dirty="0">
                <a:solidFill>
                  <a:srgbClr val="555555"/>
                </a:solidFill>
                <a:latin typeface="calibri" panose="020F0502020204030204" pitchFamily="34" charset="0"/>
              </a:rPr>
              <a:t>, flags);</a:t>
            </a:r>
          </a:p>
          <a:p>
            <a:pPr marL="0" indent="0">
              <a:buNone/>
            </a:pPr>
            <a:r>
              <a:rPr lang="en-IN" dirty="0">
                <a:solidFill>
                  <a:srgbClr val="555555"/>
                </a:solidFill>
                <a:latin typeface="calibri" panose="020F0502020204030204" pitchFamily="34" charset="0"/>
              </a:rPr>
              <a:t>        </a:t>
            </a:r>
            <a:r>
              <a:rPr lang="en-IN" dirty="0" err="1">
                <a:solidFill>
                  <a:srgbClr val="555555"/>
                </a:solidFill>
                <a:latin typeface="calibri" panose="020F0502020204030204" pitchFamily="34" charset="0"/>
              </a:rPr>
              <a:t>simpleList.setAdapter</a:t>
            </a:r>
            <a:r>
              <a:rPr lang="en-IN" dirty="0">
                <a:solidFill>
                  <a:srgbClr val="555555"/>
                </a:solidFill>
                <a:latin typeface="calibri" panose="020F0502020204030204" pitchFamily="34" charset="0"/>
              </a:rPr>
              <a:t>(</a:t>
            </a:r>
            <a:r>
              <a:rPr lang="en-IN" dirty="0" err="1">
                <a:solidFill>
                  <a:srgbClr val="555555"/>
                </a:solidFill>
                <a:latin typeface="calibri" panose="020F0502020204030204" pitchFamily="34" charset="0"/>
              </a:rPr>
              <a:t>customAdapter</a:t>
            </a:r>
            <a:r>
              <a:rPr lang="en-IN" dirty="0">
                <a:solidFill>
                  <a:srgbClr val="555555"/>
                </a:solidFill>
                <a:latin typeface="calibri" panose="020F0502020204030204" pitchFamily="34" charset="0"/>
              </a:rPr>
              <a:t>);</a:t>
            </a:r>
          </a:p>
          <a:p>
            <a:pPr marL="0" indent="0">
              <a:buNone/>
            </a:pPr>
            <a:r>
              <a:rPr lang="en-IN" dirty="0">
                <a:solidFill>
                  <a:srgbClr val="555555"/>
                </a:solidFill>
                <a:latin typeface="calibri" panose="020F0502020204030204" pitchFamily="34" charset="0"/>
              </a:rPr>
              <a:t>    }</a:t>
            </a:r>
          </a:p>
          <a:p>
            <a:pPr marL="0" indent="0">
              <a:buNone/>
            </a:pPr>
            <a:r>
              <a:rPr lang="en-IN" dirty="0">
                <a:solidFill>
                  <a:srgbClr val="555555"/>
                </a:solidFill>
                <a:latin typeface="calibri" panose="020F0502020204030204" pitchFamily="34" charset="0"/>
              </a:rPr>
              <a:t>}</a:t>
            </a:r>
            <a:endParaRPr lang="en-IN" dirty="0"/>
          </a:p>
        </p:txBody>
      </p:sp>
    </p:spTree>
    <p:extLst>
      <p:ext uri="{BB962C8B-B14F-4D97-AF65-F5344CB8AC3E}">
        <p14:creationId xmlns:p14="http://schemas.microsoft.com/office/powerpoint/2010/main" val="9194955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E4CB0163-0C71-45B5-99D8-C4853C0A6296}"/>
              </a:ext>
            </a:extLst>
          </p:cNvPr>
          <p:cNvSpPr>
            <a:spLocks noGrp="1"/>
          </p:cNvSpPr>
          <p:nvPr>
            <p:ph idx="1"/>
          </p:nvPr>
        </p:nvSpPr>
        <p:spPr>
          <a:xfrm>
            <a:off x="241042" y="373224"/>
            <a:ext cx="10515600" cy="5794408"/>
          </a:xfrm>
        </p:spPr>
        <p:txBody>
          <a:bodyPr>
            <a:noAutofit/>
          </a:bodyPr>
          <a:lstStyle/>
          <a:p>
            <a:pPr marL="0" indent="0">
              <a:spcBef>
                <a:spcPts val="0"/>
              </a:spcBef>
              <a:buNone/>
            </a:pPr>
            <a:r>
              <a:rPr lang="en-IN" sz="1400" b="0" i="0" dirty="0">
                <a:solidFill>
                  <a:srgbClr val="555555"/>
                </a:solidFill>
                <a:effectLst/>
                <a:latin typeface="calibri" panose="020F0502020204030204" pitchFamily="34" charset="0"/>
              </a:rPr>
              <a:t>CustomAdapter.</a:t>
            </a:r>
            <a:r>
              <a:rPr lang="en-IN" sz="1400" b="0" i="0" u="none" strike="noStrike" dirty="0">
                <a:solidFill>
                  <a:srgbClr val="337AB7"/>
                </a:solidFill>
                <a:effectLst/>
                <a:latin typeface="calibri" panose="020F0502020204030204" pitchFamily="34" charset="0"/>
                <a:hlinkClick r:id="rId2" tooltip="JAVA For Android"/>
              </a:rPr>
              <a:t>java</a:t>
            </a:r>
            <a:endParaRPr lang="en-IN" sz="1400" b="0" i="0" u="none" strike="noStrike" dirty="0">
              <a:solidFill>
                <a:srgbClr val="337AB7"/>
              </a:solidFill>
              <a:effectLst/>
              <a:latin typeface="calibri" panose="020F0502020204030204" pitchFamily="34" charset="0"/>
            </a:endParaRPr>
          </a:p>
          <a:p>
            <a:pPr marL="0" indent="0">
              <a:spcBef>
                <a:spcPts val="0"/>
              </a:spcBef>
              <a:buNone/>
            </a:pPr>
            <a:endParaRPr lang="en-IN" sz="1400" dirty="0">
              <a:solidFill>
                <a:srgbClr val="337AB7"/>
              </a:solidFill>
              <a:latin typeface="calibri" panose="020F0502020204030204" pitchFamily="34" charset="0"/>
            </a:endParaRPr>
          </a:p>
          <a:p>
            <a:pPr marL="0" indent="0">
              <a:spcBef>
                <a:spcPts val="0"/>
              </a:spcBef>
              <a:buNone/>
            </a:pPr>
            <a:r>
              <a:rPr lang="en-IN" sz="1400" dirty="0">
                <a:latin typeface="calibri" panose="020F0502020204030204" pitchFamily="34" charset="0"/>
              </a:rPr>
              <a:t>package </a:t>
            </a:r>
            <a:r>
              <a:rPr lang="en-IN" sz="1400" dirty="0" err="1">
                <a:latin typeface="calibri" panose="020F0502020204030204" pitchFamily="34" charset="0"/>
              </a:rPr>
              <a:t>com.sindhu.customlist</a:t>
            </a:r>
            <a:r>
              <a:rPr lang="en-IN" sz="1400" dirty="0">
                <a:latin typeface="calibri" panose="020F0502020204030204" pitchFamily="34" charset="0"/>
              </a:rPr>
              <a:t>;</a:t>
            </a:r>
          </a:p>
          <a:p>
            <a:pPr marL="0" indent="0">
              <a:spcBef>
                <a:spcPts val="0"/>
              </a:spcBef>
              <a:buNone/>
            </a:pPr>
            <a:endParaRPr lang="en-IN" sz="1400" dirty="0">
              <a:latin typeface="calibri" panose="020F0502020204030204" pitchFamily="34" charset="0"/>
            </a:endParaRPr>
          </a:p>
          <a:p>
            <a:pPr marL="0" indent="0">
              <a:spcBef>
                <a:spcPts val="0"/>
              </a:spcBef>
              <a:buNone/>
            </a:pPr>
            <a:r>
              <a:rPr lang="en-IN" sz="1400" dirty="0">
                <a:latin typeface="calibri" panose="020F0502020204030204" pitchFamily="34" charset="0"/>
              </a:rPr>
              <a:t>import </a:t>
            </a:r>
            <a:r>
              <a:rPr lang="en-IN" sz="1400" dirty="0" err="1">
                <a:latin typeface="calibri" panose="020F0502020204030204" pitchFamily="34" charset="0"/>
              </a:rPr>
              <a:t>android.content.Context</a:t>
            </a:r>
            <a:r>
              <a:rPr lang="en-IN" sz="1400" dirty="0">
                <a:latin typeface="calibri" panose="020F0502020204030204" pitchFamily="34" charset="0"/>
              </a:rPr>
              <a:t>;</a:t>
            </a:r>
          </a:p>
          <a:p>
            <a:pPr marL="0" indent="0">
              <a:spcBef>
                <a:spcPts val="0"/>
              </a:spcBef>
              <a:buNone/>
            </a:pPr>
            <a:r>
              <a:rPr lang="en-IN" sz="1400" dirty="0">
                <a:latin typeface="calibri" panose="020F0502020204030204" pitchFamily="34" charset="0"/>
              </a:rPr>
              <a:t>import </a:t>
            </a:r>
            <a:r>
              <a:rPr lang="en-IN" sz="1400" dirty="0" err="1">
                <a:latin typeface="calibri" panose="020F0502020204030204" pitchFamily="34" charset="0"/>
              </a:rPr>
              <a:t>android.view.LayoutInflater</a:t>
            </a:r>
            <a:r>
              <a:rPr lang="en-IN" sz="1400" dirty="0">
                <a:latin typeface="calibri" panose="020F0502020204030204" pitchFamily="34" charset="0"/>
              </a:rPr>
              <a:t>;</a:t>
            </a:r>
          </a:p>
          <a:p>
            <a:pPr marL="0" indent="0">
              <a:spcBef>
                <a:spcPts val="0"/>
              </a:spcBef>
              <a:buNone/>
            </a:pPr>
            <a:r>
              <a:rPr lang="en-IN" sz="1400" dirty="0">
                <a:latin typeface="calibri" panose="020F0502020204030204" pitchFamily="34" charset="0"/>
              </a:rPr>
              <a:t>import </a:t>
            </a:r>
            <a:r>
              <a:rPr lang="en-IN" sz="1400" dirty="0" err="1">
                <a:latin typeface="calibri" panose="020F0502020204030204" pitchFamily="34" charset="0"/>
              </a:rPr>
              <a:t>android.view.View</a:t>
            </a:r>
            <a:r>
              <a:rPr lang="en-IN" sz="1400" dirty="0">
                <a:latin typeface="calibri" panose="020F0502020204030204" pitchFamily="34" charset="0"/>
              </a:rPr>
              <a:t>;</a:t>
            </a:r>
          </a:p>
          <a:p>
            <a:pPr marL="0" indent="0">
              <a:spcBef>
                <a:spcPts val="0"/>
              </a:spcBef>
              <a:buNone/>
            </a:pPr>
            <a:r>
              <a:rPr lang="en-IN" sz="1400" dirty="0">
                <a:latin typeface="calibri" panose="020F0502020204030204" pitchFamily="34" charset="0"/>
              </a:rPr>
              <a:t>import </a:t>
            </a:r>
            <a:r>
              <a:rPr lang="en-IN" sz="1400" dirty="0" err="1">
                <a:latin typeface="calibri" panose="020F0502020204030204" pitchFamily="34" charset="0"/>
              </a:rPr>
              <a:t>android.view.ViewGroup</a:t>
            </a:r>
            <a:r>
              <a:rPr lang="en-IN" sz="1400" dirty="0">
                <a:latin typeface="calibri" panose="020F0502020204030204" pitchFamily="34" charset="0"/>
              </a:rPr>
              <a:t>;</a:t>
            </a:r>
          </a:p>
          <a:p>
            <a:pPr marL="0" indent="0">
              <a:spcBef>
                <a:spcPts val="0"/>
              </a:spcBef>
              <a:buNone/>
            </a:pPr>
            <a:r>
              <a:rPr lang="en-IN" sz="1400" dirty="0">
                <a:latin typeface="calibri" panose="020F0502020204030204" pitchFamily="34" charset="0"/>
              </a:rPr>
              <a:t>import </a:t>
            </a:r>
            <a:r>
              <a:rPr lang="en-IN" sz="1400" dirty="0" err="1">
                <a:latin typeface="calibri" panose="020F0502020204030204" pitchFamily="34" charset="0"/>
              </a:rPr>
              <a:t>android.widget.BaseAdapter</a:t>
            </a:r>
            <a:r>
              <a:rPr lang="en-IN" sz="1400" dirty="0">
                <a:latin typeface="calibri" panose="020F0502020204030204" pitchFamily="34" charset="0"/>
              </a:rPr>
              <a:t>;</a:t>
            </a:r>
          </a:p>
          <a:p>
            <a:pPr marL="0" indent="0">
              <a:spcBef>
                <a:spcPts val="0"/>
              </a:spcBef>
              <a:buNone/>
            </a:pPr>
            <a:r>
              <a:rPr lang="en-IN" sz="1400" dirty="0">
                <a:latin typeface="calibri" panose="020F0502020204030204" pitchFamily="34" charset="0"/>
              </a:rPr>
              <a:t>import </a:t>
            </a:r>
            <a:r>
              <a:rPr lang="en-IN" sz="1400" dirty="0" err="1">
                <a:latin typeface="calibri" panose="020F0502020204030204" pitchFamily="34" charset="0"/>
              </a:rPr>
              <a:t>android.widget.ImageView</a:t>
            </a:r>
            <a:r>
              <a:rPr lang="en-IN" sz="1400" dirty="0">
                <a:latin typeface="calibri" panose="020F0502020204030204" pitchFamily="34" charset="0"/>
              </a:rPr>
              <a:t>;</a:t>
            </a:r>
          </a:p>
          <a:p>
            <a:pPr marL="0" indent="0">
              <a:spcBef>
                <a:spcPts val="0"/>
              </a:spcBef>
              <a:buNone/>
            </a:pPr>
            <a:r>
              <a:rPr lang="en-IN" sz="1400" dirty="0">
                <a:latin typeface="calibri" panose="020F0502020204030204" pitchFamily="34" charset="0"/>
              </a:rPr>
              <a:t>import </a:t>
            </a:r>
            <a:r>
              <a:rPr lang="en-IN" sz="1400" dirty="0" err="1">
                <a:latin typeface="calibri" panose="020F0502020204030204" pitchFamily="34" charset="0"/>
              </a:rPr>
              <a:t>android.widget.TextView</a:t>
            </a:r>
            <a:r>
              <a:rPr lang="en-IN" sz="1400" dirty="0">
                <a:latin typeface="calibri" panose="020F0502020204030204" pitchFamily="34" charset="0"/>
              </a:rPr>
              <a:t>;</a:t>
            </a:r>
          </a:p>
          <a:p>
            <a:pPr marL="0" indent="0">
              <a:spcBef>
                <a:spcPts val="0"/>
              </a:spcBef>
              <a:buNone/>
            </a:pPr>
            <a:endParaRPr lang="en-IN" sz="1400" dirty="0">
              <a:latin typeface="calibri" panose="020F0502020204030204" pitchFamily="34" charset="0"/>
            </a:endParaRPr>
          </a:p>
          <a:p>
            <a:pPr marL="0" indent="0">
              <a:spcBef>
                <a:spcPts val="0"/>
              </a:spcBef>
              <a:buNone/>
            </a:pPr>
            <a:r>
              <a:rPr lang="en-IN" sz="1400" dirty="0">
                <a:latin typeface="calibri" panose="020F0502020204030204" pitchFamily="34" charset="0"/>
              </a:rPr>
              <a:t>public class </a:t>
            </a:r>
            <a:r>
              <a:rPr lang="en-IN" sz="1400" dirty="0" err="1">
                <a:latin typeface="calibri" panose="020F0502020204030204" pitchFamily="34" charset="0"/>
              </a:rPr>
              <a:t>CustomAdapter</a:t>
            </a:r>
            <a:r>
              <a:rPr lang="en-IN" sz="1400" dirty="0">
                <a:latin typeface="calibri" panose="020F0502020204030204" pitchFamily="34" charset="0"/>
              </a:rPr>
              <a:t> extends </a:t>
            </a:r>
            <a:r>
              <a:rPr lang="en-IN" sz="1400" dirty="0" err="1">
                <a:latin typeface="calibri" panose="020F0502020204030204" pitchFamily="34" charset="0"/>
              </a:rPr>
              <a:t>BaseAdapter</a:t>
            </a:r>
            <a:r>
              <a:rPr lang="en-IN" sz="1400" dirty="0">
                <a:latin typeface="calibri" panose="020F0502020204030204" pitchFamily="34" charset="0"/>
              </a:rPr>
              <a:t> {</a:t>
            </a:r>
          </a:p>
          <a:p>
            <a:pPr marL="0" indent="0">
              <a:spcBef>
                <a:spcPts val="0"/>
              </a:spcBef>
              <a:buNone/>
            </a:pPr>
            <a:r>
              <a:rPr lang="en-IN" sz="1400" dirty="0">
                <a:latin typeface="calibri" panose="020F0502020204030204" pitchFamily="34" charset="0"/>
              </a:rPr>
              <a:t>    Context </a:t>
            </a:r>
            <a:r>
              <a:rPr lang="en-IN" sz="1400" dirty="0" err="1">
                <a:latin typeface="calibri" panose="020F0502020204030204" pitchFamily="34" charset="0"/>
              </a:rPr>
              <a:t>context</a:t>
            </a:r>
            <a:r>
              <a:rPr lang="en-IN" sz="1400" dirty="0">
                <a:latin typeface="calibri" panose="020F0502020204030204" pitchFamily="34" charset="0"/>
              </a:rPr>
              <a:t>;</a:t>
            </a:r>
          </a:p>
          <a:p>
            <a:pPr marL="0" indent="0">
              <a:spcBef>
                <a:spcPts val="0"/>
              </a:spcBef>
              <a:buNone/>
            </a:pPr>
            <a:r>
              <a:rPr lang="en-IN" sz="1400" dirty="0">
                <a:latin typeface="calibri" panose="020F0502020204030204" pitchFamily="34" charset="0"/>
              </a:rPr>
              <a:t>    String </a:t>
            </a:r>
            <a:r>
              <a:rPr lang="en-IN" sz="1400" dirty="0" err="1">
                <a:latin typeface="calibri" panose="020F0502020204030204" pitchFamily="34" charset="0"/>
              </a:rPr>
              <a:t>CountryList</a:t>
            </a:r>
            <a:r>
              <a:rPr lang="en-IN" sz="1400" dirty="0">
                <a:latin typeface="calibri" panose="020F0502020204030204" pitchFamily="34" charset="0"/>
              </a:rPr>
              <a:t>[];</a:t>
            </a:r>
          </a:p>
          <a:p>
            <a:pPr marL="0" indent="0">
              <a:spcBef>
                <a:spcPts val="0"/>
              </a:spcBef>
              <a:buNone/>
            </a:pPr>
            <a:r>
              <a:rPr lang="en-IN" sz="1400" dirty="0">
                <a:latin typeface="calibri" panose="020F0502020204030204" pitchFamily="34" charset="0"/>
              </a:rPr>
              <a:t>    </a:t>
            </a:r>
            <a:r>
              <a:rPr lang="en-IN" sz="1400" dirty="0" err="1">
                <a:latin typeface="calibri" panose="020F0502020204030204" pitchFamily="34" charset="0"/>
              </a:rPr>
              <a:t>int</a:t>
            </a:r>
            <a:r>
              <a:rPr lang="en-IN" sz="1400" dirty="0">
                <a:latin typeface="calibri" panose="020F0502020204030204" pitchFamily="34" charset="0"/>
              </a:rPr>
              <a:t> flags[];</a:t>
            </a:r>
          </a:p>
          <a:p>
            <a:pPr marL="0" indent="0">
              <a:spcBef>
                <a:spcPts val="0"/>
              </a:spcBef>
              <a:buNone/>
            </a:pPr>
            <a:r>
              <a:rPr lang="en-IN" sz="1400" dirty="0">
                <a:latin typeface="calibri" panose="020F0502020204030204" pitchFamily="34" charset="0"/>
              </a:rPr>
              <a:t>    </a:t>
            </a:r>
            <a:r>
              <a:rPr lang="en-IN" sz="1400" dirty="0" err="1">
                <a:latin typeface="calibri" panose="020F0502020204030204" pitchFamily="34" charset="0"/>
              </a:rPr>
              <a:t>LayoutInflater</a:t>
            </a:r>
            <a:r>
              <a:rPr lang="en-IN" sz="1400" dirty="0">
                <a:latin typeface="calibri" panose="020F0502020204030204" pitchFamily="34" charset="0"/>
              </a:rPr>
              <a:t> </a:t>
            </a:r>
            <a:r>
              <a:rPr lang="en-IN" sz="1400" dirty="0" err="1">
                <a:latin typeface="calibri" panose="020F0502020204030204" pitchFamily="34" charset="0"/>
              </a:rPr>
              <a:t>inflter</a:t>
            </a:r>
            <a:r>
              <a:rPr lang="en-IN" sz="1400" dirty="0" smtClean="0">
                <a:latin typeface="calibri" panose="020F0502020204030204" pitchFamily="34" charset="0"/>
              </a:rPr>
              <a:t>;</a:t>
            </a:r>
          </a:p>
          <a:p>
            <a:pPr marL="0" indent="0">
              <a:spcBef>
                <a:spcPts val="0"/>
              </a:spcBef>
              <a:buNone/>
            </a:pPr>
            <a:endParaRPr lang="en-IN" sz="1400" dirty="0" smtClean="0">
              <a:latin typeface="calibri" panose="020F0502020204030204" pitchFamily="34" charset="0"/>
            </a:endParaRPr>
          </a:p>
          <a:p>
            <a:pPr marL="0" indent="0">
              <a:spcBef>
                <a:spcPts val="0"/>
              </a:spcBef>
              <a:buNone/>
            </a:pPr>
            <a:r>
              <a:rPr lang="en-IN" sz="1400" dirty="0">
                <a:latin typeface="calibri" panose="020F0502020204030204" pitchFamily="34" charset="0"/>
              </a:rPr>
              <a:t>public </a:t>
            </a:r>
            <a:r>
              <a:rPr lang="en-IN" sz="1400" dirty="0" err="1">
                <a:latin typeface="calibri" panose="020F0502020204030204" pitchFamily="34" charset="0"/>
              </a:rPr>
              <a:t>CustomAdapter</a:t>
            </a:r>
            <a:r>
              <a:rPr lang="en-IN" sz="1400" dirty="0">
                <a:latin typeface="calibri" panose="020F0502020204030204" pitchFamily="34" charset="0"/>
              </a:rPr>
              <a:t>(Context </a:t>
            </a:r>
            <a:r>
              <a:rPr lang="en-IN" sz="1400" dirty="0" err="1">
                <a:latin typeface="calibri" panose="020F0502020204030204" pitchFamily="34" charset="0"/>
              </a:rPr>
              <a:t>context</a:t>
            </a:r>
            <a:r>
              <a:rPr lang="en-IN" sz="1400" dirty="0">
                <a:latin typeface="calibri" panose="020F0502020204030204" pitchFamily="34" charset="0"/>
              </a:rPr>
              <a:t>, String[] </a:t>
            </a:r>
            <a:r>
              <a:rPr lang="en-IN" sz="1400" dirty="0" err="1">
                <a:latin typeface="calibri" panose="020F0502020204030204" pitchFamily="34" charset="0"/>
              </a:rPr>
              <a:t>countryList</a:t>
            </a:r>
            <a:r>
              <a:rPr lang="en-IN" sz="1400" dirty="0">
                <a:latin typeface="calibri" panose="020F0502020204030204" pitchFamily="34" charset="0"/>
              </a:rPr>
              <a:t>, </a:t>
            </a:r>
            <a:r>
              <a:rPr lang="en-IN" sz="1400" dirty="0" err="1">
                <a:latin typeface="calibri" panose="020F0502020204030204" pitchFamily="34" charset="0"/>
              </a:rPr>
              <a:t>int</a:t>
            </a:r>
            <a:r>
              <a:rPr lang="en-IN" sz="1400" dirty="0">
                <a:latin typeface="calibri" panose="020F0502020204030204" pitchFamily="34" charset="0"/>
              </a:rPr>
              <a:t>[] flags) {</a:t>
            </a:r>
          </a:p>
          <a:p>
            <a:pPr marL="0" indent="0">
              <a:spcBef>
                <a:spcPts val="0"/>
              </a:spcBef>
              <a:buNone/>
            </a:pPr>
            <a:r>
              <a:rPr lang="en-IN" sz="1400" dirty="0">
                <a:latin typeface="calibri" panose="020F0502020204030204" pitchFamily="34" charset="0"/>
              </a:rPr>
              <a:t>        </a:t>
            </a:r>
            <a:r>
              <a:rPr lang="en-IN" sz="1400" dirty="0" err="1">
                <a:latin typeface="calibri" panose="020F0502020204030204" pitchFamily="34" charset="0"/>
              </a:rPr>
              <a:t>this.context</a:t>
            </a:r>
            <a:r>
              <a:rPr lang="en-IN" sz="1400" dirty="0">
                <a:latin typeface="calibri" panose="020F0502020204030204" pitchFamily="34" charset="0"/>
              </a:rPr>
              <a:t> = context;</a:t>
            </a:r>
          </a:p>
          <a:p>
            <a:pPr marL="0" indent="0">
              <a:spcBef>
                <a:spcPts val="0"/>
              </a:spcBef>
              <a:buNone/>
            </a:pPr>
            <a:r>
              <a:rPr lang="en-IN" sz="1400" dirty="0">
                <a:latin typeface="calibri" panose="020F0502020204030204" pitchFamily="34" charset="0"/>
              </a:rPr>
              <a:t>        </a:t>
            </a:r>
            <a:r>
              <a:rPr lang="en-IN" sz="1400" dirty="0" err="1">
                <a:latin typeface="calibri" panose="020F0502020204030204" pitchFamily="34" charset="0"/>
              </a:rPr>
              <a:t>CountryList</a:t>
            </a:r>
            <a:r>
              <a:rPr lang="en-IN" sz="1400" dirty="0">
                <a:latin typeface="calibri" panose="020F0502020204030204" pitchFamily="34" charset="0"/>
              </a:rPr>
              <a:t> = </a:t>
            </a:r>
            <a:r>
              <a:rPr lang="en-IN" sz="1400" dirty="0" err="1">
                <a:latin typeface="calibri" panose="020F0502020204030204" pitchFamily="34" charset="0"/>
              </a:rPr>
              <a:t>countryList</a:t>
            </a:r>
            <a:r>
              <a:rPr lang="en-IN" sz="1400" dirty="0">
                <a:latin typeface="calibri" panose="020F0502020204030204" pitchFamily="34" charset="0"/>
              </a:rPr>
              <a:t>;</a:t>
            </a:r>
          </a:p>
          <a:p>
            <a:pPr marL="0" indent="0">
              <a:spcBef>
                <a:spcPts val="0"/>
              </a:spcBef>
              <a:buNone/>
            </a:pPr>
            <a:r>
              <a:rPr lang="en-IN" sz="1400" dirty="0">
                <a:latin typeface="calibri" panose="020F0502020204030204" pitchFamily="34" charset="0"/>
              </a:rPr>
              <a:t>        </a:t>
            </a:r>
            <a:r>
              <a:rPr lang="en-IN" sz="1400" dirty="0" err="1">
                <a:latin typeface="calibri" panose="020F0502020204030204" pitchFamily="34" charset="0"/>
              </a:rPr>
              <a:t>this.flags</a:t>
            </a:r>
            <a:r>
              <a:rPr lang="en-IN" sz="1400" dirty="0">
                <a:latin typeface="calibri" panose="020F0502020204030204" pitchFamily="34" charset="0"/>
              </a:rPr>
              <a:t> = flags;</a:t>
            </a:r>
          </a:p>
          <a:p>
            <a:pPr marL="0" indent="0">
              <a:spcBef>
                <a:spcPts val="0"/>
              </a:spcBef>
              <a:buNone/>
            </a:pPr>
            <a:r>
              <a:rPr lang="en-IN" sz="1400" dirty="0">
                <a:latin typeface="calibri" panose="020F0502020204030204" pitchFamily="34" charset="0"/>
              </a:rPr>
              <a:t>        </a:t>
            </a:r>
            <a:r>
              <a:rPr lang="en-IN" sz="1400" dirty="0" err="1">
                <a:latin typeface="calibri" panose="020F0502020204030204" pitchFamily="34" charset="0"/>
              </a:rPr>
              <a:t>this.inflter</a:t>
            </a:r>
            <a:r>
              <a:rPr lang="en-IN" sz="1400" dirty="0">
                <a:latin typeface="calibri" panose="020F0502020204030204" pitchFamily="34" charset="0"/>
              </a:rPr>
              <a:t> = (</a:t>
            </a:r>
            <a:r>
              <a:rPr lang="en-IN" sz="1400" dirty="0" err="1">
                <a:latin typeface="calibri" panose="020F0502020204030204" pitchFamily="34" charset="0"/>
              </a:rPr>
              <a:t>LayoutInflater.from</a:t>
            </a:r>
            <a:r>
              <a:rPr lang="en-IN" sz="1400" dirty="0">
                <a:latin typeface="calibri" panose="020F0502020204030204" pitchFamily="34" charset="0"/>
              </a:rPr>
              <a:t>(context</a:t>
            </a:r>
            <a:r>
              <a:rPr lang="en-IN" sz="1400" dirty="0" smtClean="0">
                <a:latin typeface="calibri" panose="020F0502020204030204" pitchFamily="34" charset="0"/>
              </a:rPr>
              <a:t>)); // </a:t>
            </a:r>
            <a:r>
              <a:rPr lang="en-IN" sz="1400" dirty="0"/>
              <a:t>Create a new </a:t>
            </a:r>
            <a:r>
              <a:rPr lang="en-IN" sz="1400" dirty="0" err="1"/>
              <a:t>LayoutInflater</a:t>
            </a:r>
            <a:r>
              <a:rPr lang="en-IN" sz="1400" dirty="0"/>
              <a:t> instance associated with a particular Context</a:t>
            </a:r>
            <a:endParaRPr lang="en-IN" sz="1400" dirty="0">
              <a:latin typeface="calibri" panose="020F0502020204030204" pitchFamily="34" charset="0"/>
            </a:endParaRPr>
          </a:p>
          <a:p>
            <a:pPr marL="0" indent="0">
              <a:spcBef>
                <a:spcPts val="0"/>
              </a:spcBef>
              <a:buNone/>
            </a:pPr>
            <a:r>
              <a:rPr lang="en-IN" sz="1400" dirty="0">
                <a:latin typeface="calibri" panose="020F0502020204030204" pitchFamily="34" charset="0"/>
              </a:rPr>
              <a:t>    }</a:t>
            </a:r>
          </a:p>
        </p:txBody>
      </p:sp>
    </p:spTree>
    <p:extLst>
      <p:ext uri="{BB962C8B-B14F-4D97-AF65-F5344CB8AC3E}">
        <p14:creationId xmlns:p14="http://schemas.microsoft.com/office/powerpoint/2010/main" val="40286603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E4CB0163-0C71-45B5-99D8-C4853C0A6296}"/>
              </a:ext>
            </a:extLst>
          </p:cNvPr>
          <p:cNvSpPr>
            <a:spLocks noGrp="1"/>
          </p:cNvSpPr>
          <p:nvPr>
            <p:ph idx="1"/>
          </p:nvPr>
        </p:nvSpPr>
        <p:spPr>
          <a:xfrm>
            <a:off x="241042" y="373224"/>
            <a:ext cx="10515600" cy="5794408"/>
          </a:xfrm>
        </p:spPr>
        <p:txBody>
          <a:bodyPr>
            <a:noAutofit/>
          </a:bodyPr>
          <a:lstStyle/>
          <a:p>
            <a:pPr marL="0" indent="0">
              <a:spcBef>
                <a:spcPts val="0"/>
              </a:spcBef>
              <a:buNone/>
            </a:pPr>
            <a:r>
              <a:rPr lang="en-IN" sz="1400" b="0" i="0" dirty="0">
                <a:solidFill>
                  <a:srgbClr val="555555"/>
                </a:solidFill>
                <a:effectLst/>
                <a:latin typeface="calibri" panose="020F0502020204030204" pitchFamily="34" charset="0"/>
              </a:rPr>
              <a:t>CustomAdapter.</a:t>
            </a:r>
            <a:r>
              <a:rPr lang="en-IN" sz="1400" b="0" i="0" u="none" strike="noStrike" dirty="0">
                <a:solidFill>
                  <a:srgbClr val="337AB7"/>
                </a:solidFill>
                <a:effectLst/>
                <a:latin typeface="calibri" panose="020F0502020204030204" pitchFamily="34" charset="0"/>
                <a:hlinkClick r:id="rId2" tooltip="JAVA For Android"/>
              </a:rPr>
              <a:t>java</a:t>
            </a:r>
            <a:endParaRPr lang="en-IN" sz="1400" b="0" i="0" u="none" strike="noStrike" dirty="0">
              <a:solidFill>
                <a:srgbClr val="337AB7"/>
              </a:solidFill>
              <a:effectLst/>
              <a:latin typeface="calibri" panose="020F0502020204030204" pitchFamily="34" charset="0"/>
            </a:endParaRPr>
          </a:p>
          <a:p>
            <a:pPr marL="0" indent="0">
              <a:spcBef>
                <a:spcPts val="0"/>
              </a:spcBef>
              <a:buNone/>
            </a:pPr>
            <a:endParaRPr lang="en-IN" sz="1400" dirty="0">
              <a:latin typeface="calibri" panose="020F0502020204030204" pitchFamily="34" charset="0"/>
            </a:endParaRPr>
          </a:p>
          <a:p>
            <a:pPr marL="0" indent="0">
              <a:spcBef>
                <a:spcPts val="0"/>
              </a:spcBef>
              <a:buNone/>
            </a:pPr>
            <a:r>
              <a:rPr lang="en-IN" sz="1400" dirty="0">
                <a:latin typeface="calibri" panose="020F0502020204030204" pitchFamily="34" charset="0"/>
              </a:rPr>
              <a:t>@Override</a:t>
            </a:r>
          </a:p>
          <a:p>
            <a:pPr marL="0" indent="0">
              <a:spcBef>
                <a:spcPts val="0"/>
              </a:spcBef>
              <a:buNone/>
            </a:pPr>
            <a:r>
              <a:rPr lang="en-IN" sz="1400" dirty="0">
                <a:latin typeface="calibri" panose="020F0502020204030204" pitchFamily="34" charset="0"/>
              </a:rPr>
              <a:t>    public </a:t>
            </a:r>
            <a:r>
              <a:rPr lang="en-IN" sz="1400" dirty="0" err="1">
                <a:latin typeface="calibri" panose="020F0502020204030204" pitchFamily="34" charset="0"/>
              </a:rPr>
              <a:t>int</a:t>
            </a:r>
            <a:r>
              <a:rPr lang="en-IN" sz="1400" dirty="0">
                <a:latin typeface="calibri" panose="020F0502020204030204" pitchFamily="34" charset="0"/>
              </a:rPr>
              <a:t> </a:t>
            </a:r>
            <a:r>
              <a:rPr lang="en-IN" sz="1400" dirty="0" err="1">
                <a:latin typeface="calibri" panose="020F0502020204030204" pitchFamily="34" charset="0"/>
              </a:rPr>
              <a:t>getCount</a:t>
            </a:r>
            <a:r>
              <a:rPr lang="en-IN" sz="1400" dirty="0">
                <a:latin typeface="calibri" panose="020F0502020204030204" pitchFamily="34" charset="0"/>
              </a:rPr>
              <a:t>() {</a:t>
            </a:r>
          </a:p>
          <a:p>
            <a:pPr marL="0" indent="0">
              <a:spcBef>
                <a:spcPts val="0"/>
              </a:spcBef>
              <a:buNone/>
            </a:pPr>
            <a:r>
              <a:rPr lang="en-IN" sz="1400" dirty="0">
                <a:latin typeface="calibri" panose="020F0502020204030204" pitchFamily="34" charset="0"/>
              </a:rPr>
              <a:t>        return </a:t>
            </a:r>
            <a:r>
              <a:rPr lang="en-IN" sz="1400" dirty="0" err="1">
                <a:latin typeface="calibri" panose="020F0502020204030204" pitchFamily="34" charset="0"/>
              </a:rPr>
              <a:t>CountryList.length</a:t>
            </a:r>
            <a:r>
              <a:rPr lang="en-IN" sz="1400" dirty="0">
                <a:latin typeface="calibri" panose="020F0502020204030204" pitchFamily="34" charset="0"/>
              </a:rPr>
              <a:t>;</a:t>
            </a:r>
          </a:p>
          <a:p>
            <a:pPr marL="0" indent="0">
              <a:spcBef>
                <a:spcPts val="0"/>
              </a:spcBef>
              <a:buNone/>
            </a:pPr>
            <a:r>
              <a:rPr lang="en-IN" sz="1400" dirty="0">
                <a:latin typeface="calibri" panose="020F0502020204030204" pitchFamily="34" charset="0"/>
              </a:rPr>
              <a:t>    }</a:t>
            </a:r>
          </a:p>
          <a:p>
            <a:pPr marL="0" indent="0">
              <a:spcBef>
                <a:spcPts val="0"/>
              </a:spcBef>
              <a:buNone/>
            </a:pPr>
            <a:endParaRPr lang="en-IN" sz="1400" dirty="0">
              <a:latin typeface="calibri" panose="020F0502020204030204" pitchFamily="34" charset="0"/>
            </a:endParaRPr>
          </a:p>
          <a:p>
            <a:pPr marL="0" indent="0">
              <a:spcBef>
                <a:spcPts val="0"/>
              </a:spcBef>
              <a:buNone/>
            </a:pPr>
            <a:r>
              <a:rPr lang="en-IN" sz="1400" dirty="0">
                <a:latin typeface="calibri" panose="020F0502020204030204" pitchFamily="34" charset="0"/>
              </a:rPr>
              <a:t>    @Override</a:t>
            </a:r>
          </a:p>
          <a:p>
            <a:pPr marL="0" indent="0">
              <a:spcBef>
                <a:spcPts val="0"/>
              </a:spcBef>
              <a:buNone/>
            </a:pPr>
            <a:r>
              <a:rPr lang="en-IN" sz="1400" dirty="0">
                <a:latin typeface="calibri" panose="020F0502020204030204" pitchFamily="34" charset="0"/>
              </a:rPr>
              <a:t>    public Object </a:t>
            </a:r>
            <a:r>
              <a:rPr lang="en-IN" sz="1400" dirty="0" err="1">
                <a:latin typeface="calibri" panose="020F0502020204030204" pitchFamily="34" charset="0"/>
              </a:rPr>
              <a:t>getItem</a:t>
            </a:r>
            <a:r>
              <a:rPr lang="en-IN" sz="1400" dirty="0">
                <a:latin typeface="calibri" panose="020F0502020204030204" pitchFamily="34" charset="0"/>
              </a:rPr>
              <a:t>(</a:t>
            </a:r>
            <a:r>
              <a:rPr lang="en-IN" sz="1400" dirty="0" err="1">
                <a:latin typeface="calibri" panose="020F0502020204030204" pitchFamily="34" charset="0"/>
              </a:rPr>
              <a:t>int</a:t>
            </a:r>
            <a:r>
              <a:rPr lang="en-IN" sz="1400" dirty="0">
                <a:latin typeface="calibri" panose="020F0502020204030204" pitchFamily="34" charset="0"/>
              </a:rPr>
              <a:t> position) {</a:t>
            </a:r>
          </a:p>
          <a:p>
            <a:pPr marL="0" indent="0">
              <a:spcBef>
                <a:spcPts val="0"/>
              </a:spcBef>
              <a:buNone/>
            </a:pPr>
            <a:r>
              <a:rPr lang="en-IN" sz="1400" dirty="0">
                <a:latin typeface="calibri" panose="020F0502020204030204" pitchFamily="34" charset="0"/>
              </a:rPr>
              <a:t>        return null;</a:t>
            </a:r>
          </a:p>
          <a:p>
            <a:pPr marL="0" indent="0">
              <a:spcBef>
                <a:spcPts val="0"/>
              </a:spcBef>
              <a:buNone/>
            </a:pPr>
            <a:r>
              <a:rPr lang="en-IN" sz="1400" dirty="0">
                <a:latin typeface="calibri" panose="020F0502020204030204" pitchFamily="34" charset="0"/>
              </a:rPr>
              <a:t>    }</a:t>
            </a:r>
          </a:p>
          <a:p>
            <a:pPr marL="0" indent="0">
              <a:spcBef>
                <a:spcPts val="0"/>
              </a:spcBef>
              <a:buNone/>
            </a:pPr>
            <a:endParaRPr lang="en-IN" sz="1400" dirty="0">
              <a:latin typeface="calibri" panose="020F0502020204030204" pitchFamily="34" charset="0"/>
            </a:endParaRPr>
          </a:p>
          <a:p>
            <a:pPr marL="0" indent="0">
              <a:spcBef>
                <a:spcPts val="0"/>
              </a:spcBef>
              <a:buNone/>
            </a:pPr>
            <a:r>
              <a:rPr lang="en-IN" sz="1400" dirty="0">
                <a:latin typeface="calibri" panose="020F0502020204030204" pitchFamily="34" charset="0"/>
              </a:rPr>
              <a:t>    @Override</a:t>
            </a:r>
          </a:p>
          <a:p>
            <a:pPr marL="0" indent="0">
              <a:spcBef>
                <a:spcPts val="0"/>
              </a:spcBef>
              <a:buNone/>
            </a:pPr>
            <a:r>
              <a:rPr lang="en-IN" sz="1400" dirty="0">
                <a:latin typeface="calibri" panose="020F0502020204030204" pitchFamily="34" charset="0"/>
              </a:rPr>
              <a:t>    public long </a:t>
            </a:r>
            <a:r>
              <a:rPr lang="en-IN" sz="1400" dirty="0" err="1">
                <a:latin typeface="calibri" panose="020F0502020204030204" pitchFamily="34" charset="0"/>
              </a:rPr>
              <a:t>getItemId</a:t>
            </a:r>
            <a:r>
              <a:rPr lang="en-IN" sz="1400" dirty="0">
                <a:latin typeface="calibri" panose="020F0502020204030204" pitchFamily="34" charset="0"/>
              </a:rPr>
              <a:t>(</a:t>
            </a:r>
            <a:r>
              <a:rPr lang="en-IN" sz="1400" dirty="0" err="1">
                <a:latin typeface="calibri" panose="020F0502020204030204" pitchFamily="34" charset="0"/>
              </a:rPr>
              <a:t>int</a:t>
            </a:r>
            <a:r>
              <a:rPr lang="en-IN" sz="1400" dirty="0">
                <a:latin typeface="calibri" panose="020F0502020204030204" pitchFamily="34" charset="0"/>
              </a:rPr>
              <a:t> position) {</a:t>
            </a:r>
          </a:p>
          <a:p>
            <a:pPr marL="0" indent="0">
              <a:spcBef>
                <a:spcPts val="0"/>
              </a:spcBef>
              <a:buNone/>
            </a:pPr>
            <a:r>
              <a:rPr lang="en-IN" sz="1400" dirty="0">
                <a:latin typeface="calibri" panose="020F0502020204030204" pitchFamily="34" charset="0"/>
              </a:rPr>
              <a:t>        return 0;</a:t>
            </a:r>
          </a:p>
          <a:p>
            <a:pPr marL="0" indent="0">
              <a:spcBef>
                <a:spcPts val="0"/>
              </a:spcBef>
              <a:buNone/>
            </a:pPr>
            <a:r>
              <a:rPr lang="en-IN" sz="1400" dirty="0">
                <a:latin typeface="calibri" panose="020F0502020204030204" pitchFamily="34" charset="0"/>
              </a:rPr>
              <a:t>    }</a:t>
            </a:r>
          </a:p>
        </p:txBody>
      </p:sp>
    </p:spTree>
    <p:extLst>
      <p:ext uri="{BB962C8B-B14F-4D97-AF65-F5344CB8AC3E}">
        <p14:creationId xmlns:p14="http://schemas.microsoft.com/office/powerpoint/2010/main" val="15330853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E4CB0163-0C71-45B5-99D8-C4853C0A6296}"/>
              </a:ext>
            </a:extLst>
          </p:cNvPr>
          <p:cNvSpPr>
            <a:spLocks noGrp="1"/>
          </p:cNvSpPr>
          <p:nvPr>
            <p:ph idx="1"/>
          </p:nvPr>
        </p:nvSpPr>
        <p:spPr>
          <a:xfrm>
            <a:off x="371670" y="307910"/>
            <a:ext cx="10515600" cy="5794408"/>
          </a:xfrm>
        </p:spPr>
        <p:txBody>
          <a:bodyPr>
            <a:normAutofit fontScale="77500" lnSpcReduction="20000"/>
          </a:bodyPr>
          <a:lstStyle/>
          <a:p>
            <a:pPr marL="0" indent="0">
              <a:buNone/>
            </a:pPr>
            <a:r>
              <a:rPr lang="en-IN" dirty="0"/>
              <a:t> @</a:t>
            </a:r>
            <a:r>
              <a:rPr lang="en-IN" dirty="0" smtClean="0"/>
              <a:t>Override</a:t>
            </a:r>
          </a:p>
          <a:p>
            <a:pPr marL="0" indent="0">
              <a:buNone/>
            </a:pPr>
            <a:endParaRPr lang="en-IN" dirty="0"/>
          </a:p>
          <a:p>
            <a:pPr marL="0" indent="0">
              <a:buNone/>
            </a:pPr>
            <a:r>
              <a:rPr lang="en-IN" dirty="0" smtClean="0"/>
              <a:t>///Get </a:t>
            </a:r>
            <a:r>
              <a:rPr lang="en-IN" dirty="0"/>
              <a:t>a View that displays the data at the specified position in the data set. You can either create a View manually or inflate it from an XML layout file.</a:t>
            </a:r>
          </a:p>
          <a:p>
            <a:pPr marL="0" indent="0">
              <a:buNone/>
            </a:pPr>
            <a:r>
              <a:rPr lang="en-IN" dirty="0"/>
              <a:t>    public View </a:t>
            </a:r>
            <a:r>
              <a:rPr lang="en-IN" dirty="0" err="1"/>
              <a:t>getView</a:t>
            </a:r>
            <a:r>
              <a:rPr lang="en-IN" dirty="0"/>
              <a:t>(</a:t>
            </a:r>
            <a:r>
              <a:rPr lang="en-IN" dirty="0" err="1"/>
              <a:t>int</a:t>
            </a:r>
            <a:r>
              <a:rPr lang="en-IN" dirty="0"/>
              <a:t> position, View </a:t>
            </a:r>
            <a:r>
              <a:rPr lang="en-IN" dirty="0" err="1"/>
              <a:t>view</a:t>
            </a:r>
            <a:r>
              <a:rPr lang="en-IN" dirty="0"/>
              <a:t>, </a:t>
            </a:r>
            <a:r>
              <a:rPr lang="en-IN" dirty="0" err="1"/>
              <a:t>ViewGroup</a:t>
            </a:r>
            <a:r>
              <a:rPr lang="en-IN" dirty="0"/>
              <a:t> parent) {</a:t>
            </a:r>
          </a:p>
          <a:p>
            <a:pPr marL="0" indent="0">
              <a:buNone/>
            </a:pPr>
            <a:r>
              <a:rPr lang="en-IN" dirty="0"/>
              <a:t>        view = </a:t>
            </a:r>
            <a:r>
              <a:rPr lang="en-IN" dirty="0" err="1"/>
              <a:t>inflter.inflate</a:t>
            </a:r>
            <a:r>
              <a:rPr lang="en-IN" dirty="0"/>
              <a:t>(</a:t>
            </a:r>
            <a:r>
              <a:rPr lang="en-IN" dirty="0" err="1"/>
              <a:t>R.layout.activity_listview,null</a:t>
            </a:r>
            <a:r>
              <a:rPr lang="en-IN" dirty="0"/>
              <a:t>);</a:t>
            </a:r>
          </a:p>
          <a:p>
            <a:pPr marL="0" indent="0">
              <a:buNone/>
            </a:pPr>
            <a:r>
              <a:rPr lang="en-IN" dirty="0"/>
              <a:t>        </a:t>
            </a:r>
            <a:r>
              <a:rPr lang="en-IN" dirty="0" err="1"/>
              <a:t>TextView</a:t>
            </a:r>
            <a:r>
              <a:rPr lang="en-IN" dirty="0"/>
              <a:t> country = </a:t>
            </a:r>
            <a:r>
              <a:rPr lang="en-IN" dirty="0" err="1"/>
              <a:t>view.findViewById</a:t>
            </a:r>
            <a:r>
              <a:rPr lang="en-IN" dirty="0"/>
              <a:t>(</a:t>
            </a:r>
            <a:r>
              <a:rPr lang="en-IN" dirty="0" err="1"/>
              <a:t>R.id.textView</a:t>
            </a:r>
            <a:r>
              <a:rPr lang="en-IN" dirty="0"/>
              <a:t>);</a:t>
            </a:r>
          </a:p>
          <a:p>
            <a:pPr marL="0" indent="0">
              <a:buNone/>
            </a:pPr>
            <a:r>
              <a:rPr lang="en-IN" dirty="0"/>
              <a:t>        </a:t>
            </a:r>
            <a:r>
              <a:rPr lang="en-IN" dirty="0" err="1"/>
              <a:t>ImageView</a:t>
            </a:r>
            <a:r>
              <a:rPr lang="en-IN" dirty="0"/>
              <a:t> icon = </a:t>
            </a:r>
            <a:r>
              <a:rPr lang="en-IN" dirty="0" err="1"/>
              <a:t>view.findViewById</a:t>
            </a:r>
            <a:r>
              <a:rPr lang="en-IN" dirty="0"/>
              <a:t>(</a:t>
            </a:r>
            <a:r>
              <a:rPr lang="en-IN" dirty="0" err="1"/>
              <a:t>R.id.icon</a:t>
            </a:r>
            <a:r>
              <a:rPr lang="en-IN" dirty="0"/>
              <a:t>);</a:t>
            </a:r>
          </a:p>
          <a:p>
            <a:pPr marL="0" indent="0">
              <a:buNone/>
            </a:pPr>
            <a:r>
              <a:rPr lang="en-IN" dirty="0"/>
              <a:t>        </a:t>
            </a:r>
            <a:r>
              <a:rPr lang="en-IN" dirty="0" err="1"/>
              <a:t>country.setText</a:t>
            </a:r>
            <a:r>
              <a:rPr lang="en-IN" dirty="0"/>
              <a:t>(</a:t>
            </a:r>
            <a:r>
              <a:rPr lang="en-IN" dirty="0" err="1"/>
              <a:t>CountryList</a:t>
            </a:r>
            <a:r>
              <a:rPr lang="en-IN" dirty="0"/>
              <a:t>[position]);</a:t>
            </a:r>
          </a:p>
          <a:p>
            <a:pPr marL="0" indent="0">
              <a:buNone/>
            </a:pPr>
            <a:r>
              <a:rPr lang="en-IN" dirty="0"/>
              <a:t>        </a:t>
            </a:r>
            <a:r>
              <a:rPr lang="en-IN" dirty="0" err="1"/>
              <a:t>icon.setImageResource</a:t>
            </a:r>
            <a:r>
              <a:rPr lang="en-IN" dirty="0"/>
              <a:t>(flags[position]);</a:t>
            </a:r>
          </a:p>
          <a:p>
            <a:pPr marL="0" indent="0">
              <a:buNone/>
            </a:pPr>
            <a:r>
              <a:rPr lang="en-IN" dirty="0"/>
              <a:t>        return view;</a:t>
            </a:r>
          </a:p>
          <a:p>
            <a:pPr marL="0" indent="0">
              <a:buNone/>
            </a:pPr>
            <a:r>
              <a:rPr lang="en-IN" dirty="0"/>
              <a:t>    }</a:t>
            </a:r>
          </a:p>
          <a:p>
            <a:pPr marL="0" indent="0">
              <a:buNone/>
            </a:pPr>
            <a:r>
              <a:rPr lang="en-IN" dirty="0"/>
              <a:t>}</a:t>
            </a:r>
          </a:p>
          <a:p>
            <a:pPr marL="0" indent="0">
              <a:buNone/>
            </a:pPr>
            <a:endParaRPr lang="en-IN" dirty="0"/>
          </a:p>
          <a:p>
            <a:pPr marL="0" indent="0">
              <a:buNone/>
            </a:pPr>
            <a:r>
              <a:rPr lang="en-IN" dirty="0" smtClean="0"/>
              <a:t>Note </a:t>
            </a:r>
            <a:r>
              <a:rPr lang="en-IN" dirty="0"/>
              <a:t>: T</a:t>
            </a:r>
            <a:r>
              <a:rPr lang="en-US" dirty="0"/>
              <a:t>he </a:t>
            </a:r>
            <a:r>
              <a:rPr lang="en-US" dirty="0" err="1"/>
              <a:t>LayoutInflater</a:t>
            </a:r>
            <a:r>
              <a:rPr lang="en-US" dirty="0"/>
              <a:t>(</a:t>
            </a:r>
            <a:r>
              <a:rPr lang="en-US" dirty="0" err="1"/>
              <a:t>inflter</a:t>
            </a:r>
            <a:r>
              <a:rPr lang="en-US" dirty="0"/>
              <a:t> in example above) will be used to create a row from the XML file. It inflates an XML layout and attaches it to the </a:t>
            </a:r>
            <a:r>
              <a:rPr lang="en-US" dirty="0" err="1"/>
              <a:t>ListView</a:t>
            </a:r>
            <a:r>
              <a:rPr lang="en-US" dirty="0"/>
              <a:t>.</a:t>
            </a:r>
            <a:endParaRPr lang="en-IN" dirty="0"/>
          </a:p>
        </p:txBody>
      </p:sp>
    </p:spTree>
    <p:extLst>
      <p:ext uri="{BB962C8B-B14F-4D97-AF65-F5344CB8AC3E}">
        <p14:creationId xmlns:p14="http://schemas.microsoft.com/office/powerpoint/2010/main" val="30125248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E4CB0163-0C71-45B5-99D8-C4853C0A6296}"/>
              </a:ext>
            </a:extLst>
          </p:cNvPr>
          <p:cNvSpPr>
            <a:spLocks noGrp="1"/>
          </p:cNvSpPr>
          <p:nvPr>
            <p:ph idx="1"/>
          </p:nvPr>
        </p:nvSpPr>
        <p:spPr>
          <a:xfrm>
            <a:off x="371670" y="307910"/>
            <a:ext cx="10515600" cy="5794408"/>
          </a:xfrm>
        </p:spPr>
        <p:txBody>
          <a:bodyPr>
            <a:normAutofit fontScale="40000" lnSpcReduction="20000"/>
          </a:bodyPr>
          <a:lstStyle/>
          <a:p>
            <a:pPr marL="0" indent="0">
              <a:buNone/>
            </a:pPr>
            <a:r>
              <a:rPr lang="en-IN" dirty="0"/>
              <a:t> public class </a:t>
            </a:r>
            <a:r>
              <a:rPr lang="en-IN" dirty="0" err="1"/>
              <a:t>CustomAdapter</a:t>
            </a:r>
            <a:r>
              <a:rPr lang="en-IN" dirty="0"/>
              <a:t> extends </a:t>
            </a:r>
            <a:r>
              <a:rPr lang="en-IN" dirty="0" err="1"/>
              <a:t>BaseAdapter</a:t>
            </a:r>
            <a:r>
              <a:rPr lang="en-IN" dirty="0"/>
              <a:t> {</a:t>
            </a:r>
          </a:p>
          <a:p>
            <a:pPr marL="0" indent="0">
              <a:buNone/>
            </a:pPr>
            <a:endParaRPr lang="en-IN" dirty="0"/>
          </a:p>
          <a:p>
            <a:pPr marL="0" indent="0">
              <a:buNone/>
            </a:pPr>
            <a:r>
              <a:rPr lang="en-IN" dirty="0"/>
              <a:t>@Override</a:t>
            </a:r>
          </a:p>
          <a:p>
            <a:pPr marL="0" indent="0">
              <a:buNone/>
            </a:pPr>
            <a:r>
              <a:rPr lang="en-IN" dirty="0"/>
              <a:t>public int </a:t>
            </a:r>
            <a:r>
              <a:rPr lang="en-IN" dirty="0" err="1"/>
              <a:t>getCount</a:t>
            </a:r>
            <a:r>
              <a:rPr lang="en-IN" dirty="0"/>
              <a:t>() {</a:t>
            </a:r>
          </a:p>
          <a:p>
            <a:pPr marL="0" indent="0">
              <a:buNone/>
            </a:pPr>
            <a:r>
              <a:rPr lang="en-IN" dirty="0"/>
              <a:t>return 0;</a:t>
            </a:r>
          </a:p>
          <a:p>
            <a:pPr marL="0" indent="0">
              <a:buNone/>
            </a:pPr>
            <a:r>
              <a:rPr lang="en-IN" dirty="0"/>
              <a:t>}</a:t>
            </a:r>
          </a:p>
          <a:p>
            <a:pPr marL="0" indent="0">
              <a:buNone/>
            </a:pPr>
            <a:endParaRPr lang="en-IN" dirty="0"/>
          </a:p>
          <a:p>
            <a:pPr marL="0" indent="0">
              <a:buNone/>
            </a:pPr>
            <a:r>
              <a:rPr lang="en-IN" dirty="0"/>
              <a:t>@Override</a:t>
            </a:r>
          </a:p>
          <a:p>
            <a:pPr marL="0" indent="0">
              <a:buNone/>
            </a:pPr>
            <a:r>
              <a:rPr lang="en-IN" dirty="0"/>
              <a:t>public Object </a:t>
            </a:r>
            <a:r>
              <a:rPr lang="en-IN" dirty="0" err="1"/>
              <a:t>getItem</a:t>
            </a:r>
            <a:r>
              <a:rPr lang="en-IN" dirty="0"/>
              <a:t>(int </a:t>
            </a:r>
            <a:r>
              <a:rPr lang="en-IN" dirty="0" err="1"/>
              <a:t>i</a:t>
            </a:r>
            <a:r>
              <a:rPr lang="en-IN" dirty="0"/>
              <a:t>) {</a:t>
            </a:r>
          </a:p>
          <a:p>
            <a:pPr marL="0" indent="0">
              <a:buNone/>
            </a:pPr>
            <a:r>
              <a:rPr lang="en-IN" dirty="0"/>
              <a:t>return null;</a:t>
            </a:r>
          </a:p>
          <a:p>
            <a:pPr marL="0" indent="0">
              <a:buNone/>
            </a:pPr>
            <a:r>
              <a:rPr lang="en-IN" dirty="0"/>
              <a:t>}</a:t>
            </a:r>
          </a:p>
          <a:p>
            <a:pPr marL="0" indent="0">
              <a:buNone/>
            </a:pPr>
            <a:endParaRPr lang="en-IN" dirty="0"/>
          </a:p>
          <a:p>
            <a:pPr marL="0" indent="0">
              <a:buNone/>
            </a:pPr>
            <a:r>
              <a:rPr lang="en-IN" dirty="0"/>
              <a:t>@Override</a:t>
            </a:r>
          </a:p>
          <a:p>
            <a:pPr marL="0" indent="0">
              <a:buNone/>
            </a:pPr>
            <a:r>
              <a:rPr lang="en-IN" dirty="0"/>
              <a:t>public long </a:t>
            </a:r>
            <a:r>
              <a:rPr lang="en-IN" dirty="0" err="1"/>
              <a:t>getItemId</a:t>
            </a:r>
            <a:r>
              <a:rPr lang="en-IN" dirty="0"/>
              <a:t>(int </a:t>
            </a:r>
            <a:r>
              <a:rPr lang="en-IN" dirty="0" err="1"/>
              <a:t>i</a:t>
            </a:r>
            <a:r>
              <a:rPr lang="en-IN" dirty="0"/>
              <a:t>) {</a:t>
            </a:r>
          </a:p>
          <a:p>
            <a:pPr marL="0" indent="0">
              <a:buNone/>
            </a:pPr>
            <a:r>
              <a:rPr lang="en-IN" dirty="0"/>
              <a:t>return 0;</a:t>
            </a:r>
          </a:p>
          <a:p>
            <a:pPr marL="0" indent="0">
              <a:buNone/>
            </a:pPr>
            <a:r>
              <a:rPr lang="en-IN" dirty="0"/>
              <a:t>}</a:t>
            </a:r>
          </a:p>
          <a:p>
            <a:pPr marL="0" indent="0">
              <a:buNone/>
            </a:pPr>
            <a:endParaRPr lang="en-IN" dirty="0"/>
          </a:p>
          <a:p>
            <a:pPr marL="0" indent="0">
              <a:buNone/>
            </a:pPr>
            <a:r>
              <a:rPr lang="en-IN" dirty="0"/>
              <a:t>@Override</a:t>
            </a:r>
          </a:p>
          <a:p>
            <a:pPr marL="0" indent="0">
              <a:buNone/>
            </a:pPr>
            <a:r>
              <a:rPr lang="en-IN" dirty="0"/>
              <a:t>public View </a:t>
            </a:r>
            <a:r>
              <a:rPr lang="en-IN" dirty="0" err="1"/>
              <a:t>getView</a:t>
            </a:r>
            <a:r>
              <a:rPr lang="en-IN" dirty="0"/>
              <a:t>(int </a:t>
            </a:r>
            <a:r>
              <a:rPr lang="en-IN" dirty="0" err="1"/>
              <a:t>i</a:t>
            </a:r>
            <a:r>
              <a:rPr lang="en-IN" dirty="0"/>
              <a:t>, View </a:t>
            </a:r>
            <a:r>
              <a:rPr lang="en-IN" dirty="0" err="1"/>
              <a:t>view</a:t>
            </a:r>
            <a:r>
              <a:rPr lang="en-IN" dirty="0"/>
              <a:t>, </a:t>
            </a:r>
            <a:r>
              <a:rPr lang="en-IN" dirty="0" err="1"/>
              <a:t>ViewGroup</a:t>
            </a:r>
            <a:r>
              <a:rPr lang="en-IN" dirty="0"/>
              <a:t> </a:t>
            </a:r>
            <a:r>
              <a:rPr lang="en-IN" dirty="0" err="1"/>
              <a:t>viewGroup</a:t>
            </a:r>
            <a:r>
              <a:rPr lang="en-IN" dirty="0"/>
              <a:t>) {</a:t>
            </a:r>
          </a:p>
          <a:p>
            <a:pPr marL="0" indent="0">
              <a:buNone/>
            </a:pPr>
            <a:endParaRPr lang="en-IN" dirty="0"/>
          </a:p>
          <a:p>
            <a:pPr marL="0" indent="0">
              <a:buNone/>
            </a:pPr>
            <a:r>
              <a:rPr lang="en-IN" dirty="0"/>
              <a:t>return null;</a:t>
            </a:r>
          </a:p>
          <a:p>
            <a:pPr marL="0" indent="0">
              <a:buNone/>
            </a:pPr>
            <a:r>
              <a:rPr lang="en-IN" dirty="0"/>
              <a:t>}</a:t>
            </a:r>
          </a:p>
        </p:txBody>
      </p:sp>
    </p:spTree>
    <p:extLst>
      <p:ext uri="{BB962C8B-B14F-4D97-AF65-F5344CB8AC3E}">
        <p14:creationId xmlns:p14="http://schemas.microsoft.com/office/powerpoint/2010/main" val="34577034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E4CB0163-0C71-45B5-99D8-C4853C0A6296}"/>
              </a:ext>
            </a:extLst>
          </p:cNvPr>
          <p:cNvSpPr>
            <a:spLocks noGrp="1"/>
          </p:cNvSpPr>
          <p:nvPr>
            <p:ph idx="1"/>
          </p:nvPr>
        </p:nvSpPr>
        <p:spPr>
          <a:xfrm>
            <a:off x="371670" y="307910"/>
            <a:ext cx="10515600" cy="5794408"/>
          </a:xfrm>
        </p:spPr>
        <p:txBody>
          <a:bodyPr>
            <a:normAutofit/>
          </a:bodyPr>
          <a:lstStyle/>
          <a:p>
            <a:pPr marL="0" indent="0">
              <a:buNone/>
            </a:pPr>
            <a:r>
              <a:rPr lang="en-IN" dirty="0"/>
              <a:t> </a:t>
            </a:r>
            <a:r>
              <a:rPr lang="en-US" dirty="0"/>
              <a:t>In the above code snippet we see the </a:t>
            </a:r>
            <a:r>
              <a:rPr lang="en-US" dirty="0" err="1"/>
              <a:t>overrided</a:t>
            </a:r>
            <a:r>
              <a:rPr lang="en-US" dirty="0"/>
              <a:t> methods of </a:t>
            </a:r>
            <a:r>
              <a:rPr lang="en-US" dirty="0" err="1"/>
              <a:t>BaseAdapter</a:t>
            </a:r>
            <a:r>
              <a:rPr lang="en-US" dirty="0"/>
              <a:t> which are used to set the data in a list, grid or a spinner. </a:t>
            </a:r>
          </a:p>
          <a:p>
            <a:pPr algn="just"/>
            <a:r>
              <a:rPr lang="en-US" b="1" i="0" dirty="0">
                <a:solidFill>
                  <a:srgbClr val="008000"/>
                </a:solidFill>
                <a:effectLst/>
                <a:latin typeface="calibri" panose="020F0502020204030204" pitchFamily="34" charset="0"/>
              </a:rPr>
              <a:t>1. </a:t>
            </a:r>
            <a:r>
              <a:rPr lang="en-US" b="1" i="0" dirty="0" err="1">
                <a:solidFill>
                  <a:srgbClr val="008000"/>
                </a:solidFill>
                <a:effectLst/>
                <a:latin typeface="calibri" panose="020F0502020204030204" pitchFamily="34" charset="0"/>
              </a:rPr>
              <a:t>getCount</a:t>
            </a:r>
            <a:r>
              <a:rPr lang="en-US" b="1" i="0" dirty="0">
                <a:solidFill>
                  <a:srgbClr val="008000"/>
                </a:solidFill>
                <a:effectLst/>
                <a:latin typeface="calibri" panose="020F0502020204030204" pitchFamily="34" charset="0"/>
              </a:rPr>
              <a:t>():</a:t>
            </a:r>
            <a:endParaRPr lang="en-US" b="0" i="0" dirty="0">
              <a:solidFill>
                <a:srgbClr val="555555"/>
              </a:solidFill>
              <a:effectLst/>
              <a:latin typeface="calibri" panose="020F0502020204030204" pitchFamily="34" charset="0"/>
            </a:endParaRPr>
          </a:p>
          <a:p>
            <a:pPr algn="just"/>
            <a:r>
              <a:rPr lang="en-US" b="0" i="0" dirty="0">
                <a:solidFill>
                  <a:srgbClr val="555555"/>
                </a:solidFill>
                <a:effectLst/>
                <a:latin typeface="calibri" panose="020F0502020204030204" pitchFamily="34" charset="0"/>
              </a:rPr>
              <a:t>The </a:t>
            </a:r>
            <a:r>
              <a:rPr lang="en-US" b="0" i="0" dirty="0" err="1">
                <a:solidFill>
                  <a:srgbClr val="555555"/>
                </a:solidFill>
                <a:effectLst/>
                <a:latin typeface="calibri" panose="020F0502020204030204" pitchFamily="34" charset="0"/>
              </a:rPr>
              <a:t>getCount</a:t>
            </a:r>
            <a:r>
              <a:rPr lang="en-US" b="0" i="0" dirty="0">
                <a:solidFill>
                  <a:srgbClr val="555555"/>
                </a:solidFill>
                <a:effectLst/>
                <a:latin typeface="calibri" panose="020F0502020204030204" pitchFamily="34" charset="0"/>
              </a:rPr>
              <a:t>() function returns the total number of items to be displayed in a list. It counts the value from array list size() method or an array’s length.</a:t>
            </a:r>
          </a:p>
          <a:p>
            <a:pPr algn="just"/>
            <a:r>
              <a:rPr lang="en-US" b="1" i="0" dirty="0">
                <a:solidFill>
                  <a:srgbClr val="008000"/>
                </a:solidFill>
                <a:effectLst/>
                <a:latin typeface="calibri" panose="020F0502020204030204" pitchFamily="34" charset="0"/>
              </a:rPr>
              <a:t>2. </a:t>
            </a:r>
            <a:r>
              <a:rPr lang="en-US" b="1" i="0" dirty="0" err="1">
                <a:solidFill>
                  <a:srgbClr val="008000"/>
                </a:solidFill>
                <a:effectLst/>
                <a:latin typeface="calibri" panose="020F0502020204030204" pitchFamily="34" charset="0"/>
              </a:rPr>
              <a:t>getView</a:t>
            </a:r>
            <a:r>
              <a:rPr lang="en-US" b="1" i="0" dirty="0">
                <a:solidFill>
                  <a:srgbClr val="008000"/>
                </a:solidFill>
                <a:effectLst/>
                <a:latin typeface="calibri" panose="020F0502020204030204" pitchFamily="34" charset="0"/>
              </a:rPr>
              <a:t>(int </a:t>
            </a:r>
            <a:r>
              <a:rPr lang="en-US" b="1" i="0" dirty="0" err="1">
                <a:solidFill>
                  <a:srgbClr val="008000"/>
                </a:solidFill>
                <a:effectLst/>
                <a:latin typeface="calibri" panose="020F0502020204030204" pitchFamily="34" charset="0"/>
              </a:rPr>
              <a:t>i</a:t>
            </a:r>
            <a:r>
              <a:rPr lang="en-US" b="1" i="0" dirty="0">
                <a:solidFill>
                  <a:srgbClr val="008000"/>
                </a:solidFill>
                <a:effectLst/>
                <a:latin typeface="calibri" panose="020F0502020204030204" pitchFamily="34" charset="0"/>
              </a:rPr>
              <a:t>, View </a:t>
            </a:r>
            <a:r>
              <a:rPr lang="en-US" b="1" i="0" dirty="0" err="1">
                <a:solidFill>
                  <a:srgbClr val="008000"/>
                </a:solidFill>
                <a:effectLst/>
                <a:latin typeface="calibri" panose="020F0502020204030204" pitchFamily="34" charset="0"/>
              </a:rPr>
              <a:t>view</a:t>
            </a:r>
            <a:r>
              <a:rPr lang="en-US" b="1" i="0" dirty="0">
                <a:solidFill>
                  <a:srgbClr val="008000"/>
                </a:solidFill>
                <a:effectLst/>
                <a:latin typeface="calibri" panose="020F0502020204030204" pitchFamily="34" charset="0"/>
              </a:rPr>
              <a:t>, </a:t>
            </a:r>
            <a:r>
              <a:rPr lang="en-US" b="1" i="0" dirty="0" err="1">
                <a:solidFill>
                  <a:srgbClr val="008000"/>
                </a:solidFill>
                <a:effectLst/>
                <a:latin typeface="calibri" panose="020F0502020204030204" pitchFamily="34" charset="0"/>
              </a:rPr>
              <a:t>ViewGroup</a:t>
            </a:r>
            <a:r>
              <a:rPr lang="en-US" b="1" i="0" dirty="0">
                <a:solidFill>
                  <a:srgbClr val="008000"/>
                </a:solidFill>
                <a:effectLst/>
                <a:latin typeface="calibri" panose="020F0502020204030204" pitchFamily="34" charset="0"/>
              </a:rPr>
              <a:t> </a:t>
            </a:r>
            <a:r>
              <a:rPr lang="en-US" b="1" i="0" dirty="0" err="1">
                <a:solidFill>
                  <a:srgbClr val="008000"/>
                </a:solidFill>
                <a:effectLst/>
                <a:latin typeface="calibri" panose="020F0502020204030204" pitchFamily="34" charset="0"/>
              </a:rPr>
              <a:t>viewGroup</a:t>
            </a:r>
            <a:r>
              <a:rPr lang="en-US" b="1" i="0" dirty="0">
                <a:solidFill>
                  <a:srgbClr val="008000"/>
                </a:solidFill>
                <a:effectLst/>
                <a:latin typeface="calibri" panose="020F0502020204030204" pitchFamily="34" charset="0"/>
              </a:rPr>
              <a:t>):</a:t>
            </a:r>
            <a:endParaRPr lang="en-US" b="0" i="0" dirty="0">
              <a:solidFill>
                <a:srgbClr val="555555"/>
              </a:solidFill>
              <a:effectLst/>
              <a:latin typeface="calibri" panose="020F0502020204030204" pitchFamily="34" charset="0"/>
            </a:endParaRPr>
          </a:p>
          <a:p>
            <a:pPr algn="just"/>
            <a:r>
              <a:rPr lang="en-US" b="0" i="0" dirty="0">
                <a:solidFill>
                  <a:srgbClr val="555555"/>
                </a:solidFill>
                <a:effectLst/>
                <a:latin typeface="calibri" panose="020F0502020204030204" pitchFamily="34" charset="0"/>
              </a:rPr>
              <a:t>This function is automatically called when the list item view is ready to be displayed or about to be displayed. In this function we set the layout for list items using </a:t>
            </a:r>
            <a:r>
              <a:rPr lang="en-US" b="0" i="0" dirty="0" err="1">
                <a:solidFill>
                  <a:srgbClr val="555555"/>
                </a:solidFill>
                <a:effectLst/>
                <a:latin typeface="calibri" panose="020F0502020204030204" pitchFamily="34" charset="0"/>
              </a:rPr>
              <a:t>LayoutInflater</a:t>
            </a:r>
            <a:r>
              <a:rPr lang="en-US" b="0" i="0" dirty="0">
                <a:solidFill>
                  <a:srgbClr val="555555"/>
                </a:solidFill>
                <a:effectLst/>
                <a:latin typeface="calibri" panose="020F0502020204030204" pitchFamily="34" charset="0"/>
              </a:rPr>
              <a:t> class and then add the data to the views like </a:t>
            </a:r>
            <a:r>
              <a:rPr lang="en-US" b="0" i="0" u="none" strike="noStrike" dirty="0" err="1">
                <a:solidFill>
                  <a:srgbClr val="337AB7"/>
                </a:solidFill>
                <a:effectLst/>
                <a:latin typeface="calibri" panose="020F0502020204030204" pitchFamily="34" charset="0"/>
                <a:hlinkClick r:id="rId2" tooltip="ImageView"/>
              </a:rPr>
              <a:t>ImageView</a:t>
            </a:r>
            <a:r>
              <a:rPr lang="en-US" b="0" i="0" dirty="0">
                <a:solidFill>
                  <a:srgbClr val="555555"/>
                </a:solidFill>
                <a:effectLst/>
                <a:latin typeface="calibri" panose="020F0502020204030204" pitchFamily="34" charset="0"/>
              </a:rPr>
              <a:t>, </a:t>
            </a:r>
            <a:r>
              <a:rPr lang="en-US" b="0" i="0" u="none" strike="noStrike" dirty="0" err="1">
                <a:solidFill>
                  <a:srgbClr val="337AB7"/>
                </a:solidFill>
                <a:effectLst/>
                <a:latin typeface="calibri" panose="020F0502020204030204" pitchFamily="34" charset="0"/>
                <a:hlinkClick r:id="rId3" tooltip="TextView"/>
              </a:rPr>
              <a:t>TextView</a:t>
            </a:r>
            <a:r>
              <a:rPr lang="en-US" b="0" i="0" dirty="0">
                <a:solidFill>
                  <a:srgbClr val="555555"/>
                </a:solidFill>
                <a:effectLst/>
                <a:latin typeface="calibri" panose="020F0502020204030204" pitchFamily="34" charset="0"/>
              </a:rPr>
              <a:t> etc.</a:t>
            </a:r>
          </a:p>
          <a:p>
            <a:pPr marL="0" indent="0">
              <a:buNone/>
            </a:pPr>
            <a:endParaRPr lang="en-IN" dirty="0"/>
          </a:p>
        </p:txBody>
      </p:sp>
    </p:spTree>
    <p:extLst>
      <p:ext uri="{BB962C8B-B14F-4D97-AF65-F5344CB8AC3E}">
        <p14:creationId xmlns:p14="http://schemas.microsoft.com/office/powerpoint/2010/main" val="18154948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95249"/>
            <a:ext cx="9144000" cy="783556"/>
          </a:xfrm>
        </p:spPr>
        <p:txBody>
          <a:bodyPr>
            <a:normAutofit fontScale="90000"/>
          </a:bodyPr>
          <a:lstStyle/>
          <a:p>
            <a:r>
              <a:rPr lang="en-IN" dirty="0"/>
              <a:t>Adapter</a:t>
            </a:r>
          </a:p>
        </p:txBody>
      </p:sp>
      <p:sp>
        <p:nvSpPr>
          <p:cNvPr id="6" name="Title 1"/>
          <p:cNvSpPr txBox="1">
            <a:spLocks/>
          </p:cNvSpPr>
          <p:nvPr/>
        </p:nvSpPr>
        <p:spPr>
          <a:xfrm>
            <a:off x="1423012" y="1178804"/>
            <a:ext cx="9144000" cy="4990641"/>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IN" dirty="0"/>
          </a:p>
        </p:txBody>
      </p:sp>
      <p:sp>
        <p:nvSpPr>
          <p:cNvPr id="8" name="Rectangle 7"/>
          <p:cNvSpPr/>
          <p:nvPr/>
        </p:nvSpPr>
        <p:spPr>
          <a:xfrm>
            <a:off x="1473506" y="1291194"/>
            <a:ext cx="9675564" cy="4801314"/>
          </a:xfrm>
          <a:prstGeom prst="rect">
            <a:avLst/>
          </a:prstGeom>
        </p:spPr>
        <p:txBody>
          <a:bodyPr wrap="square">
            <a:spAutoFit/>
          </a:bodyPr>
          <a:lstStyle/>
          <a:p>
            <a:r>
              <a:rPr lang="en-IN" b="1" dirty="0"/>
              <a:t>Adapters In Android:</a:t>
            </a:r>
          </a:p>
          <a:p>
            <a:endParaRPr lang="en-IN" dirty="0"/>
          </a:p>
          <a:p>
            <a:pPr marL="285750" indent="-285750">
              <a:buFont typeface="Arial" panose="020B0604020202020204" pitchFamily="34" charset="0"/>
              <a:buChar char="•"/>
            </a:pPr>
            <a:r>
              <a:rPr lang="en-IN" dirty="0"/>
              <a:t>There are the some commonly used Adapter in Android used to fill the data in the UI components:</a:t>
            </a:r>
          </a:p>
          <a:p>
            <a:endParaRPr lang="en-IN" dirty="0"/>
          </a:p>
          <a:p>
            <a:pPr marL="892175" indent="-285750">
              <a:buFont typeface="Arial" panose="020B0604020202020204" pitchFamily="34" charset="0"/>
              <a:buChar char="•"/>
            </a:pPr>
            <a:r>
              <a:rPr lang="en-IN" dirty="0" err="1"/>
              <a:t>BaseAdapter</a:t>
            </a:r>
            <a:r>
              <a:rPr lang="en-IN" dirty="0"/>
              <a:t> – It is parent adapter for all other adapters</a:t>
            </a:r>
          </a:p>
          <a:p>
            <a:pPr marL="892175" indent="-285750">
              <a:buFont typeface="Arial" panose="020B0604020202020204" pitchFamily="34" charset="0"/>
              <a:buChar char="•"/>
            </a:pPr>
            <a:r>
              <a:rPr lang="en-IN" dirty="0" err="1"/>
              <a:t>ArrayAdapter</a:t>
            </a:r>
            <a:r>
              <a:rPr lang="en-IN" dirty="0"/>
              <a:t> – It is used whenever we have a list of single items which is backed by an array</a:t>
            </a:r>
          </a:p>
          <a:p>
            <a:pPr marL="892175" indent="-285750">
              <a:buFont typeface="Arial" panose="020B0604020202020204" pitchFamily="34" charset="0"/>
              <a:buChar char="•"/>
            </a:pPr>
            <a:r>
              <a:rPr lang="en-IN" dirty="0"/>
              <a:t>Custom </a:t>
            </a:r>
            <a:r>
              <a:rPr lang="en-IN" dirty="0" err="1"/>
              <a:t>ArrayAdapter</a:t>
            </a:r>
            <a:r>
              <a:rPr lang="en-IN" dirty="0"/>
              <a:t> – It is used whenever we need to display a custom list</a:t>
            </a:r>
          </a:p>
          <a:p>
            <a:pPr marL="892175" indent="-285750">
              <a:buFont typeface="Arial" panose="020B0604020202020204" pitchFamily="34" charset="0"/>
              <a:buChar char="•"/>
            </a:pPr>
            <a:r>
              <a:rPr lang="en-IN" dirty="0" err="1"/>
              <a:t>SimpleAdapter</a:t>
            </a:r>
            <a:r>
              <a:rPr lang="en-IN" dirty="0"/>
              <a:t> – It is an easy adapter to map static data to views defined in your </a:t>
            </a:r>
            <a:r>
              <a:rPr lang="en-IN" dirty="0">
                <a:hlinkClick r:id="rId2" tooltip="XML in Android"/>
              </a:rPr>
              <a:t>XML</a:t>
            </a:r>
            <a:r>
              <a:rPr lang="en-IN" dirty="0"/>
              <a:t> file</a:t>
            </a:r>
          </a:p>
          <a:p>
            <a:pPr marL="892175" indent="-285750">
              <a:buFont typeface="Arial" panose="020B0604020202020204" pitchFamily="34" charset="0"/>
              <a:buChar char="•"/>
            </a:pPr>
            <a:r>
              <a:rPr lang="en-IN" dirty="0"/>
              <a:t>Custom </a:t>
            </a:r>
            <a:r>
              <a:rPr lang="en-IN" dirty="0" err="1"/>
              <a:t>SimpleAdapter</a:t>
            </a:r>
            <a:r>
              <a:rPr lang="en-IN" dirty="0"/>
              <a:t> – It is used whenever we need to display a customized list and needed to access the child items of the list or grid</a:t>
            </a:r>
          </a:p>
          <a:p>
            <a:endParaRPr lang="en-IN" b="1" dirty="0"/>
          </a:p>
          <a:p>
            <a:r>
              <a:rPr lang="en-IN" b="1" dirty="0"/>
              <a:t>Note :</a:t>
            </a:r>
          </a:p>
          <a:p>
            <a:pPr algn="just"/>
            <a:r>
              <a:rPr lang="en-US" b="0" i="0" dirty="0" err="1">
                <a:solidFill>
                  <a:srgbClr val="555555"/>
                </a:solidFill>
                <a:effectLst/>
                <a:latin typeface="calibri" panose="020F0502020204030204" pitchFamily="34" charset="0"/>
              </a:rPr>
              <a:t>ArrayAdapter</a:t>
            </a:r>
            <a:r>
              <a:rPr lang="en-US" b="0" i="0" dirty="0">
                <a:solidFill>
                  <a:srgbClr val="555555"/>
                </a:solidFill>
                <a:effectLst/>
                <a:latin typeface="calibri" panose="020F0502020204030204" pitchFamily="34" charset="0"/>
              </a:rPr>
              <a:t> is more simple and commonly used Adapter in android.</a:t>
            </a:r>
          </a:p>
          <a:p>
            <a:pPr algn="just"/>
            <a:endParaRPr lang="en-US" b="0" i="0" dirty="0">
              <a:solidFill>
                <a:srgbClr val="555555"/>
              </a:solidFill>
              <a:effectLst/>
              <a:latin typeface="calibri" panose="020F0502020204030204" pitchFamily="34" charset="0"/>
            </a:endParaRPr>
          </a:p>
          <a:p>
            <a:pPr algn="just"/>
            <a:r>
              <a:rPr lang="en-US" b="0" i="0" dirty="0">
                <a:solidFill>
                  <a:srgbClr val="555555"/>
                </a:solidFill>
                <a:effectLst/>
                <a:latin typeface="calibri" panose="020F0502020204030204" pitchFamily="34" charset="0"/>
              </a:rPr>
              <a:t>Whenever you have a list of single type of items like an array, we use </a:t>
            </a:r>
            <a:r>
              <a:rPr lang="en-US" b="0" i="0" dirty="0" err="1">
                <a:solidFill>
                  <a:srgbClr val="555555"/>
                </a:solidFill>
                <a:effectLst/>
                <a:latin typeface="calibri" panose="020F0502020204030204" pitchFamily="34" charset="0"/>
              </a:rPr>
              <a:t>ArrayAdapter</a:t>
            </a:r>
            <a:r>
              <a:rPr lang="en-US" b="0" i="0" dirty="0">
                <a:solidFill>
                  <a:srgbClr val="555555"/>
                </a:solidFill>
                <a:effectLst/>
                <a:latin typeface="calibri" panose="020F0502020204030204" pitchFamily="34" charset="0"/>
              </a:rPr>
              <a:t>. Ex. List of phone contacts, countries or names.</a:t>
            </a:r>
          </a:p>
          <a:p>
            <a:pPr marL="892175" indent="-285750">
              <a:buFont typeface="Arial" panose="020B0604020202020204" pitchFamily="34" charset="0"/>
              <a:buChar char="•"/>
            </a:pPr>
            <a:endParaRPr lang="en-IN" dirty="0"/>
          </a:p>
        </p:txBody>
      </p:sp>
      <p:sp>
        <p:nvSpPr>
          <p:cNvPr id="3" name="Footer Placeholder 2"/>
          <p:cNvSpPr>
            <a:spLocks noGrp="1"/>
          </p:cNvSpPr>
          <p:nvPr>
            <p:ph type="ftr" sz="quarter" idx="11"/>
          </p:nvPr>
        </p:nvSpPr>
        <p:spPr/>
        <p:txBody>
          <a:bodyPr/>
          <a:lstStyle/>
          <a:p>
            <a:r>
              <a:rPr lang="en-IN"/>
              <a:t>Sindhu K, Dept. of ISE</a:t>
            </a:r>
          </a:p>
        </p:txBody>
      </p:sp>
      <p:sp>
        <p:nvSpPr>
          <p:cNvPr id="4" name="Slide Number Placeholder 3"/>
          <p:cNvSpPr>
            <a:spLocks noGrp="1"/>
          </p:cNvSpPr>
          <p:nvPr>
            <p:ph type="sldNum" sz="quarter" idx="12"/>
          </p:nvPr>
        </p:nvSpPr>
        <p:spPr/>
        <p:txBody>
          <a:bodyPr/>
          <a:lstStyle/>
          <a:p>
            <a:fld id="{2C801C57-368F-4749-91C2-9A78CE7701AB}" type="slidenum">
              <a:rPr lang="en-IN" smtClean="0"/>
              <a:t>2</a:t>
            </a:fld>
            <a:endParaRPr lang="en-IN"/>
          </a:p>
        </p:txBody>
      </p:sp>
    </p:spTree>
    <p:extLst>
      <p:ext uri="{BB962C8B-B14F-4D97-AF65-F5344CB8AC3E}">
        <p14:creationId xmlns:p14="http://schemas.microsoft.com/office/powerpoint/2010/main" val="20626144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E4CB0163-0C71-45B5-99D8-C4853C0A6296}"/>
              </a:ext>
            </a:extLst>
          </p:cNvPr>
          <p:cNvSpPr>
            <a:spLocks noGrp="1"/>
          </p:cNvSpPr>
          <p:nvPr>
            <p:ph idx="1"/>
          </p:nvPr>
        </p:nvSpPr>
        <p:spPr>
          <a:xfrm>
            <a:off x="371670" y="307910"/>
            <a:ext cx="10515600" cy="5794408"/>
          </a:xfrm>
        </p:spPr>
        <p:txBody>
          <a:bodyPr>
            <a:normAutofit/>
          </a:bodyPr>
          <a:lstStyle/>
          <a:p>
            <a:pPr marL="0" indent="0">
              <a:buNone/>
            </a:pPr>
            <a:r>
              <a:rPr lang="en-IN" dirty="0"/>
              <a:t> </a:t>
            </a:r>
            <a:r>
              <a:rPr lang="en-US" dirty="0"/>
              <a:t>In the above code snippet we see the </a:t>
            </a:r>
            <a:r>
              <a:rPr lang="en-US" dirty="0" err="1"/>
              <a:t>overrided</a:t>
            </a:r>
            <a:r>
              <a:rPr lang="en-US" dirty="0"/>
              <a:t> methods of </a:t>
            </a:r>
            <a:r>
              <a:rPr lang="en-US" dirty="0" err="1"/>
              <a:t>BaseAdapter</a:t>
            </a:r>
            <a:r>
              <a:rPr lang="en-US" dirty="0"/>
              <a:t> which are used to set the data in a list, grid or a spinner. </a:t>
            </a:r>
          </a:p>
          <a:p>
            <a:pPr algn="just"/>
            <a:r>
              <a:rPr lang="en-US" b="1" i="0" dirty="0">
                <a:solidFill>
                  <a:srgbClr val="008000"/>
                </a:solidFill>
                <a:effectLst/>
                <a:latin typeface="calibri" panose="020F0502020204030204" pitchFamily="34" charset="0"/>
              </a:rPr>
              <a:t>3. </a:t>
            </a:r>
            <a:r>
              <a:rPr lang="en-US" b="1" i="0" dirty="0" err="1">
                <a:solidFill>
                  <a:srgbClr val="008000"/>
                </a:solidFill>
                <a:effectLst/>
                <a:latin typeface="calibri" panose="020F0502020204030204" pitchFamily="34" charset="0"/>
              </a:rPr>
              <a:t>getItem</a:t>
            </a:r>
            <a:r>
              <a:rPr lang="en-US" b="1" i="0" dirty="0">
                <a:solidFill>
                  <a:srgbClr val="008000"/>
                </a:solidFill>
                <a:effectLst/>
                <a:latin typeface="calibri" panose="020F0502020204030204" pitchFamily="34" charset="0"/>
              </a:rPr>
              <a:t>(int </a:t>
            </a:r>
            <a:r>
              <a:rPr lang="en-US" b="1" i="0" dirty="0" err="1">
                <a:solidFill>
                  <a:srgbClr val="008000"/>
                </a:solidFill>
                <a:effectLst/>
                <a:latin typeface="calibri" panose="020F0502020204030204" pitchFamily="34" charset="0"/>
              </a:rPr>
              <a:t>i</a:t>
            </a:r>
            <a:r>
              <a:rPr lang="en-US" b="1" i="0" dirty="0">
                <a:solidFill>
                  <a:srgbClr val="008000"/>
                </a:solidFill>
                <a:effectLst/>
                <a:latin typeface="calibri" panose="020F0502020204030204" pitchFamily="34" charset="0"/>
              </a:rPr>
              <a:t>):</a:t>
            </a:r>
            <a:endParaRPr lang="en-US" b="0" i="0" dirty="0">
              <a:solidFill>
                <a:srgbClr val="555555"/>
              </a:solidFill>
              <a:effectLst/>
              <a:latin typeface="calibri" panose="020F0502020204030204" pitchFamily="34" charset="0"/>
            </a:endParaRPr>
          </a:p>
          <a:p>
            <a:pPr algn="just"/>
            <a:r>
              <a:rPr lang="en-US" b="0" i="0" dirty="0">
                <a:solidFill>
                  <a:srgbClr val="555555"/>
                </a:solidFill>
                <a:effectLst/>
                <a:latin typeface="calibri" panose="020F0502020204030204" pitchFamily="34" charset="0"/>
              </a:rPr>
              <a:t>This function is used to Get the data item associated with the specified position in the data set to obtain the corresponding data of the specific location in the collection of data items.</a:t>
            </a:r>
          </a:p>
          <a:p>
            <a:pPr algn="just"/>
            <a:r>
              <a:rPr lang="en-US" b="1" i="0" dirty="0">
                <a:solidFill>
                  <a:srgbClr val="008000"/>
                </a:solidFill>
                <a:effectLst/>
                <a:latin typeface="calibri" panose="020F0502020204030204" pitchFamily="34" charset="0"/>
              </a:rPr>
              <a:t>4. </a:t>
            </a:r>
            <a:r>
              <a:rPr lang="en-US" b="1" i="0" dirty="0" err="1">
                <a:solidFill>
                  <a:srgbClr val="008000"/>
                </a:solidFill>
                <a:effectLst/>
                <a:latin typeface="calibri" panose="020F0502020204030204" pitchFamily="34" charset="0"/>
              </a:rPr>
              <a:t>getItemId</a:t>
            </a:r>
            <a:r>
              <a:rPr lang="en-US" b="1" i="0" dirty="0">
                <a:solidFill>
                  <a:srgbClr val="008000"/>
                </a:solidFill>
                <a:effectLst/>
                <a:latin typeface="calibri" panose="020F0502020204030204" pitchFamily="34" charset="0"/>
              </a:rPr>
              <a:t>(int </a:t>
            </a:r>
            <a:r>
              <a:rPr lang="en-US" b="1" i="0" dirty="0" err="1">
                <a:solidFill>
                  <a:srgbClr val="008000"/>
                </a:solidFill>
                <a:effectLst/>
                <a:latin typeface="calibri" panose="020F0502020204030204" pitchFamily="34" charset="0"/>
              </a:rPr>
              <a:t>i</a:t>
            </a:r>
            <a:r>
              <a:rPr lang="en-US" b="1" i="0" dirty="0">
                <a:solidFill>
                  <a:srgbClr val="008000"/>
                </a:solidFill>
                <a:effectLst/>
                <a:latin typeface="calibri" panose="020F0502020204030204" pitchFamily="34" charset="0"/>
              </a:rPr>
              <a:t>):</a:t>
            </a:r>
            <a:endParaRPr lang="en-US" b="0" i="0" dirty="0">
              <a:solidFill>
                <a:srgbClr val="555555"/>
              </a:solidFill>
              <a:effectLst/>
              <a:latin typeface="calibri" panose="020F0502020204030204" pitchFamily="34" charset="0"/>
            </a:endParaRPr>
          </a:p>
          <a:p>
            <a:pPr algn="just"/>
            <a:r>
              <a:rPr lang="en-US" b="0" i="0" dirty="0">
                <a:solidFill>
                  <a:srgbClr val="555555"/>
                </a:solidFill>
                <a:effectLst/>
                <a:latin typeface="calibri" panose="020F0502020204030204" pitchFamily="34" charset="0"/>
              </a:rPr>
              <a:t>As for the </a:t>
            </a:r>
            <a:r>
              <a:rPr lang="en-US" b="0" i="0" dirty="0" err="1">
                <a:solidFill>
                  <a:srgbClr val="555555"/>
                </a:solidFill>
                <a:effectLst/>
                <a:latin typeface="calibri" panose="020F0502020204030204" pitchFamily="34" charset="0"/>
              </a:rPr>
              <a:t>getItemId</a:t>
            </a:r>
            <a:r>
              <a:rPr lang="en-US" b="0" i="0" dirty="0">
                <a:solidFill>
                  <a:srgbClr val="555555"/>
                </a:solidFill>
                <a:effectLst/>
                <a:latin typeface="calibri" panose="020F0502020204030204" pitchFamily="34" charset="0"/>
              </a:rPr>
              <a:t> (int position), it returns the corresponding to the position item ID. The function returns a long value of item position to the adapter.</a:t>
            </a:r>
          </a:p>
          <a:p>
            <a:pPr algn="just"/>
            <a:endParaRPr lang="en-US" b="0" i="0" dirty="0">
              <a:solidFill>
                <a:srgbClr val="555555"/>
              </a:solidFill>
              <a:effectLst/>
              <a:latin typeface="calibri" panose="020F0502020204030204" pitchFamily="34" charset="0"/>
            </a:endParaRPr>
          </a:p>
          <a:p>
            <a:pPr marL="0" indent="0">
              <a:buNone/>
            </a:pPr>
            <a:endParaRPr lang="en-IN" dirty="0"/>
          </a:p>
        </p:txBody>
      </p:sp>
    </p:spTree>
    <p:extLst>
      <p:ext uri="{BB962C8B-B14F-4D97-AF65-F5344CB8AC3E}">
        <p14:creationId xmlns:p14="http://schemas.microsoft.com/office/powerpoint/2010/main" val="31830055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E4CB0163-0C71-45B5-99D8-C4853C0A6296}"/>
              </a:ext>
            </a:extLst>
          </p:cNvPr>
          <p:cNvSpPr>
            <a:spLocks noGrp="1"/>
          </p:cNvSpPr>
          <p:nvPr>
            <p:ph idx="1"/>
          </p:nvPr>
        </p:nvSpPr>
        <p:spPr>
          <a:xfrm>
            <a:off x="371670" y="307910"/>
            <a:ext cx="10515600" cy="965719"/>
          </a:xfrm>
        </p:spPr>
        <p:txBody>
          <a:bodyPr>
            <a:normAutofit/>
          </a:bodyPr>
          <a:lstStyle/>
          <a:p>
            <a:pPr marL="0" indent="0">
              <a:buNone/>
            </a:pPr>
            <a:r>
              <a:rPr lang="en-IN" dirty="0"/>
              <a:t> </a:t>
            </a:r>
            <a:r>
              <a:rPr lang="en-IN" dirty="0" smtClean="0"/>
              <a:t>Layout </a:t>
            </a:r>
            <a:r>
              <a:rPr lang="en-IN" dirty="0" err="1" smtClean="0"/>
              <a:t>Inflater</a:t>
            </a:r>
            <a:endParaRPr lang="en-IN" dirty="0"/>
          </a:p>
        </p:txBody>
      </p:sp>
      <p:sp>
        <p:nvSpPr>
          <p:cNvPr id="4" name="Content Placeholder 2">
            <a:extLst>
              <a:ext uri="{FF2B5EF4-FFF2-40B4-BE49-F238E27FC236}">
                <a16:creationId xmlns="" xmlns:a16="http://schemas.microsoft.com/office/drawing/2014/main" id="{E4CB0163-0C71-45B5-99D8-C4853C0A6296}"/>
              </a:ext>
            </a:extLst>
          </p:cNvPr>
          <p:cNvSpPr txBox="1">
            <a:spLocks/>
          </p:cNvSpPr>
          <p:nvPr/>
        </p:nvSpPr>
        <p:spPr>
          <a:xfrm>
            <a:off x="371670" y="971938"/>
            <a:ext cx="10515600" cy="3730691"/>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smtClean="0"/>
              <a:t> A </a:t>
            </a:r>
            <a:r>
              <a:rPr lang="en-IN" dirty="0" err="1" smtClean="0"/>
              <a:t>LayoutInflater</a:t>
            </a:r>
            <a:r>
              <a:rPr lang="en-IN" dirty="0" smtClean="0"/>
              <a:t> is one of the Android System Services that is responsible for taking your XML files that define a layout, and converting them into View objects. </a:t>
            </a:r>
          </a:p>
          <a:p>
            <a:r>
              <a:rPr lang="en-IN" dirty="0" smtClean="0"/>
              <a:t>The OS then uses these view objects to draw the screen.</a:t>
            </a:r>
          </a:p>
          <a:p>
            <a:r>
              <a:rPr lang="en-IN" dirty="0"/>
              <a:t>Typically, you don't ever need to directly use a </a:t>
            </a:r>
            <a:r>
              <a:rPr lang="en-IN" dirty="0" err="1"/>
              <a:t>LayoutInflater</a:t>
            </a:r>
            <a:r>
              <a:rPr lang="en-IN" dirty="0"/>
              <a:t>. </a:t>
            </a:r>
            <a:endParaRPr lang="en-IN" dirty="0" smtClean="0"/>
          </a:p>
          <a:p>
            <a:r>
              <a:rPr lang="en-IN" dirty="0" smtClean="0"/>
              <a:t>Android </a:t>
            </a:r>
            <a:r>
              <a:rPr lang="en-IN" dirty="0"/>
              <a:t>does most of the layout inflation for you when you call </a:t>
            </a:r>
            <a:r>
              <a:rPr lang="en-IN" dirty="0" err="1"/>
              <a:t>setContentView</a:t>
            </a:r>
            <a:r>
              <a:rPr lang="en-IN" dirty="0"/>
              <a:t>() in the </a:t>
            </a:r>
            <a:r>
              <a:rPr lang="en-IN" dirty="0" err="1"/>
              <a:t>onCreate</a:t>
            </a:r>
            <a:r>
              <a:rPr lang="en-IN" dirty="0"/>
              <a:t>() method of your activity. </a:t>
            </a:r>
            <a:endParaRPr lang="en-IN" dirty="0" smtClean="0"/>
          </a:p>
          <a:p>
            <a:r>
              <a:rPr lang="en-IN" dirty="0" smtClean="0"/>
              <a:t>So </a:t>
            </a:r>
            <a:r>
              <a:rPr lang="en-IN" dirty="0"/>
              <a:t>you, as the programmer, are responsible for making sure the views are inflated. </a:t>
            </a:r>
            <a:endParaRPr lang="en-IN" dirty="0" smtClean="0"/>
          </a:p>
          <a:p>
            <a:r>
              <a:rPr lang="en-IN" dirty="0" smtClean="0"/>
              <a:t>Now </a:t>
            </a:r>
            <a:r>
              <a:rPr lang="en-IN" dirty="0"/>
              <a:t>you want to inflate views in the context of a </a:t>
            </a:r>
            <a:r>
              <a:rPr lang="en-IN" dirty="0" err="1"/>
              <a:t>ListView</a:t>
            </a:r>
            <a:r>
              <a:rPr lang="en-IN" dirty="0"/>
              <a:t>. </a:t>
            </a:r>
            <a:endParaRPr lang="en-IN" dirty="0" smtClean="0"/>
          </a:p>
          <a:p>
            <a:r>
              <a:rPr lang="en-IN" dirty="0" smtClean="0"/>
              <a:t>The </a:t>
            </a:r>
            <a:r>
              <a:rPr lang="en-IN" dirty="0"/>
              <a:t>Adapter class can do the inflation for you if you do not want to customize each item</a:t>
            </a:r>
            <a:r>
              <a:rPr lang="en-IN" dirty="0" smtClean="0"/>
              <a:t>.</a:t>
            </a:r>
          </a:p>
          <a:p>
            <a:r>
              <a:rPr lang="en-IN" dirty="0" smtClean="0"/>
              <a:t> </a:t>
            </a:r>
            <a:r>
              <a:rPr lang="en-IN" dirty="0"/>
              <a:t>But if you want to customize the views shown in a list, you will have to manually inflate each view with the </a:t>
            </a:r>
            <a:r>
              <a:rPr lang="en-IN" dirty="0" err="1" smtClean="0"/>
              <a:t>LayoutInflater</a:t>
            </a:r>
            <a:r>
              <a:rPr lang="en-IN" dirty="0" smtClean="0"/>
              <a:t>.</a:t>
            </a:r>
          </a:p>
          <a:p>
            <a:pPr marL="0" indent="0">
              <a:buNone/>
            </a:pPr>
            <a:endParaRPr lang="en-IN" dirty="0" smtClean="0"/>
          </a:p>
          <a:p>
            <a:endParaRPr lang="en-IN" dirty="0"/>
          </a:p>
          <a:p>
            <a:endParaRPr lang="en-IN" dirty="0" smtClean="0"/>
          </a:p>
          <a:p>
            <a:endParaRPr lang="en-IN" dirty="0"/>
          </a:p>
          <a:p>
            <a:endParaRPr lang="en-IN" dirty="0" smtClean="0"/>
          </a:p>
          <a:p>
            <a:endParaRPr lang="en-IN" dirty="0"/>
          </a:p>
        </p:txBody>
      </p:sp>
    </p:spTree>
    <p:extLst>
      <p:ext uri="{BB962C8B-B14F-4D97-AF65-F5344CB8AC3E}">
        <p14:creationId xmlns:p14="http://schemas.microsoft.com/office/powerpoint/2010/main" val="20522975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E4CB0163-0C71-45B5-99D8-C4853C0A6296}"/>
              </a:ext>
            </a:extLst>
          </p:cNvPr>
          <p:cNvSpPr>
            <a:spLocks noGrp="1"/>
          </p:cNvSpPr>
          <p:nvPr>
            <p:ph idx="1"/>
          </p:nvPr>
        </p:nvSpPr>
        <p:spPr>
          <a:xfrm>
            <a:off x="371670" y="307910"/>
            <a:ext cx="10515600" cy="965719"/>
          </a:xfrm>
        </p:spPr>
        <p:txBody>
          <a:bodyPr>
            <a:normAutofit/>
          </a:bodyPr>
          <a:lstStyle/>
          <a:p>
            <a:pPr marL="0" indent="0">
              <a:buNone/>
            </a:pPr>
            <a:r>
              <a:rPr lang="en-IN" dirty="0" smtClean="0"/>
              <a:t>Additional Exercise – Custom </a:t>
            </a:r>
            <a:r>
              <a:rPr lang="en-IN" dirty="0" err="1" smtClean="0"/>
              <a:t>Listview</a:t>
            </a:r>
            <a:endParaRPr lang="en-IN" dirty="0"/>
          </a:p>
        </p:txBody>
      </p:sp>
      <p:sp>
        <p:nvSpPr>
          <p:cNvPr id="4" name="Content Placeholder 2">
            <a:extLst>
              <a:ext uri="{FF2B5EF4-FFF2-40B4-BE49-F238E27FC236}">
                <a16:creationId xmlns="" xmlns:a16="http://schemas.microsoft.com/office/drawing/2014/main" id="{E4CB0163-0C71-45B5-99D8-C4853C0A6296}"/>
              </a:ext>
            </a:extLst>
          </p:cNvPr>
          <p:cNvSpPr txBox="1">
            <a:spLocks/>
          </p:cNvSpPr>
          <p:nvPr/>
        </p:nvSpPr>
        <p:spPr>
          <a:xfrm>
            <a:off x="371670" y="971938"/>
            <a:ext cx="10515600" cy="37306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solidFill>
                <a:prstClr val="black"/>
              </a:solidFill>
            </a:endParaRPr>
          </a:p>
          <a:p>
            <a:pPr marL="0" indent="0">
              <a:buFont typeface="Arial" panose="020B0604020202020204" pitchFamily="34" charset="0"/>
              <a:buNone/>
            </a:pPr>
            <a:endParaRPr lang="en-IN" dirty="0" smtClean="0">
              <a:solidFill>
                <a:prstClr val="black"/>
              </a:solidFill>
            </a:endParaRPr>
          </a:p>
          <a:p>
            <a:endParaRPr lang="en-IN" dirty="0">
              <a:solidFill>
                <a:prstClr val="black"/>
              </a:solidFill>
            </a:endParaRPr>
          </a:p>
          <a:p>
            <a:endParaRPr lang="en-IN" dirty="0" smtClean="0">
              <a:solidFill>
                <a:prstClr val="black"/>
              </a:solidFill>
            </a:endParaRPr>
          </a:p>
          <a:p>
            <a:endParaRPr lang="en-IN" dirty="0">
              <a:solidFill>
                <a:prstClr val="black"/>
              </a:solidFill>
            </a:endParaRPr>
          </a:p>
        </p:txBody>
      </p:sp>
      <p:sp>
        <p:nvSpPr>
          <p:cNvPr id="2" name="Rectangle 1"/>
          <p:cNvSpPr/>
          <p:nvPr/>
        </p:nvSpPr>
        <p:spPr>
          <a:xfrm>
            <a:off x="587829" y="971938"/>
            <a:ext cx="10058400" cy="2862322"/>
          </a:xfrm>
          <a:prstGeom prst="rect">
            <a:avLst/>
          </a:prstGeom>
        </p:spPr>
        <p:txBody>
          <a:bodyPr wrap="square">
            <a:spAutoFit/>
          </a:bodyPr>
          <a:lstStyle/>
          <a:p>
            <a:endParaRPr lang="en-IN" dirty="0" smtClean="0">
              <a:solidFill>
                <a:prstClr val="black"/>
              </a:solidFill>
            </a:endParaRPr>
          </a:p>
          <a:p>
            <a:r>
              <a:rPr lang="en-IN" b="1" dirty="0">
                <a:solidFill>
                  <a:prstClr val="black"/>
                </a:solidFill>
              </a:rPr>
              <a:t>Toast message in Custom </a:t>
            </a:r>
            <a:r>
              <a:rPr lang="en-IN" b="1" dirty="0" err="1">
                <a:solidFill>
                  <a:prstClr val="black"/>
                </a:solidFill>
              </a:rPr>
              <a:t>listview</a:t>
            </a:r>
            <a:endParaRPr lang="en-IN" b="1" dirty="0">
              <a:solidFill>
                <a:prstClr val="black"/>
              </a:solidFill>
            </a:endParaRPr>
          </a:p>
          <a:p>
            <a:endParaRPr lang="en-IN" dirty="0">
              <a:solidFill>
                <a:prstClr val="black"/>
              </a:solidFill>
            </a:endParaRPr>
          </a:p>
          <a:p>
            <a:r>
              <a:rPr lang="en-IN" dirty="0" err="1" smtClean="0">
                <a:solidFill>
                  <a:prstClr val="black"/>
                </a:solidFill>
              </a:rPr>
              <a:t>simpleList.setOnItemClickListener</a:t>
            </a:r>
            <a:r>
              <a:rPr lang="en-IN" dirty="0" smtClean="0">
                <a:solidFill>
                  <a:prstClr val="black"/>
                </a:solidFill>
              </a:rPr>
              <a:t>(new </a:t>
            </a:r>
            <a:r>
              <a:rPr lang="en-IN" dirty="0" err="1">
                <a:solidFill>
                  <a:prstClr val="black"/>
                </a:solidFill>
              </a:rPr>
              <a:t>AdapterView.OnItemClickListener</a:t>
            </a:r>
            <a:r>
              <a:rPr lang="en-IN" dirty="0">
                <a:solidFill>
                  <a:prstClr val="black"/>
                </a:solidFill>
              </a:rPr>
              <a:t>() {</a:t>
            </a:r>
          </a:p>
          <a:p>
            <a:r>
              <a:rPr lang="en-IN" dirty="0">
                <a:solidFill>
                  <a:prstClr val="black"/>
                </a:solidFill>
              </a:rPr>
              <a:t>         @Override</a:t>
            </a:r>
          </a:p>
          <a:p>
            <a:r>
              <a:rPr lang="en-IN" dirty="0">
                <a:solidFill>
                  <a:prstClr val="black"/>
                </a:solidFill>
              </a:rPr>
              <a:t>            public void </a:t>
            </a:r>
            <a:r>
              <a:rPr lang="en-IN" dirty="0" err="1">
                <a:solidFill>
                  <a:prstClr val="black"/>
                </a:solidFill>
              </a:rPr>
              <a:t>onItemClick</a:t>
            </a:r>
            <a:r>
              <a:rPr lang="en-IN" dirty="0">
                <a:solidFill>
                  <a:prstClr val="black"/>
                </a:solidFill>
              </a:rPr>
              <a:t>(</a:t>
            </a:r>
            <a:r>
              <a:rPr lang="en-IN" dirty="0" err="1">
                <a:solidFill>
                  <a:prstClr val="black"/>
                </a:solidFill>
              </a:rPr>
              <a:t>AdapterView</a:t>
            </a:r>
            <a:r>
              <a:rPr lang="en-IN" dirty="0">
                <a:solidFill>
                  <a:prstClr val="black"/>
                </a:solidFill>
              </a:rPr>
              <a:t>&lt;?&gt; parent, View </a:t>
            </a:r>
            <a:r>
              <a:rPr lang="en-IN" dirty="0" err="1">
                <a:solidFill>
                  <a:prstClr val="black"/>
                </a:solidFill>
              </a:rPr>
              <a:t>view</a:t>
            </a:r>
            <a:r>
              <a:rPr lang="en-IN" dirty="0">
                <a:solidFill>
                  <a:prstClr val="black"/>
                </a:solidFill>
              </a:rPr>
              <a:t>, </a:t>
            </a:r>
            <a:r>
              <a:rPr lang="en-IN" dirty="0" err="1">
                <a:solidFill>
                  <a:prstClr val="black"/>
                </a:solidFill>
              </a:rPr>
              <a:t>int</a:t>
            </a:r>
            <a:r>
              <a:rPr lang="en-IN" dirty="0">
                <a:solidFill>
                  <a:prstClr val="black"/>
                </a:solidFill>
              </a:rPr>
              <a:t> position, long id) {</a:t>
            </a:r>
          </a:p>
          <a:p>
            <a:r>
              <a:rPr lang="en-IN" dirty="0">
                <a:solidFill>
                  <a:prstClr val="black"/>
                </a:solidFill>
              </a:rPr>
              <a:t>                // set an Intent to Another Activity</a:t>
            </a:r>
          </a:p>
          <a:p>
            <a:r>
              <a:rPr lang="en-IN" dirty="0">
                <a:solidFill>
                  <a:prstClr val="black"/>
                </a:solidFill>
              </a:rPr>
              <a:t>             </a:t>
            </a:r>
            <a:r>
              <a:rPr lang="en-IN" dirty="0" err="1">
                <a:solidFill>
                  <a:prstClr val="black"/>
                </a:solidFill>
              </a:rPr>
              <a:t>Toast.makeText</a:t>
            </a:r>
            <a:r>
              <a:rPr lang="en-IN" dirty="0">
                <a:solidFill>
                  <a:prstClr val="black"/>
                </a:solidFill>
              </a:rPr>
              <a:t>(</a:t>
            </a:r>
            <a:r>
              <a:rPr lang="en-IN" dirty="0" err="1">
                <a:solidFill>
                  <a:prstClr val="black"/>
                </a:solidFill>
              </a:rPr>
              <a:t>getApplicationContext</a:t>
            </a:r>
            <a:r>
              <a:rPr lang="en-IN" dirty="0">
                <a:solidFill>
                  <a:prstClr val="black"/>
                </a:solidFill>
              </a:rPr>
              <a:t>(),</a:t>
            </a:r>
            <a:r>
              <a:rPr lang="en-IN" dirty="0" err="1">
                <a:solidFill>
                  <a:prstClr val="black"/>
                </a:solidFill>
              </a:rPr>
              <a:t>countryList</a:t>
            </a:r>
            <a:r>
              <a:rPr lang="en-IN" dirty="0">
                <a:solidFill>
                  <a:prstClr val="black"/>
                </a:solidFill>
              </a:rPr>
              <a:t>[position],</a:t>
            </a:r>
            <a:r>
              <a:rPr lang="en-IN" dirty="0" err="1">
                <a:solidFill>
                  <a:prstClr val="black"/>
                </a:solidFill>
              </a:rPr>
              <a:t>Toast.LENGTH_LONG</a:t>
            </a:r>
            <a:r>
              <a:rPr lang="en-IN" dirty="0">
                <a:solidFill>
                  <a:prstClr val="black"/>
                </a:solidFill>
              </a:rPr>
              <a:t>).show();</a:t>
            </a:r>
          </a:p>
          <a:p>
            <a:r>
              <a:rPr lang="en-IN" dirty="0">
                <a:solidFill>
                  <a:prstClr val="black"/>
                </a:solidFill>
              </a:rPr>
              <a:t>            }</a:t>
            </a:r>
          </a:p>
          <a:p>
            <a:r>
              <a:rPr lang="en-IN" dirty="0">
                <a:solidFill>
                  <a:prstClr val="black"/>
                </a:solidFill>
              </a:rPr>
              <a:t>        </a:t>
            </a:r>
            <a:r>
              <a:rPr lang="en-IN" dirty="0" smtClean="0">
                <a:solidFill>
                  <a:prstClr val="black"/>
                </a:solidFill>
              </a:rPr>
              <a:t>});</a:t>
            </a:r>
            <a:endParaRPr lang="en-IN" dirty="0">
              <a:solidFill>
                <a:prstClr val="black"/>
              </a:solidFill>
            </a:endParaRPr>
          </a:p>
        </p:txBody>
      </p:sp>
    </p:spTree>
    <p:extLst>
      <p:ext uri="{BB962C8B-B14F-4D97-AF65-F5344CB8AC3E}">
        <p14:creationId xmlns:p14="http://schemas.microsoft.com/office/powerpoint/2010/main" val="6322245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41161"/>
          </a:xfrm>
        </p:spPr>
        <p:txBody>
          <a:bodyPr>
            <a:normAutofit fontScale="90000"/>
          </a:bodyPr>
          <a:lstStyle/>
          <a:p>
            <a:r>
              <a:rPr lang="en-IN" dirty="0"/>
              <a:t>Additional Exercise – Custom </a:t>
            </a:r>
            <a:r>
              <a:rPr lang="en-IN" dirty="0" err="1"/>
              <a:t>Listview</a:t>
            </a:r>
            <a:r>
              <a:rPr lang="en-IN" dirty="0"/>
              <a:t/>
            </a:r>
            <a:br>
              <a:rPr lang="en-IN" dirty="0"/>
            </a:br>
            <a:endParaRPr lang="en-IN" dirty="0"/>
          </a:p>
        </p:txBody>
      </p:sp>
      <p:sp>
        <p:nvSpPr>
          <p:cNvPr id="3" name="Content Placeholder 2"/>
          <p:cNvSpPr>
            <a:spLocks noGrp="1"/>
          </p:cNvSpPr>
          <p:nvPr>
            <p:ph idx="1"/>
          </p:nvPr>
        </p:nvSpPr>
        <p:spPr>
          <a:xfrm>
            <a:off x="838200" y="1186543"/>
            <a:ext cx="10515600" cy="4990420"/>
          </a:xfrm>
        </p:spPr>
        <p:txBody>
          <a:bodyPr>
            <a:normAutofit fontScale="92500" lnSpcReduction="10000"/>
          </a:bodyPr>
          <a:lstStyle/>
          <a:p>
            <a:pPr marL="0" indent="0">
              <a:buNone/>
            </a:pPr>
            <a:r>
              <a:rPr lang="en-IN" b="1" dirty="0"/>
              <a:t>Intents</a:t>
            </a:r>
            <a:endParaRPr lang="en-IN" b="1" dirty="0" smtClean="0"/>
          </a:p>
          <a:p>
            <a:pPr marL="0" indent="0">
              <a:buNone/>
            </a:pPr>
            <a:endParaRPr lang="en-IN" dirty="0" smtClean="0"/>
          </a:p>
          <a:p>
            <a:pPr marL="0" indent="0">
              <a:buNone/>
            </a:pPr>
            <a:r>
              <a:rPr lang="en-IN" sz="2400" dirty="0" err="1" smtClean="0"/>
              <a:t>simpleList.setOnItemClickListener</a:t>
            </a:r>
            <a:r>
              <a:rPr lang="en-IN" sz="2400" dirty="0" smtClean="0"/>
              <a:t>(new </a:t>
            </a:r>
            <a:r>
              <a:rPr lang="en-IN" sz="2400" dirty="0" err="1"/>
              <a:t>AdapterView.OnItemClickListener</a:t>
            </a:r>
            <a:r>
              <a:rPr lang="en-IN" sz="2400" dirty="0"/>
              <a:t>() {</a:t>
            </a:r>
          </a:p>
          <a:p>
            <a:pPr marL="0" indent="0">
              <a:buNone/>
            </a:pPr>
            <a:r>
              <a:rPr lang="en-IN" sz="2400" dirty="0"/>
              <a:t>            @Override</a:t>
            </a:r>
          </a:p>
          <a:p>
            <a:pPr marL="0" indent="0">
              <a:buNone/>
            </a:pPr>
            <a:r>
              <a:rPr lang="en-IN" sz="2400" dirty="0"/>
              <a:t>            public void </a:t>
            </a:r>
            <a:r>
              <a:rPr lang="en-IN" sz="2400" dirty="0" err="1"/>
              <a:t>onItemClick</a:t>
            </a:r>
            <a:r>
              <a:rPr lang="en-IN" sz="2400" dirty="0"/>
              <a:t>(</a:t>
            </a:r>
            <a:r>
              <a:rPr lang="en-IN" sz="2400" dirty="0" err="1"/>
              <a:t>AdapterView</a:t>
            </a:r>
            <a:r>
              <a:rPr lang="en-IN" sz="2400" dirty="0"/>
              <a:t>&lt;?&gt; parent, View </a:t>
            </a:r>
            <a:r>
              <a:rPr lang="en-IN" sz="2400" dirty="0" err="1"/>
              <a:t>view</a:t>
            </a:r>
            <a:r>
              <a:rPr lang="en-IN" sz="2400" dirty="0"/>
              <a:t>, </a:t>
            </a:r>
            <a:r>
              <a:rPr lang="en-IN" sz="2400" dirty="0" err="1"/>
              <a:t>int</a:t>
            </a:r>
            <a:r>
              <a:rPr lang="en-IN" sz="2400" dirty="0"/>
              <a:t> position, long id) {</a:t>
            </a:r>
          </a:p>
          <a:p>
            <a:pPr marL="0" indent="0">
              <a:buNone/>
            </a:pPr>
            <a:r>
              <a:rPr lang="en-IN" sz="2400" dirty="0"/>
              <a:t>                // set an Intent to Another Activity</a:t>
            </a:r>
          </a:p>
          <a:p>
            <a:pPr marL="0" indent="0">
              <a:buNone/>
            </a:pPr>
            <a:r>
              <a:rPr lang="en-IN" sz="2400" dirty="0"/>
              <a:t>                Intent </a:t>
            </a:r>
            <a:r>
              <a:rPr lang="en-IN" sz="2400" dirty="0" err="1"/>
              <a:t>intent</a:t>
            </a:r>
            <a:r>
              <a:rPr lang="en-IN" sz="2400" dirty="0"/>
              <a:t> = new Intent(</a:t>
            </a:r>
            <a:r>
              <a:rPr lang="en-IN" sz="2400" dirty="0" err="1"/>
              <a:t>MainActivity.this</a:t>
            </a:r>
            <a:r>
              <a:rPr lang="en-IN" sz="2400" dirty="0"/>
              <a:t>, </a:t>
            </a:r>
            <a:r>
              <a:rPr lang="en-IN" sz="2400" dirty="0" err="1"/>
              <a:t>SecondActivity.class</a:t>
            </a:r>
            <a:r>
              <a:rPr lang="en-IN" sz="2400" dirty="0"/>
              <a:t>);</a:t>
            </a:r>
          </a:p>
          <a:p>
            <a:pPr marL="0" indent="0">
              <a:buNone/>
            </a:pPr>
            <a:r>
              <a:rPr lang="en-IN" sz="2400" dirty="0"/>
              <a:t>                </a:t>
            </a:r>
            <a:r>
              <a:rPr lang="en-IN" sz="2400" dirty="0" err="1"/>
              <a:t>intent.putExtra</a:t>
            </a:r>
            <a:r>
              <a:rPr lang="en-IN" sz="2400" dirty="0"/>
              <a:t>("image", flags[position]);</a:t>
            </a:r>
          </a:p>
          <a:p>
            <a:pPr marL="0" indent="0">
              <a:buNone/>
            </a:pPr>
            <a:r>
              <a:rPr lang="en-IN" sz="2400" dirty="0" smtClean="0"/>
              <a:t>            </a:t>
            </a:r>
            <a:r>
              <a:rPr lang="en-IN" sz="2400" dirty="0" err="1"/>
              <a:t>startActivity</a:t>
            </a:r>
            <a:r>
              <a:rPr lang="en-IN" sz="2400" dirty="0"/>
              <a:t>(intent); // start Intent</a:t>
            </a:r>
          </a:p>
          <a:p>
            <a:pPr marL="0" indent="0">
              <a:buNone/>
            </a:pPr>
            <a:r>
              <a:rPr lang="en-IN" sz="2400" dirty="0"/>
              <a:t>            }</a:t>
            </a:r>
          </a:p>
          <a:p>
            <a:pPr marL="0" indent="0">
              <a:buNone/>
            </a:pPr>
            <a:r>
              <a:rPr lang="en-IN" sz="2400" dirty="0"/>
              <a:t>        });</a:t>
            </a:r>
          </a:p>
          <a:p>
            <a:pPr marL="0" indent="0">
              <a:buNone/>
            </a:pPr>
            <a:r>
              <a:rPr lang="en-IN" sz="2400" dirty="0"/>
              <a:t>    }</a:t>
            </a:r>
          </a:p>
        </p:txBody>
      </p:sp>
    </p:spTree>
    <p:extLst>
      <p:ext uri="{BB962C8B-B14F-4D97-AF65-F5344CB8AC3E}">
        <p14:creationId xmlns:p14="http://schemas.microsoft.com/office/powerpoint/2010/main" val="19305869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41161"/>
          </a:xfrm>
        </p:spPr>
        <p:txBody>
          <a:bodyPr>
            <a:normAutofit fontScale="90000"/>
          </a:bodyPr>
          <a:lstStyle/>
          <a:p>
            <a:r>
              <a:rPr lang="en-IN" dirty="0" smtClean="0"/>
              <a:t>Intents in </a:t>
            </a:r>
            <a:r>
              <a:rPr lang="en-IN" dirty="0" err="1" smtClean="0"/>
              <a:t>CustomListview</a:t>
            </a:r>
            <a:r>
              <a:rPr lang="en-IN" dirty="0" smtClean="0"/>
              <a:t/>
            </a:r>
            <a:br>
              <a:rPr lang="en-IN" dirty="0" smtClean="0"/>
            </a:br>
            <a:endParaRPr lang="en-IN" dirty="0"/>
          </a:p>
        </p:txBody>
      </p:sp>
      <p:sp>
        <p:nvSpPr>
          <p:cNvPr id="3" name="Content Placeholder 2"/>
          <p:cNvSpPr>
            <a:spLocks noGrp="1"/>
          </p:cNvSpPr>
          <p:nvPr>
            <p:ph idx="1"/>
          </p:nvPr>
        </p:nvSpPr>
        <p:spPr>
          <a:xfrm>
            <a:off x="838200" y="1186543"/>
            <a:ext cx="10515600" cy="4990420"/>
          </a:xfrm>
        </p:spPr>
        <p:txBody>
          <a:bodyPr>
            <a:normAutofit fontScale="40000" lnSpcReduction="20000"/>
          </a:bodyPr>
          <a:lstStyle/>
          <a:p>
            <a:pPr marL="0" indent="0">
              <a:buNone/>
            </a:pPr>
            <a:r>
              <a:rPr lang="en-IN" dirty="0" err="1" smtClean="0"/>
              <a:t>SecondActivity.class</a:t>
            </a:r>
            <a:endParaRPr lang="en-IN" dirty="0" smtClean="0"/>
          </a:p>
          <a:p>
            <a:pPr marL="0" indent="0">
              <a:buNone/>
            </a:pPr>
            <a:r>
              <a:rPr lang="en-IN" dirty="0" smtClean="0"/>
              <a:t>package </a:t>
            </a:r>
            <a:r>
              <a:rPr lang="en-IN" dirty="0" err="1"/>
              <a:t>com.sindhu.customlist</a:t>
            </a:r>
            <a:r>
              <a:rPr lang="en-IN" dirty="0"/>
              <a:t>;</a:t>
            </a:r>
          </a:p>
          <a:p>
            <a:pPr marL="0" indent="0">
              <a:buNone/>
            </a:pPr>
            <a:endParaRPr lang="en-IN" dirty="0"/>
          </a:p>
          <a:p>
            <a:pPr marL="0" indent="0">
              <a:buNone/>
            </a:pPr>
            <a:r>
              <a:rPr lang="en-IN" dirty="0"/>
              <a:t>import </a:t>
            </a:r>
            <a:r>
              <a:rPr lang="en-IN" dirty="0" err="1"/>
              <a:t>android.content.Intent</a:t>
            </a:r>
            <a:r>
              <a:rPr lang="en-IN" dirty="0"/>
              <a:t>;</a:t>
            </a:r>
          </a:p>
          <a:p>
            <a:pPr marL="0" indent="0">
              <a:buNone/>
            </a:pPr>
            <a:r>
              <a:rPr lang="en-IN" dirty="0"/>
              <a:t>import </a:t>
            </a:r>
            <a:r>
              <a:rPr lang="en-IN" dirty="0" err="1"/>
              <a:t>android.os.Bundle</a:t>
            </a:r>
            <a:r>
              <a:rPr lang="en-IN" dirty="0"/>
              <a:t>;</a:t>
            </a:r>
          </a:p>
          <a:p>
            <a:pPr marL="0" indent="0">
              <a:buNone/>
            </a:pPr>
            <a:r>
              <a:rPr lang="en-IN" dirty="0"/>
              <a:t>import </a:t>
            </a:r>
            <a:r>
              <a:rPr lang="en-IN" dirty="0" err="1"/>
              <a:t>androidx.appcompat.app.AppCompatActivity</a:t>
            </a:r>
            <a:r>
              <a:rPr lang="en-IN" dirty="0"/>
              <a:t>;</a:t>
            </a:r>
          </a:p>
          <a:p>
            <a:pPr marL="0" indent="0">
              <a:buNone/>
            </a:pPr>
            <a:endParaRPr lang="en-IN" dirty="0"/>
          </a:p>
          <a:p>
            <a:pPr marL="0" indent="0">
              <a:buNone/>
            </a:pPr>
            <a:r>
              <a:rPr lang="en-IN" dirty="0"/>
              <a:t>import </a:t>
            </a:r>
            <a:r>
              <a:rPr lang="en-IN" dirty="0" err="1"/>
              <a:t>android.widget.ImageView</a:t>
            </a:r>
            <a:r>
              <a:rPr lang="en-IN" dirty="0"/>
              <a:t>;</a:t>
            </a:r>
          </a:p>
          <a:p>
            <a:pPr marL="0" indent="0">
              <a:buNone/>
            </a:pPr>
            <a:r>
              <a:rPr lang="en-IN" dirty="0"/>
              <a:t>public class </a:t>
            </a:r>
            <a:r>
              <a:rPr lang="en-IN" dirty="0" err="1"/>
              <a:t>SecondActivity</a:t>
            </a:r>
            <a:r>
              <a:rPr lang="en-IN" dirty="0"/>
              <a:t> extends </a:t>
            </a:r>
            <a:r>
              <a:rPr lang="en-IN" dirty="0" err="1"/>
              <a:t>AppCompatActivity</a:t>
            </a:r>
            <a:r>
              <a:rPr lang="en-IN" dirty="0"/>
              <a:t> {</a:t>
            </a:r>
          </a:p>
          <a:p>
            <a:pPr marL="0" indent="0">
              <a:buNone/>
            </a:pPr>
            <a:r>
              <a:rPr lang="en-IN" dirty="0"/>
              <a:t>    </a:t>
            </a:r>
            <a:r>
              <a:rPr lang="en-IN" dirty="0" err="1"/>
              <a:t>ImageView</a:t>
            </a:r>
            <a:r>
              <a:rPr lang="en-IN" dirty="0"/>
              <a:t> </a:t>
            </a:r>
            <a:r>
              <a:rPr lang="en-IN" dirty="0" err="1"/>
              <a:t>selectedImage</a:t>
            </a:r>
            <a:r>
              <a:rPr lang="en-IN" dirty="0"/>
              <a:t>;</a:t>
            </a:r>
          </a:p>
          <a:p>
            <a:pPr marL="0" indent="0">
              <a:buNone/>
            </a:pPr>
            <a:r>
              <a:rPr lang="en-IN" dirty="0"/>
              <a:t>    @Override</a:t>
            </a:r>
          </a:p>
          <a:p>
            <a:pPr marL="0" indent="0">
              <a:buNone/>
            </a:pPr>
            <a:r>
              <a:rPr lang="en-IN" dirty="0"/>
              <a:t>    protected void </a:t>
            </a:r>
            <a:r>
              <a:rPr lang="en-IN" dirty="0" err="1"/>
              <a:t>onCreate</a:t>
            </a:r>
            <a:r>
              <a:rPr lang="en-IN" dirty="0"/>
              <a:t>(Bundle </a:t>
            </a:r>
            <a:r>
              <a:rPr lang="en-IN" dirty="0" err="1"/>
              <a:t>savedInstanceState</a:t>
            </a:r>
            <a:r>
              <a:rPr lang="en-IN" dirty="0"/>
              <a:t>) {</a:t>
            </a:r>
          </a:p>
          <a:p>
            <a:pPr marL="0" indent="0">
              <a:buNone/>
            </a:pPr>
            <a:r>
              <a:rPr lang="en-IN" dirty="0"/>
              <a:t>        </a:t>
            </a:r>
            <a:r>
              <a:rPr lang="en-IN" dirty="0" err="1"/>
              <a:t>super.onCreate</a:t>
            </a:r>
            <a:r>
              <a:rPr lang="en-IN" dirty="0"/>
              <a:t>(</a:t>
            </a:r>
            <a:r>
              <a:rPr lang="en-IN" dirty="0" err="1"/>
              <a:t>savedInstanceState</a:t>
            </a:r>
            <a:r>
              <a:rPr lang="en-IN" dirty="0"/>
              <a:t>);</a:t>
            </a:r>
          </a:p>
          <a:p>
            <a:pPr marL="0" indent="0">
              <a:buNone/>
            </a:pPr>
            <a:r>
              <a:rPr lang="en-IN" dirty="0"/>
              <a:t>        </a:t>
            </a:r>
            <a:r>
              <a:rPr lang="en-IN" dirty="0" err="1"/>
              <a:t>setContentView</a:t>
            </a:r>
            <a:r>
              <a:rPr lang="en-IN" dirty="0"/>
              <a:t>(</a:t>
            </a:r>
            <a:r>
              <a:rPr lang="en-IN" dirty="0" err="1"/>
              <a:t>R.layout.activity_second</a:t>
            </a:r>
            <a:r>
              <a:rPr lang="en-IN" dirty="0"/>
              <a:t>);</a:t>
            </a:r>
          </a:p>
          <a:p>
            <a:pPr marL="0" indent="0">
              <a:buNone/>
            </a:pPr>
            <a:r>
              <a:rPr lang="en-IN" dirty="0"/>
              <a:t>        </a:t>
            </a:r>
            <a:r>
              <a:rPr lang="en-IN" dirty="0" err="1"/>
              <a:t>selectedImage</a:t>
            </a:r>
            <a:r>
              <a:rPr lang="en-IN" dirty="0"/>
              <a:t> = (</a:t>
            </a:r>
            <a:r>
              <a:rPr lang="en-IN" dirty="0" err="1"/>
              <a:t>ImageView</a:t>
            </a:r>
            <a:r>
              <a:rPr lang="en-IN" dirty="0"/>
              <a:t>) </a:t>
            </a:r>
            <a:r>
              <a:rPr lang="en-IN" dirty="0" err="1"/>
              <a:t>findViewById</a:t>
            </a:r>
            <a:r>
              <a:rPr lang="en-IN" dirty="0"/>
              <a:t>(</a:t>
            </a:r>
            <a:r>
              <a:rPr lang="en-IN" dirty="0" err="1"/>
              <a:t>R.id.icon</a:t>
            </a:r>
            <a:r>
              <a:rPr lang="en-IN" dirty="0"/>
              <a:t>); // </a:t>
            </a:r>
            <a:r>
              <a:rPr lang="en-IN" dirty="0" err="1"/>
              <a:t>init</a:t>
            </a:r>
            <a:r>
              <a:rPr lang="en-IN" dirty="0"/>
              <a:t> a </a:t>
            </a:r>
            <a:r>
              <a:rPr lang="en-IN" dirty="0" err="1"/>
              <a:t>ImageView</a:t>
            </a:r>
            <a:endParaRPr lang="en-IN" dirty="0"/>
          </a:p>
          <a:p>
            <a:pPr marL="0" indent="0">
              <a:buNone/>
            </a:pPr>
            <a:r>
              <a:rPr lang="en-IN" dirty="0"/>
              <a:t>        Intent </a:t>
            </a:r>
            <a:r>
              <a:rPr lang="en-IN" dirty="0" err="1"/>
              <a:t>intent</a:t>
            </a:r>
            <a:r>
              <a:rPr lang="en-IN" dirty="0"/>
              <a:t> = </a:t>
            </a:r>
            <a:r>
              <a:rPr lang="en-IN" dirty="0" err="1"/>
              <a:t>getIntent</a:t>
            </a:r>
            <a:r>
              <a:rPr lang="en-IN" dirty="0"/>
              <a:t>(); // get Intent which we set from Previous Activity</a:t>
            </a:r>
          </a:p>
          <a:p>
            <a:pPr marL="0" indent="0">
              <a:buNone/>
            </a:pPr>
            <a:r>
              <a:rPr lang="en-IN" dirty="0"/>
              <a:t>        </a:t>
            </a:r>
            <a:r>
              <a:rPr lang="en-IN" dirty="0" err="1"/>
              <a:t>selectedImage.setImageResource</a:t>
            </a:r>
            <a:r>
              <a:rPr lang="en-IN" dirty="0"/>
              <a:t>(</a:t>
            </a:r>
            <a:r>
              <a:rPr lang="en-IN" dirty="0" err="1"/>
              <a:t>intent.getIntExtra</a:t>
            </a:r>
            <a:r>
              <a:rPr lang="en-IN" dirty="0"/>
              <a:t>("image", 0)); // get image from Intent and set it in </a:t>
            </a:r>
            <a:r>
              <a:rPr lang="en-IN" dirty="0" err="1"/>
              <a:t>ImageView</a:t>
            </a:r>
            <a:endParaRPr lang="en-IN" dirty="0"/>
          </a:p>
          <a:p>
            <a:pPr marL="0" indent="0">
              <a:buNone/>
            </a:pPr>
            <a:r>
              <a:rPr lang="en-IN" dirty="0"/>
              <a:t>    }</a:t>
            </a:r>
          </a:p>
          <a:p>
            <a:pPr marL="0" indent="0">
              <a:buNone/>
            </a:pPr>
            <a:r>
              <a:rPr lang="en-IN" dirty="0"/>
              <a:t>}</a:t>
            </a:r>
          </a:p>
        </p:txBody>
      </p:sp>
    </p:spTree>
    <p:extLst>
      <p:ext uri="{BB962C8B-B14F-4D97-AF65-F5344CB8AC3E}">
        <p14:creationId xmlns:p14="http://schemas.microsoft.com/office/powerpoint/2010/main" val="2490128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41161"/>
          </a:xfrm>
        </p:spPr>
        <p:txBody>
          <a:bodyPr>
            <a:normAutofit fontScale="90000"/>
          </a:bodyPr>
          <a:lstStyle/>
          <a:p>
            <a:r>
              <a:rPr lang="en-IN" dirty="0" smtClean="0"/>
              <a:t>Intents in </a:t>
            </a:r>
            <a:r>
              <a:rPr lang="en-IN" dirty="0" err="1" smtClean="0"/>
              <a:t>CustomListview</a:t>
            </a:r>
            <a:r>
              <a:rPr lang="en-IN" dirty="0" smtClean="0"/>
              <a:t/>
            </a:r>
            <a:br>
              <a:rPr lang="en-IN" dirty="0" smtClean="0"/>
            </a:br>
            <a:endParaRPr lang="en-IN" dirty="0"/>
          </a:p>
        </p:txBody>
      </p:sp>
      <p:sp>
        <p:nvSpPr>
          <p:cNvPr id="3" name="Content Placeholder 2"/>
          <p:cNvSpPr>
            <a:spLocks noGrp="1"/>
          </p:cNvSpPr>
          <p:nvPr>
            <p:ph idx="1"/>
          </p:nvPr>
        </p:nvSpPr>
        <p:spPr>
          <a:xfrm>
            <a:off x="838200" y="1186543"/>
            <a:ext cx="10515600" cy="4990420"/>
          </a:xfrm>
        </p:spPr>
        <p:txBody>
          <a:bodyPr>
            <a:normAutofit fontScale="85000" lnSpcReduction="20000"/>
          </a:bodyPr>
          <a:lstStyle/>
          <a:p>
            <a:pPr marL="0" indent="0">
              <a:buNone/>
            </a:pPr>
            <a:r>
              <a:rPr lang="en-IN" dirty="0"/>
              <a:t>a</a:t>
            </a:r>
            <a:r>
              <a:rPr lang="en-IN" dirty="0" smtClean="0"/>
              <a:t>ctivity_second.xml</a:t>
            </a:r>
          </a:p>
          <a:p>
            <a:pPr marL="0" indent="0">
              <a:buNone/>
            </a:pPr>
            <a:r>
              <a:rPr lang="en-IN" dirty="0"/>
              <a:t>&lt;?xml version="1.0" encoding="utf-8"?&gt;</a:t>
            </a:r>
          </a:p>
          <a:p>
            <a:pPr marL="0" indent="0">
              <a:buNone/>
            </a:pPr>
            <a:r>
              <a:rPr lang="en-IN" dirty="0"/>
              <a:t>&lt;</a:t>
            </a:r>
            <a:r>
              <a:rPr lang="en-IN" dirty="0" err="1"/>
              <a:t>LinearLayout</a:t>
            </a:r>
            <a:r>
              <a:rPr lang="en-IN" dirty="0"/>
              <a:t> </a:t>
            </a:r>
            <a:r>
              <a:rPr lang="en-IN" dirty="0" err="1"/>
              <a:t>xmlns:android</a:t>
            </a:r>
            <a:r>
              <a:rPr lang="en-IN" dirty="0"/>
              <a:t>="http://schemas.android.com/</a:t>
            </a:r>
            <a:r>
              <a:rPr lang="en-IN" dirty="0" err="1"/>
              <a:t>apk</a:t>
            </a:r>
            <a:r>
              <a:rPr lang="en-IN" dirty="0"/>
              <a:t>/res/android"</a:t>
            </a:r>
          </a:p>
          <a:p>
            <a:pPr marL="0" indent="0">
              <a:buNone/>
            </a:pPr>
            <a:r>
              <a:rPr lang="en-IN" dirty="0"/>
              <a:t>    </a:t>
            </a:r>
            <a:r>
              <a:rPr lang="en-IN" dirty="0" err="1"/>
              <a:t>android:layout_width</a:t>
            </a:r>
            <a:r>
              <a:rPr lang="en-IN" dirty="0"/>
              <a:t>="</a:t>
            </a:r>
            <a:r>
              <a:rPr lang="en-IN" dirty="0" err="1"/>
              <a:t>match_parent</a:t>
            </a:r>
            <a:r>
              <a:rPr lang="en-IN" dirty="0"/>
              <a:t>"</a:t>
            </a:r>
          </a:p>
          <a:p>
            <a:pPr marL="0" indent="0">
              <a:buNone/>
            </a:pPr>
            <a:r>
              <a:rPr lang="en-IN" dirty="0"/>
              <a:t>    </a:t>
            </a:r>
            <a:r>
              <a:rPr lang="en-IN" dirty="0" err="1"/>
              <a:t>android:layout_height</a:t>
            </a:r>
            <a:r>
              <a:rPr lang="en-IN" dirty="0"/>
              <a:t>="</a:t>
            </a:r>
            <a:r>
              <a:rPr lang="en-IN" dirty="0" err="1"/>
              <a:t>match_parent</a:t>
            </a:r>
            <a:r>
              <a:rPr lang="en-IN" dirty="0"/>
              <a:t>"</a:t>
            </a:r>
          </a:p>
          <a:p>
            <a:pPr marL="0" indent="0">
              <a:buNone/>
            </a:pPr>
            <a:r>
              <a:rPr lang="en-IN" dirty="0"/>
              <a:t>    </a:t>
            </a:r>
            <a:r>
              <a:rPr lang="en-IN" dirty="0" err="1"/>
              <a:t>android:orientation</a:t>
            </a:r>
            <a:r>
              <a:rPr lang="en-IN" dirty="0"/>
              <a:t>="horizontal"&gt;</a:t>
            </a:r>
          </a:p>
          <a:p>
            <a:pPr marL="0" indent="0">
              <a:buNone/>
            </a:pPr>
            <a:endParaRPr lang="en-IN" dirty="0"/>
          </a:p>
          <a:p>
            <a:pPr marL="0" indent="0">
              <a:buNone/>
            </a:pPr>
            <a:r>
              <a:rPr lang="en-IN" dirty="0"/>
              <a:t>    &lt;</a:t>
            </a:r>
            <a:r>
              <a:rPr lang="en-IN" dirty="0" err="1"/>
              <a:t>ImageView</a:t>
            </a:r>
            <a:endParaRPr lang="en-IN" dirty="0"/>
          </a:p>
          <a:p>
            <a:pPr marL="0" indent="0">
              <a:buNone/>
            </a:pPr>
            <a:r>
              <a:rPr lang="en-IN" dirty="0"/>
              <a:t>        </a:t>
            </a:r>
            <a:r>
              <a:rPr lang="en-IN" dirty="0" err="1"/>
              <a:t>android:id</a:t>
            </a:r>
            <a:r>
              <a:rPr lang="en-IN" dirty="0"/>
              <a:t>="@+id/icon"</a:t>
            </a:r>
          </a:p>
          <a:p>
            <a:pPr marL="0" indent="0">
              <a:buNone/>
            </a:pPr>
            <a:r>
              <a:rPr lang="en-IN" dirty="0"/>
              <a:t>        </a:t>
            </a:r>
            <a:r>
              <a:rPr lang="en-IN" dirty="0" err="1"/>
              <a:t>android:layout_width</a:t>
            </a:r>
            <a:r>
              <a:rPr lang="en-IN" dirty="0"/>
              <a:t>="50dp"</a:t>
            </a:r>
          </a:p>
          <a:p>
            <a:pPr marL="0" indent="0">
              <a:buNone/>
            </a:pPr>
            <a:r>
              <a:rPr lang="en-IN" dirty="0"/>
              <a:t>        </a:t>
            </a:r>
            <a:r>
              <a:rPr lang="en-IN" dirty="0" err="1"/>
              <a:t>android:layout_height</a:t>
            </a:r>
            <a:r>
              <a:rPr lang="en-IN" dirty="0"/>
              <a:t>="50dp"</a:t>
            </a:r>
          </a:p>
          <a:p>
            <a:pPr marL="0" indent="0">
              <a:buNone/>
            </a:pPr>
            <a:r>
              <a:rPr lang="en-IN" dirty="0"/>
              <a:t>        /&gt;</a:t>
            </a:r>
          </a:p>
          <a:p>
            <a:pPr marL="0" indent="0">
              <a:buNone/>
            </a:pPr>
            <a:r>
              <a:rPr lang="en-IN" dirty="0"/>
              <a:t>&lt;/</a:t>
            </a:r>
            <a:r>
              <a:rPr lang="en-IN" dirty="0" err="1"/>
              <a:t>LinearLayout</a:t>
            </a:r>
            <a:r>
              <a:rPr lang="en-IN" dirty="0"/>
              <a:t>&gt;</a:t>
            </a:r>
          </a:p>
        </p:txBody>
      </p:sp>
    </p:spTree>
    <p:extLst>
      <p:ext uri="{BB962C8B-B14F-4D97-AF65-F5344CB8AC3E}">
        <p14:creationId xmlns:p14="http://schemas.microsoft.com/office/powerpoint/2010/main" val="15389511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41161"/>
          </a:xfrm>
        </p:spPr>
        <p:txBody>
          <a:bodyPr>
            <a:normAutofit/>
          </a:bodyPr>
          <a:lstStyle/>
          <a:p>
            <a:r>
              <a:rPr lang="en-IN" dirty="0" err="1" smtClean="0"/>
              <a:t>GridView</a:t>
            </a:r>
            <a:endParaRPr lang="en-IN" dirty="0"/>
          </a:p>
        </p:txBody>
      </p:sp>
      <p:sp>
        <p:nvSpPr>
          <p:cNvPr id="3" name="Content Placeholder 2"/>
          <p:cNvSpPr>
            <a:spLocks noGrp="1"/>
          </p:cNvSpPr>
          <p:nvPr>
            <p:ph idx="1"/>
          </p:nvPr>
        </p:nvSpPr>
        <p:spPr>
          <a:xfrm>
            <a:off x="838200" y="1186543"/>
            <a:ext cx="10515600" cy="4990420"/>
          </a:xfrm>
        </p:spPr>
        <p:txBody>
          <a:bodyPr>
            <a:normAutofit/>
          </a:bodyPr>
          <a:lstStyle/>
          <a:p>
            <a:pPr marL="0" indent="0">
              <a:buNone/>
            </a:pPr>
            <a:r>
              <a:rPr lang="en-IN" dirty="0"/>
              <a:t>In android </a:t>
            </a:r>
            <a:r>
              <a:rPr lang="en-IN" dirty="0" err="1"/>
              <a:t>GridView</a:t>
            </a:r>
            <a:r>
              <a:rPr lang="en-IN" dirty="0"/>
              <a:t> is a view group that display items in two dimensional scrolling grid (rows </a:t>
            </a:r>
            <a:r>
              <a:rPr lang="en-IN" dirty="0" smtClean="0"/>
              <a:t>and </a:t>
            </a:r>
            <a:r>
              <a:rPr lang="en-IN" dirty="0"/>
              <a:t>columns</a:t>
            </a:r>
            <a:r>
              <a:rPr lang="en-IN" dirty="0" smtClean="0"/>
              <a:t>)</a:t>
            </a:r>
          </a:p>
          <a:p>
            <a:pPr marL="0" indent="0">
              <a:buNone/>
            </a:pPr>
            <a:r>
              <a:rPr lang="en-IN" dirty="0" err="1"/>
              <a:t>GridView</a:t>
            </a:r>
            <a:r>
              <a:rPr lang="en-IN" dirty="0"/>
              <a:t> is widely used in android applications. An example of </a:t>
            </a:r>
            <a:r>
              <a:rPr lang="en-IN" dirty="0" err="1"/>
              <a:t>GridView</a:t>
            </a:r>
            <a:r>
              <a:rPr lang="en-IN" dirty="0"/>
              <a:t> is your default Gallery, where you have number of images displayed using grid.</a:t>
            </a:r>
          </a:p>
          <a:p>
            <a:pPr marL="0" indent="0">
              <a:buNone/>
            </a:pPr>
            <a:endParaRPr lang="en-IN" dirty="0"/>
          </a:p>
        </p:txBody>
      </p:sp>
      <p:pic>
        <p:nvPicPr>
          <p:cNvPr id="4" name="Picture 3">
            <a:extLst>
              <a:ext uri="{FF2B5EF4-FFF2-40B4-BE49-F238E27FC236}">
                <a16:creationId xmlns="" xmlns:a16="http://schemas.microsoft.com/office/drawing/2014/main" id="{AD45E332-AD19-4770-95FF-2E1908880875}"/>
              </a:ext>
            </a:extLst>
          </p:cNvPr>
          <p:cNvPicPr>
            <a:picLocks noChangeAspect="1"/>
          </p:cNvPicPr>
          <p:nvPr/>
        </p:nvPicPr>
        <p:blipFill>
          <a:blip r:embed="rId2"/>
          <a:stretch>
            <a:fillRect/>
          </a:stretch>
        </p:blipFill>
        <p:spPr>
          <a:xfrm>
            <a:off x="6096000" y="2956151"/>
            <a:ext cx="2705100" cy="3514725"/>
          </a:xfrm>
          <a:prstGeom prst="rect">
            <a:avLst/>
          </a:prstGeom>
        </p:spPr>
      </p:pic>
    </p:spTree>
    <p:extLst>
      <p:ext uri="{BB962C8B-B14F-4D97-AF65-F5344CB8AC3E}">
        <p14:creationId xmlns:p14="http://schemas.microsoft.com/office/powerpoint/2010/main" val="41463391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2337658-8404-4E86-96CF-E6A18100C995}"/>
              </a:ext>
            </a:extLst>
          </p:cNvPr>
          <p:cNvSpPr>
            <a:spLocks noGrp="1"/>
          </p:cNvSpPr>
          <p:nvPr>
            <p:ph type="title"/>
          </p:nvPr>
        </p:nvSpPr>
        <p:spPr/>
        <p:txBody>
          <a:bodyPr/>
          <a:lstStyle/>
          <a:p>
            <a:pPr algn="ctr"/>
            <a:r>
              <a:rPr lang="en-US" b="0" i="0" dirty="0" err="1">
                <a:effectLst/>
                <a:latin typeface="calibri" panose="020F0502020204030204" pitchFamily="34" charset="0"/>
              </a:rPr>
              <a:t>BaseAdapter</a:t>
            </a:r>
            <a:r>
              <a:rPr lang="en-US" b="0" i="0" dirty="0">
                <a:effectLst/>
                <a:latin typeface="calibri" panose="020F0502020204030204" pitchFamily="34" charset="0"/>
              </a:rPr>
              <a:t> for displaying Animal images in grids using </a:t>
            </a:r>
            <a:r>
              <a:rPr lang="en-US" dirty="0" err="1" smtClean="0">
                <a:latin typeface="calibri" panose="020F0502020204030204" pitchFamily="34" charset="0"/>
              </a:rPr>
              <a:t>Gridview</a:t>
            </a:r>
            <a:endParaRPr lang="en-IN" dirty="0"/>
          </a:p>
        </p:txBody>
      </p:sp>
      <p:sp>
        <p:nvSpPr>
          <p:cNvPr id="3" name="Content Placeholder 2">
            <a:extLst>
              <a:ext uri="{FF2B5EF4-FFF2-40B4-BE49-F238E27FC236}">
                <a16:creationId xmlns="" xmlns:a16="http://schemas.microsoft.com/office/drawing/2014/main" id="{E92760C9-D313-45B3-8D40-7247D347EE23}"/>
              </a:ext>
            </a:extLst>
          </p:cNvPr>
          <p:cNvSpPr>
            <a:spLocks noGrp="1"/>
          </p:cNvSpPr>
          <p:nvPr>
            <p:ph idx="1"/>
          </p:nvPr>
        </p:nvSpPr>
        <p:spPr/>
        <p:txBody>
          <a:bodyPr>
            <a:normAutofit fontScale="77500" lnSpcReduction="20000"/>
          </a:bodyPr>
          <a:lstStyle/>
          <a:p>
            <a:pPr marL="0" indent="0">
              <a:buNone/>
            </a:pPr>
            <a:r>
              <a:rPr lang="en-US" dirty="0"/>
              <a:t>&lt;?xml version="1.0" encoding="utf-8"?&gt;</a:t>
            </a:r>
          </a:p>
          <a:p>
            <a:pPr marL="0" indent="0">
              <a:buNone/>
            </a:pPr>
            <a:r>
              <a:rPr lang="en-US" dirty="0"/>
              <a:t>&lt;</a:t>
            </a:r>
            <a:r>
              <a:rPr lang="en-US" dirty="0" err="1"/>
              <a:t>LinearLayout</a:t>
            </a:r>
            <a:r>
              <a:rPr lang="en-US" dirty="0"/>
              <a:t> </a:t>
            </a:r>
            <a:r>
              <a:rPr lang="en-US" dirty="0" err="1"/>
              <a:t>xmlns:android</a:t>
            </a:r>
            <a:r>
              <a:rPr lang="en-US" dirty="0"/>
              <a:t>="http://schemas.android.com/</a:t>
            </a:r>
            <a:r>
              <a:rPr lang="en-US" dirty="0" err="1"/>
              <a:t>apk</a:t>
            </a:r>
            <a:r>
              <a:rPr lang="en-US" dirty="0"/>
              <a:t>/res/android"</a:t>
            </a:r>
          </a:p>
          <a:p>
            <a:pPr marL="0" indent="0">
              <a:buNone/>
            </a:pPr>
            <a:r>
              <a:rPr lang="en-US" dirty="0" err="1"/>
              <a:t>android:layout_width</a:t>
            </a:r>
            <a:r>
              <a:rPr lang="en-US" dirty="0"/>
              <a:t>="</a:t>
            </a:r>
            <a:r>
              <a:rPr lang="en-US" dirty="0" err="1"/>
              <a:t>match_parent</a:t>
            </a:r>
            <a:r>
              <a:rPr lang="en-US" dirty="0"/>
              <a:t>"</a:t>
            </a:r>
          </a:p>
          <a:p>
            <a:pPr marL="0" indent="0">
              <a:buNone/>
            </a:pPr>
            <a:r>
              <a:rPr lang="en-US" dirty="0" err="1"/>
              <a:t>android:layout_height</a:t>
            </a:r>
            <a:r>
              <a:rPr lang="en-US" dirty="0"/>
              <a:t>="</a:t>
            </a:r>
            <a:r>
              <a:rPr lang="en-US" dirty="0" err="1"/>
              <a:t>match_parent</a:t>
            </a:r>
            <a:r>
              <a:rPr lang="en-US" dirty="0"/>
              <a:t>"</a:t>
            </a:r>
          </a:p>
          <a:p>
            <a:pPr marL="0" indent="0">
              <a:buNone/>
            </a:pPr>
            <a:r>
              <a:rPr lang="en-US" dirty="0" err="1"/>
              <a:t>android:orientation</a:t>
            </a:r>
            <a:r>
              <a:rPr lang="en-US" dirty="0"/>
              <a:t>="vertical"&gt;</a:t>
            </a:r>
          </a:p>
          <a:p>
            <a:pPr marL="0" indent="0">
              <a:buNone/>
            </a:pPr>
            <a:endParaRPr lang="en-US" dirty="0"/>
          </a:p>
          <a:p>
            <a:pPr marL="0" indent="0">
              <a:buNone/>
            </a:pPr>
            <a:r>
              <a:rPr lang="en-US" dirty="0"/>
              <a:t>&lt;</a:t>
            </a:r>
            <a:r>
              <a:rPr lang="en-US" dirty="0" err="1"/>
              <a:t>GridView</a:t>
            </a:r>
            <a:endParaRPr lang="en-US" dirty="0"/>
          </a:p>
          <a:p>
            <a:pPr marL="0" indent="0">
              <a:buNone/>
            </a:pPr>
            <a:r>
              <a:rPr lang="en-US" dirty="0" err="1"/>
              <a:t>android:id</a:t>
            </a:r>
            <a:r>
              <a:rPr lang="en-US" dirty="0"/>
              <a:t>="@+id/</a:t>
            </a:r>
            <a:r>
              <a:rPr lang="en-US" dirty="0" err="1"/>
              <a:t>simpleGridView</a:t>
            </a:r>
            <a:r>
              <a:rPr lang="en-US" dirty="0"/>
              <a:t>"</a:t>
            </a:r>
          </a:p>
          <a:p>
            <a:pPr marL="0" indent="0">
              <a:buNone/>
            </a:pPr>
            <a:r>
              <a:rPr lang="en-US" dirty="0" err="1"/>
              <a:t>android:layout_width</a:t>
            </a:r>
            <a:r>
              <a:rPr lang="en-US" dirty="0" smtClean="0"/>
              <a:t>=“</a:t>
            </a:r>
            <a:r>
              <a:rPr lang="en-US" dirty="0" err="1" smtClean="0"/>
              <a:t>match_parent</a:t>
            </a:r>
            <a:r>
              <a:rPr lang="en-US" dirty="0" smtClean="0"/>
              <a:t>"</a:t>
            </a:r>
            <a:endParaRPr lang="en-US" dirty="0"/>
          </a:p>
          <a:p>
            <a:pPr marL="0" indent="0">
              <a:buNone/>
            </a:pPr>
            <a:r>
              <a:rPr lang="en-US" dirty="0" err="1"/>
              <a:t>android:layout_height</a:t>
            </a:r>
            <a:r>
              <a:rPr lang="en-US" dirty="0"/>
              <a:t>="</a:t>
            </a:r>
            <a:r>
              <a:rPr lang="en-US" dirty="0" err="1"/>
              <a:t>wrap_content</a:t>
            </a:r>
            <a:r>
              <a:rPr lang="en-US" dirty="0"/>
              <a:t>"</a:t>
            </a:r>
          </a:p>
          <a:p>
            <a:pPr marL="0" indent="0">
              <a:buNone/>
            </a:pPr>
            <a:r>
              <a:rPr lang="en-US" dirty="0" err="1" smtClean="0"/>
              <a:t>android:numColumns</a:t>
            </a:r>
            <a:r>
              <a:rPr lang="en-US" dirty="0"/>
              <a:t>="3" /&gt;</a:t>
            </a:r>
          </a:p>
          <a:p>
            <a:pPr marL="0" indent="0">
              <a:buNone/>
            </a:pPr>
            <a:r>
              <a:rPr lang="en-US" dirty="0"/>
              <a:t>&lt;/</a:t>
            </a:r>
            <a:r>
              <a:rPr lang="en-US" dirty="0" err="1"/>
              <a:t>LinearLayout</a:t>
            </a:r>
            <a:r>
              <a:rPr lang="en-US" dirty="0"/>
              <a:t>&gt;</a:t>
            </a:r>
            <a:endParaRPr lang="en-IN" dirty="0"/>
          </a:p>
        </p:txBody>
      </p:sp>
    </p:spTree>
    <p:extLst>
      <p:ext uri="{BB962C8B-B14F-4D97-AF65-F5344CB8AC3E}">
        <p14:creationId xmlns:p14="http://schemas.microsoft.com/office/powerpoint/2010/main" val="29638044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2337658-8404-4E86-96CF-E6A18100C995}"/>
              </a:ext>
            </a:extLst>
          </p:cNvPr>
          <p:cNvSpPr>
            <a:spLocks noGrp="1"/>
          </p:cNvSpPr>
          <p:nvPr>
            <p:ph type="title"/>
          </p:nvPr>
        </p:nvSpPr>
        <p:spPr/>
        <p:txBody>
          <a:bodyPr/>
          <a:lstStyle/>
          <a:p>
            <a:pPr algn="ctr"/>
            <a:r>
              <a:rPr lang="en-US" dirty="0" err="1">
                <a:latin typeface="calibri" panose="020F0502020204030204" pitchFamily="34" charset="0"/>
              </a:rPr>
              <a:t>BaseAdapter</a:t>
            </a:r>
            <a:r>
              <a:rPr lang="en-US" dirty="0">
                <a:latin typeface="calibri" panose="020F0502020204030204" pitchFamily="34" charset="0"/>
              </a:rPr>
              <a:t> for displaying Animal images in grids using </a:t>
            </a:r>
            <a:r>
              <a:rPr lang="en-US" dirty="0" err="1">
                <a:latin typeface="calibri" panose="020F0502020204030204" pitchFamily="34" charset="0"/>
              </a:rPr>
              <a:t>Gridview</a:t>
            </a:r>
            <a:endParaRPr lang="en-IN" dirty="0"/>
          </a:p>
        </p:txBody>
      </p:sp>
      <p:sp>
        <p:nvSpPr>
          <p:cNvPr id="3" name="Content Placeholder 2">
            <a:extLst>
              <a:ext uri="{FF2B5EF4-FFF2-40B4-BE49-F238E27FC236}">
                <a16:creationId xmlns="" xmlns:a16="http://schemas.microsoft.com/office/drawing/2014/main" id="{E92760C9-D313-45B3-8D40-7247D347EE23}"/>
              </a:ext>
            </a:extLst>
          </p:cNvPr>
          <p:cNvSpPr>
            <a:spLocks noGrp="1"/>
          </p:cNvSpPr>
          <p:nvPr>
            <p:ph idx="1"/>
          </p:nvPr>
        </p:nvSpPr>
        <p:spPr/>
        <p:txBody>
          <a:bodyPr>
            <a:normAutofit fontScale="47500" lnSpcReduction="20000"/>
          </a:bodyPr>
          <a:lstStyle/>
          <a:p>
            <a:pPr marL="0" indent="0">
              <a:buNone/>
            </a:pPr>
            <a:r>
              <a:rPr lang="en-US" dirty="0"/>
              <a:t>Create a new Activity activity_gridview.xml inside layout and add the below code:</a:t>
            </a:r>
          </a:p>
          <a:p>
            <a:pPr marL="0" indent="0">
              <a:buNone/>
            </a:pPr>
            <a:endParaRPr lang="en-US" dirty="0"/>
          </a:p>
          <a:p>
            <a:pPr marL="0" indent="0">
              <a:buNone/>
            </a:pPr>
            <a:r>
              <a:rPr lang="en-US" dirty="0"/>
              <a:t>&lt;?xml version="1.0" encoding="utf-8"?&gt;</a:t>
            </a:r>
          </a:p>
          <a:p>
            <a:pPr marL="0" indent="0">
              <a:buNone/>
            </a:pPr>
            <a:r>
              <a:rPr lang="en-US" dirty="0"/>
              <a:t>&lt;</a:t>
            </a:r>
            <a:r>
              <a:rPr lang="en-US" dirty="0" err="1"/>
              <a:t>LinearLayout</a:t>
            </a:r>
            <a:r>
              <a:rPr lang="en-US" dirty="0"/>
              <a:t> </a:t>
            </a:r>
            <a:r>
              <a:rPr lang="en-US" dirty="0" err="1"/>
              <a:t>xmlns:android</a:t>
            </a:r>
            <a:r>
              <a:rPr lang="en-US" dirty="0"/>
              <a:t>="http://schemas.android.com/</a:t>
            </a:r>
            <a:r>
              <a:rPr lang="en-US" dirty="0" err="1"/>
              <a:t>apk</a:t>
            </a:r>
            <a:r>
              <a:rPr lang="en-US" dirty="0"/>
              <a:t>/res/android"</a:t>
            </a:r>
          </a:p>
          <a:p>
            <a:pPr marL="0" indent="0">
              <a:buNone/>
            </a:pPr>
            <a:r>
              <a:rPr lang="en-US" dirty="0"/>
              <a:t>    </a:t>
            </a:r>
            <a:r>
              <a:rPr lang="en-US" dirty="0" err="1"/>
              <a:t>android:layout_width</a:t>
            </a:r>
            <a:r>
              <a:rPr lang="en-US" dirty="0"/>
              <a:t>="</a:t>
            </a:r>
            <a:r>
              <a:rPr lang="en-US" dirty="0" err="1"/>
              <a:t>match_parent</a:t>
            </a:r>
            <a:r>
              <a:rPr lang="en-US" dirty="0"/>
              <a:t>"</a:t>
            </a:r>
          </a:p>
          <a:p>
            <a:pPr marL="0" indent="0">
              <a:buNone/>
            </a:pPr>
            <a:r>
              <a:rPr lang="en-US" dirty="0"/>
              <a:t>    </a:t>
            </a:r>
            <a:r>
              <a:rPr lang="en-US" dirty="0" err="1"/>
              <a:t>android:layout_height</a:t>
            </a:r>
            <a:r>
              <a:rPr lang="en-US" dirty="0"/>
              <a:t>="</a:t>
            </a:r>
            <a:r>
              <a:rPr lang="en-US" dirty="0" err="1"/>
              <a:t>match_parent</a:t>
            </a:r>
            <a:r>
              <a:rPr lang="en-US" dirty="0"/>
              <a:t>"</a:t>
            </a:r>
          </a:p>
          <a:p>
            <a:pPr marL="0" indent="0">
              <a:buNone/>
            </a:pPr>
            <a:r>
              <a:rPr lang="en-US" dirty="0"/>
              <a:t>    </a:t>
            </a:r>
            <a:r>
              <a:rPr lang="en-US" dirty="0" err="1"/>
              <a:t>android:orientation</a:t>
            </a:r>
            <a:r>
              <a:rPr lang="en-US" dirty="0"/>
              <a:t>="vertical"&gt;</a:t>
            </a:r>
          </a:p>
          <a:p>
            <a:pPr marL="0" indent="0">
              <a:buNone/>
            </a:pPr>
            <a:endParaRPr lang="en-US" dirty="0"/>
          </a:p>
          <a:p>
            <a:pPr marL="0" indent="0">
              <a:buNone/>
            </a:pPr>
            <a:r>
              <a:rPr lang="en-US" dirty="0"/>
              <a:t>    &lt;</a:t>
            </a:r>
            <a:r>
              <a:rPr lang="en-US" dirty="0" err="1"/>
              <a:t>ImageView</a:t>
            </a:r>
            <a:endParaRPr lang="en-US" dirty="0"/>
          </a:p>
          <a:p>
            <a:pPr marL="0" indent="0">
              <a:buNone/>
            </a:pPr>
            <a:r>
              <a:rPr lang="en-US" dirty="0"/>
              <a:t>        </a:t>
            </a:r>
            <a:r>
              <a:rPr lang="en-US" dirty="0" err="1"/>
              <a:t>android:id</a:t>
            </a:r>
            <a:r>
              <a:rPr lang="en-US" dirty="0"/>
              <a:t>="@+id/icon"</a:t>
            </a:r>
          </a:p>
          <a:p>
            <a:pPr marL="0" indent="0">
              <a:buNone/>
            </a:pPr>
            <a:r>
              <a:rPr lang="en-US" dirty="0"/>
              <a:t>        </a:t>
            </a:r>
            <a:r>
              <a:rPr lang="en-US" dirty="0" err="1"/>
              <a:t>android:layout_width</a:t>
            </a:r>
            <a:r>
              <a:rPr lang="en-US" dirty="0"/>
              <a:t>="100dp"</a:t>
            </a:r>
          </a:p>
          <a:p>
            <a:pPr marL="0" indent="0">
              <a:buNone/>
            </a:pPr>
            <a:r>
              <a:rPr lang="en-US" dirty="0"/>
              <a:t>        </a:t>
            </a:r>
            <a:r>
              <a:rPr lang="en-US" dirty="0" err="1"/>
              <a:t>android:layout_height</a:t>
            </a:r>
            <a:r>
              <a:rPr lang="en-US" dirty="0"/>
              <a:t>="100dp"</a:t>
            </a:r>
          </a:p>
          <a:p>
            <a:pPr marL="0" indent="0">
              <a:buNone/>
            </a:pPr>
            <a:r>
              <a:rPr lang="en-US" dirty="0"/>
              <a:t>        </a:t>
            </a:r>
            <a:r>
              <a:rPr lang="en-US" dirty="0" err="1"/>
              <a:t>android:scaleType</a:t>
            </a:r>
            <a:r>
              <a:rPr lang="en-US" dirty="0"/>
              <a:t>="</a:t>
            </a:r>
            <a:r>
              <a:rPr lang="en-US" dirty="0" err="1"/>
              <a:t>fitXY</a:t>
            </a:r>
            <a:r>
              <a:rPr lang="en-US" dirty="0"/>
              <a:t>"</a:t>
            </a:r>
          </a:p>
          <a:p>
            <a:pPr marL="0" indent="0">
              <a:buNone/>
            </a:pPr>
            <a:r>
              <a:rPr lang="en-US" dirty="0"/>
              <a:t>        </a:t>
            </a:r>
            <a:r>
              <a:rPr lang="en-US" dirty="0" err="1"/>
              <a:t>android:layout_margin</a:t>
            </a:r>
            <a:r>
              <a:rPr lang="en-US" dirty="0"/>
              <a:t>="5dp"</a:t>
            </a:r>
          </a:p>
          <a:p>
            <a:pPr marL="0" indent="0">
              <a:buNone/>
            </a:pPr>
            <a:r>
              <a:rPr lang="en-US" dirty="0"/>
              <a:t>        </a:t>
            </a:r>
            <a:r>
              <a:rPr lang="en-US" dirty="0" err="1"/>
              <a:t>android:layout_gravity</a:t>
            </a:r>
            <a:r>
              <a:rPr lang="en-US" dirty="0"/>
              <a:t>="</a:t>
            </a:r>
            <a:r>
              <a:rPr lang="en-US" dirty="0" err="1"/>
              <a:t>center_horizontal</a:t>
            </a:r>
            <a:r>
              <a:rPr lang="en-US" dirty="0"/>
              <a:t>" /&gt;</a:t>
            </a:r>
          </a:p>
          <a:p>
            <a:pPr marL="0" indent="0">
              <a:buNone/>
            </a:pPr>
            <a:r>
              <a:rPr lang="en-US" dirty="0"/>
              <a:t>&lt;/</a:t>
            </a:r>
            <a:r>
              <a:rPr lang="en-US" dirty="0" err="1"/>
              <a:t>LinearLayout</a:t>
            </a:r>
            <a:r>
              <a:rPr lang="en-US" dirty="0"/>
              <a:t>&gt;</a:t>
            </a:r>
            <a:endParaRPr lang="en-IN" dirty="0"/>
          </a:p>
        </p:txBody>
      </p:sp>
    </p:spTree>
    <p:extLst>
      <p:ext uri="{BB962C8B-B14F-4D97-AF65-F5344CB8AC3E}">
        <p14:creationId xmlns:p14="http://schemas.microsoft.com/office/powerpoint/2010/main" val="42431147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2337658-8404-4E86-96CF-E6A18100C995}"/>
              </a:ext>
            </a:extLst>
          </p:cNvPr>
          <p:cNvSpPr>
            <a:spLocks noGrp="1"/>
          </p:cNvSpPr>
          <p:nvPr>
            <p:ph type="title"/>
          </p:nvPr>
        </p:nvSpPr>
        <p:spPr/>
        <p:txBody>
          <a:bodyPr/>
          <a:lstStyle/>
          <a:p>
            <a:pPr algn="ctr"/>
            <a:r>
              <a:rPr lang="en-US" dirty="0" err="1">
                <a:latin typeface="calibri" panose="020F0502020204030204" pitchFamily="34" charset="0"/>
              </a:rPr>
              <a:t>BaseAdapter</a:t>
            </a:r>
            <a:r>
              <a:rPr lang="en-US" dirty="0">
                <a:latin typeface="calibri" panose="020F0502020204030204" pitchFamily="34" charset="0"/>
              </a:rPr>
              <a:t> for displaying Animal images in grids using </a:t>
            </a:r>
            <a:r>
              <a:rPr lang="en-US" dirty="0" err="1">
                <a:latin typeface="calibri" panose="020F0502020204030204" pitchFamily="34" charset="0"/>
              </a:rPr>
              <a:t>Gridview</a:t>
            </a:r>
            <a:endParaRPr lang="en-IN" dirty="0"/>
          </a:p>
        </p:txBody>
      </p:sp>
      <p:sp>
        <p:nvSpPr>
          <p:cNvPr id="3" name="Content Placeholder 2">
            <a:extLst>
              <a:ext uri="{FF2B5EF4-FFF2-40B4-BE49-F238E27FC236}">
                <a16:creationId xmlns="" xmlns:a16="http://schemas.microsoft.com/office/drawing/2014/main" id="{E92760C9-D313-45B3-8D40-7247D347EE23}"/>
              </a:ext>
            </a:extLst>
          </p:cNvPr>
          <p:cNvSpPr>
            <a:spLocks noGrp="1"/>
          </p:cNvSpPr>
          <p:nvPr>
            <p:ph idx="1"/>
          </p:nvPr>
        </p:nvSpPr>
        <p:spPr/>
        <p:txBody>
          <a:bodyPr>
            <a:normAutofit fontScale="32500" lnSpcReduction="20000"/>
          </a:bodyPr>
          <a:lstStyle/>
          <a:p>
            <a:pPr marL="0" indent="0">
              <a:buNone/>
            </a:pPr>
            <a:r>
              <a:rPr lang="en-US" dirty="0"/>
              <a:t>import </a:t>
            </a:r>
            <a:r>
              <a:rPr lang="en-US" dirty="0" err="1"/>
              <a:t>android.app.Activity</a:t>
            </a:r>
            <a:r>
              <a:rPr lang="en-US" dirty="0"/>
              <a:t>;</a:t>
            </a:r>
          </a:p>
          <a:p>
            <a:pPr marL="0" indent="0">
              <a:buNone/>
            </a:pPr>
            <a:r>
              <a:rPr lang="en-US" dirty="0"/>
              <a:t>import </a:t>
            </a:r>
            <a:r>
              <a:rPr lang="en-US" dirty="0" err="1"/>
              <a:t>android.os.Bundle</a:t>
            </a:r>
            <a:r>
              <a:rPr lang="en-US" dirty="0"/>
              <a:t>;</a:t>
            </a:r>
          </a:p>
          <a:p>
            <a:pPr marL="0" indent="0">
              <a:buNone/>
            </a:pPr>
            <a:r>
              <a:rPr lang="en-US" dirty="0"/>
              <a:t>import </a:t>
            </a:r>
            <a:r>
              <a:rPr lang="en-US" dirty="0" err="1"/>
              <a:t>android.widget.GridView</a:t>
            </a:r>
            <a:r>
              <a:rPr lang="en-US" dirty="0"/>
              <a:t>;</a:t>
            </a:r>
          </a:p>
          <a:p>
            <a:pPr marL="0" indent="0">
              <a:buNone/>
            </a:pPr>
            <a:endParaRPr lang="en-US" dirty="0"/>
          </a:p>
          <a:p>
            <a:pPr marL="0" indent="0">
              <a:buNone/>
            </a:pPr>
            <a:r>
              <a:rPr lang="en-US" dirty="0"/>
              <a:t>public class </a:t>
            </a:r>
            <a:r>
              <a:rPr lang="en-US" dirty="0" err="1"/>
              <a:t>MainActivity</a:t>
            </a:r>
            <a:r>
              <a:rPr lang="en-US" dirty="0"/>
              <a:t> extends Activity {</a:t>
            </a:r>
          </a:p>
          <a:p>
            <a:pPr marL="0" indent="0">
              <a:buNone/>
            </a:pPr>
            <a:endParaRPr lang="en-US" dirty="0"/>
          </a:p>
          <a:p>
            <a:pPr marL="0" indent="0">
              <a:buNone/>
            </a:pPr>
            <a:r>
              <a:rPr lang="en-US" dirty="0" err="1"/>
              <a:t>GridView</a:t>
            </a:r>
            <a:r>
              <a:rPr lang="en-US" dirty="0"/>
              <a:t> </a:t>
            </a:r>
            <a:r>
              <a:rPr lang="en-US" dirty="0" err="1"/>
              <a:t>simpleGrid</a:t>
            </a:r>
            <a:r>
              <a:rPr lang="en-US" dirty="0"/>
              <a:t>;</a:t>
            </a:r>
          </a:p>
          <a:p>
            <a:pPr marL="0" indent="0">
              <a:buNone/>
            </a:pPr>
            <a:r>
              <a:rPr lang="en-US" dirty="0"/>
              <a:t>int animals[] = {R.drawable.animal13, R.drawable.animal14, R.drawable.animal15, R.drawable.animal16, R.drawable.animal17, R.drawable.animal18, R.drawable.animal15, R.drawable.animal16, R.drawable.animal17};</a:t>
            </a:r>
          </a:p>
          <a:p>
            <a:pPr marL="0" indent="0">
              <a:buNone/>
            </a:pPr>
            <a:endParaRPr lang="en-US" dirty="0"/>
          </a:p>
          <a:p>
            <a:pPr marL="0" indent="0">
              <a:buNone/>
            </a:pPr>
            <a:r>
              <a:rPr lang="en-US" dirty="0"/>
              <a:t>@Override</a:t>
            </a:r>
          </a:p>
          <a:p>
            <a:pPr marL="0" indent="0">
              <a:buNone/>
            </a:pPr>
            <a:r>
              <a:rPr lang="en-US" dirty="0"/>
              <a:t>protected void </a:t>
            </a:r>
            <a:r>
              <a:rPr lang="en-US" dirty="0" err="1"/>
              <a:t>onCreate</a:t>
            </a:r>
            <a:r>
              <a:rPr lang="en-US" dirty="0"/>
              <a:t>(Bundle </a:t>
            </a:r>
            <a:r>
              <a:rPr lang="en-US" dirty="0" err="1"/>
              <a:t>savedInstanceState</a:t>
            </a:r>
            <a:r>
              <a:rPr lang="en-US" dirty="0"/>
              <a:t>) {</a:t>
            </a:r>
          </a:p>
          <a:p>
            <a:pPr marL="0" indent="0">
              <a:buNone/>
            </a:pPr>
            <a:r>
              <a:rPr lang="en-US" dirty="0" err="1"/>
              <a:t>super.onCreate</a:t>
            </a:r>
            <a:r>
              <a:rPr lang="en-US" dirty="0"/>
              <a:t>(</a:t>
            </a:r>
            <a:r>
              <a:rPr lang="en-US" dirty="0" err="1"/>
              <a:t>savedInstanceState</a:t>
            </a:r>
            <a:r>
              <a:rPr lang="en-US" dirty="0"/>
              <a:t>);</a:t>
            </a:r>
          </a:p>
          <a:p>
            <a:pPr marL="0" indent="0">
              <a:buNone/>
            </a:pPr>
            <a:r>
              <a:rPr lang="en-US" dirty="0" err="1"/>
              <a:t>setContentView</a:t>
            </a:r>
            <a:r>
              <a:rPr lang="en-US" dirty="0"/>
              <a:t>(</a:t>
            </a:r>
            <a:r>
              <a:rPr lang="en-US" dirty="0" err="1"/>
              <a:t>R.layout.activity_main</a:t>
            </a:r>
            <a:r>
              <a:rPr lang="en-US" dirty="0"/>
              <a:t>);</a:t>
            </a:r>
          </a:p>
          <a:p>
            <a:pPr marL="0" indent="0">
              <a:buNone/>
            </a:pPr>
            <a:r>
              <a:rPr lang="en-US" dirty="0" err="1"/>
              <a:t>simpleGrid</a:t>
            </a:r>
            <a:r>
              <a:rPr lang="en-US" dirty="0"/>
              <a:t> = (</a:t>
            </a:r>
            <a:r>
              <a:rPr lang="en-US" dirty="0" err="1"/>
              <a:t>GridView</a:t>
            </a:r>
            <a:r>
              <a:rPr lang="en-US" dirty="0"/>
              <a:t>) </a:t>
            </a:r>
            <a:r>
              <a:rPr lang="en-US" dirty="0" err="1"/>
              <a:t>findViewById</a:t>
            </a:r>
            <a:r>
              <a:rPr lang="en-US" dirty="0"/>
              <a:t>(</a:t>
            </a:r>
            <a:r>
              <a:rPr lang="en-US" dirty="0" err="1"/>
              <a:t>R.id.simpleGridView</a:t>
            </a:r>
            <a:r>
              <a:rPr lang="en-US" dirty="0"/>
              <a:t>);</a:t>
            </a:r>
          </a:p>
          <a:p>
            <a:pPr marL="0" indent="0">
              <a:buNone/>
            </a:pPr>
            <a:r>
              <a:rPr lang="en-US" dirty="0" err="1"/>
              <a:t>CustomAdapter</a:t>
            </a:r>
            <a:r>
              <a:rPr lang="en-US" dirty="0"/>
              <a:t> </a:t>
            </a:r>
            <a:r>
              <a:rPr lang="en-US" dirty="0" err="1"/>
              <a:t>customAdapter</a:t>
            </a:r>
            <a:r>
              <a:rPr lang="en-US" dirty="0"/>
              <a:t> = new </a:t>
            </a:r>
            <a:r>
              <a:rPr lang="en-US" dirty="0" err="1"/>
              <a:t>CustomAdapter</a:t>
            </a:r>
            <a:r>
              <a:rPr lang="en-US" dirty="0"/>
              <a:t>(</a:t>
            </a:r>
            <a:r>
              <a:rPr lang="en-US" dirty="0" err="1"/>
              <a:t>getApplicationContext</a:t>
            </a:r>
            <a:r>
              <a:rPr lang="en-US" dirty="0"/>
              <a:t>(), animals);</a:t>
            </a:r>
          </a:p>
          <a:p>
            <a:pPr marL="0" indent="0">
              <a:buNone/>
            </a:pPr>
            <a:r>
              <a:rPr lang="en-US" dirty="0" err="1"/>
              <a:t>simpleGrid.setAdapter</a:t>
            </a:r>
            <a:r>
              <a:rPr lang="en-US" dirty="0"/>
              <a:t>(</a:t>
            </a:r>
            <a:r>
              <a:rPr lang="en-US" dirty="0" err="1"/>
              <a:t>customAdapter</a:t>
            </a:r>
            <a:r>
              <a:rPr lang="en-US" dirty="0"/>
              <a:t>);</a:t>
            </a:r>
          </a:p>
          <a:p>
            <a:pPr marL="0" indent="0">
              <a:buNone/>
            </a:pPr>
            <a:r>
              <a:rPr lang="en-US" dirty="0"/>
              <a:t>}</a:t>
            </a:r>
          </a:p>
          <a:p>
            <a:pPr marL="0" indent="0">
              <a:buNone/>
            </a:pPr>
            <a:r>
              <a:rPr lang="en-US" dirty="0"/>
              <a:t>}</a:t>
            </a:r>
            <a:endParaRPr lang="en-IN" dirty="0"/>
          </a:p>
        </p:txBody>
      </p:sp>
    </p:spTree>
    <p:extLst>
      <p:ext uri="{BB962C8B-B14F-4D97-AF65-F5344CB8AC3E}">
        <p14:creationId xmlns:p14="http://schemas.microsoft.com/office/powerpoint/2010/main" val="12461812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95249"/>
            <a:ext cx="9144000" cy="783556"/>
          </a:xfrm>
        </p:spPr>
        <p:txBody>
          <a:bodyPr>
            <a:normAutofit fontScale="90000"/>
          </a:bodyPr>
          <a:lstStyle/>
          <a:p>
            <a:r>
              <a:rPr lang="en-IN" dirty="0" err="1"/>
              <a:t>ListView</a:t>
            </a:r>
            <a:endParaRPr lang="en-IN" dirty="0"/>
          </a:p>
        </p:txBody>
      </p:sp>
      <p:sp>
        <p:nvSpPr>
          <p:cNvPr id="6" name="Title 1"/>
          <p:cNvSpPr txBox="1">
            <a:spLocks/>
          </p:cNvSpPr>
          <p:nvPr/>
        </p:nvSpPr>
        <p:spPr>
          <a:xfrm>
            <a:off x="1423012" y="1178804"/>
            <a:ext cx="9144000" cy="4990641"/>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IN" dirty="0"/>
          </a:p>
        </p:txBody>
      </p:sp>
      <p:sp>
        <p:nvSpPr>
          <p:cNvPr id="8" name="Rectangle 7"/>
          <p:cNvSpPr/>
          <p:nvPr/>
        </p:nvSpPr>
        <p:spPr>
          <a:xfrm>
            <a:off x="1473506" y="1291194"/>
            <a:ext cx="9675564" cy="2292935"/>
          </a:xfrm>
          <a:prstGeom prst="rect">
            <a:avLst/>
          </a:prstGeom>
        </p:spPr>
        <p:txBody>
          <a:bodyPr wrap="square">
            <a:spAutoFit/>
          </a:bodyPr>
          <a:lstStyle/>
          <a:p>
            <a:pPr marL="285750" indent="-285750">
              <a:spcBef>
                <a:spcPts val="600"/>
              </a:spcBef>
              <a:spcAft>
                <a:spcPts val="600"/>
              </a:spcAft>
              <a:buFont typeface="Arial" panose="020B0604020202020204" pitchFamily="34" charset="0"/>
              <a:buChar char="•"/>
            </a:pPr>
            <a:r>
              <a:rPr lang="en-US" dirty="0"/>
              <a:t>List of scrollable items can be displayed in Android using </a:t>
            </a:r>
            <a:r>
              <a:rPr lang="en-US" dirty="0" err="1"/>
              <a:t>ListView</a:t>
            </a:r>
            <a:r>
              <a:rPr lang="en-US" dirty="0"/>
              <a:t>. </a:t>
            </a:r>
          </a:p>
          <a:p>
            <a:pPr marL="285750" indent="-285750">
              <a:spcBef>
                <a:spcPts val="600"/>
              </a:spcBef>
              <a:spcAft>
                <a:spcPts val="600"/>
              </a:spcAft>
              <a:buFont typeface="Arial" panose="020B0604020202020204" pitchFamily="34" charset="0"/>
              <a:buChar char="•"/>
            </a:pPr>
            <a:r>
              <a:rPr lang="en-US" dirty="0"/>
              <a:t>Users can then select any list item by clicking on it. </a:t>
            </a:r>
          </a:p>
          <a:p>
            <a:pPr marL="285750" indent="-285750">
              <a:spcBef>
                <a:spcPts val="600"/>
              </a:spcBef>
              <a:spcAft>
                <a:spcPts val="600"/>
              </a:spcAft>
              <a:buFont typeface="Arial" panose="020B0604020202020204" pitchFamily="34" charset="0"/>
              <a:buChar char="•"/>
            </a:pPr>
            <a:r>
              <a:rPr lang="en-US" dirty="0" err="1"/>
              <a:t>ListView</a:t>
            </a:r>
            <a:r>
              <a:rPr lang="en-US" dirty="0"/>
              <a:t> is default scrollable </a:t>
            </a:r>
          </a:p>
          <a:p>
            <a:pPr marL="285750" indent="-285750">
              <a:spcBef>
                <a:spcPts val="600"/>
              </a:spcBef>
              <a:spcAft>
                <a:spcPts val="600"/>
              </a:spcAft>
              <a:buFont typeface="Arial" panose="020B0604020202020204" pitchFamily="34" charset="0"/>
              <a:buChar char="•"/>
            </a:pPr>
            <a:r>
              <a:rPr lang="en-US" dirty="0"/>
              <a:t>A very common example of </a:t>
            </a:r>
            <a:r>
              <a:rPr lang="en-US" dirty="0" err="1"/>
              <a:t>ListView</a:t>
            </a:r>
            <a:r>
              <a:rPr lang="en-US" dirty="0"/>
              <a:t> is your phone contact book, where you have a list of your contacts displayed in a </a:t>
            </a:r>
            <a:r>
              <a:rPr lang="en-US" dirty="0" err="1"/>
              <a:t>ListView</a:t>
            </a:r>
            <a:r>
              <a:rPr lang="en-US" dirty="0"/>
              <a:t> and if you click on it then user information is displayed.</a:t>
            </a:r>
          </a:p>
          <a:p>
            <a:pPr marL="285750" indent="-285750">
              <a:buFont typeface="Arial" panose="020B0604020202020204" pitchFamily="34" charset="0"/>
              <a:buChar char="•"/>
            </a:pPr>
            <a:endParaRPr lang="en-IN" dirty="0"/>
          </a:p>
        </p:txBody>
      </p:sp>
      <p:sp>
        <p:nvSpPr>
          <p:cNvPr id="3" name="Footer Placeholder 2"/>
          <p:cNvSpPr>
            <a:spLocks noGrp="1"/>
          </p:cNvSpPr>
          <p:nvPr>
            <p:ph type="ftr" sz="quarter" idx="11"/>
          </p:nvPr>
        </p:nvSpPr>
        <p:spPr/>
        <p:txBody>
          <a:bodyPr/>
          <a:lstStyle/>
          <a:p>
            <a:r>
              <a:rPr lang="en-IN"/>
              <a:t>Sindhu K, Dept. of ISE</a:t>
            </a:r>
          </a:p>
        </p:txBody>
      </p:sp>
      <p:sp>
        <p:nvSpPr>
          <p:cNvPr id="4" name="Slide Number Placeholder 3"/>
          <p:cNvSpPr>
            <a:spLocks noGrp="1"/>
          </p:cNvSpPr>
          <p:nvPr>
            <p:ph type="sldNum" sz="quarter" idx="12"/>
          </p:nvPr>
        </p:nvSpPr>
        <p:spPr/>
        <p:txBody>
          <a:bodyPr/>
          <a:lstStyle/>
          <a:p>
            <a:fld id="{2C801C57-368F-4749-91C2-9A78CE7701AB}" type="slidenum">
              <a:rPr lang="en-IN" smtClean="0"/>
              <a:t>3</a:t>
            </a:fld>
            <a:endParaRPr lang="en-IN"/>
          </a:p>
        </p:txBody>
      </p:sp>
    </p:spTree>
    <p:extLst>
      <p:ext uri="{BB962C8B-B14F-4D97-AF65-F5344CB8AC3E}">
        <p14:creationId xmlns:p14="http://schemas.microsoft.com/office/powerpoint/2010/main" val="20339196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2337658-8404-4E86-96CF-E6A18100C995}"/>
              </a:ext>
            </a:extLst>
          </p:cNvPr>
          <p:cNvSpPr>
            <a:spLocks noGrp="1"/>
          </p:cNvSpPr>
          <p:nvPr>
            <p:ph type="title"/>
          </p:nvPr>
        </p:nvSpPr>
        <p:spPr/>
        <p:txBody>
          <a:bodyPr/>
          <a:lstStyle/>
          <a:p>
            <a:pPr algn="ctr"/>
            <a:r>
              <a:rPr lang="en-US" dirty="0" err="1">
                <a:latin typeface="calibri" panose="020F0502020204030204" pitchFamily="34" charset="0"/>
              </a:rPr>
              <a:t>BaseAdapter</a:t>
            </a:r>
            <a:r>
              <a:rPr lang="en-US" dirty="0">
                <a:latin typeface="calibri" panose="020F0502020204030204" pitchFamily="34" charset="0"/>
              </a:rPr>
              <a:t> for displaying Animal images in grids using </a:t>
            </a:r>
            <a:r>
              <a:rPr lang="en-US" dirty="0" err="1">
                <a:latin typeface="calibri" panose="020F0502020204030204" pitchFamily="34" charset="0"/>
              </a:rPr>
              <a:t>Gridview</a:t>
            </a:r>
            <a:endParaRPr lang="en-IN" dirty="0"/>
          </a:p>
        </p:txBody>
      </p:sp>
      <p:sp>
        <p:nvSpPr>
          <p:cNvPr id="3" name="Content Placeholder 2">
            <a:extLst>
              <a:ext uri="{FF2B5EF4-FFF2-40B4-BE49-F238E27FC236}">
                <a16:creationId xmlns="" xmlns:a16="http://schemas.microsoft.com/office/drawing/2014/main" id="{E92760C9-D313-45B3-8D40-7247D347EE23}"/>
              </a:ext>
            </a:extLst>
          </p:cNvPr>
          <p:cNvSpPr>
            <a:spLocks noGrp="1"/>
          </p:cNvSpPr>
          <p:nvPr>
            <p:ph idx="1"/>
          </p:nvPr>
        </p:nvSpPr>
        <p:spPr/>
        <p:txBody>
          <a:bodyPr>
            <a:normAutofit fontScale="40000" lnSpcReduction="20000"/>
          </a:bodyPr>
          <a:lstStyle/>
          <a:p>
            <a:pPr marL="0" indent="0">
              <a:buNone/>
            </a:pPr>
            <a:r>
              <a:rPr lang="en-US" dirty="0"/>
              <a:t>import </a:t>
            </a:r>
            <a:r>
              <a:rPr lang="en-US" dirty="0" err="1"/>
              <a:t>android.content.Context</a:t>
            </a:r>
            <a:r>
              <a:rPr lang="en-US" dirty="0"/>
              <a:t>;</a:t>
            </a:r>
          </a:p>
          <a:p>
            <a:pPr marL="0" indent="0">
              <a:buNone/>
            </a:pPr>
            <a:r>
              <a:rPr lang="en-US" dirty="0"/>
              <a:t>import </a:t>
            </a:r>
            <a:r>
              <a:rPr lang="en-US" dirty="0" err="1"/>
              <a:t>android.view.LayoutInflater</a:t>
            </a:r>
            <a:r>
              <a:rPr lang="en-US" dirty="0"/>
              <a:t>;</a:t>
            </a:r>
          </a:p>
          <a:p>
            <a:pPr marL="0" indent="0">
              <a:buNone/>
            </a:pPr>
            <a:r>
              <a:rPr lang="en-US" dirty="0"/>
              <a:t>import </a:t>
            </a:r>
            <a:r>
              <a:rPr lang="en-US" dirty="0" err="1"/>
              <a:t>android.view.View</a:t>
            </a:r>
            <a:r>
              <a:rPr lang="en-US" dirty="0"/>
              <a:t>;</a:t>
            </a:r>
          </a:p>
          <a:p>
            <a:pPr marL="0" indent="0">
              <a:buNone/>
            </a:pPr>
            <a:r>
              <a:rPr lang="en-US" dirty="0"/>
              <a:t>import </a:t>
            </a:r>
            <a:r>
              <a:rPr lang="en-US" dirty="0" err="1"/>
              <a:t>android.view.ViewGroup</a:t>
            </a:r>
            <a:r>
              <a:rPr lang="en-US" dirty="0"/>
              <a:t>;</a:t>
            </a:r>
          </a:p>
          <a:p>
            <a:pPr marL="0" indent="0">
              <a:buNone/>
            </a:pPr>
            <a:r>
              <a:rPr lang="en-US" dirty="0"/>
              <a:t>import </a:t>
            </a:r>
            <a:r>
              <a:rPr lang="en-US" dirty="0" err="1"/>
              <a:t>android.widget.BaseAdapter</a:t>
            </a:r>
            <a:r>
              <a:rPr lang="en-US" dirty="0"/>
              <a:t>;</a:t>
            </a:r>
          </a:p>
          <a:p>
            <a:pPr marL="0" indent="0">
              <a:buNone/>
            </a:pPr>
            <a:r>
              <a:rPr lang="en-US" dirty="0"/>
              <a:t>import </a:t>
            </a:r>
            <a:r>
              <a:rPr lang="en-US" dirty="0" err="1"/>
              <a:t>android.widget.ImageView</a:t>
            </a:r>
            <a:r>
              <a:rPr lang="en-US" dirty="0"/>
              <a:t>;</a:t>
            </a:r>
          </a:p>
          <a:p>
            <a:pPr marL="0" indent="0">
              <a:buNone/>
            </a:pPr>
            <a:endParaRPr lang="en-US" dirty="0"/>
          </a:p>
          <a:p>
            <a:pPr marL="0" indent="0">
              <a:buNone/>
            </a:pPr>
            <a:r>
              <a:rPr lang="en-US" dirty="0"/>
              <a:t>public class </a:t>
            </a:r>
            <a:r>
              <a:rPr lang="en-US" dirty="0" err="1"/>
              <a:t>CustomAdapter</a:t>
            </a:r>
            <a:r>
              <a:rPr lang="en-US" dirty="0"/>
              <a:t> extends </a:t>
            </a:r>
            <a:r>
              <a:rPr lang="en-US" dirty="0" err="1"/>
              <a:t>BaseAdapter</a:t>
            </a:r>
            <a:r>
              <a:rPr lang="en-US" dirty="0"/>
              <a:t> {</a:t>
            </a:r>
          </a:p>
          <a:p>
            <a:pPr marL="0" indent="0">
              <a:buNone/>
            </a:pPr>
            <a:r>
              <a:rPr lang="en-US" dirty="0"/>
              <a:t>Context </a:t>
            </a:r>
            <a:r>
              <a:rPr lang="en-US" dirty="0" err="1"/>
              <a:t>context</a:t>
            </a:r>
            <a:r>
              <a:rPr lang="en-US" dirty="0"/>
              <a:t>;</a:t>
            </a:r>
          </a:p>
          <a:p>
            <a:pPr marL="0" indent="0">
              <a:buNone/>
            </a:pPr>
            <a:r>
              <a:rPr lang="en-US" dirty="0"/>
              <a:t>int animals[];</a:t>
            </a:r>
          </a:p>
          <a:p>
            <a:pPr marL="0" indent="0">
              <a:buNone/>
            </a:pPr>
            <a:r>
              <a:rPr lang="en-US" dirty="0" err="1"/>
              <a:t>LayoutInflater</a:t>
            </a:r>
            <a:r>
              <a:rPr lang="en-US" dirty="0"/>
              <a:t> </a:t>
            </a:r>
            <a:r>
              <a:rPr lang="en-US" dirty="0" err="1"/>
              <a:t>inflter</a:t>
            </a:r>
            <a:r>
              <a:rPr lang="en-US" dirty="0"/>
              <a:t>;</a:t>
            </a:r>
          </a:p>
          <a:p>
            <a:pPr marL="0" indent="0">
              <a:buNone/>
            </a:pPr>
            <a:endParaRPr lang="en-US" dirty="0"/>
          </a:p>
          <a:p>
            <a:pPr marL="0" indent="0">
              <a:buNone/>
            </a:pPr>
            <a:r>
              <a:rPr lang="en-US" dirty="0"/>
              <a:t>public </a:t>
            </a:r>
            <a:r>
              <a:rPr lang="en-US" dirty="0" err="1"/>
              <a:t>CustomAdapter</a:t>
            </a:r>
            <a:r>
              <a:rPr lang="en-US" dirty="0"/>
              <a:t>(Context </a:t>
            </a:r>
            <a:r>
              <a:rPr lang="en-US" dirty="0" err="1"/>
              <a:t>applicationContext</a:t>
            </a:r>
            <a:r>
              <a:rPr lang="en-US" dirty="0"/>
              <a:t>, int[] animals) {</a:t>
            </a:r>
          </a:p>
          <a:p>
            <a:pPr marL="0" indent="0">
              <a:buNone/>
            </a:pPr>
            <a:r>
              <a:rPr lang="en-US" dirty="0" err="1"/>
              <a:t>this.context</a:t>
            </a:r>
            <a:r>
              <a:rPr lang="en-US" dirty="0"/>
              <a:t> = </a:t>
            </a:r>
            <a:r>
              <a:rPr lang="en-US" dirty="0" err="1"/>
              <a:t>applicationContext</a:t>
            </a:r>
            <a:r>
              <a:rPr lang="en-US" dirty="0"/>
              <a:t>;</a:t>
            </a:r>
          </a:p>
          <a:p>
            <a:pPr marL="0" indent="0">
              <a:buNone/>
            </a:pPr>
            <a:r>
              <a:rPr lang="en-US" dirty="0" err="1"/>
              <a:t>this.animals</a:t>
            </a:r>
            <a:r>
              <a:rPr lang="en-US" dirty="0"/>
              <a:t> = animals;</a:t>
            </a:r>
          </a:p>
          <a:p>
            <a:pPr marL="0" indent="0">
              <a:buNone/>
            </a:pPr>
            <a:r>
              <a:rPr lang="en-US" dirty="0" err="1"/>
              <a:t>inflter</a:t>
            </a:r>
            <a:r>
              <a:rPr lang="en-US" dirty="0"/>
              <a:t> = (</a:t>
            </a:r>
            <a:r>
              <a:rPr lang="en-US" dirty="0" err="1"/>
              <a:t>LayoutInflater.from</a:t>
            </a:r>
            <a:r>
              <a:rPr lang="en-US" dirty="0"/>
              <a:t>(</a:t>
            </a:r>
            <a:r>
              <a:rPr lang="en-US" dirty="0" err="1"/>
              <a:t>applicationContext</a:t>
            </a:r>
            <a:r>
              <a:rPr lang="en-US" dirty="0"/>
              <a:t>));</a:t>
            </a:r>
          </a:p>
          <a:p>
            <a:pPr marL="0" indent="0">
              <a:buNone/>
            </a:pPr>
            <a:r>
              <a:rPr lang="en-US" dirty="0"/>
              <a:t>}</a:t>
            </a:r>
            <a:endParaRPr lang="en-IN" dirty="0"/>
          </a:p>
        </p:txBody>
      </p:sp>
    </p:spTree>
    <p:extLst>
      <p:ext uri="{BB962C8B-B14F-4D97-AF65-F5344CB8AC3E}">
        <p14:creationId xmlns:p14="http://schemas.microsoft.com/office/powerpoint/2010/main" val="29751838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2337658-8404-4E86-96CF-E6A18100C995}"/>
              </a:ext>
            </a:extLst>
          </p:cNvPr>
          <p:cNvSpPr>
            <a:spLocks noGrp="1"/>
          </p:cNvSpPr>
          <p:nvPr>
            <p:ph type="title"/>
          </p:nvPr>
        </p:nvSpPr>
        <p:spPr/>
        <p:txBody>
          <a:bodyPr/>
          <a:lstStyle/>
          <a:p>
            <a:pPr algn="ctr"/>
            <a:r>
              <a:rPr lang="en-US" dirty="0" err="1">
                <a:latin typeface="calibri" panose="020F0502020204030204" pitchFamily="34" charset="0"/>
              </a:rPr>
              <a:t>BaseAdapter</a:t>
            </a:r>
            <a:r>
              <a:rPr lang="en-US" dirty="0">
                <a:latin typeface="calibri" panose="020F0502020204030204" pitchFamily="34" charset="0"/>
              </a:rPr>
              <a:t> for displaying Animal images in grids using </a:t>
            </a:r>
            <a:r>
              <a:rPr lang="en-US" dirty="0" err="1">
                <a:latin typeface="calibri" panose="020F0502020204030204" pitchFamily="34" charset="0"/>
              </a:rPr>
              <a:t>Gridview</a:t>
            </a:r>
            <a:endParaRPr lang="en-IN" dirty="0"/>
          </a:p>
        </p:txBody>
      </p:sp>
      <p:sp>
        <p:nvSpPr>
          <p:cNvPr id="3" name="Content Placeholder 2">
            <a:extLst>
              <a:ext uri="{FF2B5EF4-FFF2-40B4-BE49-F238E27FC236}">
                <a16:creationId xmlns="" xmlns:a16="http://schemas.microsoft.com/office/drawing/2014/main" id="{E92760C9-D313-45B3-8D40-7247D347EE23}"/>
              </a:ext>
            </a:extLst>
          </p:cNvPr>
          <p:cNvSpPr>
            <a:spLocks noGrp="1"/>
          </p:cNvSpPr>
          <p:nvPr>
            <p:ph idx="1"/>
          </p:nvPr>
        </p:nvSpPr>
        <p:spPr/>
        <p:txBody>
          <a:bodyPr>
            <a:normAutofit fontScale="55000" lnSpcReduction="20000"/>
          </a:bodyPr>
          <a:lstStyle/>
          <a:p>
            <a:pPr marL="0" indent="0">
              <a:buNone/>
            </a:pPr>
            <a:r>
              <a:rPr lang="en-US" dirty="0"/>
              <a:t>@Override</a:t>
            </a:r>
          </a:p>
          <a:p>
            <a:pPr marL="0" indent="0">
              <a:buNone/>
            </a:pPr>
            <a:r>
              <a:rPr lang="en-US" dirty="0"/>
              <a:t>public int </a:t>
            </a:r>
            <a:r>
              <a:rPr lang="en-US" dirty="0" err="1"/>
              <a:t>getCount</a:t>
            </a:r>
            <a:r>
              <a:rPr lang="en-US" dirty="0"/>
              <a:t>() {</a:t>
            </a:r>
          </a:p>
          <a:p>
            <a:pPr marL="0" indent="0">
              <a:buNone/>
            </a:pPr>
            <a:r>
              <a:rPr lang="en-US" dirty="0"/>
              <a:t>return </a:t>
            </a:r>
            <a:r>
              <a:rPr lang="en-US" dirty="0" err="1"/>
              <a:t>animals.length</a:t>
            </a:r>
            <a:r>
              <a:rPr lang="en-US" dirty="0"/>
              <a:t>;</a:t>
            </a:r>
          </a:p>
          <a:p>
            <a:pPr marL="0" indent="0">
              <a:buNone/>
            </a:pPr>
            <a:r>
              <a:rPr lang="en-US" dirty="0"/>
              <a:t>}</a:t>
            </a:r>
          </a:p>
          <a:p>
            <a:pPr marL="0" indent="0">
              <a:buNone/>
            </a:pPr>
            <a:endParaRPr lang="en-US" dirty="0"/>
          </a:p>
          <a:p>
            <a:pPr marL="0" indent="0">
              <a:buNone/>
            </a:pPr>
            <a:r>
              <a:rPr lang="en-US" dirty="0"/>
              <a:t>@Override</a:t>
            </a:r>
          </a:p>
          <a:p>
            <a:pPr marL="0" indent="0">
              <a:buNone/>
            </a:pPr>
            <a:r>
              <a:rPr lang="en-US" dirty="0"/>
              <a:t>public Object </a:t>
            </a:r>
            <a:r>
              <a:rPr lang="en-US" dirty="0" err="1"/>
              <a:t>getItem</a:t>
            </a:r>
            <a:r>
              <a:rPr lang="en-US" dirty="0"/>
              <a:t>(int </a:t>
            </a:r>
            <a:r>
              <a:rPr lang="en-US" dirty="0" err="1"/>
              <a:t>i</a:t>
            </a:r>
            <a:r>
              <a:rPr lang="en-US" dirty="0"/>
              <a:t>) {</a:t>
            </a:r>
          </a:p>
          <a:p>
            <a:pPr marL="0" indent="0">
              <a:buNone/>
            </a:pPr>
            <a:r>
              <a:rPr lang="en-US" dirty="0"/>
              <a:t>return null;</a:t>
            </a:r>
          </a:p>
          <a:p>
            <a:pPr marL="0" indent="0">
              <a:buNone/>
            </a:pPr>
            <a:r>
              <a:rPr lang="en-US" dirty="0"/>
              <a:t>}</a:t>
            </a:r>
          </a:p>
          <a:p>
            <a:pPr marL="0" indent="0">
              <a:buNone/>
            </a:pPr>
            <a:endParaRPr lang="en-US" dirty="0"/>
          </a:p>
          <a:p>
            <a:pPr marL="0" indent="0">
              <a:buNone/>
            </a:pPr>
            <a:r>
              <a:rPr lang="en-US" dirty="0"/>
              <a:t>@Override</a:t>
            </a:r>
          </a:p>
          <a:p>
            <a:pPr marL="0" indent="0">
              <a:buNone/>
            </a:pPr>
            <a:r>
              <a:rPr lang="en-US" dirty="0"/>
              <a:t>public long </a:t>
            </a:r>
            <a:r>
              <a:rPr lang="en-US" dirty="0" err="1"/>
              <a:t>getItemId</a:t>
            </a:r>
            <a:r>
              <a:rPr lang="en-US" dirty="0"/>
              <a:t>(int </a:t>
            </a:r>
            <a:r>
              <a:rPr lang="en-US" dirty="0" err="1"/>
              <a:t>i</a:t>
            </a:r>
            <a:r>
              <a:rPr lang="en-US" dirty="0"/>
              <a:t>) {</a:t>
            </a:r>
          </a:p>
          <a:p>
            <a:pPr marL="0" indent="0">
              <a:buNone/>
            </a:pPr>
            <a:r>
              <a:rPr lang="en-US" dirty="0"/>
              <a:t>return 0;</a:t>
            </a:r>
          </a:p>
          <a:p>
            <a:pPr marL="0" indent="0">
              <a:buNone/>
            </a:pPr>
            <a:r>
              <a:rPr lang="en-US" dirty="0"/>
              <a:t>}</a:t>
            </a:r>
          </a:p>
          <a:p>
            <a:pPr marL="0" indent="0">
              <a:buNone/>
            </a:pPr>
            <a:endParaRPr lang="en-IN" dirty="0"/>
          </a:p>
        </p:txBody>
      </p:sp>
    </p:spTree>
    <p:extLst>
      <p:ext uri="{BB962C8B-B14F-4D97-AF65-F5344CB8AC3E}">
        <p14:creationId xmlns:p14="http://schemas.microsoft.com/office/powerpoint/2010/main" val="284094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2337658-8404-4E86-96CF-E6A18100C995}"/>
              </a:ext>
            </a:extLst>
          </p:cNvPr>
          <p:cNvSpPr>
            <a:spLocks noGrp="1"/>
          </p:cNvSpPr>
          <p:nvPr>
            <p:ph type="title"/>
          </p:nvPr>
        </p:nvSpPr>
        <p:spPr/>
        <p:txBody>
          <a:bodyPr/>
          <a:lstStyle/>
          <a:p>
            <a:pPr algn="ctr"/>
            <a:r>
              <a:rPr lang="en-US" dirty="0" err="1">
                <a:latin typeface="calibri" panose="020F0502020204030204" pitchFamily="34" charset="0"/>
              </a:rPr>
              <a:t>BaseAdapter</a:t>
            </a:r>
            <a:r>
              <a:rPr lang="en-US" dirty="0">
                <a:latin typeface="calibri" panose="020F0502020204030204" pitchFamily="34" charset="0"/>
              </a:rPr>
              <a:t> for displaying Animal images in grids using </a:t>
            </a:r>
            <a:r>
              <a:rPr lang="en-US" dirty="0" err="1">
                <a:latin typeface="calibri" panose="020F0502020204030204" pitchFamily="34" charset="0"/>
              </a:rPr>
              <a:t>Gridview</a:t>
            </a:r>
            <a:endParaRPr lang="en-IN" dirty="0"/>
          </a:p>
        </p:txBody>
      </p:sp>
      <p:sp>
        <p:nvSpPr>
          <p:cNvPr id="3" name="Content Placeholder 2">
            <a:extLst>
              <a:ext uri="{FF2B5EF4-FFF2-40B4-BE49-F238E27FC236}">
                <a16:creationId xmlns="" xmlns:a16="http://schemas.microsoft.com/office/drawing/2014/main" id="{E92760C9-D313-45B3-8D40-7247D347EE23}"/>
              </a:ext>
            </a:extLst>
          </p:cNvPr>
          <p:cNvSpPr>
            <a:spLocks noGrp="1"/>
          </p:cNvSpPr>
          <p:nvPr>
            <p:ph idx="1"/>
          </p:nvPr>
        </p:nvSpPr>
        <p:spPr/>
        <p:txBody>
          <a:bodyPr>
            <a:normAutofit/>
          </a:bodyPr>
          <a:lstStyle/>
          <a:p>
            <a:pPr marL="0" indent="0">
              <a:buNone/>
            </a:pPr>
            <a:r>
              <a:rPr lang="en-US" dirty="0"/>
              <a:t>@Override</a:t>
            </a:r>
          </a:p>
          <a:p>
            <a:pPr marL="0" indent="0">
              <a:buNone/>
            </a:pPr>
            <a:r>
              <a:rPr lang="en-US" dirty="0"/>
              <a:t>public View </a:t>
            </a:r>
            <a:r>
              <a:rPr lang="en-US" dirty="0" err="1"/>
              <a:t>getView</a:t>
            </a:r>
            <a:r>
              <a:rPr lang="en-US" dirty="0"/>
              <a:t>(int </a:t>
            </a:r>
            <a:r>
              <a:rPr lang="en-US" dirty="0" err="1"/>
              <a:t>i</a:t>
            </a:r>
            <a:r>
              <a:rPr lang="en-US" dirty="0"/>
              <a:t>, View </a:t>
            </a:r>
            <a:r>
              <a:rPr lang="en-US" dirty="0" err="1"/>
              <a:t>view</a:t>
            </a:r>
            <a:r>
              <a:rPr lang="en-US" dirty="0"/>
              <a:t>, </a:t>
            </a:r>
            <a:r>
              <a:rPr lang="en-US" dirty="0" err="1"/>
              <a:t>ViewGroup</a:t>
            </a:r>
            <a:r>
              <a:rPr lang="en-US" dirty="0"/>
              <a:t> </a:t>
            </a:r>
            <a:r>
              <a:rPr lang="en-US" dirty="0" err="1"/>
              <a:t>viewGroup</a:t>
            </a:r>
            <a:r>
              <a:rPr lang="en-US" dirty="0"/>
              <a:t>) {</a:t>
            </a:r>
          </a:p>
          <a:p>
            <a:pPr marL="0" indent="0">
              <a:buNone/>
            </a:pPr>
            <a:r>
              <a:rPr lang="en-US" dirty="0"/>
              <a:t>view = </a:t>
            </a:r>
            <a:r>
              <a:rPr lang="en-US" dirty="0" err="1"/>
              <a:t>inflter.inflate</a:t>
            </a:r>
            <a:r>
              <a:rPr lang="en-US" dirty="0"/>
              <a:t>(</a:t>
            </a:r>
            <a:r>
              <a:rPr lang="en-US" dirty="0" err="1"/>
              <a:t>R.layout.activity_gridview</a:t>
            </a:r>
            <a:r>
              <a:rPr lang="en-US" dirty="0"/>
              <a:t>, null);</a:t>
            </a:r>
          </a:p>
          <a:p>
            <a:pPr marL="0" indent="0">
              <a:buNone/>
            </a:pPr>
            <a:r>
              <a:rPr lang="en-US" dirty="0" err="1"/>
              <a:t>ImageView</a:t>
            </a:r>
            <a:r>
              <a:rPr lang="en-US" dirty="0"/>
              <a:t> icon = (</a:t>
            </a:r>
            <a:r>
              <a:rPr lang="en-US" dirty="0" err="1"/>
              <a:t>ImageView</a:t>
            </a:r>
            <a:r>
              <a:rPr lang="en-US" dirty="0"/>
              <a:t>) </a:t>
            </a:r>
            <a:r>
              <a:rPr lang="en-US" dirty="0" err="1"/>
              <a:t>view.findViewById</a:t>
            </a:r>
            <a:r>
              <a:rPr lang="en-US" dirty="0"/>
              <a:t>(</a:t>
            </a:r>
            <a:r>
              <a:rPr lang="en-US" dirty="0" err="1"/>
              <a:t>R.id.icon</a:t>
            </a:r>
            <a:r>
              <a:rPr lang="en-US" dirty="0"/>
              <a:t>);</a:t>
            </a:r>
          </a:p>
          <a:p>
            <a:pPr marL="0" indent="0">
              <a:buNone/>
            </a:pPr>
            <a:r>
              <a:rPr lang="en-US" dirty="0" err="1"/>
              <a:t>icon.setImageResource</a:t>
            </a:r>
            <a:r>
              <a:rPr lang="en-US" dirty="0"/>
              <a:t>(animals[</a:t>
            </a:r>
            <a:r>
              <a:rPr lang="en-US" dirty="0" err="1"/>
              <a:t>i</a:t>
            </a:r>
            <a:r>
              <a:rPr lang="en-US" dirty="0"/>
              <a:t>]);</a:t>
            </a:r>
          </a:p>
          <a:p>
            <a:pPr marL="0" indent="0">
              <a:buNone/>
            </a:pPr>
            <a:r>
              <a:rPr lang="en-US" dirty="0"/>
              <a:t>return view;</a:t>
            </a:r>
          </a:p>
          <a:p>
            <a:pPr marL="0" indent="0">
              <a:buNone/>
            </a:pPr>
            <a:r>
              <a:rPr lang="en-US" dirty="0"/>
              <a:t>}</a:t>
            </a:r>
          </a:p>
          <a:p>
            <a:pPr marL="0" indent="0">
              <a:buNone/>
            </a:pPr>
            <a:r>
              <a:rPr lang="en-US" dirty="0"/>
              <a:t>}</a:t>
            </a:r>
            <a:endParaRPr lang="en-IN" dirty="0"/>
          </a:p>
        </p:txBody>
      </p:sp>
    </p:spTree>
    <p:extLst>
      <p:ext uri="{BB962C8B-B14F-4D97-AF65-F5344CB8AC3E}">
        <p14:creationId xmlns:p14="http://schemas.microsoft.com/office/powerpoint/2010/main" val="13886242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97971"/>
            <a:ext cx="9144000" cy="791256"/>
          </a:xfrm>
        </p:spPr>
        <p:txBody>
          <a:bodyPr>
            <a:normAutofit fontScale="90000"/>
          </a:bodyPr>
          <a:lstStyle/>
          <a:p>
            <a:r>
              <a:rPr lang="en-IN" dirty="0" err="1"/>
              <a:t>ListView</a:t>
            </a:r>
            <a:endParaRPr lang="en-IN" dirty="0"/>
          </a:p>
        </p:txBody>
      </p:sp>
      <p:sp>
        <p:nvSpPr>
          <p:cNvPr id="6" name="Title 1"/>
          <p:cNvSpPr txBox="1">
            <a:spLocks/>
          </p:cNvSpPr>
          <p:nvPr/>
        </p:nvSpPr>
        <p:spPr>
          <a:xfrm>
            <a:off x="1423012" y="1178804"/>
            <a:ext cx="9144000" cy="4990641"/>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IN" dirty="0"/>
          </a:p>
        </p:txBody>
      </p:sp>
      <p:sp>
        <p:nvSpPr>
          <p:cNvPr id="8" name="Rectangle 7"/>
          <p:cNvSpPr/>
          <p:nvPr/>
        </p:nvSpPr>
        <p:spPr>
          <a:xfrm>
            <a:off x="1250808" y="889227"/>
            <a:ext cx="9488408" cy="5286062"/>
          </a:xfrm>
          <a:prstGeom prst="rect">
            <a:avLst/>
          </a:prstGeom>
        </p:spPr>
        <p:txBody>
          <a:bodyPr wrap="square">
            <a:spAutoFit/>
          </a:bodyPr>
          <a:lstStyle/>
          <a:p>
            <a:pPr>
              <a:spcBef>
                <a:spcPts val="600"/>
              </a:spcBef>
              <a:spcAft>
                <a:spcPts val="600"/>
              </a:spcAft>
            </a:pPr>
            <a:r>
              <a:rPr lang="en-US" dirty="0"/>
              <a:t>Attributes of </a:t>
            </a:r>
            <a:r>
              <a:rPr lang="en-US" dirty="0" err="1"/>
              <a:t>ListView</a:t>
            </a:r>
            <a:r>
              <a:rPr lang="en-US" dirty="0"/>
              <a:t>:</a:t>
            </a:r>
          </a:p>
          <a:p>
            <a:pPr marL="342900" indent="-342900">
              <a:spcBef>
                <a:spcPts val="600"/>
              </a:spcBef>
              <a:spcAft>
                <a:spcPts val="600"/>
              </a:spcAft>
              <a:buAutoNum type="arabicPeriod"/>
            </a:pPr>
            <a:r>
              <a:rPr lang="en-IN" b="1" dirty="0"/>
              <a:t>id:</a:t>
            </a:r>
            <a:r>
              <a:rPr lang="en-IN" dirty="0"/>
              <a:t> id is used to uniquely identify a </a:t>
            </a:r>
            <a:r>
              <a:rPr lang="en-IN" dirty="0" err="1"/>
              <a:t>ListView</a:t>
            </a:r>
            <a:r>
              <a:rPr lang="en-IN" dirty="0"/>
              <a:t>.</a:t>
            </a:r>
          </a:p>
          <a:p>
            <a:pPr marL="342900" indent="-342900">
              <a:spcBef>
                <a:spcPts val="600"/>
              </a:spcBef>
              <a:spcAft>
                <a:spcPts val="600"/>
              </a:spcAft>
              <a:buAutoNum type="arabicPeriod"/>
            </a:pPr>
            <a:r>
              <a:rPr lang="en-IN" b="1" dirty="0"/>
              <a:t>divider: </a:t>
            </a:r>
            <a:r>
              <a:rPr lang="en-IN" dirty="0"/>
              <a:t>This is a </a:t>
            </a:r>
            <a:r>
              <a:rPr lang="en-IN" dirty="0" err="1"/>
              <a:t>drawable</a:t>
            </a:r>
            <a:r>
              <a:rPr lang="en-IN" dirty="0"/>
              <a:t> or </a:t>
            </a:r>
            <a:r>
              <a:rPr lang="en-IN" dirty="0" err="1"/>
              <a:t>color</a:t>
            </a:r>
            <a:r>
              <a:rPr lang="en-IN" dirty="0"/>
              <a:t> to draw between different list items.</a:t>
            </a:r>
          </a:p>
          <a:p>
            <a:pPr marL="342900" indent="-342900">
              <a:spcBef>
                <a:spcPts val="600"/>
              </a:spcBef>
              <a:spcAft>
                <a:spcPts val="600"/>
              </a:spcAft>
              <a:buAutoNum type="arabicPeriod"/>
            </a:pPr>
            <a:r>
              <a:rPr lang="en-IN" b="1" dirty="0" err="1"/>
              <a:t>dividerHeight</a:t>
            </a:r>
            <a:r>
              <a:rPr lang="en-IN" b="1" dirty="0"/>
              <a:t>:</a:t>
            </a:r>
            <a:r>
              <a:rPr lang="en-IN" dirty="0"/>
              <a:t> This specify the height of the divider between list items.</a:t>
            </a:r>
          </a:p>
          <a:p>
            <a:pPr marL="342900" indent="-342900">
              <a:spcBef>
                <a:spcPts val="600"/>
              </a:spcBef>
              <a:spcAft>
                <a:spcPts val="600"/>
              </a:spcAft>
              <a:buAutoNum type="arabicPeriod"/>
            </a:pPr>
            <a:r>
              <a:rPr lang="en-IN" b="1" dirty="0" err="1"/>
              <a:t>listSelector</a:t>
            </a:r>
            <a:r>
              <a:rPr lang="en-IN" b="1" dirty="0"/>
              <a:t>: </a:t>
            </a:r>
            <a:r>
              <a:rPr lang="en-IN" dirty="0" err="1"/>
              <a:t>listSelector</a:t>
            </a:r>
            <a:r>
              <a:rPr lang="en-IN" dirty="0"/>
              <a:t> property is used to set the selector of the </a:t>
            </a:r>
            <a:r>
              <a:rPr lang="en-IN" dirty="0" err="1"/>
              <a:t>listView</a:t>
            </a:r>
            <a:r>
              <a:rPr lang="en-IN" dirty="0"/>
              <a:t>. It is generally orange or Sky blue </a:t>
            </a:r>
            <a:r>
              <a:rPr lang="en-IN" dirty="0" err="1"/>
              <a:t>color</a:t>
            </a:r>
            <a:r>
              <a:rPr lang="en-IN" dirty="0"/>
              <a:t> mostly but you can also define your custom </a:t>
            </a:r>
            <a:r>
              <a:rPr lang="en-IN" dirty="0" err="1"/>
              <a:t>color</a:t>
            </a:r>
            <a:r>
              <a:rPr lang="en-IN" dirty="0"/>
              <a:t> or an image as a list selector as per your design.</a:t>
            </a:r>
          </a:p>
          <a:p>
            <a:pPr>
              <a:spcBef>
                <a:spcPts val="600"/>
              </a:spcBef>
              <a:spcAft>
                <a:spcPts val="600"/>
              </a:spcAft>
            </a:pPr>
            <a:r>
              <a:rPr lang="en-IN" sz="1050" dirty="0"/>
              <a:t>&lt;</a:t>
            </a:r>
            <a:r>
              <a:rPr lang="en-IN" sz="1050" dirty="0" err="1"/>
              <a:t>ListView</a:t>
            </a:r>
            <a:endParaRPr lang="en-IN" sz="1050" dirty="0"/>
          </a:p>
          <a:p>
            <a:pPr>
              <a:spcBef>
                <a:spcPts val="600"/>
              </a:spcBef>
              <a:spcAft>
                <a:spcPts val="600"/>
              </a:spcAft>
            </a:pPr>
            <a:r>
              <a:rPr lang="en-IN" sz="1050" dirty="0" err="1"/>
              <a:t>android:id</a:t>
            </a:r>
            <a:r>
              <a:rPr lang="en-IN" sz="1050" dirty="0"/>
              <a:t>="@+id/</a:t>
            </a:r>
            <a:r>
              <a:rPr lang="en-IN" sz="1050" dirty="0" err="1"/>
              <a:t>simpleListView</a:t>
            </a:r>
            <a:r>
              <a:rPr lang="en-IN" sz="1050" dirty="0"/>
              <a:t>"</a:t>
            </a:r>
          </a:p>
          <a:p>
            <a:pPr>
              <a:spcBef>
                <a:spcPts val="600"/>
              </a:spcBef>
              <a:spcAft>
                <a:spcPts val="600"/>
              </a:spcAft>
            </a:pPr>
            <a:r>
              <a:rPr lang="en-IN" sz="1050" dirty="0" err="1"/>
              <a:t>android:layout_width</a:t>
            </a:r>
            <a:r>
              <a:rPr lang="en-IN" sz="1050" dirty="0"/>
              <a:t>=“</a:t>
            </a:r>
            <a:r>
              <a:rPr lang="en-IN" sz="1050" dirty="0" err="1"/>
              <a:t>match_parent</a:t>
            </a:r>
            <a:r>
              <a:rPr lang="en-IN" sz="1050" dirty="0"/>
              <a:t>"</a:t>
            </a:r>
          </a:p>
          <a:p>
            <a:pPr>
              <a:spcBef>
                <a:spcPts val="600"/>
              </a:spcBef>
              <a:spcAft>
                <a:spcPts val="600"/>
              </a:spcAft>
            </a:pPr>
            <a:r>
              <a:rPr lang="en-IN" sz="1050" dirty="0" err="1"/>
              <a:t>android:layout_height</a:t>
            </a:r>
            <a:r>
              <a:rPr lang="en-IN" sz="1050" dirty="0"/>
              <a:t>="</a:t>
            </a:r>
            <a:r>
              <a:rPr lang="en-IN" sz="1050" dirty="0" err="1"/>
              <a:t>wrap_content</a:t>
            </a:r>
            <a:r>
              <a:rPr lang="en-IN" sz="1050" dirty="0"/>
              <a:t>"</a:t>
            </a:r>
          </a:p>
          <a:p>
            <a:pPr>
              <a:spcBef>
                <a:spcPts val="600"/>
              </a:spcBef>
              <a:spcAft>
                <a:spcPts val="600"/>
              </a:spcAft>
            </a:pPr>
            <a:r>
              <a:rPr lang="en-IN" sz="1050" dirty="0" err="1"/>
              <a:t>android:divider</a:t>
            </a:r>
            <a:r>
              <a:rPr lang="en-IN" sz="1050" dirty="0"/>
              <a:t>="#f00"</a:t>
            </a:r>
          </a:p>
          <a:p>
            <a:pPr>
              <a:spcBef>
                <a:spcPts val="600"/>
              </a:spcBef>
              <a:spcAft>
                <a:spcPts val="600"/>
              </a:spcAft>
            </a:pPr>
            <a:r>
              <a:rPr lang="en-IN" sz="1050" dirty="0" err="1"/>
              <a:t>android:dividerHeight</a:t>
            </a:r>
            <a:r>
              <a:rPr lang="en-IN" sz="1050" dirty="0"/>
              <a:t>="1dp" </a:t>
            </a:r>
          </a:p>
          <a:p>
            <a:pPr>
              <a:spcBef>
                <a:spcPts val="600"/>
              </a:spcBef>
              <a:spcAft>
                <a:spcPts val="600"/>
              </a:spcAft>
            </a:pPr>
            <a:r>
              <a:rPr lang="en-IN" sz="1050" dirty="0" err="1"/>
              <a:t>android:listSelector</a:t>
            </a:r>
            <a:r>
              <a:rPr lang="en-IN" sz="1050" dirty="0"/>
              <a:t>="#0f0"/&gt; &lt;!--list selector in green </a:t>
            </a:r>
            <a:r>
              <a:rPr lang="en-IN" sz="1050" dirty="0" err="1"/>
              <a:t>color</a:t>
            </a:r>
            <a:r>
              <a:rPr lang="en-IN" sz="1050" dirty="0"/>
              <a:t>--&gt;</a:t>
            </a:r>
          </a:p>
          <a:p>
            <a:pPr marL="342900" indent="-342900">
              <a:spcBef>
                <a:spcPts val="600"/>
              </a:spcBef>
              <a:spcAft>
                <a:spcPts val="600"/>
              </a:spcAft>
              <a:buAutoNum type="arabicPeriod"/>
            </a:pPr>
            <a:endParaRPr lang="en-IN" dirty="0"/>
          </a:p>
        </p:txBody>
      </p:sp>
      <p:sp>
        <p:nvSpPr>
          <p:cNvPr id="3" name="Footer Placeholder 2"/>
          <p:cNvSpPr>
            <a:spLocks noGrp="1"/>
          </p:cNvSpPr>
          <p:nvPr>
            <p:ph type="ftr" sz="quarter" idx="11"/>
          </p:nvPr>
        </p:nvSpPr>
        <p:spPr/>
        <p:txBody>
          <a:bodyPr/>
          <a:lstStyle/>
          <a:p>
            <a:r>
              <a:rPr lang="en-IN"/>
              <a:t>Sindhu K, Dept. of ISE</a:t>
            </a:r>
          </a:p>
        </p:txBody>
      </p:sp>
      <p:sp>
        <p:nvSpPr>
          <p:cNvPr id="4" name="Slide Number Placeholder 3"/>
          <p:cNvSpPr>
            <a:spLocks noGrp="1"/>
          </p:cNvSpPr>
          <p:nvPr>
            <p:ph type="sldNum" sz="quarter" idx="12"/>
          </p:nvPr>
        </p:nvSpPr>
        <p:spPr/>
        <p:txBody>
          <a:bodyPr/>
          <a:lstStyle/>
          <a:p>
            <a:fld id="{2C801C57-368F-4749-91C2-9A78CE7701AB}" type="slidenum">
              <a:rPr lang="en-IN" smtClean="0"/>
              <a:t>4</a:t>
            </a:fld>
            <a:endParaRPr lang="en-IN"/>
          </a:p>
        </p:txBody>
      </p:sp>
      <p:pic>
        <p:nvPicPr>
          <p:cNvPr id="5" name="Picture 4"/>
          <p:cNvPicPr>
            <a:picLocks noChangeAspect="1"/>
          </p:cNvPicPr>
          <p:nvPr/>
        </p:nvPicPr>
        <p:blipFill>
          <a:blip r:embed="rId2"/>
          <a:stretch>
            <a:fillRect/>
          </a:stretch>
        </p:blipFill>
        <p:spPr>
          <a:xfrm>
            <a:off x="9120187" y="991899"/>
            <a:ext cx="2333625" cy="1400175"/>
          </a:xfrm>
          <a:prstGeom prst="rect">
            <a:avLst/>
          </a:prstGeom>
        </p:spPr>
      </p:pic>
    </p:spTree>
    <p:extLst>
      <p:ext uri="{BB962C8B-B14F-4D97-AF65-F5344CB8AC3E}">
        <p14:creationId xmlns:p14="http://schemas.microsoft.com/office/powerpoint/2010/main" val="33828409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12">
            <a:extLst>
              <a:ext uri="{FF2B5EF4-FFF2-40B4-BE49-F238E27FC236}">
                <a16:creationId xmlns="" xmlns:a16="http://schemas.microsoft.com/office/drawing/2014/main" id="{E45B1D5C-0827-4AF0-8186-11FC5A8B8B9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ooter Placeholder 2"/>
          <p:cNvSpPr>
            <a:spLocks noGrp="1"/>
          </p:cNvSpPr>
          <p:nvPr>
            <p:ph type="ftr" sz="quarter" idx="11"/>
          </p:nvPr>
        </p:nvSpPr>
        <p:spPr>
          <a:xfrm>
            <a:off x="4038600" y="6492240"/>
            <a:ext cx="4114800" cy="365125"/>
          </a:xfrm>
        </p:spPr>
        <p:txBody>
          <a:bodyPr>
            <a:normAutofit/>
          </a:bodyPr>
          <a:lstStyle/>
          <a:p>
            <a:pPr>
              <a:spcAft>
                <a:spcPts val="600"/>
              </a:spcAft>
            </a:pPr>
            <a:r>
              <a:rPr lang="en-IN"/>
              <a:t>Sindhu K, Dept. of ISE</a:t>
            </a:r>
          </a:p>
        </p:txBody>
      </p:sp>
      <p:sp>
        <p:nvSpPr>
          <p:cNvPr id="4" name="Slide Number Placeholder 3"/>
          <p:cNvSpPr>
            <a:spLocks noGrp="1"/>
          </p:cNvSpPr>
          <p:nvPr>
            <p:ph type="sldNum" sz="quarter" idx="12"/>
          </p:nvPr>
        </p:nvSpPr>
        <p:spPr>
          <a:xfrm>
            <a:off x="8610599" y="6492240"/>
            <a:ext cx="3126933" cy="365125"/>
          </a:xfrm>
        </p:spPr>
        <p:txBody>
          <a:bodyPr>
            <a:normAutofit/>
          </a:bodyPr>
          <a:lstStyle/>
          <a:p>
            <a:pPr>
              <a:spcAft>
                <a:spcPts val="600"/>
              </a:spcAft>
            </a:pPr>
            <a:fld id="{2C801C57-368F-4749-91C2-9A78CE7701AB}" type="slidenum">
              <a:rPr lang="en-IN" smtClean="0"/>
              <a:pPr>
                <a:spcAft>
                  <a:spcPts val="600"/>
                </a:spcAft>
              </a:pPr>
              <a:t>5</a:t>
            </a:fld>
            <a:endParaRPr lang="en-IN"/>
          </a:p>
        </p:txBody>
      </p:sp>
      <p:sp>
        <p:nvSpPr>
          <p:cNvPr id="6" name="Title 1"/>
          <p:cNvSpPr txBox="1">
            <a:spLocks/>
          </p:cNvSpPr>
          <p:nvPr/>
        </p:nvSpPr>
        <p:spPr>
          <a:xfrm>
            <a:off x="1423012" y="1178804"/>
            <a:ext cx="9144000" cy="4990641"/>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IN" dirty="0"/>
          </a:p>
        </p:txBody>
      </p:sp>
      <p:pic>
        <p:nvPicPr>
          <p:cNvPr id="5" name="Picture 4"/>
          <p:cNvPicPr>
            <a:picLocks noChangeAspect="1"/>
          </p:cNvPicPr>
          <p:nvPr/>
        </p:nvPicPr>
        <p:blipFill>
          <a:blip r:embed="rId2"/>
          <a:stretch>
            <a:fillRect/>
          </a:stretch>
        </p:blipFill>
        <p:spPr>
          <a:xfrm>
            <a:off x="4433887" y="1223962"/>
            <a:ext cx="3324225" cy="4410075"/>
          </a:xfrm>
          <a:prstGeom prst="rect">
            <a:avLst/>
          </a:prstGeom>
        </p:spPr>
      </p:pic>
    </p:spTree>
    <p:extLst>
      <p:ext uri="{BB962C8B-B14F-4D97-AF65-F5344CB8AC3E}">
        <p14:creationId xmlns:p14="http://schemas.microsoft.com/office/powerpoint/2010/main" val="23550890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95249"/>
            <a:ext cx="9144000" cy="783556"/>
          </a:xfrm>
        </p:spPr>
        <p:txBody>
          <a:bodyPr>
            <a:normAutofit fontScale="90000"/>
          </a:bodyPr>
          <a:lstStyle/>
          <a:p>
            <a:r>
              <a:rPr lang="en-IN" dirty="0" err="1"/>
              <a:t>ListView</a:t>
            </a:r>
            <a:endParaRPr lang="en-IN" dirty="0"/>
          </a:p>
        </p:txBody>
      </p:sp>
      <p:sp>
        <p:nvSpPr>
          <p:cNvPr id="6" name="Title 1"/>
          <p:cNvSpPr txBox="1">
            <a:spLocks/>
          </p:cNvSpPr>
          <p:nvPr/>
        </p:nvSpPr>
        <p:spPr>
          <a:xfrm>
            <a:off x="1423012" y="1178804"/>
            <a:ext cx="9144000" cy="4990641"/>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IN" dirty="0"/>
          </a:p>
        </p:txBody>
      </p:sp>
      <p:sp>
        <p:nvSpPr>
          <p:cNvPr id="8" name="Rectangle 7"/>
          <p:cNvSpPr/>
          <p:nvPr/>
        </p:nvSpPr>
        <p:spPr>
          <a:xfrm>
            <a:off x="1473506" y="1291194"/>
            <a:ext cx="9675564" cy="5109091"/>
          </a:xfrm>
          <a:prstGeom prst="rect">
            <a:avLst/>
          </a:prstGeom>
        </p:spPr>
        <p:txBody>
          <a:bodyPr wrap="square">
            <a:spAutoFit/>
          </a:bodyPr>
          <a:lstStyle/>
          <a:p>
            <a:pPr>
              <a:spcBef>
                <a:spcPts val="600"/>
              </a:spcBef>
              <a:spcAft>
                <a:spcPts val="600"/>
              </a:spcAft>
            </a:pPr>
            <a:r>
              <a:rPr lang="en-US" dirty="0"/>
              <a:t>&lt;</a:t>
            </a:r>
            <a:r>
              <a:rPr lang="en-US" dirty="0" err="1"/>
              <a:t>LinearLayout</a:t>
            </a:r>
            <a:r>
              <a:rPr lang="en-US" dirty="0"/>
              <a:t> </a:t>
            </a:r>
            <a:r>
              <a:rPr lang="en-US" dirty="0" err="1"/>
              <a:t>xmlns:android</a:t>
            </a:r>
            <a:r>
              <a:rPr lang="en-US" dirty="0"/>
              <a:t>="http://schemas.android.com/</a:t>
            </a:r>
            <a:r>
              <a:rPr lang="en-US" dirty="0" err="1"/>
              <a:t>apk</a:t>
            </a:r>
            <a:r>
              <a:rPr lang="en-US" dirty="0"/>
              <a:t>/res/android"</a:t>
            </a:r>
          </a:p>
          <a:p>
            <a:pPr>
              <a:spcBef>
                <a:spcPts val="600"/>
              </a:spcBef>
              <a:spcAft>
                <a:spcPts val="600"/>
              </a:spcAft>
            </a:pPr>
            <a:r>
              <a:rPr lang="en-US" dirty="0"/>
              <a:t>    </a:t>
            </a:r>
            <a:r>
              <a:rPr lang="en-US" dirty="0" err="1"/>
              <a:t>android:layout_width</a:t>
            </a:r>
            <a:r>
              <a:rPr lang="en-US" dirty="0"/>
              <a:t>="</a:t>
            </a:r>
            <a:r>
              <a:rPr lang="en-US" dirty="0" err="1"/>
              <a:t>match_parent</a:t>
            </a:r>
            <a:r>
              <a:rPr lang="en-US" dirty="0"/>
              <a:t>"</a:t>
            </a:r>
          </a:p>
          <a:p>
            <a:pPr>
              <a:spcBef>
                <a:spcPts val="600"/>
              </a:spcBef>
              <a:spcAft>
                <a:spcPts val="600"/>
              </a:spcAft>
            </a:pPr>
            <a:r>
              <a:rPr lang="en-US" dirty="0"/>
              <a:t>    </a:t>
            </a:r>
            <a:r>
              <a:rPr lang="en-US" dirty="0" err="1"/>
              <a:t>android:layout_height</a:t>
            </a:r>
            <a:r>
              <a:rPr lang="en-US" dirty="0"/>
              <a:t>="</a:t>
            </a:r>
            <a:r>
              <a:rPr lang="en-US" dirty="0" err="1"/>
              <a:t>match_parent</a:t>
            </a:r>
            <a:r>
              <a:rPr lang="en-US" dirty="0"/>
              <a:t>"</a:t>
            </a:r>
          </a:p>
          <a:p>
            <a:pPr>
              <a:spcBef>
                <a:spcPts val="600"/>
              </a:spcBef>
              <a:spcAft>
                <a:spcPts val="600"/>
              </a:spcAft>
            </a:pPr>
            <a:r>
              <a:rPr lang="en-US" dirty="0"/>
              <a:t>    </a:t>
            </a:r>
            <a:r>
              <a:rPr lang="en-US" dirty="0" err="1"/>
              <a:t>android:orientation</a:t>
            </a:r>
            <a:r>
              <a:rPr lang="en-US" dirty="0"/>
              <a:t>="vertical"&gt;</a:t>
            </a:r>
          </a:p>
          <a:p>
            <a:pPr>
              <a:spcBef>
                <a:spcPts val="600"/>
              </a:spcBef>
              <a:spcAft>
                <a:spcPts val="600"/>
              </a:spcAft>
            </a:pPr>
            <a:endParaRPr lang="en-US" dirty="0"/>
          </a:p>
          <a:p>
            <a:pPr>
              <a:spcBef>
                <a:spcPts val="600"/>
              </a:spcBef>
              <a:spcAft>
                <a:spcPts val="600"/>
              </a:spcAft>
            </a:pPr>
            <a:r>
              <a:rPr lang="en-US" dirty="0"/>
              <a:t>    &lt;</a:t>
            </a:r>
            <a:r>
              <a:rPr lang="en-US" dirty="0" err="1"/>
              <a:t>ListView</a:t>
            </a:r>
            <a:endParaRPr lang="en-US" dirty="0"/>
          </a:p>
          <a:p>
            <a:pPr>
              <a:spcBef>
                <a:spcPts val="600"/>
              </a:spcBef>
              <a:spcAft>
                <a:spcPts val="600"/>
              </a:spcAft>
            </a:pPr>
            <a:r>
              <a:rPr lang="en-US" dirty="0"/>
              <a:t>        </a:t>
            </a:r>
            <a:r>
              <a:rPr lang="en-US" dirty="0" err="1"/>
              <a:t>android:id</a:t>
            </a:r>
            <a:r>
              <a:rPr lang="en-US" dirty="0"/>
              <a:t>="@+id/</a:t>
            </a:r>
            <a:r>
              <a:rPr lang="en-US" dirty="0" err="1"/>
              <a:t>simpleListView</a:t>
            </a:r>
            <a:r>
              <a:rPr lang="en-US" dirty="0"/>
              <a:t>"</a:t>
            </a:r>
          </a:p>
          <a:p>
            <a:pPr>
              <a:spcBef>
                <a:spcPts val="600"/>
              </a:spcBef>
              <a:spcAft>
                <a:spcPts val="600"/>
              </a:spcAft>
            </a:pPr>
            <a:r>
              <a:rPr lang="en-US" dirty="0"/>
              <a:t>        </a:t>
            </a:r>
            <a:r>
              <a:rPr lang="en-US" dirty="0" err="1"/>
              <a:t>android:layout_width</a:t>
            </a:r>
            <a:r>
              <a:rPr lang="en-US" dirty="0"/>
              <a:t>="</a:t>
            </a:r>
            <a:r>
              <a:rPr lang="en-US" dirty="0" err="1"/>
              <a:t>wrap_content</a:t>
            </a:r>
            <a:r>
              <a:rPr lang="en-US" dirty="0"/>
              <a:t>"</a:t>
            </a:r>
          </a:p>
          <a:p>
            <a:pPr>
              <a:spcBef>
                <a:spcPts val="600"/>
              </a:spcBef>
              <a:spcAft>
                <a:spcPts val="600"/>
              </a:spcAft>
            </a:pPr>
            <a:r>
              <a:rPr lang="en-US" dirty="0"/>
              <a:t>        </a:t>
            </a:r>
            <a:r>
              <a:rPr lang="en-US" dirty="0" err="1"/>
              <a:t>android:layout_height</a:t>
            </a:r>
            <a:r>
              <a:rPr lang="en-US" dirty="0"/>
              <a:t>="</a:t>
            </a:r>
            <a:r>
              <a:rPr lang="en-US" dirty="0" err="1"/>
              <a:t>wrap_content</a:t>
            </a:r>
            <a:r>
              <a:rPr lang="en-US" dirty="0"/>
              <a:t>"</a:t>
            </a:r>
          </a:p>
          <a:p>
            <a:pPr>
              <a:spcBef>
                <a:spcPts val="600"/>
              </a:spcBef>
              <a:spcAft>
                <a:spcPts val="600"/>
              </a:spcAft>
            </a:pPr>
            <a:r>
              <a:rPr lang="en-US" dirty="0"/>
              <a:t>        </a:t>
            </a:r>
            <a:r>
              <a:rPr lang="en-US" dirty="0" err="1"/>
              <a:t>android:divider</a:t>
            </a:r>
            <a:r>
              <a:rPr lang="en-US" dirty="0"/>
              <a:t>="@color/material_blue_grey_800"</a:t>
            </a:r>
          </a:p>
          <a:p>
            <a:pPr>
              <a:spcBef>
                <a:spcPts val="600"/>
              </a:spcBef>
              <a:spcAft>
                <a:spcPts val="600"/>
              </a:spcAft>
            </a:pPr>
            <a:r>
              <a:rPr lang="en-US" dirty="0"/>
              <a:t>        </a:t>
            </a:r>
            <a:r>
              <a:rPr lang="en-US" dirty="0" err="1"/>
              <a:t>android:dividerHeight</a:t>
            </a:r>
            <a:r>
              <a:rPr lang="en-US" dirty="0"/>
              <a:t>="1dp" /&gt;</a:t>
            </a:r>
          </a:p>
          <a:p>
            <a:pPr>
              <a:spcBef>
                <a:spcPts val="600"/>
              </a:spcBef>
              <a:spcAft>
                <a:spcPts val="600"/>
              </a:spcAft>
            </a:pPr>
            <a:r>
              <a:rPr lang="en-US" dirty="0"/>
              <a:t>&lt;/</a:t>
            </a:r>
            <a:r>
              <a:rPr lang="en-US" dirty="0" err="1"/>
              <a:t>LinearLayout</a:t>
            </a:r>
            <a:r>
              <a:rPr lang="en-US" dirty="0"/>
              <a:t>&gt;</a:t>
            </a:r>
          </a:p>
        </p:txBody>
      </p:sp>
      <p:sp>
        <p:nvSpPr>
          <p:cNvPr id="3" name="Footer Placeholder 2"/>
          <p:cNvSpPr>
            <a:spLocks noGrp="1"/>
          </p:cNvSpPr>
          <p:nvPr>
            <p:ph type="ftr" sz="quarter" idx="11"/>
          </p:nvPr>
        </p:nvSpPr>
        <p:spPr/>
        <p:txBody>
          <a:bodyPr/>
          <a:lstStyle/>
          <a:p>
            <a:r>
              <a:rPr lang="en-IN"/>
              <a:t>Sindhu K, Dept. of ISE</a:t>
            </a:r>
          </a:p>
        </p:txBody>
      </p:sp>
      <p:sp>
        <p:nvSpPr>
          <p:cNvPr id="4" name="Slide Number Placeholder 3"/>
          <p:cNvSpPr>
            <a:spLocks noGrp="1"/>
          </p:cNvSpPr>
          <p:nvPr>
            <p:ph type="sldNum" sz="quarter" idx="12"/>
          </p:nvPr>
        </p:nvSpPr>
        <p:spPr/>
        <p:txBody>
          <a:bodyPr/>
          <a:lstStyle/>
          <a:p>
            <a:fld id="{2C801C57-368F-4749-91C2-9A78CE7701AB}" type="slidenum">
              <a:rPr lang="en-IN" smtClean="0"/>
              <a:t>6</a:t>
            </a:fld>
            <a:endParaRPr lang="en-IN"/>
          </a:p>
        </p:txBody>
      </p:sp>
    </p:spTree>
    <p:extLst>
      <p:ext uri="{BB962C8B-B14F-4D97-AF65-F5344CB8AC3E}">
        <p14:creationId xmlns:p14="http://schemas.microsoft.com/office/powerpoint/2010/main" val="5549281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95249"/>
            <a:ext cx="9144000" cy="783556"/>
          </a:xfrm>
        </p:spPr>
        <p:txBody>
          <a:bodyPr>
            <a:normAutofit fontScale="90000"/>
          </a:bodyPr>
          <a:lstStyle/>
          <a:p>
            <a:r>
              <a:rPr lang="en-IN" dirty="0" err="1"/>
              <a:t>ListView</a:t>
            </a:r>
            <a:endParaRPr lang="en-IN" dirty="0"/>
          </a:p>
        </p:txBody>
      </p:sp>
      <p:sp>
        <p:nvSpPr>
          <p:cNvPr id="6" name="Title 1"/>
          <p:cNvSpPr txBox="1">
            <a:spLocks/>
          </p:cNvSpPr>
          <p:nvPr/>
        </p:nvSpPr>
        <p:spPr>
          <a:xfrm>
            <a:off x="1423012" y="1178804"/>
            <a:ext cx="9144000" cy="4990641"/>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IN" dirty="0"/>
          </a:p>
        </p:txBody>
      </p:sp>
      <p:sp>
        <p:nvSpPr>
          <p:cNvPr id="8" name="Rectangle 7"/>
          <p:cNvSpPr/>
          <p:nvPr/>
        </p:nvSpPr>
        <p:spPr>
          <a:xfrm>
            <a:off x="1508449" y="1318022"/>
            <a:ext cx="9675564" cy="5170646"/>
          </a:xfrm>
          <a:prstGeom prst="rect">
            <a:avLst/>
          </a:prstGeom>
        </p:spPr>
        <p:txBody>
          <a:bodyPr wrap="square">
            <a:spAutoFit/>
          </a:bodyPr>
          <a:lstStyle/>
          <a:p>
            <a:pPr>
              <a:spcBef>
                <a:spcPts val="600"/>
              </a:spcBef>
              <a:spcAft>
                <a:spcPts val="600"/>
              </a:spcAft>
            </a:pPr>
            <a:r>
              <a:rPr lang="en-IN" b="0" i="0" dirty="0">
                <a:solidFill>
                  <a:srgbClr val="555555"/>
                </a:solidFill>
                <a:effectLst/>
                <a:latin typeface="calibri" panose="020F0502020204030204" pitchFamily="34" charset="0"/>
              </a:rPr>
              <a:t>activity_listview.xml</a:t>
            </a:r>
          </a:p>
          <a:p>
            <a:pPr>
              <a:spcBef>
                <a:spcPts val="600"/>
              </a:spcBef>
              <a:spcAft>
                <a:spcPts val="600"/>
              </a:spcAft>
            </a:pPr>
            <a:r>
              <a:rPr lang="en-US" sz="1400" dirty="0"/>
              <a:t>&lt;?xml version="1.0" encoding="utf-8"?&gt;</a:t>
            </a:r>
          </a:p>
          <a:p>
            <a:pPr>
              <a:spcBef>
                <a:spcPts val="600"/>
              </a:spcBef>
              <a:spcAft>
                <a:spcPts val="600"/>
              </a:spcAft>
            </a:pPr>
            <a:r>
              <a:rPr lang="en-US" sz="1400" dirty="0"/>
              <a:t>&lt;</a:t>
            </a:r>
            <a:r>
              <a:rPr lang="en-US" sz="1400" dirty="0" err="1"/>
              <a:t>LinearLayout</a:t>
            </a:r>
            <a:r>
              <a:rPr lang="en-US" sz="1400" dirty="0"/>
              <a:t> </a:t>
            </a:r>
            <a:r>
              <a:rPr lang="en-US" sz="1400" dirty="0" err="1"/>
              <a:t>xmlns:android</a:t>
            </a:r>
            <a:r>
              <a:rPr lang="en-US" sz="1400" dirty="0"/>
              <a:t>="http://schemas.android.com/</a:t>
            </a:r>
            <a:r>
              <a:rPr lang="en-US" sz="1400" dirty="0" err="1"/>
              <a:t>apk</a:t>
            </a:r>
            <a:r>
              <a:rPr lang="en-US" sz="1400" dirty="0"/>
              <a:t>/res/android"</a:t>
            </a:r>
          </a:p>
          <a:p>
            <a:pPr>
              <a:spcBef>
                <a:spcPts val="600"/>
              </a:spcBef>
              <a:spcAft>
                <a:spcPts val="600"/>
              </a:spcAft>
            </a:pPr>
            <a:r>
              <a:rPr lang="en-US" sz="1400" dirty="0"/>
              <a:t>    </a:t>
            </a:r>
            <a:r>
              <a:rPr lang="en-US" sz="1400" dirty="0" err="1"/>
              <a:t>android:layout_width</a:t>
            </a:r>
            <a:r>
              <a:rPr lang="en-US" sz="1400" dirty="0"/>
              <a:t>="</a:t>
            </a:r>
            <a:r>
              <a:rPr lang="en-US" sz="1400" dirty="0" err="1"/>
              <a:t>match_parent</a:t>
            </a:r>
            <a:r>
              <a:rPr lang="en-US" sz="1400" dirty="0"/>
              <a:t>"</a:t>
            </a:r>
          </a:p>
          <a:p>
            <a:pPr>
              <a:spcBef>
                <a:spcPts val="600"/>
              </a:spcBef>
              <a:spcAft>
                <a:spcPts val="600"/>
              </a:spcAft>
            </a:pPr>
            <a:r>
              <a:rPr lang="en-US" sz="1400" dirty="0"/>
              <a:t>    </a:t>
            </a:r>
            <a:r>
              <a:rPr lang="en-US" sz="1400" dirty="0" err="1"/>
              <a:t>android:layout_height</a:t>
            </a:r>
            <a:r>
              <a:rPr lang="en-US" sz="1400" dirty="0"/>
              <a:t>="</a:t>
            </a:r>
            <a:r>
              <a:rPr lang="en-US" sz="1400" dirty="0" err="1"/>
              <a:t>match_parent</a:t>
            </a:r>
            <a:r>
              <a:rPr lang="en-US" sz="1400" dirty="0"/>
              <a:t>"</a:t>
            </a:r>
          </a:p>
          <a:p>
            <a:pPr>
              <a:spcBef>
                <a:spcPts val="600"/>
              </a:spcBef>
              <a:spcAft>
                <a:spcPts val="600"/>
              </a:spcAft>
            </a:pPr>
            <a:r>
              <a:rPr lang="en-US" sz="1400" dirty="0"/>
              <a:t>    </a:t>
            </a:r>
            <a:r>
              <a:rPr lang="en-US" sz="1400" dirty="0" err="1"/>
              <a:t>android:orientation</a:t>
            </a:r>
            <a:r>
              <a:rPr lang="en-US" sz="1400" dirty="0"/>
              <a:t>="vertical"&gt;</a:t>
            </a:r>
          </a:p>
          <a:p>
            <a:pPr>
              <a:spcBef>
                <a:spcPts val="600"/>
              </a:spcBef>
              <a:spcAft>
                <a:spcPts val="600"/>
              </a:spcAft>
            </a:pPr>
            <a:r>
              <a:rPr lang="en-US" sz="1400" dirty="0"/>
              <a:t>    &lt;</a:t>
            </a:r>
            <a:r>
              <a:rPr lang="en-US" sz="1400" dirty="0" err="1"/>
              <a:t>TextView</a:t>
            </a:r>
            <a:endParaRPr lang="en-US" sz="1400" dirty="0"/>
          </a:p>
          <a:p>
            <a:pPr>
              <a:spcBef>
                <a:spcPts val="600"/>
              </a:spcBef>
              <a:spcAft>
                <a:spcPts val="600"/>
              </a:spcAft>
            </a:pPr>
            <a:r>
              <a:rPr lang="en-US" sz="1400" dirty="0"/>
              <a:t>        </a:t>
            </a:r>
            <a:r>
              <a:rPr lang="en-US" sz="1400" dirty="0" err="1"/>
              <a:t>android:id</a:t>
            </a:r>
            <a:r>
              <a:rPr lang="en-US" sz="1400" dirty="0"/>
              <a:t>="@+id/</a:t>
            </a:r>
            <a:r>
              <a:rPr lang="en-US" sz="1400" dirty="0" err="1"/>
              <a:t>textView</a:t>
            </a:r>
            <a:r>
              <a:rPr lang="en-US" sz="1400" dirty="0"/>
              <a:t>"</a:t>
            </a:r>
          </a:p>
          <a:p>
            <a:pPr>
              <a:spcBef>
                <a:spcPts val="600"/>
              </a:spcBef>
              <a:spcAft>
                <a:spcPts val="600"/>
              </a:spcAft>
            </a:pPr>
            <a:r>
              <a:rPr lang="en-US" sz="1400" dirty="0"/>
              <a:t>        </a:t>
            </a:r>
            <a:r>
              <a:rPr lang="en-US" sz="1400" dirty="0" err="1"/>
              <a:t>android:layout_width</a:t>
            </a:r>
            <a:r>
              <a:rPr lang="en-US" sz="1400" dirty="0"/>
              <a:t>="</a:t>
            </a:r>
            <a:r>
              <a:rPr lang="en-US" sz="1400" dirty="0" err="1"/>
              <a:t>match_parent</a:t>
            </a:r>
            <a:r>
              <a:rPr lang="en-US" sz="1400" dirty="0"/>
              <a:t>"</a:t>
            </a:r>
          </a:p>
          <a:p>
            <a:pPr>
              <a:spcBef>
                <a:spcPts val="600"/>
              </a:spcBef>
              <a:spcAft>
                <a:spcPts val="600"/>
              </a:spcAft>
            </a:pPr>
            <a:r>
              <a:rPr lang="en-US" sz="1400" dirty="0"/>
              <a:t>    </a:t>
            </a:r>
            <a:r>
              <a:rPr lang="en-US" sz="1400" dirty="0" err="1"/>
              <a:t>android:layout_height</a:t>
            </a:r>
            <a:r>
              <a:rPr lang="en-US" sz="1400" dirty="0"/>
              <a:t>="</a:t>
            </a:r>
            <a:r>
              <a:rPr lang="en-US" sz="1400" dirty="0" err="1"/>
              <a:t>wrap_content</a:t>
            </a:r>
            <a:r>
              <a:rPr lang="en-US" sz="1400" dirty="0"/>
              <a:t>"</a:t>
            </a:r>
          </a:p>
          <a:p>
            <a:pPr>
              <a:spcBef>
                <a:spcPts val="600"/>
              </a:spcBef>
              <a:spcAft>
                <a:spcPts val="600"/>
              </a:spcAft>
            </a:pPr>
            <a:r>
              <a:rPr lang="en-US" sz="1400" dirty="0"/>
              <a:t>    </a:t>
            </a:r>
            <a:r>
              <a:rPr lang="en-US" sz="1400" dirty="0" err="1"/>
              <a:t>android:layout_gravity</a:t>
            </a:r>
            <a:r>
              <a:rPr lang="en-US" sz="1400" dirty="0"/>
              <a:t>="center"</a:t>
            </a:r>
          </a:p>
          <a:p>
            <a:pPr>
              <a:spcBef>
                <a:spcPts val="600"/>
              </a:spcBef>
              <a:spcAft>
                <a:spcPts val="600"/>
              </a:spcAft>
            </a:pPr>
            <a:r>
              <a:rPr lang="en-US" sz="1400" dirty="0"/>
              <a:t>    </a:t>
            </a:r>
            <a:r>
              <a:rPr lang="en-US" sz="1400" dirty="0" err="1"/>
              <a:t>android:padding</a:t>
            </a:r>
            <a:r>
              <a:rPr lang="en-US" sz="1400" dirty="0"/>
              <a:t>="16dp"</a:t>
            </a:r>
          </a:p>
          <a:p>
            <a:pPr>
              <a:spcBef>
                <a:spcPts val="600"/>
              </a:spcBef>
              <a:spcAft>
                <a:spcPts val="600"/>
              </a:spcAft>
            </a:pPr>
            <a:r>
              <a:rPr lang="en-US" sz="1400" dirty="0"/>
              <a:t>    </a:t>
            </a:r>
            <a:r>
              <a:rPr lang="en-US" sz="1400" dirty="0" err="1"/>
              <a:t>android:textColor</a:t>
            </a:r>
            <a:r>
              <a:rPr lang="en-US" sz="1400" dirty="0"/>
              <a:t>="@color/black" /&gt;</a:t>
            </a:r>
          </a:p>
          <a:p>
            <a:pPr>
              <a:spcBef>
                <a:spcPts val="600"/>
              </a:spcBef>
              <a:spcAft>
                <a:spcPts val="600"/>
              </a:spcAft>
            </a:pPr>
            <a:r>
              <a:rPr lang="en-US" sz="1400" dirty="0"/>
              <a:t>&lt;/</a:t>
            </a:r>
            <a:r>
              <a:rPr lang="en-US" sz="1400" dirty="0" err="1"/>
              <a:t>LinearLayout</a:t>
            </a:r>
            <a:r>
              <a:rPr lang="en-US" sz="1400" dirty="0"/>
              <a:t>&gt;</a:t>
            </a:r>
          </a:p>
        </p:txBody>
      </p:sp>
      <p:sp>
        <p:nvSpPr>
          <p:cNvPr id="3" name="Footer Placeholder 2"/>
          <p:cNvSpPr>
            <a:spLocks noGrp="1"/>
          </p:cNvSpPr>
          <p:nvPr>
            <p:ph type="ftr" sz="quarter" idx="11"/>
          </p:nvPr>
        </p:nvSpPr>
        <p:spPr/>
        <p:txBody>
          <a:bodyPr/>
          <a:lstStyle/>
          <a:p>
            <a:r>
              <a:rPr lang="en-IN"/>
              <a:t>Sindhu K, Dept. of ISE</a:t>
            </a:r>
          </a:p>
        </p:txBody>
      </p:sp>
      <p:sp>
        <p:nvSpPr>
          <p:cNvPr id="4" name="Slide Number Placeholder 3"/>
          <p:cNvSpPr>
            <a:spLocks noGrp="1"/>
          </p:cNvSpPr>
          <p:nvPr>
            <p:ph type="sldNum" sz="quarter" idx="12"/>
          </p:nvPr>
        </p:nvSpPr>
        <p:spPr/>
        <p:txBody>
          <a:bodyPr/>
          <a:lstStyle/>
          <a:p>
            <a:fld id="{2C801C57-368F-4749-91C2-9A78CE7701AB}" type="slidenum">
              <a:rPr lang="en-IN" smtClean="0"/>
              <a:t>7</a:t>
            </a:fld>
            <a:endParaRPr lang="en-IN"/>
          </a:p>
        </p:txBody>
      </p:sp>
    </p:spTree>
    <p:extLst>
      <p:ext uri="{BB962C8B-B14F-4D97-AF65-F5344CB8AC3E}">
        <p14:creationId xmlns:p14="http://schemas.microsoft.com/office/powerpoint/2010/main" val="15018072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95249"/>
            <a:ext cx="9144000" cy="783556"/>
          </a:xfrm>
        </p:spPr>
        <p:txBody>
          <a:bodyPr>
            <a:normAutofit fontScale="90000"/>
          </a:bodyPr>
          <a:lstStyle/>
          <a:p>
            <a:r>
              <a:rPr lang="en-IN" dirty="0" err="1"/>
              <a:t>ListView</a:t>
            </a:r>
            <a:endParaRPr lang="en-IN" dirty="0"/>
          </a:p>
        </p:txBody>
      </p:sp>
      <p:sp>
        <p:nvSpPr>
          <p:cNvPr id="6" name="Title 1"/>
          <p:cNvSpPr txBox="1">
            <a:spLocks/>
          </p:cNvSpPr>
          <p:nvPr/>
        </p:nvSpPr>
        <p:spPr>
          <a:xfrm>
            <a:off x="1423012" y="1178804"/>
            <a:ext cx="9144000" cy="4990641"/>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IN" dirty="0"/>
          </a:p>
        </p:txBody>
      </p:sp>
      <p:sp>
        <p:nvSpPr>
          <p:cNvPr id="8" name="Rectangle 7"/>
          <p:cNvSpPr/>
          <p:nvPr/>
        </p:nvSpPr>
        <p:spPr>
          <a:xfrm>
            <a:off x="838200" y="1035698"/>
            <a:ext cx="10345813" cy="4801314"/>
          </a:xfrm>
          <a:prstGeom prst="rect">
            <a:avLst/>
          </a:prstGeom>
        </p:spPr>
        <p:txBody>
          <a:bodyPr wrap="square">
            <a:spAutoFit/>
          </a:bodyPr>
          <a:lstStyle/>
          <a:p>
            <a:pPr>
              <a:spcBef>
                <a:spcPts val="600"/>
              </a:spcBef>
              <a:spcAft>
                <a:spcPts val="600"/>
              </a:spcAft>
            </a:pPr>
            <a:r>
              <a:rPr lang="en-IN" b="0" i="0" dirty="0">
                <a:solidFill>
                  <a:srgbClr val="555555"/>
                </a:solidFill>
                <a:effectLst/>
                <a:latin typeface="calibri" panose="020F0502020204030204" pitchFamily="34" charset="0"/>
              </a:rPr>
              <a:t>mainActivity.java</a:t>
            </a:r>
          </a:p>
          <a:p>
            <a:pPr>
              <a:spcBef>
                <a:spcPts val="600"/>
              </a:spcBef>
              <a:spcAft>
                <a:spcPts val="600"/>
              </a:spcAft>
            </a:pPr>
            <a:r>
              <a:rPr lang="en-US" sz="1400" dirty="0"/>
              <a:t>public class </a:t>
            </a:r>
            <a:r>
              <a:rPr lang="en-US" sz="1400" dirty="0" err="1"/>
              <a:t>MainActivity</a:t>
            </a:r>
            <a:r>
              <a:rPr lang="en-US" sz="1400" dirty="0"/>
              <a:t> extends </a:t>
            </a:r>
            <a:r>
              <a:rPr lang="en-US" sz="1400" dirty="0" err="1"/>
              <a:t>AppCompatActivity</a:t>
            </a:r>
            <a:r>
              <a:rPr lang="en-US" sz="1400" dirty="0"/>
              <a:t> {</a:t>
            </a:r>
          </a:p>
          <a:p>
            <a:pPr>
              <a:spcBef>
                <a:spcPts val="600"/>
              </a:spcBef>
              <a:spcAft>
                <a:spcPts val="600"/>
              </a:spcAft>
            </a:pPr>
            <a:r>
              <a:rPr lang="en-US" sz="1400" dirty="0"/>
              <a:t>    // Array of strings...</a:t>
            </a:r>
          </a:p>
          <a:p>
            <a:pPr>
              <a:spcBef>
                <a:spcPts val="600"/>
              </a:spcBef>
              <a:spcAft>
                <a:spcPts val="600"/>
              </a:spcAft>
            </a:pPr>
            <a:r>
              <a:rPr lang="en-US" sz="1400" dirty="0"/>
              <a:t>    </a:t>
            </a:r>
            <a:r>
              <a:rPr lang="en-US" sz="1400" dirty="0" err="1"/>
              <a:t>ListView</a:t>
            </a:r>
            <a:r>
              <a:rPr lang="en-US" sz="1400" dirty="0"/>
              <a:t> </a:t>
            </a:r>
            <a:r>
              <a:rPr lang="en-US" sz="1400" dirty="0" err="1"/>
              <a:t>simpleList</a:t>
            </a:r>
            <a:r>
              <a:rPr lang="en-US" sz="1400" dirty="0"/>
              <a:t>;</a:t>
            </a:r>
          </a:p>
          <a:p>
            <a:pPr>
              <a:spcBef>
                <a:spcPts val="600"/>
              </a:spcBef>
              <a:spcAft>
                <a:spcPts val="600"/>
              </a:spcAft>
            </a:pPr>
            <a:r>
              <a:rPr lang="en-US" sz="1400" dirty="0"/>
              <a:t>    String </a:t>
            </a:r>
            <a:r>
              <a:rPr lang="en-US" sz="1400" dirty="0" err="1"/>
              <a:t>countryList</a:t>
            </a:r>
            <a:r>
              <a:rPr lang="en-US" sz="1400" dirty="0"/>
              <a:t>[] = {"India", "China", "</a:t>
            </a:r>
            <a:r>
              <a:rPr lang="en-US" sz="1400" dirty="0" err="1"/>
              <a:t>australia</a:t>
            </a:r>
            <a:r>
              <a:rPr lang="en-US" sz="1400" dirty="0"/>
              <a:t>", "</a:t>
            </a:r>
            <a:r>
              <a:rPr lang="en-US" sz="1400" dirty="0" err="1"/>
              <a:t>Portugle</a:t>
            </a:r>
            <a:r>
              <a:rPr lang="en-US" sz="1400" dirty="0"/>
              <a:t>", "America", "</a:t>
            </a:r>
            <a:r>
              <a:rPr lang="en-US" sz="1400" dirty="0" err="1"/>
              <a:t>NewZealand</a:t>
            </a:r>
            <a:r>
              <a:rPr lang="en-US" sz="1400" dirty="0"/>
              <a:t>"};</a:t>
            </a:r>
          </a:p>
          <a:p>
            <a:pPr>
              <a:spcBef>
                <a:spcPts val="600"/>
              </a:spcBef>
              <a:spcAft>
                <a:spcPts val="600"/>
              </a:spcAft>
            </a:pPr>
            <a:endParaRPr lang="en-US" sz="1400" dirty="0"/>
          </a:p>
          <a:p>
            <a:pPr>
              <a:spcBef>
                <a:spcPts val="600"/>
              </a:spcBef>
              <a:spcAft>
                <a:spcPts val="600"/>
              </a:spcAft>
            </a:pPr>
            <a:r>
              <a:rPr lang="en-US" sz="1400" dirty="0"/>
              <a:t>    @Override   protected void </a:t>
            </a:r>
            <a:r>
              <a:rPr lang="en-US" sz="1400" dirty="0" err="1"/>
              <a:t>onCreate</a:t>
            </a:r>
            <a:r>
              <a:rPr lang="en-US" sz="1400" dirty="0"/>
              <a:t>(Bundle </a:t>
            </a:r>
            <a:r>
              <a:rPr lang="en-US" sz="1400" dirty="0" err="1"/>
              <a:t>savedInstanceState</a:t>
            </a:r>
            <a:r>
              <a:rPr lang="en-US" sz="1400" dirty="0"/>
              <a:t>) {</a:t>
            </a:r>
          </a:p>
          <a:p>
            <a:pPr>
              <a:spcBef>
                <a:spcPts val="600"/>
              </a:spcBef>
              <a:spcAft>
                <a:spcPts val="600"/>
              </a:spcAft>
            </a:pPr>
            <a:r>
              <a:rPr lang="en-US" sz="1400" dirty="0"/>
              <a:t>        </a:t>
            </a:r>
            <a:r>
              <a:rPr lang="en-US" sz="1400" dirty="0" err="1"/>
              <a:t>super.onCreate</a:t>
            </a:r>
            <a:r>
              <a:rPr lang="en-US" sz="1400" dirty="0"/>
              <a:t>(</a:t>
            </a:r>
            <a:r>
              <a:rPr lang="en-US" sz="1400" dirty="0" err="1"/>
              <a:t>savedInstanceState</a:t>
            </a:r>
            <a:r>
              <a:rPr lang="en-US" sz="1400" dirty="0"/>
              <a:t>);      </a:t>
            </a:r>
            <a:r>
              <a:rPr lang="en-US" sz="1400" dirty="0" err="1"/>
              <a:t>setContentView</a:t>
            </a:r>
            <a:r>
              <a:rPr lang="en-US" sz="1400" dirty="0"/>
              <a:t>(</a:t>
            </a:r>
            <a:r>
              <a:rPr lang="en-US" sz="1400" dirty="0" err="1"/>
              <a:t>R.layout.activity_main</a:t>
            </a:r>
            <a:r>
              <a:rPr lang="en-US" sz="1400" dirty="0"/>
              <a:t>);</a:t>
            </a:r>
          </a:p>
          <a:p>
            <a:pPr>
              <a:spcBef>
                <a:spcPts val="600"/>
              </a:spcBef>
              <a:spcAft>
                <a:spcPts val="600"/>
              </a:spcAft>
            </a:pPr>
            <a:r>
              <a:rPr lang="en-US" sz="1400" dirty="0"/>
              <a:t>        </a:t>
            </a:r>
            <a:r>
              <a:rPr lang="en-US" sz="1400" dirty="0" err="1"/>
              <a:t>simpleList</a:t>
            </a:r>
            <a:r>
              <a:rPr lang="en-US" sz="1400" dirty="0"/>
              <a:t> = (</a:t>
            </a:r>
            <a:r>
              <a:rPr lang="en-US" sz="1400" dirty="0" err="1"/>
              <a:t>ListView</a:t>
            </a:r>
            <a:r>
              <a:rPr lang="en-US" sz="1400" dirty="0"/>
              <a:t>)</a:t>
            </a:r>
            <a:r>
              <a:rPr lang="en-US" sz="1400" dirty="0" err="1"/>
              <a:t>findViewById</a:t>
            </a:r>
            <a:r>
              <a:rPr lang="en-US" sz="1400" dirty="0"/>
              <a:t>(</a:t>
            </a:r>
            <a:r>
              <a:rPr lang="en-US" sz="1400" dirty="0" err="1"/>
              <a:t>R.id.simpleListView</a:t>
            </a:r>
            <a:r>
              <a:rPr lang="en-US" sz="1400" dirty="0"/>
              <a:t>);</a:t>
            </a:r>
          </a:p>
          <a:p>
            <a:pPr>
              <a:spcBef>
                <a:spcPts val="600"/>
              </a:spcBef>
              <a:spcAft>
                <a:spcPts val="600"/>
              </a:spcAft>
            </a:pPr>
            <a:r>
              <a:rPr lang="en-US" sz="1400" dirty="0"/>
              <a:t>        </a:t>
            </a:r>
            <a:r>
              <a:rPr lang="en-US" sz="1400" dirty="0" err="1"/>
              <a:t>ArrayAdapter</a:t>
            </a:r>
            <a:r>
              <a:rPr lang="en-US" sz="1400" dirty="0"/>
              <a:t>&lt;String&gt; </a:t>
            </a:r>
            <a:r>
              <a:rPr lang="en-US" sz="1400" dirty="0" err="1"/>
              <a:t>arrayAdapter</a:t>
            </a:r>
            <a:r>
              <a:rPr lang="en-US" sz="1400" dirty="0"/>
              <a:t> = new </a:t>
            </a:r>
            <a:r>
              <a:rPr lang="en-US" sz="1400" dirty="0" err="1"/>
              <a:t>ArrayAdapter</a:t>
            </a:r>
            <a:r>
              <a:rPr lang="en-US" sz="1400" dirty="0"/>
              <a:t>&lt;String&gt;(this, </a:t>
            </a:r>
            <a:r>
              <a:rPr lang="en-US" sz="1400" dirty="0" err="1"/>
              <a:t>R.layout.activity_listview</a:t>
            </a:r>
            <a:r>
              <a:rPr lang="en-US" sz="1400" dirty="0"/>
              <a:t>, </a:t>
            </a:r>
            <a:r>
              <a:rPr lang="en-US" sz="1400" dirty="0" err="1"/>
              <a:t>R.id.textView</a:t>
            </a:r>
            <a:r>
              <a:rPr lang="en-US" sz="1400" dirty="0"/>
              <a:t>, </a:t>
            </a:r>
            <a:r>
              <a:rPr lang="en-US" sz="1400" dirty="0" err="1"/>
              <a:t>countryList</a:t>
            </a:r>
            <a:r>
              <a:rPr lang="en-US" sz="1400" dirty="0"/>
              <a:t>);</a:t>
            </a:r>
          </a:p>
          <a:p>
            <a:pPr>
              <a:spcBef>
                <a:spcPts val="600"/>
              </a:spcBef>
              <a:spcAft>
                <a:spcPts val="600"/>
              </a:spcAft>
            </a:pPr>
            <a:r>
              <a:rPr lang="en-US" sz="1400" dirty="0"/>
              <a:t>        </a:t>
            </a:r>
            <a:r>
              <a:rPr lang="en-US" sz="1400" dirty="0" err="1"/>
              <a:t>simpleList.setAdapter</a:t>
            </a:r>
            <a:r>
              <a:rPr lang="en-US" sz="1400" dirty="0"/>
              <a:t>(</a:t>
            </a:r>
            <a:r>
              <a:rPr lang="en-US" sz="1400" dirty="0" err="1"/>
              <a:t>arrayAdapter</a:t>
            </a:r>
            <a:r>
              <a:rPr lang="en-US" sz="1400" dirty="0"/>
              <a:t>);</a:t>
            </a:r>
          </a:p>
          <a:p>
            <a:pPr>
              <a:spcBef>
                <a:spcPts val="600"/>
              </a:spcBef>
              <a:spcAft>
                <a:spcPts val="600"/>
              </a:spcAft>
            </a:pPr>
            <a:r>
              <a:rPr lang="en-US" sz="1400" dirty="0"/>
              <a:t>    }</a:t>
            </a:r>
          </a:p>
          <a:p>
            <a:pPr>
              <a:spcBef>
                <a:spcPts val="600"/>
              </a:spcBef>
              <a:spcAft>
                <a:spcPts val="600"/>
              </a:spcAft>
            </a:pPr>
            <a:r>
              <a:rPr lang="en-US" sz="1400" dirty="0"/>
              <a:t>}</a:t>
            </a:r>
            <a:endParaRPr lang="en-IN" sz="1400" dirty="0"/>
          </a:p>
        </p:txBody>
      </p:sp>
      <p:sp>
        <p:nvSpPr>
          <p:cNvPr id="3" name="Footer Placeholder 2"/>
          <p:cNvSpPr>
            <a:spLocks noGrp="1"/>
          </p:cNvSpPr>
          <p:nvPr>
            <p:ph type="ftr" sz="quarter" idx="11"/>
          </p:nvPr>
        </p:nvSpPr>
        <p:spPr/>
        <p:txBody>
          <a:bodyPr/>
          <a:lstStyle/>
          <a:p>
            <a:r>
              <a:rPr lang="en-IN"/>
              <a:t>Sindhu K, Dept. of ISE</a:t>
            </a:r>
          </a:p>
        </p:txBody>
      </p:sp>
      <p:sp>
        <p:nvSpPr>
          <p:cNvPr id="4" name="Slide Number Placeholder 3"/>
          <p:cNvSpPr>
            <a:spLocks noGrp="1"/>
          </p:cNvSpPr>
          <p:nvPr>
            <p:ph type="sldNum" sz="quarter" idx="12"/>
          </p:nvPr>
        </p:nvSpPr>
        <p:spPr/>
        <p:txBody>
          <a:bodyPr/>
          <a:lstStyle/>
          <a:p>
            <a:fld id="{2C801C57-368F-4749-91C2-9A78CE7701AB}" type="slidenum">
              <a:rPr lang="en-IN" smtClean="0"/>
              <a:t>8</a:t>
            </a:fld>
            <a:endParaRPr lang="en-IN"/>
          </a:p>
        </p:txBody>
      </p:sp>
    </p:spTree>
    <p:extLst>
      <p:ext uri="{BB962C8B-B14F-4D97-AF65-F5344CB8AC3E}">
        <p14:creationId xmlns:p14="http://schemas.microsoft.com/office/powerpoint/2010/main" val="38967611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96777"/>
            <a:ext cx="9144000" cy="783556"/>
          </a:xfrm>
        </p:spPr>
        <p:txBody>
          <a:bodyPr>
            <a:normAutofit fontScale="90000"/>
          </a:bodyPr>
          <a:lstStyle/>
          <a:p>
            <a:r>
              <a:rPr lang="en-IN" dirty="0" err="1"/>
              <a:t>ListView</a:t>
            </a:r>
            <a:endParaRPr lang="en-IN" dirty="0"/>
          </a:p>
        </p:txBody>
      </p:sp>
      <p:sp>
        <p:nvSpPr>
          <p:cNvPr id="6" name="Title 1"/>
          <p:cNvSpPr txBox="1">
            <a:spLocks/>
          </p:cNvSpPr>
          <p:nvPr/>
        </p:nvSpPr>
        <p:spPr>
          <a:xfrm>
            <a:off x="1423012" y="1178804"/>
            <a:ext cx="9144000" cy="4990641"/>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IN" dirty="0"/>
          </a:p>
        </p:txBody>
      </p:sp>
      <p:sp>
        <p:nvSpPr>
          <p:cNvPr id="8" name="Rectangle 7"/>
          <p:cNvSpPr/>
          <p:nvPr/>
        </p:nvSpPr>
        <p:spPr>
          <a:xfrm>
            <a:off x="923093" y="1080333"/>
            <a:ext cx="10345813" cy="4062651"/>
          </a:xfrm>
          <a:prstGeom prst="rect">
            <a:avLst/>
          </a:prstGeom>
        </p:spPr>
        <p:txBody>
          <a:bodyPr wrap="square">
            <a:spAutoFit/>
          </a:bodyPr>
          <a:lstStyle/>
          <a:p>
            <a:pPr>
              <a:spcBef>
                <a:spcPts val="600"/>
              </a:spcBef>
              <a:spcAft>
                <a:spcPts val="600"/>
              </a:spcAft>
            </a:pPr>
            <a:r>
              <a:rPr lang="en-IN" b="0" i="0" dirty="0">
                <a:solidFill>
                  <a:srgbClr val="555555"/>
                </a:solidFill>
                <a:effectLst/>
                <a:latin typeface="calibri" panose="020F0502020204030204" pitchFamily="34" charset="0"/>
              </a:rPr>
              <a:t>mainActivity.java</a:t>
            </a:r>
          </a:p>
          <a:p>
            <a:pPr>
              <a:spcBef>
                <a:spcPts val="600"/>
              </a:spcBef>
              <a:spcAft>
                <a:spcPts val="600"/>
              </a:spcAft>
            </a:pPr>
            <a:r>
              <a:rPr lang="en-US" sz="1400" dirty="0"/>
              <a:t> </a:t>
            </a:r>
            <a:r>
              <a:rPr lang="en-US" sz="1400" dirty="0" err="1"/>
              <a:t>simpleList.setOnItemClickListener</a:t>
            </a:r>
            <a:r>
              <a:rPr lang="en-US" sz="1400" dirty="0"/>
              <a:t>(new </a:t>
            </a:r>
            <a:r>
              <a:rPr lang="en-US" sz="1400" dirty="0" err="1"/>
              <a:t>AdapterView.OnItemClickListener</a:t>
            </a:r>
            <a:r>
              <a:rPr lang="en-US" sz="1400" dirty="0"/>
              <a:t>() {</a:t>
            </a:r>
          </a:p>
          <a:p>
            <a:pPr>
              <a:spcBef>
                <a:spcPts val="600"/>
              </a:spcBef>
              <a:spcAft>
                <a:spcPts val="600"/>
              </a:spcAft>
            </a:pPr>
            <a:r>
              <a:rPr lang="en-US" sz="1400" dirty="0"/>
              <a:t>          @Override</a:t>
            </a:r>
          </a:p>
          <a:p>
            <a:pPr>
              <a:spcBef>
                <a:spcPts val="600"/>
              </a:spcBef>
              <a:spcAft>
                <a:spcPts val="600"/>
              </a:spcAft>
            </a:pPr>
            <a:r>
              <a:rPr lang="en-US" sz="1400" dirty="0"/>
              <a:t>          public void </a:t>
            </a:r>
            <a:r>
              <a:rPr lang="en-US" sz="1400" dirty="0" err="1"/>
              <a:t>onItemClick</a:t>
            </a:r>
            <a:r>
              <a:rPr lang="en-US" sz="1400" dirty="0"/>
              <a:t>(</a:t>
            </a:r>
            <a:r>
              <a:rPr lang="en-US" sz="1400" dirty="0" err="1"/>
              <a:t>AdapterView</a:t>
            </a:r>
            <a:r>
              <a:rPr lang="en-US" sz="1400" dirty="0"/>
              <a:t>&lt;?&gt; parent, View </a:t>
            </a:r>
            <a:r>
              <a:rPr lang="en-US" sz="1400" dirty="0" err="1"/>
              <a:t>view</a:t>
            </a:r>
            <a:r>
              <a:rPr lang="en-US" sz="1400" dirty="0"/>
              <a:t>, </a:t>
            </a:r>
            <a:r>
              <a:rPr lang="en-US" sz="1400" dirty="0" err="1"/>
              <a:t>int</a:t>
            </a:r>
            <a:r>
              <a:rPr lang="en-US" sz="1400" dirty="0"/>
              <a:t> position, long id) {</a:t>
            </a:r>
          </a:p>
          <a:p>
            <a:pPr>
              <a:spcBef>
                <a:spcPts val="600"/>
              </a:spcBef>
              <a:spcAft>
                <a:spcPts val="600"/>
              </a:spcAft>
            </a:pPr>
            <a:r>
              <a:rPr lang="en-US" sz="1400" dirty="0"/>
              <a:t>              String value = </a:t>
            </a:r>
            <a:r>
              <a:rPr lang="en-US" sz="1400" dirty="0" err="1"/>
              <a:t>arrayAdapter.getItem</a:t>
            </a:r>
            <a:r>
              <a:rPr lang="en-US" sz="1400" dirty="0"/>
              <a:t>(position);</a:t>
            </a:r>
          </a:p>
          <a:p>
            <a:pPr>
              <a:spcBef>
                <a:spcPts val="600"/>
              </a:spcBef>
              <a:spcAft>
                <a:spcPts val="600"/>
              </a:spcAft>
            </a:pPr>
            <a:r>
              <a:rPr lang="en-US" sz="1400" dirty="0"/>
              <a:t>              </a:t>
            </a:r>
            <a:r>
              <a:rPr lang="en-US" sz="1400" dirty="0" err="1"/>
              <a:t>Toast.makeText</a:t>
            </a:r>
            <a:r>
              <a:rPr lang="en-US" sz="1400" dirty="0"/>
              <a:t>(</a:t>
            </a:r>
            <a:r>
              <a:rPr lang="en-US" sz="1400" dirty="0" err="1"/>
              <a:t>getApplicationContext</a:t>
            </a:r>
            <a:r>
              <a:rPr lang="en-US" sz="1400" dirty="0"/>
              <a:t>(),</a:t>
            </a:r>
            <a:r>
              <a:rPr lang="en-US" sz="1400" dirty="0" err="1"/>
              <a:t>value,Toast.LENGTH_SHORT</a:t>
            </a:r>
            <a:r>
              <a:rPr lang="en-US" sz="1400" dirty="0"/>
              <a:t>).show();</a:t>
            </a:r>
          </a:p>
          <a:p>
            <a:pPr>
              <a:spcBef>
                <a:spcPts val="600"/>
              </a:spcBef>
              <a:spcAft>
                <a:spcPts val="600"/>
              </a:spcAft>
            </a:pPr>
            <a:r>
              <a:rPr lang="en-US" sz="1400" dirty="0"/>
              <a:t>          }</a:t>
            </a:r>
          </a:p>
          <a:p>
            <a:pPr>
              <a:spcBef>
                <a:spcPts val="600"/>
              </a:spcBef>
              <a:spcAft>
                <a:spcPts val="600"/>
              </a:spcAft>
            </a:pPr>
            <a:r>
              <a:rPr lang="en-US" sz="1400" dirty="0"/>
              <a:t>      });</a:t>
            </a:r>
          </a:p>
          <a:p>
            <a:pPr>
              <a:spcBef>
                <a:spcPts val="600"/>
              </a:spcBef>
              <a:spcAft>
                <a:spcPts val="600"/>
              </a:spcAft>
            </a:pPr>
            <a:endParaRPr lang="en-US" sz="1400" dirty="0"/>
          </a:p>
          <a:p>
            <a:pPr>
              <a:spcBef>
                <a:spcPts val="600"/>
              </a:spcBef>
              <a:spcAft>
                <a:spcPts val="600"/>
              </a:spcAft>
            </a:pPr>
            <a:r>
              <a:rPr lang="en-US" sz="1400" dirty="0"/>
              <a:t>    }</a:t>
            </a:r>
          </a:p>
          <a:p>
            <a:pPr>
              <a:spcBef>
                <a:spcPts val="600"/>
              </a:spcBef>
              <a:spcAft>
                <a:spcPts val="600"/>
              </a:spcAft>
            </a:pPr>
            <a:r>
              <a:rPr lang="en-US" sz="1400" dirty="0"/>
              <a:t>}</a:t>
            </a:r>
            <a:endParaRPr lang="en-IN" sz="1400" dirty="0"/>
          </a:p>
        </p:txBody>
      </p:sp>
      <p:sp>
        <p:nvSpPr>
          <p:cNvPr id="3" name="Footer Placeholder 2"/>
          <p:cNvSpPr>
            <a:spLocks noGrp="1"/>
          </p:cNvSpPr>
          <p:nvPr>
            <p:ph type="ftr" sz="quarter" idx="11"/>
          </p:nvPr>
        </p:nvSpPr>
        <p:spPr/>
        <p:txBody>
          <a:bodyPr/>
          <a:lstStyle/>
          <a:p>
            <a:r>
              <a:rPr lang="en-IN"/>
              <a:t>Sindhu K, Dept. of ISE</a:t>
            </a:r>
          </a:p>
        </p:txBody>
      </p:sp>
      <p:sp>
        <p:nvSpPr>
          <p:cNvPr id="4" name="Slide Number Placeholder 3"/>
          <p:cNvSpPr>
            <a:spLocks noGrp="1"/>
          </p:cNvSpPr>
          <p:nvPr>
            <p:ph type="sldNum" sz="quarter" idx="12"/>
          </p:nvPr>
        </p:nvSpPr>
        <p:spPr/>
        <p:txBody>
          <a:bodyPr/>
          <a:lstStyle/>
          <a:p>
            <a:fld id="{2C801C57-368F-4749-91C2-9A78CE7701AB}" type="slidenum">
              <a:rPr lang="en-IN" smtClean="0"/>
              <a:t>9</a:t>
            </a:fld>
            <a:endParaRPr lang="en-IN"/>
          </a:p>
        </p:txBody>
      </p:sp>
    </p:spTree>
    <p:extLst>
      <p:ext uri="{BB962C8B-B14F-4D97-AF65-F5344CB8AC3E}">
        <p14:creationId xmlns:p14="http://schemas.microsoft.com/office/powerpoint/2010/main" val="15561107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623</TotalTime>
  <Words>2198</Words>
  <Application>Microsoft Office PowerPoint</Application>
  <PresentationFormat>Custom</PresentationFormat>
  <Paragraphs>432</Paragraphs>
  <Slides>32</Slides>
  <Notes>0</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Office Theme</vt:lpstr>
      <vt:lpstr>Adapter</vt:lpstr>
      <vt:lpstr>Adapter</vt:lpstr>
      <vt:lpstr>ListView</vt:lpstr>
      <vt:lpstr>ListView</vt:lpstr>
      <vt:lpstr>PowerPoint Presentation</vt:lpstr>
      <vt:lpstr>ListView</vt:lpstr>
      <vt:lpstr>ListView</vt:lpstr>
      <vt:lpstr>ListView</vt:lpstr>
      <vt:lpstr>ListView</vt:lpstr>
      <vt:lpstr>Custom ListView</vt:lpstr>
      <vt:lpstr>ListView – Custom Adapter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Additional Exercise – Custom Listview </vt:lpstr>
      <vt:lpstr>Intents in CustomListview </vt:lpstr>
      <vt:lpstr>Intents in CustomListview </vt:lpstr>
      <vt:lpstr>GridView</vt:lpstr>
      <vt:lpstr>BaseAdapter for displaying Animal images in grids using Gridview</vt:lpstr>
      <vt:lpstr>BaseAdapter for displaying Animal images in grids using Gridview</vt:lpstr>
      <vt:lpstr>BaseAdapter for displaying Animal images in grids using Gridview</vt:lpstr>
      <vt:lpstr>BaseAdapter for displaying Animal images in grids using Gridview</vt:lpstr>
      <vt:lpstr>BaseAdapter for displaying Animal images in grids using Gridview</vt:lpstr>
      <vt:lpstr>BaseAdapter for displaying Animal images in grids using Gridview</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Adapter</dc:title>
  <dc:creator>MANJUNATH S</dc:creator>
  <cp:lastModifiedBy>admin</cp:lastModifiedBy>
  <cp:revision>40</cp:revision>
  <dcterms:created xsi:type="dcterms:W3CDTF">2020-10-27T14:16:58Z</dcterms:created>
  <dcterms:modified xsi:type="dcterms:W3CDTF">2021-12-10T05:41:15Z</dcterms:modified>
</cp:coreProperties>
</file>