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handoutMasterIdLst>
    <p:handoutMasterId r:id="rId65"/>
  </p:handoutMasterIdLst>
  <p:sldIdLst>
    <p:sldId id="256" r:id="rId2"/>
    <p:sldId id="271" r:id="rId3"/>
    <p:sldId id="860" r:id="rId4"/>
    <p:sldId id="707" r:id="rId5"/>
    <p:sldId id="274" r:id="rId6"/>
    <p:sldId id="854" r:id="rId7"/>
    <p:sldId id="855" r:id="rId8"/>
    <p:sldId id="856" r:id="rId9"/>
    <p:sldId id="857" r:id="rId10"/>
    <p:sldId id="858" r:id="rId11"/>
    <p:sldId id="859" r:id="rId12"/>
    <p:sldId id="861" r:id="rId13"/>
    <p:sldId id="862" r:id="rId14"/>
    <p:sldId id="863" r:id="rId15"/>
    <p:sldId id="864" r:id="rId16"/>
    <p:sldId id="865" r:id="rId17"/>
    <p:sldId id="866" r:id="rId18"/>
    <p:sldId id="867" r:id="rId19"/>
    <p:sldId id="868" r:id="rId20"/>
    <p:sldId id="870" r:id="rId21"/>
    <p:sldId id="871" r:id="rId22"/>
    <p:sldId id="872" r:id="rId23"/>
    <p:sldId id="876" r:id="rId24"/>
    <p:sldId id="875" r:id="rId25"/>
    <p:sldId id="877" r:id="rId26"/>
    <p:sldId id="873" r:id="rId27"/>
    <p:sldId id="878" r:id="rId28"/>
    <p:sldId id="879" r:id="rId29"/>
    <p:sldId id="891" r:id="rId30"/>
    <p:sldId id="708" r:id="rId31"/>
    <p:sldId id="888" r:id="rId32"/>
    <p:sldId id="889" r:id="rId33"/>
    <p:sldId id="892" r:id="rId34"/>
    <p:sldId id="874" r:id="rId35"/>
    <p:sldId id="880" r:id="rId36"/>
    <p:sldId id="882" r:id="rId37"/>
    <p:sldId id="883" r:id="rId38"/>
    <p:sldId id="890" r:id="rId39"/>
    <p:sldId id="884" r:id="rId40"/>
    <p:sldId id="887" r:id="rId41"/>
    <p:sldId id="885" r:id="rId42"/>
    <p:sldId id="893" r:id="rId43"/>
    <p:sldId id="894" r:id="rId44"/>
    <p:sldId id="895" r:id="rId45"/>
    <p:sldId id="448" r:id="rId46"/>
    <p:sldId id="447" r:id="rId47"/>
    <p:sldId id="446" r:id="rId48"/>
    <p:sldId id="451" r:id="rId49"/>
    <p:sldId id="453" r:id="rId50"/>
    <p:sldId id="452" r:id="rId51"/>
    <p:sldId id="454" r:id="rId52"/>
    <p:sldId id="455" r:id="rId53"/>
    <p:sldId id="445" r:id="rId54"/>
    <p:sldId id="450" r:id="rId55"/>
    <p:sldId id="457" r:id="rId56"/>
    <p:sldId id="896" r:id="rId57"/>
    <p:sldId id="897" r:id="rId58"/>
    <p:sldId id="898" r:id="rId59"/>
    <p:sldId id="900" r:id="rId60"/>
    <p:sldId id="901" r:id="rId61"/>
    <p:sldId id="902" r:id="rId62"/>
    <p:sldId id="90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Agenda" id="{B9B51309-D148-4332-87C2-07BE32FBCA3B}">
          <p14:sldIdLst>
            <p14:sldId id="271"/>
            <p14:sldId id="860"/>
          </p14:sldIdLst>
        </p14:section>
        <p14:section name="Section I - Mathematical Functions" id="{44AF4A3E-F153-4B41-B8D0-8D8CA75B4028}">
          <p14:sldIdLst>
            <p14:sldId id="707"/>
            <p14:sldId id="274"/>
            <p14:sldId id="854"/>
            <p14:sldId id="855"/>
            <p14:sldId id="856"/>
            <p14:sldId id="857"/>
            <p14:sldId id="858"/>
            <p14:sldId id="859"/>
            <p14:sldId id="861"/>
            <p14:sldId id="862"/>
            <p14:sldId id="863"/>
            <p14:sldId id="864"/>
            <p14:sldId id="865"/>
            <p14:sldId id="866"/>
            <p14:sldId id="867"/>
            <p14:sldId id="868"/>
            <p14:sldId id="870"/>
            <p14:sldId id="871"/>
            <p14:sldId id="872"/>
            <p14:sldId id="876"/>
            <p14:sldId id="875"/>
            <p14:sldId id="877"/>
            <p14:sldId id="873"/>
            <p14:sldId id="878"/>
            <p14:sldId id="879"/>
            <p14:sldId id="891"/>
          </p14:sldIdLst>
        </p14:section>
        <p14:section name="Probability Fundamentals" id="{C4521D09-D588-414F-9016-98F9C0F1E87C}">
          <p14:sldIdLst>
            <p14:sldId id="708"/>
            <p14:sldId id="888"/>
            <p14:sldId id="889"/>
            <p14:sldId id="892"/>
            <p14:sldId id="874"/>
            <p14:sldId id="880"/>
            <p14:sldId id="882"/>
            <p14:sldId id="883"/>
            <p14:sldId id="890"/>
            <p14:sldId id="884"/>
            <p14:sldId id="887"/>
            <p14:sldId id="885"/>
            <p14:sldId id="893"/>
            <p14:sldId id="894"/>
            <p14:sldId id="895"/>
            <p14:sldId id="448"/>
            <p14:sldId id="447"/>
            <p14:sldId id="446"/>
            <p14:sldId id="451"/>
            <p14:sldId id="453"/>
            <p14:sldId id="452"/>
            <p14:sldId id="454"/>
            <p14:sldId id="455"/>
            <p14:sldId id="445"/>
            <p14:sldId id="450"/>
            <p14:sldId id="457"/>
            <p14:sldId id="896"/>
            <p14:sldId id="897"/>
            <p14:sldId id="898"/>
            <p14:sldId id="900"/>
            <p14:sldId id="901"/>
            <p14:sldId id="902"/>
            <p14:sldId id="9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7FC"/>
    <a:srgbClr val="DD462F"/>
    <a:srgbClr val="923922"/>
    <a:srgbClr val="404040"/>
    <a:srgbClr val="D24726"/>
    <a:srgbClr val="FF9B45"/>
    <a:srgbClr val="F8CFB6"/>
    <a:srgbClr val="F8CAB6"/>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2CC93A-DE77-4894-A2DF-F8939256AF26}" v="148" dt="2021-05-30T18:53:13.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7" autoAdjust="0"/>
    <p:restoredTop sz="94280" autoAdjust="0"/>
  </p:normalViewPr>
  <p:slideViewPr>
    <p:cSldViewPr snapToGrid="0">
      <p:cViewPr>
        <p:scale>
          <a:sx n="93" d="100"/>
          <a:sy n="93" d="100"/>
        </p:scale>
        <p:origin x="216" y="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22328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53399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2" y="262787"/>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4" y="26517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5"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2" y="1431014"/>
            <a:ext cx="4413627" cy="3978275"/>
          </a:xfrm>
        </p:spPr>
        <p:txBody>
          <a:bodyPr vert="horz" lIns="91440" tIns="45720" rIns="91440" bIns="45720" rtlCol="0">
            <a:normAutofit/>
          </a:bodyPr>
          <a:lstStyle>
            <a:lvl1pPr>
              <a:lnSpc>
                <a:spcPts val="1800"/>
              </a:lnSpc>
              <a:spcBef>
                <a:spcPts val="1000"/>
              </a:spcBef>
              <a:spcAft>
                <a:spcPts val="1000"/>
              </a:spcAft>
              <a:defRPr lang="en-US" sz="18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8" y="26278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5"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2" y="1828847"/>
            <a:ext cx="4413627"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4" y="26278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2" y="262788"/>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6"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43"/>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6/10/2021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513752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6/10/2021</a:t>
            </a:fld>
            <a:endParaRPr lang="en-US"/>
          </a:p>
        </p:txBody>
      </p:sp>
      <p:sp>
        <p:nvSpPr>
          <p:cNvPr id="5" name="Footer Placeholder 4"/>
          <p:cNvSpPr>
            <a:spLocks noGrp="1"/>
          </p:cNvSpPr>
          <p:nvPr>
            <p:ph type="ftr" sz="quarter" idx="3"/>
          </p:nvPr>
        </p:nvSpPr>
        <p:spPr>
          <a:xfrm>
            <a:off x="4648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6"/>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Lst>
  <p:txStyles>
    <p:titleStyle>
      <a:lvl1pPr algn="l" defTabSz="914354" rtl="0" eaLnBrk="1" latinLnBrk="0" hangingPunct="1">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T647CGsuOVU"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0.png"/><Relationship Id="rId1" Type="http://schemas.openxmlformats.org/officeDocument/2006/relationships/slideLayout" Target="../slideLayouts/slideLayout2.xml"/><Relationship Id="rId4" Type="http://schemas.openxmlformats.org/officeDocument/2006/relationships/image" Target="../media/image530.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hyperlink" Target="https://www.desmos.com/calculator/ruvtlp9zk6" TargetMode="External"/><Relationship Id="rId5" Type="http://schemas.openxmlformats.org/officeDocument/2006/relationships/image" Target="../media/image68.png"/><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www.desmos.com/calculator/ruvtlp9zk6" TargetMode="External"/><Relationship Id="rId1" Type="http://schemas.openxmlformats.org/officeDocument/2006/relationships/slideLayout" Target="../slideLayouts/slideLayout5.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gif"/><Relationship Id="rId1" Type="http://schemas.openxmlformats.org/officeDocument/2006/relationships/slideLayout" Target="../slideLayouts/slideLayout5.xml"/><Relationship Id="rId4" Type="http://schemas.openxmlformats.org/officeDocument/2006/relationships/image" Target="../media/image73.gif"/></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en.wikipedia.org/wiki/Ishango_bone"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hyperlink" Target="https://docs.sympy.org/latest/index.html" TargetMode="External"/><Relationship Id="rId2" Type="http://schemas.openxmlformats.org/officeDocument/2006/relationships/hyperlink" Target="https://www.youtube.com/playlist?list=PLZHQObOWTQDMsr9K-rj53DwVRMYO3t5Yr"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ast.wikipedia.org/wiki/Brahmagup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a:solidFill>
                  <a:schemeClr val="bg1"/>
                </a:solidFill>
              </a:rPr>
              <a:t>Calculus and Functions</a:t>
            </a:r>
          </a:p>
        </p:txBody>
      </p:sp>
      <p:sp>
        <p:nvSpPr>
          <p:cNvPr id="3" name="Subtitle 2"/>
          <p:cNvSpPr>
            <a:spLocks noGrp="1"/>
          </p:cNvSpPr>
          <p:nvPr>
            <p:ph type="subTitle" idx="4294967295"/>
          </p:nvPr>
        </p:nvSpPr>
        <p:spPr>
          <a:xfrm>
            <a:off x="855620" y="2933108"/>
            <a:ext cx="9582736" cy="1137793"/>
          </a:xfrm>
        </p:spPr>
        <p:txBody>
          <a:bodyPr>
            <a:normAutofit/>
          </a:bodyPr>
          <a:lstStyle/>
          <a:p>
            <a:pPr marL="0" indent="0">
              <a:buNone/>
            </a:pPr>
            <a:r>
              <a:rPr lang="en-US" sz="2400" dirty="0">
                <a:solidFill>
                  <a:schemeClr val="bg1"/>
                </a:solidFill>
                <a:latin typeface="+mj-lt"/>
              </a:rPr>
              <a:t>Thomas Nield</a:t>
            </a:r>
          </a:p>
          <a:p>
            <a:pPr marL="0" indent="0">
              <a:buNone/>
            </a:pPr>
            <a:r>
              <a:rPr lang="en-US" sz="2400" i="1" dirty="0">
                <a:solidFill>
                  <a:schemeClr val="bg1"/>
                </a:solidFill>
                <a:latin typeface="+mj-lt"/>
              </a:rPr>
              <a:t>O’Reilly Media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39431C7-AB71-4A5E-85E5-220C6B455A1B}"/>
                  </a:ext>
                </a:extLst>
              </p:cNvPr>
              <p:cNvSpPr>
                <a:spLocks noGrp="1"/>
              </p:cNvSpPr>
              <p:nvPr>
                <p:ph sz="half" idx="2"/>
              </p:nvPr>
            </p:nvSpPr>
            <p:spPr>
              <a:xfrm>
                <a:off x="541612" y="1431014"/>
                <a:ext cx="5912454" cy="3978275"/>
              </a:xfrm>
            </p:spPr>
            <p:txBody>
              <a:bodyPr/>
              <a:lstStyle/>
              <a:p>
                <a:pPr marL="0" indent="0">
                  <a:buNone/>
                </a:pPr>
                <a:r>
                  <a:rPr lang="en-US" b="1" dirty="0">
                    <a:solidFill>
                      <a:srgbClr val="FF0000"/>
                    </a:solidFill>
                  </a:rPr>
                  <a:t>Real numbers </a:t>
                </a:r>
                <a:r>
                  <a:rPr lang="en-US" b="1" dirty="0"/>
                  <a:t>include rational as well as irrational numbers. </a:t>
                </a:r>
              </a:p>
              <a:p>
                <a:pPr marL="0" indent="0">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ℝ</m:t>
                      </m:r>
                    </m:oMath>
                  </m:oMathPara>
                </a14:m>
                <a:endParaRPr lang="en-US" sz="3600" b="1" dirty="0"/>
              </a:p>
              <a:p>
                <a:pPr marL="0" indent="0">
                  <a:buNone/>
                </a:pPr>
                <a:r>
                  <a:rPr lang="en-US" dirty="0"/>
                  <a:t>Every number type we have learned up to this point </a:t>
                </a:r>
                <a:r>
                  <a:rPr lang="en-US"/>
                  <a:t>is considered a real number. </a:t>
                </a:r>
              </a:p>
              <a:p>
                <a:pPr marL="0" indent="0">
                  <a:buNone/>
                </a:pPr>
                <a:r>
                  <a:rPr lang="en-US" dirty="0"/>
                  <a:t>In practicality, when you are doing any data science work you can treat any decimals you work with as real numbers. </a:t>
                </a:r>
              </a:p>
              <a:p>
                <a:pPr marL="0" indent="0">
                  <a:buNone/>
                </a:pPr>
                <a:r>
                  <a:rPr lang="en-US" dirty="0"/>
                  <a:t>In plain Python you effectively treat any float type as a real number. </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939431C7-AB71-4A5E-85E5-220C6B455A1B}"/>
                  </a:ext>
                </a:extLst>
              </p:cNvPr>
              <p:cNvSpPr>
                <a:spLocks noGrp="1" noRot="1" noChangeAspect="1" noMove="1" noResize="1" noEditPoints="1" noAdjustHandles="1" noChangeArrowheads="1" noChangeShapeType="1" noTextEdit="1"/>
              </p:cNvSpPr>
              <p:nvPr>
                <p:ph sz="half" idx="2"/>
              </p:nvPr>
            </p:nvSpPr>
            <p:spPr>
              <a:xfrm>
                <a:off x="541612" y="1431014"/>
                <a:ext cx="5912454" cy="3978275"/>
              </a:xfrm>
              <a:blipFill>
                <a:blip r:embed="rId2"/>
                <a:stretch>
                  <a:fillRect l="-928" t="-1994" r="-15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170C830-EE8C-4088-ADDF-1EE2CA5D448D}"/>
              </a:ext>
            </a:extLst>
          </p:cNvPr>
          <p:cNvSpPr>
            <a:spLocks noGrp="1"/>
          </p:cNvSpPr>
          <p:nvPr>
            <p:ph type="title"/>
          </p:nvPr>
        </p:nvSpPr>
        <p:spPr/>
        <p:txBody>
          <a:bodyPr/>
          <a:lstStyle/>
          <a:p>
            <a:r>
              <a:rPr lang="en-US" dirty="0"/>
              <a:t>Number Systems - Real Numbers</a:t>
            </a:r>
          </a:p>
        </p:txBody>
      </p:sp>
      <p:sp>
        <p:nvSpPr>
          <p:cNvPr id="4" name="Rectangle 1">
            <a:extLst>
              <a:ext uri="{FF2B5EF4-FFF2-40B4-BE49-F238E27FC236}">
                <a16:creationId xmlns:a16="http://schemas.microsoft.com/office/drawing/2014/main" id="{A78487E5-359D-4020-B614-3A94C9222EB3}"/>
              </a:ext>
            </a:extLst>
          </p:cNvPr>
          <p:cNvSpPr>
            <a:spLocks noChangeArrowheads="1"/>
          </p:cNvSpPr>
          <p:nvPr/>
        </p:nvSpPr>
        <p:spPr bwMode="auto">
          <a:xfrm>
            <a:off x="7683002" y="4825703"/>
            <a:ext cx="3213717" cy="95410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80808"/>
                </a:solidFill>
                <a:effectLst/>
                <a:latin typeface="JetBrains Mono"/>
              </a:rPr>
              <a:t>real_numbers</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4.5</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7</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650.3</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25.0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2.0</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a:ln>
                  <a:noFill/>
                </a:ln>
                <a:solidFill>
                  <a:srgbClr val="080808"/>
                </a:solidFill>
                <a:effectLst/>
                <a:latin typeface="JetBrains Mono"/>
              </a:rPr>
              <a:t>x </a:t>
            </a:r>
            <a:r>
              <a:rPr kumimoji="0" lang="en-US" altLang="en-US" sz="1400" b="0" i="0" u="none" strike="noStrike" cap="none" normalizeH="0" baseline="0" dirty="0">
                <a:ln>
                  <a:noFill/>
                </a:ln>
                <a:solidFill>
                  <a:srgbClr val="0033B3"/>
                </a:solidFill>
                <a:effectLst/>
                <a:latin typeface="JetBrains Mono"/>
              </a:rPr>
              <a:t>in </a:t>
            </a:r>
            <a:r>
              <a:rPr kumimoji="0" lang="en-US" altLang="en-US" sz="1400" b="0" i="0" u="none" strike="noStrike" cap="none" normalizeH="0" baseline="0" dirty="0" err="1">
                <a:ln>
                  <a:noFill/>
                </a:ln>
                <a:solidFill>
                  <a:srgbClr val="080808"/>
                </a:solidFill>
                <a:effectLst/>
                <a:latin typeface="JetBrains Mono"/>
              </a:rPr>
              <a:t>real_numbers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(x)</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EE4C9A6C-DB9C-4F6F-9496-4F31774F1A43}"/>
              </a:ext>
            </a:extLst>
          </p:cNvPr>
          <p:cNvGrpSpPr/>
          <p:nvPr/>
        </p:nvGrpSpPr>
        <p:grpSpPr>
          <a:xfrm>
            <a:off x="6909712" y="1431014"/>
            <a:ext cx="4740676" cy="2723794"/>
            <a:chOff x="7173157" y="1448711"/>
            <a:chExt cx="4563123" cy="2563996"/>
          </a:xfrm>
        </p:grpSpPr>
        <p:sp>
          <p:nvSpPr>
            <p:cNvPr id="8" name="Oval 7">
              <a:extLst>
                <a:ext uri="{FF2B5EF4-FFF2-40B4-BE49-F238E27FC236}">
                  <a16:creationId xmlns:a16="http://schemas.microsoft.com/office/drawing/2014/main" id="{18F54A3A-0FD7-4881-A5E9-38BEF52BFF17}"/>
                </a:ext>
              </a:extLst>
            </p:cNvPr>
            <p:cNvSpPr/>
            <p:nvPr/>
          </p:nvSpPr>
          <p:spPr>
            <a:xfrm>
              <a:off x="7173157" y="1448711"/>
              <a:ext cx="4563123" cy="2563996"/>
            </a:xfrm>
            <a:prstGeom prst="ellipse">
              <a:avLst/>
            </a:prstGeom>
            <a:solidFill>
              <a:srgbClr val="F2F7FC"/>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6EC700D-A252-4941-B8D4-BADB8EC689BE}"/>
                </a:ext>
              </a:extLst>
            </p:cNvPr>
            <p:cNvSpPr txBox="1"/>
            <p:nvPr/>
          </p:nvSpPr>
          <p:spPr>
            <a:xfrm>
              <a:off x="8859914" y="1448711"/>
              <a:ext cx="1189607" cy="276999"/>
            </a:xfrm>
            <a:prstGeom prst="rect">
              <a:avLst/>
            </a:prstGeom>
            <a:noFill/>
          </p:spPr>
          <p:txBody>
            <a:bodyPr wrap="square" rtlCol="0">
              <a:spAutoFit/>
            </a:bodyPr>
            <a:lstStyle/>
            <a:p>
              <a:r>
                <a:rPr lang="en-US" sz="1200" b="1" dirty="0">
                  <a:solidFill>
                    <a:schemeClr val="tx2"/>
                  </a:solidFill>
                </a:rPr>
                <a:t>Real Numbers</a:t>
              </a:r>
            </a:p>
          </p:txBody>
        </p:sp>
      </p:grpSp>
      <p:grpSp>
        <p:nvGrpSpPr>
          <p:cNvPr id="11" name="Group 10">
            <a:extLst>
              <a:ext uri="{FF2B5EF4-FFF2-40B4-BE49-F238E27FC236}">
                <a16:creationId xmlns:a16="http://schemas.microsoft.com/office/drawing/2014/main" id="{02D8011C-6A23-4B53-AB94-7AED4371219B}"/>
              </a:ext>
            </a:extLst>
          </p:cNvPr>
          <p:cNvGrpSpPr/>
          <p:nvPr/>
        </p:nvGrpSpPr>
        <p:grpSpPr>
          <a:xfrm>
            <a:off x="6994005" y="1918239"/>
            <a:ext cx="3048000" cy="1712656"/>
            <a:chOff x="7173157" y="1448711"/>
            <a:chExt cx="4563123" cy="2563996"/>
          </a:xfrm>
        </p:grpSpPr>
        <p:sp>
          <p:nvSpPr>
            <p:cNvPr id="12" name="Oval 11">
              <a:extLst>
                <a:ext uri="{FF2B5EF4-FFF2-40B4-BE49-F238E27FC236}">
                  <a16:creationId xmlns:a16="http://schemas.microsoft.com/office/drawing/2014/main" id="{D59DB3E3-E303-46F8-92A3-9F8D98666BC6}"/>
                </a:ext>
              </a:extLst>
            </p:cNvPr>
            <p:cNvSpPr/>
            <p:nvPr/>
          </p:nvSpPr>
          <p:spPr>
            <a:xfrm>
              <a:off x="7173157" y="1448711"/>
              <a:ext cx="4563123" cy="2563996"/>
            </a:xfrm>
            <a:prstGeom prst="ellipse">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CF92477-C67E-459E-9FB7-9A3C00173A53}"/>
                </a:ext>
              </a:extLst>
            </p:cNvPr>
            <p:cNvSpPr txBox="1"/>
            <p:nvPr/>
          </p:nvSpPr>
          <p:spPr>
            <a:xfrm>
              <a:off x="8320597" y="1489219"/>
              <a:ext cx="2221751" cy="414692"/>
            </a:xfrm>
            <a:prstGeom prst="rect">
              <a:avLst/>
            </a:prstGeom>
            <a:noFill/>
          </p:spPr>
          <p:txBody>
            <a:bodyPr wrap="square" rtlCol="0">
              <a:spAutoFit/>
            </a:bodyPr>
            <a:lstStyle/>
            <a:p>
              <a:r>
                <a:rPr lang="en-US" sz="1200" b="1" dirty="0">
                  <a:solidFill>
                    <a:schemeClr val="tx2"/>
                  </a:solidFill>
                </a:rPr>
                <a:t>Rational Numbers</a:t>
              </a:r>
            </a:p>
          </p:txBody>
        </p:sp>
      </p:grpSp>
      <p:grpSp>
        <p:nvGrpSpPr>
          <p:cNvPr id="14" name="Group 13">
            <a:extLst>
              <a:ext uri="{FF2B5EF4-FFF2-40B4-BE49-F238E27FC236}">
                <a16:creationId xmlns:a16="http://schemas.microsoft.com/office/drawing/2014/main" id="{A6E626C9-A862-45E2-AE56-E1E1B71C474E}"/>
              </a:ext>
            </a:extLst>
          </p:cNvPr>
          <p:cNvGrpSpPr/>
          <p:nvPr/>
        </p:nvGrpSpPr>
        <p:grpSpPr>
          <a:xfrm>
            <a:off x="10120468" y="1923875"/>
            <a:ext cx="1192535" cy="739485"/>
            <a:chOff x="7173157" y="1448711"/>
            <a:chExt cx="4563123" cy="2563996"/>
          </a:xfrm>
        </p:grpSpPr>
        <p:sp>
          <p:nvSpPr>
            <p:cNvPr id="15" name="Oval 14">
              <a:extLst>
                <a:ext uri="{FF2B5EF4-FFF2-40B4-BE49-F238E27FC236}">
                  <a16:creationId xmlns:a16="http://schemas.microsoft.com/office/drawing/2014/main" id="{1040AE4C-C53D-4956-990C-97DFD4B5D3AF}"/>
                </a:ext>
              </a:extLst>
            </p:cNvPr>
            <p:cNvSpPr/>
            <p:nvPr/>
          </p:nvSpPr>
          <p:spPr>
            <a:xfrm>
              <a:off x="7173157" y="1448711"/>
              <a:ext cx="4563123" cy="2563996"/>
            </a:xfrm>
            <a:prstGeom prst="ellipse">
              <a:avLst/>
            </a:prstGeom>
            <a:solidFill>
              <a:schemeClr val="accent1">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3CB7EC4-8E63-4ED9-B36F-77E3930796EE}"/>
                </a:ext>
              </a:extLst>
            </p:cNvPr>
            <p:cNvSpPr txBox="1"/>
            <p:nvPr/>
          </p:nvSpPr>
          <p:spPr>
            <a:xfrm>
              <a:off x="8044770" y="1522987"/>
              <a:ext cx="3159379" cy="1387290"/>
            </a:xfrm>
            <a:prstGeom prst="rect">
              <a:avLst/>
            </a:prstGeom>
            <a:noFill/>
          </p:spPr>
          <p:txBody>
            <a:bodyPr wrap="square" rtlCol="0">
              <a:spAutoFit/>
            </a:bodyPr>
            <a:lstStyle/>
            <a:p>
              <a:r>
                <a:rPr lang="en-US" sz="1000" b="1" dirty="0">
                  <a:solidFill>
                    <a:schemeClr val="tx2"/>
                  </a:solidFill>
                </a:rPr>
                <a:t>Irrational Numbers</a:t>
              </a:r>
            </a:p>
          </p:txBody>
        </p:sp>
      </p:grpSp>
      <p:grpSp>
        <p:nvGrpSpPr>
          <p:cNvPr id="17" name="Group 16">
            <a:extLst>
              <a:ext uri="{FF2B5EF4-FFF2-40B4-BE49-F238E27FC236}">
                <a16:creationId xmlns:a16="http://schemas.microsoft.com/office/drawing/2014/main" id="{C1515473-F319-4026-9798-FF0720499CCC}"/>
              </a:ext>
            </a:extLst>
          </p:cNvPr>
          <p:cNvGrpSpPr/>
          <p:nvPr/>
        </p:nvGrpSpPr>
        <p:grpSpPr>
          <a:xfrm>
            <a:off x="7822633" y="2185585"/>
            <a:ext cx="2219372" cy="1257487"/>
            <a:chOff x="7173157" y="1427260"/>
            <a:chExt cx="4563123" cy="2585447"/>
          </a:xfrm>
        </p:grpSpPr>
        <p:sp>
          <p:nvSpPr>
            <p:cNvPr id="18" name="Oval 17">
              <a:extLst>
                <a:ext uri="{FF2B5EF4-FFF2-40B4-BE49-F238E27FC236}">
                  <a16:creationId xmlns:a16="http://schemas.microsoft.com/office/drawing/2014/main" id="{6B97CEA5-28A4-46A2-901F-51A08728C0A5}"/>
                </a:ext>
              </a:extLst>
            </p:cNvPr>
            <p:cNvSpPr/>
            <p:nvPr/>
          </p:nvSpPr>
          <p:spPr>
            <a:xfrm>
              <a:off x="7173157" y="1448711"/>
              <a:ext cx="4563123" cy="2563996"/>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05C7DF6-9558-42FF-BE45-B4F33F43C4E8}"/>
                </a:ext>
              </a:extLst>
            </p:cNvPr>
            <p:cNvSpPr txBox="1"/>
            <p:nvPr/>
          </p:nvSpPr>
          <p:spPr>
            <a:xfrm>
              <a:off x="8821338" y="1427260"/>
              <a:ext cx="1658056" cy="569522"/>
            </a:xfrm>
            <a:prstGeom prst="rect">
              <a:avLst/>
            </a:prstGeom>
            <a:noFill/>
          </p:spPr>
          <p:txBody>
            <a:bodyPr wrap="square" rtlCol="0">
              <a:spAutoFit/>
            </a:bodyPr>
            <a:lstStyle/>
            <a:p>
              <a:r>
                <a:rPr lang="en-US" sz="1200" b="1" dirty="0">
                  <a:solidFill>
                    <a:schemeClr val="tx2"/>
                  </a:solidFill>
                </a:rPr>
                <a:t>Integers</a:t>
              </a:r>
            </a:p>
          </p:txBody>
        </p:sp>
      </p:grpSp>
      <p:grpSp>
        <p:nvGrpSpPr>
          <p:cNvPr id="20" name="Group 19">
            <a:extLst>
              <a:ext uri="{FF2B5EF4-FFF2-40B4-BE49-F238E27FC236}">
                <a16:creationId xmlns:a16="http://schemas.microsoft.com/office/drawing/2014/main" id="{FCAAA2B7-F263-4ADB-BA32-35BED074CB9A}"/>
              </a:ext>
            </a:extLst>
          </p:cNvPr>
          <p:cNvGrpSpPr/>
          <p:nvPr/>
        </p:nvGrpSpPr>
        <p:grpSpPr>
          <a:xfrm>
            <a:off x="8547836" y="2430826"/>
            <a:ext cx="1582966" cy="833880"/>
            <a:chOff x="7173157" y="1585201"/>
            <a:chExt cx="4867267" cy="2563996"/>
          </a:xfrm>
        </p:grpSpPr>
        <p:sp>
          <p:nvSpPr>
            <p:cNvPr id="21" name="Oval 20">
              <a:extLst>
                <a:ext uri="{FF2B5EF4-FFF2-40B4-BE49-F238E27FC236}">
                  <a16:creationId xmlns:a16="http://schemas.microsoft.com/office/drawing/2014/main" id="{3597BB62-E597-4BFB-A57E-33E301B409FE}"/>
                </a:ext>
              </a:extLst>
            </p:cNvPr>
            <p:cNvSpPr/>
            <p:nvPr/>
          </p:nvSpPr>
          <p:spPr>
            <a:xfrm>
              <a:off x="7173157" y="1585201"/>
              <a:ext cx="4563122" cy="2563996"/>
            </a:xfrm>
            <a:prstGeom prst="ellipse">
              <a:avLst/>
            </a:prstGeom>
            <a:solidFill>
              <a:schemeClr val="accent1">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29EFA77-BF48-4C88-9A60-B1943904E697}"/>
                </a:ext>
              </a:extLst>
            </p:cNvPr>
            <p:cNvSpPr txBox="1"/>
            <p:nvPr/>
          </p:nvSpPr>
          <p:spPr>
            <a:xfrm>
              <a:off x="8519119" y="1661040"/>
              <a:ext cx="3521305" cy="1230250"/>
            </a:xfrm>
            <a:prstGeom prst="rect">
              <a:avLst/>
            </a:prstGeom>
            <a:noFill/>
          </p:spPr>
          <p:txBody>
            <a:bodyPr wrap="square" rtlCol="0">
              <a:spAutoFit/>
            </a:bodyPr>
            <a:lstStyle/>
            <a:p>
              <a:r>
                <a:rPr lang="en-US" sz="1000" b="1" dirty="0">
                  <a:solidFill>
                    <a:schemeClr val="tx2"/>
                  </a:solidFill>
                </a:rPr>
                <a:t>Natural Numbers</a:t>
              </a:r>
            </a:p>
          </p:txBody>
        </p:sp>
      </p:grpSp>
    </p:spTree>
    <p:extLst>
      <p:ext uri="{BB962C8B-B14F-4D97-AF65-F5344CB8AC3E}">
        <p14:creationId xmlns:p14="http://schemas.microsoft.com/office/powerpoint/2010/main" val="223489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E5E39A6-FF6C-4CE4-B315-D097D2052D0E}"/>
                  </a:ext>
                </a:extLst>
              </p:cNvPr>
              <p:cNvSpPr>
                <a:spLocks noGrp="1"/>
              </p:cNvSpPr>
              <p:nvPr>
                <p:ph sz="half" idx="2"/>
              </p:nvPr>
            </p:nvSpPr>
            <p:spPr>
              <a:xfrm>
                <a:off x="541613" y="1431014"/>
                <a:ext cx="6507258" cy="4978930"/>
              </a:xfrm>
            </p:spPr>
            <p:txBody>
              <a:bodyPr>
                <a:normAutofit fontScale="92500"/>
              </a:bodyPr>
              <a:lstStyle/>
              <a:p>
                <a:pPr marL="0" indent="0">
                  <a:buNone/>
                </a:pPr>
                <a:r>
                  <a:rPr lang="en-US" b="1" dirty="0"/>
                  <a:t>When you take the square root of a negative number, you end up with </a:t>
                </a:r>
                <a:r>
                  <a:rPr lang="en-US" b="1" dirty="0">
                    <a:solidFill>
                      <a:srgbClr val="FF0000"/>
                    </a:solidFill>
                  </a:rPr>
                  <a:t>a complex/imaginary number</a:t>
                </a:r>
                <a:r>
                  <a:rPr lang="en-US" b="1" dirty="0"/>
                  <a:t>.  </a:t>
                </a:r>
              </a:p>
              <a:p>
                <a:pPr marL="0" indent="0">
                  <a:buNone/>
                </a:pPr>
                <a:r>
                  <a:rPr lang="en-US" dirty="0"/>
                  <a:t>Imaginary numbers do in fact exist, but Descartes named them derogatorily deeming them “useless” until Euler and Gauss pointed out they do have legitimate use cases. </a:t>
                </a:r>
              </a:p>
              <a:p>
                <a:pPr marL="0" indent="0">
                  <a:buNone/>
                </a:pPr>
                <a:r>
                  <a:rPr lang="en-US" dirty="0"/>
                  <a:t>Imaginary Numbers are often denoted by </a:t>
                </a:r>
                <a:r>
                  <a:rPr lang="en-US" i="1" dirty="0" err="1"/>
                  <a:t>i</a:t>
                </a:r>
                <a:r>
                  <a:rPr lang="en-US" dirty="0"/>
                  <a:t>. </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m:t>
                          </m:r>
                          <m:r>
                            <a:rPr lang="en-US" i="0" dirty="0">
                              <a:latin typeface="Cambria Math" panose="02040503050406030204" pitchFamily="18" charset="0"/>
                            </a:rPr>
                            <m:t>4</m:t>
                          </m:r>
                        </m:e>
                      </m:rad>
                      <m:r>
                        <a:rPr lang="en-US" i="0" dirty="0">
                          <a:latin typeface="Cambria Math" panose="02040503050406030204" pitchFamily="18" charset="0"/>
                        </a:rPr>
                        <m:t>=2ⅈ</m:t>
                      </m:r>
                    </m:oMath>
                  </m:oMathPara>
                </a14:m>
                <a:endParaRPr lang="en-US" dirty="0"/>
              </a:p>
              <a:p>
                <a:pPr marL="0" indent="0">
                  <a:buNone/>
                </a:pPr>
                <a:r>
                  <a:rPr lang="en-US" dirty="0"/>
                  <a:t>We will steer clear of imaginary and complex numbers but know they may occasionally pop up sometimes especially if you do matrix decomposition and other advanced tasks.</a:t>
                </a:r>
              </a:p>
              <a:p>
                <a:pPr marL="0" indent="0">
                  <a:buNone/>
                </a:pPr>
                <a:r>
                  <a:rPr lang="en-US" dirty="0"/>
                  <a:t>Plain Python will throw an error if you take a square root of a negative number, but </a:t>
                </a:r>
                <a:r>
                  <a:rPr lang="en-US" dirty="0" err="1"/>
                  <a:t>SymPy</a:t>
                </a:r>
                <a:r>
                  <a:rPr lang="en-US" dirty="0"/>
                  <a:t> will present it as a complex number. </a:t>
                </a:r>
              </a:p>
              <a:p>
                <a:pPr marL="0" indent="0">
                  <a:buNone/>
                </a:pPr>
                <a:r>
                  <a:rPr lang="en-US" dirty="0"/>
                  <a:t>Learn More: </a:t>
                </a:r>
                <a:r>
                  <a:rPr lang="en-US" dirty="0">
                    <a:hlinkClick r:id="rId2"/>
                  </a:rPr>
                  <a:t>https://www.youtube.com/watch?v=T647CGsuOVU</a:t>
                </a:r>
                <a:endParaRPr lang="en-US" dirty="0"/>
              </a:p>
              <a:p>
                <a:endParaRPr lang="en-US" dirty="0"/>
              </a:p>
              <a:p>
                <a:pPr marL="0" indent="0">
                  <a:buNone/>
                </a:pPr>
                <a:endParaRPr lang="en-US" dirty="0"/>
              </a:p>
              <a:p>
                <a:endParaRPr lang="en-US" dirty="0"/>
              </a:p>
            </p:txBody>
          </p:sp>
        </mc:Choice>
        <mc:Fallback xmlns="">
          <p:sp>
            <p:nvSpPr>
              <p:cNvPr id="2" name="Content Placeholder 1">
                <a:extLst>
                  <a:ext uri="{FF2B5EF4-FFF2-40B4-BE49-F238E27FC236}">
                    <a16:creationId xmlns:a16="http://schemas.microsoft.com/office/drawing/2014/main" id="{DE5E39A6-FF6C-4CE4-B315-D097D2052D0E}"/>
                  </a:ext>
                </a:extLst>
              </p:cNvPr>
              <p:cNvSpPr>
                <a:spLocks noGrp="1" noRot="1" noChangeAspect="1" noMove="1" noResize="1" noEditPoints="1" noAdjustHandles="1" noChangeArrowheads="1" noChangeShapeType="1" noTextEdit="1"/>
              </p:cNvSpPr>
              <p:nvPr>
                <p:ph sz="half" idx="2"/>
              </p:nvPr>
            </p:nvSpPr>
            <p:spPr>
              <a:xfrm>
                <a:off x="541613" y="1431014"/>
                <a:ext cx="6507258" cy="4978930"/>
              </a:xfrm>
              <a:blipFill>
                <a:blip r:embed="rId3"/>
                <a:stretch>
                  <a:fillRect l="-656" t="-1102" r="-13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072076E-8C21-42C9-9DDD-A7E5A423A998}"/>
              </a:ext>
            </a:extLst>
          </p:cNvPr>
          <p:cNvSpPr>
            <a:spLocks noGrp="1"/>
          </p:cNvSpPr>
          <p:nvPr>
            <p:ph type="title"/>
          </p:nvPr>
        </p:nvSpPr>
        <p:spPr>
          <a:xfrm>
            <a:off x="521207" y="448056"/>
            <a:ext cx="7530839" cy="640080"/>
          </a:xfrm>
        </p:spPr>
        <p:txBody>
          <a:bodyPr>
            <a:normAutofit/>
          </a:bodyPr>
          <a:lstStyle/>
          <a:p>
            <a:r>
              <a:rPr lang="en-US" dirty="0"/>
              <a:t>Number Systems – Complex/Imaginary Numbers</a:t>
            </a:r>
          </a:p>
        </p:txBody>
      </p:sp>
      <p:grpSp>
        <p:nvGrpSpPr>
          <p:cNvPr id="14" name="Group 13">
            <a:extLst>
              <a:ext uri="{FF2B5EF4-FFF2-40B4-BE49-F238E27FC236}">
                <a16:creationId xmlns:a16="http://schemas.microsoft.com/office/drawing/2014/main" id="{288B452A-23DC-4C88-8E4E-165D2B534D46}"/>
              </a:ext>
            </a:extLst>
          </p:cNvPr>
          <p:cNvGrpSpPr/>
          <p:nvPr/>
        </p:nvGrpSpPr>
        <p:grpSpPr>
          <a:xfrm>
            <a:off x="8038074" y="1519597"/>
            <a:ext cx="3390452" cy="2839339"/>
            <a:chOff x="8300622" y="1519597"/>
            <a:chExt cx="3127903" cy="2619467"/>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D69C5D-F466-411C-BC57-FBBE5416A17B}"/>
                    </a:ext>
                  </a:extLst>
                </p:cNvPr>
                <p:cNvSpPr txBox="1"/>
                <p:nvPr/>
              </p:nvSpPr>
              <p:spPr>
                <a:xfrm>
                  <a:off x="8300622" y="2327417"/>
                  <a:ext cx="1454795" cy="854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5400" b="1" i="1" smtClean="0">
                                <a:ln w="22225">
                                  <a:solidFill>
                                    <a:schemeClr val="accent2"/>
                                  </a:solidFill>
                                  <a:prstDash val="solid"/>
                                </a:ln>
                                <a:solidFill>
                                  <a:schemeClr val="accent2">
                                    <a:lumMod val="40000"/>
                                    <a:lumOff val="60000"/>
                                  </a:schemeClr>
                                </a:solidFill>
                                <a:latin typeface="Cambria Math" panose="02040503050406030204" pitchFamily="18" charset="0"/>
                              </a:rPr>
                            </m:ctrlPr>
                          </m:radPr>
                          <m:deg/>
                          <m:e>
                            <m:r>
                              <a:rPr lang="en-US" sz="5400" b="1" i="0" smtClean="0">
                                <a:ln w="22225">
                                  <a:solidFill>
                                    <a:schemeClr val="accent2"/>
                                  </a:solidFill>
                                  <a:prstDash val="solid"/>
                                </a:ln>
                                <a:solidFill>
                                  <a:schemeClr val="accent2">
                                    <a:lumMod val="40000"/>
                                    <a:lumOff val="60000"/>
                                  </a:schemeClr>
                                </a:solidFill>
                                <a:latin typeface="Cambria Math" panose="02040503050406030204" pitchFamily="18" charset="0"/>
                              </a:rPr>
                              <m:t>−</m:t>
                            </m:r>
                            <m:r>
                              <a:rPr lang="en-US" sz="5400" b="1" i="1" smtClean="0">
                                <a:ln w="22225">
                                  <a:solidFill>
                                    <a:schemeClr val="accent2"/>
                                  </a:solidFill>
                                  <a:prstDash val="solid"/>
                                </a:ln>
                                <a:solidFill>
                                  <a:schemeClr val="accent2">
                                    <a:lumMod val="40000"/>
                                    <a:lumOff val="60000"/>
                                  </a:schemeClr>
                                </a:solidFill>
                                <a:latin typeface="Cambria Math" panose="02040503050406030204" pitchFamily="18" charset="0"/>
                              </a:rPr>
                              <m:t>𝟒</m:t>
                            </m:r>
                          </m:e>
                        </m:rad>
                      </m:oMath>
                    </m:oMathPara>
                  </a14:m>
                  <a:endParaRPr lang="en-US" sz="5400" b="1" dirty="0">
                    <a:ln w="22225">
                      <a:solidFill>
                        <a:schemeClr val="accent2"/>
                      </a:solidFill>
                      <a:prstDash val="solid"/>
                    </a:ln>
                    <a:solidFill>
                      <a:schemeClr val="accent2">
                        <a:lumMod val="40000"/>
                        <a:lumOff val="60000"/>
                      </a:schemeClr>
                    </a:solidFill>
                  </a:endParaRPr>
                </a:p>
              </p:txBody>
            </p:sp>
          </mc:Choice>
          <mc:Fallback xmlns="">
            <p:sp>
              <p:nvSpPr>
                <p:cNvPr id="8" name="TextBox 7">
                  <a:extLst>
                    <a:ext uri="{FF2B5EF4-FFF2-40B4-BE49-F238E27FC236}">
                      <a16:creationId xmlns:a16="http://schemas.microsoft.com/office/drawing/2014/main" id="{5AD69C5D-F466-411C-BC57-FBBE5416A17B}"/>
                    </a:ext>
                  </a:extLst>
                </p:cNvPr>
                <p:cNvSpPr txBox="1">
                  <a:spLocks noRot="1" noChangeAspect="1" noMove="1" noResize="1" noEditPoints="1" noAdjustHandles="1" noChangeArrowheads="1" noChangeShapeType="1" noTextEdit="1"/>
                </p:cNvSpPr>
                <p:nvPr/>
              </p:nvSpPr>
              <p:spPr>
                <a:xfrm>
                  <a:off x="8300622" y="2327417"/>
                  <a:ext cx="1454795" cy="85401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F6AE01-D033-4133-BBF8-29A78C9FEB0F}"/>
                    </a:ext>
                  </a:extLst>
                </p:cNvPr>
                <p:cNvSpPr/>
                <p:nvPr/>
              </p:nvSpPr>
              <p:spPr>
                <a:xfrm>
                  <a:off x="10143237" y="2569404"/>
                  <a:ext cx="1280351" cy="156966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9600" b="1" i="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Cambria Math" panose="02040503050406030204" pitchFamily="18" charset="0"/>
                          </a:rPr>
                          <m:t>𝜋</m:t>
                        </m:r>
                      </m:oMath>
                    </m:oMathPara>
                  </a14:m>
                  <a:endParaRPr lang="en-US" sz="9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mc:Choice>
          <mc:Fallback xmlns="">
            <p:sp>
              <p:nvSpPr>
                <p:cNvPr id="10" name="Rectangle 9">
                  <a:extLst>
                    <a:ext uri="{FF2B5EF4-FFF2-40B4-BE49-F238E27FC236}">
                      <a16:creationId xmlns:a16="http://schemas.microsoft.com/office/drawing/2014/main" id="{76F6AE01-D033-4133-BBF8-29A78C9FEB0F}"/>
                    </a:ext>
                  </a:extLst>
                </p:cNvPr>
                <p:cNvSpPr>
                  <a:spLocks noRot="1" noChangeAspect="1" noMove="1" noResize="1" noEditPoints="1" noAdjustHandles="1" noChangeArrowheads="1" noChangeShapeType="1" noTextEdit="1"/>
                </p:cNvSpPr>
                <p:nvPr/>
              </p:nvSpPr>
              <p:spPr>
                <a:xfrm>
                  <a:off x="10143237" y="2569404"/>
                  <a:ext cx="1280351" cy="1569660"/>
                </a:xfrm>
                <a:prstGeom prst="rect">
                  <a:avLst/>
                </a:prstGeom>
                <a:blipFill>
                  <a:blip r:embed="rId5"/>
                  <a:stretch>
                    <a:fillRect/>
                  </a:stretch>
                </a:blipFill>
              </p:spPr>
              <p:txBody>
                <a:bodyPr/>
                <a:lstStyle/>
                <a:p>
                  <a:r>
                    <a:rPr lang="en-US">
                      <a:noFill/>
                    </a:rPr>
                    <a:t> </a:t>
                  </a:r>
                </a:p>
              </p:txBody>
            </p:sp>
          </mc:Fallback>
        </mc:AlternateContent>
        <p:sp>
          <p:nvSpPr>
            <p:cNvPr id="11" name="Speech Bubble: Oval 10">
              <a:extLst>
                <a:ext uri="{FF2B5EF4-FFF2-40B4-BE49-F238E27FC236}">
                  <a16:creationId xmlns:a16="http://schemas.microsoft.com/office/drawing/2014/main" id="{0B1F9C2B-C398-483E-8D88-C3CD8F77BF19}"/>
                </a:ext>
              </a:extLst>
            </p:cNvPr>
            <p:cNvSpPr/>
            <p:nvPr/>
          </p:nvSpPr>
          <p:spPr>
            <a:xfrm>
              <a:off x="8807878" y="1519597"/>
              <a:ext cx="1546449" cy="701336"/>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Be rational!</a:t>
              </a:r>
            </a:p>
          </p:txBody>
        </p:sp>
        <p:sp>
          <p:nvSpPr>
            <p:cNvPr id="12" name="Speech Bubble: Oval 11">
              <a:extLst>
                <a:ext uri="{FF2B5EF4-FFF2-40B4-BE49-F238E27FC236}">
                  <a16:creationId xmlns:a16="http://schemas.microsoft.com/office/drawing/2014/main" id="{3FFE2870-C907-4671-9589-0751CEBFCA91}"/>
                </a:ext>
              </a:extLst>
            </p:cNvPr>
            <p:cNvSpPr/>
            <p:nvPr/>
          </p:nvSpPr>
          <p:spPr>
            <a:xfrm>
              <a:off x="10336572" y="2220933"/>
              <a:ext cx="1091953" cy="701336"/>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Get real!</a:t>
              </a:r>
            </a:p>
          </p:txBody>
        </p:sp>
      </p:grpSp>
      <p:sp>
        <p:nvSpPr>
          <p:cNvPr id="13" name="Rectangle 1">
            <a:extLst>
              <a:ext uri="{FF2B5EF4-FFF2-40B4-BE49-F238E27FC236}">
                <a16:creationId xmlns:a16="http://schemas.microsoft.com/office/drawing/2014/main" id="{82910AE8-FE9A-46D9-9F2C-48AC9B5124FF}"/>
              </a:ext>
            </a:extLst>
          </p:cNvPr>
          <p:cNvSpPr>
            <a:spLocks noChangeArrowheads="1"/>
          </p:cNvSpPr>
          <p:nvPr/>
        </p:nvSpPr>
        <p:spPr bwMode="auto">
          <a:xfrm>
            <a:off x="8107701" y="4578199"/>
            <a:ext cx="263666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(sqrt(-</a:t>
            </a:r>
            <a:r>
              <a:rPr lang="en-US" altLang="en-US" dirty="0">
                <a:solidFill>
                  <a:srgbClr val="1750EB"/>
                </a:solidFill>
                <a:latin typeface="JetBrains Mono"/>
              </a:rPr>
              <a:t>4</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8C8C8C"/>
                </a:solidFill>
                <a:effectLst/>
                <a:latin typeface="JetBrains Mono"/>
              </a:rPr>
              <a:t># 2*I</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83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93C0FD-D043-4531-8DFA-2F25307BD62D}"/>
              </a:ext>
            </a:extLst>
          </p:cNvPr>
          <p:cNvSpPr>
            <a:spLocks noGrp="1"/>
          </p:cNvSpPr>
          <p:nvPr>
            <p:ph sz="half" idx="2"/>
          </p:nvPr>
        </p:nvSpPr>
        <p:spPr>
          <a:xfrm>
            <a:off x="541612" y="1431014"/>
            <a:ext cx="7013284" cy="4735474"/>
          </a:xfrm>
        </p:spPr>
        <p:txBody>
          <a:bodyPr/>
          <a:lstStyle/>
          <a:p>
            <a:pPr marL="0" indent="0">
              <a:buNone/>
            </a:pPr>
            <a:r>
              <a:rPr lang="en-US" b="1" dirty="0"/>
              <a:t>Why do we care about number systems?</a:t>
            </a:r>
          </a:p>
          <a:p>
            <a:pPr marL="0" indent="0">
              <a:buNone/>
            </a:pPr>
            <a:r>
              <a:rPr lang="en-US" b="1" dirty="0"/>
              <a:t>Doing any data science, machine learning, or any other mathematical modeling work you need to be aware what number domains you are working with. </a:t>
            </a:r>
          </a:p>
          <a:p>
            <a:pPr marL="0" indent="0">
              <a:buNone/>
            </a:pPr>
            <a:r>
              <a:rPr lang="en-US" dirty="0"/>
              <a:t>Mathematical functions will do some combination of inputting integers or real numbers, and outputting integers or real numbers. </a:t>
            </a:r>
          </a:p>
          <a:p>
            <a:pPr marL="0" indent="0">
              <a:buNone/>
            </a:pPr>
            <a:r>
              <a:rPr lang="en-US" dirty="0"/>
              <a:t>Sometimes they will even output complex numbers! </a:t>
            </a:r>
          </a:p>
          <a:p>
            <a:pPr marL="0" indent="0">
              <a:buNone/>
            </a:pPr>
            <a:r>
              <a:rPr lang="en-US" dirty="0"/>
              <a:t>Having a grasp of number systems makes learning about mathematical functions and calculus more intuitive. </a:t>
            </a:r>
          </a:p>
          <a:p>
            <a:pPr marL="0" indent="0">
              <a:buNone/>
            </a:pPr>
            <a:r>
              <a:rPr lang="en-US" b="1" dirty="0"/>
              <a:t>Computers like to approximate rational and irrational numbers as decimal values </a:t>
            </a:r>
          </a:p>
          <a:p>
            <a:pPr marL="0" indent="0">
              <a:buNone/>
            </a:pPr>
            <a:r>
              <a:rPr lang="en-US" dirty="0"/>
              <a:t>Most of the time this is fine, but floating point approximations can be confusing so consider using </a:t>
            </a:r>
            <a:r>
              <a:rPr lang="en-US" dirty="0" err="1"/>
              <a:t>SymPy</a:t>
            </a:r>
            <a:r>
              <a:rPr lang="en-US" dirty="0"/>
              <a:t> in these cases!</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2C3655AC-F9EC-4665-9DF2-A758FDF3B078}"/>
              </a:ext>
            </a:extLst>
          </p:cNvPr>
          <p:cNvSpPr>
            <a:spLocks noGrp="1"/>
          </p:cNvSpPr>
          <p:nvPr>
            <p:ph type="title"/>
          </p:nvPr>
        </p:nvSpPr>
        <p:spPr>
          <a:xfrm>
            <a:off x="521207" y="448056"/>
            <a:ext cx="7033689" cy="640080"/>
          </a:xfrm>
        </p:spPr>
        <p:txBody>
          <a:bodyPr>
            <a:normAutofit/>
          </a:bodyPr>
          <a:lstStyle/>
          <a:p>
            <a:r>
              <a:rPr lang="en-US" dirty="0"/>
              <a:t>Why Number System Awareness Matters</a:t>
            </a:r>
          </a:p>
        </p:txBody>
      </p:sp>
      <p:pic>
        <p:nvPicPr>
          <p:cNvPr id="4" name="Picture 10">
            <a:extLst>
              <a:ext uri="{FF2B5EF4-FFF2-40B4-BE49-F238E27FC236}">
                <a16:creationId xmlns:a16="http://schemas.microsoft.com/office/drawing/2014/main" id="{0C2484BB-135F-4D91-A583-7E88A1DBDC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30" t="8811" r="8159" b="12220"/>
          <a:stretch/>
        </p:blipFill>
        <p:spPr bwMode="auto">
          <a:xfrm>
            <a:off x="8708994" y="1305019"/>
            <a:ext cx="2787588" cy="1658787"/>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6">
            <a:extLst>
              <a:ext uri="{FF2B5EF4-FFF2-40B4-BE49-F238E27FC236}">
                <a16:creationId xmlns:a16="http://schemas.microsoft.com/office/drawing/2014/main" id="{B37E8B35-ECF1-44CA-B698-6FFF4E318C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517" b="24523"/>
          <a:stretch/>
        </p:blipFill>
        <p:spPr>
          <a:xfrm>
            <a:off x="8708995" y="3855582"/>
            <a:ext cx="2787587" cy="1643574"/>
          </a:xfrm>
          <a:prstGeom prst="rect">
            <a:avLst/>
          </a:prstGeom>
        </p:spPr>
      </p:pic>
      <p:sp>
        <p:nvSpPr>
          <p:cNvPr id="6" name="TextBox 5">
            <a:extLst>
              <a:ext uri="{FF2B5EF4-FFF2-40B4-BE49-F238E27FC236}">
                <a16:creationId xmlns:a16="http://schemas.microsoft.com/office/drawing/2014/main" id="{88E478E4-E060-47D8-82A1-95C6785EB5DB}"/>
              </a:ext>
            </a:extLst>
          </p:cNvPr>
          <p:cNvSpPr txBox="1"/>
          <p:nvPr/>
        </p:nvSpPr>
        <p:spPr>
          <a:xfrm>
            <a:off x="8626210" y="5643268"/>
            <a:ext cx="2941394" cy="523220"/>
          </a:xfrm>
          <a:prstGeom prst="rect">
            <a:avLst/>
          </a:prstGeom>
          <a:noFill/>
        </p:spPr>
        <p:txBody>
          <a:bodyPr wrap="square" rtlCol="0">
            <a:spAutoFit/>
          </a:bodyPr>
          <a:lstStyle/>
          <a:p>
            <a:r>
              <a:rPr lang="en-US" sz="1400" i="1" dirty="0"/>
              <a:t>The normal distribution inputs real numbers and outputs real numbers. </a:t>
            </a:r>
          </a:p>
        </p:txBody>
      </p:sp>
      <p:sp>
        <p:nvSpPr>
          <p:cNvPr id="12" name="TextBox 11">
            <a:extLst>
              <a:ext uri="{FF2B5EF4-FFF2-40B4-BE49-F238E27FC236}">
                <a16:creationId xmlns:a16="http://schemas.microsoft.com/office/drawing/2014/main" id="{8FAA3856-EB57-4C08-BBEE-6E047B16FD8B}"/>
              </a:ext>
            </a:extLst>
          </p:cNvPr>
          <p:cNvSpPr txBox="1"/>
          <p:nvPr/>
        </p:nvSpPr>
        <p:spPr>
          <a:xfrm>
            <a:off x="8708994" y="3044862"/>
            <a:ext cx="2941394" cy="523220"/>
          </a:xfrm>
          <a:prstGeom prst="rect">
            <a:avLst/>
          </a:prstGeom>
          <a:noFill/>
        </p:spPr>
        <p:txBody>
          <a:bodyPr wrap="square">
            <a:spAutoFit/>
          </a:bodyPr>
          <a:lstStyle/>
          <a:p>
            <a:r>
              <a:rPr lang="en-US" sz="1400" i="1" dirty="0"/>
              <a:t>The binomial distribution inputs integers and outputs real numbers. </a:t>
            </a:r>
          </a:p>
        </p:txBody>
      </p:sp>
    </p:spTree>
    <p:extLst>
      <p:ext uri="{BB962C8B-B14F-4D97-AF65-F5344CB8AC3E}">
        <p14:creationId xmlns:p14="http://schemas.microsoft.com/office/powerpoint/2010/main" val="12609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4EEF26-2448-4CF8-A1B4-CB503708A9F3}"/>
              </a:ext>
            </a:extLst>
          </p:cNvPr>
          <p:cNvSpPr>
            <a:spLocks noGrp="1"/>
          </p:cNvSpPr>
          <p:nvPr>
            <p:ph sz="half" idx="2"/>
          </p:nvPr>
        </p:nvSpPr>
        <p:spPr>
          <a:xfrm>
            <a:off x="541612" y="1431014"/>
            <a:ext cx="6844609" cy="3978275"/>
          </a:xfrm>
        </p:spPr>
        <p:txBody>
          <a:bodyPr/>
          <a:lstStyle/>
          <a:p>
            <a:pPr marL="0" indent="0">
              <a:buNone/>
            </a:pPr>
            <a:r>
              <a:rPr lang="en-US" b="1" dirty="0"/>
              <a:t>In mathematics, a </a:t>
            </a:r>
            <a:r>
              <a:rPr lang="en-US" b="1" dirty="0">
                <a:solidFill>
                  <a:srgbClr val="FF0000"/>
                </a:solidFill>
              </a:rPr>
              <a:t>variable</a:t>
            </a:r>
            <a:r>
              <a:rPr lang="en-US" b="1" dirty="0"/>
              <a:t> is a named placeholder for an unspecified or unknown number. </a:t>
            </a:r>
          </a:p>
          <a:p>
            <a:pPr marL="0" indent="0">
              <a:buNone/>
            </a:pPr>
            <a:r>
              <a:rPr lang="en-US" dirty="0"/>
              <a:t>If you have done some scripting with Python or another programming language, you have an idea what a variable is.</a:t>
            </a:r>
          </a:p>
          <a:p>
            <a:pPr marL="0" indent="0">
              <a:buNone/>
            </a:pPr>
            <a:r>
              <a:rPr lang="en-US" dirty="0"/>
              <a:t>You may have a variable </a:t>
            </a:r>
            <a:r>
              <a:rPr lang="en-US" b="1" i="1" dirty="0"/>
              <a:t>x</a:t>
            </a:r>
            <a:r>
              <a:rPr lang="en-US" b="1" dirty="0"/>
              <a:t> </a:t>
            </a:r>
            <a:r>
              <a:rPr lang="en-US" dirty="0"/>
              <a:t>representing any real number, and you can multiply that variable without declaring what it is. </a:t>
            </a:r>
          </a:p>
          <a:p>
            <a:pPr marL="0" indent="0">
              <a:buNone/>
            </a:pPr>
            <a:r>
              <a:rPr lang="en-US" dirty="0"/>
              <a:t>To the left we take a variable input </a:t>
            </a:r>
            <a:r>
              <a:rPr lang="en-US" b="1" i="1" dirty="0"/>
              <a:t>x</a:t>
            </a:r>
            <a:r>
              <a:rPr lang="en-US" dirty="0"/>
              <a:t> from a user and multiply it by 3, and in the right we declare a variable in </a:t>
            </a:r>
            <a:r>
              <a:rPr lang="en-US" dirty="0" err="1"/>
              <a:t>SymPy</a:t>
            </a:r>
            <a:r>
              <a:rPr lang="en-US" dirty="0"/>
              <a:t>. </a:t>
            </a:r>
          </a:p>
        </p:txBody>
      </p:sp>
      <p:sp>
        <p:nvSpPr>
          <p:cNvPr id="3" name="Title 2">
            <a:extLst>
              <a:ext uri="{FF2B5EF4-FFF2-40B4-BE49-F238E27FC236}">
                <a16:creationId xmlns:a16="http://schemas.microsoft.com/office/drawing/2014/main" id="{44E9C65B-44F7-47FD-AAFE-D48D7D5155C3}"/>
              </a:ext>
            </a:extLst>
          </p:cNvPr>
          <p:cNvSpPr>
            <a:spLocks noGrp="1"/>
          </p:cNvSpPr>
          <p:nvPr>
            <p:ph type="title"/>
          </p:nvPr>
        </p:nvSpPr>
        <p:spPr/>
        <p:txBody>
          <a:bodyPr>
            <a:normAutofit/>
          </a:bodyPr>
          <a:lstStyle/>
          <a:p>
            <a:r>
              <a:rPr lang="en-US" dirty="0"/>
              <a:t>Variable</a:t>
            </a:r>
          </a:p>
        </p:txBody>
      </p:sp>
      <p:sp>
        <p:nvSpPr>
          <p:cNvPr id="4" name="Rectangle 1">
            <a:extLst>
              <a:ext uri="{FF2B5EF4-FFF2-40B4-BE49-F238E27FC236}">
                <a16:creationId xmlns:a16="http://schemas.microsoft.com/office/drawing/2014/main" id="{7BDE70CE-4164-4C73-B850-EE693E58038A}"/>
              </a:ext>
            </a:extLst>
          </p:cNvPr>
          <p:cNvSpPr>
            <a:spLocks noChangeArrowheads="1"/>
          </p:cNvSpPr>
          <p:nvPr/>
        </p:nvSpPr>
        <p:spPr bwMode="auto">
          <a:xfrm>
            <a:off x="634079" y="4367180"/>
            <a:ext cx="4278963" cy="147732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80808"/>
                </a:solidFill>
                <a:effectLst/>
                <a:latin typeface="JetBrains Mono"/>
              </a:rPr>
              <a:t>x = </a:t>
            </a:r>
            <a:r>
              <a:rPr kumimoji="0" lang="en-US" altLang="en-US" b="0" i="0" u="none" strike="noStrike" cap="none" normalizeH="0" baseline="0" dirty="0">
                <a:ln>
                  <a:noFill/>
                </a:ln>
                <a:solidFill>
                  <a:srgbClr val="000080"/>
                </a:solidFill>
                <a:effectLst/>
                <a:latin typeface="JetBrains Mono"/>
              </a:rPr>
              <a:t>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80"/>
                </a:solidFill>
                <a:effectLst/>
                <a:latin typeface="JetBrains Mono"/>
              </a:rPr>
              <a:t>input</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"Please input a number</a:t>
            </a:r>
            <a:r>
              <a:rPr kumimoji="0" lang="en-US" altLang="en-US" b="0" i="0" u="none" strike="noStrike" cap="none" normalizeH="0" baseline="0" dirty="0">
                <a:ln>
                  <a:noFill/>
                </a:ln>
                <a:solidFill>
                  <a:srgbClr val="0037A6"/>
                </a:solidFill>
                <a:effectLst/>
                <a:latin typeface="JetBrains Mono"/>
              </a:rPr>
              <a:t>\n</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product = </a:t>
            </a:r>
            <a:r>
              <a:rPr kumimoji="0" lang="en-US" altLang="en-US" b="0" i="0" u="none" strike="noStrike" cap="none" normalizeH="0" baseline="0" dirty="0">
                <a:ln>
                  <a:noFill/>
                </a:ln>
                <a:solidFill>
                  <a:srgbClr val="1750EB"/>
                </a:solidFill>
                <a:effectLst/>
                <a:latin typeface="JetBrains Mono"/>
              </a:rPr>
              <a:t>3 </a:t>
            </a:r>
            <a:r>
              <a:rPr kumimoji="0" lang="en-US" altLang="en-US" b="0" i="0" u="none" strike="noStrike" cap="none" normalizeH="0" baseline="0" dirty="0">
                <a:ln>
                  <a:noFill/>
                </a:ln>
                <a:solidFill>
                  <a:srgbClr val="080808"/>
                </a:solidFill>
                <a:effectLst/>
                <a:latin typeface="JetBrains Mono"/>
              </a:rPr>
              <a:t>* x</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(product)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78E994C-61AD-4251-ACB0-D785A9872019}"/>
                  </a:ext>
                </a:extLst>
              </p:cNvPr>
              <p:cNvSpPr txBox="1"/>
              <p:nvPr/>
            </p:nvSpPr>
            <p:spPr>
              <a:xfrm>
                <a:off x="8673483" y="448056"/>
                <a:ext cx="2133918" cy="30623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9900" b="0" i="1" smtClean="0">
                          <a:latin typeface="Cambria Math" panose="02040503050406030204" pitchFamily="18" charset="0"/>
                        </a:rPr>
                        <m:t>𝑥</m:t>
                      </m:r>
                    </m:oMath>
                  </m:oMathPara>
                </a14:m>
                <a:endParaRPr lang="en-US" sz="19900" dirty="0"/>
              </a:p>
            </p:txBody>
          </p:sp>
        </mc:Choice>
        <mc:Fallback xmlns="">
          <p:sp>
            <p:nvSpPr>
              <p:cNvPr id="5" name="TextBox 4">
                <a:extLst>
                  <a:ext uri="{FF2B5EF4-FFF2-40B4-BE49-F238E27FC236}">
                    <a16:creationId xmlns:a16="http://schemas.microsoft.com/office/drawing/2014/main" id="{F78E994C-61AD-4251-ACB0-D785A9872019}"/>
                  </a:ext>
                </a:extLst>
              </p:cNvPr>
              <p:cNvSpPr txBox="1">
                <a:spLocks noRot="1" noChangeAspect="1" noMove="1" noResize="1" noEditPoints="1" noAdjustHandles="1" noChangeArrowheads="1" noChangeShapeType="1" noTextEdit="1"/>
              </p:cNvSpPr>
              <p:nvPr/>
            </p:nvSpPr>
            <p:spPr>
              <a:xfrm>
                <a:off x="8673483" y="448056"/>
                <a:ext cx="2133918" cy="3062377"/>
              </a:xfrm>
              <a:prstGeom prst="rect">
                <a:avLst/>
              </a:prstGeom>
              <a:blipFill>
                <a:blip r:embed="rId2"/>
                <a:stretch>
                  <a:fillRect/>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41CC33B3-4877-4038-9CE2-152228572221}"/>
              </a:ext>
            </a:extLst>
          </p:cNvPr>
          <p:cNvSpPr>
            <a:spLocks noChangeArrowheads="1"/>
          </p:cNvSpPr>
          <p:nvPr/>
        </p:nvSpPr>
        <p:spPr bwMode="auto">
          <a:xfrm>
            <a:off x="6167919" y="4367843"/>
            <a:ext cx="2894120" cy="175432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product = </a:t>
            </a:r>
            <a:r>
              <a:rPr kumimoji="0" lang="en-US" altLang="en-US" b="0" i="0" u="none" strike="noStrike" cap="none" normalizeH="0" baseline="0" dirty="0">
                <a:ln>
                  <a:noFill/>
                </a:ln>
                <a:solidFill>
                  <a:srgbClr val="1750EB"/>
                </a:solidFill>
                <a:effectLst/>
                <a:latin typeface="JetBrains Mono"/>
              </a:rPr>
              <a:t>3 </a:t>
            </a:r>
            <a:r>
              <a:rPr kumimoji="0" lang="en-US" altLang="en-US" b="0" i="0" u="none" strike="noStrike" cap="none" normalizeH="0" baseline="0" dirty="0">
                <a:ln>
                  <a:noFill/>
                </a:ln>
                <a:solidFill>
                  <a:srgbClr val="080808"/>
                </a:solidFill>
                <a:effectLst/>
                <a:latin typeface="JetBrains Mono"/>
              </a:rPr>
              <a:t>* x</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(product) </a:t>
            </a:r>
            <a:r>
              <a:rPr kumimoji="0" lang="en-US" altLang="en-US" b="0" i="1" u="none" strike="noStrike" cap="none" normalizeH="0" baseline="0" dirty="0">
                <a:ln>
                  <a:noFill/>
                </a:ln>
                <a:solidFill>
                  <a:srgbClr val="8C8C8C"/>
                </a:solidFill>
                <a:effectLst/>
                <a:latin typeface="JetBrains Mono"/>
              </a:rPr>
              <a:t># 3*x</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43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0800BF0-30C9-4DAC-8E1C-A4C127C460CC}"/>
                  </a:ext>
                </a:extLst>
              </p:cNvPr>
              <p:cNvSpPr>
                <a:spLocks noGrp="1"/>
              </p:cNvSpPr>
              <p:nvPr>
                <p:ph sz="half" idx="2"/>
              </p:nvPr>
            </p:nvSpPr>
            <p:spPr>
              <a:xfrm>
                <a:off x="541612" y="1431014"/>
                <a:ext cx="6391848" cy="5120706"/>
              </a:xfrm>
            </p:spPr>
            <p:txBody>
              <a:bodyPr>
                <a:normAutofit fontScale="77500" lnSpcReduction="20000"/>
              </a:bodyPr>
              <a:lstStyle/>
              <a:p>
                <a:pPr marL="0" indent="0">
                  <a:buNone/>
                </a:pPr>
                <a:r>
                  <a:rPr lang="en-US" b="1" dirty="0">
                    <a:solidFill>
                      <a:srgbClr val="FF0000"/>
                    </a:solidFill>
                  </a:rPr>
                  <a:t>Functions</a:t>
                </a:r>
                <a:r>
                  <a:rPr lang="en-US" dirty="0"/>
                  <a:t> </a:t>
                </a:r>
                <a:r>
                  <a:rPr lang="en-US" b="1" dirty="0"/>
                  <a:t>are expressions that define relationships between two or more variables.</a:t>
                </a:r>
              </a:p>
              <a:p>
                <a:pPr marL="0" indent="0">
                  <a:buNone/>
                </a:pPr>
                <a:r>
                  <a:rPr lang="en-US" dirty="0"/>
                  <a:t>More specifically a function takes </a:t>
                </a:r>
                <a:r>
                  <a:rPr lang="en-US" b="1" dirty="0">
                    <a:solidFill>
                      <a:srgbClr val="FF0000"/>
                    </a:solidFill>
                  </a:rPr>
                  <a:t>independent variables </a:t>
                </a:r>
                <a:r>
                  <a:rPr lang="en-US" dirty="0"/>
                  <a:t>(also called </a:t>
                </a:r>
                <a:r>
                  <a:rPr lang="en-US" i="1" dirty="0"/>
                  <a:t>domain variables </a:t>
                </a:r>
                <a:r>
                  <a:rPr lang="en-US" dirty="0"/>
                  <a:t>or </a:t>
                </a:r>
                <a:r>
                  <a:rPr lang="en-US" i="1" dirty="0"/>
                  <a:t>input variables</a:t>
                </a:r>
                <a:r>
                  <a:rPr lang="en-US" dirty="0"/>
                  <a:t>), plugs them into an expression, and then results in a </a:t>
                </a:r>
                <a:r>
                  <a:rPr lang="en-US" b="1" dirty="0">
                    <a:solidFill>
                      <a:srgbClr val="FF0000"/>
                    </a:solidFill>
                  </a:rPr>
                  <a:t>dependent variable</a:t>
                </a:r>
                <a:r>
                  <a:rPr lang="en-US" dirty="0"/>
                  <a:t> (also called an </a:t>
                </a:r>
                <a:r>
                  <a:rPr lang="en-US" i="1" dirty="0"/>
                  <a:t>output variable</a:t>
                </a:r>
                <a:r>
                  <a:rPr lang="en-US" dirty="0"/>
                  <a:t>). </a:t>
                </a:r>
              </a:p>
              <a:p>
                <a:pPr marL="0" indent="0">
                  <a:buNone/>
                </a:pPr>
                <a:r>
                  <a:rPr lang="en-US" dirty="0"/>
                  <a:t>Take this simple linear function: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2</m:t>
                    </m:r>
                    <m:r>
                      <a:rPr lang="en-US" i="1" dirty="0" smtClean="0">
                        <a:latin typeface="Cambria Math" panose="02040503050406030204" pitchFamily="18" charset="0"/>
                      </a:rPr>
                      <m:t>𝑥</m:t>
                    </m:r>
                    <m:r>
                      <a:rPr lang="en-US" i="1" dirty="0" smtClean="0">
                        <a:latin typeface="Cambria Math" panose="02040503050406030204" pitchFamily="18" charset="0"/>
                      </a:rPr>
                      <m:t> + 1</m:t>
                    </m:r>
                  </m:oMath>
                </a14:m>
                <a:r>
                  <a:rPr lang="en-US" dirty="0"/>
                  <a:t>        or</a:t>
                </a:r>
                <a14:m>
                  <m:oMath xmlns:m="http://schemas.openxmlformats.org/officeDocument/2006/math">
                    <m:r>
                      <a:rPr lang="en-US" b="0" i="0" dirty="0" smtClean="0">
                        <a:latin typeface="Cambria Math" panose="02040503050406030204" pitchFamily="18" charset="0"/>
                      </a:rPr>
                      <m:t>   </m:t>
                    </m:r>
                    <m:r>
                      <a:rPr lang="en-US" dirty="0">
                        <a:latin typeface="Cambria Math" panose="02040503050406030204" pitchFamily="18" charset="0"/>
                      </a:rPr>
                      <m:t> </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f</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x</m:t>
                    </m:r>
                    <m:r>
                      <a:rPr lang="en-US" b="0" i="0" dirty="0" smtClean="0">
                        <a:latin typeface="Cambria Math" panose="02040503050406030204" pitchFamily="18" charset="0"/>
                      </a:rPr>
                      <m:t>)</m:t>
                    </m:r>
                    <m:r>
                      <a:rPr lang="en-US" i="1" dirty="0">
                        <a:latin typeface="Cambria Math" panose="02040503050406030204" pitchFamily="18" charset="0"/>
                      </a:rPr>
                      <m:t> = 2</m:t>
                    </m:r>
                    <m:r>
                      <a:rPr lang="en-US" i="1" dirty="0">
                        <a:latin typeface="Cambria Math" panose="02040503050406030204" pitchFamily="18" charset="0"/>
                      </a:rPr>
                      <m:t>𝑥</m:t>
                    </m:r>
                    <m:r>
                      <a:rPr lang="en-US" i="1" dirty="0">
                        <a:latin typeface="Cambria Math" panose="02040503050406030204" pitchFamily="18" charset="0"/>
                      </a:rPr>
                      <m:t> + 1</m:t>
                    </m:r>
                  </m:oMath>
                </a14:m>
                <a:r>
                  <a:rPr lang="en-US" dirty="0"/>
                  <a:t> </a:t>
                </a:r>
              </a:p>
              <a:p>
                <a:pPr marL="0" indent="0">
                  <a:buNone/>
                </a:pPr>
                <a:r>
                  <a:rPr lang="en-US" b="1" dirty="0"/>
                  <a:t>For any given x value, we solve the expression with that </a:t>
                </a:r>
                <a:r>
                  <a:rPr lang="en-US" b="1" i="1" dirty="0"/>
                  <a:t>x</a:t>
                </a:r>
                <a:r>
                  <a:rPr lang="en-US" b="1" dirty="0"/>
                  <a:t> to find </a:t>
                </a:r>
                <a:r>
                  <a:rPr lang="en-US" b="1" i="1" dirty="0"/>
                  <a:t>y</a:t>
                </a:r>
                <a:r>
                  <a:rPr lang="en-US" b="1" dirty="0"/>
                  <a:t>. </a:t>
                </a:r>
              </a:p>
              <a:p>
                <a:pPr marL="0" indent="0">
                  <a:lnSpc>
                    <a:spcPct val="120000"/>
                  </a:lnSpc>
                  <a:buNone/>
                </a:pPr>
                <a:r>
                  <a:rPr lang="en-US" dirty="0"/>
                  <a:t>	When x = 1, then y = 3.</a:t>
                </a:r>
              </a:p>
              <a:p>
                <a:pPr marL="0" indent="0">
                  <a:lnSpc>
                    <a:spcPct val="120000"/>
                  </a:lnSpc>
                  <a:buNone/>
                </a:pPr>
                <a:r>
                  <a:rPr lang="en-US" dirty="0"/>
                  <a:t>	When x = 2, y = 5. </a:t>
                </a:r>
              </a:p>
              <a:p>
                <a:pPr marL="0" indent="0">
                  <a:lnSpc>
                    <a:spcPct val="120000"/>
                  </a:lnSpc>
                  <a:buNone/>
                </a:pPr>
                <a:r>
                  <a:rPr lang="en-US" dirty="0"/>
                  <a:t>	When x = 3, y = 7 </a:t>
                </a:r>
              </a:p>
              <a:p>
                <a:pPr marL="0" indent="0">
                  <a:lnSpc>
                    <a:spcPct val="120000"/>
                  </a:lnSpc>
                  <a:buNone/>
                </a:pPr>
                <a:r>
                  <a:rPr lang="en-US" dirty="0"/>
                  <a:t>	and so on.</a:t>
                </a:r>
              </a:p>
              <a:p>
                <a:pPr marL="0" indent="0">
                  <a:buNone/>
                </a:pPr>
                <a:r>
                  <a:rPr lang="en-US" b="1" dirty="0"/>
                  <a:t>Functions are useful because they help predict the relationship between variables, such as how many </a:t>
                </a:r>
                <a14:m>
                  <m:oMath xmlns:m="http://schemas.openxmlformats.org/officeDocument/2006/math">
                    <m:r>
                      <a:rPr lang="en-US" b="1" i="1" dirty="0">
                        <a:latin typeface="Cambria Math" panose="02040503050406030204" pitchFamily="18" charset="0"/>
                      </a:rPr>
                      <m:t>𝒚</m:t>
                    </m:r>
                  </m:oMath>
                </a14:m>
                <a:r>
                  <a:rPr lang="en-US" b="1" dirty="0"/>
                  <a:t> fires</a:t>
                </a:r>
                <a14:m>
                  <m:oMath xmlns:m="http://schemas.openxmlformats.org/officeDocument/2006/math">
                    <m:r>
                      <a:rPr lang="en-US" b="1" i="1" dirty="0" smtClean="0">
                        <a:latin typeface="Cambria Math" panose="02040503050406030204" pitchFamily="18" charset="0"/>
                      </a:rPr>
                      <m:t> </m:t>
                    </m:r>
                  </m:oMath>
                </a14:m>
                <a:r>
                  <a:rPr lang="en-US" b="1" dirty="0"/>
                  <a:t>can we expect at </a:t>
                </a:r>
                <a14:m>
                  <m:oMath xmlns:m="http://schemas.openxmlformats.org/officeDocument/2006/math">
                    <m:r>
                      <a:rPr lang="en-US" b="1" i="1" dirty="0" smtClean="0">
                        <a:latin typeface="Cambria Math" panose="02040503050406030204" pitchFamily="18" charset="0"/>
                      </a:rPr>
                      <m:t>𝒙</m:t>
                    </m:r>
                  </m:oMath>
                </a14:m>
                <a:r>
                  <a:rPr lang="en-US" b="1" dirty="0"/>
                  <a:t> temperature.</a:t>
                </a:r>
              </a:p>
            </p:txBody>
          </p:sp>
        </mc:Choice>
        <mc:Fallback xmlns="">
          <p:sp>
            <p:nvSpPr>
              <p:cNvPr id="2" name="Content Placeholder 1">
                <a:extLst>
                  <a:ext uri="{FF2B5EF4-FFF2-40B4-BE49-F238E27FC236}">
                    <a16:creationId xmlns:a16="http://schemas.microsoft.com/office/drawing/2014/main" id="{00800BF0-30C9-4DAC-8E1C-A4C127C460CC}"/>
                  </a:ext>
                </a:extLst>
              </p:cNvPr>
              <p:cNvSpPr>
                <a:spLocks noGrp="1" noRot="1" noChangeAspect="1" noMove="1" noResize="1" noEditPoints="1" noAdjustHandles="1" noChangeArrowheads="1" noChangeShapeType="1" noTextEdit="1"/>
              </p:cNvSpPr>
              <p:nvPr>
                <p:ph sz="half" idx="2"/>
              </p:nvPr>
            </p:nvSpPr>
            <p:spPr>
              <a:xfrm>
                <a:off x="541612" y="1431014"/>
                <a:ext cx="6391848" cy="5120706"/>
              </a:xfrm>
              <a:blipFill>
                <a:blip r:embed="rId2"/>
                <a:stretch>
                  <a:fillRect l="-286" t="-3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DC81C86-047C-4207-876C-7FC849EBDF97}"/>
              </a:ext>
            </a:extLst>
          </p:cNvPr>
          <p:cNvSpPr>
            <a:spLocks noGrp="1"/>
          </p:cNvSpPr>
          <p:nvPr>
            <p:ph type="title"/>
          </p:nvPr>
        </p:nvSpPr>
        <p:spPr/>
        <p:txBody>
          <a:bodyPr/>
          <a:lstStyle/>
          <a:p>
            <a:r>
              <a:rPr lang="en-US" dirty="0"/>
              <a:t>Functions</a:t>
            </a:r>
          </a:p>
        </p:txBody>
      </p:sp>
      <p:sp>
        <p:nvSpPr>
          <p:cNvPr id="4" name="Rectangle 1">
            <a:extLst>
              <a:ext uri="{FF2B5EF4-FFF2-40B4-BE49-F238E27FC236}">
                <a16:creationId xmlns:a16="http://schemas.microsoft.com/office/drawing/2014/main" id="{47C8DD72-EA1B-4994-9EC6-0D7201A448B0}"/>
              </a:ext>
            </a:extLst>
          </p:cNvPr>
          <p:cNvSpPr>
            <a:spLocks noChangeArrowheads="1"/>
          </p:cNvSpPr>
          <p:nvPr/>
        </p:nvSpPr>
        <p:spPr bwMode="auto">
          <a:xfrm>
            <a:off x="7439486" y="5535228"/>
            <a:ext cx="270769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f</a:t>
            </a:r>
            <a:r>
              <a:rPr kumimoji="0" lang="en-US" altLang="en-US" sz="1400" b="0" i="0" u="none" strike="noStrike" cap="none" normalizeH="0" baseline="0" dirty="0">
                <a:ln>
                  <a:noFill/>
                </a:ln>
                <a:solidFill>
                  <a:srgbClr val="080808"/>
                </a:solidFill>
                <a:effectLst/>
                <a:latin typeface="JetBrains Mono"/>
              </a:rPr>
              <a:t>(x):</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a:ln>
                  <a:noFill/>
                </a:ln>
                <a:solidFill>
                  <a:srgbClr val="080808"/>
                </a:solidFill>
                <a:effectLst/>
                <a:latin typeface="JetBrains Mono"/>
              </a:rPr>
              <a:t>x </a:t>
            </a:r>
            <a:r>
              <a:rPr kumimoji="0" lang="en-US" altLang="en-US" sz="1400" b="0" i="0" u="none" strike="noStrike" cap="none" normalizeH="0" baseline="0" dirty="0">
                <a:ln>
                  <a:noFill/>
                </a:ln>
                <a:solidFill>
                  <a:srgbClr val="0033B3"/>
                </a:solidFill>
                <a:effectLst/>
                <a:latin typeface="JetBrains Mono"/>
              </a:rPr>
              <a:t>in </a:t>
            </a:r>
            <a:r>
              <a:rPr kumimoji="0" lang="en-US" altLang="en-US" sz="1400" b="0" i="0" u="none" strike="noStrike" cap="none" normalizeH="0" baseline="0" dirty="0">
                <a:ln>
                  <a:noFill/>
                </a:ln>
                <a:solidFill>
                  <a:srgbClr val="000080"/>
                </a:solidFill>
                <a:effectLst/>
                <a:latin typeface="JetBrains Mono"/>
              </a:rPr>
              <a:t>range</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10</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.format(x, f(x)))</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332B2393-D8D1-46D8-925E-1F5D1D02B84B}"/>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7510509" y="1434522"/>
            <a:ext cx="3719004" cy="37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7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3978275"/>
              </a:xfrm>
            </p:spPr>
            <p:txBody>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smtClean="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3978275"/>
              </a:xfrm>
              <a:blipFill>
                <a:blip r:embed="rId2"/>
                <a:stretch>
                  <a:fillRect l="-873" t="-1994"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descr="Graph Preview">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6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3978275"/>
              </a:xfrm>
            </p:spPr>
            <p:txBody>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a:latin typeface="Cambria Math" panose="02040503050406030204" pitchFamily="18" charset="0"/>
                      </a:rPr>
                      <m:t>𝒚</m:t>
                    </m:r>
                    <m:r>
                      <a:rPr lang="en-US" b="1" i="1" dirty="0">
                        <a:latin typeface="Cambria Math" panose="02040503050406030204" pitchFamily="18" charset="0"/>
                      </a:rPr>
                      <m:t>=</m:t>
                    </m:r>
                    <m:r>
                      <a:rPr lang="en-US" b="1" i="1" dirty="0">
                        <a:latin typeface="Cambria Math" panose="02040503050406030204" pitchFamily="18" charset="0"/>
                      </a:rPr>
                      <m:t>𝟐</m:t>
                    </m:r>
                    <m:r>
                      <a:rPr lang="en-US" b="1" i="1" dirty="0">
                        <a:latin typeface="Cambria Math" panose="02040503050406030204" pitchFamily="18" charset="0"/>
                      </a:rPr>
                      <m:t>𝒙</m:t>
                    </m:r>
                    <m:r>
                      <a:rPr lang="en-US" b="1" i="1" dirty="0">
                        <a:latin typeface="Cambria Math" panose="02040503050406030204" pitchFamily="18" charset="0"/>
                      </a:rPr>
                      <m:t>+</m:t>
                    </m:r>
                    <m:r>
                      <a:rPr lang="en-US" b="1" i="1" dirty="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a:p>
                <a:pPr marL="0" indent="0">
                  <a:buNone/>
                </a:pPr>
                <a:r>
                  <a:rPr lang="en-US" dirty="0"/>
                  <a:t>Why not increment by .25 for each input?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3978275"/>
              </a:xfrm>
              <a:blipFill>
                <a:blip r:embed="rId2"/>
                <a:stretch>
                  <a:fillRect l="-873" t="-1994"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85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3978275"/>
              </a:xfrm>
            </p:spPr>
            <p:txBody>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smtClean="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a:p>
                <a:pPr marL="0" indent="0">
                  <a:buNone/>
                </a:pPr>
                <a:r>
                  <a:rPr lang="en-US" dirty="0"/>
                  <a:t>Why not increment by .25 for each input? </a:t>
                </a:r>
              </a:p>
              <a:p>
                <a:pPr marL="0" indent="0">
                  <a:buNone/>
                </a:pPr>
                <a:r>
                  <a:rPr lang="en-US" dirty="0"/>
                  <a:t>Why not increment by .10 for each input?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3978275"/>
              </a:xfrm>
              <a:blipFill>
                <a:blip r:embed="rId2"/>
                <a:stretch>
                  <a:fillRect l="-873" t="-1994"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53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smtClean="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a:p>
                <a:pPr marL="0" indent="0">
                  <a:buNone/>
                </a:pPr>
                <a:r>
                  <a:rPr lang="en-US" dirty="0"/>
                  <a:t>Why not increment by .25 for each input? </a:t>
                </a:r>
              </a:p>
              <a:p>
                <a:pPr marL="0" indent="0">
                  <a:buNone/>
                </a:pPr>
                <a:r>
                  <a:rPr lang="en-US" dirty="0"/>
                  <a:t>Why not increment by .10 for each input? </a:t>
                </a:r>
              </a:p>
              <a:p>
                <a:pPr marL="0" indent="0">
                  <a:buNone/>
                </a:pPr>
                <a:r>
                  <a:rPr lang="en-US" b="1" dirty="0"/>
                  <a:t>We can make these steps infinitely small effectively showing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 is a </a:t>
                </a:r>
                <a:r>
                  <a:rPr lang="en-US" b="1" dirty="0">
                    <a:solidFill>
                      <a:srgbClr val="FF0000"/>
                    </a:solidFill>
                  </a:rPr>
                  <a:t>continuous function</a:t>
                </a:r>
                <a:r>
                  <a:rPr lang="en-US" b="1" dirty="0"/>
                  <a:t>, where for every possible value of </a:t>
                </a:r>
                <a14:m>
                  <m:oMath xmlns:m="http://schemas.openxmlformats.org/officeDocument/2006/math">
                    <m:r>
                      <a:rPr lang="en-US" b="1" i="1" dirty="0" smtClean="0">
                        <a:latin typeface="Cambria Math" panose="02040503050406030204" pitchFamily="18" charset="0"/>
                      </a:rPr>
                      <m:t>𝒙</m:t>
                    </m:r>
                  </m:oMath>
                </a14:m>
                <a:r>
                  <a:rPr lang="en-US" b="1" dirty="0"/>
                  <a:t> there is a value for </a:t>
                </a:r>
                <a14:m>
                  <m:oMath xmlns:m="http://schemas.openxmlformats.org/officeDocument/2006/math">
                    <m:r>
                      <a:rPr lang="en-US" b="1" i="1" dirty="0" smtClean="0">
                        <a:latin typeface="Cambria Math" panose="02040503050406030204" pitchFamily="18" charset="0"/>
                      </a:rPr>
                      <m:t>𝒚</m:t>
                    </m:r>
                  </m:oMath>
                </a14:m>
                <a:r>
                  <a:rPr lang="en-US" b="1" dirty="0"/>
                  <a:t>. </a:t>
                </a:r>
              </a:p>
              <a:p>
                <a:pPr marL="0" indent="0">
                  <a:buNone/>
                </a:pPr>
                <a:r>
                  <a:rPr lang="en-US" b="1" dirty="0"/>
                  <a:t>We should visualize our function as a continuous line of real numbers as shown to the right.</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1540"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301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buNone/>
                </a:pPr>
                <a:r>
                  <a:rPr lang="en-US" b="1" dirty="0"/>
                  <a:t>When we plot on a two-dimensional plane with two number lines (one for each variable) it is known as a </a:t>
                </a:r>
                <a:r>
                  <a:rPr lang="en-US" b="1" dirty="0">
                    <a:solidFill>
                      <a:srgbClr val="FF0000"/>
                    </a:solidFill>
                  </a:rPr>
                  <a:t>Cartesian plane</a:t>
                </a:r>
                <a:r>
                  <a:rPr lang="en-US" b="1" dirty="0"/>
                  <a:t>, </a:t>
                </a:r>
                <a:r>
                  <a:rPr lang="en-US" b="1" dirty="0">
                    <a:solidFill>
                      <a:srgbClr val="FF0000"/>
                    </a:solidFill>
                  </a:rPr>
                  <a:t>x-y plane</a:t>
                </a:r>
                <a:r>
                  <a:rPr lang="en-US" b="1" dirty="0"/>
                  <a:t>, or </a:t>
                </a:r>
                <a:r>
                  <a:rPr lang="en-US" b="1" dirty="0">
                    <a:solidFill>
                      <a:srgbClr val="FF0000"/>
                    </a:solidFill>
                  </a:rPr>
                  <a:t>coordinate plane</a:t>
                </a:r>
                <a:r>
                  <a:rPr lang="en-US" b="1" dirty="0"/>
                  <a:t>.</a:t>
                </a:r>
              </a:p>
              <a:p>
                <a:pPr marL="0" indent="0">
                  <a:buNone/>
                </a:pPr>
                <a:r>
                  <a:rPr lang="en-US" b="1" dirty="0"/>
                  <a:t>We trace a given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 and then look up the corresponding </a:t>
                </a:r>
                <a14:m>
                  <m:oMath xmlns:m="http://schemas.openxmlformats.org/officeDocument/2006/math">
                    <m:r>
                      <a:rPr lang="en-US" b="1" i="1" dirty="0" smtClean="0">
                        <a:latin typeface="Cambria Math" panose="02040503050406030204" pitchFamily="18" charset="0"/>
                      </a:rPr>
                      <m:t>𝒚</m:t>
                    </m:r>
                  </m:oMath>
                </a14:m>
                <a:r>
                  <a:rPr lang="en-US" b="1" dirty="0"/>
                  <a:t> value, and plot the intersections as a line. </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b="1" dirty="0"/>
              </a:p>
              <a:p>
                <a:pPr marL="0" indent="0">
                  <a:buNone/>
                </a:pPr>
                <a:r>
                  <a:rPr lang="en-US" b="1" dirty="0"/>
                  <a:t>Notice that due to the nature of real numbers there are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t>
                </a:r>
              </a:p>
              <a:p>
                <a:pPr marL="0" indent="0">
                  <a:buNone/>
                </a:pPr>
                <a:r>
                  <a:rPr lang="en-US" dirty="0"/>
                  <a:t>This is why when we plot the function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oMath>
                </a14:m>
                <a:r>
                  <a:rPr lang="en-US" dirty="0"/>
                  <a:t>we get a continuous line with no breaks in it. </a:t>
                </a:r>
              </a:p>
              <a:p>
                <a:pPr marL="0" indent="0">
                  <a:buNone/>
                </a:pPr>
                <a:r>
                  <a:rPr lang="en-US" dirty="0"/>
                  <a:t>There are an infinite number of points on that line, or any part of that line. </a:t>
                </a:r>
              </a:p>
              <a:p>
                <a:pPr marL="0" indent="0">
                  <a:buNone/>
                </a:pPr>
                <a:r>
                  <a:rPr lang="en-US" b="1" dirty="0" err="1"/>
                  <a:t>SymPy</a:t>
                </a:r>
                <a:r>
                  <a:rPr lang="en-US" b="1" dirty="0"/>
                  <a:t> provides a nice, easy way to plot functions as shown to the right (just have matplotlib installed!)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15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C7FA78DC-CA77-49C4-A52F-AD4D269800C0}"/>
              </a:ext>
            </a:extLst>
          </p:cNvPr>
          <p:cNvSpPr>
            <a:spLocks noChangeArrowheads="1"/>
          </p:cNvSpPr>
          <p:nvPr/>
        </p:nvSpPr>
        <p:spPr bwMode="auto">
          <a:xfrm>
            <a:off x="7510509" y="5345130"/>
            <a:ext cx="2468880" cy="1169551"/>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20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Number Theory</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Expressions and Functions</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Derivatives and Partial Derivatives</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Gradient Descent</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Integrals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to Expect</a:t>
            </a:r>
          </a:p>
        </p:txBody>
      </p:sp>
      <p:pic>
        <p:nvPicPr>
          <p:cNvPr id="4" name="Picture 3">
            <a:extLst>
              <a:ext uri="{FF2B5EF4-FFF2-40B4-BE49-F238E27FC236}">
                <a16:creationId xmlns:a16="http://schemas.microsoft.com/office/drawing/2014/main" id="{BAEB0A14-ED18-4ED5-B83E-4EF274DED089}"/>
              </a:ext>
            </a:extLst>
          </p:cNvPr>
          <p:cNvPicPr>
            <a:picLocks noChangeAspect="1"/>
          </p:cNvPicPr>
          <p:nvPr/>
        </p:nvPicPr>
        <p:blipFill rotWithShape="1">
          <a:blip r:embed="rId2">
            <a:extLst>
              <a:ext uri="{28A0092B-C50C-407E-A947-70E740481C1C}">
                <a14:useLocalDpi xmlns:a14="http://schemas.microsoft.com/office/drawing/2010/main" val="0"/>
              </a:ext>
            </a:extLst>
          </a:blip>
          <a:srcRect l="15368" t="8493" r="8764" b="-501"/>
          <a:stretch/>
        </p:blipFill>
        <p:spPr>
          <a:xfrm>
            <a:off x="5892801" y="1385307"/>
            <a:ext cx="5504330" cy="5006415"/>
          </a:xfrm>
          <a:prstGeom prst="rect">
            <a:avLst/>
          </a:prstGeom>
        </p:spPr>
      </p:pic>
    </p:spTree>
    <p:extLst>
      <p:ext uri="{BB962C8B-B14F-4D97-AF65-F5344CB8AC3E}">
        <p14:creationId xmlns:p14="http://schemas.microsoft.com/office/powerpoint/2010/main" val="345761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buNone/>
                </a:pPr>
                <a:r>
                  <a:rPr lang="en-US" b="1" dirty="0"/>
                  <a:t>Here is another example, plotting an exponential function.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+1</m:t>
                      </m:r>
                      <m:r>
                        <m:rPr>
                          <m:nor/>
                        </m:rPr>
                        <a:rPr lang="en-US" dirty="0"/>
                        <m:t> </m:t>
                      </m:r>
                    </m:oMath>
                  </m:oMathPara>
                </a14:m>
                <a:endParaRPr lang="en-US" b="1" dirty="0"/>
              </a:p>
              <a:p>
                <a:pPr marL="0" indent="0">
                  <a:buNone/>
                </a:pPr>
                <a:endParaRPr lang="en-US" dirty="0"/>
              </a:p>
              <a:p>
                <a:pPr marL="0" indent="0">
                  <a:buNone/>
                </a:pPr>
                <a:r>
                  <a:rPr lang="en-US" dirty="0"/>
                  <a:t>Notice here we do not get a straight line but rather a smooth, symmetrical curve known as a parabola. </a:t>
                </a:r>
              </a:p>
              <a:p>
                <a:pPr marL="0" indent="0">
                  <a:buNone/>
                </a:pPr>
                <a:r>
                  <a:rPr lang="en-US" dirty="0"/>
                  <a:t>It is continuous but is not linear, as it does not produce values in a straight line.  </a:t>
                </a:r>
              </a:p>
              <a:p>
                <a:pPr marL="0" indent="0">
                  <a:buNone/>
                </a:pPr>
                <a:r>
                  <a:rPr lang="en-US" dirty="0"/>
                  <a:t>Curvy functions like this are mathematically harder to work with, but we will learn some tricks to make it not so bad!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15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785506CD-5975-46DE-8387-D068611A1489}"/>
              </a:ext>
            </a:extLst>
          </p:cNvPr>
          <p:cNvSpPr>
            <a:spLocks noChangeArrowheads="1"/>
          </p:cNvSpPr>
          <p:nvPr/>
        </p:nvSpPr>
        <p:spPr bwMode="auto">
          <a:xfrm>
            <a:off x="7510509" y="5350460"/>
            <a:ext cx="2453048" cy="132343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a:t>
            </a: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080808"/>
                </a:solidFill>
                <a:effectLst/>
                <a:latin typeface="JetBrains Mono"/>
              </a:rPr>
              <a:t>plot(f)</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688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lnSpc>
                    <a:spcPct val="100000"/>
                  </a:lnSpc>
                  <a:buNone/>
                </a:pPr>
                <a:r>
                  <a:rPr lang="en-US" b="1" dirty="0"/>
                  <a:t>We can also have functions that accept multiple independent (input) variables.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m:t>
                      </m:r>
                      <m:r>
                        <a:rPr lang="en-US"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oMath>
                  </m:oMathPara>
                </a14:m>
                <a:endParaRPr lang="en-US" dirty="0"/>
              </a:p>
              <a:p>
                <a:pPr marL="0" indent="0">
                  <a:lnSpc>
                    <a:spcPct val="100000"/>
                  </a:lnSpc>
                  <a:buNone/>
                </a:pPr>
                <a:r>
                  <a:rPr lang="en-US" dirty="0"/>
                  <a:t>Since we have 2 independent variables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and 1 dependent variable (the output of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m:t>
                    </m:r>
                  </m:oMath>
                </a14:m>
                <a:r>
                  <a:rPr lang="en-US" dirty="0"/>
                  <a:t>) we need to plot this graph on 3 dimensions to produce a plane of values rather than a line. </a:t>
                </a:r>
              </a:p>
              <a:p>
                <a:pPr marL="0" indent="0">
                  <a:lnSpc>
                    <a:spcPct val="100000"/>
                  </a:lnSpc>
                  <a:buNone/>
                </a:pPr>
                <a:r>
                  <a:rPr lang="en-US" b="1" dirty="0"/>
                  <a:t>No matter how many independent variables you have, your function will typically still only output one dependent variable. </a:t>
                </a:r>
              </a:p>
              <a:p>
                <a:pPr marL="0" indent="0">
                  <a:lnSpc>
                    <a:spcPct val="100000"/>
                  </a:lnSpc>
                  <a:buNone/>
                </a:pPr>
                <a:r>
                  <a:rPr lang="en-US" dirty="0"/>
                  <a:t>When you solve for multiple dependent variables, you will likely be using separate functions for each one.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59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3D Functions and Beyond</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28" t="9342" r="9976"/>
          <a:stretch/>
        </p:blipFill>
        <p:spPr bwMode="auto">
          <a:xfrm>
            <a:off x="7566661" y="1344884"/>
            <a:ext cx="3710940" cy="335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63B3CD96-F253-4D20-B74A-4E6C36B24AFB}"/>
              </a:ext>
            </a:extLst>
          </p:cNvPr>
          <p:cNvSpPr>
            <a:spLocks noChangeArrowheads="1"/>
          </p:cNvSpPr>
          <p:nvPr/>
        </p:nvSpPr>
        <p:spPr bwMode="auto">
          <a:xfrm>
            <a:off x="7566660" y="4908204"/>
            <a:ext cx="371093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sympy.plotting</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plot3d</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y = symbols(</a:t>
            </a:r>
            <a:r>
              <a:rPr kumimoji="0" lang="en-US" altLang="en-US" sz="1400" b="1" i="0" u="none" strike="noStrike" cap="none" normalizeH="0" baseline="0" dirty="0">
                <a:ln>
                  <a:noFill/>
                </a:ln>
                <a:solidFill>
                  <a:srgbClr val="008080"/>
                </a:solidFill>
                <a:effectLst/>
                <a:latin typeface="JetBrains Mono"/>
              </a:rPr>
              <a:t>'x y'</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3</a:t>
            </a:r>
            <a:r>
              <a:rPr kumimoji="0" lang="en-US" altLang="en-US" sz="1400" b="0" i="0" u="none" strike="noStrike" cap="none" normalizeH="0" baseline="0" dirty="0">
                <a:ln>
                  <a:noFill/>
                </a:ln>
                <a:solidFill>
                  <a:srgbClr val="080808"/>
                </a:solidFill>
                <a:effectLst/>
                <a:latin typeface="JetBrains Mono"/>
              </a:rPr>
              <a:t>*y</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plot3d(f)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955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EC9CCA5-683D-47E8-8E97-FA114E431F31}"/>
                  </a:ext>
                </a:extLst>
              </p:cNvPr>
              <p:cNvSpPr>
                <a:spLocks noGrp="1"/>
              </p:cNvSpPr>
              <p:nvPr>
                <p:ph sz="half" idx="2"/>
              </p:nvPr>
            </p:nvSpPr>
            <p:spPr>
              <a:xfrm>
                <a:off x="541612" y="1431014"/>
                <a:ext cx="6633888" cy="4978930"/>
              </a:xfrm>
            </p:spPr>
            <p:txBody>
              <a:bodyPr>
                <a:normAutofit/>
              </a:bodyPr>
              <a:lstStyle/>
              <a:p>
                <a:pPr marL="0" indent="0">
                  <a:buNone/>
                </a:pPr>
                <a:r>
                  <a:rPr lang="en-US" dirty="0"/>
                  <a:t>An </a:t>
                </a:r>
                <a:r>
                  <a:rPr lang="en-US" b="1" dirty="0"/>
                  <a:t>exponent</a:t>
                </a:r>
                <a:r>
                  <a:rPr lang="en-US" dirty="0"/>
                  <a:t> multiplies a </a:t>
                </a:r>
                <a:r>
                  <a:rPr lang="en-US" b="1" dirty="0"/>
                  <a:t>base</a:t>
                </a:r>
                <a:r>
                  <a:rPr lang="en-US" dirty="0"/>
                  <a:t> number (like 2) by itself. </a:t>
                </a:r>
              </a:p>
              <a:p>
                <a:pPr marL="0" indent="0">
                  <a:buNone/>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2</m:t>
                          </m:r>
                        </m:e>
                        <m:sup>
                          <m:r>
                            <a:rPr lang="en-US" i="1" smtClean="0">
                              <a:latin typeface="Cambria Math" panose="02040503050406030204" pitchFamily="18" charset="0"/>
                            </a:rPr>
                            <m:t>3</m:t>
                          </m:r>
                        </m:sup>
                      </m:sSup>
                      <m:r>
                        <a:rPr lang="en-US" i="1" smtClean="0">
                          <a:latin typeface="Cambria Math" panose="02040503050406030204" pitchFamily="18" charset="0"/>
                        </a:rPr>
                        <m:t>=2⋅2⋅2=8</m:t>
                      </m:r>
                    </m:oMath>
                  </m:oMathPara>
                </a14:m>
                <a:endParaRPr lang="en-US" dirty="0"/>
              </a:p>
              <a:p>
                <a:pPr marL="0" indent="0">
                  <a:buNone/>
                </a:pPr>
                <a:r>
                  <a:rPr lang="en-US" dirty="0"/>
                  <a:t>When you combine multiple exponents with the same base, you can consolidate them by adding the exponents together.  </a:t>
                </a:r>
              </a:p>
              <a:p>
                <a:pPr marL="0" indent="0">
                  <a:buNone/>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2+3</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oMath>
                  </m:oMathPara>
                </a14:m>
                <a:endParaRPr lang="en-US" dirty="0"/>
              </a:p>
              <a:p>
                <a:pPr marL="0" indent="0">
                  <a:buNone/>
                </a:pPr>
                <a:r>
                  <a:rPr lang="en-US" dirty="0"/>
                  <a:t>When you divide exponents with the same base, notice that exponents in the denominator can be expressed negatively.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num>
                        <m:den>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den>
                      </m:f>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oMath>
                  </m:oMathPara>
                </a14:m>
                <a:endParaRPr lang="en-US" dirty="0"/>
              </a:p>
              <a:p>
                <a:pPr marL="0" indent="0">
                  <a:buNone/>
                </a:pPr>
                <a:r>
                  <a:rPr lang="en-US" dirty="0"/>
                  <a:t>Alternatively, we could express this as a subtraction operation.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den>
                      </m:f>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2−5</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oMath>
                  </m:oMathPara>
                </a14:m>
                <a:endParaRPr lang="en-US" dirty="0"/>
              </a:p>
            </p:txBody>
          </p:sp>
        </mc:Choice>
        <mc:Fallback xmlns="">
          <p:sp>
            <p:nvSpPr>
              <p:cNvPr id="2" name="Content Placeholder 1">
                <a:extLst>
                  <a:ext uri="{FF2B5EF4-FFF2-40B4-BE49-F238E27FC236}">
                    <a16:creationId xmlns:a16="http://schemas.microsoft.com/office/drawing/2014/main" id="{0EC9CCA5-683D-47E8-8E97-FA114E431F31}"/>
                  </a:ext>
                </a:extLst>
              </p:cNvPr>
              <p:cNvSpPr>
                <a:spLocks noGrp="1" noRot="1" noChangeAspect="1" noMove="1" noResize="1" noEditPoints="1" noAdjustHandles="1" noChangeArrowheads="1" noChangeShapeType="1" noTextEdit="1"/>
              </p:cNvSpPr>
              <p:nvPr>
                <p:ph sz="half" idx="2"/>
              </p:nvPr>
            </p:nvSpPr>
            <p:spPr>
              <a:xfrm>
                <a:off x="541612" y="1431014"/>
                <a:ext cx="6633888" cy="4978930"/>
              </a:xfrm>
              <a:blipFill>
                <a:blip r:embed="rId2"/>
                <a:stretch>
                  <a:fillRect l="-827" t="-1591" r="-137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54870B-F61A-4992-B0A2-A33977A425DB}"/>
              </a:ext>
            </a:extLst>
          </p:cNvPr>
          <p:cNvSpPr>
            <a:spLocks noGrp="1"/>
          </p:cNvSpPr>
          <p:nvPr>
            <p:ph type="title"/>
          </p:nvPr>
        </p:nvSpPr>
        <p:spPr/>
        <p:txBody>
          <a:bodyPr/>
          <a:lstStyle/>
          <a:p>
            <a:r>
              <a:rPr lang="en-US" dirty="0"/>
              <a:t>Exponential Functions</a:t>
            </a:r>
          </a:p>
        </p:txBody>
      </p:sp>
      <p:sp>
        <p:nvSpPr>
          <p:cNvPr id="7" name="Rectangle 4">
            <a:extLst>
              <a:ext uri="{FF2B5EF4-FFF2-40B4-BE49-F238E27FC236}">
                <a16:creationId xmlns:a16="http://schemas.microsoft.com/office/drawing/2014/main" id="{4F481829-22A9-47D7-9C38-14E8F0E67D4C}"/>
              </a:ext>
            </a:extLst>
          </p:cNvPr>
          <p:cNvSpPr>
            <a:spLocks noChangeArrowheads="1"/>
          </p:cNvSpPr>
          <p:nvPr/>
        </p:nvSpPr>
        <p:spPr bwMode="auto">
          <a:xfrm>
            <a:off x="8140700" y="1431014"/>
            <a:ext cx="271145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f = x**</a:t>
            </a:r>
            <a:r>
              <a:rPr kumimoji="0" lang="en-US" altLang="en-US" b="0" i="0" u="none" strike="noStrike" cap="none" normalizeH="0" baseline="0" dirty="0">
                <a:ln>
                  <a:noFill/>
                </a:ln>
                <a:solidFill>
                  <a:srgbClr val="1750EB"/>
                </a:solidFill>
                <a:effectLst/>
                <a:latin typeface="JetBrains Mono"/>
              </a:rPr>
              <a:t>2 </a:t>
            </a:r>
            <a:r>
              <a:rPr kumimoji="0" lang="en-US" altLang="en-US" b="0" i="0" u="none" strike="noStrike" cap="none" normalizeH="0" baseline="0" dirty="0">
                <a:ln>
                  <a:noFill/>
                </a:ln>
                <a:solidFill>
                  <a:srgbClr val="080808"/>
                </a:solidFill>
                <a:effectLst/>
                <a:latin typeface="JetBrains Mono"/>
              </a:rPr>
              <a:t>* x**</a:t>
            </a:r>
            <a:r>
              <a:rPr kumimoji="0" lang="en-US" altLang="en-US" b="0" i="0" u="none" strike="noStrike" cap="none" normalizeH="0" baseline="0" dirty="0">
                <a:ln>
                  <a:noFill/>
                </a:ln>
                <a:solidFill>
                  <a:srgbClr val="1750EB"/>
                </a:solidFill>
                <a:effectLst/>
                <a:latin typeface="JetBrains Mono"/>
              </a:rPr>
              <a:t>3</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(f) </a:t>
            </a:r>
            <a:r>
              <a:rPr kumimoji="0" lang="en-US" altLang="en-US" b="0" i="1" u="none" strike="noStrike" cap="none" normalizeH="0" baseline="0" dirty="0">
                <a:ln>
                  <a:noFill/>
                </a:ln>
                <a:solidFill>
                  <a:srgbClr val="8C8C8C"/>
                </a:solidFill>
                <a:effectLst/>
                <a:latin typeface="JetBrains Mono"/>
              </a:rPr>
              <a:t># x**5</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4038133-180B-487A-B8D9-9624F5AFECF7}"/>
              </a:ext>
            </a:extLst>
          </p:cNvPr>
          <p:cNvSpPr>
            <a:spLocks noChangeArrowheads="1"/>
          </p:cNvSpPr>
          <p:nvPr/>
        </p:nvSpPr>
        <p:spPr bwMode="auto">
          <a:xfrm>
            <a:off x="8140700" y="3429000"/>
            <a:ext cx="264795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f = x**</a:t>
            </a:r>
            <a:r>
              <a:rPr kumimoji="0" lang="en-US" altLang="en-US" b="0" i="0" u="none" strike="noStrike" cap="none" normalizeH="0" baseline="0" dirty="0">
                <a:ln>
                  <a:noFill/>
                </a:ln>
                <a:solidFill>
                  <a:srgbClr val="1750EB"/>
                </a:solidFill>
                <a:effectLst/>
                <a:latin typeface="JetBrains Mono"/>
              </a:rPr>
              <a:t>2 </a:t>
            </a:r>
            <a:r>
              <a:rPr kumimoji="0" lang="en-US" altLang="en-US" b="0" i="0" u="none" strike="noStrike" cap="none" normalizeH="0" baseline="0" dirty="0">
                <a:ln>
                  <a:noFill/>
                </a:ln>
                <a:solidFill>
                  <a:srgbClr val="080808"/>
                </a:solidFill>
                <a:effectLst/>
                <a:latin typeface="JetBrains Mono"/>
              </a:rPr>
              <a:t>/ x**</a:t>
            </a:r>
            <a:r>
              <a:rPr kumimoji="0" lang="en-US" altLang="en-US" b="0" i="0" u="none" strike="noStrike" cap="none" normalizeH="0" baseline="0" dirty="0">
                <a:ln>
                  <a:noFill/>
                </a:ln>
                <a:solidFill>
                  <a:srgbClr val="1750EB"/>
                </a:solidFill>
                <a:effectLst/>
                <a:latin typeface="JetBrains Mono"/>
              </a:rPr>
              <a:t>5</a:t>
            </a: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(f) </a:t>
            </a:r>
            <a:r>
              <a:rPr kumimoji="0" lang="en-US" altLang="en-US" b="0" i="1" u="none" strike="noStrike" cap="none" normalizeH="0" baseline="0" dirty="0">
                <a:ln>
                  <a:noFill/>
                </a:ln>
                <a:solidFill>
                  <a:srgbClr val="8C8C8C"/>
                </a:solidFill>
                <a:effectLst/>
                <a:latin typeface="JetBrains Mono"/>
              </a:rPr>
              <a:t># x**(-3)</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4066E4F-1B7F-42A6-B537-30AECB369A15}"/>
              </a:ext>
            </a:extLst>
          </p:cNvPr>
          <p:cNvSpPr txBox="1"/>
          <p:nvPr/>
        </p:nvSpPr>
        <p:spPr>
          <a:xfrm>
            <a:off x="8140700" y="5090818"/>
            <a:ext cx="2941394" cy="523220"/>
          </a:xfrm>
          <a:prstGeom prst="rect">
            <a:avLst/>
          </a:prstGeom>
          <a:noFill/>
        </p:spPr>
        <p:txBody>
          <a:bodyPr wrap="square" rtlCol="0">
            <a:spAutoFit/>
          </a:bodyPr>
          <a:lstStyle/>
          <a:p>
            <a:r>
              <a:rPr lang="en-US" sz="1400" i="1" dirty="0"/>
              <a:t>Using </a:t>
            </a:r>
            <a:r>
              <a:rPr lang="en-US" sz="1400" i="1" dirty="0" err="1"/>
              <a:t>SymPy</a:t>
            </a:r>
            <a:r>
              <a:rPr lang="en-US" sz="1400" i="1" dirty="0"/>
              <a:t> to simplify </a:t>
            </a:r>
            <a:r>
              <a:rPr lang="en-US" sz="1400" i="1"/>
              <a:t>exponential expressions. </a:t>
            </a:r>
            <a:endParaRPr lang="en-US" sz="1400" i="1" dirty="0"/>
          </a:p>
        </p:txBody>
      </p:sp>
    </p:spTree>
    <p:extLst>
      <p:ext uri="{BB962C8B-B14F-4D97-AF65-F5344CB8AC3E}">
        <p14:creationId xmlns:p14="http://schemas.microsoft.com/office/powerpoint/2010/main" val="30917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78CC00-1488-4ADE-B54C-97049F3A939A}"/>
                  </a:ext>
                </a:extLst>
              </p:cNvPr>
              <p:cNvSpPr>
                <a:spLocks noGrp="1"/>
              </p:cNvSpPr>
              <p:nvPr>
                <p:ph sz="half" idx="2"/>
              </p:nvPr>
            </p:nvSpPr>
            <p:spPr>
              <a:xfrm>
                <a:off x="541612" y="1431014"/>
                <a:ext cx="7071539" cy="4913278"/>
              </a:xfrm>
            </p:spPr>
            <p:txBody>
              <a:bodyPr>
                <a:normAutofit fontScale="92500"/>
              </a:bodyPr>
              <a:lstStyle/>
              <a:p>
                <a:pPr marL="0" indent="0">
                  <a:buNone/>
                </a:pPr>
                <a:r>
                  <a:rPr lang="en-US" dirty="0"/>
                  <a:t>Fractional exponents are less intuitive but are interpreted as root operations. </a:t>
                </a:r>
              </a:p>
              <a:p>
                <a:pPr marL="0" indent="0" algn="ctr">
                  <a:buNone/>
                </a:pP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9</m:t>
                        </m:r>
                      </m:e>
                    </m:ra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f>
                          <m:fPr>
                            <m:type m:val="lin"/>
                            <m:ctrlPr>
                              <a:rPr lang="en-US" i="1" dirty="0" smtClean="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sup>
                    </m:sSup>
                    <m:r>
                      <a:rPr lang="en-US" i="0" dirty="0">
                        <a:latin typeface="Cambria Math" panose="02040503050406030204" pitchFamily="18" charset="0"/>
                      </a:rPr>
                      <m:t>=3</m:t>
                    </m:r>
                  </m:oMath>
                </a14:m>
                <a:r>
                  <a:rPr lang="en-US" dirty="0"/>
                  <a:t>       </a:t>
                </a:r>
                <a14:m>
                  <m:oMath xmlns:m="http://schemas.openxmlformats.org/officeDocument/2006/math">
                    <m:rad>
                      <m:radPr>
                        <m:ctrlPr>
                          <a:rPr lang="en-US" i="1" dirty="0" smtClean="0">
                            <a:solidFill>
                              <a:srgbClr val="836967"/>
                            </a:solidFill>
                            <a:latin typeface="Cambria Math" panose="02040503050406030204" pitchFamily="18" charset="0"/>
                          </a:rPr>
                        </m:ctrlPr>
                      </m:radPr>
                      <m:deg>
                        <m:r>
                          <a:rPr lang="en-US" i="0" dirty="0">
                            <a:latin typeface="Cambria Math" panose="02040503050406030204" pitchFamily="18" charset="0"/>
                          </a:rPr>
                          <m:t>3</m:t>
                        </m:r>
                      </m:deg>
                      <m:e>
                        <m:r>
                          <a:rPr lang="en-US" dirty="0">
                            <a:latin typeface="Cambria Math" panose="02040503050406030204" pitchFamily="18" charset="0"/>
                          </a:rPr>
                          <m:t>8</m:t>
                        </m:r>
                      </m:e>
                    </m:ra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8</m:t>
                        </m:r>
                      </m:e>
                      <m:sup>
                        <m:f>
                          <m:fPr>
                            <m:type m:val="lin"/>
                            <m:ctrlPr>
                              <a:rPr lang="en-US" i="1" dirty="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3</m:t>
                            </m:r>
                          </m:den>
                        </m:f>
                      </m:sup>
                    </m:sSup>
                    <m:r>
                      <a:rPr lang="en-US" i="0" dirty="0">
                        <a:latin typeface="Cambria Math" panose="02040503050406030204" pitchFamily="18" charset="0"/>
                      </a:rPr>
                      <m:t>=2</m:t>
                    </m:r>
                  </m:oMath>
                </a14:m>
                <a:endParaRPr lang="en-US" dirty="0"/>
              </a:p>
              <a:p>
                <a:pPr marL="0" indent="0">
                  <a:lnSpc>
                    <a:spcPct val="150000"/>
                  </a:lnSpc>
                  <a:buNone/>
                </a:pPr>
                <a:r>
                  <a:rPr lang="en-US" dirty="0"/>
                  <a:t>This interpretation makes sense when you use the additive property.</a:t>
                </a:r>
              </a:p>
              <a:p>
                <a:pPr marL="0" indent="0">
                  <a:lnSpc>
                    <a:spcPct val="150000"/>
                  </a:lnSpc>
                  <a:buNone/>
                </a:pPr>
                <a14:m>
                  <m:oMathPara xmlns:m="http://schemas.openxmlformats.org/officeDocument/2006/math">
                    <m:oMathParaPr>
                      <m:jc m:val="centerGroup"/>
                    </m:oMathParaPr>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9</m:t>
                          </m:r>
                        </m:e>
                      </m:rad>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r>
                            <a:rPr lang="en-US" i="0" dirty="0">
                              <a:latin typeface="Cambria Math" panose="02040503050406030204" pitchFamily="18" charset="0"/>
                            </a:rPr>
                            <m:t>9</m:t>
                          </m:r>
                        </m:e>
                      </m:ra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f>
                            <m:fPr>
                              <m:type m:val="lin"/>
                              <m:ctrlPr>
                                <a:rPr lang="en-US" i="1" dirty="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f>
                            <m:fPr>
                              <m:type m:val="lin"/>
                              <m:ctrlPr>
                                <a:rPr lang="en-US" i="1" dirty="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e>
                          </m:d>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r>
                            <a:rPr lang="en-US" i="0" dirty="0">
                              <a:latin typeface="Cambria Math" panose="02040503050406030204" pitchFamily="18" charset="0"/>
                            </a:rPr>
                            <m:t>1</m:t>
                          </m:r>
                        </m:sup>
                      </m:sSup>
                      <m:r>
                        <a:rPr lang="en-US" i="0" dirty="0">
                          <a:latin typeface="Cambria Math" panose="02040503050406030204" pitchFamily="18" charset="0"/>
                        </a:rPr>
                        <m:t>=9</m:t>
                      </m:r>
                    </m:oMath>
                  </m:oMathPara>
                </a14:m>
                <a:endParaRPr lang="en-US" dirty="0"/>
              </a:p>
              <a:p>
                <a:pPr marL="0" indent="0">
                  <a:buNone/>
                </a:pPr>
                <a:r>
                  <a:rPr lang="en-US" dirty="0"/>
                  <a:t>When you exponent an exponent, you multiply the exponents together.</a:t>
                </a:r>
              </a:p>
              <a:p>
                <a:pPr marL="0" indent="0" algn="ctr">
                  <a:buNone/>
                </a:pPr>
                <a14:m>
                  <m:oMath xmlns:m="http://schemas.openxmlformats.org/officeDocument/2006/math">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rad>
                              <m:radPr>
                                <m:degHide m:val="on"/>
                                <m:ctrlPr>
                                  <a:rPr lang="en-US" i="1" smtClean="0">
                                    <a:solidFill>
                                      <a:srgbClr val="836967"/>
                                    </a:solidFill>
                                    <a:latin typeface="Cambria Math" panose="02040503050406030204" pitchFamily="18" charset="0"/>
                                  </a:rPr>
                                </m:ctrlPr>
                              </m:radPr>
                              <m:deg/>
                              <m:e>
                                <m:r>
                                  <a:rPr lang="en-US" smtClean="0">
                                    <a:latin typeface="Cambria Math" panose="02040503050406030204" pitchFamily="18" charset="0"/>
                                  </a:rPr>
                                  <m:t>9</m:t>
                                </m:r>
                              </m:e>
                            </m:rad>
                          </m:e>
                        </m:d>
                      </m:e>
                      <m:sup>
                        <m:r>
                          <a:rPr lang="en-US" i="0" smtClean="0">
                            <a:latin typeface="Cambria Math" panose="02040503050406030204" pitchFamily="18" charset="0"/>
                          </a:rPr>
                          <m:t>2</m:t>
                        </m:r>
                      </m:sup>
                    </m:sSup>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sSup>
                              <m:sSupPr>
                                <m:ctrlPr>
                                  <a:rPr lang="en-US" i="1" smtClean="0">
                                    <a:solidFill>
                                      <a:srgbClr val="836967"/>
                                    </a:solidFill>
                                    <a:latin typeface="Cambria Math" panose="02040503050406030204" pitchFamily="18" charset="0"/>
                                  </a:rPr>
                                </m:ctrlPr>
                              </m:sSupPr>
                              <m:e>
                                <m:r>
                                  <a:rPr lang="en-US" i="0" smtClean="0">
                                    <a:latin typeface="Cambria Math" panose="02040503050406030204" pitchFamily="18" charset="0"/>
                                  </a:rPr>
                                  <m:t>9</m:t>
                                </m:r>
                              </m:e>
                              <m:sup>
                                <m:f>
                                  <m:fPr>
                                    <m:type m:val="lin"/>
                                    <m:ctrlPr>
                                      <a:rPr lang="en-US" i="1" smtClean="0">
                                        <a:latin typeface="Cambria Math" panose="02040503050406030204" pitchFamily="18" charset="0"/>
                                      </a:rPr>
                                    </m:ctrlPr>
                                  </m:fPr>
                                  <m:num>
                                    <m:r>
                                      <a:rPr lang="en-US" i="0" smtClean="0">
                                        <a:latin typeface="Cambria Math" panose="02040503050406030204" pitchFamily="18" charset="0"/>
                                      </a:rPr>
                                      <m:t>1</m:t>
                                    </m:r>
                                  </m:num>
                                  <m:den>
                                    <m:r>
                                      <a:rPr lang="en-US" i="0" smtClean="0">
                                        <a:latin typeface="Cambria Math" panose="02040503050406030204" pitchFamily="18" charset="0"/>
                                      </a:rPr>
                                      <m:t>2</m:t>
                                    </m:r>
                                  </m:den>
                                </m:f>
                              </m:sup>
                            </m:sSup>
                          </m:e>
                        </m:d>
                      </m:e>
                      <m:sup>
                        <m:r>
                          <a:rPr lang="en-US" i="0" smtClean="0">
                            <a:latin typeface="Cambria Math" panose="02040503050406030204" pitchFamily="18" charset="0"/>
                          </a:rPr>
                          <m:t>2</m:t>
                        </m:r>
                      </m:sup>
                    </m:sSup>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0" smtClean="0">
                            <a:latin typeface="Cambria Math" panose="02040503050406030204" pitchFamily="18" charset="0"/>
                          </a:rPr>
                          <m:t>9</m:t>
                        </m:r>
                      </m:e>
                      <m:sup>
                        <m:d>
                          <m:dPr>
                            <m:ctrlPr>
                              <a:rPr lang="en-US" i="1" smtClean="0">
                                <a:solidFill>
                                  <a:srgbClr val="836967"/>
                                </a:solidFill>
                                <a:latin typeface="Cambria Math" panose="02040503050406030204" pitchFamily="18" charset="0"/>
                              </a:rPr>
                            </m:ctrlPr>
                          </m:dPr>
                          <m:e>
                            <m:f>
                              <m:fPr>
                                <m:ctrlPr>
                                  <a:rPr lang="en-US" i="1" smtClean="0">
                                    <a:solidFill>
                                      <a:srgbClr val="836967"/>
                                    </a:solidFill>
                                    <a:latin typeface="Cambria Math" panose="02040503050406030204" pitchFamily="18" charset="0"/>
                                  </a:rPr>
                                </m:ctrlPr>
                              </m:fPr>
                              <m:num>
                                <m:r>
                                  <a:rPr lang="en-US" i="0" smtClean="0">
                                    <a:latin typeface="Cambria Math" panose="02040503050406030204" pitchFamily="18" charset="0"/>
                                  </a:rPr>
                                  <m:t>1</m:t>
                                </m:r>
                              </m:num>
                              <m:den>
                                <m:r>
                                  <a:rPr lang="en-US" i="0" smtClean="0">
                                    <a:latin typeface="Cambria Math" panose="02040503050406030204" pitchFamily="18" charset="0"/>
                                  </a:rPr>
                                  <m:t>2</m:t>
                                </m:r>
                              </m:den>
                            </m:f>
                            <m:r>
                              <a:rPr lang="en-US" i="0" smtClean="0">
                                <a:latin typeface="Cambria Math" panose="02040503050406030204" pitchFamily="18" charset="0"/>
                              </a:rPr>
                              <m:t>⋅2</m:t>
                            </m:r>
                          </m:e>
                        </m:d>
                      </m:sup>
                    </m:sSup>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0" smtClean="0">
                            <a:latin typeface="Cambria Math" panose="02040503050406030204" pitchFamily="18" charset="0"/>
                          </a:rPr>
                          <m:t>9</m:t>
                        </m:r>
                      </m:e>
                      <m:sup>
                        <m:r>
                          <a:rPr lang="en-US" i="0" smtClean="0">
                            <a:latin typeface="Cambria Math" panose="02040503050406030204" pitchFamily="18" charset="0"/>
                          </a:rPr>
                          <m:t>1</m:t>
                        </m:r>
                      </m:sup>
                    </m:sSup>
                    <m:r>
                      <a:rPr lang="en-US" i="0" smtClean="0">
                        <a:latin typeface="Cambria Math" panose="02040503050406030204" pitchFamily="18" charset="0"/>
                      </a:rPr>
                      <m:t>=9</m:t>
                    </m:r>
                  </m:oMath>
                </a14:m>
                <a:r>
                  <a:rPr lang="en-US" dirty="0"/>
                  <a:t> </a:t>
                </a:r>
              </a:p>
              <a:p>
                <a:pPr marL="0" indent="0">
                  <a:lnSpc>
                    <a:spcPct val="150000"/>
                  </a:lnSpc>
                  <a:buNone/>
                </a:pPr>
                <a:r>
                  <a:rPr lang="en-US" dirty="0"/>
                  <a:t>This helps interpret fractional exponents where numerator is not “1”. </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smtClean="0">
                              <a:latin typeface="Cambria Math" panose="02040503050406030204" pitchFamily="18" charset="0"/>
                            </a:rPr>
                            <m:t>8</m:t>
                          </m:r>
                        </m:e>
                        <m:sup>
                          <m:f>
                            <m:fPr>
                              <m:type m:val="lin"/>
                              <m:ctrlPr>
                                <a:rPr lang="en-US" i="1" dirty="0" smtClean="0">
                                  <a:latin typeface="Cambria Math" panose="02040503050406030204" pitchFamily="18" charset="0"/>
                                </a:rPr>
                              </m:ctrlPr>
                            </m:fPr>
                            <m:num>
                              <m:r>
                                <a:rPr lang="en-US" i="0" dirty="0" smtClean="0">
                                  <a:latin typeface="Cambria Math" panose="02040503050406030204" pitchFamily="18" charset="0"/>
                                </a:rPr>
                                <m:t>2</m:t>
                              </m:r>
                            </m:num>
                            <m:den>
                              <m:r>
                                <a:rPr lang="en-US" i="0" dirty="0" smtClean="0">
                                  <a:latin typeface="Cambria Math" panose="02040503050406030204" pitchFamily="18" charset="0"/>
                                </a:rPr>
                                <m:t>3</m:t>
                              </m:r>
                            </m:den>
                          </m:f>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sSup>
                                <m:sSupPr>
                                  <m:ctrlPr>
                                    <a:rPr lang="en-US" i="1" dirty="0" smtClean="0">
                                      <a:solidFill>
                                        <a:srgbClr val="836967"/>
                                      </a:solidFill>
                                      <a:latin typeface="Cambria Math" panose="02040503050406030204" pitchFamily="18" charset="0"/>
                                    </a:rPr>
                                  </m:ctrlPr>
                                </m:sSupPr>
                                <m:e>
                                  <m:r>
                                    <a:rPr lang="en-US" i="0" dirty="0" smtClean="0">
                                      <a:latin typeface="Cambria Math" panose="02040503050406030204" pitchFamily="18" charset="0"/>
                                    </a:rPr>
                                    <m:t>8</m:t>
                                  </m:r>
                                </m:e>
                                <m:sup>
                                  <m:f>
                                    <m:fPr>
                                      <m:type m:val="lin"/>
                                      <m:ctrlPr>
                                        <a:rPr lang="en-US" i="1" dirty="0" smtClean="0">
                                          <a:latin typeface="Cambria Math" panose="02040503050406030204" pitchFamily="18" charset="0"/>
                                        </a:rPr>
                                      </m:ctrlPr>
                                    </m:fPr>
                                    <m:num>
                                      <m:r>
                                        <a:rPr lang="en-US" i="0" dirty="0" smtClean="0">
                                          <a:latin typeface="Cambria Math" panose="02040503050406030204" pitchFamily="18" charset="0"/>
                                        </a:rPr>
                                        <m:t>1</m:t>
                                      </m:r>
                                    </m:num>
                                    <m:den>
                                      <m:r>
                                        <a:rPr lang="en-US" i="0" dirty="0" smtClean="0">
                                          <a:latin typeface="Cambria Math" panose="02040503050406030204" pitchFamily="18" charset="0"/>
                                        </a:rPr>
                                        <m:t>3</m:t>
                                      </m:r>
                                    </m:den>
                                  </m:f>
                                </m:sup>
                              </m:sSup>
                            </m:e>
                          </m:d>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i="0" dirty="0" smtClean="0">
                              <a:latin typeface="Cambria Math" panose="02040503050406030204" pitchFamily="18" charset="0"/>
                            </a:rPr>
                            <m:t>2</m:t>
                          </m:r>
                        </m:e>
                        <m:sup>
                          <m:r>
                            <a:rPr lang="en-US" i="0" dirty="0" smtClean="0">
                              <a:latin typeface="Cambria Math" panose="02040503050406030204" pitchFamily="18" charset="0"/>
                            </a:rPr>
                            <m:t>2</m:t>
                          </m:r>
                        </m:sup>
                      </m:sSup>
                      <m:r>
                        <a:rPr lang="en-US" i="0" dirty="0" smtClean="0">
                          <a:latin typeface="Cambria Math" panose="02040503050406030204" pitchFamily="18" charset="0"/>
                        </a:rPr>
                        <m:t>=4</m:t>
                      </m:r>
                    </m:oMath>
                  </m:oMathPara>
                </a14:m>
                <a:endParaRPr lang="en-US" dirty="0"/>
              </a:p>
            </p:txBody>
          </p:sp>
        </mc:Choice>
        <mc:Fallback xmlns="">
          <p:sp>
            <p:nvSpPr>
              <p:cNvPr id="2" name="Content Placeholder 1">
                <a:extLst>
                  <a:ext uri="{FF2B5EF4-FFF2-40B4-BE49-F238E27FC236}">
                    <a16:creationId xmlns:a16="http://schemas.microsoft.com/office/drawing/2014/main" id="{AA78CC00-1488-4ADE-B54C-97049F3A939A}"/>
                  </a:ext>
                </a:extLst>
              </p:cNvPr>
              <p:cNvSpPr>
                <a:spLocks noGrp="1" noRot="1" noChangeAspect="1" noMove="1" noResize="1" noEditPoints="1" noAdjustHandles="1" noChangeArrowheads="1" noChangeShapeType="1" noTextEdit="1"/>
              </p:cNvSpPr>
              <p:nvPr>
                <p:ph sz="half" idx="2"/>
              </p:nvPr>
            </p:nvSpPr>
            <p:spPr>
              <a:xfrm>
                <a:off x="541612" y="1431014"/>
                <a:ext cx="7071539" cy="4913278"/>
              </a:xfrm>
              <a:blipFill>
                <a:blip r:embed="rId2"/>
                <a:stretch>
                  <a:fillRect l="-603" t="-111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F29155C-C1C8-49DE-B674-8CB6654D1A90}"/>
              </a:ext>
            </a:extLst>
          </p:cNvPr>
          <p:cNvSpPr>
            <a:spLocks noGrp="1"/>
          </p:cNvSpPr>
          <p:nvPr>
            <p:ph type="title"/>
          </p:nvPr>
        </p:nvSpPr>
        <p:spPr/>
        <p:txBody>
          <a:bodyPr/>
          <a:lstStyle/>
          <a:p>
            <a:r>
              <a:rPr lang="en-US" dirty="0"/>
              <a:t>Exponential Functions</a:t>
            </a:r>
          </a:p>
        </p:txBody>
      </p:sp>
      <p:sp>
        <p:nvSpPr>
          <p:cNvPr id="4" name="Rectangle 1">
            <a:extLst>
              <a:ext uri="{FF2B5EF4-FFF2-40B4-BE49-F238E27FC236}">
                <a16:creationId xmlns:a16="http://schemas.microsoft.com/office/drawing/2014/main" id="{413710DA-92E2-487C-B123-8DD851B02B96}"/>
              </a:ext>
            </a:extLst>
          </p:cNvPr>
          <p:cNvSpPr>
            <a:spLocks noChangeArrowheads="1"/>
          </p:cNvSpPr>
          <p:nvPr/>
        </p:nvSpPr>
        <p:spPr bwMode="auto">
          <a:xfrm>
            <a:off x="8151033" y="1489976"/>
            <a:ext cx="319230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expr1 = </a:t>
            </a:r>
            <a:r>
              <a:rPr kumimoji="0" lang="en-US" altLang="en-US" b="0" i="0" u="none" strike="noStrike" cap="none" normalizeH="0" baseline="0" dirty="0" err="1">
                <a:ln>
                  <a:noFill/>
                </a:ln>
                <a:solidFill>
                  <a:srgbClr val="080808"/>
                </a:solidFill>
                <a:effectLst/>
                <a:latin typeface="JetBrains Mono"/>
              </a:rPr>
              <a:t>RealNumber</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8</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1</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3</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(expr1) </a:t>
            </a:r>
            <a:r>
              <a:rPr kumimoji="0" lang="en-US" altLang="en-US" b="0" i="1" u="none" strike="noStrike" cap="none" normalizeH="0" baseline="0" dirty="0">
                <a:ln>
                  <a:noFill/>
                </a:ln>
                <a:solidFill>
                  <a:srgbClr val="8C8C8C"/>
                </a:solidFill>
                <a:effectLst/>
                <a:latin typeface="JetBrains Mono"/>
              </a:rPr>
              <a:t># 2.0</a:t>
            </a:r>
            <a:br>
              <a:rPr kumimoji="0" lang="en-US" altLang="en-US" b="0" i="1" u="none" strike="noStrike" cap="none" normalizeH="0" baseline="0" dirty="0">
                <a:ln>
                  <a:noFill/>
                </a:ln>
                <a:solidFill>
                  <a:srgbClr val="8C8C8C"/>
                </a:solidFill>
                <a:effectLst/>
                <a:latin typeface="JetBrains Mono"/>
              </a:rPr>
            </a:b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expr2 = </a:t>
            </a:r>
            <a:r>
              <a:rPr kumimoji="0" lang="en-US" altLang="en-US" b="0" i="0" u="none" strike="noStrike" cap="none" normalizeH="0" baseline="0" dirty="0" err="1">
                <a:ln>
                  <a:noFill/>
                </a:ln>
                <a:solidFill>
                  <a:srgbClr val="080808"/>
                </a:solidFill>
                <a:effectLst/>
                <a:latin typeface="JetBrains Mono"/>
              </a:rPr>
              <a:t>RealNumber</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8</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2</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3</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(expr2) </a:t>
            </a:r>
            <a:r>
              <a:rPr kumimoji="0" lang="en-US" altLang="en-US" b="0" i="1" u="none" strike="noStrike" cap="none" normalizeH="0" baseline="0" dirty="0">
                <a:ln>
                  <a:noFill/>
                </a:ln>
                <a:solidFill>
                  <a:srgbClr val="8C8C8C"/>
                </a:solidFill>
                <a:effectLst/>
                <a:latin typeface="JetBrains Mono"/>
              </a:rPr>
              <a:t># 4.0</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50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28A5A-6DC6-4433-B8A0-A5A8BF1F9478}"/>
              </a:ext>
            </a:extLst>
          </p:cNvPr>
          <p:cNvSpPr>
            <a:spLocks noGrp="1"/>
          </p:cNvSpPr>
          <p:nvPr>
            <p:ph sz="half" idx="2"/>
          </p:nvPr>
        </p:nvSpPr>
        <p:spPr/>
        <p:txBody>
          <a:bodyPr/>
          <a:lstStyle/>
          <a:p>
            <a:endParaRPr lang="en-US" dirty="0"/>
          </a:p>
          <a:p>
            <a:endParaRPr lang="en-US" dirty="0"/>
          </a:p>
          <a:p>
            <a:endParaRPr lang="en-US" dirty="0"/>
          </a:p>
        </p:txBody>
      </p:sp>
      <p:sp>
        <p:nvSpPr>
          <p:cNvPr id="3" name="Title 2">
            <a:extLst>
              <a:ext uri="{FF2B5EF4-FFF2-40B4-BE49-F238E27FC236}">
                <a16:creationId xmlns:a16="http://schemas.microsoft.com/office/drawing/2014/main" id="{DF72815A-6F60-4B93-90D2-363966F3BD2D}"/>
              </a:ext>
            </a:extLst>
          </p:cNvPr>
          <p:cNvSpPr>
            <a:spLocks noGrp="1"/>
          </p:cNvSpPr>
          <p:nvPr>
            <p:ph type="title"/>
          </p:nvPr>
        </p:nvSpPr>
        <p:spPr/>
        <p:txBody>
          <a:bodyPr/>
          <a:lstStyle/>
          <a:p>
            <a:r>
              <a:rPr lang="en-US" dirty="0"/>
              <a:t>Exponential Functions – Plot Examples </a:t>
            </a:r>
          </a:p>
        </p:txBody>
      </p:sp>
      <p:pic>
        <p:nvPicPr>
          <p:cNvPr id="5" name="Picture 4">
            <a:extLst>
              <a:ext uri="{FF2B5EF4-FFF2-40B4-BE49-F238E27FC236}">
                <a16:creationId xmlns:a16="http://schemas.microsoft.com/office/drawing/2014/main" id="{197F6E0C-BBB9-4BAC-8648-ABF869FADC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9989" y="2372740"/>
            <a:ext cx="3594952" cy="2696214"/>
          </a:xfrm>
          <a:prstGeom prst="rect">
            <a:avLst/>
          </a:prstGeom>
        </p:spPr>
      </p:pic>
      <p:sp>
        <p:nvSpPr>
          <p:cNvPr id="6" name="Rectangle 1">
            <a:extLst>
              <a:ext uri="{FF2B5EF4-FFF2-40B4-BE49-F238E27FC236}">
                <a16:creationId xmlns:a16="http://schemas.microsoft.com/office/drawing/2014/main" id="{990BCADC-990A-4F1D-A3A7-5B3A731F4C9F}"/>
              </a:ext>
            </a:extLst>
          </p:cNvPr>
          <p:cNvSpPr>
            <a:spLocks noChangeArrowheads="1"/>
          </p:cNvSpPr>
          <p:nvPr/>
        </p:nvSpPr>
        <p:spPr bwMode="auto">
          <a:xfrm>
            <a:off x="62998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2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55D6CC-FADE-48EE-AC22-83CB64E3F45D}"/>
                  </a:ext>
                </a:extLst>
              </p:cNvPr>
              <p:cNvSpPr txBox="1"/>
              <p:nvPr/>
            </p:nvSpPr>
            <p:spPr>
              <a:xfrm>
                <a:off x="1598706" y="1992661"/>
                <a:ext cx="1466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r>
                        <a:rPr lang="en-US" i="0">
                          <a:latin typeface="Cambria Math" panose="02040503050406030204" pitchFamily="18" charset="0"/>
                        </a:rPr>
                        <m:t>+1</m:t>
                      </m:r>
                    </m:oMath>
                  </m:oMathPara>
                </a14:m>
                <a:endParaRPr lang="en-US" dirty="0"/>
              </a:p>
            </p:txBody>
          </p:sp>
        </mc:Choice>
        <mc:Fallback xmlns="">
          <p:sp>
            <p:nvSpPr>
              <p:cNvPr id="7" name="TextBox 6">
                <a:extLst>
                  <a:ext uri="{FF2B5EF4-FFF2-40B4-BE49-F238E27FC236}">
                    <a16:creationId xmlns:a16="http://schemas.microsoft.com/office/drawing/2014/main" id="{5A55D6CC-FADE-48EE-AC22-83CB64E3F45D}"/>
                  </a:ext>
                </a:extLst>
              </p:cNvPr>
              <p:cNvSpPr txBox="1">
                <a:spLocks noRot="1" noChangeAspect="1" noMove="1" noResize="1" noEditPoints="1" noAdjustHandles="1" noChangeArrowheads="1" noChangeShapeType="1" noTextEdit="1"/>
              </p:cNvSpPr>
              <p:nvPr/>
            </p:nvSpPr>
            <p:spPr>
              <a:xfrm>
                <a:off x="1598706" y="1992661"/>
                <a:ext cx="1466620" cy="276999"/>
              </a:xfrm>
              <a:prstGeom prst="rect">
                <a:avLst/>
              </a:prstGeom>
              <a:blipFill>
                <a:blip r:embed="rId3"/>
                <a:stretch>
                  <a:fillRect l="-4979" r="-2905" b="-4000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0B31001-BD16-42B0-BA92-A044AB1D576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372109" y="2372740"/>
            <a:ext cx="3594952" cy="2696214"/>
          </a:xfrm>
          <a:prstGeom prst="rect">
            <a:avLst/>
          </a:prstGeom>
        </p:spPr>
      </p:pic>
      <p:sp>
        <p:nvSpPr>
          <p:cNvPr id="9" name="Rectangle 1">
            <a:extLst>
              <a:ext uri="{FF2B5EF4-FFF2-40B4-BE49-F238E27FC236}">
                <a16:creationId xmlns:a16="http://schemas.microsoft.com/office/drawing/2014/main" id="{FAB0DAB5-166C-4290-9C5E-3619D3A9E7E0}"/>
              </a:ext>
            </a:extLst>
          </p:cNvPr>
          <p:cNvSpPr>
            <a:spLocks noChangeArrowheads="1"/>
          </p:cNvSpPr>
          <p:nvPr/>
        </p:nvSpPr>
        <p:spPr bwMode="auto">
          <a:xfrm>
            <a:off x="437210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3 </a:t>
            </a:r>
            <a:r>
              <a:rPr lang="en-US" altLang="en-US" sz="1400" dirty="0">
                <a:solidFill>
                  <a:srgbClr val="080808"/>
                </a:solidFill>
                <a:latin typeface="JetBrains Mono"/>
              </a:rPr>
              <a:t>-</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10</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6338FA-A3FF-4030-AA40-20E6FDBA6F6E}"/>
                  </a:ext>
                </a:extLst>
              </p:cNvPr>
              <p:cNvSpPr txBox="1"/>
              <p:nvPr/>
            </p:nvSpPr>
            <p:spPr>
              <a:xfrm>
                <a:off x="5340826" y="1992661"/>
                <a:ext cx="15948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1" smtClean="0">
                              <a:latin typeface="Cambria Math" panose="02040503050406030204" pitchFamily="18" charset="0"/>
                            </a:rPr>
                            <m:t>3</m:t>
                          </m:r>
                        </m:sup>
                      </m:sSup>
                      <m:r>
                        <a:rPr lang="en-US" i="1" smtClean="0">
                          <a:latin typeface="Cambria Math" panose="02040503050406030204" pitchFamily="18" charset="0"/>
                        </a:rPr>
                        <m:t>−10</m:t>
                      </m:r>
                    </m:oMath>
                  </m:oMathPara>
                </a14:m>
                <a:endParaRPr lang="en-US" dirty="0"/>
              </a:p>
            </p:txBody>
          </p:sp>
        </mc:Choice>
        <mc:Fallback xmlns="">
          <p:sp>
            <p:nvSpPr>
              <p:cNvPr id="10" name="TextBox 9">
                <a:extLst>
                  <a:ext uri="{FF2B5EF4-FFF2-40B4-BE49-F238E27FC236}">
                    <a16:creationId xmlns:a16="http://schemas.microsoft.com/office/drawing/2014/main" id="{EE6338FA-A3FF-4030-AA40-20E6FDBA6F6E}"/>
                  </a:ext>
                </a:extLst>
              </p:cNvPr>
              <p:cNvSpPr txBox="1">
                <a:spLocks noRot="1" noChangeAspect="1" noMove="1" noResize="1" noEditPoints="1" noAdjustHandles="1" noChangeArrowheads="1" noChangeShapeType="1" noTextEdit="1"/>
              </p:cNvSpPr>
              <p:nvPr/>
            </p:nvSpPr>
            <p:spPr>
              <a:xfrm>
                <a:off x="5340826" y="1992661"/>
                <a:ext cx="1594860" cy="276999"/>
              </a:xfrm>
              <a:prstGeom prst="rect">
                <a:avLst/>
              </a:prstGeom>
              <a:blipFill>
                <a:blip r:embed="rId5"/>
                <a:stretch>
                  <a:fillRect l="-4580" r="-3053" b="-4000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8ACBA5A-7CB8-452E-91A2-67CF0680B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114229" y="2372740"/>
            <a:ext cx="3594952" cy="2696214"/>
          </a:xfrm>
          <a:prstGeom prst="rect">
            <a:avLst/>
          </a:prstGeom>
        </p:spPr>
      </p:pic>
      <p:sp>
        <p:nvSpPr>
          <p:cNvPr id="12" name="Rectangle 1">
            <a:extLst>
              <a:ext uri="{FF2B5EF4-FFF2-40B4-BE49-F238E27FC236}">
                <a16:creationId xmlns:a16="http://schemas.microsoft.com/office/drawing/2014/main" id="{285E1476-608B-4F5C-8DE4-05E862F70025}"/>
              </a:ext>
            </a:extLst>
          </p:cNvPr>
          <p:cNvSpPr>
            <a:spLocks noChangeArrowheads="1"/>
          </p:cNvSpPr>
          <p:nvPr/>
        </p:nvSpPr>
        <p:spPr bwMode="auto">
          <a:xfrm>
            <a:off x="811422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(1/2) </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B3900E3-D31B-4C65-A3A0-EDE1198F0194}"/>
                  </a:ext>
                </a:extLst>
              </p:cNvPr>
              <p:cNvSpPr txBox="1"/>
              <p:nvPr/>
            </p:nvSpPr>
            <p:spPr>
              <a:xfrm>
                <a:off x="9082946" y="1992661"/>
                <a:ext cx="1253740" cy="2941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f>
                            <m:fPr>
                              <m:type m:val="lin"/>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sup>
                      </m:sSup>
                    </m:oMath>
                  </m:oMathPara>
                </a14:m>
                <a:endParaRPr lang="en-US" dirty="0"/>
              </a:p>
            </p:txBody>
          </p:sp>
        </mc:Choice>
        <mc:Fallback xmlns="">
          <p:sp>
            <p:nvSpPr>
              <p:cNvPr id="13" name="TextBox 12">
                <a:extLst>
                  <a:ext uri="{FF2B5EF4-FFF2-40B4-BE49-F238E27FC236}">
                    <a16:creationId xmlns:a16="http://schemas.microsoft.com/office/drawing/2014/main" id="{EB3900E3-D31B-4C65-A3A0-EDE1198F0194}"/>
                  </a:ext>
                </a:extLst>
              </p:cNvPr>
              <p:cNvSpPr txBox="1">
                <a:spLocks noRot="1" noChangeAspect="1" noMove="1" noResize="1" noEditPoints="1" noAdjustHandles="1" noChangeArrowheads="1" noChangeShapeType="1" noTextEdit="1"/>
              </p:cNvSpPr>
              <p:nvPr/>
            </p:nvSpPr>
            <p:spPr>
              <a:xfrm>
                <a:off x="9082946" y="1992661"/>
                <a:ext cx="1253740" cy="294119"/>
              </a:xfrm>
              <a:prstGeom prst="rect">
                <a:avLst/>
              </a:prstGeom>
              <a:blipFill>
                <a:blip r:embed="rId7"/>
                <a:stretch>
                  <a:fillRect l="-5825" t="-120833" r="-32524" b="-145833"/>
                </a:stretch>
              </a:blipFill>
            </p:spPr>
            <p:txBody>
              <a:bodyPr/>
              <a:lstStyle/>
              <a:p>
                <a:r>
                  <a:rPr lang="en-US">
                    <a:noFill/>
                  </a:rPr>
                  <a:t> </a:t>
                </a:r>
              </a:p>
            </p:txBody>
          </p:sp>
        </mc:Fallback>
      </mc:AlternateContent>
    </p:spTree>
    <p:extLst>
      <p:ext uri="{BB962C8B-B14F-4D97-AF65-F5344CB8AC3E}">
        <p14:creationId xmlns:p14="http://schemas.microsoft.com/office/powerpoint/2010/main" val="133565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28A5A-6DC6-4433-B8A0-A5A8BF1F9478}"/>
              </a:ext>
            </a:extLst>
          </p:cNvPr>
          <p:cNvSpPr>
            <a:spLocks noGrp="1"/>
          </p:cNvSpPr>
          <p:nvPr>
            <p:ph sz="half" idx="2"/>
          </p:nvPr>
        </p:nvSpPr>
        <p:spPr/>
        <p:txBody>
          <a:bodyPr/>
          <a:lstStyle/>
          <a:p>
            <a:endParaRPr lang="en-US" dirty="0"/>
          </a:p>
          <a:p>
            <a:endParaRPr lang="en-US" dirty="0"/>
          </a:p>
          <a:p>
            <a:endParaRPr lang="en-US" dirty="0"/>
          </a:p>
        </p:txBody>
      </p:sp>
      <p:sp>
        <p:nvSpPr>
          <p:cNvPr id="3" name="Title 2">
            <a:extLst>
              <a:ext uri="{FF2B5EF4-FFF2-40B4-BE49-F238E27FC236}">
                <a16:creationId xmlns:a16="http://schemas.microsoft.com/office/drawing/2014/main" id="{DF72815A-6F60-4B93-90D2-363966F3BD2D}"/>
              </a:ext>
            </a:extLst>
          </p:cNvPr>
          <p:cNvSpPr>
            <a:spLocks noGrp="1"/>
          </p:cNvSpPr>
          <p:nvPr>
            <p:ph type="title"/>
          </p:nvPr>
        </p:nvSpPr>
        <p:spPr/>
        <p:txBody>
          <a:bodyPr/>
          <a:lstStyle/>
          <a:p>
            <a:r>
              <a:rPr lang="en-US" dirty="0"/>
              <a:t>Exponential Functions – Plot Examples </a:t>
            </a:r>
          </a:p>
        </p:txBody>
      </p:sp>
      <p:pic>
        <p:nvPicPr>
          <p:cNvPr id="5" name="Picture 4">
            <a:extLst>
              <a:ext uri="{FF2B5EF4-FFF2-40B4-BE49-F238E27FC236}">
                <a16:creationId xmlns:a16="http://schemas.microsoft.com/office/drawing/2014/main" id="{197F6E0C-BBB9-4BAC-8648-ABF869FADC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9989" y="2372740"/>
            <a:ext cx="3594952" cy="2696214"/>
          </a:xfrm>
          <a:prstGeom prst="rect">
            <a:avLst/>
          </a:prstGeom>
        </p:spPr>
      </p:pic>
      <p:sp>
        <p:nvSpPr>
          <p:cNvPr id="6" name="Rectangle 1">
            <a:extLst>
              <a:ext uri="{FF2B5EF4-FFF2-40B4-BE49-F238E27FC236}">
                <a16:creationId xmlns:a16="http://schemas.microsoft.com/office/drawing/2014/main" id="{990BCADC-990A-4F1D-A3A7-5B3A731F4C9F}"/>
              </a:ext>
            </a:extLst>
          </p:cNvPr>
          <p:cNvSpPr>
            <a:spLocks noChangeArrowheads="1"/>
          </p:cNvSpPr>
          <p:nvPr/>
        </p:nvSpPr>
        <p:spPr bwMode="auto">
          <a:xfrm>
            <a:off x="62998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(1/3)</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55D6CC-FADE-48EE-AC22-83CB64E3F45D}"/>
                  </a:ext>
                </a:extLst>
              </p:cNvPr>
              <p:cNvSpPr txBox="1"/>
              <p:nvPr/>
            </p:nvSpPr>
            <p:spPr>
              <a:xfrm>
                <a:off x="1598706" y="1992661"/>
                <a:ext cx="1253741" cy="2941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f>
                            <m:fPr>
                              <m:type m:val="lin"/>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3</m:t>
                              </m:r>
                            </m:den>
                          </m:f>
                        </m:sup>
                      </m:sSup>
                    </m:oMath>
                  </m:oMathPara>
                </a14:m>
                <a:endParaRPr lang="en-US" dirty="0"/>
              </a:p>
            </p:txBody>
          </p:sp>
        </mc:Choice>
        <mc:Fallback xmlns="">
          <p:sp>
            <p:nvSpPr>
              <p:cNvPr id="7" name="TextBox 6">
                <a:extLst>
                  <a:ext uri="{FF2B5EF4-FFF2-40B4-BE49-F238E27FC236}">
                    <a16:creationId xmlns:a16="http://schemas.microsoft.com/office/drawing/2014/main" id="{5A55D6CC-FADE-48EE-AC22-83CB64E3F45D}"/>
                  </a:ext>
                </a:extLst>
              </p:cNvPr>
              <p:cNvSpPr txBox="1">
                <a:spLocks noRot="1" noChangeAspect="1" noMove="1" noResize="1" noEditPoints="1" noAdjustHandles="1" noChangeArrowheads="1" noChangeShapeType="1" noTextEdit="1"/>
              </p:cNvSpPr>
              <p:nvPr/>
            </p:nvSpPr>
            <p:spPr>
              <a:xfrm>
                <a:off x="1598706" y="1992661"/>
                <a:ext cx="1253741" cy="294119"/>
              </a:xfrm>
              <a:prstGeom prst="rect">
                <a:avLst/>
              </a:prstGeom>
              <a:blipFill>
                <a:blip r:embed="rId3"/>
                <a:stretch>
                  <a:fillRect l="-5825" t="-120833" r="-33010" b="-14583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0B31001-BD16-42B0-BA92-A044AB1D576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372109" y="2372740"/>
            <a:ext cx="3594952" cy="2696214"/>
          </a:xfrm>
          <a:prstGeom prst="rect">
            <a:avLst/>
          </a:prstGeom>
        </p:spPr>
      </p:pic>
      <p:sp>
        <p:nvSpPr>
          <p:cNvPr id="9" name="Rectangle 1">
            <a:extLst>
              <a:ext uri="{FF2B5EF4-FFF2-40B4-BE49-F238E27FC236}">
                <a16:creationId xmlns:a16="http://schemas.microsoft.com/office/drawing/2014/main" id="{FAB0DAB5-166C-4290-9C5E-3619D3A9E7E0}"/>
              </a:ext>
            </a:extLst>
          </p:cNvPr>
          <p:cNvSpPr>
            <a:spLocks noChangeArrowheads="1"/>
          </p:cNvSpPr>
          <p:nvPr/>
        </p:nvSpPr>
        <p:spPr bwMode="auto">
          <a:xfrm>
            <a:off x="437210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(-2)</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6338FA-A3FF-4030-AA40-20E6FDBA6F6E}"/>
                  </a:ext>
                </a:extLst>
              </p:cNvPr>
              <p:cNvSpPr txBox="1"/>
              <p:nvPr/>
            </p:nvSpPr>
            <p:spPr>
              <a:xfrm>
                <a:off x="5340826" y="1992661"/>
                <a:ext cx="1184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EE6338FA-A3FF-4030-AA40-20E6FDBA6F6E}"/>
                  </a:ext>
                </a:extLst>
              </p:cNvPr>
              <p:cNvSpPr txBox="1">
                <a:spLocks noRot="1" noChangeAspect="1" noMove="1" noResize="1" noEditPoints="1" noAdjustHandles="1" noChangeArrowheads="1" noChangeShapeType="1" noTextEdit="1"/>
              </p:cNvSpPr>
              <p:nvPr/>
            </p:nvSpPr>
            <p:spPr>
              <a:xfrm>
                <a:off x="5340826" y="1992661"/>
                <a:ext cx="1184491" cy="276999"/>
              </a:xfrm>
              <a:prstGeom prst="rect">
                <a:avLst/>
              </a:prstGeom>
              <a:blipFill>
                <a:blip r:embed="rId5"/>
                <a:stretch>
                  <a:fillRect l="-6186" r="-1546" b="-4000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8ACBA5A-7CB8-452E-91A2-67CF0680B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114229" y="2372740"/>
            <a:ext cx="3594952" cy="269621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B3900E3-D31B-4C65-A3A0-EDE1198F0194}"/>
                  </a:ext>
                </a:extLst>
              </p:cNvPr>
              <p:cNvSpPr txBox="1"/>
              <p:nvPr/>
            </p:nvSpPr>
            <p:spPr>
              <a:xfrm>
                <a:off x="9082946" y="1992661"/>
                <a:ext cx="1782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=2</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smtClean="0">
                          <a:latin typeface="Cambria Math" panose="02040503050406030204" pitchFamily="18" charset="0"/>
                        </a:rPr>
                        <m:t>3</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𝑦</m:t>
                          </m:r>
                        </m:e>
                        <m:sup>
                          <m:r>
                            <a:rPr lang="en-US" i="1" smtClean="0">
                              <a:latin typeface="Cambria Math" panose="02040503050406030204" pitchFamily="18" charset="0"/>
                            </a:rPr>
                            <m:t>3</m:t>
                          </m:r>
                        </m:sup>
                      </m:sSup>
                    </m:oMath>
                  </m:oMathPara>
                </a14:m>
                <a:endParaRPr lang="en-US" dirty="0"/>
              </a:p>
            </p:txBody>
          </p:sp>
        </mc:Choice>
        <mc:Fallback xmlns="">
          <p:sp>
            <p:nvSpPr>
              <p:cNvPr id="13" name="TextBox 12">
                <a:extLst>
                  <a:ext uri="{FF2B5EF4-FFF2-40B4-BE49-F238E27FC236}">
                    <a16:creationId xmlns:a16="http://schemas.microsoft.com/office/drawing/2014/main" id="{EB3900E3-D31B-4C65-A3A0-EDE1198F0194}"/>
                  </a:ext>
                </a:extLst>
              </p:cNvPr>
              <p:cNvSpPr txBox="1">
                <a:spLocks noRot="1" noChangeAspect="1" noMove="1" noResize="1" noEditPoints="1" noAdjustHandles="1" noChangeArrowheads="1" noChangeShapeType="1" noTextEdit="1"/>
              </p:cNvSpPr>
              <p:nvPr/>
            </p:nvSpPr>
            <p:spPr>
              <a:xfrm>
                <a:off x="9082946" y="1992661"/>
                <a:ext cx="1782411" cy="276999"/>
              </a:xfrm>
              <a:prstGeom prst="rect">
                <a:avLst/>
              </a:prstGeom>
              <a:blipFill>
                <a:blip r:embed="rId7"/>
                <a:stretch>
                  <a:fillRect l="-4110" r="-685" b="-40000"/>
                </a:stretch>
              </a:blipFill>
            </p:spPr>
            <p:txBody>
              <a:bodyPr/>
              <a:lstStyle/>
              <a:p>
                <a:r>
                  <a:rPr lang="en-US">
                    <a:noFill/>
                  </a:rPr>
                  <a:t> </a:t>
                </a:r>
              </a:p>
            </p:txBody>
          </p:sp>
        </mc:Fallback>
      </mc:AlternateContent>
      <p:sp>
        <p:nvSpPr>
          <p:cNvPr id="4" name="Rectangle 1">
            <a:extLst>
              <a:ext uri="{FF2B5EF4-FFF2-40B4-BE49-F238E27FC236}">
                <a16:creationId xmlns:a16="http://schemas.microsoft.com/office/drawing/2014/main" id="{193E2C96-BE43-4B20-BDC1-9F7004DF2E4A}"/>
              </a:ext>
            </a:extLst>
          </p:cNvPr>
          <p:cNvSpPr>
            <a:spLocks noChangeArrowheads="1"/>
          </p:cNvSpPr>
          <p:nvPr/>
        </p:nvSpPr>
        <p:spPr bwMode="auto">
          <a:xfrm>
            <a:off x="8114229" y="5228390"/>
            <a:ext cx="214555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JetBrains Mono"/>
              </a:rPr>
              <a:t>from </a:t>
            </a:r>
            <a:r>
              <a:rPr kumimoji="0" lang="en-US" altLang="en-US" sz="1200" b="0" i="0" u="none" strike="noStrike" cap="none" normalizeH="0" baseline="0" dirty="0" err="1">
                <a:ln>
                  <a:noFill/>
                </a:ln>
                <a:solidFill>
                  <a:srgbClr val="080808"/>
                </a:solidFill>
                <a:effectLst/>
                <a:latin typeface="JetBrains Mono"/>
              </a:rPr>
              <a:t>sympy</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import </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033B3"/>
                </a:solidFill>
                <a:effectLst/>
                <a:latin typeface="JetBrains Mono"/>
              </a:rPr>
              <a:t>from </a:t>
            </a:r>
            <a:r>
              <a:rPr kumimoji="0" lang="en-US" altLang="en-US" sz="1200" b="0" i="0" u="none" strike="noStrike" cap="none" normalizeH="0" baseline="0" dirty="0" err="1">
                <a:ln>
                  <a:noFill/>
                </a:ln>
                <a:solidFill>
                  <a:srgbClr val="080808"/>
                </a:solidFill>
                <a:effectLst/>
                <a:latin typeface="JetBrains Mono"/>
              </a:rPr>
              <a:t>sympy.plotting</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import </a:t>
            </a:r>
            <a:r>
              <a:rPr kumimoji="0" lang="en-US" altLang="en-US" sz="1200" b="0" i="0" u="none" strike="noStrike" cap="none" normalizeH="0" baseline="0" dirty="0">
                <a:ln>
                  <a:noFill/>
                </a:ln>
                <a:solidFill>
                  <a:srgbClr val="080808"/>
                </a:solidFill>
                <a:effectLst/>
                <a:latin typeface="JetBrains Mono"/>
              </a:rPr>
              <a:t>plot3d</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err="1">
                <a:ln>
                  <a:noFill/>
                </a:ln>
                <a:solidFill>
                  <a:srgbClr val="080808"/>
                </a:solidFill>
                <a:effectLst/>
                <a:latin typeface="JetBrains Mono"/>
              </a:rPr>
              <a:t>x,y</a:t>
            </a:r>
            <a:r>
              <a:rPr kumimoji="0" lang="en-US" altLang="en-US" sz="1200" b="0" i="0" u="none" strike="noStrike" cap="none" normalizeH="0" baseline="0" dirty="0">
                <a:ln>
                  <a:noFill/>
                </a:ln>
                <a:solidFill>
                  <a:srgbClr val="080808"/>
                </a:solidFill>
                <a:effectLst/>
                <a:latin typeface="JetBrains Mono"/>
              </a:rPr>
              <a:t> = symbols(</a:t>
            </a:r>
            <a:r>
              <a:rPr kumimoji="0" lang="en-US" altLang="en-US" sz="1200" b="1" i="0" u="none" strike="noStrike" cap="none" normalizeH="0" baseline="0" dirty="0">
                <a:ln>
                  <a:noFill/>
                </a:ln>
                <a:solidFill>
                  <a:srgbClr val="008080"/>
                </a:solidFill>
                <a:effectLst/>
                <a:latin typeface="JetBrains Mono"/>
              </a:rPr>
              <a:t>'x y'</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f = </a:t>
            </a:r>
            <a:r>
              <a:rPr kumimoji="0" lang="en-US" altLang="en-US" sz="1200" b="0" i="0" u="none" strike="noStrike" cap="none" normalizeH="0" baseline="0" dirty="0">
                <a:ln>
                  <a:noFill/>
                </a:ln>
                <a:solidFill>
                  <a:srgbClr val="1750EB"/>
                </a:solidFill>
                <a:effectLst/>
                <a:latin typeface="JetBrains Mono"/>
              </a:rPr>
              <a:t>2</a:t>
            </a:r>
            <a:r>
              <a:rPr kumimoji="0" lang="en-US" altLang="en-US" sz="1200" b="0" i="0" u="none" strike="noStrike" cap="none" normalizeH="0" baseline="0" dirty="0">
                <a:ln>
                  <a:noFill/>
                </a:ln>
                <a:solidFill>
                  <a:srgbClr val="080808"/>
                </a:solidFill>
                <a:effectLst/>
                <a:latin typeface="JetBrains Mono"/>
              </a:rPr>
              <a:t>*x**</a:t>
            </a:r>
            <a:r>
              <a:rPr kumimoji="0" lang="en-US" altLang="en-US" sz="1200" b="0" i="0" u="none" strike="noStrike" cap="none" normalizeH="0" baseline="0" dirty="0">
                <a:ln>
                  <a:noFill/>
                </a:ln>
                <a:solidFill>
                  <a:srgbClr val="1750EB"/>
                </a:solidFill>
                <a:effectLst/>
                <a:latin typeface="JetBrains Mono"/>
              </a:rPr>
              <a:t>2 </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1750EB"/>
                </a:solidFill>
                <a:effectLst/>
                <a:latin typeface="JetBrains Mono"/>
              </a:rPr>
              <a:t>3</a:t>
            </a:r>
            <a:r>
              <a:rPr kumimoji="0" lang="en-US" altLang="en-US" sz="1200" b="0" i="0" u="none" strike="noStrike" cap="none" normalizeH="0" baseline="0" dirty="0">
                <a:ln>
                  <a:noFill/>
                </a:ln>
                <a:solidFill>
                  <a:srgbClr val="080808"/>
                </a:solidFill>
                <a:effectLst/>
                <a:latin typeface="JetBrains Mono"/>
              </a:rPr>
              <a:t>*y**</a:t>
            </a:r>
            <a:r>
              <a:rPr kumimoji="0" lang="en-US" altLang="en-US" sz="1200" b="0" i="0" u="none" strike="noStrike" cap="none" normalizeH="0" baseline="0" dirty="0">
                <a:ln>
                  <a:noFill/>
                </a:ln>
                <a:solidFill>
                  <a:srgbClr val="1750EB"/>
                </a:solidFill>
                <a:effectLst/>
                <a:latin typeface="JetBrains Mono"/>
              </a:rPr>
              <a:t>3</a:t>
            </a:r>
            <a:br>
              <a:rPr kumimoji="0" lang="en-US" altLang="en-US" sz="1200" b="0" i="0" u="none" strike="noStrike" cap="none" normalizeH="0" baseline="0" dirty="0">
                <a:ln>
                  <a:noFill/>
                </a:ln>
                <a:solidFill>
                  <a:srgbClr val="1750EB"/>
                </a:solidFill>
                <a:effectLst/>
                <a:latin typeface="JetBrains Mono"/>
              </a:rPr>
            </a:br>
            <a:r>
              <a:rPr kumimoji="0" lang="en-US" altLang="en-US" sz="1200" b="0" i="0" u="none" strike="noStrike" cap="none" normalizeH="0" baseline="0" dirty="0">
                <a:ln>
                  <a:noFill/>
                </a:ln>
                <a:solidFill>
                  <a:srgbClr val="080808"/>
                </a:solidFill>
                <a:effectLst/>
                <a:latin typeface="JetBrains Mono"/>
              </a:rPr>
              <a:t>plot3d(f)</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3270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D655B39-A739-4EB1-9CA6-AB39B5DA441D}"/>
                  </a:ext>
                </a:extLst>
              </p:cNvPr>
              <p:cNvSpPr>
                <a:spLocks noGrp="1"/>
              </p:cNvSpPr>
              <p:nvPr>
                <p:ph sz="half" idx="2"/>
              </p:nvPr>
            </p:nvSpPr>
            <p:spPr>
              <a:xfrm>
                <a:off x="541612" y="1431014"/>
                <a:ext cx="6289494" cy="5035527"/>
              </a:xfrm>
            </p:spPr>
            <p:txBody>
              <a:bodyPr>
                <a:normAutofit/>
              </a:bodyPr>
              <a:lstStyle/>
              <a:p>
                <a:pPr marL="0" indent="0">
                  <a:buNone/>
                </a:pPr>
                <a:r>
                  <a:rPr lang="en-US" dirty="0"/>
                  <a:t>Commonly we are interested in solving for an exponent as shown below: </a:t>
                </a:r>
              </a:p>
              <a:p>
                <a:pPr marL="0" indent="0">
                  <a:buNone/>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2</m:t>
                          </m:r>
                        </m:e>
                        <m:sup>
                          <m:r>
                            <a:rPr lang="en-US" i="1" dirty="0">
                              <a:latin typeface="Cambria Math" panose="02040503050406030204" pitchFamily="18" charset="0"/>
                            </a:rPr>
                            <m:t>𝑥</m:t>
                          </m:r>
                        </m:sup>
                      </m:sSup>
                      <m:r>
                        <a:rPr lang="en-US" i="0" dirty="0">
                          <a:latin typeface="Cambria Math" panose="02040503050406030204" pitchFamily="18" charset="0"/>
                        </a:rPr>
                        <m:t>=8</m:t>
                      </m:r>
                    </m:oMath>
                  </m:oMathPara>
                </a14:m>
                <a:endParaRPr lang="en-US" dirty="0"/>
              </a:p>
              <a:p>
                <a:pPr marL="0" indent="0">
                  <a:buNone/>
                </a:pPr>
                <a:r>
                  <a:rPr lang="en-US" dirty="0"/>
                  <a:t>We intuitively can figure out that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r>
                      <a:rPr lang="en-US" b="0" i="0" dirty="0" smtClean="0">
                        <a:latin typeface="Cambria Math" panose="02040503050406030204" pitchFamily="18" charset="0"/>
                      </a:rPr>
                      <m:t>3</m:t>
                    </m:r>
                  </m:oMath>
                </a14:m>
                <a:r>
                  <a:rPr lang="en-US" dirty="0"/>
                  <a:t>, but we need to be able to express this in a more streamlined way, and this is what the logarithm does. </a:t>
                </a:r>
              </a:p>
              <a:p>
                <a:pPr marL="0" indent="0">
                  <a:buNone/>
                </a:pPr>
                <a:r>
                  <a:rPr lang="en-US" dirty="0"/>
                  <a:t>Moving things around, here is how we re-express the operation as a logarithm. </a:t>
                </a:r>
              </a:p>
              <a:p>
                <a:pPr marL="0" indent="0">
                  <a:buNone/>
                </a:pPr>
                <a14:m>
                  <m:oMathPara xmlns:m="http://schemas.openxmlformats.org/officeDocument/2006/math">
                    <m:oMathParaPr>
                      <m:jc m:val="centerGroup"/>
                    </m:oMathParaPr>
                    <m:oMath xmlns:m="http://schemas.openxmlformats.org/officeDocument/2006/math">
                      <m:func>
                        <m:funcPr>
                          <m:ctrlPr>
                            <a:rPr lang="en-US" i="1" dirty="0" smtClean="0">
                              <a:solidFill>
                                <a:srgbClr val="836967"/>
                              </a:solidFill>
                              <a:latin typeface="Cambria Math" panose="02040503050406030204" pitchFamily="18" charset="0"/>
                            </a:rPr>
                          </m:ctrlPr>
                        </m:funcPr>
                        <m:fName>
                          <m:sSub>
                            <m:sSubPr>
                              <m:ctrlPr>
                                <a:rPr lang="en-US" i="1" dirty="0">
                                  <a:solidFill>
                                    <a:srgbClr val="836967"/>
                                  </a:solidFill>
                                  <a:latin typeface="Cambria Math" panose="02040503050406030204" pitchFamily="18" charset="0"/>
                                </a:rPr>
                              </m:ctrlPr>
                            </m:sSubPr>
                            <m:e>
                              <m:r>
                                <m:rPr>
                                  <m:sty m:val="p"/>
                                </m:rPr>
                                <a:rPr lang="en-US" dirty="0">
                                  <a:latin typeface="Cambria Math" panose="02040503050406030204" pitchFamily="18" charset="0"/>
                                </a:rPr>
                                <m:t>log</m:t>
                              </m:r>
                            </m:e>
                            <m:sub>
                              <m:r>
                                <a:rPr lang="en-US" i="0" dirty="0">
                                  <a:latin typeface="Cambria Math" panose="02040503050406030204" pitchFamily="18" charset="0"/>
                                </a:rPr>
                                <m:t>2</m:t>
                              </m:r>
                            </m:sub>
                          </m:sSub>
                        </m:fName>
                        <m:e>
                          <m:r>
                            <a:rPr lang="en-US" i="0" dirty="0">
                              <a:latin typeface="Cambria Math" panose="02040503050406030204" pitchFamily="18" charset="0"/>
                            </a:rPr>
                            <m:t>8</m:t>
                          </m:r>
                        </m:e>
                      </m:func>
                      <m:r>
                        <a:rPr lang="en-US" i="0" dirty="0">
                          <a:latin typeface="Cambria Math" panose="02040503050406030204" pitchFamily="18" charset="0"/>
                        </a:rPr>
                        <m:t>=</m:t>
                      </m:r>
                      <m:r>
                        <a:rPr lang="en-US" i="1" dirty="0">
                          <a:latin typeface="Cambria Math" panose="02040503050406030204" pitchFamily="18" charset="0"/>
                        </a:rPr>
                        <m:t>𝑥</m:t>
                      </m:r>
                    </m:oMath>
                  </m:oMathPara>
                </a14:m>
                <a:endParaRPr lang="en-US" dirty="0"/>
              </a:p>
              <a:p>
                <a:pPr marL="0" indent="0">
                  <a:buNone/>
                </a:pPr>
                <a:r>
                  <a:rPr lang="en-US" dirty="0"/>
                  <a:t>Above, we can read this operation as “2 raised to what exponent gives me 8?” and the resulting value will be the exponent 3. </a:t>
                </a:r>
              </a:p>
              <a:p>
                <a:pPr marL="0" indent="0">
                  <a:buNone/>
                </a:pPr>
                <a:r>
                  <a:rPr lang="en-US" dirty="0"/>
                  <a:t>More generically, we can re-express finding an exponent using the formula to the right. </a:t>
                </a:r>
              </a:p>
            </p:txBody>
          </p:sp>
        </mc:Choice>
        <mc:Fallback xmlns="">
          <p:sp>
            <p:nvSpPr>
              <p:cNvPr id="2" name="Content Placeholder 1">
                <a:extLst>
                  <a:ext uri="{FF2B5EF4-FFF2-40B4-BE49-F238E27FC236}">
                    <a16:creationId xmlns:a16="http://schemas.microsoft.com/office/drawing/2014/main" id="{0D655B39-A739-4EB1-9CA6-AB39B5DA441D}"/>
                  </a:ext>
                </a:extLst>
              </p:cNvPr>
              <p:cNvSpPr>
                <a:spLocks noGrp="1" noRot="1" noChangeAspect="1" noMove="1" noResize="1" noEditPoints="1" noAdjustHandles="1" noChangeArrowheads="1" noChangeShapeType="1" noTextEdit="1"/>
              </p:cNvSpPr>
              <p:nvPr>
                <p:ph sz="half" idx="2"/>
              </p:nvPr>
            </p:nvSpPr>
            <p:spPr>
              <a:xfrm>
                <a:off x="541612" y="1431014"/>
                <a:ext cx="6289494" cy="5035527"/>
              </a:xfrm>
              <a:blipFill>
                <a:blip r:embed="rId2"/>
                <a:stretch>
                  <a:fillRect l="-872" t="-15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2A7C57-C61D-4E42-9850-465284CC13D6}"/>
              </a:ext>
            </a:extLst>
          </p:cNvPr>
          <p:cNvSpPr>
            <a:spLocks noGrp="1"/>
          </p:cNvSpPr>
          <p:nvPr>
            <p:ph type="title"/>
          </p:nvPr>
        </p:nvSpPr>
        <p:spPr/>
        <p:txBody>
          <a:bodyPr/>
          <a:lstStyle/>
          <a:p>
            <a:r>
              <a:rPr lang="en-US" dirty="0"/>
              <a:t>Logarithmic Functions</a:t>
            </a:r>
          </a:p>
        </p:txBody>
      </p:sp>
      <p:sp>
        <p:nvSpPr>
          <p:cNvPr id="5" name="Rectangle 2">
            <a:extLst>
              <a:ext uri="{FF2B5EF4-FFF2-40B4-BE49-F238E27FC236}">
                <a16:creationId xmlns:a16="http://schemas.microsoft.com/office/drawing/2014/main" id="{AC78F035-713C-472C-A31C-DD68C331E225}"/>
              </a:ext>
            </a:extLst>
          </p:cNvPr>
          <p:cNvSpPr>
            <a:spLocks noChangeArrowheads="1"/>
          </p:cNvSpPr>
          <p:nvPr/>
        </p:nvSpPr>
        <p:spPr bwMode="auto">
          <a:xfrm>
            <a:off x="8056283" y="1374830"/>
            <a:ext cx="34304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a:ln>
                  <a:noFill/>
                </a:ln>
                <a:solidFill>
                  <a:srgbClr val="080808"/>
                </a:solidFill>
                <a:effectLst/>
                <a:latin typeface="JetBrains Mono"/>
              </a:rPr>
              <a:t>math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log</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2 raised to what exponent gives us 8?</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exponent = log(</a:t>
            </a:r>
            <a:r>
              <a:rPr kumimoji="0" lang="en-US" altLang="en-US" sz="1600" b="0" i="0" u="none" strike="noStrike" cap="none" normalizeH="0" baseline="0" dirty="0">
                <a:ln>
                  <a:noFill/>
                </a:ln>
                <a:solidFill>
                  <a:srgbClr val="1750EB"/>
                </a:solidFill>
                <a:effectLst/>
                <a:latin typeface="JetBrains Mono"/>
              </a:rPr>
              <a:t>8</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The answer is 3.0 </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(exponent)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92BC52-3518-4831-947B-B69930CD1B88}"/>
                  </a:ext>
                </a:extLst>
              </p:cNvPr>
              <p:cNvSpPr txBox="1"/>
              <p:nvPr/>
            </p:nvSpPr>
            <p:spPr>
              <a:xfrm>
                <a:off x="8555317" y="3728844"/>
                <a:ext cx="2002536" cy="1754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836967"/>
                              </a:solidFill>
                              <a:latin typeface="Cambria Math" panose="02040503050406030204" pitchFamily="18" charset="0"/>
                            </a:rPr>
                          </m:ctrlPr>
                        </m:funcPr>
                        <m:fName>
                          <m:sSub>
                            <m:sSubPr>
                              <m:ctrlPr>
                                <a:rPr lang="en-US" sz="3200" i="1">
                                  <a:solidFill>
                                    <a:srgbClr val="836967"/>
                                  </a:solidFill>
                                  <a:latin typeface="Cambria Math" panose="02040503050406030204" pitchFamily="18" charset="0"/>
                                </a:rPr>
                              </m:ctrlPr>
                            </m:sSubPr>
                            <m:e>
                              <m:r>
                                <m:rPr>
                                  <m:sty m:val="p"/>
                                </m:rPr>
                                <a:rPr lang="en-US" sz="3200">
                                  <a:latin typeface="Cambria Math" panose="02040503050406030204" pitchFamily="18" charset="0"/>
                                </a:rPr>
                                <m:t>log</m:t>
                              </m:r>
                            </m:e>
                            <m:sub>
                              <m:r>
                                <a:rPr lang="en-US" sz="3200" i="1">
                                  <a:latin typeface="Cambria Math" panose="02040503050406030204" pitchFamily="18" charset="0"/>
                                </a:rPr>
                                <m:t>𝑎</m:t>
                              </m:r>
                            </m:sub>
                          </m:sSub>
                        </m:fName>
                        <m:e>
                          <m:r>
                            <a:rPr lang="en-US" sz="3200" i="1">
                              <a:latin typeface="Cambria Math" panose="02040503050406030204" pitchFamily="18" charset="0"/>
                            </a:rPr>
                            <m:t>𝑏</m:t>
                          </m:r>
                        </m:e>
                      </m:func>
                      <m:r>
                        <a:rPr lang="en-US" sz="3200" i="0">
                          <a:latin typeface="Cambria Math" panose="02040503050406030204" pitchFamily="18" charset="0"/>
                        </a:rPr>
                        <m:t>=</m:t>
                      </m:r>
                      <m:r>
                        <a:rPr lang="en-US" sz="3200" i="1">
                          <a:latin typeface="Cambria Math" panose="02040503050406030204" pitchFamily="18" charset="0"/>
                        </a:rPr>
                        <m:t>𝑥</m:t>
                      </m:r>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sSup>
                        <m:sSupPr>
                          <m:ctrlPr>
                            <a:rPr lang="en-US" sz="3200" i="1" smtClean="0">
                              <a:solidFill>
                                <a:srgbClr val="836967"/>
                              </a:solidFill>
                              <a:latin typeface="Cambria Math" panose="02040503050406030204" pitchFamily="18" charset="0"/>
                            </a:rPr>
                          </m:ctrlPr>
                        </m:sSupPr>
                        <m:e>
                          <m:r>
                            <a:rPr lang="en-US" sz="3200" i="1">
                              <a:latin typeface="Cambria Math" panose="02040503050406030204" pitchFamily="18" charset="0"/>
                            </a:rPr>
                            <m:t>𝑎</m:t>
                          </m:r>
                        </m:e>
                        <m:sup>
                          <m:r>
                            <a:rPr lang="en-US" sz="3200" i="1">
                              <a:latin typeface="Cambria Math" panose="02040503050406030204" pitchFamily="18" charset="0"/>
                            </a:rPr>
                            <m:t>𝑥</m:t>
                          </m:r>
                        </m:sup>
                      </m:sSup>
                      <m:r>
                        <a:rPr lang="en-US" sz="3200" i="0">
                          <a:latin typeface="Cambria Math" panose="02040503050406030204" pitchFamily="18" charset="0"/>
                        </a:rPr>
                        <m:t>=</m:t>
                      </m:r>
                      <m:r>
                        <a:rPr lang="en-US" sz="3200" i="1">
                          <a:latin typeface="Cambria Math" panose="02040503050406030204" pitchFamily="18" charset="0"/>
                        </a:rPr>
                        <m:t>𝑏</m:t>
                      </m:r>
                    </m:oMath>
                  </m:oMathPara>
                </a14:m>
                <a:endParaRPr lang="en-US" sz="3200" dirty="0"/>
              </a:p>
              <a:p>
                <a:endParaRPr lang="en-US" dirty="0"/>
              </a:p>
            </p:txBody>
          </p:sp>
        </mc:Choice>
        <mc:Fallback xmlns="">
          <p:sp>
            <p:nvSpPr>
              <p:cNvPr id="6" name="TextBox 5">
                <a:extLst>
                  <a:ext uri="{FF2B5EF4-FFF2-40B4-BE49-F238E27FC236}">
                    <a16:creationId xmlns:a16="http://schemas.microsoft.com/office/drawing/2014/main" id="{2C92BC52-3518-4831-947B-B69930CD1B88}"/>
                  </a:ext>
                </a:extLst>
              </p:cNvPr>
              <p:cNvSpPr txBox="1">
                <a:spLocks noRot="1" noChangeAspect="1" noMove="1" noResize="1" noEditPoints="1" noAdjustHandles="1" noChangeArrowheads="1" noChangeShapeType="1" noTextEdit="1"/>
              </p:cNvSpPr>
              <p:nvPr/>
            </p:nvSpPr>
            <p:spPr>
              <a:xfrm>
                <a:off x="8555317" y="3728844"/>
                <a:ext cx="2002536" cy="17543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719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02DFA-C58B-4602-97AD-984550FD3BDA}"/>
              </a:ext>
            </a:extLst>
          </p:cNvPr>
          <p:cNvSpPr>
            <a:spLocks noGrp="1"/>
          </p:cNvSpPr>
          <p:nvPr>
            <p:ph type="title"/>
          </p:nvPr>
        </p:nvSpPr>
        <p:spPr/>
        <p:txBody>
          <a:bodyPr/>
          <a:lstStyle/>
          <a:p>
            <a:r>
              <a:rPr lang="en-US" dirty="0"/>
              <a:t>Logarithmic Functions – Plot Examples</a:t>
            </a:r>
          </a:p>
        </p:txBody>
      </p:sp>
      <p:pic>
        <p:nvPicPr>
          <p:cNvPr id="5" name="Picture 4" descr="A picture containing chart&#10;&#10;Description automatically generated">
            <a:extLst>
              <a:ext uri="{FF2B5EF4-FFF2-40B4-BE49-F238E27FC236}">
                <a16:creationId xmlns:a16="http://schemas.microsoft.com/office/drawing/2014/main" id="{CCDE705C-9428-43BA-96BC-D6D2B4CFC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883" y="1894542"/>
            <a:ext cx="4025757" cy="301931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FB5EC8-92F7-4264-8B1A-FE4B481890B8}"/>
                  </a:ext>
                </a:extLst>
              </p:cNvPr>
              <p:cNvSpPr txBox="1"/>
              <p:nvPr/>
            </p:nvSpPr>
            <p:spPr>
              <a:xfrm>
                <a:off x="3042855" y="1509059"/>
                <a:ext cx="1607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func>
                        <m:funcPr>
                          <m:ctrlPr>
                            <a:rPr lang="en-US" i="1">
                              <a:latin typeface="Cambria Math" panose="02040503050406030204" pitchFamily="18" charset="0"/>
                            </a:rPr>
                          </m:ctrlPr>
                        </m:funcPr>
                        <m:fNa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log</m:t>
                              </m:r>
                            </m:e>
                            <m:sub>
                              <m:r>
                                <a:rPr lang="en-US" i="0">
                                  <a:latin typeface="Cambria Math" panose="02040503050406030204" pitchFamily="18" charset="0"/>
                                </a:rPr>
                                <m:t>2</m:t>
                              </m:r>
                            </m:sub>
                          </m:sSub>
                        </m:fName>
                        <m:e>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e>
                      </m:func>
                    </m:oMath>
                  </m:oMathPara>
                </a14:m>
                <a:endParaRPr lang="en-US" dirty="0"/>
              </a:p>
            </p:txBody>
          </p:sp>
        </mc:Choice>
        <mc:Fallback xmlns="">
          <p:sp>
            <p:nvSpPr>
              <p:cNvPr id="6" name="TextBox 5">
                <a:extLst>
                  <a:ext uri="{FF2B5EF4-FFF2-40B4-BE49-F238E27FC236}">
                    <a16:creationId xmlns:a16="http://schemas.microsoft.com/office/drawing/2014/main" id="{58FB5EC8-92F7-4264-8B1A-FE4B481890B8}"/>
                  </a:ext>
                </a:extLst>
              </p:cNvPr>
              <p:cNvSpPr txBox="1">
                <a:spLocks noRot="1" noChangeAspect="1" noMove="1" noResize="1" noEditPoints="1" noAdjustHandles="1" noChangeArrowheads="1" noChangeShapeType="1" noTextEdit="1"/>
              </p:cNvSpPr>
              <p:nvPr/>
            </p:nvSpPr>
            <p:spPr>
              <a:xfrm>
                <a:off x="3042855" y="1509059"/>
                <a:ext cx="1607107" cy="276999"/>
              </a:xfrm>
              <a:prstGeom prst="rect">
                <a:avLst/>
              </a:prstGeom>
              <a:blipFill>
                <a:blip r:embed="rId3"/>
                <a:stretch>
                  <a:fillRect l="-3030" b="-40000"/>
                </a:stretch>
              </a:blipFill>
            </p:spPr>
            <p:txBody>
              <a:bodyPr/>
              <a:lstStyle/>
              <a:p>
                <a:r>
                  <a:rPr lang="en-US">
                    <a:noFill/>
                  </a:rPr>
                  <a:t> </a:t>
                </a:r>
              </a:p>
            </p:txBody>
          </p:sp>
        </mc:Fallback>
      </mc:AlternateContent>
      <p:sp>
        <p:nvSpPr>
          <p:cNvPr id="7" name="Rectangle 1">
            <a:extLst>
              <a:ext uri="{FF2B5EF4-FFF2-40B4-BE49-F238E27FC236}">
                <a16:creationId xmlns:a16="http://schemas.microsoft.com/office/drawing/2014/main" id="{BB8A29C0-999C-4046-B273-3675A89CC116}"/>
              </a:ext>
            </a:extLst>
          </p:cNvPr>
          <p:cNvSpPr>
            <a:spLocks noChangeArrowheads="1"/>
          </p:cNvSpPr>
          <p:nvPr/>
        </p:nvSpPr>
        <p:spPr bwMode="auto">
          <a:xfrm>
            <a:off x="1807883" y="5074023"/>
            <a:ext cx="4025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log(x,</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 </a:t>
            </a:r>
            <a:r>
              <a:rPr lang="en-US" altLang="en-US" sz="1400" i="1" dirty="0">
                <a:solidFill>
                  <a:srgbClr val="8C8C8C"/>
                </a:solidFill>
                <a:latin typeface="JetBrains Mono"/>
              </a:rPr>
              <a:t># x raised to what power gives me 2? </a:t>
            </a:r>
            <a:br>
              <a:rPr lang="en-US" altLang="en-US" i="1" dirty="0">
                <a:solidFill>
                  <a:srgbClr val="8C8C8C"/>
                </a:solidFill>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01F8C77-4E83-4B82-86DF-610949EAC7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1" y="1894542"/>
            <a:ext cx="4025757" cy="301931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55B4B1-B0B7-40A1-AD35-DF994F9A4C7A}"/>
                  </a:ext>
                </a:extLst>
              </p:cNvPr>
              <p:cNvSpPr txBox="1"/>
              <p:nvPr/>
            </p:nvSpPr>
            <p:spPr>
              <a:xfrm>
                <a:off x="7330973" y="1509059"/>
                <a:ext cx="16482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func>
                        <m:funcPr>
                          <m:ctrlPr>
                            <a:rPr lang="en-US" i="1">
                              <a:latin typeface="Cambria Math" panose="02040503050406030204" pitchFamily="18" charset="0"/>
                            </a:rPr>
                          </m:ctrlPr>
                        </m:funcPr>
                        <m:fNa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e>
                      </m:func>
                    </m:oMath>
                  </m:oMathPara>
                </a14:m>
                <a:endParaRPr lang="en-US" dirty="0"/>
              </a:p>
            </p:txBody>
          </p:sp>
        </mc:Choice>
        <mc:Fallback xmlns="">
          <p:sp>
            <p:nvSpPr>
              <p:cNvPr id="9" name="TextBox 8">
                <a:extLst>
                  <a:ext uri="{FF2B5EF4-FFF2-40B4-BE49-F238E27FC236}">
                    <a16:creationId xmlns:a16="http://schemas.microsoft.com/office/drawing/2014/main" id="{5755B4B1-B0B7-40A1-AD35-DF994F9A4C7A}"/>
                  </a:ext>
                </a:extLst>
              </p:cNvPr>
              <p:cNvSpPr txBox="1">
                <a:spLocks noRot="1" noChangeAspect="1" noMove="1" noResize="1" noEditPoints="1" noAdjustHandles="1" noChangeArrowheads="1" noChangeShapeType="1" noTextEdit="1"/>
              </p:cNvSpPr>
              <p:nvPr/>
            </p:nvSpPr>
            <p:spPr>
              <a:xfrm>
                <a:off x="7330973" y="1509059"/>
                <a:ext cx="1648272" cy="276999"/>
              </a:xfrm>
              <a:prstGeom prst="rect">
                <a:avLst/>
              </a:prstGeom>
              <a:blipFill>
                <a:blip r:embed="rId5"/>
                <a:stretch>
                  <a:fillRect l="-4444" b="-40000"/>
                </a:stretch>
              </a:blipFill>
            </p:spPr>
            <p:txBody>
              <a:bodyPr/>
              <a:lstStyle/>
              <a:p>
                <a:r>
                  <a:rPr lang="en-US">
                    <a:noFill/>
                  </a:rPr>
                  <a:t> </a:t>
                </a:r>
              </a:p>
            </p:txBody>
          </p:sp>
        </mc:Fallback>
      </mc:AlternateContent>
      <p:sp>
        <p:nvSpPr>
          <p:cNvPr id="10" name="Rectangle 1">
            <a:extLst>
              <a:ext uri="{FF2B5EF4-FFF2-40B4-BE49-F238E27FC236}">
                <a16:creationId xmlns:a16="http://schemas.microsoft.com/office/drawing/2014/main" id="{9EF92C82-AB96-4855-A4EE-43DA1E24072E}"/>
              </a:ext>
            </a:extLst>
          </p:cNvPr>
          <p:cNvSpPr>
            <a:spLocks noChangeArrowheads="1"/>
          </p:cNvSpPr>
          <p:nvPr/>
        </p:nvSpPr>
        <p:spPr bwMode="auto">
          <a:xfrm>
            <a:off x="6096000" y="5074022"/>
            <a:ext cx="4025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log(x,</a:t>
            </a:r>
            <a:r>
              <a:rPr kumimoji="0" lang="en-US" altLang="en-US" sz="1400" b="0" i="0" u="none" strike="noStrike" cap="none" normalizeH="0" baseline="0" dirty="0">
                <a:ln>
                  <a:noFill/>
                </a:ln>
                <a:solidFill>
                  <a:srgbClr val="1750EB"/>
                </a:solidFill>
                <a:effectLst/>
                <a:latin typeface="JetBrains Mono"/>
              </a:rPr>
              <a:t>10</a:t>
            </a:r>
            <a:r>
              <a:rPr kumimoji="0" lang="en-US" altLang="en-US" sz="1400" b="0" i="0" u="none" strike="noStrike" cap="none" normalizeH="0" baseline="0" dirty="0">
                <a:ln>
                  <a:noFill/>
                </a:ln>
                <a:solidFill>
                  <a:srgbClr val="080808"/>
                </a:solidFill>
                <a:effectLst/>
                <a:latin typeface="JetBrains Mono"/>
              </a:rPr>
              <a:t>) </a:t>
            </a:r>
            <a:r>
              <a:rPr lang="en-US" altLang="en-US" sz="1400" i="1" dirty="0">
                <a:solidFill>
                  <a:srgbClr val="8C8C8C"/>
                </a:solidFill>
                <a:latin typeface="JetBrains Mono"/>
              </a:rPr>
              <a:t># x raised to what power gives me 10? </a:t>
            </a: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8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E515DF7-0A8F-4018-8D35-A68CCAFD5DA4}"/>
                  </a:ext>
                </a:extLst>
              </p:cNvPr>
              <p:cNvSpPr>
                <a:spLocks noGrp="1"/>
              </p:cNvSpPr>
              <p:nvPr>
                <p:ph sz="half" idx="2"/>
              </p:nvPr>
            </p:nvSpPr>
            <p:spPr>
              <a:xfrm>
                <a:off x="541613" y="1431014"/>
                <a:ext cx="5440834" cy="3978275"/>
              </a:xfrm>
            </p:spPr>
            <p:txBody>
              <a:bodyPr/>
              <a:lstStyle/>
              <a:p>
                <a:pPr marL="0" indent="0">
                  <a:buNone/>
                </a:pPr>
                <a:r>
                  <a:rPr lang="en-US" b="1" dirty="0"/>
                  <a:t>There is a special number that shows up quite a bit in math called </a:t>
                </a:r>
                <a:r>
                  <a:rPr lang="en-US" b="1" dirty="0">
                    <a:solidFill>
                      <a:srgbClr val="FF0000"/>
                    </a:solidFill>
                  </a:rPr>
                  <a:t>Euler's number </a:t>
                </a:r>
                <a14:m>
                  <m:oMath xmlns:m="http://schemas.openxmlformats.org/officeDocument/2006/math">
                    <m:r>
                      <a:rPr lang="en-US" b="1" i="1" smtClean="0">
                        <a:latin typeface="Cambria Math" panose="02040503050406030204" pitchFamily="18" charset="0"/>
                      </a:rPr>
                      <m:t>ⅇ</m:t>
                    </m:r>
                  </m:oMath>
                </a14:m>
                <a:r>
                  <a:rPr lang="en-US" b="1" dirty="0"/>
                  <a:t>. </a:t>
                </a:r>
              </a:p>
              <a:p>
                <a:pPr marL="0" indent="0">
                  <a:buNone/>
                </a:pPr>
                <a:r>
                  <a:rPr lang="en-US" dirty="0"/>
                  <a:t>It is transcendental just like </a:t>
                </a:r>
                <a14:m>
                  <m:oMath xmlns:m="http://schemas.openxmlformats.org/officeDocument/2006/math">
                    <m:r>
                      <a:rPr lang="en-US" i="1" smtClean="0">
                        <a:latin typeface="Cambria Math" panose="02040503050406030204" pitchFamily="18" charset="0"/>
                      </a:rPr>
                      <m:t>𝜋</m:t>
                    </m:r>
                    <m:r>
                      <a:rPr lang="en-US" b="0" i="1" smtClean="0">
                        <a:latin typeface="Cambria Math" panose="02040503050406030204" pitchFamily="18" charset="0"/>
                      </a:rPr>
                      <m:t> </m:t>
                    </m:r>
                  </m:oMath>
                </a14:m>
                <a:r>
                  <a:rPr lang="en-US" dirty="0"/>
                  <a:t>and is approximately 2.71828.</a:t>
                </a:r>
              </a:p>
              <a:p>
                <a:pPr marL="0" indent="0">
                  <a:buNone/>
                </a:pPr>
                <a:r>
                  <a:rPr lang="en-US" dirty="0"/>
                  <a:t>In practicality, </a:t>
                </a:r>
                <a:r>
                  <a:rPr lang="en-US" i="1" dirty="0"/>
                  <a:t>e </a:t>
                </a:r>
                <a:r>
                  <a:rPr lang="en-US" dirty="0"/>
                  <a:t>is often used as an exponential base.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ⅇ</m:t>
                          </m:r>
                        </m:e>
                        <m:sup>
                          <m:r>
                            <a:rPr lang="en-US" i="1" dirty="0">
                              <a:latin typeface="Cambria Math" panose="02040503050406030204" pitchFamily="18" charset="0"/>
                            </a:rPr>
                            <m:t>𝑥</m:t>
                          </m:r>
                        </m:sup>
                      </m:sSup>
                    </m:oMath>
                  </m:oMathPara>
                </a14:m>
                <a:endParaRPr lang="en-US" dirty="0"/>
              </a:p>
              <a:p>
                <a:pPr marL="0" indent="0">
                  <a:buNone/>
                </a:pPr>
                <a:r>
                  <a:rPr lang="en-US" dirty="0"/>
                  <a:t>You will also see it used as a </a:t>
                </a:r>
                <a:r>
                  <a:rPr lang="en-US" b="1" dirty="0">
                    <a:solidFill>
                      <a:srgbClr val="FF0000"/>
                    </a:solidFill>
                  </a:rPr>
                  <a:t>natural logarithm</a:t>
                </a:r>
                <a:r>
                  <a:rPr lang="en-US" dirty="0">
                    <a:solidFill>
                      <a:schemeClr val="tx1"/>
                    </a:solidFill>
                  </a:rPr>
                  <a:t>, which is a logarithm with a base of </a:t>
                </a:r>
                <a:r>
                  <a:rPr lang="en-US" i="1" dirty="0">
                    <a:solidFill>
                      <a:schemeClr val="tx1"/>
                    </a:solidFill>
                  </a:rPr>
                  <a:t>e. </a:t>
                </a:r>
                <a:endParaRPr lang="en-US"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unc>
                        <m:funcPr>
                          <m:ctrlPr>
                            <a:rPr lang="en-US" dirty="0" smtClean="0">
                              <a:solidFill>
                                <a:srgbClr val="836967"/>
                              </a:solidFill>
                              <a:latin typeface="Cambria Math" panose="02040503050406030204" pitchFamily="18" charset="0"/>
                            </a:rPr>
                          </m:ctrlPr>
                        </m:funcPr>
                        <m:fName>
                          <m:sSub>
                            <m:sSubPr>
                              <m:ctrlPr>
                                <a:rPr lang="en-US" dirty="0">
                                  <a:solidFill>
                                    <a:srgbClr val="836967"/>
                                  </a:solidFill>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𝑦</m:t>
                          </m:r>
                        </m:e>
                      </m:func>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ln</m:t>
                          </m:r>
                        </m:fName>
                        <m:e>
                          <m:r>
                            <a:rPr lang="en-US" i="1" dirty="0">
                              <a:latin typeface="Cambria Math" panose="02040503050406030204" pitchFamily="18" charset="0"/>
                            </a:rPr>
                            <m:t>𝑦</m:t>
                          </m:r>
                        </m:e>
                      </m:func>
                    </m:oMath>
                  </m:oMathPara>
                </a14:m>
                <a:endParaRPr lang="en-US" dirty="0"/>
              </a:p>
            </p:txBody>
          </p:sp>
        </mc:Choice>
        <mc:Fallback>
          <p:sp>
            <p:nvSpPr>
              <p:cNvPr id="2" name="Content Placeholder 1">
                <a:extLst>
                  <a:ext uri="{FF2B5EF4-FFF2-40B4-BE49-F238E27FC236}">
                    <a16:creationId xmlns:a16="http://schemas.microsoft.com/office/drawing/2014/main" id="{EE515DF7-0A8F-4018-8D35-A68CCAFD5DA4}"/>
                  </a:ext>
                </a:extLst>
              </p:cNvPr>
              <p:cNvSpPr>
                <a:spLocks noGrp="1" noRot="1" noChangeAspect="1" noMove="1" noResize="1" noEditPoints="1" noAdjustHandles="1" noChangeArrowheads="1" noChangeShapeType="1" noTextEdit="1"/>
              </p:cNvSpPr>
              <p:nvPr>
                <p:ph sz="half" idx="2"/>
              </p:nvPr>
            </p:nvSpPr>
            <p:spPr>
              <a:xfrm>
                <a:off x="541613" y="1431014"/>
                <a:ext cx="5440834" cy="3978275"/>
              </a:xfrm>
              <a:blipFill>
                <a:blip r:embed="rId2"/>
                <a:stretch>
                  <a:fillRect l="-1009" t="-19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C10F016-49ED-476B-8A62-D9A140CF34AC}"/>
              </a:ext>
            </a:extLst>
          </p:cNvPr>
          <p:cNvSpPr>
            <a:spLocks noGrp="1"/>
          </p:cNvSpPr>
          <p:nvPr>
            <p:ph type="title"/>
          </p:nvPr>
        </p:nvSpPr>
        <p:spPr/>
        <p:txBody>
          <a:bodyPr/>
          <a:lstStyle/>
          <a:p>
            <a:r>
              <a:rPr lang="en-US" dirty="0"/>
              <a:t>Euler’s Number</a:t>
            </a:r>
          </a:p>
        </p:txBody>
      </p:sp>
      <p:sp>
        <p:nvSpPr>
          <p:cNvPr id="4" name="TextBox 3">
            <a:extLst>
              <a:ext uri="{FF2B5EF4-FFF2-40B4-BE49-F238E27FC236}">
                <a16:creationId xmlns:a16="http://schemas.microsoft.com/office/drawing/2014/main" id="{E8D054BF-D6A9-4B5B-B292-8DA5A531B7AE}"/>
              </a:ext>
            </a:extLst>
          </p:cNvPr>
          <p:cNvSpPr txBox="1"/>
          <p:nvPr/>
        </p:nvSpPr>
        <p:spPr>
          <a:xfrm>
            <a:off x="5637944" y="2971800"/>
            <a:ext cx="65" cy="276999"/>
          </a:xfrm>
          <a:prstGeom prst="rect">
            <a:avLst/>
          </a:prstGeom>
          <a:noFill/>
        </p:spPr>
        <p:txBody>
          <a:bodyPr wrap="none" lIns="0" tIns="0" rIns="0" bIns="0" rtlCol="0">
            <a:spAutoFit/>
          </a:bodyPr>
          <a:lstStyle/>
          <a:p>
            <a:endParaRPr lang="en-US" dirty="0"/>
          </a:p>
        </p:txBody>
      </p:sp>
      <p:pic>
        <p:nvPicPr>
          <p:cNvPr id="1026" name="Picture 2" descr="Graph Preview">
            <a:extLst>
              <a:ext uri="{FF2B5EF4-FFF2-40B4-BE49-F238E27FC236}">
                <a16:creationId xmlns:a16="http://schemas.microsoft.com/office/drawing/2014/main" id="{54A72199-694D-4D05-9688-3EE478F73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432" y="1431014"/>
            <a:ext cx="3886200" cy="3886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76259C5-9C83-48D1-8A40-FC6244B343B7}"/>
                  </a:ext>
                </a:extLst>
              </p:cNvPr>
              <p:cNvSpPr txBox="1"/>
              <p:nvPr/>
            </p:nvSpPr>
            <p:spPr>
              <a:xfrm>
                <a:off x="6314754" y="5391713"/>
                <a:ext cx="6095144"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ⅇ</m:t>
                          </m:r>
                        </m:e>
                        <m:sup>
                          <m:r>
                            <a:rPr lang="en-US" i="1" dirty="0">
                              <a:latin typeface="Cambria Math" panose="02040503050406030204" pitchFamily="18" charset="0"/>
                            </a:rPr>
                            <m:t>𝑥</m:t>
                          </m:r>
                        </m:sup>
                      </m:sSup>
                    </m:oMath>
                  </m:oMathPara>
                </a14:m>
                <a:endParaRPr lang="en-US" dirty="0"/>
              </a:p>
            </p:txBody>
          </p:sp>
        </mc:Choice>
        <mc:Fallback>
          <p:sp>
            <p:nvSpPr>
              <p:cNvPr id="7" name="TextBox 6">
                <a:extLst>
                  <a:ext uri="{FF2B5EF4-FFF2-40B4-BE49-F238E27FC236}">
                    <a16:creationId xmlns:a16="http://schemas.microsoft.com/office/drawing/2014/main" id="{876259C5-9C83-48D1-8A40-FC6244B343B7}"/>
                  </a:ext>
                </a:extLst>
              </p:cNvPr>
              <p:cNvSpPr txBox="1">
                <a:spLocks noRot="1" noChangeAspect="1" noMove="1" noResize="1" noEditPoints="1" noAdjustHandles="1" noChangeArrowheads="1" noChangeShapeType="1" noTextEdit="1"/>
              </p:cNvSpPr>
              <p:nvPr/>
            </p:nvSpPr>
            <p:spPr>
              <a:xfrm>
                <a:off x="6314754" y="5391713"/>
                <a:ext cx="6095144" cy="369332"/>
              </a:xfrm>
              <a:prstGeom prst="rect">
                <a:avLst/>
              </a:prstGeom>
              <a:blipFill>
                <a:blip r:embed="rId4"/>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339187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F016-49ED-476B-8A62-D9A140CF34AC}"/>
              </a:ext>
            </a:extLst>
          </p:cNvPr>
          <p:cNvSpPr>
            <a:spLocks noGrp="1"/>
          </p:cNvSpPr>
          <p:nvPr>
            <p:ph type="title"/>
          </p:nvPr>
        </p:nvSpPr>
        <p:spPr/>
        <p:txBody>
          <a:bodyPr/>
          <a:lstStyle/>
          <a:p>
            <a:r>
              <a:rPr lang="en-US" dirty="0"/>
              <a:t>Euler’s Number</a:t>
            </a:r>
          </a:p>
        </p:txBody>
      </p:sp>
      <p:sp>
        <p:nvSpPr>
          <p:cNvPr id="4" name="TextBox 3">
            <a:extLst>
              <a:ext uri="{FF2B5EF4-FFF2-40B4-BE49-F238E27FC236}">
                <a16:creationId xmlns:a16="http://schemas.microsoft.com/office/drawing/2014/main" id="{E8D054BF-D6A9-4B5B-B292-8DA5A531B7AE}"/>
              </a:ext>
            </a:extLst>
          </p:cNvPr>
          <p:cNvSpPr txBox="1"/>
          <p:nvPr/>
        </p:nvSpPr>
        <p:spPr>
          <a:xfrm>
            <a:off x="5139647" y="3300573"/>
            <a:ext cx="65" cy="276999"/>
          </a:xfrm>
          <a:prstGeom prst="rect">
            <a:avLst/>
          </a:prstGeom>
          <a:noFill/>
        </p:spPr>
        <p:txBody>
          <a:bodyPr wrap="none" lIns="0" tIns="0" rIns="0" bIns="0" rtlCol="0">
            <a:spAutoFit/>
          </a:bodyPr>
          <a:lstStyle/>
          <a:p>
            <a:endParaRPr lang="en-US" dirty="0"/>
          </a:p>
        </p:txBody>
      </p:sp>
      <p:graphicFrame>
        <p:nvGraphicFramePr>
          <p:cNvPr id="8" name="Table 8">
            <a:extLst>
              <a:ext uri="{FF2B5EF4-FFF2-40B4-BE49-F238E27FC236}">
                <a16:creationId xmlns:a16="http://schemas.microsoft.com/office/drawing/2014/main" id="{8C0B5907-55A2-4E67-8037-CFC2EA4D48D5}"/>
              </a:ext>
            </a:extLst>
          </p:cNvPr>
          <p:cNvGraphicFramePr>
            <a:graphicFrameLocks noGrp="1"/>
          </p:cNvGraphicFramePr>
          <p:nvPr>
            <p:extLst>
              <p:ext uri="{D42A27DB-BD31-4B8C-83A1-F6EECF244321}">
                <p14:modId xmlns:p14="http://schemas.microsoft.com/office/powerpoint/2010/main" val="1851394247"/>
              </p:ext>
            </p:extLst>
          </p:nvPr>
        </p:nvGraphicFramePr>
        <p:xfrm>
          <a:off x="1251165" y="2111814"/>
          <a:ext cx="9901433" cy="3327400"/>
        </p:xfrm>
        <a:graphic>
          <a:graphicData uri="http://schemas.openxmlformats.org/drawingml/2006/table">
            <a:tbl>
              <a:tblPr firstRow="1" bandRow="1">
                <a:tableStyleId>{073A0DAA-6AF3-43AB-8588-CEC1D06C72B9}</a:tableStyleId>
              </a:tblPr>
              <a:tblGrid>
                <a:gridCol w="1466349">
                  <a:extLst>
                    <a:ext uri="{9D8B030D-6E8A-4147-A177-3AD203B41FA5}">
                      <a16:colId xmlns:a16="http://schemas.microsoft.com/office/drawing/2014/main" val="712362529"/>
                    </a:ext>
                  </a:extLst>
                </a:gridCol>
                <a:gridCol w="3935002">
                  <a:extLst>
                    <a:ext uri="{9D8B030D-6E8A-4147-A177-3AD203B41FA5}">
                      <a16:colId xmlns:a16="http://schemas.microsoft.com/office/drawing/2014/main" val="1411224784"/>
                    </a:ext>
                  </a:extLst>
                </a:gridCol>
                <a:gridCol w="4500082">
                  <a:extLst>
                    <a:ext uri="{9D8B030D-6E8A-4147-A177-3AD203B41FA5}">
                      <a16:colId xmlns:a16="http://schemas.microsoft.com/office/drawing/2014/main" val="2285870962"/>
                    </a:ext>
                  </a:extLst>
                </a:gridCol>
              </a:tblGrid>
              <a:tr h="370840">
                <a:tc>
                  <a:txBody>
                    <a:bodyPr/>
                    <a:lstStyle/>
                    <a:p>
                      <a:endParaRPr lang="en-US"/>
                    </a:p>
                  </a:txBody>
                  <a:tcPr/>
                </a:tc>
                <a:tc>
                  <a:txBody>
                    <a:bodyPr/>
                    <a:lstStyle/>
                    <a:p>
                      <a:r>
                        <a:rPr lang="en-US" dirty="0"/>
                        <a:t>Exponential </a:t>
                      </a:r>
                    </a:p>
                  </a:txBody>
                  <a:tcPr/>
                </a:tc>
                <a:tc>
                  <a:txBody>
                    <a:bodyPr/>
                    <a:lstStyle/>
                    <a:p>
                      <a:r>
                        <a:rPr lang="en-US" dirty="0"/>
                        <a:t>Logarithmic</a:t>
                      </a:r>
                    </a:p>
                  </a:txBody>
                  <a:tcPr/>
                </a:tc>
                <a:extLst>
                  <a:ext uri="{0D108BD9-81ED-4DB2-BD59-A6C34878D82A}">
                    <a16:rowId xmlns:a16="http://schemas.microsoft.com/office/drawing/2014/main" val="1888175086"/>
                  </a:ext>
                </a:extLst>
              </a:tr>
              <a:tr h="370840">
                <a:tc>
                  <a:txBody>
                    <a:bodyPr/>
                    <a:lstStyle/>
                    <a:p>
                      <a:r>
                        <a:rPr lang="en-US" dirty="0"/>
                        <a:t>Plain Python</a:t>
                      </a:r>
                    </a:p>
                  </a:txBody>
                  <a:tcPr/>
                </a:tc>
                <a:tc>
                  <a:txBody>
                    <a:bodyPr/>
                    <a:lstStyle/>
                    <a:p>
                      <a:r>
                        <a:rPr lang="en-US" sz="1400" kern="1200" dirty="0">
                          <a:solidFill>
                            <a:schemeClr val="dk1"/>
                          </a:solidFill>
                          <a:effectLst/>
                          <a:latin typeface="Consolas" panose="020B0609020204030204" pitchFamily="49" charset="0"/>
                          <a:ea typeface="+mn-ea"/>
                          <a:cs typeface="+mn-cs"/>
                        </a:rPr>
                        <a:t>from </a:t>
                      </a:r>
                      <a:r>
                        <a:rPr lang="en-US" sz="1400" dirty="0">
                          <a:latin typeface="Consolas" panose="020B0609020204030204" pitchFamily="49" charset="0"/>
                        </a:rPr>
                        <a:t>math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exp</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a:t>
                      </a:r>
                      <a:r>
                        <a:rPr lang="en-US" sz="1400" kern="1200" dirty="0">
                          <a:solidFill>
                            <a:schemeClr val="dk1"/>
                          </a:solidFill>
                          <a:effectLst/>
                          <a:latin typeface="Consolas" panose="020B0609020204030204" pitchFamily="49" charset="0"/>
                          <a:ea typeface="+mn-ea"/>
                          <a:cs typeface="+mn-cs"/>
                        </a:rPr>
                        <a:t>3</a:t>
                      </a:r>
                      <a:br>
                        <a:rPr lang="en-US" sz="1400"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result = exp(x) </a:t>
                      </a:r>
                      <a:r>
                        <a:rPr lang="en-US" sz="1400" i="1" kern="1200" dirty="0">
                          <a:solidFill>
                            <a:schemeClr val="dk1"/>
                          </a:solidFill>
                          <a:effectLst/>
                          <a:latin typeface="Consolas" panose="020B0609020204030204" pitchFamily="49" charset="0"/>
                          <a:ea typeface="+mn-ea"/>
                          <a:cs typeface="+mn-cs"/>
                        </a:rPr>
                        <a:t># </a:t>
                      </a:r>
                      <a:r>
                        <a:rPr lang="en-US" sz="1400" i="1" kern="1200" dirty="0" err="1">
                          <a:solidFill>
                            <a:schemeClr val="dk1"/>
                          </a:solidFill>
                          <a:effectLst/>
                          <a:latin typeface="Consolas" panose="020B0609020204030204" pitchFamily="49" charset="0"/>
                          <a:ea typeface="+mn-ea"/>
                          <a:cs typeface="+mn-cs"/>
                        </a:rPr>
                        <a:t>e^x</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kern="1200" dirty="0">
                          <a:solidFill>
                            <a:schemeClr val="dk1"/>
                          </a:solidFill>
                          <a:effectLst/>
                          <a:latin typeface="Consolas" panose="020B0609020204030204" pitchFamily="49" charset="0"/>
                          <a:ea typeface="+mn-ea"/>
                          <a:cs typeface="+mn-cs"/>
                        </a:rPr>
                        <a:t>print</a:t>
                      </a:r>
                      <a:r>
                        <a:rPr lang="en-US" sz="1400" dirty="0">
                          <a:latin typeface="Consolas" panose="020B0609020204030204" pitchFamily="49" charset="0"/>
                        </a:rPr>
                        <a:t>(result) </a:t>
                      </a:r>
                      <a:r>
                        <a:rPr lang="en-US" sz="1400" i="1" kern="1200" dirty="0">
                          <a:solidFill>
                            <a:schemeClr val="dk1"/>
                          </a:solidFill>
                          <a:effectLst/>
                          <a:latin typeface="Consolas" panose="020B0609020204030204" pitchFamily="49" charset="0"/>
                          <a:ea typeface="+mn-ea"/>
                          <a:cs typeface="+mn-cs"/>
                        </a:rPr>
                        <a:t># 20.085536923187668</a:t>
                      </a:r>
                    </a:p>
                    <a:p>
                      <a:endParaRPr lang="en-US" sz="1400" dirty="0">
                        <a:latin typeface="Consolas" panose="020B0609020204030204" pitchFamily="49" charset="0"/>
                      </a:endParaRPr>
                    </a:p>
                  </a:txBody>
                  <a:tcPr/>
                </a:tc>
                <a:tc>
                  <a:txBody>
                    <a:bodyPr/>
                    <a:lstStyle/>
                    <a:p>
                      <a:r>
                        <a:rPr lang="en-US" sz="1400" kern="1200" dirty="0">
                          <a:solidFill>
                            <a:schemeClr val="dk1"/>
                          </a:solidFill>
                          <a:effectLst/>
                          <a:latin typeface="Consolas" panose="020B0609020204030204" pitchFamily="49" charset="0"/>
                          <a:ea typeface="+mn-ea"/>
                          <a:cs typeface="+mn-cs"/>
                        </a:rPr>
                        <a:t>from </a:t>
                      </a:r>
                      <a:r>
                        <a:rPr lang="en-US" sz="1400" dirty="0">
                          <a:latin typeface="Consolas" panose="020B0609020204030204" pitchFamily="49" charset="0"/>
                        </a:rPr>
                        <a:t>math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log</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a:t>
                      </a:r>
                      <a:r>
                        <a:rPr lang="en-US" sz="1400" kern="1200" dirty="0">
                          <a:solidFill>
                            <a:schemeClr val="dk1"/>
                          </a:solidFill>
                          <a:effectLst/>
                          <a:latin typeface="Consolas" panose="020B0609020204030204" pitchFamily="49" charset="0"/>
                          <a:ea typeface="+mn-ea"/>
                          <a:cs typeface="+mn-cs"/>
                        </a:rPr>
                        <a:t>3</a:t>
                      </a:r>
                      <a:br>
                        <a:rPr lang="en-US" sz="1400"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result = log(x) </a:t>
                      </a:r>
                      <a:r>
                        <a:rPr lang="en-US" sz="1400" i="1" kern="1200" dirty="0">
                          <a:solidFill>
                            <a:schemeClr val="dk1"/>
                          </a:solidFill>
                          <a:effectLst/>
                          <a:latin typeface="Consolas" panose="020B0609020204030204" pitchFamily="49" charset="0"/>
                          <a:ea typeface="+mn-ea"/>
                          <a:cs typeface="+mn-cs"/>
                        </a:rPr>
                        <a:t># defaults to e base</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kern="1200" dirty="0">
                          <a:solidFill>
                            <a:schemeClr val="dk1"/>
                          </a:solidFill>
                          <a:effectLst/>
                          <a:latin typeface="Consolas" panose="020B0609020204030204" pitchFamily="49" charset="0"/>
                          <a:ea typeface="+mn-ea"/>
                          <a:cs typeface="+mn-cs"/>
                        </a:rPr>
                        <a:t>print</a:t>
                      </a:r>
                      <a:r>
                        <a:rPr lang="en-US" sz="1400" dirty="0">
                          <a:latin typeface="Consolas" panose="020B0609020204030204" pitchFamily="49" charset="0"/>
                        </a:rPr>
                        <a:t>(result) </a:t>
                      </a:r>
                      <a:r>
                        <a:rPr lang="en-US" sz="1400" i="1" kern="1200" dirty="0">
                          <a:solidFill>
                            <a:schemeClr val="dk1"/>
                          </a:solidFill>
                          <a:effectLst/>
                          <a:latin typeface="Consolas" panose="020B0609020204030204" pitchFamily="49" charset="0"/>
                          <a:ea typeface="+mn-ea"/>
                          <a:cs typeface="+mn-cs"/>
                        </a:rPr>
                        <a:t># 1.0986122886681098</a:t>
                      </a:r>
                      <a:endParaRPr lang="en-US" sz="1400" dirty="0">
                        <a:latin typeface="Consolas" panose="020B0609020204030204" pitchFamily="49" charset="0"/>
                      </a:endParaRPr>
                    </a:p>
                  </a:txBody>
                  <a:tcPr/>
                </a:tc>
                <a:extLst>
                  <a:ext uri="{0D108BD9-81ED-4DB2-BD59-A6C34878D82A}">
                    <a16:rowId xmlns:a16="http://schemas.microsoft.com/office/drawing/2014/main" val="3145535690"/>
                  </a:ext>
                </a:extLst>
              </a:tr>
              <a:tr h="0">
                <a:tc>
                  <a:txBody>
                    <a:bodyPr/>
                    <a:lstStyle/>
                    <a:p>
                      <a:r>
                        <a:rPr lang="en-US" dirty="0" err="1"/>
                        <a:t>SymPy</a:t>
                      </a:r>
                      <a:endParaRPr lang="en-US" dirty="0"/>
                    </a:p>
                  </a:txBody>
                  <a:tcPr/>
                </a:tc>
                <a:tc>
                  <a:txBody>
                    <a:bodyPr/>
                    <a:lstStyle/>
                    <a:p>
                      <a:r>
                        <a:rPr lang="en-US" sz="1400" kern="1200" dirty="0">
                          <a:solidFill>
                            <a:schemeClr val="dk1"/>
                          </a:solidFill>
                          <a:effectLst/>
                          <a:latin typeface="Consolas" panose="020B0609020204030204" pitchFamily="49" charset="0"/>
                          <a:ea typeface="+mn-ea"/>
                          <a:cs typeface="+mn-cs"/>
                        </a:rPr>
                        <a:t>from </a:t>
                      </a:r>
                      <a:r>
                        <a:rPr lang="en-US" sz="1400" dirty="0" err="1">
                          <a:latin typeface="Consolas" panose="020B0609020204030204" pitchFamily="49" charset="0"/>
                        </a:rPr>
                        <a:t>sympy</a:t>
                      </a:r>
                      <a:r>
                        <a:rPr lang="en-US" sz="1400" dirty="0">
                          <a:latin typeface="Consolas" panose="020B0609020204030204" pitchFamily="49" charset="0"/>
                        </a:rPr>
                        <a:t>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symbols(</a:t>
                      </a:r>
                      <a:r>
                        <a:rPr lang="en-US" sz="1400" b="1" kern="1200" dirty="0">
                          <a:solidFill>
                            <a:schemeClr val="dk1"/>
                          </a:solidFill>
                          <a:effectLst/>
                          <a:latin typeface="Consolas" panose="020B0609020204030204" pitchFamily="49" charset="0"/>
                          <a:ea typeface="+mn-ea"/>
                          <a:cs typeface="+mn-cs"/>
                        </a:rPr>
                        <a:t>'x'</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f = exp(x) </a:t>
                      </a:r>
                      <a:r>
                        <a:rPr lang="en-US" sz="1400" i="1" kern="1200" dirty="0">
                          <a:solidFill>
                            <a:schemeClr val="dk1"/>
                          </a:solidFill>
                          <a:effectLst/>
                          <a:latin typeface="Consolas" panose="020B0609020204030204" pitchFamily="49" charset="0"/>
                          <a:ea typeface="+mn-ea"/>
                          <a:cs typeface="+mn-cs"/>
                        </a:rPr>
                        <a:t># </a:t>
                      </a:r>
                      <a:r>
                        <a:rPr lang="en-US" sz="1400" i="1" kern="1200" dirty="0" err="1">
                          <a:solidFill>
                            <a:schemeClr val="dk1"/>
                          </a:solidFill>
                          <a:effectLst/>
                          <a:latin typeface="Consolas" panose="020B0609020204030204" pitchFamily="49" charset="0"/>
                          <a:ea typeface="+mn-ea"/>
                          <a:cs typeface="+mn-cs"/>
                        </a:rPr>
                        <a:t>e^x</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plot(f)</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Consolas" panose="020B0609020204030204" pitchFamily="49" charset="0"/>
                          <a:ea typeface="+mn-ea"/>
                          <a:cs typeface="+mn-cs"/>
                        </a:rPr>
                        <a:t>from </a:t>
                      </a:r>
                      <a:r>
                        <a:rPr lang="en-US" sz="1400" dirty="0" err="1">
                          <a:latin typeface="Consolas" panose="020B0609020204030204" pitchFamily="49" charset="0"/>
                        </a:rPr>
                        <a:t>sympy</a:t>
                      </a:r>
                      <a:r>
                        <a:rPr lang="en-US" sz="1400" dirty="0">
                          <a:latin typeface="Consolas" panose="020B0609020204030204" pitchFamily="49" charset="0"/>
                        </a:rPr>
                        <a:t>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symbols(</a:t>
                      </a:r>
                      <a:r>
                        <a:rPr lang="en-US" sz="1400" b="1" kern="1200" dirty="0">
                          <a:solidFill>
                            <a:schemeClr val="dk1"/>
                          </a:solidFill>
                          <a:effectLst/>
                          <a:latin typeface="Consolas" panose="020B0609020204030204" pitchFamily="49" charset="0"/>
                          <a:ea typeface="+mn-ea"/>
                          <a:cs typeface="+mn-cs"/>
                        </a:rPr>
                        <a:t>'x'</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f = log(x) </a:t>
                      </a:r>
                      <a:r>
                        <a:rPr lang="en-US" sz="1400" i="1" kern="1200" dirty="0">
                          <a:solidFill>
                            <a:schemeClr val="dk1"/>
                          </a:solidFill>
                          <a:effectLst/>
                          <a:latin typeface="Consolas" panose="020B0609020204030204" pitchFamily="49" charset="0"/>
                          <a:ea typeface="+mn-ea"/>
                          <a:cs typeface="+mn-cs"/>
                        </a:rPr>
                        <a:t># defaults to e base </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plot(f)</a:t>
                      </a:r>
                    </a:p>
                  </a:txBody>
                  <a:tcPr/>
                </a:tc>
                <a:extLst>
                  <a:ext uri="{0D108BD9-81ED-4DB2-BD59-A6C34878D82A}">
                    <a16:rowId xmlns:a16="http://schemas.microsoft.com/office/drawing/2014/main" val="3887092122"/>
                  </a:ext>
                </a:extLst>
              </a:tr>
            </a:tbl>
          </a:graphicData>
        </a:graphic>
      </p:graphicFrame>
    </p:spTree>
    <p:extLst>
      <p:ext uri="{BB962C8B-B14F-4D97-AF65-F5344CB8AC3E}">
        <p14:creationId xmlns:p14="http://schemas.microsoft.com/office/powerpoint/2010/main" val="110810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BFDBB-B3EB-4FAD-98D2-B112A2F6C9E6}"/>
              </a:ext>
            </a:extLst>
          </p:cNvPr>
          <p:cNvSpPr>
            <a:spLocks noGrp="1"/>
          </p:cNvSpPr>
          <p:nvPr>
            <p:ph sz="half" idx="2"/>
          </p:nvPr>
        </p:nvSpPr>
        <p:spPr>
          <a:xfrm>
            <a:off x="541612" y="1431014"/>
            <a:ext cx="10473023" cy="3978275"/>
          </a:xfrm>
        </p:spPr>
        <p:txBody>
          <a:bodyPr>
            <a:normAutofit fontScale="70000" lnSpcReduction="20000"/>
          </a:bodyPr>
          <a:lstStyle/>
          <a:p>
            <a:pPr marL="0" indent="0">
              <a:lnSpc>
                <a:spcPct val="300000"/>
              </a:lnSpc>
              <a:buNone/>
            </a:pPr>
            <a:r>
              <a:rPr lang="en-US" sz="3200" b="1" dirty="0"/>
              <a:t>Python 3.x</a:t>
            </a:r>
            <a:r>
              <a:rPr lang="en-US" sz="3200" dirty="0"/>
              <a:t>  - Latest Python 3 release recommended in environment of choice.  </a:t>
            </a:r>
            <a:endParaRPr lang="en-US" sz="3200" b="1" dirty="0"/>
          </a:p>
          <a:p>
            <a:pPr marL="0" indent="0">
              <a:lnSpc>
                <a:spcPct val="300000"/>
              </a:lnSpc>
              <a:buNone/>
            </a:pPr>
            <a:r>
              <a:rPr lang="en-US" sz="3200" b="1" dirty="0" err="1"/>
              <a:t>SymPy</a:t>
            </a:r>
            <a:r>
              <a:rPr lang="en-US" sz="3200" dirty="0"/>
              <a:t> – Symbolic math library for Python. </a:t>
            </a:r>
          </a:p>
          <a:p>
            <a:pPr marL="0" indent="0">
              <a:lnSpc>
                <a:spcPct val="300000"/>
              </a:lnSpc>
              <a:buNone/>
            </a:pPr>
            <a:r>
              <a:rPr lang="en-US" sz="3200" b="1" dirty="0"/>
              <a:t>Matplotlib</a:t>
            </a:r>
            <a:r>
              <a:rPr lang="en-US" sz="3200" dirty="0"/>
              <a:t> – Enables charting functionality for </a:t>
            </a:r>
            <a:r>
              <a:rPr lang="en-US" sz="3200" dirty="0" err="1"/>
              <a:t>SymPy</a:t>
            </a:r>
            <a:endParaRPr lang="en-US" sz="3200" dirty="0"/>
          </a:p>
          <a:p>
            <a:pPr marL="0" indent="0">
              <a:lnSpc>
                <a:spcPct val="300000"/>
              </a:lnSpc>
              <a:buNone/>
            </a:pPr>
            <a:endParaRPr lang="en-US" sz="3200" dirty="0"/>
          </a:p>
          <a:p>
            <a:pPr marL="0" indent="0">
              <a:lnSpc>
                <a:spcPct val="300000"/>
              </a:lnSpc>
              <a:buNone/>
            </a:pPr>
            <a:endParaRPr lang="en-US" sz="3200" dirty="0"/>
          </a:p>
        </p:txBody>
      </p:sp>
      <p:sp>
        <p:nvSpPr>
          <p:cNvPr id="3" name="Title 2">
            <a:extLst>
              <a:ext uri="{FF2B5EF4-FFF2-40B4-BE49-F238E27FC236}">
                <a16:creationId xmlns:a16="http://schemas.microsoft.com/office/drawing/2014/main" id="{33CAA2CA-3C00-465E-B989-FDEE589E33A1}"/>
              </a:ext>
            </a:extLst>
          </p:cNvPr>
          <p:cNvSpPr>
            <a:spLocks noGrp="1"/>
          </p:cNvSpPr>
          <p:nvPr>
            <p:ph type="title"/>
          </p:nvPr>
        </p:nvSpPr>
        <p:spPr/>
        <p:txBody>
          <a:bodyPr/>
          <a:lstStyle/>
          <a:p>
            <a:r>
              <a:rPr lang="en-US" dirty="0"/>
              <a:t>What You’ll Need</a:t>
            </a:r>
          </a:p>
        </p:txBody>
      </p:sp>
    </p:spTree>
    <p:extLst>
      <p:ext uri="{BB962C8B-B14F-4D97-AF65-F5344CB8AC3E}">
        <p14:creationId xmlns:p14="http://schemas.microsoft.com/office/powerpoint/2010/main" val="230792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a:solidFill>
                  <a:schemeClr val="bg1"/>
                </a:solidFill>
              </a:rPr>
              <a:t>Section II</a:t>
            </a:r>
          </a:p>
        </p:txBody>
      </p:sp>
      <p:sp>
        <p:nvSpPr>
          <p:cNvPr id="3" name="Subtitle 2"/>
          <p:cNvSpPr>
            <a:spLocks noGrp="1"/>
          </p:cNvSpPr>
          <p:nvPr>
            <p:ph type="subTitle" idx="4294967295"/>
          </p:nvPr>
        </p:nvSpPr>
        <p:spPr>
          <a:xfrm>
            <a:off x="855620" y="2933108"/>
            <a:ext cx="9582736" cy="1137793"/>
          </a:xfrm>
        </p:spPr>
        <p:txBody>
          <a:bodyPr>
            <a:normAutofit/>
          </a:bodyPr>
          <a:lstStyle/>
          <a:p>
            <a:pPr marL="0" indent="0">
              <a:buNone/>
            </a:pPr>
            <a:r>
              <a:rPr lang="en-US" sz="2400" dirty="0">
                <a:solidFill>
                  <a:schemeClr val="bg1"/>
                </a:solidFill>
                <a:latin typeface="+mj-lt"/>
              </a:rPr>
              <a:t>Calculus</a:t>
            </a:r>
          </a:p>
        </p:txBody>
      </p:sp>
    </p:spTree>
    <p:extLst>
      <p:ext uri="{BB962C8B-B14F-4D97-AF65-F5344CB8AC3E}">
        <p14:creationId xmlns:p14="http://schemas.microsoft.com/office/powerpoint/2010/main" val="3893036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8EBF46F-52A4-42A4-B817-5B6FC1A46787}"/>
                  </a:ext>
                </a:extLst>
              </p:cNvPr>
              <p:cNvSpPr>
                <a:spLocks noGrp="1"/>
              </p:cNvSpPr>
              <p:nvPr>
                <p:ph sz="half" idx="2"/>
              </p:nvPr>
            </p:nvSpPr>
            <p:spPr>
              <a:xfrm>
                <a:off x="541613" y="1431014"/>
                <a:ext cx="4955298" cy="4791110"/>
              </a:xfrm>
            </p:spPr>
            <p:txBody>
              <a:bodyPr/>
              <a:lstStyle/>
              <a:p>
                <a:pPr marL="0" indent="0">
                  <a:lnSpc>
                    <a:spcPct val="100000"/>
                  </a:lnSpc>
                  <a:buNone/>
                </a:pPr>
                <a:r>
                  <a:rPr lang="en-US" dirty="0"/>
                  <a:t>We will see a few key concepts that involve infinity, forever approaching a value but never touching that value. </a:t>
                </a:r>
              </a:p>
              <a:p>
                <a:pPr marL="0" indent="0">
                  <a:lnSpc>
                    <a:spcPct val="100000"/>
                  </a:lnSpc>
                  <a:buNone/>
                </a:pPr>
                <a:r>
                  <a:rPr lang="en-US" dirty="0"/>
                  <a:t>Take this function which is plotted to the right: </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𝑥</m:t>
                          </m:r>
                        </m:den>
                      </m:f>
                    </m:oMath>
                  </m:oMathPara>
                </a14:m>
                <a:endParaRPr lang="en-US" dirty="0"/>
              </a:p>
              <a:p>
                <a:pPr marL="0" indent="0">
                  <a:lnSpc>
                    <a:spcPct val="100000"/>
                  </a:lnSpc>
                  <a:buNone/>
                </a:pPr>
                <a:r>
                  <a:rPr lang="en-US" dirty="0"/>
                  <a:t>Notice that as </a:t>
                </a:r>
                <a14:m>
                  <m:oMath xmlns:m="http://schemas.openxmlformats.org/officeDocument/2006/math">
                    <m:r>
                      <a:rPr lang="en-US" i="1" dirty="0" smtClean="0">
                        <a:latin typeface="Cambria Math" panose="02040503050406030204" pitchFamily="18" charset="0"/>
                      </a:rPr>
                      <m:t>𝑥</m:t>
                    </m:r>
                  </m:oMath>
                </a14:m>
                <a:r>
                  <a:rPr lang="en-US" dirty="0"/>
                  <a:t> increases we approach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being 0 but we never actually reach 0. </a:t>
                </a:r>
              </a:p>
              <a:p>
                <a:pPr marL="0" indent="0">
                  <a:buNone/>
                </a:pPr>
                <a:r>
                  <a:rPr lang="en-US" dirty="0"/>
                  <a:t>The fate of this function is as </a:t>
                </a:r>
                <a14:m>
                  <m:oMath xmlns:m="http://schemas.openxmlformats.org/officeDocument/2006/math">
                    <m:r>
                      <a:rPr lang="en-US" i="1" dirty="0" smtClean="0">
                        <a:latin typeface="Cambria Math" panose="02040503050406030204" pitchFamily="18" charset="0"/>
                      </a:rPr>
                      <m:t>𝑥</m:t>
                    </m:r>
                  </m:oMath>
                </a14:m>
                <a:r>
                  <a:rPr lang="en-US" dirty="0"/>
                  <a:t> forever extends into infinity, it will keep getting closer to 0 but never reach 0. </a:t>
                </a:r>
              </a:p>
            </p:txBody>
          </p:sp>
        </mc:Choice>
        <mc:Fallback>
          <p:sp>
            <p:nvSpPr>
              <p:cNvPr id="2" name="Content Placeholder 1">
                <a:extLst>
                  <a:ext uri="{FF2B5EF4-FFF2-40B4-BE49-F238E27FC236}">
                    <a16:creationId xmlns:a16="http://schemas.microsoft.com/office/drawing/2014/main" id="{48EBF46F-52A4-42A4-B817-5B6FC1A46787}"/>
                  </a:ext>
                </a:extLst>
              </p:cNvPr>
              <p:cNvSpPr>
                <a:spLocks noGrp="1" noRot="1" noChangeAspect="1" noMove="1" noResize="1" noEditPoints="1" noAdjustHandles="1" noChangeArrowheads="1" noChangeShapeType="1" noTextEdit="1"/>
              </p:cNvSpPr>
              <p:nvPr>
                <p:ph sz="half" idx="2"/>
              </p:nvPr>
            </p:nvSpPr>
            <p:spPr>
              <a:xfrm>
                <a:off x="541613" y="1431014"/>
                <a:ext cx="4955298" cy="4791110"/>
              </a:xfrm>
              <a:blipFill>
                <a:blip r:embed="rId2"/>
                <a:stretch>
                  <a:fillRect l="-1107" t="-636" r="-2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379D74-33D7-4057-8550-41DC8F675B73}"/>
              </a:ext>
            </a:extLst>
          </p:cNvPr>
          <p:cNvSpPr>
            <a:spLocks noGrp="1"/>
          </p:cNvSpPr>
          <p:nvPr>
            <p:ph type="title"/>
          </p:nvPr>
        </p:nvSpPr>
        <p:spPr/>
        <p:txBody>
          <a:bodyPr/>
          <a:lstStyle/>
          <a:p>
            <a:r>
              <a:rPr lang="en-US" dirty="0"/>
              <a:t>Limits</a:t>
            </a:r>
          </a:p>
        </p:txBody>
      </p:sp>
      <p:pic>
        <p:nvPicPr>
          <p:cNvPr id="5122" name="Picture 2">
            <a:extLst>
              <a:ext uri="{FF2B5EF4-FFF2-40B4-BE49-F238E27FC236}">
                <a16:creationId xmlns:a16="http://schemas.microsoft.com/office/drawing/2014/main" id="{176072BF-ECCA-438C-AB4F-901306B83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487840" y="1431014"/>
            <a:ext cx="4955297" cy="4955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114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EBF46F-52A4-42A4-B817-5B6FC1A46787}"/>
                  </a:ext>
                </a:extLst>
              </p:cNvPr>
              <p:cNvSpPr>
                <a:spLocks noGrp="1"/>
              </p:cNvSpPr>
              <p:nvPr>
                <p:ph sz="half" idx="2"/>
              </p:nvPr>
            </p:nvSpPr>
            <p:spPr>
              <a:xfrm>
                <a:off x="541612" y="1431014"/>
                <a:ext cx="5643725" cy="4791110"/>
              </a:xfrm>
            </p:spPr>
            <p:txBody>
              <a:bodyPr/>
              <a:lstStyle/>
              <a:p>
                <a:pPr marL="0" indent="0">
                  <a:lnSpc>
                    <a:spcPct val="100000"/>
                  </a:lnSpc>
                  <a:buNone/>
                </a:pPr>
                <a:r>
                  <a:rPr lang="en-US" dirty="0"/>
                  <a:t>The way we express a value that is forever being approached, but never reached, is through a limit. </a:t>
                </a:r>
              </a:p>
              <a:p>
                <a:pPr marL="0" indent="0">
                  <a:lnSpc>
                    <a:spcPct val="100000"/>
                  </a:lnSpc>
                  <a:buNone/>
                </a:pPr>
                <a14:m>
                  <m:oMathPara xmlns:m="http://schemas.openxmlformats.org/officeDocument/2006/math">
                    <m:oMathParaPr>
                      <m:jc m:val="centerGroup"/>
                    </m:oMathParaPr>
                    <m:oMath xmlns:m="http://schemas.openxmlformats.org/officeDocument/2006/math">
                      <m:limLow>
                        <m:limLowPr>
                          <m:ctrlPr>
                            <a:rPr lang="en-US" i="1" dirty="0" smtClean="0">
                              <a:solidFill>
                                <a:srgbClr val="836967"/>
                              </a:solidFill>
                              <a:latin typeface="Cambria Math" panose="02040503050406030204" pitchFamily="18" charset="0"/>
                            </a:rPr>
                          </m:ctrlPr>
                        </m:limLowPr>
                        <m:e>
                          <m:r>
                            <m:rPr>
                              <m:sty m:val="p"/>
                            </m:rPr>
                            <a:rPr lang="en-US" dirty="0">
                              <a:latin typeface="Cambria Math" panose="02040503050406030204" pitchFamily="18" charset="0"/>
                            </a:rPr>
                            <m:t>lim</m:t>
                          </m:r>
                        </m:e>
                        <m:lim>
                          <m:r>
                            <a:rPr lang="en-US" i="1" dirty="0">
                              <a:latin typeface="Cambria Math" panose="02040503050406030204" pitchFamily="18" charset="0"/>
                            </a:rPr>
                            <m:t>𝑥</m:t>
                          </m:r>
                          <m:r>
                            <a:rPr lang="en-US" i="0" dirty="0">
                              <a:latin typeface="Cambria Math" panose="02040503050406030204" pitchFamily="18" charset="0"/>
                            </a:rPr>
                            <m:t>→∞</m:t>
                          </m:r>
                        </m:lim>
                      </m:limLow>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r>
                            <a:rPr lang="en-US" i="1" dirty="0">
                              <a:latin typeface="Cambria Math" panose="02040503050406030204" pitchFamily="18" charset="0"/>
                            </a:rPr>
                            <m:t>𝑥</m:t>
                          </m:r>
                        </m:den>
                      </m:f>
                      <m:r>
                        <a:rPr lang="en-US" i="0" dirty="0">
                          <a:latin typeface="Cambria Math" panose="02040503050406030204" pitchFamily="18" charset="0"/>
                        </a:rPr>
                        <m:t>=0</m:t>
                      </m:r>
                    </m:oMath>
                  </m:oMathPara>
                </a14:m>
                <a:endParaRPr lang="en-US" dirty="0"/>
              </a:p>
              <a:p>
                <a:pPr marL="0" indent="0">
                  <a:lnSpc>
                    <a:spcPct val="100000"/>
                  </a:lnSpc>
                  <a:buNone/>
                </a:pPr>
                <a:r>
                  <a:rPr lang="en-US" dirty="0"/>
                  <a:t>The way we read this is “as </a:t>
                </a:r>
                <a14:m>
                  <m:oMath xmlns:m="http://schemas.openxmlformats.org/officeDocument/2006/math">
                    <m:r>
                      <a:rPr lang="en-US" i="1" dirty="0" smtClean="0">
                        <a:latin typeface="Cambria Math" panose="02040503050406030204" pitchFamily="18" charset="0"/>
                      </a:rPr>
                      <m:t>𝑥</m:t>
                    </m:r>
                  </m:oMath>
                </a14:m>
                <a:r>
                  <a:rPr lang="en-US" dirty="0"/>
                  <a:t> approaches infinity </a:t>
                </a:r>
                <a14:m>
                  <m:oMath xmlns:m="http://schemas.openxmlformats.org/officeDocument/2006/math">
                    <m:r>
                      <a:rPr lang="en-US" smtClean="0">
                        <a:latin typeface="Cambria Math" panose="02040503050406030204" pitchFamily="18" charset="0"/>
                      </a:rPr>
                      <m:t>∞</m:t>
                    </m:r>
                  </m:oMath>
                </a14:m>
                <a:r>
                  <a:rPr lang="en-US" dirty="0"/>
                  <a:t> the function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1</m:t>
                        </m:r>
                      </m:num>
                      <m:den>
                        <m:r>
                          <a:rPr lang="en-US" i="1" dirty="0" smtClean="0">
                            <a:latin typeface="Cambria Math" panose="02040503050406030204" pitchFamily="18" charset="0"/>
                          </a:rPr>
                          <m:t>𝑥</m:t>
                        </m:r>
                      </m:den>
                    </m:f>
                  </m:oMath>
                </a14:m>
                <a:r>
                  <a:rPr lang="en-US" dirty="0"/>
                  <a:t> approaches 0.” </a:t>
                </a:r>
              </a:p>
              <a:p>
                <a:pPr marL="0" indent="0">
                  <a:lnSpc>
                    <a:spcPct val="100000"/>
                  </a:lnSpc>
                  <a:buNone/>
                </a:pPr>
                <a:r>
                  <a:rPr lang="en-US" dirty="0"/>
                  <a:t>Here is how we calculate a limit in </a:t>
                </a:r>
                <a:r>
                  <a:rPr lang="en-US" dirty="0" err="1"/>
                  <a:t>SymPy</a:t>
                </a:r>
                <a:r>
                  <a:rPr lang="en-US" dirty="0"/>
                  <a:t>: </a:t>
                </a:r>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p:txBody>
          </p:sp>
        </mc:Choice>
        <mc:Fallback xmlns="">
          <p:sp>
            <p:nvSpPr>
              <p:cNvPr id="2" name="Content Placeholder 1">
                <a:extLst>
                  <a:ext uri="{FF2B5EF4-FFF2-40B4-BE49-F238E27FC236}">
                    <a16:creationId xmlns:a16="http://schemas.microsoft.com/office/drawing/2014/main" id="{48EBF46F-52A4-42A4-B817-5B6FC1A46787}"/>
                  </a:ext>
                </a:extLst>
              </p:cNvPr>
              <p:cNvSpPr>
                <a:spLocks noGrp="1" noRot="1" noChangeAspect="1" noMove="1" noResize="1" noEditPoints="1" noAdjustHandles="1" noChangeArrowheads="1" noChangeShapeType="1" noTextEdit="1"/>
              </p:cNvSpPr>
              <p:nvPr>
                <p:ph sz="half" idx="2"/>
              </p:nvPr>
            </p:nvSpPr>
            <p:spPr>
              <a:xfrm>
                <a:off x="541612" y="1431014"/>
                <a:ext cx="5643725" cy="4791110"/>
              </a:xfrm>
              <a:blipFill>
                <a:blip r:embed="rId2"/>
                <a:stretch>
                  <a:fillRect l="-972" t="-63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379D74-33D7-4057-8550-41DC8F675B73}"/>
              </a:ext>
            </a:extLst>
          </p:cNvPr>
          <p:cNvSpPr>
            <a:spLocks noGrp="1"/>
          </p:cNvSpPr>
          <p:nvPr>
            <p:ph type="title"/>
          </p:nvPr>
        </p:nvSpPr>
        <p:spPr/>
        <p:txBody>
          <a:bodyPr/>
          <a:lstStyle/>
          <a:p>
            <a:r>
              <a:rPr lang="en-US" dirty="0"/>
              <a:t>Limits</a:t>
            </a:r>
          </a:p>
        </p:txBody>
      </p:sp>
      <p:pic>
        <p:nvPicPr>
          <p:cNvPr id="5122" name="Picture 2">
            <a:extLst>
              <a:ext uri="{FF2B5EF4-FFF2-40B4-BE49-F238E27FC236}">
                <a16:creationId xmlns:a16="http://schemas.microsoft.com/office/drawing/2014/main" id="{176072BF-ECCA-438C-AB4F-901306B83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487840" y="1431014"/>
            <a:ext cx="4955297" cy="49552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63C8D11F-EF5A-4CA8-9F77-777AE2580659}"/>
              </a:ext>
            </a:extLst>
          </p:cNvPr>
          <p:cNvSpPr>
            <a:spLocks noChangeArrowheads="1"/>
          </p:cNvSpPr>
          <p:nvPr/>
        </p:nvSpPr>
        <p:spPr bwMode="auto">
          <a:xfrm>
            <a:off x="641130" y="4336564"/>
            <a:ext cx="199171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a:t>
            </a:r>
            <a:r>
              <a:rPr kumimoji="0" lang="en-US" altLang="en-US" sz="1600" b="0" i="0" u="none" strike="noStrike" cap="none" normalizeH="0" baseline="0" dirty="0">
                <a:ln>
                  <a:noFill/>
                </a:ln>
                <a:solidFill>
                  <a:srgbClr val="1750EB"/>
                </a:solidFill>
                <a:effectLst/>
                <a:latin typeface="JetBrains Mono"/>
              </a:rPr>
              <a:t>1 </a:t>
            </a:r>
            <a:r>
              <a:rPr kumimoji="0" lang="en-US" altLang="en-US" sz="1600" b="0" i="0" u="none" strike="noStrike" cap="none" normalizeH="0" baseline="0" dirty="0">
                <a:ln>
                  <a:noFill/>
                </a:ln>
                <a:solidFill>
                  <a:srgbClr val="080808"/>
                </a:solidFill>
                <a:effectLst/>
                <a:latin typeface="JetBrains Mono"/>
              </a:rPr>
              <a:t>/ x</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result = limit(f, x, </a:t>
            </a:r>
            <a:r>
              <a:rPr kumimoji="0" lang="en-US" altLang="en-US" sz="1600" b="0" i="0" u="none" strike="noStrike" cap="none" normalizeH="0" baseline="0" dirty="0" err="1">
                <a:ln>
                  <a:noFill/>
                </a:ln>
                <a:solidFill>
                  <a:srgbClr val="080808"/>
                </a:solidFill>
                <a:effectLst/>
                <a:latin typeface="JetBrains Mono"/>
              </a:rPr>
              <a:t>oo</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(result) </a:t>
            </a:r>
            <a:r>
              <a:rPr kumimoji="0" lang="en-US" altLang="en-US" sz="1600" b="0" i="1" u="none" strike="noStrike" cap="none" normalizeH="0" baseline="0" dirty="0">
                <a:ln>
                  <a:noFill/>
                </a:ln>
                <a:solidFill>
                  <a:srgbClr val="8C8C8C"/>
                </a:solidFill>
                <a:effectLst/>
                <a:latin typeface="JetBrains Mono"/>
              </a:rPr>
              <a:t># 0</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518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EC4FB2-09C4-449D-B0B6-DB1F33003E32}"/>
                  </a:ext>
                </a:extLst>
              </p:cNvPr>
              <p:cNvSpPr>
                <a:spLocks noGrp="1"/>
              </p:cNvSpPr>
              <p:nvPr>
                <p:ph sz="half" idx="2"/>
              </p:nvPr>
            </p:nvSpPr>
            <p:spPr>
              <a:xfrm>
                <a:off x="541612" y="1431014"/>
                <a:ext cx="5679390" cy="5242051"/>
              </a:xfrm>
            </p:spPr>
            <p:txBody>
              <a:bodyPr>
                <a:normAutofit/>
              </a:bodyPr>
              <a:lstStyle/>
              <a:p>
                <a:pPr marL="0" indent="0">
                  <a:buNone/>
                </a:pPr>
                <a:r>
                  <a:rPr lang="en-US" dirty="0"/>
                  <a:t>Euler’s Number is actually derived from a limit using this function which is plotted to the right.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r>
                                <a:rPr lang="en-US" b="0" i="1" smtClean="0">
                                  <a:solidFill>
                                    <a:srgbClr val="836967"/>
                                  </a:solidFill>
                                  <a:latin typeface="Cambria Math" panose="02040503050406030204" pitchFamily="18" charset="0"/>
                                </a:rPr>
                                <m:t>1+ </m:t>
                              </m:r>
                              <m:f>
                                <m:fPr>
                                  <m:ctrlPr>
                                    <a:rPr lang="en-US" i="1" smtClean="0">
                                      <a:solidFill>
                                        <a:srgbClr val="836967"/>
                                      </a:solidFill>
                                      <a:latin typeface="Cambria Math" panose="02040503050406030204" pitchFamily="18" charset="0"/>
                                    </a:rPr>
                                  </m:ctrlPr>
                                </m:fPr>
                                <m:num>
                                  <m:r>
                                    <a:rPr lang="en-US" i="0" smtClean="0">
                                      <a:latin typeface="Cambria Math" panose="02040503050406030204" pitchFamily="18" charset="0"/>
                                    </a:rPr>
                                    <m:t>1</m:t>
                                  </m:r>
                                </m:num>
                                <m:den>
                                  <m:r>
                                    <a:rPr lang="en-US" i="1" smtClean="0">
                                      <a:latin typeface="Cambria Math" panose="02040503050406030204" pitchFamily="18" charset="0"/>
                                    </a:rPr>
                                    <m:t>𝑥</m:t>
                                  </m:r>
                                </m:den>
                              </m:f>
                            </m:e>
                          </m:d>
                        </m:e>
                        <m:sup>
                          <m:r>
                            <a:rPr lang="en-US" i="1" smtClean="0">
                              <a:latin typeface="Cambria Math" panose="02040503050406030204" pitchFamily="18" charset="0"/>
                            </a:rPr>
                            <m:t>𝑥</m:t>
                          </m:r>
                        </m:sup>
                      </m:sSup>
                    </m:oMath>
                  </m:oMathPara>
                </a14:m>
                <a:endParaRPr lang="en-US" dirty="0"/>
              </a:p>
              <a:p>
                <a:pPr marL="0" indent="0">
                  <a:buNone/>
                </a:pPr>
                <a:endParaRPr lang="en-US" dirty="0"/>
              </a:p>
              <a:p>
                <a:pPr marL="0" indent="0">
                  <a:buNone/>
                </a:pPr>
                <a:r>
                  <a:rPr lang="en-US" dirty="0"/>
                  <a:t>If we keep increasing </a:t>
                </a:r>
                <a:r>
                  <a:rPr lang="en-US" i="1" dirty="0">
                    <a:latin typeface="Consolas" panose="020B0609020204030204" pitchFamily="49" charset="0"/>
                  </a:rPr>
                  <a:t>x</a:t>
                </a:r>
                <a:r>
                  <a:rPr lang="en-US" dirty="0"/>
                  <a:t> we do start to approach a number </a:t>
                </a:r>
                <a:r>
                  <a:rPr lang="en-US" i="1" dirty="0"/>
                  <a:t>2.71828</a:t>
                </a:r>
                <a:r>
                  <a:rPr lang="en-US" dirty="0"/>
                  <a:t>…. which is what we call Euler’s number </a:t>
                </a:r>
                <a:r>
                  <a:rPr lang="en-US" i="1" dirty="0">
                    <a:latin typeface="Consolas" panose="020B0609020204030204" pitchFamily="49" charset="0"/>
                  </a:rPr>
                  <a:t>e</a:t>
                </a:r>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ⅇ</m:t>
                      </m:r>
                      <m:r>
                        <a:rPr lang="en-US" i="0" dirty="0" smtClean="0">
                          <a:latin typeface="Cambria Math" panose="02040503050406030204" pitchFamily="18" charset="0"/>
                        </a:rPr>
                        <m:t>=</m:t>
                      </m:r>
                      <m:limLow>
                        <m:limLowPr>
                          <m:ctrlPr>
                            <a:rPr lang="en-US" i="1" dirty="0" smtClean="0">
                              <a:solidFill>
                                <a:srgbClr val="836967"/>
                              </a:solidFill>
                              <a:latin typeface="Cambria Math" panose="02040503050406030204" pitchFamily="18" charset="0"/>
                            </a:rPr>
                          </m:ctrlPr>
                        </m:limLowPr>
                        <m:e>
                          <m:r>
                            <m:rPr>
                              <m:sty m:val="p"/>
                            </m:rPr>
                            <a:rPr lang="en-US" i="0" dirty="0" smtClean="0">
                              <a:latin typeface="Cambria Math" panose="02040503050406030204" pitchFamily="18" charset="0"/>
                            </a:rPr>
                            <m:t>lim</m:t>
                          </m:r>
                        </m:e>
                        <m:lim>
                          <m:r>
                            <a:rPr lang="en-US" i="1" dirty="0" smtClean="0">
                              <a:latin typeface="Cambria Math" panose="02040503050406030204" pitchFamily="18" charset="0"/>
                            </a:rPr>
                            <m:t>𝑥</m:t>
                          </m:r>
                          <m:r>
                            <a:rPr lang="en-US" i="0" dirty="0" smtClean="0">
                              <a:latin typeface="Cambria Math" panose="02040503050406030204" pitchFamily="18" charset="0"/>
                            </a:rPr>
                            <m:t>→∞</m:t>
                          </m:r>
                        </m:lim>
                      </m:limLow>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1+ </m:t>
                              </m:r>
                              <m:f>
                                <m:fPr>
                                  <m:ctrlPr>
                                    <a:rPr lang="en-US" i="1" dirty="0" smtClean="0">
                                      <a:solidFill>
                                        <a:srgbClr val="836967"/>
                                      </a:solidFill>
                                      <a:latin typeface="Cambria Math" panose="02040503050406030204" pitchFamily="18" charset="0"/>
                                    </a:rPr>
                                  </m:ctrlPr>
                                </m:fPr>
                                <m:num>
                                  <m:r>
                                    <a:rPr lang="en-US" i="0" dirty="0" smtClean="0">
                                      <a:latin typeface="Cambria Math" panose="02040503050406030204" pitchFamily="18" charset="0"/>
                                    </a:rPr>
                                    <m:t>1</m:t>
                                  </m:r>
                                </m:num>
                                <m:den>
                                  <m:r>
                                    <a:rPr lang="en-US" i="1" dirty="0" smtClean="0">
                                      <a:latin typeface="Cambria Math" panose="02040503050406030204" pitchFamily="18" charset="0"/>
                                    </a:rPr>
                                    <m:t>𝑥</m:t>
                                  </m:r>
                                </m:den>
                              </m:f>
                            </m:e>
                          </m:d>
                        </m:e>
                        <m:sup>
                          <m:r>
                            <a:rPr lang="en-US" i="1" dirty="0" smtClean="0">
                              <a:latin typeface="Cambria Math" panose="02040503050406030204" pitchFamily="18" charset="0"/>
                            </a:rPr>
                            <m:t>𝑥</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ⅇ</m:t>
                      </m:r>
                      <m:r>
                        <a:rPr lang="en-US" b="0" i="1" smtClean="0">
                          <a:latin typeface="Cambria Math" panose="02040503050406030204" pitchFamily="18" charset="0"/>
                        </a:rPr>
                        <m:t>=</m:t>
                      </m:r>
                      <m:r>
                        <m:rPr>
                          <m:nor/>
                        </m:rPr>
                        <a:rPr lang="en-US" altLang="en-US" i="1" dirty="0" smtClean="0">
                          <a:solidFill>
                            <a:schemeClr val="tx1"/>
                          </a:solidFill>
                          <a:latin typeface="JetBrains Mono"/>
                        </a:rPr>
                        <m:t>2.71828182845905</m:t>
                      </m:r>
                    </m:oMath>
                  </m:oMathPara>
                </a14:m>
                <a:endParaRPr lang="en-US" dirty="0"/>
              </a:p>
            </p:txBody>
          </p:sp>
        </mc:Choice>
        <mc:Fallback>
          <p:sp>
            <p:nvSpPr>
              <p:cNvPr id="2" name="Content Placeholder 1">
                <a:extLst>
                  <a:ext uri="{FF2B5EF4-FFF2-40B4-BE49-F238E27FC236}">
                    <a16:creationId xmlns:a16="http://schemas.microsoft.com/office/drawing/2014/main" id="{BDEC4FB2-09C4-449D-B0B6-DB1F33003E32}"/>
                  </a:ext>
                </a:extLst>
              </p:cNvPr>
              <p:cNvSpPr>
                <a:spLocks noGrp="1" noRot="1" noChangeAspect="1" noMove="1" noResize="1" noEditPoints="1" noAdjustHandles="1" noChangeArrowheads="1" noChangeShapeType="1" noTextEdit="1"/>
              </p:cNvSpPr>
              <p:nvPr>
                <p:ph sz="half" idx="2"/>
              </p:nvPr>
            </p:nvSpPr>
            <p:spPr>
              <a:xfrm>
                <a:off x="541612" y="1431014"/>
                <a:ext cx="5679390" cy="5242051"/>
              </a:xfrm>
              <a:blipFill>
                <a:blip r:embed="rId2"/>
                <a:stretch>
                  <a:fillRect l="-966" t="-15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306B67-6F1D-4C0B-9894-36C99A98656B}"/>
              </a:ext>
            </a:extLst>
          </p:cNvPr>
          <p:cNvSpPr>
            <a:spLocks noGrp="1"/>
          </p:cNvSpPr>
          <p:nvPr>
            <p:ph type="title"/>
          </p:nvPr>
        </p:nvSpPr>
        <p:spPr/>
        <p:txBody>
          <a:bodyPr/>
          <a:lstStyle/>
          <a:p>
            <a:r>
              <a:rPr lang="en-US" dirty="0"/>
              <a:t>Limits – Euler’s Number</a:t>
            </a:r>
          </a:p>
        </p:txBody>
      </p:sp>
      <p:sp>
        <p:nvSpPr>
          <p:cNvPr id="6" name="Rectangle 1">
            <a:extLst>
              <a:ext uri="{FF2B5EF4-FFF2-40B4-BE49-F238E27FC236}">
                <a16:creationId xmlns:a16="http://schemas.microsoft.com/office/drawing/2014/main" id="{7A42CBB5-CE62-477F-B916-D0774345C503}"/>
              </a:ext>
            </a:extLst>
          </p:cNvPr>
          <p:cNvSpPr>
            <a:spLocks noChangeArrowheads="1"/>
          </p:cNvSpPr>
          <p:nvPr/>
        </p:nvSpPr>
        <p:spPr bwMode="auto">
          <a:xfrm>
            <a:off x="7773256" y="4415655"/>
            <a:ext cx="3559569"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n = symbols(</a:t>
            </a:r>
            <a:r>
              <a:rPr kumimoji="0" lang="en-US" altLang="en-US" sz="1600" b="1" i="0" u="none" strike="noStrike" cap="none" normalizeH="0" baseline="0" dirty="0">
                <a:ln>
                  <a:noFill/>
                </a:ln>
                <a:solidFill>
                  <a:srgbClr val="008080"/>
                </a:solidFill>
                <a:effectLst/>
                <a:latin typeface="JetBrains Mono"/>
              </a:rPr>
              <a:t>'n'</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a:t>
            </a:r>
            <a:r>
              <a:rPr kumimoji="0" lang="en-US" altLang="en-US" sz="1600" b="0" i="0" u="none" strike="noStrike" cap="none" normalizeH="0" baseline="0" dirty="0">
                <a:ln>
                  <a:noFill/>
                </a:ln>
                <a:solidFill>
                  <a:srgbClr val="1750EB"/>
                </a:solidFill>
                <a:effectLst/>
                <a:latin typeface="JetBrains Mono"/>
              </a:rPr>
              <a:t>1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a:t>
            </a:r>
            <a:r>
              <a:rPr kumimoji="0" lang="en-US" altLang="en-US" sz="1600" b="0" i="0" u="none" strike="noStrike" cap="none" normalizeH="0" baseline="0" dirty="0">
                <a:ln>
                  <a:noFill/>
                </a:ln>
                <a:solidFill>
                  <a:srgbClr val="080808"/>
                </a:solidFill>
                <a:effectLst/>
                <a:latin typeface="JetBrains Mono"/>
              </a:rPr>
              <a:t>/n))**n</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result = limit(f, n, </a:t>
            </a:r>
            <a:r>
              <a:rPr kumimoji="0" lang="en-US" altLang="en-US" sz="1600" b="0" i="0" u="none" strike="noStrike" cap="none" normalizeH="0" baseline="0" dirty="0" err="1">
                <a:ln>
                  <a:noFill/>
                </a:ln>
                <a:solidFill>
                  <a:srgbClr val="080808"/>
                </a:solidFill>
                <a:effectLst/>
                <a:latin typeface="JetBrains Mono"/>
              </a:rPr>
              <a:t>oo</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(result) </a:t>
            </a:r>
            <a:r>
              <a:rPr kumimoji="0" lang="en-US" altLang="en-US" sz="1600" b="0" i="1" u="none" strike="noStrike" cap="none" normalizeH="0" baseline="0" dirty="0">
                <a:ln>
                  <a:noFill/>
                </a:ln>
                <a:solidFill>
                  <a:srgbClr val="8C8C8C"/>
                </a:solidFill>
                <a:effectLst/>
                <a:latin typeface="JetBrains Mono"/>
              </a:rPr>
              <a:t># E</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result.evalf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2.71828182845905</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3075" name="Picture 3" descr="Graph Preview">
            <a:extLst>
              <a:ext uri="{FF2B5EF4-FFF2-40B4-BE49-F238E27FC236}">
                <a16:creationId xmlns:a16="http://schemas.microsoft.com/office/drawing/2014/main" id="{4C8B0ABC-C1FB-4E50-A078-2214FE82C1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43" b="6899"/>
          <a:stretch/>
        </p:blipFill>
        <p:spPr bwMode="auto">
          <a:xfrm>
            <a:off x="7773256" y="1351050"/>
            <a:ext cx="3523180" cy="281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019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658E7B-F470-46FE-A6F2-2D3A3ED1D065}"/>
              </a:ext>
            </a:extLst>
          </p:cNvPr>
          <p:cNvSpPr>
            <a:spLocks noGrp="1"/>
          </p:cNvSpPr>
          <p:nvPr>
            <p:ph sz="half" idx="2"/>
          </p:nvPr>
        </p:nvSpPr>
        <p:spPr>
          <a:xfrm>
            <a:off x="541612" y="1431014"/>
            <a:ext cx="6300977" cy="4978930"/>
          </a:xfrm>
        </p:spPr>
        <p:txBody>
          <a:bodyPr/>
          <a:lstStyle/>
          <a:p>
            <a:pPr marL="0" indent="0">
              <a:buNone/>
            </a:pPr>
            <a:r>
              <a:rPr lang="en-US" b="1" dirty="0"/>
              <a:t>A </a:t>
            </a:r>
            <a:r>
              <a:rPr lang="en-US" b="1" dirty="0">
                <a:solidFill>
                  <a:srgbClr val="FF0000"/>
                </a:solidFill>
              </a:rPr>
              <a:t>derivative</a:t>
            </a:r>
            <a:r>
              <a:rPr lang="en-US" b="1" dirty="0"/>
              <a:t> tells the slope of a function, and it is useful to measure the rate of change at any point in a function. </a:t>
            </a:r>
          </a:p>
          <a:p>
            <a:pPr marL="0" indent="0">
              <a:buNone/>
            </a:pPr>
            <a:r>
              <a:rPr lang="en-US" dirty="0"/>
              <a:t>Why do we care about derivatives? They are often used in machine learning and other mathematical algorithms, especially with gradient descent.</a:t>
            </a:r>
          </a:p>
          <a:p>
            <a:pPr marL="0" indent="0">
              <a:buNone/>
            </a:pPr>
            <a:r>
              <a:rPr lang="en-US" dirty="0"/>
              <a:t>When the slope is 0, that means we are at the minimum or maximum of an output variable. </a:t>
            </a:r>
          </a:p>
          <a:p>
            <a:pPr marL="0" indent="0">
              <a:buNone/>
            </a:pPr>
            <a:r>
              <a:rPr lang="en-US" dirty="0"/>
              <a:t>This concept will be useful later when we do linear regression, logistic regression, and neural networks. </a:t>
            </a:r>
          </a:p>
        </p:txBody>
      </p:sp>
      <p:sp>
        <p:nvSpPr>
          <p:cNvPr id="3" name="Title 2">
            <a:extLst>
              <a:ext uri="{FF2B5EF4-FFF2-40B4-BE49-F238E27FC236}">
                <a16:creationId xmlns:a16="http://schemas.microsoft.com/office/drawing/2014/main" id="{909A30D0-D7CB-41B8-8A5F-6CB1933570F3}"/>
              </a:ext>
            </a:extLst>
          </p:cNvPr>
          <p:cNvSpPr>
            <a:spLocks noGrp="1"/>
          </p:cNvSpPr>
          <p:nvPr>
            <p:ph type="title"/>
          </p:nvPr>
        </p:nvSpPr>
        <p:spPr/>
        <p:txBody>
          <a:bodyPr/>
          <a:lstStyle/>
          <a:p>
            <a:r>
              <a:rPr lang="en-US" dirty="0"/>
              <a:t>Derivatives</a:t>
            </a:r>
          </a:p>
        </p:txBody>
      </p:sp>
      <p:pic>
        <p:nvPicPr>
          <p:cNvPr id="5" name="Picture 4" descr="Chart, line chart&#10;&#10;Description automatically generated">
            <a:extLst>
              <a:ext uri="{FF2B5EF4-FFF2-40B4-BE49-F238E27FC236}">
                <a16:creationId xmlns:a16="http://schemas.microsoft.com/office/drawing/2014/main" id="{1F7C3517-A300-467C-B8CA-B27E3D768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600" y="1284268"/>
            <a:ext cx="3518900" cy="3518900"/>
          </a:xfrm>
          <a:prstGeom prst="rect">
            <a:avLst/>
          </a:prstGeom>
        </p:spPr>
      </p:pic>
    </p:spTree>
    <p:extLst>
      <p:ext uri="{BB962C8B-B14F-4D97-AF65-F5344CB8AC3E}">
        <p14:creationId xmlns:p14="http://schemas.microsoft.com/office/powerpoint/2010/main" val="116876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D98DC4-2B6D-45AA-9477-75126F8E1609}"/>
                  </a:ext>
                </a:extLst>
              </p:cNvPr>
              <p:cNvSpPr>
                <a:spLocks noGrp="1"/>
              </p:cNvSpPr>
              <p:nvPr>
                <p:ph sz="half" idx="2"/>
              </p:nvPr>
            </p:nvSpPr>
            <p:spPr>
              <a:xfrm>
                <a:off x="541612" y="1431014"/>
                <a:ext cx="6295840" cy="3978275"/>
              </a:xfrm>
            </p:spPr>
            <p:txBody>
              <a:bodyPr/>
              <a:lstStyle/>
              <a:p>
                <a:pPr marL="0" indent="0">
                  <a:buNone/>
                </a:pPr>
                <a:r>
                  <a:rPr lang="en-US" dirty="0"/>
                  <a:t>A derivative provides the slope at a given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value, so what is the slope for this function at </a:t>
                </a:r>
                <a14:m>
                  <m:oMath xmlns:m="http://schemas.openxmlformats.org/officeDocument/2006/math">
                    <m:r>
                      <a:rPr lang="en-US" i="1" smtClean="0">
                        <a:latin typeface="Cambria Math" panose="02040503050406030204" pitchFamily="18" charset="0"/>
                      </a:rPr>
                      <m:t>𝑥</m:t>
                    </m:r>
                    <m:r>
                      <a:rPr lang="en-US" i="0" smtClean="0">
                        <a:latin typeface="Cambria Math" panose="02040503050406030204" pitchFamily="18" charset="0"/>
                      </a:rPr>
                      <m:t>=2</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buNone/>
                </a:pPr>
                <a:r>
                  <a:rPr lang="en-US" dirty="0"/>
                  <a:t>We can measure "steepness" at any point in the curve, and we can visualize this with a tangent line.</a:t>
                </a:r>
              </a:p>
              <a:p>
                <a:pPr marL="0" indent="0">
                  <a:buNone/>
                </a:pPr>
                <a:r>
                  <a:rPr lang="en-US" dirty="0"/>
                  <a:t>Think of a </a:t>
                </a:r>
                <a:r>
                  <a:rPr lang="en-US" b="1" dirty="0">
                    <a:solidFill>
                      <a:srgbClr val="FF0000"/>
                    </a:solidFill>
                  </a:rPr>
                  <a:t>tangent line</a:t>
                </a:r>
                <a:r>
                  <a:rPr lang="en-US" b="1" dirty="0"/>
                  <a:t> </a:t>
                </a:r>
                <a:r>
                  <a:rPr lang="en-US" dirty="0"/>
                  <a:t>as a straight line that "just touches" the curve at a given </a:t>
                </a:r>
                <a14:m>
                  <m:oMath xmlns:m="http://schemas.openxmlformats.org/officeDocument/2006/math">
                    <m:r>
                      <a:rPr lang="en-US" i="1" smtClean="0">
                        <a:latin typeface="Cambria Math" panose="02040503050406030204" pitchFamily="18" charset="0"/>
                      </a:rPr>
                      <m:t>𝑥</m:t>
                    </m:r>
                  </m:oMath>
                </a14:m>
                <a:r>
                  <a:rPr lang="en-US" dirty="0"/>
                  <a:t> value, and it also provides the slope at that point. </a:t>
                </a:r>
              </a:p>
              <a:p>
                <a:pPr marL="0" indent="0">
                  <a:buNone/>
                </a:pPr>
                <a:r>
                  <a:rPr lang="en-US" dirty="0"/>
                  <a:t>How do you think we can estimate this slope? </a:t>
                </a:r>
              </a:p>
            </p:txBody>
          </p:sp>
        </mc:Choice>
        <mc:Fallback xmlns="">
          <p:sp>
            <p:nvSpPr>
              <p:cNvPr id="2" name="Content Placeholder 1">
                <a:extLst>
                  <a:ext uri="{FF2B5EF4-FFF2-40B4-BE49-F238E27FC236}">
                    <a16:creationId xmlns:a16="http://schemas.microsoft.com/office/drawing/2014/main" id="{F4D98DC4-2B6D-45AA-9477-75126F8E1609}"/>
                  </a:ext>
                </a:extLst>
              </p:cNvPr>
              <p:cNvSpPr>
                <a:spLocks noGrp="1" noRot="1" noChangeAspect="1" noMove="1" noResize="1" noEditPoints="1" noAdjustHandles="1" noChangeArrowheads="1" noChangeShapeType="1" noTextEdit="1"/>
              </p:cNvSpPr>
              <p:nvPr>
                <p:ph sz="half" idx="2"/>
              </p:nvPr>
            </p:nvSpPr>
            <p:spPr>
              <a:xfrm>
                <a:off x="541612" y="1431014"/>
                <a:ext cx="6295840" cy="3978275"/>
              </a:xfrm>
              <a:blipFill>
                <a:blip r:embed="rId2"/>
                <a:stretch>
                  <a:fillRect l="-871" t="-1994" r="-1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descr="Chart, line chart&#10;&#10;Description automatically generated">
            <a:extLst>
              <a:ext uri="{FF2B5EF4-FFF2-40B4-BE49-F238E27FC236}">
                <a16:creationId xmlns:a16="http://schemas.microsoft.com/office/drawing/2014/main" id="{6AC03B72-A1BC-4039-839B-8AA632086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818" y="1489751"/>
            <a:ext cx="3518900" cy="35189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293A80-D039-4D96-9EC1-17EB740DAF32}"/>
                  </a:ext>
                </a:extLst>
              </p:cNvPr>
              <p:cNvSpPr txBox="1"/>
              <p:nvPr/>
            </p:nvSpPr>
            <p:spPr>
              <a:xfrm>
                <a:off x="7875141" y="5101119"/>
                <a:ext cx="3518900" cy="646331"/>
              </a:xfrm>
              <a:prstGeom prst="rect">
                <a:avLst/>
              </a:prstGeom>
              <a:noFill/>
            </p:spPr>
            <p:txBody>
              <a:bodyPr wrap="square" rtlCol="0">
                <a:spAutoFit/>
              </a:bodyPr>
              <a:lstStyle/>
              <a:p>
                <a:r>
                  <a:rPr lang="en-US" i="1" dirty="0"/>
                  <a:t>What is the slope for </a:t>
                </a:r>
                <a14:m>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i="1" dirty="0"/>
                  <a:t> at </a:t>
                </a:r>
                <a14:m>
                  <m:oMath xmlns:m="http://schemas.openxmlformats.org/officeDocument/2006/math">
                    <m:r>
                      <a:rPr lang="en-US" i="1" smtClean="0">
                        <a:latin typeface="Cambria Math" panose="02040503050406030204" pitchFamily="18" charset="0"/>
                      </a:rPr>
                      <m:t>𝑥</m:t>
                    </m:r>
                    <m:r>
                      <a:rPr lang="en-US" i="1">
                        <a:latin typeface="Cambria Math" panose="02040503050406030204" pitchFamily="18" charset="0"/>
                      </a:rPr>
                      <m:t>=2</m:t>
                    </m:r>
                  </m:oMath>
                </a14:m>
                <a:r>
                  <a:rPr lang="en-US" i="1" dirty="0"/>
                  <a:t>?</a:t>
                </a:r>
              </a:p>
            </p:txBody>
          </p:sp>
        </mc:Choice>
        <mc:Fallback xmlns="">
          <p:sp>
            <p:nvSpPr>
              <p:cNvPr id="5" name="TextBox 4">
                <a:extLst>
                  <a:ext uri="{FF2B5EF4-FFF2-40B4-BE49-F238E27FC236}">
                    <a16:creationId xmlns:a16="http://schemas.microsoft.com/office/drawing/2014/main" id="{6A293A80-D039-4D96-9EC1-17EB740DAF32}"/>
                  </a:ext>
                </a:extLst>
              </p:cNvPr>
              <p:cNvSpPr txBox="1">
                <a:spLocks noRot="1" noChangeAspect="1" noMove="1" noResize="1" noEditPoints="1" noAdjustHandles="1" noChangeArrowheads="1" noChangeShapeType="1" noTextEdit="1"/>
              </p:cNvSpPr>
              <p:nvPr/>
            </p:nvSpPr>
            <p:spPr>
              <a:xfrm>
                <a:off x="7875141" y="5101119"/>
                <a:ext cx="3518900" cy="646331"/>
              </a:xfrm>
              <a:prstGeom prst="rect">
                <a:avLst/>
              </a:prstGeom>
              <a:blipFill>
                <a:blip r:embed="rId4"/>
                <a:stretch>
                  <a:fillRect l="-1560" t="-4717" b="-15094"/>
                </a:stretch>
              </a:blipFill>
            </p:spPr>
            <p:txBody>
              <a:bodyPr/>
              <a:lstStyle/>
              <a:p>
                <a:r>
                  <a:rPr lang="en-US">
                    <a:noFill/>
                  </a:rPr>
                  <a:t> </a:t>
                </a:r>
              </a:p>
            </p:txBody>
          </p:sp>
        </mc:Fallback>
      </mc:AlternateContent>
    </p:spTree>
    <p:extLst>
      <p:ext uri="{BB962C8B-B14F-4D97-AF65-F5344CB8AC3E}">
        <p14:creationId xmlns:p14="http://schemas.microsoft.com/office/powerpoint/2010/main" val="98991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D98DC4-2B6D-45AA-9477-75126F8E1609}"/>
                  </a:ext>
                </a:extLst>
              </p:cNvPr>
              <p:cNvSpPr>
                <a:spLocks noGrp="1"/>
              </p:cNvSpPr>
              <p:nvPr>
                <p:ph sz="half" idx="2"/>
              </p:nvPr>
            </p:nvSpPr>
            <p:spPr>
              <a:xfrm>
                <a:off x="546749" y="1431014"/>
                <a:ext cx="6295840" cy="5118761"/>
              </a:xfrm>
            </p:spPr>
            <p:txBody>
              <a:bodyPr/>
              <a:lstStyle/>
              <a:p>
                <a:pPr marL="0" indent="0">
                  <a:buNone/>
                </a:pPr>
                <a:r>
                  <a:rPr lang="en-US" dirty="0"/>
                  <a:t>Take </a:t>
                </a:r>
                <a14:m>
                  <m:oMath xmlns:m="http://schemas.openxmlformats.org/officeDocument/2006/math">
                    <m:r>
                      <a:rPr lang="en-US" i="1" smtClean="0">
                        <a:latin typeface="Cambria Math" panose="02040503050406030204" pitchFamily="18" charset="0"/>
                      </a:rPr>
                      <m:t>𝑥</m:t>
                    </m:r>
                    <m:r>
                      <a:rPr lang="en-US" i="0" smtClean="0">
                        <a:latin typeface="Cambria Math" panose="02040503050406030204" pitchFamily="18" charset="0"/>
                      </a:rPr>
                      <m:t>=2</m:t>
                    </m:r>
                  </m:oMath>
                </a14:m>
                <a:r>
                  <a:rPr lang="en-US" dirty="0"/>
                  <a:t> and a nearby value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=2.1</m:t>
                    </m:r>
                    <m:r>
                      <a:rPr lang="en-US" b="0" i="0" dirty="0" smtClean="0">
                        <a:latin typeface="Cambria Math" panose="02040503050406030204" pitchFamily="18" charset="0"/>
                      </a:rPr>
                      <m:t>. </m:t>
                    </m:r>
                  </m:oMath>
                </a14:m>
                <a:endParaRPr lang="en-US" b="0" dirty="0"/>
              </a:p>
              <a:p>
                <a:pPr marL="0" indent="0">
                  <a:buNone/>
                </a:pPr>
                <a:r>
                  <a:rPr lang="en-US" dirty="0"/>
                  <a:t>When passed to the function </a:t>
                </a:r>
                <a14:m>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0" smtClean="0">
                            <a:latin typeface="Cambria Math" panose="02040503050406030204" pitchFamily="18" charset="0"/>
                          </a:rPr>
                          <m:t>2</m:t>
                        </m:r>
                      </m:sup>
                    </m:sSup>
                  </m:oMath>
                </a14:m>
                <a:r>
                  <a:rPr lang="en-US" dirty="0"/>
                  <a:t> these two x-values will yield the following values. </a:t>
                </a:r>
              </a:p>
              <a:p>
                <a:pPr marL="0" indent="0">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𝒇</m:t>
                      </m:r>
                      <m:d>
                        <m:dPr>
                          <m:ctrlPr>
                            <a:rPr lang="en-US" b="1" i="1" dirty="0" smtClean="0">
                              <a:solidFill>
                                <a:srgbClr val="836967"/>
                              </a:solidFill>
                              <a:latin typeface="Cambria Math" panose="02040503050406030204" pitchFamily="18" charset="0"/>
                            </a:rPr>
                          </m:ctrlPr>
                        </m:dPr>
                        <m:e>
                          <m:r>
                            <a:rPr lang="en-US" b="1" i="1" dirty="0" smtClean="0">
                              <a:latin typeface="Cambria Math" panose="02040503050406030204" pitchFamily="18" charset="0"/>
                            </a:rPr>
                            <m:t>𝒙</m:t>
                          </m:r>
                        </m:e>
                      </m:d>
                      <m:r>
                        <a:rPr lang="en-US" b="1" i="0" dirty="0" smtClean="0">
                          <a:latin typeface="Cambria Math" panose="02040503050406030204" pitchFamily="18" charset="0"/>
                        </a:rPr>
                        <m:t>=</m:t>
                      </m:r>
                      <m:sSup>
                        <m:sSupPr>
                          <m:ctrlPr>
                            <a:rPr lang="en-US" b="1" i="1" dirty="0" smtClean="0">
                              <a:solidFill>
                                <a:srgbClr val="836967"/>
                              </a:solidFill>
                              <a:latin typeface="Cambria Math" panose="02040503050406030204" pitchFamily="18" charset="0"/>
                            </a:rPr>
                          </m:ctrlPr>
                        </m:sSupPr>
                        <m:e>
                          <m:r>
                            <a:rPr lang="en-US" b="1" i="1" dirty="0" smtClean="0">
                              <a:latin typeface="Cambria Math" panose="02040503050406030204" pitchFamily="18" charset="0"/>
                            </a:rPr>
                            <m:t>𝒙</m:t>
                          </m:r>
                        </m:e>
                        <m:sup>
                          <m:r>
                            <a:rPr lang="en-US" b="1" i="0" dirty="0" smtClean="0">
                              <a:latin typeface="Cambria Math" panose="02040503050406030204" pitchFamily="18" charset="0"/>
                            </a:rPr>
                            <m:t>𝟐</m:t>
                          </m:r>
                        </m:sup>
                      </m:sSup>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m:t>
                          </m:r>
                        </m:e>
                      </m:d>
                      <m:r>
                        <a:rPr lang="en-US" i="0" dirty="0" smtClean="0">
                          <a:latin typeface="Cambria Math" panose="02040503050406030204" pitchFamily="18" charset="0"/>
                        </a:rPr>
                        <m:t>=4</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2.1</m:t>
                          </m:r>
                        </m:e>
                      </m:d>
                      <m:r>
                        <a:rPr lang="en-US" i="0" dirty="0" smtClean="0">
                          <a:latin typeface="Cambria Math" panose="02040503050406030204" pitchFamily="18" charset="0"/>
                        </a:rPr>
                        <m:t>=4.41</m:t>
                      </m:r>
                    </m:oMath>
                  </m:oMathPara>
                </a14:m>
                <a:endParaRPr lang="en-US" dirty="0"/>
              </a:p>
              <a:p>
                <a:pPr marL="0" indent="0">
                  <a:buNone/>
                </a:pPr>
                <a:r>
                  <a:rPr lang="en-US" dirty="0"/>
                  <a:t>The resulting line that passes through these two points has a slope of 4.41. </a:t>
                </a:r>
              </a:p>
              <a:p>
                <a:pPr marL="0" indent="0">
                  <a:buNone/>
                </a:pPr>
                <a:r>
                  <a:rPr lang="en-US" dirty="0"/>
                  <a:t>You can quickly calculate the slope between two points using the simple rise-over-run formula.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𝑚</m:t>
                      </m:r>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0" dirty="0">
                                  <a:latin typeface="Cambria Math" panose="02040503050406030204" pitchFamily="18" charset="0"/>
                                </a:rPr>
                                <m:t>1</m:t>
                              </m:r>
                            </m:sub>
                          </m:sSub>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1</m:t>
                              </m:r>
                            </m:sub>
                          </m:sSub>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4.41−4</m:t>
                          </m:r>
                        </m:num>
                        <m:den>
                          <m:r>
                            <a:rPr lang="en-US" i="0" dirty="0">
                              <a:latin typeface="Cambria Math" panose="02040503050406030204" pitchFamily="18" charset="0"/>
                            </a:rPr>
                            <m:t>2</m:t>
                          </m:r>
                          <m:r>
                            <a:rPr lang="en-US" b="0" i="0" dirty="0" smtClean="0">
                              <a:latin typeface="Cambria Math" panose="02040503050406030204" pitchFamily="18" charset="0"/>
                            </a:rPr>
                            <m:t>.</m:t>
                          </m:r>
                          <m:r>
                            <a:rPr lang="en-US" i="0" dirty="0">
                              <a:latin typeface="Cambria Math" panose="02040503050406030204" pitchFamily="18" charset="0"/>
                            </a:rPr>
                            <m:t>1−2</m:t>
                          </m:r>
                        </m:den>
                      </m:f>
                      <m:r>
                        <a:rPr lang="en-US" i="0" dirty="0">
                          <a:latin typeface="Cambria Math" panose="02040503050406030204" pitchFamily="18" charset="0"/>
                        </a:rPr>
                        <m:t>=4</m:t>
                      </m:r>
                      <m:r>
                        <a:rPr lang="en-US" b="0" i="0" dirty="0" smtClean="0">
                          <a:latin typeface="Cambria Math" panose="02040503050406030204" pitchFamily="18" charset="0"/>
                        </a:rPr>
                        <m:t>.</m:t>
                      </m:r>
                      <m:r>
                        <a:rPr lang="en-US" i="0" dirty="0">
                          <a:latin typeface="Cambria Math" panose="02040503050406030204" pitchFamily="18" charset="0"/>
                        </a:rPr>
                        <m:t>41</m:t>
                      </m:r>
                    </m:oMath>
                  </m:oMathPara>
                </a14:m>
                <a:endParaRPr lang="en-US" dirty="0"/>
              </a:p>
            </p:txBody>
          </p:sp>
        </mc:Choice>
        <mc:Fallback xmlns="">
          <p:sp>
            <p:nvSpPr>
              <p:cNvPr id="2" name="Content Placeholder 1">
                <a:extLst>
                  <a:ext uri="{FF2B5EF4-FFF2-40B4-BE49-F238E27FC236}">
                    <a16:creationId xmlns:a16="http://schemas.microsoft.com/office/drawing/2014/main" id="{F4D98DC4-2B6D-45AA-9477-75126F8E1609}"/>
                  </a:ext>
                </a:extLst>
              </p:cNvPr>
              <p:cNvSpPr>
                <a:spLocks noGrp="1" noRot="1" noChangeAspect="1" noMove="1" noResize="1" noEditPoints="1" noAdjustHandles="1" noChangeArrowheads="1" noChangeShapeType="1" noTextEdit="1"/>
              </p:cNvSpPr>
              <p:nvPr>
                <p:ph sz="half" idx="2"/>
              </p:nvPr>
            </p:nvSpPr>
            <p:spPr>
              <a:xfrm>
                <a:off x="546749" y="1431014"/>
                <a:ext cx="6295840" cy="5118761"/>
              </a:xfrm>
              <a:blipFill>
                <a:blip r:embed="rId2"/>
                <a:stretch>
                  <a:fillRect l="-872" t="-1549" r="-13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a:extLst>
              <a:ext uri="{FF2B5EF4-FFF2-40B4-BE49-F238E27FC236}">
                <a16:creationId xmlns:a16="http://schemas.microsoft.com/office/drawing/2014/main" id="{6AC03B72-A1BC-4039-839B-8AA632086C6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06818" y="1489751"/>
            <a:ext cx="3518900" cy="3518900"/>
          </a:xfrm>
          <a:prstGeom prst="rect">
            <a:avLst/>
          </a:prstGeom>
        </p:spPr>
      </p:pic>
      <p:sp>
        <p:nvSpPr>
          <p:cNvPr id="5" name="TextBox 4">
            <a:extLst>
              <a:ext uri="{FF2B5EF4-FFF2-40B4-BE49-F238E27FC236}">
                <a16:creationId xmlns:a16="http://schemas.microsoft.com/office/drawing/2014/main" id="{6A293A80-D039-4D96-9EC1-17EB740DAF32}"/>
              </a:ext>
            </a:extLst>
          </p:cNvPr>
          <p:cNvSpPr txBox="1"/>
          <p:nvPr/>
        </p:nvSpPr>
        <p:spPr>
          <a:xfrm>
            <a:off x="7875141" y="5101119"/>
            <a:ext cx="3518900" cy="923330"/>
          </a:xfrm>
          <a:prstGeom prst="rect">
            <a:avLst/>
          </a:prstGeom>
          <a:noFill/>
        </p:spPr>
        <p:txBody>
          <a:bodyPr wrap="square" rtlCol="0">
            <a:spAutoFit/>
          </a:bodyPr>
          <a:lstStyle/>
          <a:p>
            <a:r>
              <a:rPr lang="en-US" i="1" dirty="0"/>
              <a:t>We can estimate slope at a given point by drawing a line through a close neighboring point. </a:t>
            </a:r>
          </a:p>
        </p:txBody>
      </p:sp>
    </p:spTree>
    <p:extLst>
      <p:ext uri="{BB962C8B-B14F-4D97-AF65-F5344CB8AC3E}">
        <p14:creationId xmlns:p14="http://schemas.microsoft.com/office/powerpoint/2010/main" val="2877392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a:extLst>
              <a:ext uri="{FF2B5EF4-FFF2-40B4-BE49-F238E27FC236}">
                <a16:creationId xmlns:a16="http://schemas.microsoft.com/office/drawing/2014/main" id="{6AC03B72-A1BC-4039-839B-8AA632086C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06818" y="1489751"/>
            <a:ext cx="3518900" cy="3518900"/>
          </a:xfrm>
          <a:prstGeom prst="rect">
            <a:avLst/>
          </a:prstGeom>
        </p:spPr>
      </p:pic>
      <p:sp>
        <p:nvSpPr>
          <p:cNvPr id="5" name="TextBox 4">
            <a:extLst>
              <a:ext uri="{FF2B5EF4-FFF2-40B4-BE49-F238E27FC236}">
                <a16:creationId xmlns:a16="http://schemas.microsoft.com/office/drawing/2014/main" id="{6A293A80-D039-4D96-9EC1-17EB740DAF32}"/>
              </a:ext>
            </a:extLst>
          </p:cNvPr>
          <p:cNvSpPr txBox="1"/>
          <p:nvPr/>
        </p:nvSpPr>
        <p:spPr>
          <a:xfrm>
            <a:off x="7875141" y="5101119"/>
            <a:ext cx="3518900" cy="923330"/>
          </a:xfrm>
          <a:prstGeom prst="rect">
            <a:avLst/>
          </a:prstGeom>
          <a:noFill/>
        </p:spPr>
        <p:txBody>
          <a:bodyPr wrap="square" rtlCol="0">
            <a:spAutoFit/>
          </a:bodyPr>
          <a:lstStyle/>
          <a:p>
            <a:r>
              <a:rPr lang="en-US" i="1" dirty="0"/>
              <a:t>We can estimate slope at a given point by drawing a line through a close neighboring point. </a:t>
            </a:r>
          </a:p>
        </p:txBody>
      </p:sp>
      <p:sp>
        <p:nvSpPr>
          <p:cNvPr id="8" name="Rectangle 1">
            <a:extLst>
              <a:ext uri="{FF2B5EF4-FFF2-40B4-BE49-F238E27FC236}">
                <a16:creationId xmlns:a16="http://schemas.microsoft.com/office/drawing/2014/main" id="{10974475-E11A-4C90-9703-8CC01407AA9E}"/>
              </a:ext>
            </a:extLst>
          </p:cNvPr>
          <p:cNvSpPr>
            <a:spLocks noChangeArrowheads="1"/>
          </p:cNvSpPr>
          <p:nvPr/>
        </p:nvSpPr>
        <p:spPr bwMode="auto">
          <a:xfrm>
            <a:off x="652409" y="3429000"/>
            <a:ext cx="506002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derivative_x</a:t>
            </a:r>
            <a:r>
              <a:rPr kumimoji="0" lang="en-US" altLang="en-US" b="0" i="0" u="none" strike="noStrike" cap="none" normalizeH="0" baseline="0" dirty="0">
                <a:ln>
                  <a:noFill/>
                </a:ln>
                <a:solidFill>
                  <a:srgbClr val="080808"/>
                </a:solidFill>
                <a:effectLst/>
                <a:latin typeface="JetBrains Mono"/>
              </a:rPr>
              <a:t>(f, x, </a:t>
            </a:r>
            <a:r>
              <a:rPr kumimoji="0" lang="en-US" altLang="en-US" b="0" i="0" u="none" strike="noStrike" cap="none" normalizeH="0" baseline="0" dirty="0" err="1">
                <a:ln>
                  <a:noFill/>
                </a:ln>
                <a:solidFill>
                  <a:srgbClr val="080808"/>
                </a:solidFill>
                <a:effectLst/>
                <a:latin typeface="JetBrains Mono"/>
              </a:rPr>
              <a:t>step_size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m = (f(x + </a:t>
            </a:r>
            <a:r>
              <a:rPr kumimoji="0" lang="en-US" altLang="en-US" b="0" i="0" u="none" strike="noStrike" cap="none" normalizeH="0" baseline="0" dirty="0" err="1">
                <a:ln>
                  <a:noFill/>
                </a:ln>
                <a:solidFill>
                  <a:srgbClr val="080808"/>
                </a:solidFill>
                <a:effectLst/>
                <a:latin typeface="JetBrains Mono"/>
              </a:rPr>
              <a:t>step_size</a:t>
            </a:r>
            <a:r>
              <a:rPr kumimoji="0" lang="en-US" altLang="en-US" b="0" i="0" u="none" strike="noStrike" cap="none" normalizeH="0" baseline="0" dirty="0">
                <a:ln>
                  <a:noFill/>
                </a:ln>
                <a:solidFill>
                  <a:srgbClr val="080808"/>
                </a:solidFill>
                <a:effectLst/>
                <a:latin typeface="JetBrains Mono"/>
              </a:rPr>
              <a:t>) - f(x)) / ((x + </a:t>
            </a:r>
            <a:r>
              <a:rPr kumimoji="0" lang="en-US" altLang="en-US" b="0" i="0" u="none" strike="noStrike" cap="none" normalizeH="0" baseline="0" dirty="0" err="1">
                <a:ln>
                  <a:noFill/>
                </a:ln>
                <a:solidFill>
                  <a:srgbClr val="080808"/>
                </a:solidFill>
                <a:effectLst/>
                <a:latin typeface="JetBrains Mono"/>
              </a:rPr>
              <a:t>step_size</a:t>
            </a:r>
            <a:r>
              <a:rPr kumimoji="0" lang="en-US" altLang="en-US" b="0" i="0" u="none" strike="noStrike" cap="none" normalizeH="0" baseline="0" dirty="0">
                <a:ln>
                  <a:noFill/>
                </a:ln>
                <a:solidFill>
                  <a:srgbClr val="080808"/>
                </a:solidFill>
                <a:effectLst/>
                <a:latin typeface="JetBrains Mono"/>
              </a:rPr>
              <a:t>) - 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080808"/>
                </a:solidFill>
                <a:effectLst/>
                <a:latin typeface="JetBrains Mono"/>
              </a:rPr>
              <a:t>m</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my_function</a:t>
            </a:r>
            <a:r>
              <a:rPr kumimoji="0" lang="en-US" altLang="en-US" b="0" i="0" u="none" strike="noStrike" cap="none" normalizeH="0" baseline="0" dirty="0">
                <a:ln>
                  <a:noFill/>
                </a:ln>
                <a:solidFill>
                  <a:srgbClr val="080808"/>
                </a:solidFill>
                <a:effectLst/>
                <a:latin typeface="JetBrains Mono"/>
              </a:rPr>
              <a:t>(x):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080808"/>
                </a:solidFill>
                <a:effectLst/>
                <a:latin typeface="JetBrains Mono"/>
              </a:rPr>
              <a:t>x ** </a:t>
            </a:r>
            <a:r>
              <a:rPr kumimoji="0" lang="en-US" altLang="en-US" b="0" i="0" u="none" strike="noStrike" cap="none" normalizeH="0" baseline="0" dirty="0">
                <a:ln>
                  <a:noFill/>
                </a:ln>
                <a:solidFill>
                  <a:srgbClr val="1750EB"/>
                </a:solidFill>
                <a:effectLst/>
                <a:latin typeface="JetBrains Mono"/>
              </a:rPr>
              <a:t>2</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80808"/>
                </a:solidFill>
                <a:effectLst/>
                <a:latin typeface="JetBrains Mono"/>
              </a:rPr>
              <a:t>slope_at_2 = </a:t>
            </a:r>
            <a:r>
              <a:rPr kumimoji="0" lang="en-US" altLang="en-US" b="0" i="0" u="none" strike="noStrike" cap="none" normalizeH="0" baseline="0" dirty="0" err="1">
                <a:ln>
                  <a:noFill/>
                </a:ln>
                <a:solidFill>
                  <a:srgbClr val="080808"/>
                </a:solidFill>
                <a:effectLst/>
                <a:latin typeface="JetBrains Mono"/>
              </a:rPr>
              <a:t>derivative_x</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my_function</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1750EB"/>
                </a:solidFill>
                <a:effectLst/>
                <a:latin typeface="JetBrains Mono"/>
              </a:rPr>
              <a:t>2</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1750EB"/>
                </a:solidFill>
                <a:effectLst/>
                <a:latin typeface="JetBrains Mono"/>
              </a:rPr>
              <a:t>.00001</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print(slope_at_2)  </a:t>
            </a:r>
            <a:r>
              <a:rPr kumimoji="0" lang="en-US" altLang="en-US" b="0" i="1" u="none" strike="noStrike" cap="none" normalizeH="0" baseline="0" dirty="0">
                <a:ln>
                  <a:noFill/>
                </a:ln>
                <a:solidFill>
                  <a:srgbClr val="8C8C8C"/>
                </a:solidFill>
                <a:effectLst/>
                <a:latin typeface="JetBrains Mono"/>
              </a:rPr>
              <a:t># prints 4.000010000000827</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Content Placeholder 1">
            <a:extLst>
              <a:ext uri="{FF2B5EF4-FFF2-40B4-BE49-F238E27FC236}">
                <a16:creationId xmlns:a16="http://schemas.microsoft.com/office/drawing/2014/main" id="{00237B28-0830-45F4-9322-C603D504407E}"/>
              </a:ext>
            </a:extLst>
          </p:cNvPr>
          <p:cNvSpPr>
            <a:spLocks noGrp="1"/>
          </p:cNvSpPr>
          <p:nvPr>
            <p:ph sz="half" idx="2"/>
          </p:nvPr>
        </p:nvSpPr>
        <p:spPr>
          <a:xfrm>
            <a:off x="541612" y="1431014"/>
            <a:ext cx="6300977" cy="4978930"/>
          </a:xfrm>
        </p:spPr>
        <p:txBody>
          <a:bodyPr/>
          <a:lstStyle/>
          <a:p>
            <a:pPr marL="0" indent="0">
              <a:lnSpc>
                <a:spcPct val="100000"/>
              </a:lnSpc>
              <a:buNone/>
            </a:pPr>
            <a:r>
              <a:rPr lang="en-US" dirty="0"/>
              <a:t>Here is how we implement this slope estimator in Python, where </a:t>
            </a:r>
            <a:r>
              <a:rPr lang="en-US" dirty="0" err="1">
                <a:latin typeface="Consolas" panose="020B0609020204030204" pitchFamily="49" charset="0"/>
              </a:rPr>
              <a:t>derivative_x</a:t>
            </a:r>
            <a:r>
              <a:rPr lang="en-US" dirty="0">
                <a:latin typeface="Consolas" panose="020B0609020204030204" pitchFamily="49" charset="0"/>
              </a:rPr>
              <a:t>() </a:t>
            </a:r>
            <a:r>
              <a:rPr lang="en-US" dirty="0"/>
              <a:t>returns the slope and </a:t>
            </a:r>
            <a:r>
              <a:rPr lang="en-US" dirty="0" err="1">
                <a:latin typeface="Consolas" panose="020B0609020204030204" pitchFamily="49" charset="0"/>
              </a:rPr>
              <a:t>my_function</a:t>
            </a:r>
            <a:r>
              <a:rPr lang="en-US" dirty="0">
                <a:latin typeface="Consolas" panose="020B0609020204030204" pitchFamily="49" charset="0"/>
              </a:rPr>
              <a:t>() </a:t>
            </a:r>
            <a:r>
              <a:rPr lang="en-US" dirty="0"/>
              <a:t>is the parabola function. </a:t>
            </a:r>
          </a:p>
          <a:p>
            <a:pPr marL="0" indent="0">
              <a:lnSpc>
                <a:spcPct val="100000"/>
              </a:lnSpc>
              <a:buNone/>
            </a:pPr>
            <a:r>
              <a:rPr lang="en-US" dirty="0"/>
              <a:t>We add .00001 to our x-value to get a </a:t>
            </a:r>
            <a:r>
              <a:rPr lang="en-US" i="1" dirty="0"/>
              <a:t>really </a:t>
            </a:r>
            <a:r>
              <a:rPr lang="en-US" dirty="0"/>
              <a:t>close neighboring x-value. </a:t>
            </a:r>
          </a:p>
          <a:p>
            <a:pPr marL="0" indent="0">
              <a:lnSpc>
                <a:spcPct val="100000"/>
              </a:lnSpc>
              <a:buNone/>
            </a:pPr>
            <a:endParaRPr lang="en-US" dirty="0"/>
          </a:p>
        </p:txBody>
      </p:sp>
    </p:spTree>
    <p:extLst>
      <p:ext uri="{BB962C8B-B14F-4D97-AF65-F5344CB8AC3E}">
        <p14:creationId xmlns:p14="http://schemas.microsoft.com/office/powerpoint/2010/main" val="310289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a:extLst>
              <a:ext uri="{FF2B5EF4-FFF2-40B4-BE49-F238E27FC236}">
                <a16:creationId xmlns:a16="http://schemas.microsoft.com/office/drawing/2014/main" id="{6AC03B72-A1BC-4039-839B-8AA632086C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06818" y="1489751"/>
            <a:ext cx="3518900" cy="3518900"/>
          </a:xfrm>
          <a:prstGeom prst="rect">
            <a:avLst/>
          </a:prstGeom>
        </p:spPr>
      </p:pic>
      <p:sp>
        <p:nvSpPr>
          <p:cNvPr id="5" name="TextBox 4">
            <a:extLst>
              <a:ext uri="{FF2B5EF4-FFF2-40B4-BE49-F238E27FC236}">
                <a16:creationId xmlns:a16="http://schemas.microsoft.com/office/drawing/2014/main" id="{6A293A80-D039-4D96-9EC1-17EB740DAF32}"/>
              </a:ext>
            </a:extLst>
          </p:cNvPr>
          <p:cNvSpPr txBox="1"/>
          <p:nvPr/>
        </p:nvSpPr>
        <p:spPr>
          <a:xfrm>
            <a:off x="7875140" y="5101119"/>
            <a:ext cx="3849149" cy="923330"/>
          </a:xfrm>
          <a:prstGeom prst="rect">
            <a:avLst/>
          </a:prstGeom>
          <a:noFill/>
        </p:spPr>
        <p:txBody>
          <a:bodyPr wrap="square" rtlCol="0">
            <a:spAutoFit/>
          </a:bodyPr>
          <a:lstStyle/>
          <a:p>
            <a:r>
              <a:rPr lang="en-US" i="1" dirty="0"/>
              <a:t>If we forever make the gap size approach 0 without touching 0, we will get our exact slope of 4! </a:t>
            </a:r>
          </a:p>
        </p:txBody>
      </p:sp>
      <mc:AlternateContent xmlns:mc="http://schemas.openxmlformats.org/markup-compatibility/2006" xmlns:a14="http://schemas.microsoft.com/office/drawing/2010/main">
        <mc:Choice Requires="a14">
          <p:sp>
            <p:nvSpPr>
              <p:cNvPr id="9" name="Content Placeholder 1">
                <a:extLst>
                  <a:ext uri="{FF2B5EF4-FFF2-40B4-BE49-F238E27FC236}">
                    <a16:creationId xmlns:a16="http://schemas.microsoft.com/office/drawing/2014/main" id="{00237B28-0830-45F4-9322-C603D504407E}"/>
                  </a:ext>
                </a:extLst>
              </p:cNvPr>
              <p:cNvSpPr>
                <a:spLocks noGrp="1"/>
              </p:cNvSpPr>
              <p:nvPr>
                <p:ph sz="half" idx="2"/>
              </p:nvPr>
            </p:nvSpPr>
            <p:spPr>
              <a:xfrm>
                <a:off x="541613" y="1431014"/>
                <a:ext cx="3625740" cy="4978930"/>
              </a:xfrm>
            </p:spPr>
            <p:txBody>
              <a:bodyPr/>
              <a:lstStyle/>
              <a:p>
                <a:pPr marL="0" indent="0">
                  <a:lnSpc>
                    <a:spcPct val="100000"/>
                  </a:lnSpc>
                  <a:buNone/>
                </a:pPr>
                <a:r>
                  <a:rPr lang="en-US" dirty="0"/>
                  <a:t>A more exact way to use this technique is to use a limit in </a:t>
                </a:r>
                <a:r>
                  <a:rPr lang="en-US" dirty="0" err="1"/>
                  <a:t>SymPy</a:t>
                </a:r>
                <a:r>
                  <a:rPr lang="en-US" dirty="0"/>
                  <a:t>. </a:t>
                </a:r>
              </a:p>
              <a:p>
                <a:pPr marL="0" indent="0">
                  <a:lnSpc>
                    <a:spcPct val="100000"/>
                  </a:lnSpc>
                  <a:buNone/>
                </a:pPr>
                <a:r>
                  <a:rPr lang="en-US" dirty="0"/>
                  <a:t>We will forever make our step size smaller and approaching 0, but never actually reach 0 . </a:t>
                </a:r>
              </a:p>
              <a:p>
                <a:pPr marL="0" indent="0">
                  <a:lnSpc>
                    <a:spcPct val="100000"/>
                  </a:lnSpc>
                  <a:buNone/>
                </a:pPr>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limLow>
                        <m:limLowPr>
                          <m:ctrlPr>
                            <a:rPr lang="en-US" i="1" dirty="0" smtClean="0">
                              <a:solidFill>
                                <a:srgbClr val="836967"/>
                              </a:solidFill>
                              <a:latin typeface="Cambria Math" panose="02040503050406030204" pitchFamily="18" charset="0"/>
                            </a:rPr>
                          </m:ctrlPr>
                        </m:limLowPr>
                        <m:e>
                          <m:r>
                            <m:rPr>
                              <m:sty m:val="p"/>
                            </m:rPr>
                            <a:rPr lang="en-US" dirty="0" smtClean="0">
                              <a:latin typeface="Cambria Math" panose="02040503050406030204" pitchFamily="18" charset="0"/>
                            </a:rPr>
                            <m:t>lim</m:t>
                          </m:r>
                        </m:e>
                        <m:lim>
                          <m:r>
                            <a:rPr lang="en-US" b="0" i="1" dirty="0" smtClean="0">
                              <a:latin typeface="Cambria Math" panose="02040503050406030204" pitchFamily="18" charset="0"/>
                            </a:rPr>
                            <m:t>𝑠</m:t>
                          </m:r>
                          <m:r>
                            <a:rPr lang="en-US" i="0" dirty="0" smtClean="0">
                              <a:latin typeface="Cambria Math" panose="02040503050406030204" pitchFamily="18" charset="0"/>
                            </a:rPr>
                            <m:t>→0</m:t>
                          </m:r>
                        </m:lim>
                      </m:limLow>
                      <m:f>
                        <m:fPr>
                          <m:ctrlPr>
                            <a:rPr lang="en-US" i="1" dirty="0" smtClean="0">
                              <a:solidFill>
                                <a:srgbClr val="836967"/>
                              </a:solidFill>
                              <a:latin typeface="Cambria Math" panose="02040503050406030204" pitchFamily="18" charset="0"/>
                            </a:rPr>
                          </m:ctrlPr>
                        </m:fPr>
                        <m:num>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𝑠</m:t>
                                  </m:r>
                                </m:e>
                              </m:d>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num>
                        <m:den>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𝑠</m:t>
                              </m:r>
                            </m:e>
                          </m:d>
                          <m:r>
                            <a:rPr lang="en-US" i="0" dirty="0" smtClean="0">
                              <a:latin typeface="Cambria Math" panose="02040503050406030204" pitchFamily="18" charset="0"/>
                            </a:rPr>
                            <m:t>−</m:t>
                          </m:r>
                          <m:r>
                            <a:rPr lang="en-US" i="1" dirty="0" smtClean="0">
                              <a:latin typeface="Cambria Math" panose="02040503050406030204" pitchFamily="18" charset="0"/>
                            </a:rPr>
                            <m:t>𝑥</m:t>
                          </m:r>
                        </m:den>
                      </m:f>
                    </m:oMath>
                  </m:oMathPara>
                </a14:m>
                <a:endParaRPr lang="en-US" dirty="0"/>
              </a:p>
              <a:p>
                <a:pPr marL="0" indent="0">
                  <a:lnSpc>
                    <a:spcPct val="100000"/>
                  </a:lnSpc>
                  <a:buNone/>
                </a:pPr>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limLow>
                        <m:limLowPr>
                          <m:ctrlPr>
                            <a:rPr lang="en-US" i="1" dirty="0" smtClean="0">
                              <a:solidFill>
                                <a:srgbClr val="836967"/>
                              </a:solidFill>
                              <a:latin typeface="Cambria Math" panose="02040503050406030204" pitchFamily="18" charset="0"/>
                            </a:rPr>
                          </m:ctrlPr>
                        </m:limLowPr>
                        <m:e>
                          <m:r>
                            <m:rPr>
                              <m:sty m:val="p"/>
                            </m:rPr>
                            <a:rPr lang="en-US" dirty="0" smtClean="0">
                              <a:latin typeface="Cambria Math" panose="02040503050406030204" pitchFamily="18" charset="0"/>
                            </a:rPr>
                            <m:t>lim</m:t>
                          </m:r>
                        </m:e>
                        <m:lim>
                          <m:r>
                            <a:rPr lang="en-US" b="0" i="1" dirty="0" smtClean="0">
                              <a:latin typeface="Cambria Math" panose="02040503050406030204" pitchFamily="18" charset="0"/>
                            </a:rPr>
                            <m:t>𝑠</m:t>
                          </m:r>
                          <m:r>
                            <a:rPr lang="en-US" i="0" dirty="0" smtClean="0">
                              <a:latin typeface="Cambria Math" panose="02040503050406030204" pitchFamily="18" charset="0"/>
                            </a:rPr>
                            <m:t>→0</m:t>
                          </m:r>
                        </m:lim>
                      </m:limLow>
                      <m:f>
                        <m:fPr>
                          <m:ctrlPr>
                            <a:rPr lang="en-US" i="1" dirty="0" smtClean="0">
                              <a:solidFill>
                                <a:srgbClr val="836967"/>
                              </a:solidFill>
                              <a:latin typeface="Cambria Math" panose="02040503050406030204" pitchFamily="18" charset="0"/>
                            </a:rPr>
                          </m:ctrlPr>
                        </m:fPr>
                        <m:num>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2</m:t>
                                  </m:r>
                                  <m:r>
                                    <a:rPr lang="en-US" i="0" dirty="0" smtClean="0">
                                      <a:latin typeface="Cambria Math" panose="02040503050406030204" pitchFamily="18" charset="0"/>
                                    </a:rPr>
                                    <m:t>+</m:t>
                                  </m:r>
                                  <m:r>
                                    <a:rPr lang="en-US" i="1" dirty="0" smtClean="0">
                                      <a:latin typeface="Cambria Math" panose="02040503050406030204" pitchFamily="18" charset="0"/>
                                    </a:rPr>
                                    <m:t>𝑠</m:t>
                                  </m:r>
                                </m:e>
                              </m:d>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2</m:t>
                              </m:r>
                            </m:e>
                            <m:sup>
                              <m:r>
                                <a:rPr lang="en-US" i="0" dirty="0" smtClean="0">
                                  <a:latin typeface="Cambria Math" panose="02040503050406030204" pitchFamily="18" charset="0"/>
                                </a:rPr>
                                <m:t>2</m:t>
                              </m:r>
                            </m:sup>
                          </m:sSup>
                        </m:num>
                        <m:den>
                          <m:d>
                            <m:dPr>
                              <m:ctrlPr>
                                <a:rPr lang="en-US" i="1" dirty="0" smtClean="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2</m:t>
                              </m:r>
                              <m:r>
                                <a:rPr lang="en-US" i="0" dirty="0" smtClean="0">
                                  <a:latin typeface="Cambria Math" panose="02040503050406030204" pitchFamily="18" charset="0"/>
                                </a:rPr>
                                <m:t>+</m:t>
                              </m:r>
                              <m:r>
                                <a:rPr lang="en-US" i="1" dirty="0" smtClean="0">
                                  <a:latin typeface="Cambria Math" panose="02040503050406030204" pitchFamily="18" charset="0"/>
                                </a:rPr>
                                <m:t>𝑠</m:t>
                              </m:r>
                            </m:e>
                          </m:d>
                          <m:r>
                            <a:rPr lang="en-US" i="0" dirty="0" smtClean="0">
                              <a:latin typeface="Cambria Math" panose="02040503050406030204" pitchFamily="18" charset="0"/>
                            </a:rPr>
                            <m:t>−</m:t>
                          </m:r>
                          <m:r>
                            <a:rPr lang="en-US" b="0" i="1" dirty="0" smtClean="0">
                              <a:latin typeface="Cambria Math" panose="02040503050406030204" pitchFamily="18" charset="0"/>
                            </a:rPr>
                            <m:t>2</m:t>
                          </m:r>
                        </m:den>
                      </m:f>
                      <m:r>
                        <a:rPr lang="en-US" b="0" i="1" dirty="0" smtClean="0">
                          <a:latin typeface="Cambria Math" panose="02040503050406030204" pitchFamily="18" charset="0"/>
                        </a:rPr>
                        <m:t>=4</m:t>
                      </m:r>
                    </m:oMath>
                  </m:oMathPara>
                </a14:m>
                <a:endParaRPr lang="en-US" dirty="0"/>
              </a:p>
              <a:p>
                <a:pPr marL="0" indent="0">
                  <a:lnSpc>
                    <a:spcPct val="100000"/>
                  </a:lnSpc>
                  <a:buNone/>
                </a:pPr>
                <a:endParaRPr lang="en-US" dirty="0"/>
              </a:p>
            </p:txBody>
          </p:sp>
        </mc:Choice>
        <mc:Fallback xmlns="">
          <p:sp>
            <p:nvSpPr>
              <p:cNvPr id="9" name="Content Placeholder 1">
                <a:extLst>
                  <a:ext uri="{FF2B5EF4-FFF2-40B4-BE49-F238E27FC236}">
                    <a16:creationId xmlns:a16="http://schemas.microsoft.com/office/drawing/2014/main" id="{00237B28-0830-45F4-9322-C603D504407E}"/>
                  </a:ext>
                </a:extLst>
              </p:cNvPr>
              <p:cNvSpPr>
                <a:spLocks noGrp="1" noRot="1" noChangeAspect="1" noMove="1" noResize="1" noEditPoints="1" noAdjustHandles="1" noChangeArrowheads="1" noChangeShapeType="1" noTextEdit="1"/>
              </p:cNvSpPr>
              <p:nvPr>
                <p:ph sz="half" idx="2"/>
              </p:nvPr>
            </p:nvSpPr>
            <p:spPr>
              <a:xfrm>
                <a:off x="541613" y="1431014"/>
                <a:ext cx="3625740" cy="4978930"/>
              </a:xfrm>
              <a:blipFill>
                <a:blip r:embed="rId3"/>
                <a:stretch>
                  <a:fillRect l="-1513" t="-612" r="-2521"/>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CCF0B561-CA9C-40FD-ABD1-C8B951850654}"/>
              </a:ext>
            </a:extLst>
          </p:cNvPr>
          <p:cNvSpPr>
            <a:spLocks noChangeArrowheads="1"/>
          </p:cNvSpPr>
          <p:nvPr/>
        </p:nvSpPr>
        <p:spPr bwMode="auto">
          <a:xfrm>
            <a:off x="4501055" y="1515522"/>
            <a:ext cx="318989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x and step size</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x, s = symbols(</a:t>
            </a:r>
            <a:r>
              <a:rPr kumimoji="0" lang="en-US" altLang="en-US" sz="1400" b="1" i="0" u="none" strike="noStrike" cap="none" normalizeH="0" baseline="0" dirty="0">
                <a:ln>
                  <a:noFill/>
                </a:ln>
                <a:solidFill>
                  <a:srgbClr val="008080"/>
                </a:solidFill>
                <a:effectLst/>
                <a:latin typeface="JetBrains Mono"/>
              </a:rPr>
              <a:t>'x 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declare function</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2</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1" u="none" strike="noStrike" cap="none" normalizeH="0" baseline="0" dirty="0">
                <a:ln>
                  <a:noFill/>
                </a:ln>
                <a:solidFill>
                  <a:srgbClr val="8C8C8C"/>
                </a:solidFill>
                <a:effectLst/>
                <a:latin typeface="JetBrains Mono"/>
              </a:rPr>
              <a:t># slope between two points with step s</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err="1">
                <a:ln>
                  <a:noFill/>
                </a:ln>
                <a:solidFill>
                  <a:srgbClr val="080808"/>
                </a:solidFill>
                <a:effectLst/>
                <a:latin typeface="JetBrains Mono"/>
              </a:rPr>
              <a:t>slope_f</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err="1">
                <a:ln>
                  <a:noFill/>
                </a:ln>
                <a:solidFill>
                  <a:srgbClr val="080808"/>
                </a:solidFill>
                <a:effectLst/>
                <a:latin typeface="JetBrains Mono"/>
              </a:rPr>
              <a:t>f.subs</a:t>
            </a:r>
            <a:r>
              <a:rPr kumimoji="0" lang="en-US" altLang="en-US" sz="1400" b="0" i="0" u="none" strike="noStrike" cap="none" normalizeH="0" baseline="0" dirty="0">
                <a:ln>
                  <a:noFill/>
                </a:ln>
                <a:solidFill>
                  <a:srgbClr val="080808"/>
                </a:solidFill>
                <a:effectLst/>
                <a:latin typeface="JetBrains Mono"/>
              </a:rPr>
              <a:t>(x, x + s) - f) / ((</a:t>
            </a:r>
            <a:r>
              <a:rPr kumimoji="0" lang="en-US" altLang="en-US" sz="1400" b="0" i="0" u="none" strike="noStrike" cap="none" normalizeH="0" baseline="0" dirty="0" err="1">
                <a:ln>
                  <a:noFill/>
                </a:ln>
                <a:solidFill>
                  <a:srgbClr val="080808"/>
                </a:solidFill>
                <a:effectLst/>
                <a:latin typeface="JetBrains Mono"/>
              </a:rPr>
              <a:t>x+s</a:t>
            </a:r>
            <a:r>
              <a:rPr kumimoji="0" lang="en-US" altLang="en-US" sz="1400" b="0" i="0" u="none" strike="noStrike" cap="none" normalizeH="0" baseline="0" dirty="0">
                <a:ln>
                  <a:noFill/>
                </a:ln>
                <a:solidFill>
                  <a:srgbClr val="080808"/>
                </a:solidFill>
                <a:effectLst/>
                <a:latin typeface="JetBrains Mono"/>
              </a:rPr>
              <a:t>) - x)</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substitute 2 for x</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slope_2 = </a:t>
            </a:r>
            <a:r>
              <a:rPr kumimoji="0" lang="en-US" altLang="en-US" sz="1400" b="0" i="0" u="none" strike="noStrike" cap="none" normalizeH="0" baseline="0" dirty="0" err="1">
                <a:ln>
                  <a:noFill/>
                </a:ln>
                <a:solidFill>
                  <a:srgbClr val="080808"/>
                </a:solidFill>
                <a:effectLst/>
                <a:latin typeface="JetBrains Mono"/>
              </a:rPr>
              <a:t>slope_f.subs</a:t>
            </a:r>
            <a:r>
              <a:rPr kumimoji="0" lang="en-US" altLang="en-US" sz="1400" b="0" i="0" u="none" strike="noStrike" cap="none" normalizeH="0" baseline="0" dirty="0">
                <a:ln>
                  <a:noFill/>
                </a:ln>
                <a:solidFill>
                  <a:srgbClr val="080808"/>
                </a:solidFill>
                <a:effectLst/>
                <a:latin typeface="JetBrains Mono"/>
              </a:rPr>
              <a:t>(x,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calculate slope at x = 2</a:t>
            </a:r>
            <a:br>
              <a:rPr kumimoji="0" lang="en-US" altLang="en-US" sz="1400" b="0" i="1" u="none" strike="noStrike" cap="none" normalizeH="0" baseline="0" dirty="0">
                <a:ln>
                  <a:noFill/>
                </a:ln>
                <a:solidFill>
                  <a:srgbClr val="8C8C8C"/>
                </a:solidFill>
                <a:effectLst/>
                <a:latin typeface="JetBrains Mono"/>
              </a:rPr>
            </a:br>
            <a:r>
              <a:rPr kumimoji="0" lang="en-US" altLang="en-US" sz="1400" b="0" i="1" u="none" strike="noStrike" cap="none" normalizeH="0" baseline="0" dirty="0">
                <a:ln>
                  <a:noFill/>
                </a:ln>
                <a:solidFill>
                  <a:srgbClr val="8C8C8C"/>
                </a:solidFill>
                <a:effectLst/>
                <a:latin typeface="JetBrains Mono"/>
              </a:rPr>
              <a:t># by forever approaching a step size of 0</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result = limit(slope_2, s, </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(result) </a:t>
            </a:r>
            <a:r>
              <a:rPr kumimoji="0" lang="en-US" altLang="en-US" sz="1400" b="0" i="1" u="none" strike="noStrike" cap="none" normalizeH="0" baseline="0" dirty="0">
                <a:ln>
                  <a:noFill/>
                </a:ln>
                <a:solidFill>
                  <a:srgbClr val="8C8C8C"/>
                </a:solidFill>
                <a:effectLst/>
                <a:latin typeface="JetBrains Mono"/>
              </a:rPr>
              <a:t># 4</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685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D42EF95-BF72-4B31-82B1-A0514B6B896B}"/>
                  </a:ext>
                </a:extLst>
              </p:cNvPr>
              <p:cNvSpPr>
                <a:spLocks noGrp="1"/>
              </p:cNvSpPr>
              <p:nvPr>
                <p:ph sz="half" idx="2"/>
              </p:nvPr>
            </p:nvSpPr>
            <p:spPr>
              <a:xfrm>
                <a:off x="541612" y="1431014"/>
                <a:ext cx="5443085" cy="4978930"/>
              </a:xfrm>
            </p:spPr>
            <p:txBody>
              <a:bodyPr>
                <a:normAutofit fontScale="92500" lnSpcReduction="10000"/>
              </a:bodyPr>
              <a:lstStyle/>
              <a:p>
                <a:pPr marL="0" indent="0">
                  <a:lnSpc>
                    <a:spcPct val="100000"/>
                  </a:lnSpc>
                  <a:buNone/>
                </a:pPr>
                <a:r>
                  <a:rPr lang="en-US" dirty="0"/>
                  <a:t>There is a cleaner way to calculate slope. </a:t>
                </a:r>
              </a:p>
              <a:p>
                <a:pPr marL="0" indent="0">
                  <a:lnSpc>
                    <a:spcPct val="100000"/>
                  </a:lnSpc>
                  <a:buNone/>
                </a:pPr>
                <a:r>
                  <a:rPr lang="en-US" dirty="0"/>
                  <a:t>By taking a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we can calculate a derivative function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oMath>
                </a14:m>
                <a:r>
                  <a:rPr lang="en-US" dirty="0"/>
                  <a:t> that will return a slope for a given x-value. </a:t>
                </a:r>
              </a:p>
              <a:p>
                <a:pPr marL="0" indent="0">
                  <a:lnSpc>
                    <a:spcPct val="100000"/>
                  </a:lnSpc>
                  <a:buNone/>
                </a:pPr>
                <a:r>
                  <a:rPr lang="en-US" dirty="0"/>
                  <a:t>To avoid textbook pencil-and-paper math work, we can use </a:t>
                </a:r>
                <a:r>
                  <a:rPr lang="en-US" dirty="0" err="1"/>
                  <a:t>SymPy’s</a:t>
                </a:r>
                <a:r>
                  <a:rPr lang="en-US" dirty="0"/>
                  <a:t>  </a:t>
                </a:r>
                <a:r>
                  <a:rPr lang="en-US" dirty="0">
                    <a:latin typeface="Consolas" panose="020B0609020204030204" pitchFamily="49" charset="0"/>
                  </a:rPr>
                  <a:t>diff()</a:t>
                </a:r>
                <a:r>
                  <a:rPr lang="en-US" dirty="0"/>
                  <a:t> to calculate a derivative for a function with respect to x. </a:t>
                </a:r>
              </a:p>
              <a:p>
                <a:pPr marL="0" indent="0">
                  <a:lnSpc>
                    <a:spcPct val="100000"/>
                  </a:lnSpc>
                  <a:buNone/>
                </a:pPr>
                <a:r>
                  <a:rPr lang="en-US" dirty="0"/>
                  <a:t>After using </a:t>
                </a:r>
                <a:r>
                  <a:rPr lang="en-US" dirty="0" err="1"/>
                  <a:t>SymPy</a:t>
                </a:r>
                <a:r>
                  <a:rPr lang="en-US" dirty="0"/>
                  <a:t> to calculate the derivative function to the right, we now can cleanly and quickly calculate slope for any x-value. </a:t>
                </a:r>
              </a:p>
              <a:p>
                <a:pPr marL="0" indent="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=2</m:t>
                      </m:r>
                      <m:r>
                        <a:rPr lang="en-US" i="1" dirty="0">
                          <a:latin typeface="Cambria Math" panose="02040503050406030204" pitchFamily="18" charset="0"/>
                        </a:rPr>
                        <m:t>𝑥</m:t>
                      </m:r>
                    </m:oMath>
                  </m:oMathPara>
                </a14:m>
                <a:endParaRPr lang="en-US" dirty="0"/>
              </a:p>
            </p:txBody>
          </p:sp>
        </mc:Choice>
        <mc:Fallback xmlns="">
          <p:sp>
            <p:nvSpPr>
              <p:cNvPr id="2" name="Content Placeholder 1">
                <a:extLst>
                  <a:ext uri="{FF2B5EF4-FFF2-40B4-BE49-F238E27FC236}">
                    <a16:creationId xmlns:a16="http://schemas.microsoft.com/office/drawing/2014/main" id="{2D42EF95-BF72-4B31-82B1-A0514B6B896B}"/>
                  </a:ext>
                </a:extLst>
              </p:cNvPr>
              <p:cNvSpPr>
                <a:spLocks noGrp="1" noRot="1" noChangeAspect="1" noMove="1" noResize="1" noEditPoints="1" noAdjustHandles="1" noChangeArrowheads="1" noChangeShapeType="1" noTextEdit="1"/>
              </p:cNvSpPr>
              <p:nvPr>
                <p:ph sz="half" idx="2"/>
              </p:nvPr>
            </p:nvSpPr>
            <p:spPr>
              <a:xfrm>
                <a:off x="541612" y="1431014"/>
                <a:ext cx="5443085" cy="4978930"/>
              </a:xfrm>
              <a:blipFill>
                <a:blip r:embed="rId2"/>
                <a:stretch>
                  <a:fillRect l="-784" t="-979" r="-145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9AC5924-E9D5-485E-8AA1-30AFE085D3FA}"/>
              </a:ext>
            </a:extLst>
          </p:cNvPr>
          <p:cNvSpPr>
            <a:spLocks noGrp="1"/>
          </p:cNvSpPr>
          <p:nvPr>
            <p:ph type="title"/>
          </p:nvPr>
        </p:nvSpPr>
        <p:spPr/>
        <p:txBody>
          <a:bodyPr/>
          <a:lstStyle/>
          <a:p>
            <a:r>
              <a:rPr lang="en-US" dirty="0"/>
              <a:t>Derivatives – Using </a:t>
            </a:r>
            <a:r>
              <a:rPr lang="en-US" dirty="0" err="1"/>
              <a:t>SymPy</a:t>
            </a:r>
            <a:endParaRPr lang="en-US" dirty="0"/>
          </a:p>
        </p:txBody>
      </p:sp>
      <p:sp>
        <p:nvSpPr>
          <p:cNvPr id="4" name="Rectangle 1">
            <a:extLst>
              <a:ext uri="{FF2B5EF4-FFF2-40B4-BE49-F238E27FC236}">
                <a16:creationId xmlns:a16="http://schemas.microsoft.com/office/drawing/2014/main" id="{853DADDF-5468-4529-8CA4-F9FC22E2EACC}"/>
              </a:ext>
            </a:extLst>
          </p:cNvPr>
          <p:cNvSpPr>
            <a:spLocks noChangeArrowheads="1"/>
          </p:cNvSpPr>
          <p:nvPr/>
        </p:nvSpPr>
        <p:spPr bwMode="auto">
          <a:xfrm>
            <a:off x="6560049" y="1431014"/>
            <a:ext cx="4746661"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 Declare 'x' to </a:t>
            </a:r>
            <a:r>
              <a:rPr kumimoji="0" lang="en-US" altLang="en-US" b="0" i="1" u="none" strike="noStrike" cap="none" normalizeH="0" baseline="0" dirty="0" err="1">
                <a:ln>
                  <a:noFill/>
                </a:ln>
                <a:solidFill>
                  <a:srgbClr val="8C8C8C"/>
                </a:solidFill>
                <a:effectLst/>
                <a:latin typeface="JetBrains Mono"/>
              </a:rPr>
              <a:t>SymPy</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 Now just use Python syntax to declare function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f = x**</a:t>
            </a:r>
            <a:r>
              <a:rPr kumimoji="0" lang="en-US" altLang="en-US" b="0" i="0" u="none" strike="noStrike" cap="none" normalizeH="0" baseline="0" dirty="0">
                <a:ln>
                  <a:noFill/>
                </a:ln>
                <a:solidFill>
                  <a:srgbClr val="1750EB"/>
                </a:solidFill>
                <a:effectLst/>
                <a:latin typeface="JetBrains Mono"/>
              </a:rPr>
              <a:t>2</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1" u="none" strike="noStrike" cap="none" normalizeH="0" baseline="0" dirty="0">
                <a:ln>
                  <a:noFill/>
                </a:ln>
                <a:solidFill>
                  <a:srgbClr val="8C8C8C"/>
                </a:solidFill>
                <a:effectLst/>
                <a:latin typeface="JetBrains Mono"/>
              </a:rPr>
              <a:t># Calculate the derivative of the function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err="1">
                <a:ln>
                  <a:noFill/>
                </a:ln>
                <a:solidFill>
                  <a:srgbClr val="080808"/>
                </a:solidFill>
                <a:effectLst/>
                <a:latin typeface="JetBrains Mono"/>
              </a:rPr>
              <a:t>dx_f</a:t>
            </a:r>
            <a:r>
              <a:rPr kumimoji="0" lang="en-US" altLang="en-US" b="0" i="0" u="none" strike="noStrike" cap="none" normalizeH="0" baseline="0" dirty="0">
                <a:ln>
                  <a:noFill/>
                </a:ln>
                <a:solidFill>
                  <a:srgbClr val="080808"/>
                </a:solidFill>
                <a:effectLst/>
                <a:latin typeface="JetBrains Mono"/>
              </a:rPr>
              <a:t> = diff(f)</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dx_f</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8C8C8C"/>
                </a:solidFill>
                <a:effectLst/>
                <a:latin typeface="JetBrains Mono"/>
              </a:rPr>
              <a:t># prints 2*x</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870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a:solidFill>
                  <a:schemeClr val="bg1"/>
                </a:solidFill>
              </a:rPr>
              <a:t>Section I</a:t>
            </a:r>
          </a:p>
        </p:txBody>
      </p:sp>
      <p:sp>
        <p:nvSpPr>
          <p:cNvPr id="3" name="Subtitle 2"/>
          <p:cNvSpPr>
            <a:spLocks noGrp="1"/>
          </p:cNvSpPr>
          <p:nvPr>
            <p:ph type="subTitle" idx="4294967295"/>
          </p:nvPr>
        </p:nvSpPr>
        <p:spPr>
          <a:xfrm>
            <a:off x="855620" y="2933108"/>
            <a:ext cx="9582736" cy="1137793"/>
          </a:xfrm>
        </p:spPr>
        <p:txBody>
          <a:bodyPr>
            <a:normAutofit/>
          </a:bodyPr>
          <a:lstStyle/>
          <a:p>
            <a:pPr marL="0" indent="0">
              <a:buNone/>
            </a:pPr>
            <a:r>
              <a:rPr lang="en-US" sz="2400" dirty="0">
                <a:solidFill>
                  <a:schemeClr val="bg1"/>
                </a:solidFill>
                <a:latin typeface="+mj-lt"/>
              </a:rPr>
              <a:t>Mathematical Functions</a:t>
            </a:r>
          </a:p>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1876682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D17949-0BEF-4CD7-B799-AEB4CCD42E99}"/>
              </a:ext>
            </a:extLst>
          </p:cNvPr>
          <p:cNvSpPr>
            <a:spLocks noGrp="1"/>
          </p:cNvSpPr>
          <p:nvPr>
            <p:ph type="title"/>
          </p:nvPr>
        </p:nvSpPr>
        <p:spPr/>
        <p:txBody>
          <a:bodyPr/>
          <a:lstStyle/>
          <a:p>
            <a:r>
              <a:rPr lang="en-US" dirty="0"/>
              <a:t>Derivatives – Using </a:t>
            </a:r>
            <a:r>
              <a:rPr lang="en-US" dirty="0" err="1"/>
              <a:t>SymPy</a:t>
            </a:r>
            <a:endParaRPr lang="en-US" dirty="0"/>
          </a:p>
        </p:txBody>
      </p:sp>
      <p:sp>
        <p:nvSpPr>
          <p:cNvPr id="5" name="Rectangle 2">
            <a:extLst>
              <a:ext uri="{FF2B5EF4-FFF2-40B4-BE49-F238E27FC236}">
                <a16:creationId xmlns:a16="http://schemas.microsoft.com/office/drawing/2014/main" id="{1EA40F1E-F65E-4AFB-9D99-537DB563C8A2}"/>
              </a:ext>
            </a:extLst>
          </p:cNvPr>
          <p:cNvSpPr>
            <a:spLocks noChangeArrowheads="1"/>
          </p:cNvSpPr>
          <p:nvPr/>
        </p:nvSpPr>
        <p:spPr bwMode="auto">
          <a:xfrm>
            <a:off x="5212579" y="3429000"/>
            <a:ext cx="3335345"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C8C8C"/>
                </a:solidFill>
                <a:effectLst/>
                <a:latin typeface="JetBrains Mono"/>
              </a:rPr>
              <a:t># Using Plain Python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0000"/>
                </a:solidFill>
                <a:effectLst/>
                <a:latin typeface="JetBrains Mono"/>
              </a:rPr>
              <a:t>f</a:t>
            </a:r>
            <a:r>
              <a:rPr kumimoji="0" lang="en-US" altLang="en-US" b="0" i="0" u="none" strike="noStrike" cap="none" normalizeH="0" baseline="0" dirty="0">
                <a:ln>
                  <a:noFill/>
                </a:ln>
                <a:solidFill>
                  <a:srgbClr val="080808"/>
                </a:solidFill>
                <a:effectLst/>
                <a:latin typeface="JetBrains Mono"/>
              </a:rPr>
              <a:t>(x):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080808"/>
                </a:solidFill>
                <a:effectLst/>
                <a:latin typeface="JetBrains Mono"/>
              </a:rPr>
              <a:t>x ** </a:t>
            </a:r>
            <a:r>
              <a:rPr kumimoji="0" lang="en-US" altLang="en-US" b="0" i="0" u="none" strike="noStrike" cap="none" normalizeH="0" baseline="0" dirty="0">
                <a:ln>
                  <a:noFill/>
                </a:ln>
                <a:solidFill>
                  <a:srgbClr val="1750EB"/>
                </a:solidFill>
                <a:effectLst/>
                <a:latin typeface="JetBrains Mono"/>
              </a:rPr>
              <a:t>2</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dx_f</a:t>
            </a:r>
            <a:r>
              <a:rPr kumimoji="0" lang="en-US" altLang="en-US" b="0" i="0" u="none" strike="noStrike" cap="none" normalizeH="0" baseline="0" dirty="0">
                <a:ln>
                  <a:noFill/>
                </a:ln>
                <a:solidFill>
                  <a:srgbClr val="080808"/>
                </a:solidFill>
                <a:effectLst/>
                <a:latin typeface="JetBrains Mono"/>
              </a:rPr>
              <a:t>(x):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1750EB"/>
                </a:solidFill>
                <a:effectLst/>
                <a:latin typeface="JetBrains Mono"/>
              </a:rPr>
              <a:t>2 </a:t>
            </a:r>
            <a:r>
              <a:rPr kumimoji="0" lang="en-US" altLang="en-US" b="0" i="0" u="none" strike="noStrike" cap="none" normalizeH="0" baseline="0" dirty="0">
                <a:ln>
                  <a:noFill/>
                </a:ln>
                <a:solidFill>
                  <a:srgbClr val="080808"/>
                </a:solidFill>
                <a:effectLst/>
                <a:latin typeface="JetBrains Mono"/>
              </a:rPr>
              <a:t>* x</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slope_at_2 = </a:t>
            </a:r>
            <a:r>
              <a:rPr kumimoji="0" lang="en-US" altLang="en-US" b="0" i="0" u="none" strike="noStrike" cap="none" normalizeH="0" baseline="0" dirty="0" err="1">
                <a:ln>
                  <a:noFill/>
                </a:ln>
                <a:solidFill>
                  <a:srgbClr val="080808"/>
                </a:solidFill>
                <a:effectLst/>
                <a:latin typeface="JetBrains Mono"/>
              </a:rPr>
              <a:t>dx_f</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2.0</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(slope_at_2)  </a:t>
            </a:r>
            <a:r>
              <a:rPr kumimoji="0" lang="en-US" altLang="en-US" b="0" i="1" u="none" strike="noStrike" cap="none" normalizeH="0" baseline="0" dirty="0">
                <a:ln>
                  <a:noFill/>
                </a:ln>
                <a:solidFill>
                  <a:srgbClr val="8C8C8C"/>
                </a:solidFill>
                <a:effectLst/>
                <a:latin typeface="JetBrains Mono"/>
              </a:rPr>
              <a:t># prints 4.0</a:t>
            </a:r>
            <a:endParaRPr kumimoji="0" lang="en-US" altLang="en-US"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6D72F357-1BB9-4D75-B3DA-4EDCBE2D064C}"/>
                  </a:ext>
                </a:extLst>
              </p:cNvPr>
              <p:cNvSpPr>
                <a:spLocks noGrp="1"/>
              </p:cNvSpPr>
              <p:nvPr>
                <p:ph sz="half" idx="2"/>
              </p:nvPr>
            </p:nvSpPr>
            <p:spPr>
              <a:xfrm>
                <a:off x="541612" y="1431014"/>
                <a:ext cx="5443085" cy="4978930"/>
              </a:xfrm>
            </p:spPr>
            <p:txBody>
              <a:bodyPr>
                <a:normAutofit/>
              </a:bodyPr>
              <a:lstStyle/>
              <a:p>
                <a:pPr marL="0" indent="0">
                  <a:lnSpc>
                    <a:spcPct val="100000"/>
                  </a:lnSpc>
                  <a:buNone/>
                </a:pPr>
                <a:r>
                  <a:rPr lang="en-US" dirty="0"/>
                  <a:t>We can now take this derivative function back in Python and calculate the slope for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=2</m:t>
                    </m:r>
                    <m:r>
                      <a:rPr lang="en-US" b="0" i="0" dirty="0" smtClean="0">
                        <a:latin typeface="Cambria Math" panose="02040503050406030204" pitchFamily="18" charset="0"/>
                      </a:rPr>
                      <m:t>.</m:t>
                    </m:r>
                  </m:oMath>
                </a14:m>
                <a:endParaRPr lang="en-US" b="0" dirty="0"/>
              </a:p>
              <a:p>
                <a:pPr marL="0" indent="0">
                  <a:lnSpc>
                    <a:spcPct val="100000"/>
                  </a:lnSpc>
                  <a:buNone/>
                </a:pPr>
                <a:r>
                  <a:rPr lang="en-US" dirty="0"/>
                  <a:t>Implementing this function as </a:t>
                </a:r>
                <a:r>
                  <a:rPr lang="en-US" dirty="0" err="1">
                    <a:latin typeface="Consolas" panose="020B0609020204030204" pitchFamily="49" charset="0"/>
                  </a:rPr>
                  <a:t>dx_f</a:t>
                </a:r>
                <a:r>
                  <a:rPr lang="en-US" dirty="0">
                    <a:latin typeface="Consolas" panose="020B0609020204030204" pitchFamily="49" charset="0"/>
                  </a:rPr>
                  <a:t>() </a:t>
                </a:r>
                <a:r>
                  <a:rPr lang="en-US" dirty="0"/>
                  <a:t>to the right, we can now calculate the slope for any x-value. </a:t>
                </a:r>
              </a:p>
              <a:p>
                <a:pPr marL="0" indent="0">
                  <a:lnSpc>
                    <a:spcPct val="100000"/>
                  </a:lnSpc>
                  <a:buNone/>
                </a:pPr>
                <a:r>
                  <a:rPr lang="en-US" dirty="0"/>
                  <a:t>For </a:t>
                </a:r>
                <a14:m>
                  <m:oMath xmlns:m="http://schemas.openxmlformats.org/officeDocument/2006/math">
                    <m:r>
                      <a:rPr lang="en-US" i="1" dirty="0" smtClean="0">
                        <a:latin typeface="Cambria Math" panose="02040503050406030204" pitchFamily="18" charset="0"/>
                      </a:rPr>
                      <m:t>𝑥</m:t>
                    </m:r>
                    <m:r>
                      <a:rPr lang="en-US" i="1" dirty="0">
                        <a:latin typeface="Cambria Math" panose="02040503050406030204" pitchFamily="18" charset="0"/>
                      </a:rPr>
                      <m:t> </m:t>
                    </m:r>
                    <m:r>
                      <a:rPr lang="en-US" i="1" dirty="0" smtClean="0">
                        <a:latin typeface="Cambria Math" panose="02040503050406030204" pitchFamily="18" charset="0"/>
                      </a:rPr>
                      <m:t>= 2</m:t>
                    </m:r>
                  </m:oMath>
                </a14:m>
                <a:r>
                  <a:rPr lang="en-US" dirty="0"/>
                  <a:t>, we see the slope is 4. </a:t>
                </a:r>
              </a:p>
              <a:p>
                <a:pPr marL="0" indent="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=2</m:t>
                      </m:r>
                      <m:r>
                        <a:rPr lang="en-US" i="1" dirty="0">
                          <a:latin typeface="Cambria Math" panose="02040503050406030204" pitchFamily="18" charset="0"/>
                        </a:rPr>
                        <m:t>𝑥</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m:t>
                          </m:r>
                        </m:e>
                      </m:d>
                      <m:r>
                        <a:rPr lang="en-US" i="0" dirty="0" smtClean="0">
                          <a:latin typeface="Cambria Math" panose="02040503050406030204" pitchFamily="18" charset="0"/>
                        </a:rPr>
                        <m:t>=4</m:t>
                      </m:r>
                    </m:oMath>
                  </m:oMathPara>
                </a14:m>
                <a:endParaRPr lang="en-US" dirty="0"/>
              </a:p>
              <a:p>
                <a:pPr marL="0" indent="0">
                  <a:lnSpc>
                    <a:spcPct val="100000"/>
                  </a:lnSpc>
                  <a:buNone/>
                </a:pPr>
                <a:endParaRPr lang="en-US" dirty="0"/>
              </a:p>
              <a:p>
                <a:pPr marL="0" indent="0">
                  <a:buNone/>
                </a:pPr>
                <a:endParaRPr lang="en-US" dirty="0"/>
              </a:p>
            </p:txBody>
          </p:sp>
        </mc:Choice>
        <mc:Fallback xmlns="">
          <p:sp>
            <p:nvSpPr>
              <p:cNvPr id="7" name="Content Placeholder 1">
                <a:extLst>
                  <a:ext uri="{FF2B5EF4-FFF2-40B4-BE49-F238E27FC236}">
                    <a16:creationId xmlns:a16="http://schemas.microsoft.com/office/drawing/2014/main" id="{6D72F357-1BB9-4D75-B3DA-4EDCBE2D064C}"/>
                  </a:ext>
                </a:extLst>
              </p:cNvPr>
              <p:cNvSpPr>
                <a:spLocks noGrp="1" noRot="1" noChangeAspect="1" noMove="1" noResize="1" noEditPoints="1" noAdjustHandles="1" noChangeArrowheads="1" noChangeShapeType="1" noTextEdit="1"/>
              </p:cNvSpPr>
              <p:nvPr>
                <p:ph sz="half" idx="2"/>
              </p:nvPr>
            </p:nvSpPr>
            <p:spPr>
              <a:xfrm>
                <a:off x="541612" y="1431014"/>
                <a:ext cx="5443085" cy="4978930"/>
              </a:xfrm>
              <a:blipFill>
                <a:blip r:embed="rId2"/>
                <a:stretch>
                  <a:fillRect l="-1008" t="-612"/>
                </a:stretch>
              </a:blipFill>
            </p:spPr>
            <p:txBody>
              <a:bodyPr/>
              <a:lstStyle/>
              <a:p>
                <a:r>
                  <a:rPr lang="en-US">
                    <a:noFill/>
                  </a:rPr>
                  <a:t> </a:t>
                </a:r>
              </a:p>
            </p:txBody>
          </p:sp>
        </mc:Fallback>
      </mc:AlternateContent>
      <p:pic>
        <p:nvPicPr>
          <p:cNvPr id="11" name="Picture 10" descr="Chart, line chart&#10;&#10;Description automatically generated">
            <a:extLst>
              <a:ext uri="{FF2B5EF4-FFF2-40B4-BE49-F238E27FC236}">
                <a16:creationId xmlns:a16="http://schemas.microsoft.com/office/drawing/2014/main" id="{70A2C3C4-AA6A-46F9-B7F5-8F1915AF1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600" y="1284268"/>
            <a:ext cx="3518900" cy="3518900"/>
          </a:xfrm>
          <a:prstGeom prst="rect">
            <a:avLst/>
          </a:prstGeom>
        </p:spPr>
      </p:pic>
    </p:spTree>
    <p:extLst>
      <p:ext uri="{BB962C8B-B14F-4D97-AF65-F5344CB8AC3E}">
        <p14:creationId xmlns:p14="http://schemas.microsoft.com/office/powerpoint/2010/main" val="2314105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D17949-0BEF-4CD7-B799-AEB4CCD42E99}"/>
              </a:ext>
            </a:extLst>
          </p:cNvPr>
          <p:cNvSpPr>
            <a:spLocks noGrp="1"/>
          </p:cNvSpPr>
          <p:nvPr>
            <p:ph type="title"/>
          </p:nvPr>
        </p:nvSpPr>
        <p:spPr/>
        <p:txBody>
          <a:bodyPr/>
          <a:lstStyle/>
          <a:p>
            <a:r>
              <a:rPr lang="en-US" dirty="0"/>
              <a:t>Derivatives – Using </a:t>
            </a:r>
            <a:r>
              <a:rPr lang="en-US" dirty="0" err="1"/>
              <a:t>SymPy</a:t>
            </a:r>
            <a:endParaRPr lang="en-US" dirty="0"/>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6D72F357-1BB9-4D75-B3DA-4EDCBE2D064C}"/>
                  </a:ext>
                </a:extLst>
              </p:cNvPr>
              <p:cNvSpPr>
                <a:spLocks noGrp="1"/>
              </p:cNvSpPr>
              <p:nvPr>
                <p:ph sz="half" idx="2"/>
              </p:nvPr>
            </p:nvSpPr>
            <p:spPr>
              <a:xfrm>
                <a:off x="541612" y="1431014"/>
                <a:ext cx="5443085" cy="4978930"/>
              </a:xfrm>
            </p:spPr>
            <p:txBody>
              <a:bodyPr>
                <a:normAutofit/>
              </a:bodyPr>
              <a:lstStyle/>
              <a:p>
                <a:pPr marL="0" indent="0">
                  <a:lnSpc>
                    <a:spcPct val="100000"/>
                  </a:lnSpc>
                  <a:buNone/>
                </a:pPr>
                <a:r>
                  <a:rPr lang="en-US" dirty="0"/>
                  <a:t>Of course, we can continue using </a:t>
                </a:r>
                <a:r>
                  <a:rPr lang="en-US" dirty="0" err="1"/>
                  <a:t>SymPy</a:t>
                </a:r>
                <a:r>
                  <a:rPr lang="en-US" dirty="0"/>
                  <a:t> too. </a:t>
                </a:r>
              </a:p>
              <a:p>
                <a:pPr marL="0" indent="0">
                  <a:lnSpc>
                    <a:spcPct val="100000"/>
                  </a:lnSpc>
                  <a:buNone/>
                </a:pPr>
                <a:r>
                  <a:rPr lang="en-US" dirty="0"/>
                  <a:t>Just use the derivative function’s </a:t>
                </a:r>
                <a:r>
                  <a:rPr lang="en-US" dirty="0">
                    <a:latin typeface="Consolas" panose="020B0609020204030204" pitchFamily="49" charset="0"/>
                  </a:rPr>
                  <a:t>subs() </a:t>
                </a:r>
                <a:r>
                  <a:rPr lang="en-US" dirty="0"/>
                  <a:t>to plug in a specific value for </a:t>
                </a:r>
                <a14:m>
                  <m:oMath xmlns:m="http://schemas.openxmlformats.org/officeDocument/2006/math">
                    <m:r>
                      <a:rPr lang="en-US" i="1" dirty="0" smtClean="0">
                        <a:latin typeface="Cambria Math" panose="02040503050406030204" pitchFamily="18" charset="0"/>
                      </a:rPr>
                      <m:t>𝑥</m:t>
                    </m:r>
                  </m:oMath>
                </a14:m>
                <a:r>
                  <a:rPr lang="en-US" dirty="0"/>
                  <a:t>. </a:t>
                </a:r>
              </a:p>
              <a:p>
                <a:pPr marL="0" indent="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=2</m:t>
                      </m:r>
                      <m:r>
                        <a:rPr lang="en-US" i="1" dirty="0">
                          <a:latin typeface="Cambria Math" panose="02040503050406030204" pitchFamily="18" charset="0"/>
                        </a:rPr>
                        <m:t>𝑥</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m:t>
                          </m:r>
                        </m:e>
                      </m:d>
                      <m:r>
                        <a:rPr lang="en-US" i="0" dirty="0" smtClean="0">
                          <a:latin typeface="Cambria Math" panose="02040503050406030204" pitchFamily="18" charset="0"/>
                        </a:rPr>
                        <m:t>=4</m:t>
                      </m:r>
                    </m:oMath>
                  </m:oMathPara>
                </a14:m>
                <a:endParaRPr lang="en-US" dirty="0"/>
              </a:p>
              <a:p>
                <a:pPr marL="0" indent="0">
                  <a:lnSpc>
                    <a:spcPct val="100000"/>
                  </a:lnSpc>
                  <a:buNone/>
                </a:pPr>
                <a:endParaRPr lang="en-US" dirty="0"/>
              </a:p>
              <a:p>
                <a:pPr marL="0" indent="0">
                  <a:buNone/>
                </a:pPr>
                <a:endParaRPr lang="en-US" dirty="0"/>
              </a:p>
            </p:txBody>
          </p:sp>
        </mc:Choice>
        <mc:Fallback xmlns="">
          <p:sp>
            <p:nvSpPr>
              <p:cNvPr id="7" name="Content Placeholder 1">
                <a:extLst>
                  <a:ext uri="{FF2B5EF4-FFF2-40B4-BE49-F238E27FC236}">
                    <a16:creationId xmlns:a16="http://schemas.microsoft.com/office/drawing/2014/main" id="{6D72F357-1BB9-4D75-B3DA-4EDCBE2D064C}"/>
                  </a:ext>
                </a:extLst>
              </p:cNvPr>
              <p:cNvSpPr>
                <a:spLocks noGrp="1" noRot="1" noChangeAspect="1" noMove="1" noResize="1" noEditPoints="1" noAdjustHandles="1" noChangeArrowheads="1" noChangeShapeType="1" noTextEdit="1"/>
              </p:cNvSpPr>
              <p:nvPr>
                <p:ph sz="half" idx="2"/>
              </p:nvPr>
            </p:nvSpPr>
            <p:spPr>
              <a:xfrm>
                <a:off x="541612" y="1431014"/>
                <a:ext cx="5443085" cy="4978930"/>
              </a:xfrm>
              <a:blipFill>
                <a:blip r:embed="rId2"/>
                <a:stretch>
                  <a:fillRect l="-1008" t="-612"/>
                </a:stretch>
              </a:blipFill>
            </p:spPr>
            <p:txBody>
              <a:bodyPr/>
              <a:lstStyle/>
              <a:p>
                <a:r>
                  <a:rPr lang="en-US">
                    <a:noFill/>
                  </a:rPr>
                  <a:t> </a:t>
                </a:r>
              </a:p>
            </p:txBody>
          </p:sp>
        </mc:Fallback>
      </mc:AlternateContent>
      <p:sp>
        <p:nvSpPr>
          <p:cNvPr id="12" name="Rectangle 4">
            <a:extLst>
              <a:ext uri="{FF2B5EF4-FFF2-40B4-BE49-F238E27FC236}">
                <a16:creationId xmlns:a16="http://schemas.microsoft.com/office/drawing/2014/main" id="{DEA06524-B1C9-415D-9332-D2C2A58B43D5}"/>
              </a:ext>
            </a:extLst>
          </p:cNvPr>
          <p:cNvSpPr>
            <a:spLocks noChangeArrowheads="1"/>
          </p:cNvSpPr>
          <p:nvPr/>
        </p:nvSpPr>
        <p:spPr bwMode="auto">
          <a:xfrm>
            <a:off x="5144813" y="2624292"/>
            <a:ext cx="445638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C8C8C"/>
                </a:solidFill>
                <a:effectLst/>
                <a:latin typeface="JetBrains Mono"/>
              </a:rPr>
              <a:t># Continue Using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i="1" dirty="0">
                <a:solidFill>
                  <a:srgbClr val="8C8C8C"/>
                </a:solidFill>
                <a:latin typeface="JetBrains Mono"/>
              </a:rPr>
              <a:t># </a:t>
            </a:r>
            <a:r>
              <a:rPr kumimoji="0" lang="en-US" altLang="en-US" sz="1600" b="0" i="1" u="none" strike="noStrike" cap="none" normalizeH="0" baseline="0" dirty="0">
                <a:ln>
                  <a:noFill/>
                </a:ln>
                <a:solidFill>
                  <a:srgbClr val="8C8C8C"/>
                </a:solidFill>
                <a:effectLst/>
                <a:latin typeface="JetBrains Mono"/>
              </a:rPr>
              <a:t>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2</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derivative of the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dx_f</a:t>
            </a:r>
            <a:r>
              <a:rPr kumimoji="0" lang="en-US" altLang="en-US" sz="1600" b="0" i="0" u="none" strike="noStrike" cap="none" normalizeH="0" baseline="0" dirty="0">
                <a:ln>
                  <a:noFill/>
                </a:ln>
                <a:solidFill>
                  <a:srgbClr val="080808"/>
                </a:solidFill>
                <a:effectLst/>
                <a:latin typeface="JetBrains Mono"/>
              </a:rPr>
              <a:t> = diff(f)</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slope at x = 2</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dx_f.subs</a:t>
            </a:r>
            <a:r>
              <a:rPr kumimoji="0" lang="en-US" altLang="en-US" sz="1600" b="0" i="0" u="none" strike="noStrike" cap="none" normalizeH="0" baseline="0" dirty="0">
                <a:ln>
                  <a:noFill/>
                </a:ln>
                <a:solidFill>
                  <a:srgbClr val="080808"/>
                </a:solidFill>
                <a:effectLst/>
                <a:latin typeface="JetBrains Mono"/>
              </a:rPr>
              <a:t>(x,</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prints 4</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1" name="Picture 10" descr="Chart, line chart&#10;&#10;Description automatically generated">
            <a:extLst>
              <a:ext uri="{FF2B5EF4-FFF2-40B4-BE49-F238E27FC236}">
                <a16:creationId xmlns:a16="http://schemas.microsoft.com/office/drawing/2014/main" id="{70A2C3C4-AA6A-46F9-B7F5-8F1915AF1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600" y="1284268"/>
            <a:ext cx="3518900" cy="3518900"/>
          </a:xfrm>
          <a:prstGeom prst="rect">
            <a:avLst/>
          </a:prstGeom>
        </p:spPr>
      </p:pic>
    </p:spTree>
    <p:extLst>
      <p:ext uri="{BB962C8B-B14F-4D97-AF65-F5344CB8AC3E}">
        <p14:creationId xmlns:p14="http://schemas.microsoft.com/office/powerpoint/2010/main" val="1850558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9C09458-7062-4F4F-BF92-404DC8E80C7C}"/>
                  </a:ext>
                </a:extLst>
              </p:cNvPr>
              <p:cNvSpPr>
                <a:spLocks noGrp="1"/>
              </p:cNvSpPr>
              <p:nvPr>
                <p:ph sz="half" idx="2"/>
              </p:nvPr>
            </p:nvSpPr>
            <p:spPr>
              <a:xfrm>
                <a:off x="541613" y="1431014"/>
                <a:ext cx="5554388" cy="3978275"/>
              </a:xfrm>
            </p:spPr>
            <p:txBody>
              <a:bodyPr/>
              <a:lstStyle/>
              <a:p>
                <a:pPr marL="0" indent="0">
                  <a:buNone/>
                </a:pPr>
                <a:r>
                  <a:rPr lang="en-US" b="1" dirty="0">
                    <a:solidFill>
                      <a:srgbClr val="FF0000"/>
                    </a:solidFill>
                  </a:rPr>
                  <a:t>Partial Derivatives </a:t>
                </a:r>
                <a:r>
                  <a:rPr lang="en-US" dirty="0"/>
                  <a:t>are derivatives on functions that have multiple input variables.</a:t>
                </a:r>
              </a:p>
              <a:p>
                <a:pPr marL="0" indent="0">
                  <a:buNone/>
                </a:pPr>
                <a:r>
                  <a:rPr lang="en-US" dirty="0"/>
                  <a:t>Because there is more than one input variable, we have slopes in more than one direction as plotted with this function.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𝑦</m:t>
                          </m:r>
                        </m:e>
                      </m:d>
                      <m:r>
                        <a:rPr lang="en-US" i="0" dirty="0" smtClean="0">
                          <a:latin typeface="Cambria Math" panose="02040503050406030204" pitchFamily="18" charset="0"/>
                        </a:rPr>
                        <m:t>=2</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r>
                        <a:rPr lang="en-US" i="0" dirty="0" smtClean="0">
                          <a:latin typeface="Cambria Math" panose="02040503050406030204" pitchFamily="18" charset="0"/>
                        </a:rPr>
                        <m:t>+3</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𝑦</m:t>
                          </m:r>
                        </m:e>
                        <m:sup>
                          <m:r>
                            <a:rPr lang="en-US" i="0" dirty="0" smtClean="0">
                              <a:latin typeface="Cambria Math" panose="02040503050406030204" pitchFamily="18" charset="0"/>
                            </a:rPr>
                            <m:t>3</m:t>
                          </m:r>
                        </m:sup>
                      </m:sSup>
                    </m:oMath>
                  </m:oMathPara>
                </a14:m>
                <a:endParaRPr lang="en-US" dirty="0"/>
              </a:p>
              <a:p>
                <a:pPr marL="0" indent="0">
                  <a:buNone/>
                </a:pPr>
                <a:endParaRPr lang="en-US" dirty="0"/>
              </a:p>
            </p:txBody>
          </p:sp>
        </mc:Choice>
        <mc:Fallback>
          <p:sp>
            <p:nvSpPr>
              <p:cNvPr id="2" name="Content Placeholder 1">
                <a:extLst>
                  <a:ext uri="{FF2B5EF4-FFF2-40B4-BE49-F238E27FC236}">
                    <a16:creationId xmlns:a16="http://schemas.microsoft.com/office/drawing/2014/main" id="{19C09458-7062-4F4F-BF92-404DC8E80C7C}"/>
                  </a:ext>
                </a:extLst>
              </p:cNvPr>
              <p:cNvSpPr>
                <a:spLocks noGrp="1" noRot="1" noChangeAspect="1" noMove="1" noResize="1" noEditPoints="1" noAdjustHandles="1" noChangeArrowheads="1" noChangeShapeType="1" noTextEdit="1"/>
              </p:cNvSpPr>
              <p:nvPr>
                <p:ph sz="half" idx="2"/>
              </p:nvPr>
            </p:nvSpPr>
            <p:spPr>
              <a:xfrm>
                <a:off x="541613" y="1431014"/>
                <a:ext cx="5554388" cy="3978275"/>
              </a:xfrm>
              <a:blipFill>
                <a:blip r:embed="rId2"/>
                <a:stretch>
                  <a:fillRect l="-988" t="-19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8D81A81-8DE8-4197-997C-58EDE4815B59}"/>
              </a:ext>
            </a:extLst>
          </p:cNvPr>
          <p:cNvSpPr>
            <a:spLocks noGrp="1"/>
          </p:cNvSpPr>
          <p:nvPr>
            <p:ph type="title"/>
          </p:nvPr>
        </p:nvSpPr>
        <p:spPr/>
        <p:txBody>
          <a:bodyPr/>
          <a:lstStyle/>
          <a:p>
            <a:r>
              <a:rPr lang="en-US" dirty="0"/>
              <a:t>Partial Derivatives</a:t>
            </a:r>
          </a:p>
        </p:txBody>
      </p:sp>
      <p:pic>
        <p:nvPicPr>
          <p:cNvPr id="5" name="Picture 4" descr="Chart, surface chart&#10;&#10;Description automatically generated">
            <a:extLst>
              <a:ext uri="{FF2B5EF4-FFF2-40B4-BE49-F238E27FC236}">
                <a16:creationId xmlns:a16="http://schemas.microsoft.com/office/drawing/2014/main" id="{10E5B7C6-AFD2-4DB2-9D60-8A88753AC508}"/>
              </a:ext>
            </a:extLst>
          </p:cNvPr>
          <p:cNvPicPr>
            <a:picLocks noChangeAspect="1"/>
          </p:cNvPicPr>
          <p:nvPr/>
        </p:nvPicPr>
        <p:blipFill rotWithShape="1">
          <a:blip r:embed="rId3">
            <a:extLst>
              <a:ext uri="{28A0092B-C50C-407E-A947-70E740481C1C}">
                <a14:useLocalDpi xmlns:a14="http://schemas.microsoft.com/office/drawing/2010/main" val="0"/>
              </a:ext>
            </a:extLst>
          </a:blip>
          <a:srcRect l="15443" t="8041" r="7572" b="316"/>
          <a:stretch/>
        </p:blipFill>
        <p:spPr>
          <a:xfrm>
            <a:off x="7459038" y="1417834"/>
            <a:ext cx="4006921" cy="3577444"/>
          </a:xfrm>
          <a:prstGeom prst="rect">
            <a:avLst/>
          </a:prstGeom>
        </p:spPr>
      </p:pic>
      <p:sp>
        <p:nvSpPr>
          <p:cNvPr id="6" name="Rectangle 1">
            <a:extLst>
              <a:ext uri="{FF2B5EF4-FFF2-40B4-BE49-F238E27FC236}">
                <a16:creationId xmlns:a16="http://schemas.microsoft.com/office/drawing/2014/main" id="{833CA1A5-318F-4AED-BDF2-69E45CD01B73}"/>
              </a:ext>
            </a:extLst>
          </p:cNvPr>
          <p:cNvSpPr>
            <a:spLocks noChangeArrowheads="1"/>
          </p:cNvSpPr>
          <p:nvPr/>
        </p:nvSpPr>
        <p:spPr bwMode="auto">
          <a:xfrm>
            <a:off x="616449" y="3662211"/>
            <a:ext cx="427918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sympy.plotting</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plot3d</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and y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x,y</a:t>
            </a:r>
            <a:r>
              <a:rPr kumimoji="0" lang="en-US" altLang="en-US" sz="1600" b="0" i="0" u="none" strike="noStrike" cap="none" normalizeH="0" baseline="0" dirty="0">
                <a:ln>
                  <a:noFill/>
                </a:ln>
                <a:solidFill>
                  <a:srgbClr val="080808"/>
                </a:solidFill>
                <a:effectLst/>
                <a:latin typeface="JetBrains Mono"/>
              </a:rPr>
              <a:t> = symbols(</a:t>
            </a:r>
            <a:r>
              <a:rPr kumimoji="0" lang="en-US" altLang="en-US" sz="1600" b="1" i="0" u="none" strike="noStrike" cap="none" normalizeH="0" baseline="0" dirty="0">
                <a:ln>
                  <a:noFill/>
                </a:ln>
                <a:solidFill>
                  <a:srgbClr val="008080"/>
                </a:solidFill>
                <a:effectLst/>
                <a:latin typeface="JetBrains Mono"/>
              </a:rPr>
              <a:t>'x y'</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*x**</a:t>
            </a:r>
            <a:r>
              <a:rPr kumimoji="0" lang="en-US" altLang="en-US" sz="1600" b="0" i="0" u="none" strike="noStrike" cap="none" normalizeH="0" baseline="0" dirty="0">
                <a:ln>
                  <a:noFill/>
                </a:ln>
                <a:solidFill>
                  <a:srgbClr val="1750EB"/>
                </a:solidFill>
                <a:effectLst/>
                <a:latin typeface="JetBrains Mono"/>
              </a:rPr>
              <a:t>3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3</a:t>
            </a:r>
            <a:r>
              <a:rPr kumimoji="0" lang="en-US" altLang="en-US" sz="1600" b="0" i="0" u="none" strike="noStrike" cap="none" normalizeH="0" baseline="0" dirty="0">
                <a:ln>
                  <a:noFill/>
                </a:ln>
                <a:solidFill>
                  <a:srgbClr val="080808"/>
                </a:solidFill>
                <a:effectLst/>
                <a:latin typeface="JetBrains Mono"/>
              </a:rPr>
              <a:t>*y**</a:t>
            </a:r>
            <a:r>
              <a:rPr kumimoji="0" lang="en-US" altLang="en-US" sz="1600" b="0" i="0" u="none" strike="noStrike" cap="none" normalizeH="0" baseline="0" dirty="0">
                <a:ln>
                  <a:noFill/>
                </a:ln>
                <a:solidFill>
                  <a:srgbClr val="1750EB"/>
                </a:solidFill>
                <a:effectLst/>
                <a:latin typeface="JetBrains Mono"/>
              </a:rPr>
              <a:t>3</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plot the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plot3d(f)</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01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D91C1A-D413-40BB-93F9-AECF5697A1ED}"/>
              </a:ext>
            </a:extLst>
          </p:cNvPr>
          <p:cNvSpPr>
            <a:spLocks noChangeArrowheads="1"/>
          </p:cNvSpPr>
          <p:nvPr/>
        </p:nvSpPr>
        <p:spPr bwMode="auto">
          <a:xfrm>
            <a:off x="4732963" y="3494867"/>
            <a:ext cx="3919591"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sympy.plotting</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plot3d</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Declare x and y to </a:t>
            </a:r>
            <a:r>
              <a:rPr kumimoji="0" lang="en-US" altLang="en-US" sz="1050" b="0" i="1" u="none" strike="noStrike" cap="none" normalizeH="0" baseline="0" dirty="0" err="1">
                <a:ln>
                  <a:noFill/>
                </a:ln>
                <a:solidFill>
                  <a:srgbClr val="8C8C8C"/>
                </a:solidFill>
                <a:effectLst/>
                <a:latin typeface="JetBrains Mono"/>
              </a:rPr>
              <a:t>SymPy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x,y</a:t>
            </a:r>
            <a:r>
              <a:rPr kumimoji="0" lang="en-US" altLang="en-US" sz="1050" b="0" i="0" u="none" strike="noStrike" cap="none" normalizeH="0" baseline="0" dirty="0">
                <a:ln>
                  <a:noFill/>
                </a:ln>
                <a:solidFill>
                  <a:srgbClr val="080808"/>
                </a:solidFill>
                <a:effectLst/>
                <a:latin typeface="JetBrains Mono"/>
              </a:rPr>
              <a:t> = symbols(</a:t>
            </a:r>
            <a:r>
              <a:rPr kumimoji="0" lang="en-US" altLang="en-US" sz="1050" b="1" i="0" u="none" strike="noStrike" cap="none" normalizeH="0" baseline="0" dirty="0">
                <a:ln>
                  <a:noFill/>
                </a:ln>
                <a:solidFill>
                  <a:srgbClr val="008080"/>
                </a:solidFill>
                <a:effectLst/>
                <a:latin typeface="JetBrains Mono"/>
              </a:rPr>
              <a:t>'x y'</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Now just use Python syntax to declare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f = </a:t>
            </a:r>
            <a:r>
              <a:rPr kumimoji="0" lang="en-US" altLang="en-US" sz="1050" b="0" i="0" u="none" strike="noStrike" cap="none" normalizeH="0" baseline="0" dirty="0">
                <a:ln>
                  <a:noFill/>
                </a:ln>
                <a:solidFill>
                  <a:srgbClr val="1750EB"/>
                </a:solidFill>
                <a:effectLst/>
                <a:latin typeface="JetBrains Mono"/>
              </a:rPr>
              <a:t>2</a:t>
            </a:r>
            <a:r>
              <a:rPr kumimoji="0" lang="en-US" altLang="en-US" sz="1050" b="0" i="0" u="none" strike="noStrike" cap="none" normalizeH="0" baseline="0" dirty="0">
                <a:ln>
                  <a:noFill/>
                </a:ln>
                <a:solidFill>
                  <a:srgbClr val="080808"/>
                </a:solidFill>
                <a:effectLst/>
                <a:latin typeface="JetBrains Mono"/>
              </a:rPr>
              <a:t>*x**</a:t>
            </a:r>
            <a:r>
              <a:rPr kumimoji="0" lang="en-US" altLang="en-US" sz="1050" b="0" i="0" u="none" strike="noStrike" cap="none" normalizeH="0" baseline="0" dirty="0">
                <a:ln>
                  <a:noFill/>
                </a:ln>
                <a:solidFill>
                  <a:srgbClr val="1750EB"/>
                </a:solidFill>
                <a:effectLst/>
                <a:latin typeface="JetBrains Mono"/>
              </a:rPr>
              <a:t>3 </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1750EB"/>
                </a:solidFill>
                <a:effectLst/>
                <a:latin typeface="JetBrains Mono"/>
              </a:rPr>
              <a:t>3</a:t>
            </a:r>
            <a:r>
              <a:rPr kumimoji="0" lang="en-US" altLang="en-US" sz="1050" b="0" i="0" u="none" strike="noStrike" cap="none" normalizeH="0" baseline="0" dirty="0">
                <a:ln>
                  <a:noFill/>
                </a:ln>
                <a:solidFill>
                  <a:srgbClr val="080808"/>
                </a:solidFill>
                <a:effectLst/>
                <a:latin typeface="JetBrains Mono"/>
              </a:rPr>
              <a:t>*y**</a:t>
            </a:r>
            <a:r>
              <a:rPr kumimoji="0" lang="en-US" altLang="en-US" sz="1050" b="0" i="0" u="none" strike="noStrike" cap="none" normalizeH="0" baseline="0" dirty="0">
                <a:ln>
                  <a:noFill/>
                </a:ln>
                <a:solidFill>
                  <a:srgbClr val="1750EB"/>
                </a:solidFill>
                <a:effectLst/>
                <a:latin typeface="JetBrains Mono"/>
              </a:rPr>
              <a:t>3</a:t>
            </a:r>
            <a:br>
              <a:rPr kumimoji="0" lang="en-US" altLang="en-US" sz="1050" b="0" i="0" u="none" strike="noStrike" cap="none" normalizeH="0" baseline="0" dirty="0">
                <a:ln>
                  <a:noFill/>
                </a:ln>
                <a:solidFill>
                  <a:srgbClr val="1750EB"/>
                </a:solidFill>
                <a:effectLst/>
                <a:latin typeface="JetBrains Mono"/>
              </a:rPr>
            </a:br>
            <a:br>
              <a:rPr kumimoji="0" lang="en-US" altLang="en-US" sz="1050" b="0" i="0" u="none" strike="noStrike" cap="none" normalizeH="0" baseline="0" dirty="0">
                <a:ln>
                  <a:noFill/>
                </a:ln>
                <a:solidFill>
                  <a:srgbClr val="1750EB"/>
                </a:solidFill>
                <a:effectLst/>
                <a:latin typeface="JetBrains Mono"/>
              </a:rPr>
            </a:br>
            <a:r>
              <a:rPr kumimoji="0" lang="en-US" altLang="en-US" sz="1050" b="0" i="1" u="none" strike="noStrike" cap="none" normalizeH="0" baseline="0" dirty="0">
                <a:ln>
                  <a:noFill/>
                </a:ln>
                <a:solidFill>
                  <a:srgbClr val="8C8C8C"/>
                </a:solidFill>
                <a:effectLst/>
                <a:latin typeface="JetBrains Mono"/>
              </a:rPr>
              <a:t># Calculate the partial derivatives for x and 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 diff(f, x)</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 diff(f, y)</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6*x**2</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9*y**2</a:t>
            </a:r>
            <a:br>
              <a:rPr kumimoji="0" lang="en-US" altLang="en-US" sz="1050" b="0" i="1" u="none" strike="noStrike" cap="none" normalizeH="0" baseline="0" dirty="0">
                <a:ln>
                  <a:noFill/>
                </a:ln>
                <a:solidFill>
                  <a:srgbClr val="8C8C8C"/>
                </a:solidFill>
                <a:effectLst/>
                <a:latin typeface="JetBrains Mono"/>
              </a:rPr>
            </a:br>
            <a:br>
              <a:rPr kumimoji="0" lang="en-US" altLang="en-US" sz="1050" b="0" i="1" u="none" strike="noStrike" cap="none" normalizeH="0" baseline="0" dirty="0">
                <a:ln>
                  <a:noFill/>
                </a:ln>
                <a:solidFill>
                  <a:srgbClr val="8C8C8C"/>
                </a:solidFill>
                <a:effectLst/>
                <a:latin typeface="JetBrains Mono"/>
              </a:rPr>
            </a:br>
            <a:r>
              <a:rPr kumimoji="0" lang="en-US" altLang="en-US" sz="1050" b="0" i="1" u="none" strike="noStrike" cap="none" normalizeH="0" baseline="0" dirty="0">
                <a:ln>
                  <a:noFill/>
                </a:ln>
                <a:solidFill>
                  <a:srgbClr val="8C8C8C"/>
                </a:solidFill>
                <a:effectLst/>
                <a:latin typeface="JetBrains Mono"/>
              </a:rPr>
              <a:t># plot the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plot3d(f)</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9C09458-7062-4F4F-BF92-404DC8E80C7C}"/>
                  </a:ext>
                </a:extLst>
              </p:cNvPr>
              <p:cNvSpPr>
                <a:spLocks noGrp="1"/>
              </p:cNvSpPr>
              <p:nvPr>
                <p:ph sz="half" idx="2"/>
              </p:nvPr>
            </p:nvSpPr>
            <p:spPr>
              <a:xfrm>
                <a:off x="541613" y="1431014"/>
                <a:ext cx="4006921" cy="4978930"/>
              </a:xfrm>
            </p:spPr>
            <p:txBody>
              <a:bodyPr>
                <a:normAutofit/>
              </a:bodyPr>
              <a:lstStyle/>
              <a:p>
                <a:pPr marL="0" indent="0">
                  <a:buNone/>
                </a:pPr>
                <a:r>
                  <a:rPr lang="en-US" dirty="0"/>
                  <a:t>Logically, if there are multiple slopes then we can have multiple derivatives for each variable. </a:t>
                </a:r>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𝑦</m:t>
                          </m:r>
                        </m:e>
                      </m:d>
                      <m:r>
                        <a:rPr lang="en-US" i="0" dirty="0" smtClean="0">
                          <a:latin typeface="Cambria Math" panose="02040503050406030204" pitchFamily="18" charset="0"/>
                        </a:rPr>
                        <m:t>=2</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b="0" i="0" dirty="0" smtClean="0">
                              <a:latin typeface="Cambria Math" panose="02040503050406030204" pitchFamily="18" charset="0"/>
                            </a:rPr>
                            <m:t>3</m:t>
                          </m:r>
                        </m:sup>
                      </m:sSup>
                      <m:r>
                        <a:rPr lang="en-US" i="0" dirty="0" smtClean="0">
                          <a:latin typeface="Cambria Math" panose="02040503050406030204" pitchFamily="18" charset="0"/>
                        </a:rPr>
                        <m:t>+3</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𝑦</m:t>
                          </m:r>
                        </m:e>
                        <m:sup>
                          <m:r>
                            <a:rPr lang="en-US" i="0" dirty="0" smtClean="0">
                              <a:latin typeface="Cambria Math" panose="02040503050406030204" pitchFamily="18" charset="0"/>
                            </a:rPr>
                            <m:t>3</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𝑦</m:t>
                          </m:r>
                        </m:e>
                      </m:d>
                      <m:r>
                        <a:rPr lang="en-US" i="0" dirty="0" smtClean="0">
                          <a:latin typeface="Cambria Math" panose="02040503050406030204" pitchFamily="18" charset="0"/>
                        </a:rPr>
                        <m:t>=</m:t>
                      </m:r>
                      <m:r>
                        <a:rPr lang="en-US" dirty="0" smtClean="0">
                          <a:latin typeface="Cambria Math" panose="02040503050406030204" pitchFamily="18" charset="0"/>
                        </a:rPr>
                        <m:t>6</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𝑦</m:t>
                          </m:r>
                        </m:e>
                      </m:d>
                      <m:r>
                        <a:rPr lang="en-US" i="0" dirty="0">
                          <a:latin typeface="Cambria Math" panose="02040503050406030204" pitchFamily="18" charset="0"/>
                        </a:rPr>
                        <m:t>=9</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𝑦</m:t>
                          </m:r>
                        </m:e>
                        <m:sup>
                          <m:r>
                            <a:rPr lang="en-US" i="0" dirty="0">
                              <a:latin typeface="Cambria Math" panose="02040503050406030204" pitchFamily="18" charset="0"/>
                            </a:rPr>
                            <m:t>2</m:t>
                          </m:r>
                        </m:sup>
                      </m:sSup>
                    </m:oMath>
                  </m:oMathPara>
                </a14:m>
                <a:endParaRPr lang="en-US" dirty="0"/>
              </a:p>
              <a:p>
                <a:pPr marL="0" indent="0">
                  <a:lnSpc>
                    <a:spcPct val="100000"/>
                  </a:lnSpc>
                  <a:buNone/>
                </a:pPr>
                <a:r>
                  <a:rPr lang="en-US" dirty="0"/>
                  <a:t>Rather than finding the slope on a 1-dimensional function, we have slopes with respect to multiple variables in several directions.</a:t>
                </a:r>
              </a:p>
            </p:txBody>
          </p:sp>
        </mc:Choice>
        <mc:Fallback>
          <p:sp>
            <p:nvSpPr>
              <p:cNvPr id="2" name="Content Placeholder 1">
                <a:extLst>
                  <a:ext uri="{FF2B5EF4-FFF2-40B4-BE49-F238E27FC236}">
                    <a16:creationId xmlns:a16="http://schemas.microsoft.com/office/drawing/2014/main" id="{19C09458-7062-4F4F-BF92-404DC8E80C7C}"/>
                  </a:ext>
                </a:extLst>
              </p:cNvPr>
              <p:cNvSpPr>
                <a:spLocks noGrp="1" noRot="1" noChangeAspect="1" noMove="1" noResize="1" noEditPoints="1" noAdjustHandles="1" noChangeArrowheads="1" noChangeShapeType="1" noTextEdit="1"/>
              </p:cNvSpPr>
              <p:nvPr>
                <p:ph sz="half" idx="2"/>
              </p:nvPr>
            </p:nvSpPr>
            <p:spPr>
              <a:xfrm>
                <a:off x="541613" y="1431014"/>
                <a:ext cx="4006921" cy="4978930"/>
              </a:xfrm>
              <a:blipFill>
                <a:blip r:embed="rId2"/>
                <a:stretch>
                  <a:fillRect l="-1370" t="-1591" r="-121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8D81A81-8DE8-4197-997C-58EDE4815B59}"/>
              </a:ext>
            </a:extLst>
          </p:cNvPr>
          <p:cNvSpPr>
            <a:spLocks noGrp="1"/>
          </p:cNvSpPr>
          <p:nvPr>
            <p:ph type="title"/>
          </p:nvPr>
        </p:nvSpPr>
        <p:spPr/>
        <p:txBody>
          <a:bodyPr/>
          <a:lstStyle/>
          <a:p>
            <a:r>
              <a:rPr lang="en-US" dirty="0"/>
              <a:t>Partial Derivatives</a:t>
            </a:r>
          </a:p>
        </p:txBody>
      </p:sp>
      <p:pic>
        <p:nvPicPr>
          <p:cNvPr id="5" name="Picture 4" descr="Chart, surface chart&#10;&#10;Description automatically generated">
            <a:extLst>
              <a:ext uri="{FF2B5EF4-FFF2-40B4-BE49-F238E27FC236}">
                <a16:creationId xmlns:a16="http://schemas.microsoft.com/office/drawing/2014/main" id="{10E5B7C6-AFD2-4DB2-9D60-8A88753AC508}"/>
              </a:ext>
            </a:extLst>
          </p:cNvPr>
          <p:cNvPicPr>
            <a:picLocks noChangeAspect="1"/>
          </p:cNvPicPr>
          <p:nvPr/>
        </p:nvPicPr>
        <p:blipFill rotWithShape="1">
          <a:blip r:embed="rId3">
            <a:extLst>
              <a:ext uri="{28A0092B-C50C-407E-A947-70E740481C1C}">
                <a14:useLocalDpi xmlns:a14="http://schemas.microsoft.com/office/drawing/2010/main" val="0"/>
              </a:ext>
            </a:extLst>
          </a:blip>
          <a:srcRect l="15443" t="8041" r="7572" b="316"/>
          <a:stretch/>
        </p:blipFill>
        <p:spPr>
          <a:xfrm>
            <a:off x="7459038" y="1417834"/>
            <a:ext cx="4006921" cy="3577444"/>
          </a:xfrm>
          <a:prstGeom prst="rect">
            <a:avLst/>
          </a:prstGeom>
        </p:spPr>
      </p:pic>
    </p:spTree>
    <p:extLst>
      <p:ext uri="{BB962C8B-B14F-4D97-AF65-F5344CB8AC3E}">
        <p14:creationId xmlns:p14="http://schemas.microsoft.com/office/powerpoint/2010/main" val="2950683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D91C1A-D413-40BB-93F9-AECF5697A1ED}"/>
              </a:ext>
            </a:extLst>
          </p:cNvPr>
          <p:cNvSpPr>
            <a:spLocks noChangeArrowheads="1"/>
          </p:cNvSpPr>
          <p:nvPr/>
        </p:nvSpPr>
        <p:spPr bwMode="auto">
          <a:xfrm>
            <a:off x="4732963" y="3494867"/>
            <a:ext cx="3919591"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sympy.plotting</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plot3d</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Declare x and y to </a:t>
            </a:r>
            <a:r>
              <a:rPr kumimoji="0" lang="en-US" altLang="en-US" sz="1050" b="0" i="1" u="none" strike="noStrike" cap="none" normalizeH="0" baseline="0" dirty="0" err="1">
                <a:ln>
                  <a:noFill/>
                </a:ln>
                <a:solidFill>
                  <a:srgbClr val="8C8C8C"/>
                </a:solidFill>
                <a:effectLst/>
                <a:latin typeface="JetBrains Mono"/>
              </a:rPr>
              <a:t>SymPy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x,y</a:t>
            </a:r>
            <a:r>
              <a:rPr kumimoji="0" lang="en-US" altLang="en-US" sz="1050" b="0" i="0" u="none" strike="noStrike" cap="none" normalizeH="0" baseline="0" dirty="0">
                <a:ln>
                  <a:noFill/>
                </a:ln>
                <a:solidFill>
                  <a:srgbClr val="080808"/>
                </a:solidFill>
                <a:effectLst/>
                <a:latin typeface="JetBrains Mono"/>
              </a:rPr>
              <a:t> = symbols(</a:t>
            </a:r>
            <a:r>
              <a:rPr kumimoji="0" lang="en-US" altLang="en-US" sz="1050" b="1" i="0" u="none" strike="noStrike" cap="none" normalizeH="0" baseline="0" dirty="0">
                <a:ln>
                  <a:noFill/>
                </a:ln>
                <a:solidFill>
                  <a:srgbClr val="008080"/>
                </a:solidFill>
                <a:effectLst/>
                <a:latin typeface="JetBrains Mono"/>
              </a:rPr>
              <a:t>'x y'</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Now just use Python syntax to declare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f = </a:t>
            </a:r>
            <a:r>
              <a:rPr kumimoji="0" lang="en-US" altLang="en-US" sz="1050" b="0" i="0" u="none" strike="noStrike" cap="none" normalizeH="0" baseline="0" dirty="0">
                <a:ln>
                  <a:noFill/>
                </a:ln>
                <a:solidFill>
                  <a:srgbClr val="1750EB"/>
                </a:solidFill>
                <a:effectLst/>
                <a:latin typeface="JetBrains Mono"/>
              </a:rPr>
              <a:t>2</a:t>
            </a:r>
            <a:r>
              <a:rPr kumimoji="0" lang="en-US" altLang="en-US" sz="1050" b="0" i="0" u="none" strike="noStrike" cap="none" normalizeH="0" baseline="0" dirty="0">
                <a:ln>
                  <a:noFill/>
                </a:ln>
                <a:solidFill>
                  <a:srgbClr val="080808"/>
                </a:solidFill>
                <a:effectLst/>
                <a:latin typeface="JetBrains Mono"/>
              </a:rPr>
              <a:t>*x**</a:t>
            </a:r>
            <a:r>
              <a:rPr kumimoji="0" lang="en-US" altLang="en-US" sz="1050" b="0" i="0" u="none" strike="noStrike" cap="none" normalizeH="0" baseline="0" dirty="0">
                <a:ln>
                  <a:noFill/>
                </a:ln>
                <a:solidFill>
                  <a:srgbClr val="1750EB"/>
                </a:solidFill>
                <a:effectLst/>
                <a:latin typeface="JetBrains Mono"/>
              </a:rPr>
              <a:t>3 </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1750EB"/>
                </a:solidFill>
                <a:effectLst/>
                <a:latin typeface="JetBrains Mono"/>
              </a:rPr>
              <a:t>3</a:t>
            </a:r>
            <a:r>
              <a:rPr kumimoji="0" lang="en-US" altLang="en-US" sz="1050" b="0" i="0" u="none" strike="noStrike" cap="none" normalizeH="0" baseline="0" dirty="0">
                <a:ln>
                  <a:noFill/>
                </a:ln>
                <a:solidFill>
                  <a:srgbClr val="080808"/>
                </a:solidFill>
                <a:effectLst/>
                <a:latin typeface="JetBrains Mono"/>
              </a:rPr>
              <a:t>*y**</a:t>
            </a:r>
            <a:r>
              <a:rPr kumimoji="0" lang="en-US" altLang="en-US" sz="1050" b="0" i="0" u="none" strike="noStrike" cap="none" normalizeH="0" baseline="0" dirty="0">
                <a:ln>
                  <a:noFill/>
                </a:ln>
                <a:solidFill>
                  <a:srgbClr val="1750EB"/>
                </a:solidFill>
                <a:effectLst/>
                <a:latin typeface="JetBrains Mono"/>
              </a:rPr>
              <a:t>3</a:t>
            </a:r>
            <a:br>
              <a:rPr kumimoji="0" lang="en-US" altLang="en-US" sz="1050" b="0" i="0" u="none" strike="noStrike" cap="none" normalizeH="0" baseline="0" dirty="0">
                <a:ln>
                  <a:noFill/>
                </a:ln>
                <a:solidFill>
                  <a:srgbClr val="1750EB"/>
                </a:solidFill>
                <a:effectLst/>
                <a:latin typeface="JetBrains Mono"/>
              </a:rPr>
            </a:br>
            <a:br>
              <a:rPr kumimoji="0" lang="en-US" altLang="en-US" sz="1050" b="0" i="0" u="none" strike="noStrike" cap="none" normalizeH="0" baseline="0" dirty="0">
                <a:ln>
                  <a:noFill/>
                </a:ln>
                <a:solidFill>
                  <a:srgbClr val="1750EB"/>
                </a:solidFill>
                <a:effectLst/>
                <a:latin typeface="JetBrains Mono"/>
              </a:rPr>
            </a:br>
            <a:r>
              <a:rPr kumimoji="0" lang="en-US" altLang="en-US" sz="1050" b="0" i="1" u="none" strike="noStrike" cap="none" normalizeH="0" baseline="0" dirty="0">
                <a:ln>
                  <a:noFill/>
                </a:ln>
                <a:solidFill>
                  <a:srgbClr val="8C8C8C"/>
                </a:solidFill>
                <a:effectLst/>
                <a:latin typeface="JetBrains Mono"/>
              </a:rPr>
              <a:t># Calculate the partial derivatives for x and 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 diff(f, x)</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 diff(f, y)</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6*x**2</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9*y**2</a:t>
            </a:r>
            <a:br>
              <a:rPr kumimoji="0" lang="en-US" altLang="en-US" sz="1050" b="0" i="1" u="none" strike="noStrike" cap="none" normalizeH="0" baseline="0" dirty="0">
                <a:ln>
                  <a:noFill/>
                </a:ln>
                <a:solidFill>
                  <a:srgbClr val="8C8C8C"/>
                </a:solidFill>
                <a:effectLst/>
                <a:latin typeface="JetBrains Mono"/>
              </a:rPr>
            </a:br>
            <a:br>
              <a:rPr kumimoji="0" lang="en-US" altLang="en-US" sz="1050" b="0" i="1" u="none" strike="noStrike" cap="none" normalizeH="0" baseline="0" dirty="0">
                <a:ln>
                  <a:noFill/>
                </a:ln>
                <a:solidFill>
                  <a:srgbClr val="8C8C8C"/>
                </a:solidFill>
                <a:effectLst/>
                <a:latin typeface="JetBrains Mono"/>
              </a:rPr>
            </a:br>
            <a:r>
              <a:rPr kumimoji="0" lang="en-US" altLang="en-US" sz="1050" b="0" i="1" u="none" strike="noStrike" cap="none" normalizeH="0" baseline="0" dirty="0">
                <a:ln>
                  <a:noFill/>
                </a:ln>
                <a:solidFill>
                  <a:srgbClr val="8C8C8C"/>
                </a:solidFill>
                <a:effectLst/>
                <a:latin typeface="JetBrains Mono"/>
              </a:rPr>
              <a:t># plot the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plot3d(f)</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9C09458-7062-4F4F-BF92-404DC8E80C7C}"/>
                  </a:ext>
                </a:extLst>
              </p:cNvPr>
              <p:cNvSpPr>
                <a:spLocks noGrp="1"/>
              </p:cNvSpPr>
              <p:nvPr>
                <p:ph sz="half" idx="2"/>
              </p:nvPr>
            </p:nvSpPr>
            <p:spPr>
              <a:xfrm>
                <a:off x="541613" y="1431014"/>
                <a:ext cx="4006921" cy="4978930"/>
              </a:xfrm>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𝑦</m:t>
                          </m:r>
                        </m:e>
                      </m:d>
                      <m:r>
                        <a:rPr lang="en-US" i="0" dirty="0" smtClean="0">
                          <a:latin typeface="Cambria Math" panose="02040503050406030204" pitchFamily="18" charset="0"/>
                        </a:rPr>
                        <m:t>=2</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b="0" i="0" dirty="0" smtClean="0">
                              <a:latin typeface="Cambria Math" panose="02040503050406030204" pitchFamily="18" charset="0"/>
                            </a:rPr>
                            <m:t>3</m:t>
                          </m:r>
                        </m:sup>
                      </m:sSup>
                      <m:r>
                        <a:rPr lang="en-US" i="0" dirty="0" smtClean="0">
                          <a:latin typeface="Cambria Math" panose="02040503050406030204" pitchFamily="18" charset="0"/>
                        </a:rPr>
                        <m:t>+3</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𝑦</m:t>
                          </m:r>
                        </m:e>
                        <m:sup>
                          <m:r>
                            <a:rPr lang="en-US" i="0" dirty="0" smtClean="0">
                              <a:latin typeface="Cambria Math" panose="02040503050406030204" pitchFamily="18" charset="0"/>
                            </a:rPr>
                            <m:t>3</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𝑦</m:t>
                          </m:r>
                        </m:e>
                      </m:d>
                      <m:r>
                        <a:rPr lang="en-US" i="0" dirty="0" smtClean="0">
                          <a:latin typeface="Cambria Math" panose="02040503050406030204" pitchFamily="18" charset="0"/>
                        </a:rPr>
                        <m:t>=</m:t>
                      </m:r>
                      <m:r>
                        <a:rPr lang="en-US" dirty="0" smtClean="0">
                          <a:latin typeface="Cambria Math" panose="02040503050406030204" pitchFamily="18" charset="0"/>
                        </a:rPr>
                        <m:t>6</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𝑦</m:t>
                          </m:r>
                        </m:e>
                      </m:d>
                      <m:r>
                        <a:rPr lang="en-US" i="0" dirty="0">
                          <a:latin typeface="Cambria Math" panose="02040503050406030204" pitchFamily="18" charset="0"/>
                        </a:rPr>
                        <m:t>=9</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𝑦</m:t>
                          </m:r>
                        </m:e>
                        <m:sup>
                          <m:r>
                            <a:rPr lang="en-US" i="0" dirty="0">
                              <a:latin typeface="Cambria Math" panose="02040503050406030204" pitchFamily="18" charset="0"/>
                            </a:rPr>
                            <m:t>2</m:t>
                          </m:r>
                        </m:sup>
                      </m:sSup>
                    </m:oMath>
                  </m:oMathPara>
                </a14:m>
                <a:endParaRPr lang="en-US" dirty="0"/>
              </a:p>
              <a:p>
                <a:pPr marL="0" indent="0">
                  <a:lnSpc>
                    <a:spcPct val="100000"/>
                  </a:lnSpc>
                  <a:buNone/>
                </a:pPr>
                <a:r>
                  <a:rPr lang="en-US" dirty="0"/>
                  <a:t>For </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 </a:t>
                </a:r>
                <a:r>
                  <a:rPr lang="en-US" dirty="0"/>
                  <a:t>values </a:t>
                </a:r>
                <a:r>
                  <a:rPr lang="en-US" dirty="0">
                    <a:latin typeface="Consolas" panose="020B0609020204030204" pitchFamily="49" charset="0"/>
                  </a:rPr>
                  <a:t>(1,2)</a:t>
                </a:r>
                <a:r>
                  <a:rPr lang="en-US" dirty="0"/>
                  <a:t>, the slope with respect to </a:t>
                </a:r>
                <a:r>
                  <a:rPr lang="en-US" i="1" dirty="0"/>
                  <a:t>x</a:t>
                </a:r>
                <a:r>
                  <a:rPr lang="en-US" dirty="0"/>
                  <a:t> is 6 and the slope with respect to </a:t>
                </a:r>
                <a:r>
                  <a:rPr lang="en-US" i="1" dirty="0"/>
                  <a:t>y</a:t>
                </a:r>
                <a:r>
                  <a:rPr lang="en-US" dirty="0"/>
                  <a:t> is 36. </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b="0" i="1" dirty="0" smtClean="0">
                              <a:latin typeface="Cambria Math" panose="02040503050406030204" pitchFamily="18" charset="0"/>
                            </a:rPr>
                            <m:t>1</m:t>
                          </m:r>
                          <m:r>
                            <a:rPr lang="en-US" i="0" dirty="0" smtClean="0">
                              <a:latin typeface="Cambria Math" panose="02040503050406030204" pitchFamily="18" charset="0"/>
                            </a:rPr>
                            <m:t>,</m:t>
                          </m:r>
                          <m:r>
                            <a:rPr lang="en-US" b="0" i="1" dirty="0" smtClean="0">
                              <a:latin typeface="Cambria Math" panose="02040503050406030204" pitchFamily="18" charset="0"/>
                            </a:rPr>
                            <m:t>2</m:t>
                          </m:r>
                        </m:e>
                      </m:d>
                      <m:r>
                        <a:rPr lang="en-US" i="0" dirty="0" smtClean="0">
                          <a:latin typeface="Cambria Math" panose="02040503050406030204" pitchFamily="18" charset="0"/>
                        </a:rPr>
                        <m:t>=</m:t>
                      </m:r>
                      <m:r>
                        <a:rPr lang="en-US" dirty="0" smtClean="0">
                          <a:latin typeface="Cambria Math" panose="02040503050406030204" pitchFamily="18" charset="0"/>
                        </a:rPr>
                        <m:t>6</m:t>
                      </m:r>
                      <m:sSup>
                        <m:sSupPr>
                          <m:ctrlPr>
                            <a:rPr lang="en-US" i="1" dirty="0">
                              <a:solidFill>
                                <a:srgbClr val="836967"/>
                              </a:solidFill>
                              <a:latin typeface="Cambria Math" panose="02040503050406030204" pitchFamily="18" charset="0"/>
                            </a:rPr>
                          </m:ctrlPr>
                        </m:sSupPr>
                        <m:e>
                          <m:r>
                            <a:rPr lang="en-US" b="0" i="1" dirty="0" smtClean="0">
                              <a:solidFill>
                                <a:srgbClr val="836967"/>
                              </a:solidFill>
                              <a:latin typeface="Cambria Math" panose="02040503050406030204" pitchFamily="18" charset="0"/>
                            </a:rPr>
                            <m:t>(</m:t>
                          </m:r>
                          <m:r>
                            <a:rPr lang="en-US" b="0" i="1" dirty="0" smtClean="0">
                              <a:latin typeface="Cambria Math" panose="02040503050406030204" pitchFamily="18" charset="0"/>
                            </a:rPr>
                            <m:t>1)</m:t>
                          </m:r>
                        </m:e>
                        <m:sup>
                          <m:r>
                            <a:rPr lang="en-US" i="0" dirty="0">
                              <a:latin typeface="Cambria Math" panose="02040503050406030204" pitchFamily="18" charset="0"/>
                            </a:rPr>
                            <m:t>2</m:t>
                          </m:r>
                        </m:sup>
                      </m:sSup>
                      <m:r>
                        <a:rPr lang="en-US" b="0" i="1" dirty="0" smtClean="0">
                          <a:latin typeface="Cambria Math" panose="02040503050406030204" pitchFamily="18" charset="0"/>
                        </a:rPr>
                        <m:t>=6</m:t>
                      </m:r>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b="0" i="1" dirty="0" smtClean="0">
                              <a:latin typeface="Cambria Math" panose="02040503050406030204" pitchFamily="18" charset="0"/>
                            </a:rPr>
                            <m:t>1</m:t>
                          </m:r>
                          <m:r>
                            <a:rPr lang="en-US" i="0" dirty="0">
                              <a:latin typeface="Cambria Math" panose="02040503050406030204" pitchFamily="18" charset="0"/>
                            </a:rPr>
                            <m:t>,</m:t>
                          </m:r>
                          <m:r>
                            <a:rPr lang="en-US" b="0" i="1" dirty="0" smtClean="0">
                              <a:latin typeface="Cambria Math" panose="02040503050406030204" pitchFamily="18" charset="0"/>
                            </a:rPr>
                            <m:t>2</m:t>
                          </m:r>
                        </m:e>
                      </m:d>
                      <m:r>
                        <a:rPr lang="en-US" i="0" dirty="0">
                          <a:latin typeface="Cambria Math" panose="02040503050406030204" pitchFamily="18" charset="0"/>
                        </a:rPr>
                        <m:t>=9</m:t>
                      </m:r>
                      <m:sSup>
                        <m:sSupPr>
                          <m:ctrlPr>
                            <a:rPr lang="en-US" i="1" dirty="0">
                              <a:solidFill>
                                <a:srgbClr val="836967"/>
                              </a:solidFill>
                              <a:latin typeface="Cambria Math" panose="02040503050406030204" pitchFamily="18" charset="0"/>
                            </a:rPr>
                          </m:ctrlPr>
                        </m:sSupPr>
                        <m:e>
                          <m:r>
                            <a:rPr lang="en-US" b="0" i="1" dirty="0" smtClean="0">
                              <a:latin typeface="Cambria Math" panose="02040503050406030204" pitchFamily="18" charset="0"/>
                            </a:rPr>
                            <m:t>(2)</m:t>
                          </m:r>
                        </m:e>
                        <m:sup>
                          <m:r>
                            <a:rPr lang="en-US" i="0" dirty="0">
                              <a:latin typeface="Cambria Math" panose="02040503050406030204" pitchFamily="18" charset="0"/>
                            </a:rPr>
                            <m:t>2</m:t>
                          </m:r>
                        </m:sup>
                      </m:sSup>
                      <m:r>
                        <a:rPr lang="en-US" b="0" i="1" dirty="0" smtClean="0">
                          <a:latin typeface="Cambria Math" panose="02040503050406030204" pitchFamily="18" charset="0"/>
                        </a:rPr>
                        <m:t>=36</m:t>
                      </m:r>
                    </m:oMath>
                  </m:oMathPara>
                </a14:m>
                <a:endParaRPr lang="en-US" dirty="0"/>
              </a:p>
              <a:p>
                <a:pPr marL="0" indent="0">
                  <a:lnSpc>
                    <a:spcPct val="100000"/>
                  </a:lnSpc>
                  <a:buNone/>
                </a:pPr>
                <a:endParaRPr lang="en-US" dirty="0"/>
              </a:p>
            </p:txBody>
          </p:sp>
        </mc:Choice>
        <mc:Fallback>
          <p:sp>
            <p:nvSpPr>
              <p:cNvPr id="2" name="Content Placeholder 1">
                <a:extLst>
                  <a:ext uri="{FF2B5EF4-FFF2-40B4-BE49-F238E27FC236}">
                    <a16:creationId xmlns:a16="http://schemas.microsoft.com/office/drawing/2014/main" id="{19C09458-7062-4F4F-BF92-404DC8E80C7C}"/>
                  </a:ext>
                </a:extLst>
              </p:cNvPr>
              <p:cNvSpPr>
                <a:spLocks noGrp="1" noRot="1" noChangeAspect="1" noMove="1" noResize="1" noEditPoints="1" noAdjustHandles="1" noChangeArrowheads="1" noChangeShapeType="1" noTextEdit="1"/>
              </p:cNvSpPr>
              <p:nvPr>
                <p:ph sz="half" idx="2"/>
              </p:nvPr>
            </p:nvSpPr>
            <p:spPr>
              <a:xfrm>
                <a:off x="541613" y="1431014"/>
                <a:ext cx="4006921" cy="4978930"/>
              </a:xfrm>
              <a:blipFill>
                <a:blip r:embed="rId2"/>
                <a:stretch>
                  <a:fillRect l="-13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8D81A81-8DE8-4197-997C-58EDE4815B59}"/>
              </a:ext>
            </a:extLst>
          </p:cNvPr>
          <p:cNvSpPr>
            <a:spLocks noGrp="1"/>
          </p:cNvSpPr>
          <p:nvPr>
            <p:ph type="title"/>
          </p:nvPr>
        </p:nvSpPr>
        <p:spPr/>
        <p:txBody>
          <a:bodyPr/>
          <a:lstStyle/>
          <a:p>
            <a:r>
              <a:rPr lang="en-US" dirty="0"/>
              <a:t>Partial Derivatives</a:t>
            </a:r>
          </a:p>
        </p:txBody>
      </p:sp>
      <p:pic>
        <p:nvPicPr>
          <p:cNvPr id="5" name="Picture 4" descr="Chart, surface chart&#10;&#10;Description automatically generated">
            <a:extLst>
              <a:ext uri="{FF2B5EF4-FFF2-40B4-BE49-F238E27FC236}">
                <a16:creationId xmlns:a16="http://schemas.microsoft.com/office/drawing/2014/main" id="{10E5B7C6-AFD2-4DB2-9D60-8A88753AC508}"/>
              </a:ext>
            </a:extLst>
          </p:cNvPr>
          <p:cNvPicPr>
            <a:picLocks noChangeAspect="1"/>
          </p:cNvPicPr>
          <p:nvPr/>
        </p:nvPicPr>
        <p:blipFill rotWithShape="1">
          <a:blip r:embed="rId3">
            <a:extLst>
              <a:ext uri="{28A0092B-C50C-407E-A947-70E740481C1C}">
                <a14:useLocalDpi xmlns:a14="http://schemas.microsoft.com/office/drawing/2010/main" val="0"/>
              </a:ext>
            </a:extLst>
          </a:blip>
          <a:srcRect l="15443" t="8041" r="7572" b="316"/>
          <a:stretch/>
        </p:blipFill>
        <p:spPr>
          <a:xfrm>
            <a:off x="7459038" y="1417834"/>
            <a:ext cx="4006921" cy="3577444"/>
          </a:xfrm>
          <a:prstGeom prst="rect">
            <a:avLst/>
          </a:prstGeom>
        </p:spPr>
      </p:pic>
    </p:spTree>
    <p:extLst>
      <p:ext uri="{BB962C8B-B14F-4D97-AF65-F5344CB8AC3E}">
        <p14:creationId xmlns:p14="http://schemas.microsoft.com/office/powerpoint/2010/main" val="2640117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F94F-6D6B-4379-9DF2-86015E122530}"/>
              </a:ext>
            </a:extLst>
          </p:cNvPr>
          <p:cNvSpPr>
            <a:spLocks noGrp="1"/>
          </p:cNvSpPr>
          <p:nvPr>
            <p:ph type="title"/>
          </p:nvPr>
        </p:nvSpPr>
        <p:spPr/>
        <p:txBody>
          <a:bodyPr>
            <a:normAutofit/>
          </a:bodyPr>
          <a:lstStyle/>
          <a:p>
            <a:r>
              <a:rPr lang="en-US" dirty="0"/>
              <a:t>Gradient Descent - Making Calculus Useful</a:t>
            </a:r>
          </a:p>
        </p:txBody>
      </p:sp>
      <p:sp>
        <p:nvSpPr>
          <p:cNvPr id="3" name="Content Placeholder 2">
            <a:extLst>
              <a:ext uri="{FF2B5EF4-FFF2-40B4-BE49-F238E27FC236}">
                <a16:creationId xmlns:a16="http://schemas.microsoft.com/office/drawing/2014/main" id="{57418F67-2931-4E3A-861F-02FD439B798F}"/>
              </a:ext>
            </a:extLst>
          </p:cNvPr>
          <p:cNvSpPr>
            <a:spLocks noGrp="1"/>
          </p:cNvSpPr>
          <p:nvPr>
            <p:ph sz="quarter" idx="10"/>
          </p:nvPr>
        </p:nvSpPr>
        <p:spPr>
          <a:xfrm>
            <a:off x="539496" y="1435608"/>
            <a:ext cx="6877119" cy="4974336"/>
          </a:xfrm>
        </p:spPr>
        <p:txBody>
          <a:bodyPr>
            <a:normAutofit/>
          </a:bodyPr>
          <a:lstStyle/>
          <a:p>
            <a:pPr marL="285750" indent="-285750">
              <a:buFont typeface="Arial" panose="020B0604020202020204" pitchFamily="34" charset="0"/>
              <a:buChar char="•"/>
            </a:pPr>
            <a:r>
              <a:rPr lang="en-US" b="1" dirty="0">
                <a:solidFill>
                  <a:srgbClr val="D24726"/>
                </a:solidFill>
                <a:latin typeface="Segoe UI Semibold" panose="020B0702040204020203" pitchFamily="34" charset="0"/>
                <a:cs typeface="Segoe UI Semibold" panose="020B0702040204020203" pitchFamily="34" charset="0"/>
              </a:rPr>
              <a:t>Gradient descent </a:t>
            </a:r>
            <a:r>
              <a:rPr lang="en-US" dirty="0"/>
              <a:t>is a continuous/nonlinear optimization method that uses Calculus derivatives to find a local minimum/maximum. </a:t>
            </a:r>
          </a:p>
          <a:p>
            <a:pPr marL="0" indent="0">
              <a:buNone/>
            </a:pPr>
            <a:endParaRPr lang="en-US" dirty="0"/>
          </a:p>
          <a:p>
            <a:pPr marL="285750" indent="-285750">
              <a:buFont typeface="Arial" panose="020B0604020202020204" pitchFamily="34" charset="0"/>
              <a:buChar char="•"/>
            </a:pPr>
            <a:r>
              <a:rPr lang="en-US" dirty="0"/>
              <a:t>This methodology has become highly popular due to the need to optimize thousands and even millions of machine learning variables, like neural networks and their node weight values.</a:t>
            </a:r>
          </a:p>
          <a:p>
            <a:pPr marL="0" indent="0">
              <a:buNone/>
            </a:pPr>
            <a:endParaRPr lang="en-US" dirty="0"/>
          </a:p>
          <a:p>
            <a:pPr marL="285750" indent="-285750">
              <a:buFont typeface="Arial" panose="020B0604020202020204" pitchFamily="34" charset="0"/>
              <a:buChar char="•"/>
            </a:pPr>
            <a:r>
              <a:rPr lang="en-US" dirty="0"/>
              <a:t>While you can use simulated annealing to do these ML optimizations, gradient descent offers a more guided methodology that scales well with extremely large numbers of variables, at the cost of finding a better optimum. </a:t>
            </a:r>
          </a:p>
          <a:p>
            <a:pPr marL="0" indent="0">
              <a:buNone/>
            </a:pPr>
            <a:endParaRPr lang="en-US" dirty="0"/>
          </a:p>
          <a:p>
            <a:pPr marL="285750" indent="-285750">
              <a:buFont typeface="Arial" panose="020B0604020202020204" pitchFamily="34" charset="0"/>
              <a:buChar char="•"/>
            </a:pPr>
            <a:r>
              <a:rPr lang="en-US" dirty="0"/>
              <a:t>The main drawback of gradient descent is it is very </a:t>
            </a:r>
            <a:r>
              <a:rPr lang="en-US" dirty="0" err="1"/>
              <a:t>mathy</a:t>
            </a:r>
            <a:r>
              <a:rPr lang="en-US" dirty="0"/>
              <a:t> and easily gets stuck in local minima, which is why stochastic approaches are used to add randomness. </a:t>
            </a:r>
          </a:p>
        </p:txBody>
      </p:sp>
      <p:pic>
        <p:nvPicPr>
          <p:cNvPr id="5" name="Picture 4">
            <a:extLst>
              <a:ext uri="{FF2B5EF4-FFF2-40B4-BE49-F238E27FC236}">
                <a16:creationId xmlns:a16="http://schemas.microsoft.com/office/drawing/2014/main" id="{7CE16717-EF54-4983-B9BF-D19A62B7F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093" y="1631706"/>
            <a:ext cx="3684595" cy="4021748"/>
          </a:xfrm>
          <a:prstGeom prst="rect">
            <a:avLst/>
          </a:prstGeom>
        </p:spPr>
      </p:pic>
      <p:cxnSp>
        <p:nvCxnSpPr>
          <p:cNvPr id="7" name="Connector: Curved 6">
            <a:extLst>
              <a:ext uri="{FF2B5EF4-FFF2-40B4-BE49-F238E27FC236}">
                <a16:creationId xmlns:a16="http://schemas.microsoft.com/office/drawing/2014/main" id="{D57510D4-F20B-48CB-B01F-9AA0240CCC47}"/>
              </a:ext>
            </a:extLst>
          </p:cNvPr>
          <p:cNvCxnSpPr>
            <a:cxnSpLocks/>
          </p:cNvCxnSpPr>
          <p:nvPr/>
        </p:nvCxnSpPr>
        <p:spPr>
          <a:xfrm rot="5400000">
            <a:off x="9227527" y="3055331"/>
            <a:ext cx="888024" cy="545122"/>
          </a:xfrm>
          <a:prstGeom prst="curved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59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435608"/>
            <a:ext cx="10837342" cy="2179462"/>
          </a:xfrm>
        </p:spPr>
        <p:txBody>
          <a:bodyPr>
            <a:normAutofit/>
          </a:bodyPr>
          <a:lstStyle/>
          <a:p>
            <a:pPr marL="0" indent="0">
              <a:buNone/>
            </a:pPr>
            <a:r>
              <a:rPr lang="en-US" sz="1600" dirty="0"/>
              <a:t>For a given function, notice how when the slope is zero, we are at a local minimum/maximum!</a:t>
            </a:r>
          </a:p>
          <a:p>
            <a:pPr marL="0" indent="0">
              <a:buNone/>
            </a:pPr>
            <a:endParaRPr lang="en-US" sz="1600" dirty="0"/>
          </a:p>
          <a:p>
            <a:pPr marL="0" indent="0">
              <a:buNone/>
            </a:pPr>
            <a:r>
              <a:rPr lang="en-US" sz="1600" dirty="0"/>
              <a:t>As the slope gets closer to zero, the closer we are to the local minimum /maximum.</a:t>
            </a:r>
          </a:p>
          <a:p>
            <a:endParaRPr lang="en-US" sz="1600" dirty="0"/>
          </a:p>
          <a:p>
            <a:pPr marL="0" indent="0">
              <a:buNone/>
            </a:pPr>
            <a:r>
              <a:rPr lang="en-US" sz="1600" dirty="0"/>
              <a:t>Oppositely, the larger/steeper the slope the farther we are from the local minimum. </a:t>
            </a:r>
          </a:p>
          <a:p>
            <a:endParaRPr lang="en-US" sz="1600" dirty="0"/>
          </a:p>
        </p:txBody>
      </p:sp>
      <p:pic>
        <p:nvPicPr>
          <p:cNvPr id="1026" name="Picture 2">
            <a:extLst>
              <a:ext uri="{FF2B5EF4-FFF2-40B4-BE49-F238E27FC236}">
                <a16:creationId xmlns:a16="http://schemas.microsoft.com/office/drawing/2014/main" id="{FE52757D-7CE8-4B55-9902-9459F0902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90363" y="4083308"/>
            <a:ext cx="2326636" cy="23266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aph Preview">
            <a:extLst>
              <a:ext uri="{FF2B5EF4-FFF2-40B4-BE49-F238E27FC236}">
                <a16:creationId xmlns:a16="http://schemas.microsoft.com/office/drawing/2014/main" id="{64C0242E-4DAE-4F40-90E4-1D60B51888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242" y="4083306"/>
            <a:ext cx="2326637" cy="2326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Preview">
            <a:extLst>
              <a:ext uri="{FF2B5EF4-FFF2-40B4-BE49-F238E27FC236}">
                <a16:creationId xmlns:a16="http://schemas.microsoft.com/office/drawing/2014/main" id="{4618E2FE-C65A-414D-85FD-A57ED4ADA6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500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5C805F-0BD2-4678-AA4B-3B8C806CB19F}"/>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9" name="TextBox 8">
            <a:extLst>
              <a:ext uri="{FF2B5EF4-FFF2-40B4-BE49-F238E27FC236}">
                <a16:creationId xmlns:a16="http://schemas.microsoft.com/office/drawing/2014/main" id="{4DCE859C-BED5-45BD-81B3-1A86C231E39D}"/>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0" name="TextBox 9">
            <a:extLst>
              <a:ext uri="{FF2B5EF4-FFF2-40B4-BE49-F238E27FC236}">
                <a16:creationId xmlns:a16="http://schemas.microsoft.com/office/drawing/2014/main" id="{8102ED34-8C30-4071-BA2A-7448FABF6DC4}"/>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pic>
        <p:nvPicPr>
          <p:cNvPr id="4" name="Picture 2" descr="Graph Preview">
            <a:extLst>
              <a:ext uri="{FF2B5EF4-FFF2-40B4-BE49-F238E27FC236}">
                <a16:creationId xmlns:a16="http://schemas.microsoft.com/office/drawing/2014/main" id="{A3653803-130B-404C-BC8A-4D4895FE30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964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0147F0-946D-4579-8BBB-564256A92E2E}"/>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3" name="Rectangle 12">
            <a:extLst>
              <a:ext uri="{FF2B5EF4-FFF2-40B4-BE49-F238E27FC236}">
                <a16:creationId xmlns:a16="http://schemas.microsoft.com/office/drawing/2014/main" id="{ABFB9E8F-F7FC-424D-A8CF-36325F97EE29}"/>
              </a:ext>
            </a:extLst>
          </p:cNvPr>
          <p:cNvSpPr/>
          <p:nvPr/>
        </p:nvSpPr>
        <p:spPr>
          <a:xfrm>
            <a:off x="4152010" y="6459522"/>
            <a:ext cx="3914148" cy="523220"/>
          </a:xfrm>
          <a:prstGeom prst="rect">
            <a:avLst/>
          </a:prstGeom>
        </p:spPr>
        <p:txBody>
          <a:bodyPr wrap="none">
            <a:spAutoFit/>
          </a:bodyPr>
          <a:lstStyle/>
          <a:p>
            <a:r>
              <a:rPr lang="en-US" sz="1400" dirty="0">
                <a:hlinkClick r:id="rId6"/>
              </a:rPr>
              <a:t>https://www.desmos.com/calculator/ruvtlp9zk6</a:t>
            </a:r>
            <a:endParaRPr lang="en-US" sz="1400" dirty="0"/>
          </a:p>
          <a:p>
            <a:endParaRPr lang="en-US" sz="1400" dirty="0"/>
          </a:p>
        </p:txBody>
      </p:sp>
      <p:pic>
        <p:nvPicPr>
          <p:cNvPr id="14" name="Picture 2">
            <a:extLst>
              <a:ext uri="{FF2B5EF4-FFF2-40B4-BE49-F238E27FC236}">
                <a16:creationId xmlns:a16="http://schemas.microsoft.com/office/drawing/2014/main" id="{747B9865-9166-402B-AAB3-4C545E897C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Graph Preview">
            <a:extLst>
              <a:ext uri="{FF2B5EF4-FFF2-40B4-BE49-F238E27FC236}">
                <a16:creationId xmlns:a16="http://schemas.microsoft.com/office/drawing/2014/main" id="{BBCDD046-A597-463F-BA57-12EBEBD8D2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raph Preview">
            <a:extLst>
              <a:ext uri="{FF2B5EF4-FFF2-40B4-BE49-F238E27FC236}">
                <a16:creationId xmlns:a16="http://schemas.microsoft.com/office/drawing/2014/main" id="{A1A4745A-CF49-4BEF-92C1-90FD38058F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 descr="Graph Preview">
            <a:extLst>
              <a:ext uri="{FF2B5EF4-FFF2-40B4-BE49-F238E27FC236}">
                <a16:creationId xmlns:a16="http://schemas.microsoft.com/office/drawing/2014/main" id="{ED9943DF-D0A6-46D3-93A2-ABC6623674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31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274885"/>
            <a:ext cx="10837342" cy="2611315"/>
          </a:xfrm>
        </p:spPr>
        <p:txBody>
          <a:bodyPr>
            <a:normAutofit/>
          </a:bodyPr>
          <a:lstStyle/>
          <a:p>
            <a:pPr marL="0" indent="0">
              <a:buNone/>
            </a:pPr>
            <a:r>
              <a:rPr lang="en-US" sz="1600" dirty="0"/>
              <a:t>Starting our search in a random or arbitrary location, we want it to </a:t>
            </a:r>
            <a:r>
              <a:rPr lang="en-US" sz="1600" i="1" dirty="0"/>
              <a:t>step</a:t>
            </a:r>
            <a:r>
              <a:rPr lang="en-US" sz="1600" dirty="0"/>
              <a:t> towards the local minimum.</a:t>
            </a:r>
          </a:p>
          <a:p>
            <a:endParaRPr lang="en-US" sz="1600" dirty="0"/>
          </a:p>
          <a:p>
            <a:pPr marL="0" indent="0">
              <a:buNone/>
            </a:pPr>
            <a:r>
              <a:rPr lang="en-US" sz="1600" dirty="0"/>
              <a:t>The slope is like a compass providing direction to the local minimum/maximum. We step in directions that make the slope smaller, leading it to 0. </a:t>
            </a:r>
          </a:p>
          <a:p>
            <a:endParaRPr lang="en-US" sz="1600" dirty="0"/>
          </a:p>
          <a:p>
            <a:pPr marL="0" indent="0">
              <a:buNone/>
            </a:pPr>
            <a:r>
              <a:rPr lang="en-US" sz="1600" dirty="0"/>
              <a:t>To make this process quicker, we can take bigger steps for bigger slopes, and smaller steps for smaller slopes. </a:t>
            </a:r>
          </a:p>
          <a:p>
            <a:endParaRPr lang="en-US" sz="1600" dirty="0"/>
          </a:p>
          <a:p>
            <a:pPr marL="0" indent="0">
              <a:buNone/>
            </a:pPr>
            <a:r>
              <a:rPr lang="en-US" sz="1600" dirty="0"/>
              <a:t>This is the basic idea behind gradient descent. </a:t>
            </a:r>
          </a:p>
          <a:p>
            <a:endParaRPr lang="en-US" sz="1600" dirty="0"/>
          </a:p>
        </p:txBody>
      </p:sp>
      <p:sp>
        <p:nvSpPr>
          <p:cNvPr id="14" name="TextBox 13">
            <a:extLst>
              <a:ext uri="{FF2B5EF4-FFF2-40B4-BE49-F238E27FC236}">
                <a16:creationId xmlns:a16="http://schemas.microsoft.com/office/drawing/2014/main" id="{9DF34BEE-3C2B-4204-A43C-85072921CE7D}"/>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15" name="TextBox 14">
            <a:extLst>
              <a:ext uri="{FF2B5EF4-FFF2-40B4-BE49-F238E27FC236}">
                <a16:creationId xmlns:a16="http://schemas.microsoft.com/office/drawing/2014/main" id="{3186613C-FD26-4B2B-B124-D991B35BAFB2}"/>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6" name="TextBox 15">
            <a:extLst>
              <a:ext uri="{FF2B5EF4-FFF2-40B4-BE49-F238E27FC236}">
                <a16:creationId xmlns:a16="http://schemas.microsoft.com/office/drawing/2014/main" id="{CDC5099D-4EEC-44B8-AA0A-916F2DD2CA8C}"/>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sp>
        <p:nvSpPr>
          <p:cNvPr id="18" name="TextBox 17">
            <a:extLst>
              <a:ext uri="{FF2B5EF4-FFF2-40B4-BE49-F238E27FC236}">
                <a16:creationId xmlns:a16="http://schemas.microsoft.com/office/drawing/2014/main" id="{95586437-E9DC-4F20-AA65-825FFF667292}"/>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9" name="Rectangle 18">
            <a:extLst>
              <a:ext uri="{FF2B5EF4-FFF2-40B4-BE49-F238E27FC236}">
                <a16:creationId xmlns:a16="http://schemas.microsoft.com/office/drawing/2014/main" id="{934A7BAA-CEC5-4E05-9029-DCCB92894366}"/>
              </a:ext>
            </a:extLst>
          </p:cNvPr>
          <p:cNvSpPr/>
          <p:nvPr/>
        </p:nvSpPr>
        <p:spPr>
          <a:xfrm>
            <a:off x="4152010" y="6459522"/>
            <a:ext cx="3914148" cy="523220"/>
          </a:xfrm>
          <a:prstGeom prst="rect">
            <a:avLst/>
          </a:prstGeom>
        </p:spPr>
        <p:txBody>
          <a:bodyPr wrap="none">
            <a:spAutoFit/>
          </a:bodyPr>
          <a:lstStyle/>
          <a:p>
            <a:r>
              <a:rPr lang="en-US" sz="1400" dirty="0">
                <a:hlinkClick r:id="rId2"/>
              </a:rPr>
              <a:t>https://www.desmos.com/calculator/ruvtlp9zk6</a:t>
            </a:r>
            <a:endParaRPr lang="en-US" sz="1400" dirty="0"/>
          </a:p>
          <a:p>
            <a:endParaRPr lang="en-US" sz="1400" dirty="0"/>
          </a:p>
        </p:txBody>
      </p:sp>
      <p:pic>
        <p:nvPicPr>
          <p:cNvPr id="20" name="Picture 2">
            <a:extLst>
              <a:ext uri="{FF2B5EF4-FFF2-40B4-BE49-F238E27FC236}">
                <a16:creationId xmlns:a16="http://schemas.microsoft.com/office/drawing/2014/main" id="{451CE453-2704-41D3-AF47-F4D65A9F90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2" descr="Graph Preview">
            <a:extLst>
              <a:ext uri="{FF2B5EF4-FFF2-40B4-BE49-F238E27FC236}">
                <a16:creationId xmlns:a16="http://schemas.microsoft.com/office/drawing/2014/main" id="{C63F9CFD-99E8-4BA1-B8B8-D9CCFE2BA7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4" descr="Graph Preview">
            <a:extLst>
              <a:ext uri="{FF2B5EF4-FFF2-40B4-BE49-F238E27FC236}">
                <a16:creationId xmlns:a16="http://schemas.microsoft.com/office/drawing/2014/main" id="{EA73EAC6-2ECE-499C-B7B2-F5B3510F19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3" name="Picture 2" descr="Graph Preview">
            <a:extLst>
              <a:ext uri="{FF2B5EF4-FFF2-40B4-BE49-F238E27FC236}">
                <a16:creationId xmlns:a16="http://schemas.microsoft.com/office/drawing/2014/main" id="{C6CDD571-1F35-462C-94C2-D1FCB840899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pPr marL="0" indent="0">
              <a:buNone/>
            </a:pPr>
            <a:r>
              <a:rPr lang="en-US" dirty="0"/>
              <a:t>We declare our function and derivative of our function. </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4739054" y="2857500"/>
            <a:ext cx="1160584" cy="1274885"/>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99657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pPr marL="0" indent="0">
              <a:buNone/>
            </a:pPr>
            <a:endParaRPr lang="en-US" b="1" dirty="0"/>
          </a:p>
          <a:p>
            <a:pPr marL="0" indent="0">
              <a:buNone/>
            </a:pPr>
            <a:r>
              <a:rPr lang="en-US" b="1" i="1" dirty="0"/>
              <a:t>L</a:t>
            </a:r>
            <a:r>
              <a:rPr lang="en-US" dirty="0"/>
              <a:t> is our </a:t>
            </a:r>
            <a:r>
              <a:rPr lang="en-US" sz="1700" b="1" dirty="0">
                <a:solidFill>
                  <a:srgbClr val="D24726"/>
                </a:solidFill>
                <a:latin typeface="Segoe UI Semibold" panose="020B0702040204020203" pitchFamily="34" charset="0"/>
                <a:cs typeface="Segoe UI Semibold" panose="020B0702040204020203" pitchFamily="34" charset="0"/>
              </a:rPr>
              <a:t>learning rate</a:t>
            </a:r>
            <a:r>
              <a:rPr lang="en-US" dirty="0"/>
              <a:t>, which scales how small our steps are. Smaller value means smaller steps. Having this too small can make this slow and require more iterations. Having it too large will cause it to keep stepping over the local minimum. </a:t>
            </a:r>
          </a:p>
          <a:p>
            <a:pPr marL="0" indent="0">
              <a:buNone/>
            </a:pPr>
            <a:endParaRPr lang="en-US" dirty="0"/>
          </a:p>
          <a:p>
            <a:pPr marL="0" indent="0">
              <a:buNone/>
            </a:pPr>
            <a:r>
              <a:rPr lang="en-US" b="1" dirty="0"/>
              <a:t>Epochs</a:t>
            </a:r>
            <a:r>
              <a:rPr lang="en-US" dirty="0"/>
              <a:t> is a fancy name for number of iterations. You need enough so the search doesn’t stop prematurely. </a:t>
            </a:r>
          </a:p>
          <a:p>
            <a:endParaRPr lang="en-US" dirty="0"/>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a:endCxn id="6" idx="1"/>
          </p:cNvCxnSpPr>
          <p:nvPr/>
        </p:nvCxnSpPr>
        <p:spPr>
          <a:xfrm>
            <a:off x="5225142" y="3015465"/>
            <a:ext cx="674496" cy="1749965"/>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934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Are Numbers?</a:t>
            </a:r>
          </a:p>
        </p:txBody>
      </p:sp>
      <p:sp>
        <p:nvSpPr>
          <p:cNvPr id="2" name="Rectangle 1"/>
          <p:cNvSpPr/>
          <p:nvPr/>
        </p:nvSpPr>
        <p:spPr>
          <a:xfrm>
            <a:off x="601268" y="1296102"/>
            <a:ext cx="6508524" cy="4744889"/>
          </a:xfrm>
          <a:prstGeom prst="rect">
            <a:avLst/>
          </a:prstGeom>
        </p:spPr>
        <p:txBody>
          <a:bodyPr wrap="square">
            <a:spAutoFit/>
          </a:bodyPr>
          <a:lstStyle/>
          <a:p>
            <a:pPr defTabSz="914354">
              <a:spcBef>
                <a:spcPts val="1000"/>
              </a:spcBef>
              <a:spcAft>
                <a:spcPts val="1000"/>
              </a:spcAft>
            </a:pPr>
            <a:r>
              <a:rPr lang="en-US" b="1" dirty="0">
                <a:solidFill>
                  <a:schemeClr val="tx1">
                    <a:lumMod val="75000"/>
                    <a:lumOff val="25000"/>
                  </a:schemeClr>
                </a:solidFill>
              </a:rPr>
              <a:t>We will avoid being too philosophical with this class, but are numbers are not a construct we have defined? </a:t>
            </a:r>
          </a:p>
          <a:p>
            <a:pPr lvl="1" defTabSz="914354">
              <a:lnSpc>
                <a:spcPts val="1800"/>
              </a:lnSpc>
              <a:spcBef>
                <a:spcPts val="1000"/>
              </a:spcBef>
              <a:spcAft>
                <a:spcPts val="1000"/>
              </a:spcAft>
            </a:pPr>
            <a:r>
              <a:rPr lang="en-US" dirty="0">
                <a:solidFill>
                  <a:schemeClr val="tx1">
                    <a:lumMod val="75000"/>
                    <a:lumOff val="25000"/>
                  </a:schemeClr>
                </a:solidFill>
              </a:rPr>
              <a:t>Why do we have the digits 0 through 9 and not have more digits?</a:t>
            </a:r>
          </a:p>
          <a:p>
            <a:pPr lvl="1" defTabSz="914354">
              <a:lnSpc>
                <a:spcPts val="1800"/>
              </a:lnSpc>
              <a:spcBef>
                <a:spcPts val="1000"/>
              </a:spcBef>
              <a:spcAft>
                <a:spcPts val="1000"/>
              </a:spcAft>
            </a:pPr>
            <a:r>
              <a:rPr lang="en-US" dirty="0"/>
              <a:t>Why do we have fractions and decimals and not just whole numbers? </a:t>
            </a:r>
          </a:p>
          <a:p>
            <a:pPr lvl="1" defTabSz="914354">
              <a:lnSpc>
                <a:spcPts val="1800"/>
              </a:lnSpc>
              <a:spcBef>
                <a:spcPts val="1000"/>
              </a:spcBef>
              <a:spcAft>
                <a:spcPts val="1000"/>
              </a:spcAft>
            </a:pPr>
            <a:r>
              <a:rPr lang="en-US" dirty="0"/>
              <a:t>Why do negative numbers exist? </a:t>
            </a:r>
          </a:p>
          <a:p>
            <a:pPr defTabSz="914354">
              <a:spcBef>
                <a:spcPts val="1000"/>
              </a:spcBef>
              <a:spcAft>
                <a:spcPts val="1000"/>
              </a:spcAft>
            </a:pPr>
            <a:r>
              <a:rPr lang="en-US" b="1" dirty="0">
                <a:solidFill>
                  <a:srgbClr val="FF0000"/>
                </a:solidFill>
              </a:rPr>
              <a:t>Number Theory </a:t>
            </a:r>
            <a:r>
              <a:rPr lang="en-US" b="1" dirty="0">
                <a:solidFill>
                  <a:schemeClr val="tx1">
                    <a:lumMod val="75000"/>
                    <a:lumOff val="25000"/>
                  </a:schemeClr>
                </a:solidFill>
              </a:rPr>
              <a:t>goes all the way back to ancient times, where mathematicians study different number systems and why we have accepted them the way we do today. </a:t>
            </a:r>
          </a:p>
          <a:p>
            <a:pPr defTabSz="914354">
              <a:spcBef>
                <a:spcPts val="1000"/>
              </a:spcBef>
              <a:spcAft>
                <a:spcPts val="1000"/>
              </a:spcAft>
            </a:pPr>
            <a:r>
              <a:rPr lang="en-US" dirty="0">
                <a:solidFill>
                  <a:schemeClr val="tx1">
                    <a:lumMod val="75000"/>
                    <a:lumOff val="25000"/>
                  </a:schemeClr>
                </a:solidFill>
              </a:rPr>
              <a:t>There are several number systems you may recognize, and they are key to understanding mathematical functions and applied mathematics in general. </a:t>
            </a:r>
          </a:p>
        </p:txBody>
      </p:sp>
      <p:pic>
        <p:nvPicPr>
          <p:cNvPr id="3" name="Picture 2" descr="See the source image">
            <a:extLst>
              <a:ext uri="{FF2B5EF4-FFF2-40B4-BE49-F238E27FC236}">
                <a16:creationId xmlns:a16="http://schemas.microsoft.com/office/drawing/2014/main" id="{084757C3-A67B-40B1-8153-2AB649BCB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644" y="1420150"/>
            <a:ext cx="3871519" cy="38715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590424-0D1C-4899-8089-52FF8E4F69E4}"/>
              </a:ext>
            </a:extLst>
          </p:cNvPr>
          <p:cNvSpPr txBox="1"/>
          <p:nvPr/>
        </p:nvSpPr>
        <p:spPr>
          <a:xfrm>
            <a:off x="7722644" y="5496560"/>
            <a:ext cx="3868088" cy="954107"/>
          </a:xfrm>
          <a:prstGeom prst="rect">
            <a:avLst/>
          </a:prstGeom>
          <a:noFill/>
        </p:spPr>
        <p:txBody>
          <a:bodyPr wrap="square" rtlCol="0">
            <a:spAutoFit/>
          </a:bodyPr>
          <a:lstStyle/>
          <a:p>
            <a:r>
              <a:rPr lang="en-US" sz="1400" dirty="0"/>
              <a:t>Pythagoras was an important philosopher in creating number systems, taking his beliefs as as far as a religious system worshipping numbers. </a:t>
            </a:r>
          </a:p>
        </p:txBody>
      </p:sp>
    </p:spTree>
    <p:extLst>
      <p:ext uri="{BB962C8B-B14F-4D97-AF65-F5344CB8AC3E}">
        <p14:creationId xmlns:p14="http://schemas.microsoft.com/office/powerpoint/2010/main" val="346573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endParaRPr lang="en-US" b="1" dirty="0"/>
          </a:p>
          <a:p>
            <a:pPr marL="0" indent="0">
              <a:buNone/>
            </a:pPr>
            <a:r>
              <a:rPr lang="en-US" dirty="0"/>
              <a:t>We start x at a random or arbitrary location. If there are several local minimums, this could have an impact on our answer. </a:t>
            </a:r>
          </a:p>
          <a:p>
            <a:endParaRPr lang="en-US" dirty="0"/>
          </a:p>
          <a:p>
            <a:pPr marL="0" indent="0">
              <a:buNone/>
            </a:pPr>
            <a:r>
              <a:rPr lang="en-US" dirty="0"/>
              <a:t>Fortunately, this problem only has one local minimum.</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5060022" y="2578813"/>
            <a:ext cx="839616" cy="257347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976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endParaRPr lang="en-US" b="1" dirty="0"/>
          </a:p>
          <a:p>
            <a:pPr marL="0" indent="0">
              <a:buNone/>
            </a:pPr>
            <a:r>
              <a:rPr lang="en-US" dirty="0"/>
              <a:t>We use the derivative to calculate the slope and figure out which direction to step </a:t>
            </a:r>
            <a:r>
              <a:rPr lang="en-US" i="1" dirty="0"/>
              <a:t>x</a:t>
            </a:r>
            <a:r>
              <a:rPr lang="en-US" dirty="0"/>
              <a:t> towards and by how much.</a:t>
            </a:r>
          </a:p>
          <a:p>
            <a:endParaRPr lang="en-US" dirty="0"/>
          </a:p>
          <a:p>
            <a:pPr marL="0" indent="0">
              <a:buNone/>
            </a:pPr>
            <a:r>
              <a:rPr lang="en-US" dirty="0"/>
              <a:t>This means repeatedly subtracting the (slope * learning rate) from </a:t>
            </a:r>
            <a:r>
              <a:rPr lang="en-US" i="1" dirty="0"/>
              <a:t>x</a:t>
            </a:r>
            <a:r>
              <a:rPr lang="en-US" dirty="0"/>
              <a:t> to progress towards the minimum. </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5178175" y="3744930"/>
            <a:ext cx="721463" cy="1820601"/>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18959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endParaRPr lang="en-US" b="1" dirty="0"/>
          </a:p>
          <a:p>
            <a:pPr marL="0" indent="0">
              <a:buNone/>
            </a:pPr>
            <a:r>
              <a:rPr lang="en-US" dirty="0"/>
              <a:t>Finally, if our parameters are right we reach an acceptable local minimum. In this case we can easily eyeball from the graph it’s </a:t>
            </a:r>
            <a:r>
              <a:rPr lang="en-US" i="1" dirty="0"/>
              <a:t>x=3, y=4</a:t>
            </a:r>
            <a:r>
              <a:rPr lang="en-US" dirty="0"/>
              <a:t>. </a:t>
            </a:r>
          </a:p>
          <a:p>
            <a:pPr marL="0" indent="0">
              <a:buNone/>
            </a:pPr>
            <a:endParaRPr lang="en-US" dirty="0"/>
          </a:p>
          <a:p>
            <a:pPr marL="0" indent="0">
              <a:buNone/>
            </a:pPr>
            <a:r>
              <a:rPr lang="en-US" dirty="0"/>
              <a:t>Our gradient descent algorithm got close enough at </a:t>
            </a:r>
            <a:r>
              <a:rPr lang="en-US" i="1" dirty="0"/>
              <a:t>x=2.999999999999889, y=4.0</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4994031" y="4572000"/>
            <a:ext cx="905607" cy="144193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64376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A51-8F86-4A1D-9137-B10B39AE8E41}"/>
              </a:ext>
            </a:extLst>
          </p:cNvPr>
          <p:cNvSpPr>
            <a:spLocks noGrp="1"/>
          </p:cNvSpPr>
          <p:nvPr>
            <p:ph type="title"/>
          </p:nvPr>
        </p:nvSpPr>
        <p:spPr/>
        <p:txBody>
          <a:bodyPr>
            <a:normAutofit fontScale="90000"/>
          </a:bodyPr>
          <a:lstStyle/>
          <a:p>
            <a:r>
              <a:rPr lang="en-US" dirty="0"/>
              <a:t>Multivariable Gradient Descent: Partial Derivatives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D3F165-0095-4AC1-B2E5-4A192430C0AB}"/>
                  </a:ext>
                </a:extLst>
              </p:cNvPr>
              <p:cNvSpPr>
                <a:spLocks noGrp="1"/>
              </p:cNvSpPr>
              <p:nvPr>
                <p:ph sz="quarter" idx="10"/>
              </p:nvPr>
            </p:nvSpPr>
            <p:spPr>
              <a:xfrm>
                <a:off x="539495" y="1435607"/>
                <a:ext cx="6051377" cy="5119305"/>
              </a:xfrm>
            </p:spPr>
            <p:txBody>
              <a:bodyPr>
                <a:normAutofit fontScale="92500" lnSpcReduction="10000"/>
              </a:bodyPr>
              <a:lstStyle/>
              <a:p>
                <a:pPr marL="0" indent="0">
                  <a:buNone/>
                </a:pPr>
                <a:r>
                  <a:rPr lang="en-US" dirty="0"/>
                  <a:t>Often in machine learning, we are dealing with hundreds, thousands, or millions of variables so we need to learn how to do derivatives for multivariable functions. </a:t>
                </a:r>
              </a:p>
              <a:p>
                <a:pPr marL="0" indent="0">
                  <a:buNone/>
                </a:pPr>
                <a:endParaRPr lang="en-US" dirty="0"/>
              </a:p>
              <a:p>
                <a:pPr marL="0" indent="0">
                  <a:buNone/>
                </a:pPr>
                <a:r>
                  <a:rPr lang="en-US" dirty="0"/>
                  <a:t>Let’s start with a simple nonlinear multivariable function: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r>
                            <a:rPr lang="en-US" dirty="0">
                              <a:latin typeface="Cambria Math" panose="02040503050406030204" pitchFamily="18" charset="0"/>
                            </a:rPr>
                            <m:t>,</m:t>
                          </m:r>
                          <m:r>
                            <a:rPr lang="en-US" i="1" dirty="0">
                              <a:latin typeface="Cambria Math" panose="02040503050406030204" pitchFamily="18" charset="0"/>
                            </a:rPr>
                            <m:t>𝑦</m:t>
                          </m:r>
                          <m:r>
                            <a:rPr lang="en-US" dirty="0">
                              <a:latin typeface="Cambria Math" panose="02040503050406030204" pitchFamily="18" charset="0"/>
                            </a:rPr>
                            <m:t>,</m:t>
                          </m:r>
                          <m:r>
                            <a:rPr lang="en-US" i="1" dirty="0">
                              <a:latin typeface="Cambria Math" panose="02040503050406030204" pitchFamily="18" charset="0"/>
                            </a:rPr>
                            <m:t>𝑧</m:t>
                          </m:r>
                        </m:e>
                      </m:d>
                      <m:r>
                        <a:rPr lang="en-US" dirty="0">
                          <a:latin typeface="Cambria Math" panose="02040503050406030204" pitchFamily="18" charset="0"/>
                        </a:rPr>
                        <m:t>=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+10)</m:t>
                          </m:r>
                        </m:e>
                        <m:sup>
                          <m:r>
                            <a:rPr lang="en-US" b="0" i="0" dirty="0" smtClean="0">
                              <a:latin typeface="Cambria Math" panose="02040503050406030204" pitchFamily="18" charset="0"/>
                            </a:rPr>
                            <m:t>2</m:t>
                          </m:r>
                        </m:sup>
                      </m:sSup>
                      <m:r>
                        <a:rPr lang="en-US" i="0" dirty="0" smtClean="0">
                          <a:latin typeface="Cambria Math" panose="02040503050406030204" pitchFamily="18" charset="0"/>
                        </a:rPr>
                        <m:t>+</m:t>
                      </m:r>
                      <m:r>
                        <a:rPr lang="en-US" b="0"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m:t>
                          </m:r>
                          <m:r>
                            <a:rPr lang="en-US" i="1" dirty="0" smtClean="0">
                              <a:latin typeface="Cambria Math" panose="02040503050406030204" pitchFamily="18" charset="0"/>
                            </a:rPr>
                            <m:t>𝑦</m:t>
                          </m:r>
                          <m:r>
                            <a:rPr lang="en-US" b="0" i="1" dirty="0" smtClean="0">
                              <a:latin typeface="Cambria Math" panose="02040503050406030204" pitchFamily="18" charset="0"/>
                            </a:rPr>
                            <m:t>−3)</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r>
                        <a:rPr lang="en-US" b="0" i="0"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a:latin typeface="Cambria Math" panose="02040503050406030204" pitchFamily="18" charset="0"/>
                                </a:rPr>
                              </m:ctrlPr>
                            </m:dPr>
                            <m:e>
                              <m:r>
                                <a:rPr lang="en-US" dirty="0">
                                  <a:latin typeface="Cambria Math" panose="02040503050406030204" pitchFamily="18" charset="0"/>
                                </a:rPr>
                                <m:t>1</m:t>
                              </m:r>
                              <m:r>
                                <a:rPr lang="en-US" i="0" dirty="0">
                                  <a:latin typeface="Cambria Math" panose="02040503050406030204" pitchFamily="18" charset="0"/>
                                </a:rPr>
                                <m:t>−</m:t>
                              </m:r>
                              <m:r>
                                <a:rPr lang="en-US" i="1" dirty="0">
                                  <a:latin typeface="Cambria Math" panose="02040503050406030204" pitchFamily="18" charset="0"/>
                                </a:rPr>
                                <m:t>𝑧</m:t>
                              </m:r>
                            </m:e>
                          </m:d>
                        </m:e>
                        <m:sup>
                          <m:r>
                            <a:rPr lang="en-US" i="0" dirty="0">
                              <a:latin typeface="Cambria Math" panose="02040503050406030204" pitchFamily="18" charset="0"/>
                            </a:rPr>
                            <m:t>2</m:t>
                          </m:r>
                        </m:sup>
                      </m:sSup>
                    </m:oMath>
                  </m:oMathPara>
                </a14:m>
                <a:endParaRPr lang="en-US" dirty="0"/>
              </a:p>
              <a:p>
                <a:pPr marL="0" indent="0">
                  <a:buNone/>
                </a:pPr>
                <a:endParaRPr lang="en-US" dirty="0"/>
              </a:p>
              <a:p>
                <a:pPr marL="0" indent="0">
                  <a:buNone/>
                </a:pPr>
                <a:r>
                  <a:rPr lang="en-US" dirty="0"/>
                  <a:t>This function has several variables, and we will want to isolate  just one of the variables and find its slope.</a:t>
                </a:r>
              </a:p>
              <a:p>
                <a:pPr marL="0" indent="0">
                  <a:buNone/>
                </a:pPr>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b="0"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𝑦</m:t>
                          </m:r>
                          <m:r>
                            <a:rPr lang="en-US" i="0" dirty="0" smtClean="0">
                              <a:latin typeface="Cambria Math" panose="02040503050406030204" pitchFamily="18" charset="0"/>
                            </a:rPr>
                            <m:t>,</m:t>
                          </m:r>
                          <m:r>
                            <a:rPr lang="en-US" i="1" dirty="0" smtClean="0">
                              <a:latin typeface="Cambria Math" panose="02040503050406030204" pitchFamily="18" charset="0"/>
                            </a:rPr>
                            <m:t>𝑧</m:t>
                          </m:r>
                        </m:e>
                      </m:d>
                      <m:r>
                        <a:rPr lang="en-US" i="0" dirty="0" smtClean="0">
                          <a:latin typeface="Cambria Math" panose="02040503050406030204" pitchFamily="18" charset="0"/>
                        </a:rPr>
                        <m:t>=</m:t>
                      </m:r>
                      <m:r>
                        <a:rPr lang="en-US" b="0" i="0" dirty="0" smtClean="0">
                          <a:latin typeface="Cambria Math" panose="02040503050406030204" pitchFamily="18" charset="0"/>
                        </a:rPr>
                        <m:t> </m:t>
                      </m:r>
                      <m:r>
                        <a:rPr lang="en-US" dirty="0" smtClean="0">
                          <a:latin typeface="Cambria Math" panose="02040503050406030204" pitchFamily="18" charset="0"/>
                        </a:rPr>
                        <m:t>2</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+10</m:t>
                          </m:r>
                        </m:e>
                      </m:d>
                    </m:oMath>
                  </m:oMathPara>
                </a14:m>
                <a:endParaRPr lang="en-US" dirty="0"/>
              </a:p>
              <a:p>
                <a:pPr marL="0" indent="0">
                  <a:buNone/>
                </a:pPr>
                <a:endParaRPr lang="en-US" dirty="0"/>
              </a:p>
              <a:p>
                <a:pPr marL="0" indent="0">
                  <a:buNone/>
                </a:pPr>
                <a:r>
                  <a:rPr lang="en-US" dirty="0"/>
                  <a:t>This is called a partial derivative, and it helps identify the rate of change for just that variable.  </a:t>
                </a:r>
              </a:p>
              <a:p>
                <a:pPr marL="0" indent="0">
                  <a:buNone/>
                </a:pPr>
                <a:endParaRPr lang="en-US" dirty="0"/>
              </a:p>
              <a:p>
                <a:pPr marL="0" indent="0">
                  <a:buNone/>
                </a:pPr>
                <a:r>
                  <a:rPr lang="en-US" dirty="0"/>
                  <a:t>Using </a:t>
                </a:r>
                <a:r>
                  <a:rPr lang="en-US" dirty="0" err="1"/>
                  <a:t>SymPy</a:t>
                </a:r>
                <a:r>
                  <a:rPr lang="en-US" dirty="0"/>
                  <a:t>, we can calculate partial derivatives for the each variable using </a:t>
                </a:r>
                <a14:m>
                  <m:oMath xmlns:m="http://schemas.openxmlformats.org/officeDocument/2006/math">
                    <m:f>
                      <m:fPr>
                        <m:ctrlPr>
                          <a:rPr lang="en-US" i="1" dirty="0" smtClean="0">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0" dirty="0">
                        <a:latin typeface="Cambria Math" panose="02040503050406030204" pitchFamily="18" charset="0"/>
                      </a:rPr>
                      <m:t>,</m:t>
                    </m:r>
                    <m:f>
                      <m:fPr>
                        <m:ctrlPr>
                          <a:rPr lang="en-US" i="1" dirty="0">
                            <a:latin typeface="Cambria Math" panose="02040503050406030204" pitchFamily="18" charset="0"/>
                          </a:rPr>
                        </m:ctrlPr>
                      </m:fPr>
                      <m:num>
                        <m:r>
                          <a:rPr lang="en-US" i="0"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oMath>
                </a14:m>
                <a:r>
                  <a:rPr lang="en-US" dirty="0"/>
                  <a:t>, and </a:t>
                </a:r>
                <a14:m>
                  <m:oMath xmlns:m="http://schemas.openxmlformats.org/officeDocument/2006/math">
                    <m:f>
                      <m:fPr>
                        <m:ctrlPr>
                          <a:rPr lang="en-US" i="1" dirty="0" smtClean="0">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𝑧</m:t>
                        </m:r>
                      </m:den>
                    </m:f>
                    <m:r>
                      <a:rPr lang="en-US" b="0" i="0" dirty="0" smtClean="0">
                        <a:latin typeface="Cambria Math" panose="02040503050406030204" pitchFamily="18" charset="0"/>
                      </a:rPr>
                      <m:t> </m:t>
                    </m:r>
                  </m:oMath>
                </a14:m>
                <a:r>
                  <a:rPr lang="en-US" dirty="0"/>
                  <a:t> on the function as shown on the right.</a:t>
                </a:r>
              </a:p>
              <a:p>
                <a:endParaRPr lang="en-US" dirty="0"/>
              </a:p>
              <a:p>
                <a:endParaRPr lang="en-US" dirty="0"/>
              </a:p>
            </p:txBody>
          </p:sp>
        </mc:Choice>
        <mc:Fallback>
          <p:sp>
            <p:nvSpPr>
              <p:cNvPr id="3" name="Content Placeholder 2">
                <a:extLst>
                  <a:ext uri="{FF2B5EF4-FFF2-40B4-BE49-F238E27FC236}">
                    <a16:creationId xmlns:a16="http://schemas.microsoft.com/office/drawing/2014/main" id="{C4D3F165-0095-4AC1-B2E5-4A192430C0AB}"/>
                  </a:ext>
                </a:extLst>
              </p:cNvPr>
              <p:cNvSpPr>
                <a:spLocks noGrp="1" noRot="1" noChangeAspect="1" noMove="1" noResize="1" noEditPoints="1" noAdjustHandles="1" noChangeArrowheads="1" noChangeShapeType="1" noTextEdit="1"/>
              </p:cNvSpPr>
              <p:nvPr>
                <p:ph sz="quarter" idx="10"/>
              </p:nvPr>
            </p:nvSpPr>
            <p:spPr>
              <a:xfrm>
                <a:off x="539495" y="1435607"/>
                <a:ext cx="6051377" cy="5119305"/>
              </a:xfrm>
              <a:blipFill>
                <a:blip r:embed="rId2"/>
                <a:stretch>
                  <a:fillRect l="-604" t="-1310" r="-1913"/>
                </a:stretch>
              </a:blipFill>
            </p:spPr>
            <p:txBody>
              <a:bodyPr/>
              <a:lstStyle/>
              <a:p>
                <a:r>
                  <a:rPr lang="en-US">
                    <a:noFill/>
                  </a:rPr>
                  <a:t> </a:t>
                </a:r>
              </a:p>
            </p:txBody>
          </p:sp>
        </mc:Fallback>
      </mc:AlternateContent>
      <p:sp>
        <p:nvSpPr>
          <p:cNvPr id="8" name="Rectangle 1">
            <a:extLst>
              <a:ext uri="{FF2B5EF4-FFF2-40B4-BE49-F238E27FC236}">
                <a16:creationId xmlns:a16="http://schemas.microsoft.com/office/drawing/2014/main" id="{AD14E1C5-87D1-446B-A318-EE115F2EC33C}"/>
              </a:ext>
            </a:extLst>
          </p:cNvPr>
          <p:cNvSpPr>
            <a:spLocks noChangeArrowheads="1"/>
          </p:cNvSpPr>
          <p:nvPr/>
        </p:nvSpPr>
        <p:spPr bwMode="auto">
          <a:xfrm>
            <a:off x="7356296" y="1413063"/>
            <a:ext cx="4212405"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and y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x,y,z</a:t>
            </a:r>
            <a:r>
              <a:rPr kumimoji="0" lang="en-US" altLang="en-US" sz="1600" b="0" i="0" u="none" strike="noStrike" cap="none" normalizeH="0" baseline="0" dirty="0">
                <a:ln>
                  <a:noFill/>
                </a:ln>
                <a:solidFill>
                  <a:srgbClr val="080808"/>
                </a:solidFill>
                <a:effectLst/>
                <a:latin typeface="JetBrains Mono"/>
              </a:rPr>
              <a:t> = symbols(</a:t>
            </a:r>
            <a:r>
              <a:rPr kumimoji="0" lang="en-US" altLang="en-US" sz="1600" b="1" i="0" u="none" strike="noStrike" cap="none" normalizeH="0" baseline="0" dirty="0">
                <a:ln>
                  <a:noFill/>
                </a:ln>
                <a:solidFill>
                  <a:srgbClr val="008080"/>
                </a:solidFill>
                <a:effectLst/>
                <a:latin typeface="JetBrains Mono"/>
              </a:rPr>
              <a:t>'x y z'</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10</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(y-</a:t>
            </a:r>
            <a:r>
              <a:rPr kumimoji="0" lang="en-US" altLang="en-US" sz="1600" b="0" i="0" u="none" strike="noStrike" cap="none" normalizeH="0" baseline="0" dirty="0">
                <a:ln>
                  <a:noFill/>
                </a:ln>
                <a:solidFill>
                  <a:srgbClr val="1750EB"/>
                </a:solidFill>
                <a:effectLst/>
                <a:latin typeface="JetBrains Mono"/>
              </a:rPr>
              <a:t>3</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a:t>
            </a:r>
            <a:r>
              <a:rPr kumimoji="0" lang="en-US" altLang="en-US" sz="1600" b="0" i="0" u="none" strike="noStrike" cap="none" normalizeH="0" baseline="0" dirty="0">
                <a:ln>
                  <a:noFill/>
                </a:ln>
                <a:solidFill>
                  <a:srgbClr val="080808"/>
                </a:solidFill>
                <a:effectLst/>
                <a:latin typeface="JetBrains Mono"/>
              </a:rPr>
              <a:t>-z)**</a:t>
            </a:r>
            <a:r>
              <a:rPr kumimoji="0" lang="en-US" altLang="en-US" sz="1600" b="0" i="0" u="none" strike="noStrike" cap="none" normalizeH="0" baseline="0" dirty="0">
                <a:ln>
                  <a:noFill/>
                </a:ln>
                <a:solidFill>
                  <a:srgbClr val="1750EB"/>
                </a:solidFill>
                <a:effectLst/>
                <a:latin typeface="JetBrains Mono"/>
              </a:rPr>
              <a:t>2</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partial derivatives for x and 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dx_f</a:t>
            </a:r>
            <a:r>
              <a:rPr kumimoji="0" lang="en-US" altLang="en-US" sz="1600" b="0" i="0" u="none" strike="noStrike" cap="none" normalizeH="0" baseline="0" dirty="0">
                <a:ln>
                  <a:noFill/>
                </a:ln>
                <a:solidFill>
                  <a:srgbClr val="080808"/>
                </a:solidFill>
                <a:effectLst/>
                <a:latin typeface="JetBrains Mono"/>
              </a:rPr>
              <a:t> = diff(f, x)</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dy_f</a:t>
            </a:r>
            <a:r>
              <a:rPr kumimoji="0" lang="en-US" altLang="en-US" sz="1600" b="0" i="0" u="none" strike="noStrike" cap="none" normalizeH="0" baseline="0" dirty="0">
                <a:ln>
                  <a:noFill/>
                </a:ln>
                <a:solidFill>
                  <a:srgbClr val="080808"/>
                </a:solidFill>
                <a:effectLst/>
                <a:latin typeface="JetBrains Mono"/>
              </a:rPr>
              <a:t> = diff(f, y)</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dz_f</a:t>
            </a:r>
            <a:r>
              <a:rPr kumimoji="0" lang="en-US" altLang="en-US" sz="1600" b="0" i="0" u="none" strike="noStrike" cap="none" normalizeH="0" baseline="0" dirty="0">
                <a:ln>
                  <a:noFill/>
                </a:ln>
                <a:solidFill>
                  <a:srgbClr val="080808"/>
                </a:solidFill>
                <a:effectLst/>
                <a:latin typeface="JetBrains Mono"/>
              </a:rPr>
              <a:t> = diff(f, z)</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dx_f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2*x + 20</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dy_f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2*y - 6</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dz_f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2*z - 2</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24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1FF8-2FF5-40B6-9CD8-CD050663A4F5}"/>
              </a:ext>
            </a:extLst>
          </p:cNvPr>
          <p:cNvSpPr>
            <a:spLocks noGrp="1"/>
          </p:cNvSpPr>
          <p:nvPr>
            <p:ph type="title"/>
          </p:nvPr>
        </p:nvSpPr>
        <p:spPr/>
        <p:txBody>
          <a:bodyPr/>
          <a:lstStyle/>
          <a:p>
            <a:r>
              <a:rPr lang="en-US" dirty="0"/>
              <a:t>Multivariable Gradient Descent</a:t>
            </a:r>
          </a:p>
        </p:txBody>
      </p:sp>
      <p:sp>
        <p:nvSpPr>
          <p:cNvPr id="3" name="Content Placeholder 2">
            <a:extLst>
              <a:ext uri="{FF2B5EF4-FFF2-40B4-BE49-F238E27FC236}">
                <a16:creationId xmlns:a16="http://schemas.microsoft.com/office/drawing/2014/main" id="{DC3D0183-8FB7-42A9-A1A2-BD5CA3A83C4D}"/>
              </a:ext>
            </a:extLst>
          </p:cNvPr>
          <p:cNvSpPr>
            <a:spLocks noGrp="1"/>
          </p:cNvSpPr>
          <p:nvPr>
            <p:ph sz="quarter" idx="10"/>
          </p:nvPr>
        </p:nvSpPr>
        <p:spPr>
          <a:xfrm>
            <a:off x="539496" y="1435607"/>
            <a:ext cx="4416552" cy="4752541"/>
          </a:xfrm>
        </p:spPr>
        <p:txBody>
          <a:bodyPr>
            <a:normAutofit/>
          </a:bodyPr>
          <a:lstStyle/>
          <a:p>
            <a:pPr marL="0" indent="0">
              <a:buNone/>
            </a:pPr>
            <a:r>
              <a:rPr lang="en-US" sz="2000" dirty="0"/>
              <a:t>We now manage three derivatives and not just one, and use them to adjust the three variables respectively. </a:t>
            </a:r>
          </a:p>
          <a:p>
            <a:pPr marL="0" indent="0">
              <a:buNone/>
            </a:pPr>
            <a:endParaRPr lang="en-US" sz="2000" dirty="0"/>
          </a:p>
          <a:p>
            <a:pPr marL="0" indent="0">
              <a:buNone/>
            </a:pPr>
            <a:r>
              <a:rPr lang="en-US" sz="2000" dirty="0"/>
              <a:t>Using gradient descent, we roughly minimize (</a:t>
            </a:r>
            <a:r>
              <a:rPr lang="en-US" sz="2000" dirty="0" err="1"/>
              <a:t>x,y,z</a:t>
            </a:r>
            <a:r>
              <a:rPr lang="en-US" sz="2000" dirty="0"/>
              <a:t>) to numbers close to (-10, 3, 1)  and closely reach a minimum of 0. </a:t>
            </a:r>
          </a:p>
          <a:p>
            <a:pPr marL="0" indent="0">
              <a:buNone/>
            </a:pPr>
            <a:endParaRPr lang="en-US" sz="2000" dirty="0"/>
          </a:p>
          <a:p>
            <a:pPr marL="0" indent="0">
              <a:buNone/>
            </a:pPr>
            <a:r>
              <a:rPr lang="en-US" sz="2000" dirty="0"/>
              <a:t>Congrats! You are doing multivariable calculus. </a:t>
            </a:r>
          </a:p>
        </p:txBody>
      </p:sp>
      <p:sp>
        <p:nvSpPr>
          <p:cNvPr id="5" name="Rectangle 2">
            <a:extLst>
              <a:ext uri="{FF2B5EF4-FFF2-40B4-BE49-F238E27FC236}">
                <a16:creationId xmlns:a16="http://schemas.microsoft.com/office/drawing/2014/main" id="{4EEEC26C-5E7B-40DF-9D29-D4CB1350D113}"/>
              </a:ext>
            </a:extLst>
          </p:cNvPr>
          <p:cNvSpPr>
            <a:spLocks noChangeArrowheads="1"/>
          </p:cNvSpPr>
          <p:nvPr/>
        </p:nvSpPr>
        <p:spPr bwMode="auto">
          <a:xfrm>
            <a:off x="5703832" y="1303498"/>
            <a:ext cx="5828666"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x,y,z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(z-</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dy_f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dz_f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0.0001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we will find the x for the minimum</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we will find the y for the minimum</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we will find the z for the minimum</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x slope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dy_f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y slope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dz_f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z slope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y - L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y</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z - L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z</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000" i="1" dirty="0">
                <a:solidFill>
                  <a:srgbClr val="808080"/>
                </a:solidFill>
                <a:latin typeface="Courier New" panose="02070309020205020404" pitchFamily="49" charset="0"/>
                <a:cs typeface="Courier New" panose="02070309020205020404" pitchFamily="49" charset="0"/>
              </a:rPr>
              <a:t># -9.999999999995559 2.9999999999988898 0.9999999999997224 2.1031154992708616e-23</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z, f(</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x,y,z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898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858A-D645-4189-83B7-BA9835498CF1}"/>
              </a:ext>
            </a:extLst>
          </p:cNvPr>
          <p:cNvSpPr>
            <a:spLocks noGrp="1"/>
          </p:cNvSpPr>
          <p:nvPr>
            <p:ph type="title"/>
          </p:nvPr>
        </p:nvSpPr>
        <p:spPr/>
        <p:txBody>
          <a:bodyPr>
            <a:normAutofit fontScale="90000"/>
          </a:bodyPr>
          <a:lstStyle/>
          <a:p>
            <a:r>
              <a:rPr lang="en-US" dirty="0"/>
              <a:t>When Slopes of 0 are Not Minimums/Maximums</a:t>
            </a:r>
          </a:p>
        </p:txBody>
      </p:sp>
      <p:sp>
        <p:nvSpPr>
          <p:cNvPr id="3" name="Content Placeholder 2">
            <a:extLst>
              <a:ext uri="{FF2B5EF4-FFF2-40B4-BE49-F238E27FC236}">
                <a16:creationId xmlns:a16="http://schemas.microsoft.com/office/drawing/2014/main" id="{9571BC5A-6E4A-41B0-ACAF-BAB0A8149D82}"/>
              </a:ext>
            </a:extLst>
          </p:cNvPr>
          <p:cNvSpPr>
            <a:spLocks noGrp="1"/>
          </p:cNvSpPr>
          <p:nvPr>
            <p:ph sz="quarter" idx="10"/>
          </p:nvPr>
        </p:nvSpPr>
        <p:spPr>
          <a:xfrm>
            <a:off x="539496" y="1435608"/>
            <a:ext cx="9527696" cy="3977640"/>
          </a:xfrm>
        </p:spPr>
        <p:txBody>
          <a:bodyPr/>
          <a:lstStyle/>
          <a:p>
            <a:pPr marL="0" indent="0">
              <a:buNone/>
            </a:pPr>
            <a:r>
              <a:rPr lang="en-US" dirty="0"/>
              <a:t>There are some awkward special cases when all variables reach a slope of 0 but are not the local minimum or maximum. </a:t>
            </a:r>
          </a:p>
          <a:p>
            <a:pPr marL="0" indent="0">
              <a:buNone/>
            </a:pPr>
            <a:endParaRPr lang="en-US" dirty="0"/>
          </a:p>
          <a:p>
            <a:pPr marL="0" indent="0">
              <a:buNone/>
            </a:pPr>
            <a:r>
              <a:rPr lang="en-US" dirty="0"/>
              <a:t>These are called saddle points. </a:t>
            </a:r>
          </a:p>
          <a:p>
            <a:pPr marL="0" indent="0">
              <a:buNone/>
            </a:pPr>
            <a:endParaRPr lang="en-US" dirty="0"/>
          </a:p>
          <a:p>
            <a:pPr marL="0" indent="0">
              <a:buNone/>
            </a:pPr>
            <a:r>
              <a:rPr lang="en-US" dirty="0"/>
              <a:t>There are methods to overcome these, the simplest being to do multiple random starting points or second partial derivatives, but in the interest of time we will not go here. </a:t>
            </a:r>
          </a:p>
          <a:p>
            <a:pPr marL="0" indent="0">
              <a:buNone/>
            </a:pPr>
            <a:endParaRPr lang="en-US" dirty="0"/>
          </a:p>
        </p:txBody>
      </p:sp>
      <p:pic>
        <p:nvPicPr>
          <p:cNvPr id="5" name="Picture 4">
            <a:extLst>
              <a:ext uri="{FF2B5EF4-FFF2-40B4-BE49-F238E27FC236}">
                <a16:creationId xmlns:a16="http://schemas.microsoft.com/office/drawing/2014/main" id="{D219D21F-3DDC-4A9C-BCE7-51DF34C8C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61" y="4298954"/>
            <a:ext cx="2793493" cy="2228587"/>
          </a:xfrm>
          <a:prstGeom prst="rect">
            <a:avLst/>
          </a:prstGeom>
        </p:spPr>
      </p:pic>
      <p:pic>
        <p:nvPicPr>
          <p:cNvPr id="7" name="Picture 6">
            <a:extLst>
              <a:ext uri="{FF2B5EF4-FFF2-40B4-BE49-F238E27FC236}">
                <a16:creationId xmlns:a16="http://schemas.microsoft.com/office/drawing/2014/main" id="{EA45D394-83D6-4575-BF49-2632E601A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787" y="4279641"/>
            <a:ext cx="2857500" cy="2247900"/>
          </a:xfrm>
          <a:prstGeom prst="rect">
            <a:avLst/>
          </a:prstGeom>
        </p:spPr>
      </p:pic>
      <p:pic>
        <p:nvPicPr>
          <p:cNvPr id="13" name="Picture 12">
            <a:extLst>
              <a:ext uri="{FF2B5EF4-FFF2-40B4-BE49-F238E27FC236}">
                <a16:creationId xmlns:a16="http://schemas.microsoft.com/office/drawing/2014/main" id="{FEFC8FC0-46E1-4F5A-B2E7-DE51393F9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527" y="4330019"/>
            <a:ext cx="2371049" cy="2147144"/>
          </a:xfrm>
          <a:prstGeom prst="rect">
            <a:avLst/>
          </a:prstGeom>
        </p:spPr>
      </p:pic>
      <p:sp>
        <p:nvSpPr>
          <p:cNvPr id="14" name="Oval 13">
            <a:extLst>
              <a:ext uri="{FF2B5EF4-FFF2-40B4-BE49-F238E27FC236}">
                <a16:creationId xmlns:a16="http://schemas.microsoft.com/office/drawing/2014/main" id="{F3440654-5C89-459C-A0B5-9287B0B3F2D9}"/>
              </a:ext>
            </a:extLst>
          </p:cNvPr>
          <p:cNvSpPr/>
          <p:nvPr/>
        </p:nvSpPr>
        <p:spPr>
          <a:xfrm>
            <a:off x="9660336" y="5451489"/>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357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The opposite of a derivative is an </a:t>
                </a:r>
                <a:r>
                  <a:rPr lang="en-US" b="1" dirty="0">
                    <a:solidFill>
                      <a:srgbClr val="FF0000"/>
                    </a:solidFill>
                  </a:rPr>
                  <a:t>integral</a:t>
                </a:r>
                <a:r>
                  <a:rPr lang="en-US" dirty="0"/>
                  <a:t>, which finds an area under a function’s curve. </a:t>
                </a:r>
              </a:p>
              <a:p>
                <a:pPr marL="0" indent="0">
                  <a:buNone/>
                </a:pPr>
                <a:endParaRPr lang="en-US" dirty="0"/>
              </a:p>
              <a:p>
                <a:pPr marL="0" indent="0">
                  <a:buNone/>
                </a:pPr>
                <a:r>
                  <a:rPr lang="en-US" dirty="0"/>
                  <a:t>Let’s look at a function that is curvy and hard to find the area under.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buNone/>
                </a:pPr>
                <a:endParaRPr lang="en-US" dirty="0"/>
              </a:p>
              <a:p>
                <a:pPr marL="0" indent="0">
                  <a:buNone/>
                </a:pPr>
                <a:r>
                  <a:rPr lang="en-US" dirty="0"/>
                  <a:t>I want to find the area between 0 and 2 for this function as shaded in red to the right </a:t>
                </a:r>
              </a:p>
              <a:p>
                <a:pPr marL="0" indent="0">
                  <a:buNone/>
                </a:pPr>
                <a:endParaRPr lang="en-US" dirty="0"/>
              </a:p>
              <a:p>
                <a:pPr marL="0" indent="0">
                  <a:buNone/>
                </a:pPr>
                <a:r>
                  <a:rPr lang="en-US" dirty="0"/>
                  <a:t>How is it done? </a:t>
                </a:r>
              </a:p>
            </p:txBody>
          </p:sp>
        </mc:Choice>
        <mc:Fallback>
          <p:sp>
            <p:nvSpPr>
              <p:cNvPr id="3" name="Content Placeholder 2">
                <a:extLst>
                  <a:ext uri="{FF2B5EF4-FFF2-40B4-BE49-F238E27FC236}">
                    <a16:creationId xmlns:a16="http://schemas.microsoft.com/office/drawing/2014/main" id="{5C31B181-28C8-42F3-BF04-759D4957E8EC}"/>
                  </a:ext>
                </a:extLst>
              </p:cNvPr>
              <p:cNvSpPr>
                <a:spLocks noGrp="1" noRot="1" noChangeAspect="1" noMove="1" noResize="1" noEditPoints="1" noAdjustHandles="1" noChangeArrowheads="1" noChangeShapeType="1" noTextEdit="1"/>
              </p:cNvSpPr>
              <p:nvPr>
                <p:ph sz="quarter" idx="10"/>
              </p:nvPr>
            </p:nvSpPr>
            <p:spPr>
              <a:xfrm>
                <a:off x="539496" y="1435608"/>
                <a:ext cx="6282544" cy="3977640"/>
              </a:xfrm>
              <a:blipFill>
                <a:blip r:embed="rId2"/>
                <a:stretch>
                  <a:fillRect l="-874" t="-1534"/>
                </a:stretch>
              </a:blipFill>
            </p:spPr>
            <p:txBody>
              <a:bodyPr/>
              <a:lstStyle/>
              <a:p>
                <a:r>
                  <a:rPr lang="en-US">
                    <a:noFill/>
                  </a:rPr>
                  <a:t> </a:t>
                </a:r>
              </a:p>
            </p:txBody>
          </p:sp>
        </mc:Fallback>
      </mc:AlternateContent>
      <p:pic>
        <p:nvPicPr>
          <p:cNvPr id="7174" name="Picture 6" descr="Graph Preview">
            <a:extLst>
              <a:ext uri="{FF2B5EF4-FFF2-40B4-BE49-F238E27FC236}">
                <a16:creationId xmlns:a16="http://schemas.microsoft.com/office/drawing/2014/main" id="{A382E7EA-25AC-46A1-9CD3-B4527E8B4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03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What if we were to pack some rectangles of equal width under the curve and sum their areas? </a:t>
            </a:r>
          </a:p>
          <a:p>
            <a:pPr marL="0" indent="0">
              <a:buNone/>
            </a:pPr>
            <a:endParaRPr lang="en-US" dirty="0"/>
          </a:p>
          <a:p>
            <a:pPr marL="0" indent="0">
              <a:buNone/>
            </a:pPr>
            <a:r>
              <a:rPr lang="en-US" dirty="0"/>
              <a:t>Would 4 rectangles give us a good estimate? </a:t>
            </a:r>
          </a:p>
        </p:txBody>
      </p:sp>
      <p:pic>
        <p:nvPicPr>
          <p:cNvPr id="7174" name="Picture 6">
            <a:extLst>
              <a:ext uri="{FF2B5EF4-FFF2-40B4-BE49-F238E27FC236}">
                <a16:creationId xmlns:a16="http://schemas.microsoft.com/office/drawing/2014/main" id="{A382E7EA-25AC-46A1-9CD3-B4527E8B4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921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What if we were to pack some rectangles of equal width under the curve and sum their areas? </a:t>
            </a:r>
          </a:p>
          <a:p>
            <a:pPr marL="0" indent="0">
              <a:buNone/>
            </a:pPr>
            <a:endParaRPr lang="en-US" dirty="0"/>
          </a:p>
          <a:p>
            <a:pPr marL="0" indent="0">
              <a:buNone/>
            </a:pPr>
            <a:r>
              <a:rPr lang="en-US" dirty="0"/>
              <a:t>Would 4 rectangles give us a good estimate? </a:t>
            </a:r>
          </a:p>
          <a:p>
            <a:pPr marL="0" indent="0">
              <a:buNone/>
            </a:pPr>
            <a:endParaRPr lang="en-US" dirty="0"/>
          </a:p>
          <a:p>
            <a:pPr marL="0" indent="0">
              <a:buNone/>
            </a:pPr>
            <a:r>
              <a:rPr lang="en-US" dirty="0"/>
              <a:t>What about 8 rectangles? </a:t>
            </a:r>
          </a:p>
          <a:p>
            <a:pPr marL="0" indent="0">
              <a:buNone/>
            </a:pPr>
            <a:endParaRPr lang="en-US" dirty="0"/>
          </a:p>
          <a:p>
            <a:pPr marL="0" indent="0">
              <a:buNone/>
            </a:pPr>
            <a:r>
              <a:rPr lang="en-US" dirty="0"/>
              <a:t>Is it reasonable to say the more rectangles we pack, the closer the sum of their areas approaches the actual area under the curve?</a:t>
            </a:r>
          </a:p>
        </p:txBody>
      </p:sp>
      <p:pic>
        <p:nvPicPr>
          <p:cNvPr id="7174" name="Picture 6">
            <a:extLst>
              <a:ext uri="{FF2B5EF4-FFF2-40B4-BE49-F238E27FC236}">
                <a16:creationId xmlns:a16="http://schemas.microsoft.com/office/drawing/2014/main" id="{A382E7EA-25AC-46A1-9CD3-B4527E8B4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88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 – Reimann Sums </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We can use Python to approximate the area using 10,000 rectangles and we get a very close answer of 2.666. </a:t>
            </a:r>
          </a:p>
          <a:p>
            <a:pPr marL="0" indent="0">
              <a:buNone/>
            </a:pPr>
            <a:endParaRPr lang="en-US" dirty="0"/>
          </a:p>
          <a:p>
            <a:pPr marL="0" indent="0">
              <a:buNone/>
            </a:pPr>
            <a:r>
              <a:rPr lang="en-US" dirty="0"/>
              <a:t>This technique is known as </a:t>
            </a:r>
            <a:r>
              <a:rPr lang="en-US" b="1" dirty="0">
                <a:solidFill>
                  <a:srgbClr val="FF0000"/>
                </a:solidFill>
              </a:rPr>
              <a:t>Reimann Sum</a:t>
            </a:r>
            <a:r>
              <a:rPr lang="en-US" dirty="0"/>
              <a:t>. </a:t>
            </a:r>
          </a:p>
          <a:p>
            <a:pPr marL="0" indent="0">
              <a:buNone/>
            </a:pPr>
            <a:endParaRPr lang="en-US" dirty="0"/>
          </a:p>
        </p:txBody>
      </p:sp>
      <p:sp>
        <p:nvSpPr>
          <p:cNvPr id="4" name="Rectangle 1">
            <a:extLst>
              <a:ext uri="{FF2B5EF4-FFF2-40B4-BE49-F238E27FC236}">
                <a16:creationId xmlns:a16="http://schemas.microsoft.com/office/drawing/2014/main" id="{50E63AE3-2BEC-4F64-9195-CBB18EB65F33}"/>
              </a:ext>
            </a:extLst>
          </p:cNvPr>
          <p:cNvSpPr>
            <a:spLocks noChangeArrowheads="1"/>
          </p:cNvSpPr>
          <p:nvPr/>
        </p:nvSpPr>
        <p:spPr bwMode="auto">
          <a:xfrm>
            <a:off x="539496" y="2870514"/>
            <a:ext cx="501892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approximate_integral</a:t>
            </a:r>
            <a:r>
              <a:rPr kumimoji="0" lang="en-US" altLang="en-US" sz="1400" b="0" i="0" u="none" strike="noStrike" cap="none" normalizeH="0" baseline="0" dirty="0">
                <a:ln>
                  <a:noFill/>
                </a:ln>
                <a:solidFill>
                  <a:srgbClr val="080808"/>
                </a:solidFill>
                <a:effectLst/>
                <a:latin typeface="JetBrains Mono"/>
              </a:rPr>
              <a:t>(a, b, n, f):</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delta_x</a:t>
            </a:r>
            <a:r>
              <a:rPr kumimoji="0" lang="en-US" altLang="en-US" sz="1400" b="0" i="0" u="none" strike="noStrike" cap="none" normalizeH="0" baseline="0" dirty="0">
                <a:ln>
                  <a:noFill/>
                </a:ln>
                <a:solidFill>
                  <a:srgbClr val="080808"/>
                </a:solidFill>
                <a:effectLst/>
                <a:latin typeface="JetBrains Mono"/>
              </a:rPr>
              <a:t> = (b - a) / n</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total_sum</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0</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1750EB"/>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err="1">
                <a:ln>
                  <a:noFill/>
                </a:ln>
                <a:solidFill>
                  <a:srgbClr val="080808"/>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in </a:t>
            </a:r>
            <a:r>
              <a:rPr kumimoji="0" lang="en-US" altLang="en-US" sz="1400" b="0" i="0" u="none" strike="noStrike" cap="none" normalizeH="0" baseline="0" dirty="0">
                <a:ln>
                  <a:noFill/>
                </a:ln>
                <a:solidFill>
                  <a:srgbClr val="000080"/>
                </a:solidFill>
                <a:effectLst/>
                <a:latin typeface="JetBrains Mono"/>
              </a:rPr>
              <a:t>range</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 n + </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midpoint = </a:t>
            </a:r>
            <a:r>
              <a:rPr kumimoji="0" lang="en-US" altLang="en-US" sz="1400" b="0" i="0" u="none" strike="noStrike" cap="none" normalizeH="0" baseline="0" dirty="0">
                <a:ln>
                  <a:noFill/>
                </a:ln>
                <a:solidFill>
                  <a:srgbClr val="1750EB"/>
                </a:solidFill>
                <a:effectLst/>
                <a:latin typeface="JetBrains Mono"/>
              </a:rPr>
              <a:t>0.5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 </a:t>
            </a:r>
            <a:r>
              <a:rPr kumimoji="0" lang="en-US" altLang="en-US" sz="1400" b="0" i="0" u="none" strike="noStrike" cap="none" normalizeH="0" baseline="0" dirty="0">
                <a:ln>
                  <a:noFill/>
                </a:ln>
                <a:solidFill>
                  <a:srgbClr val="080808"/>
                </a:solidFill>
                <a:effectLst/>
                <a:latin typeface="JetBrains Mono"/>
              </a:rPr>
              <a:t>* a + </a:t>
            </a:r>
            <a:r>
              <a:rPr kumimoji="0" lang="en-US" altLang="en-US" sz="1400" b="0" i="0" u="none" strike="noStrike" cap="none" normalizeH="0" baseline="0" dirty="0" err="1">
                <a:ln>
                  <a:noFill/>
                </a:ln>
                <a:solidFill>
                  <a:srgbClr val="080808"/>
                </a:solidFill>
                <a:effectLst/>
                <a:latin typeface="JetBrains Mono"/>
              </a:rPr>
              <a:t>delta_x</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2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total_sum</a:t>
            </a:r>
            <a:r>
              <a:rPr kumimoji="0" lang="en-US" altLang="en-US" sz="1400" b="0" i="0" u="none" strike="noStrike" cap="none" normalizeH="0" baseline="0" dirty="0">
                <a:ln>
                  <a:noFill/>
                </a:ln>
                <a:solidFill>
                  <a:srgbClr val="080808"/>
                </a:solidFill>
                <a:effectLst/>
                <a:latin typeface="JetBrains Mono"/>
              </a:rPr>
              <a:t> += f(midpoint)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err="1">
                <a:ln>
                  <a:noFill/>
                </a:ln>
                <a:solidFill>
                  <a:srgbClr val="080808"/>
                </a:solidFill>
                <a:effectLst/>
                <a:latin typeface="JetBrains Mono"/>
              </a:rPr>
              <a:t>total_sum</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err="1">
                <a:ln>
                  <a:noFill/>
                </a:ln>
                <a:solidFill>
                  <a:srgbClr val="080808"/>
                </a:solidFill>
                <a:effectLst/>
                <a:latin typeface="JetBrains Mono"/>
              </a:rPr>
              <a:t>delta_x</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my_function</a:t>
            </a:r>
            <a:r>
              <a:rPr kumimoji="0" lang="en-US" altLang="en-US" sz="1400" b="0" i="0" u="none" strike="noStrike" cap="none" normalizeH="0" baseline="0" dirty="0">
                <a:ln>
                  <a:noFill/>
                </a:ln>
                <a:solidFill>
                  <a:srgbClr val="080808"/>
                </a:solidFill>
                <a:effectLst/>
                <a:latin typeface="JetBrains Mono"/>
              </a:rPr>
              <a:t>(x):</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2</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area = </a:t>
            </a:r>
            <a:r>
              <a:rPr kumimoji="0" lang="en-US" altLang="en-US" sz="1400" b="0" i="0" u="none" strike="noStrike" cap="none" normalizeH="0" baseline="0" dirty="0" err="1">
                <a:ln>
                  <a:noFill/>
                </a:ln>
                <a:solidFill>
                  <a:srgbClr val="080808"/>
                </a:solidFill>
                <a:effectLst/>
                <a:latin typeface="JetBrains Mono"/>
              </a:rPr>
              <a:t>approximate_integral</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a</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b</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n</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10000</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f</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80808"/>
                </a:solidFill>
                <a:effectLst/>
                <a:latin typeface="JetBrains Mono"/>
              </a:rPr>
              <a:t>my_function</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(area)  </a:t>
            </a:r>
            <a:r>
              <a:rPr kumimoji="0" lang="en-US" altLang="en-US" sz="1400" b="0" i="1" u="none" strike="noStrike" cap="none" normalizeH="0" baseline="0" dirty="0">
                <a:ln>
                  <a:noFill/>
                </a:ln>
                <a:solidFill>
                  <a:srgbClr val="8C8C8C"/>
                </a:solidFill>
                <a:effectLst/>
                <a:latin typeface="JetBrains Mono"/>
              </a:rPr>
              <a:t># prints 2.66666665999999</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BE6E44B-E87A-40A0-B67F-971B49519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9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Number Systems – Natural Numbers</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4426577A-380E-46A0-BFBC-B9DA4E432B34}"/>
                  </a:ext>
                </a:extLst>
              </p:cNvPr>
              <p:cNvSpPr>
                <a:spLocks noGrp="1"/>
              </p:cNvSpPr>
              <p:nvPr>
                <p:ph sz="half" idx="2"/>
              </p:nvPr>
            </p:nvSpPr>
            <p:spPr>
              <a:xfrm>
                <a:off x="541612" y="1431014"/>
                <a:ext cx="6336708" cy="5087550"/>
              </a:xfrm>
            </p:spPr>
            <p:txBody>
              <a:bodyPr>
                <a:normAutofit/>
              </a:bodyPr>
              <a:lstStyle/>
              <a:p>
                <a:pPr marL="0" indent="0">
                  <a:buNone/>
                </a:pPr>
                <a:r>
                  <a:rPr lang="en-US" b="1" dirty="0">
                    <a:solidFill>
                      <a:srgbClr val="FF0000"/>
                    </a:solidFill>
                  </a:rPr>
                  <a:t>Natural numbers </a:t>
                </a:r>
                <a:r>
                  <a:rPr lang="en-US" b="1" dirty="0"/>
                  <a:t>are 0, 1, 2, 3, 4, 5, and so on…</a:t>
                </a:r>
              </a:p>
              <a:p>
                <a:pPr marL="0" indent="0">
                  <a:buNone/>
                </a:pPr>
                <a:endParaRPr lang="en-US" b="1" dirty="0"/>
              </a:p>
              <a:p>
                <a:pPr marL="0" indent="0">
                  <a:buNone/>
                </a:pPr>
                <a14:m>
                  <m:oMathPara xmlns:m="http://schemas.openxmlformats.org/officeDocument/2006/math">
                    <m:oMathParaPr>
                      <m:jc m:val="centerGroup"/>
                    </m:oMathParaPr>
                    <m:oMath xmlns:m="http://schemas.openxmlformats.org/officeDocument/2006/math">
                      <m:r>
                        <a:rPr lang="en-US" sz="2800" b="1" dirty="0" smtClean="0">
                          <a:solidFill>
                            <a:schemeClr val="tx1"/>
                          </a:solidFill>
                          <a:latin typeface="Cambria Math" panose="02040503050406030204" pitchFamily="18" charset="0"/>
                        </a:rPr>
                        <m:t>ℕ</m:t>
                      </m:r>
                      <m:r>
                        <a:rPr lang="en-US" sz="2800" b="1" i="0" dirty="0" smtClean="0">
                          <a:solidFill>
                            <a:schemeClr val="tx1"/>
                          </a:solidFill>
                          <a:latin typeface="Cambria Math" panose="02040503050406030204" pitchFamily="18" charset="0"/>
                        </a:rPr>
                        <m:t>=</m:t>
                      </m:r>
                      <m:sSub>
                        <m:sSubPr>
                          <m:ctrlPr>
                            <a:rPr lang="en-US" sz="2800" b="1" i="1" dirty="0" smtClean="0">
                              <a:solidFill>
                                <a:schemeClr val="tx1"/>
                              </a:solidFill>
                              <a:latin typeface="Cambria Math" panose="02040503050406030204" pitchFamily="18" charset="0"/>
                            </a:rPr>
                          </m:ctrlPr>
                        </m:sSubPr>
                        <m:e>
                          <m:r>
                            <a:rPr lang="en-US" sz="2800" b="1" i="1" dirty="0" smtClean="0">
                              <a:solidFill>
                                <a:schemeClr val="tx1"/>
                              </a:solidFill>
                              <a:latin typeface="Cambria Math" panose="02040503050406030204" pitchFamily="18" charset="0"/>
                            </a:rPr>
                            <m:t>𝟎</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𝟏</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𝟐</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𝟑</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𝟒</m:t>
                          </m:r>
                          <m:r>
                            <a:rPr lang="en-US" sz="2800" b="1" i="1" dirty="0" smtClean="0">
                              <a:solidFill>
                                <a:schemeClr val="tx1"/>
                              </a:solidFill>
                              <a:latin typeface="Cambria Math" panose="02040503050406030204" pitchFamily="18" charset="0"/>
                            </a:rPr>
                            <m:t> …</m:t>
                          </m:r>
                        </m:e>
                        <m:sub>
                          <m:r>
                            <a:rPr lang="en-US" sz="2800" b="1" i="1" dirty="0" smtClean="0">
                              <a:solidFill>
                                <a:schemeClr val="tx1"/>
                              </a:solidFill>
                              <a:latin typeface="Cambria Math" panose="02040503050406030204" pitchFamily="18" charset="0"/>
                            </a:rPr>
                            <m:t>  </m:t>
                          </m:r>
                        </m:sub>
                      </m:sSub>
                    </m:oMath>
                  </m:oMathPara>
                </a14:m>
                <a:endParaRPr lang="en-US" sz="2800" b="1" dirty="0">
                  <a:solidFill>
                    <a:schemeClr val="tx1"/>
                  </a:solidFill>
                </a:endParaRPr>
              </a:p>
              <a:p>
                <a:pPr marL="0" indent="0">
                  <a:lnSpc>
                    <a:spcPct val="100000"/>
                  </a:lnSpc>
                  <a:buNone/>
                </a:pPr>
                <a:r>
                  <a:rPr lang="en-US" dirty="0">
                    <a:solidFill>
                      <a:schemeClr val="tx1"/>
                    </a:solidFill>
                  </a:rPr>
                  <a:t>These are zero and positive whole numbers and are the oldest number system, going back to ancient cave people scratching tally marks on bones and walls to keep records. </a:t>
                </a:r>
              </a:p>
              <a:p>
                <a:pPr marL="0" indent="0">
                  <a:lnSpc>
                    <a:spcPct val="100000"/>
                  </a:lnSpc>
                  <a:buNone/>
                </a:pPr>
                <a:r>
                  <a:rPr lang="en-US" dirty="0">
                    <a:solidFill>
                      <a:schemeClr val="tx1"/>
                    </a:solidFill>
                  </a:rPr>
                  <a:t>The concept of “0” was later accepted, and the Babylonians developed the useful idea for place-holding notation for empty “columns” on numbers greater than 9, such as “10”, “1000”, or “1090.” </a:t>
                </a:r>
              </a:p>
              <a:p>
                <a:pPr marL="0" indent="0">
                  <a:lnSpc>
                    <a:spcPct val="100000"/>
                  </a:lnSpc>
                  <a:buNone/>
                </a:pPr>
                <a:r>
                  <a:rPr lang="en-US" dirty="0">
                    <a:solidFill>
                      <a:schemeClr val="tx1"/>
                    </a:solidFill>
                  </a:rPr>
                  <a:t>Those zeros indicate no value occupying that column.</a:t>
                </a:r>
              </a:p>
              <a:p>
                <a:pPr marL="0" indent="0">
                  <a:buNone/>
                </a:pPr>
                <a:endParaRPr lang="en-US" dirty="0">
                  <a:solidFill>
                    <a:schemeClr val="tx1"/>
                  </a:solidFill>
                </a:endParaRPr>
              </a:p>
              <a:p>
                <a:pPr marL="0" indent="0">
                  <a:buNone/>
                </a:pPr>
                <a:endParaRPr lang="en-US" b="1" dirty="0">
                  <a:solidFill>
                    <a:srgbClr val="FF0000"/>
                  </a:solidFill>
                </a:endParaRPr>
              </a:p>
            </p:txBody>
          </p:sp>
        </mc:Choice>
        <mc:Fallback xmlns="">
          <p:sp>
            <p:nvSpPr>
              <p:cNvPr id="6" name="Content Placeholder 1">
                <a:extLst>
                  <a:ext uri="{FF2B5EF4-FFF2-40B4-BE49-F238E27FC236}">
                    <a16:creationId xmlns:a16="http://schemas.microsoft.com/office/drawing/2014/main" id="{4426577A-380E-46A0-BFBC-B9DA4E432B34}"/>
                  </a:ext>
                </a:extLst>
              </p:cNvPr>
              <p:cNvSpPr>
                <a:spLocks noGrp="1" noRot="1" noChangeAspect="1" noMove="1" noResize="1" noEditPoints="1" noAdjustHandles="1" noChangeArrowheads="1" noChangeShapeType="1" noTextEdit="1"/>
              </p:cNvSpPr>
              <p:nvPr>
                <p:ph sz="half" idx="2"/>
              </p:nvPr>
            </p:nvSpPr>
            <p:spPr>
              <a:xfrm>
                <a:off x="541612" y="1431014"/>
                <a:ext cx="6336708" cy="5087550"/>
              </a:xfrm>
              <a:blipFill>
                <a:blip r:embed="rId2"/>
                <a:stretch>
                  <a:fillRect l="-866" t="-1559"/>
                </a:stretch>
              </a:blipFill>
            </p:spPr>
            <p:txBody>
              <a:bodyPr/>
              <a:lstStyle/>
              <a:p>
                <a:r>
                  <a:rPr lang="en-US">
                    <a:noFill/>
                  </a:rPr>
                  <a:t> </a:t>
                </a:r>
              </a:p>
            </p:txBody>
          </p:sp>
        </mc:Fallback>
      </mc:AlternateContent>
      <p:sp>
        <p:nvSpPr>
          <p:cNvPr id="5" name="Rectangle 3">
            <a:extLst>
              <a:ext uri="{FF2B5EF4-FFF2-40B4-BE49-F238E27FC236}">
                <a16:creationId xmlns:a16="http://schemas.microsoft.com/office/drawing/2014/main" id="{A212C0BC-E76D-4E14-B509-50F026A8A4B8}"/>
              </a:ext>
            </a:extLst>
          </p:cNvPr>
          <p:cNvSpPr>
            <a:spLocks noChangeArrowheads="1"/>
          </p:cNvSpPr>
          <p:nvPr/>
        </p:nvSpPr>
        <p:spPr bwMode="auto">
          <a:xfrm>
            <a:off x="611524" y="5595234"/>
            <a:ext cx="3927851" cy="92333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C8C8C"/>
                </a:solidFill>
                <a:effectLst/>
                <a:latin typeface="JetBrains Mono"/>
              </a:rPr>
              <a:t># Print natural numbers 0 through 99 </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033B3"/>
                </a:solidFill>
                <a:effectLst/>
                <a:latin typeface="JetBrains Mono"/>
              </a:rPr>
              <a:t>for </a:t>
            </a:r>
            <a:r>
              <a:rPr kumimoji="0" lang="en-US" altLang="en-US" b="0" i="0" u="none" strike="noStrike" cap="none" normalizeH="0" baseline="0" dirty="0" err="1">
                <a:ln>
                  <a:noFill/>
                </a:ln>
                <a:solidFill>
                  <a:srgbClr val="080808"/>
                </a:solidFill>
                <a:effectLst/>
                <a:latin typeface="JetBrains Mono"/>
              </a:rPr>
              <a:t>i</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a:ln>
                  <a:noFill/>
                </a:ln>
                <a:solidFill>
                  <a:srgbClr val="080808"/>
                </a:solidFill>
                <a:effectLst/>
                <a:latin typeface="JetBrains Mono"/>
              </a:rPr>
              <a:t>range(</a:t>
            </a:r>
            <a:r>
              <a:rPr kumimoji="0" lang="en-US" altLang="en-US" b="0" i="0" u="none" strike="noStrike" cap="none" normalizeH="0" baseline="0" dirty="0">
                <a:ln>
                  <a:noFill/>
                </a:ln>
                <a:solidFill>
                  <a:srgbClr val="1750EB"/>
                </a:solidFill>
                <a:effectLst/>
                <a:latin typeface="JetBrains Mono"/>
              </a:rPr>
              <a:t>0</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1750EB"/>
                </a:solidFill>
                <a:effectLst/>
                <a:latin typeface="JetBrains Mono"/>
              </a:rPr>
              <a:t>100</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print(</a:t>
            </a:r>
            <a:r>
              <a:rPr kumimoji="0" lang="en-US" altLang="en-US" b="0" i="0" u="none" strike="noStrike" cap="none" normalizeH="0" baseline="0" dirty="0" err="1">
                <a:ln>
                  <a:noFill/>
                </a:ln>
                <a:solidFill>
                  <a:srgbClr val="080808"/>
                </a:solidFill>
                <a:effectLst/>
                <a:latin typeface="JetBrains Mono"/>
              </a:rPr>
              <a:t>i</a:t>
            </a:r>
            <a:r>
              <a:rPr kumimoji="0" lang="en-US" altLang="en-US"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EBA49E2A-6722-4FE3-B334-4A4C62EA67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1638" y="1526959"/>
            <a:ext cx="2348493" cy="38040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A873DA3-6E69-40B0-AC8E-685111A55F63}"/>
              </a:ext>
            </a:extLst>
          </p:cNvPr>
          <p:cNvSpPr txBox="1"/>
          <p:nvPr/>
        </p:nvSpPr>
        <p:spPr>
          <a:xfrm>
            <a:off x="7722644" y="5496560"/>
            <a:ext cx="3868088" cy="954107"/>
          </a:xfrm>
          <a:prstGeom prst="rect">
            <a:avLst/>
          </a:prstGeom>
          <a:noFill/>
        </p:spPr>
        <p:txBody>
          <a:bodyPr wrap="square" rtlCol="0">
            <a:spAutoFit/>
          </a:bodyPr>
          <a:lstStyle/>
          <a:p>
            <a:r>
              <a:rPr lang="en-US" sz="1400" dirty="0"/>
              <a:t>The ancient </a:t>
            </a:r>
            <a:r>
              <a:rPr lang="en-US" sz="1400" dirty="0" err="1"/>
              <a:t>Ishango</a:t>
            </a:r>
            <a:r>
              <a:rPr lang="en-US" sz="1400" dirty="0"/>
              <a:t> bone is theorized to have tally marks scratched on it, keeping quantitative record of something. </a:t>
            </a:r>
          </a:p>
          <a:p>
            <a:r>
              <a:rPr lang="en-US" sz="1400" dirty="0">
                <a:hlinkClick r:id="rId4"/>
              </a:rPr>
              <a:t>https://en.wikipedia.org/wiki/Ishango_bone</a:t>
            </a:r>
            <a:endParaRPr lang="en-US" sz="1400" dirty="0"/>
          </a:p>
        </p:txBody>
      </p:sp>
    </p:spTree>
    <p:extLst>
      <p:ext uri="{BB962C8B-B14F-4D97-AF65-F5344CB8AC3E}">
        <p14:creationId xmlns:p14="http://schemas.microsoft.com/office/powerpoint/2010/main" val="8195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 – Using Limits and Reimann Sum</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If you want to extend this idea formally, you can use limits to approach an infinite number of rectangles and see it converges on an exact area of 8/3. </a:t>
            </a:r>
          </a:p>
          <a:p>
            <a:pPr marL="0" indent="0">
              <a:buNone/>
            </a:pPr>
            <a:endParaRPr lang="en-US" dirty="0"/>
          </a:p>
        </p:txBody>
      </p:sp>
      <p:pic>
        <p:nvPicPr>
          <p:cNvPr id="7" name="Picture 6">
            <a:extLst>
              <a:ext uri="{FF2B5EF4-FFF2-40B4-BE49-F238E27FC236}">
                <a16:creationId xmlns:a16="http://schemas.microsoft.com/office/drawing/2014/main" id="{2BE6E44B-E87A-40A0-B67F-971B49519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329707AB-82B2-4B00-9FC6-045E6D9FE399}"/>
              </a:ext>
            </a:extLst>
          </p:cNvPr>
          <p:cNvSpPr>
            <a:spLocks noChangeArrowheads="1"/>
          </p:cNvSpPr>
          <p:nvPr/>
        </p:nvSpPr>
        <p:spPr bwMode="auto">
          <a:xfrm>
            <a:off x="539496" y="2537928"/>
            <a:ext cx="4207267"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33B3"/>
                </a:solidFill>
                <a:effectLst/>
                <a:latin typeface="JetBrains Mono"/>
              </a:rPr>
              <a:t>from </a:t>
            </a:r>
            <a:r>
              <a:rPr kumimoji="0" lang="en-US" altLang="en-US" sz="1100" b="0" i="0" u="none" strike="noStrike" cap="none" normalizeH="0" baseline="0" dirty="0" err="1">
                <a:ln>
                  <a:noFill/>
                </a:ln>
                <a:solidFill>
                  <a:srgbClr val="080808"/>
                </a:solidFill>
                <a:effectLst/>
                <a:latin typeface="JetBrains Mono"/>
              </a:rPr>
              <a:t>sympy</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a:ln>
                  <a:noFill/>
                </a:ln>
                <a:solidFill>
                  <a:srgbClr val="0033B3"/>
                </a:solidFill>
                <a:effectLst/>
                <a:latin typeface="JetBrains Mono"/>
              </a:rPr>
              <a:t>import </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Declare variables to </a:t>
            </a:r>
            <a:r>
              <a:rPr kumimoji="0" lang="en-US" altLang="en-US" sz="1100" b="0" i="1" u="none" strike="noStrike" cap="none" normalizeH="0" baseline="0" dirty="0" err="1">
                <a:ln>
                  <a:noFill/>
                </a:ln>
                <a:solidFill>
                  <a:srgbClr val="8C8C8C"/>
                </a:solidFill>
                <a:effectLst/>
                <a:latin typeface="JetBrains Mono"/>
              </a:rPr>
              <a:t>SymPy</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a:ln>
                  <a:noFill/>
                </a:ln>
                <a:solidFill>
                  <a:srgbClr val="080808"/>
                </a:solidFill>
                <a:effectLst/>
                <a:latin typeface="JetBrains Mono"/>
              </a:rPr>
              <a:t>x, </a:t>
            </a:r>
            <a:r>
              <a:rPr kumimoji="0" lang="en-US" altLang="en-US" sz="1100" b="0" i="0" u="none" strike="noStrike" cap="none" normalizeH="0" baseline="0" dirty="0" err="1">
                <a:ln>
                  <a:noFill/>
                </a:ln>
                <a:solidFill>
                  <a:srgbClr val="080808"/>
                </a:solidFill>
                <a:effectLst/>
                <a:latin typeface="JetBrains Mono"/>
              </a:rPr>
              <a:t>i</a:t>
            </a:r>
            <a:r>
              <a:rPr kumimoji="0" lang="en-US" altLang="en-US" sz="1100" b="0" i="0" u="none" strike="noStrike" cap="none" normalizeH="0" baseline="0" dirty="0">
                <a:ln>
                  <a:noFill/>
                </a:ln>
                <a:solidFill>
                  <a:srgbClr val="080808"/>
                </a:solidFill>
                <a:effectLst/>
                <a:latin typeface="JetBrains Mono"/>
              </a:rPr>
              <a:t>, n = symbols(</a:t>
            </a:r>
            <a:r>
              <a:rPr kumimoji="0" lang="en-US" altLang="en-US" sz="1100" b="1" i="0" u="none" strike="noStrike" cap="none" normalizeH="0" baseline="0" dirty="0">
                <a:ln>
                  <a:noFill/>
                </a:ln>
                <a:solidFill>
                  <a:srgbClr val="008080"/>
                </a:solidFill>
                <a:effectLst/>
                <a:latin typeface="JetBrains Mono"/>
              </a:rPr>
              <a:t>'x </a:t>
            </a:r>
            <a:r>
              <a:rPr kumimoji="0" lang="en-US" altLang="en-US" sz="1100" b="1" i="0" u="none" strike="noStrike" cap="none" normalizeH="0" baseline="0" dirty="0" err="1">
                <a:ln>
                  <a:noFill/>
                </a:ln>
                <a:solidFill>
                  <a:srgbClr val="008080"/>
                </a:solidFill>
                <a:effectLst/>
                <a:latin typeface="JetBrains Mono"/>
              </a:rPr>
              <a:t>i</a:t>
            </a:r>
            <a:r>
              <a:rPr kumimoji="0" lang="en-US" altLang="en-US" sz="1100" b="1" i="0" u="none" strike="noStrike" cap="none" normalizeH="0" baseline="0" dirty="0">
                <a:ln>
                  <a:noFill/>
                </a:ln>
                <a:solidFill>
                  <a:srgbClr val="008080"/>
                </a:solidFill>
                <a:effectLst/>
                <a:latin typeface="JetBrains Mono"/>
              </a:rPr>
              <a:t> n'</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Declare function and range</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a:ln>
                  <a:noFill/>
                </a:ln>
                <a:solidFill>
                  <a:srgbClr val="080808"/>
                </a:solidFill>
                <a:effectLst/>
                <a:latin typeface="JetBrains Mono"/>
              </a:rPr>
              <a:t>f = x**</a:t>
            </a:r>
            <a:r>
              <a:rPr kumimoji="0" lang="en-US" altLang="en-US" sz="1100" b="0" i="0" u="none" strike="noStrike" cap="none" normalizeH="0" baseline="0" dirty="0">
                <a:ln>
                  <a:noFill/>
                </a:ln>
                <a:solidFill>
                  <a:srgbClr val="1750EB"/>
                </a:solidFill>
                <a:effectLst/>
                <a:latin typeface="JetBrains Mono"/>
              </a:rPr>
              <a:t>2</a:t>
            </a:r>
            <a:br>
              <a:rPr kumimoji="0" lang="en-US" altLang="en-US" sz="1100" b="0" i="0" u="none" strike="noStrike" cap="none" normalizeH="0" baseline="0" dirty="0">
                <a:ln>
                  <a:noFill/>
                </a:ln>
                <a:solidFill>
                  <a:srgbClr val="1750EB"/>
                </a:solidFill>
                <a:effectLst/>
                <a:latin typeface="JetBrains Mono"/>
              </a:rPr>
            </a:br>
            <a:r>
              <a:rPr kumimoji="0" lang="en-US" altLang="en-US" sz="1100" b="0" i="0" u="none" strike="noStrike" cap="none" normalizeH="0" baseline="0" dirty="0">
                <a:ln>
                  <a:noFill/>
                </a:ln>
                <a:solidFill>
                  <a:srgbClr val="080808"/>
                </a:solidFill>
                <a:effectLst/>
                <a:latin typeface="JetBrains Mono"/>
              </a:rPr>
              <a:t>lower, upper = </a:t>
            </a:r>
            <a:r>
              <a:rPr kumimoji="0" lang="en-US" altLang="en-US" sz="1100" b="0" i="0" u="none" strike="noStrike" cap="none" normalizeH="0" baseline="0" dirty="0">
                <a:ln>
                  <a:noFill/>
                </a:ln>
                <a:solidFill>
                  <a:srgbClr val="1750EB"/>
                </a:solidFill>
                <a:effectLst/>
                <a:latin typeface="JetBrains Mono"/>
              </a:rPr>
              <a:t>0</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a:ln>
                  <a:noFill/>
                </a:ln>
                <a:solidFill>
                  <a:srgbClr val="1750EB"/>
                </a:solidFill>
                <a:effectLst/>
                <a:latin typeface="JetBrains Mono"/>
              </a:rPr>
              <a:t>2</a:t>
            </a:r>
            <a:br>
              <a:rPr kumimoji="0" lang="en-US" altLang="en-US" sz="1100" b="0" i="0" u="none" strike="noStrike" cap="none" normalizeH="0" baseline="0" dirty="0">
                <a:ln>
                  <a:noFill/>
                </a:ln>
                <a:solidFill>
                  <a:srgbClr val="1750EB"/>
                </a:solidFill>
                <a:effectLst/>
                <a:latin typeface="JetBrains Mono"/>
              </a:rPr>
            </a:br>
            <a:br>
              <a:rPr kumimoji="0" lang="en-US" altLang="en-US" sz="1100" b="0" i="0" u="none" strike="noStrike" cap="none" normalizeH="0" baseline="0" dirty="0">
                <a:ln>
                  <a:noFill/>
                </a:ln>
                <a:solidFill>
                  <a:srgbClr val="1750EB"/>
                </a:solidFill>
                <a:effectLst/>
                <a:latin typeface="JetBrains Mono"/>
              </a:rPr>
            </a:br>
            <a:r>
              <a:rPr kumimoji="0" lang="en-US" altLang="en-US" sz="1100" b="0" i="1" u="none" strike="noStrike" cap="none" normalizeH="0" baseline="0" dirty="0">
                <a:ln>
                  <a:noFill/>
                </a:ln>
                <a:solidFill>
                  <a:srgbClr val="8C8C8C"/>
                </a:solidFill>
                <a:effectLst/>
                <a:latin typeface="JetBrains Mono"/>
              </a:rPr>
              <a:t># Calculate width and each rectangle height at index "</a:t>
            </a:r>
            <a:r>
              <a:rPr kumimoji="0" lang="en-US" altLang="en-US" sz="1100" b="0" i="1" u="none" strike="noStrike" cap="none" normalizeH="0" baseline="0" dirty="0" err="1">
                <a:ln>
                  <a:noFill/>
                </a:ln>
                <a:solidFill>
                  <a:srgbClr val="8C8C8C"/>
                </a:solidFill>
                <a:effectLst/>
                <a:latin typeface="JetBrains Mono"/>
              </a:rPr>
              <a:t>i</a:t>
            </a:r>
            <a:r>
              <a:rPr kumimoji="0" lang="en-US" altLang="en-US" sz="1100" b="0" i="1" u="none" strike="noStrike" cap="none" normalizeH="0" baseline="0" dirty="0">
                <a:ln>
                  <a:noFill/>
                </a:ln>
                <a:solidFill>
                  <a:srgbClr val="8C8C8C"/>
                </a:solidFill>
                <a:effectLst/>
                <a:latin typeface="JetBrains Mono"/>
              </a:rPr>
              <a:t>"</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delta_x</a:t>
            </a:r>
            <a:r>
              <a:rPr kumimoji="0" lang="en-US" altLang="en-US" sz="1100" b="0" i="0" u="none" strike="noStrike" cap="none" normalizeH="0" baseline="0" dirty="0">
                <a:ln>
                  <a:noFill/>
                </a:ln>
                <a:solidFill>
                  <a:srgbClr val="080808"/>
                </a:solidFill>
                <a:effectLst/>
                <a:latin typeface="JetBrains Mono"/>
              </a:rPr>
              <a:t> = ((upper - lower) / n)</a:t>
            </a:r>
            <a:br>
              <a:rPr kumimoji="0" lang="en-US" altLang="en-US" sz="1100" b="0" i="0" u="none" strike="noStrike" cap="none" normalizeH="0" baseline="0" dirty="0">
                <a:ln>
                  <a:noFill/>
                </a:ln>
                <a:solidFill>
                  <a:srgbClr val="080808"/>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x_i</a:t>
            </a:r>
            <a:r>
              <a:rPr kumimoji="0" lang="en-US" altLang="en-US" sz="1100" b="0" i="0" u="none" strike="noStrike" cap="none" normalizeH="0" baseline="0" dirty="0">
                <a:ln>
                  <a:noFill/>
                </a:ln>
                <a:solidFill>
                  <a:srgbClr val="080808"/>
                </a:solidFill>
                <a:effectLst/>
                <a:latin typeface="JetBrains Mono"/>
              </a:rPr>
              <a:t> = (lower + </a:t>
            </a:r>
            <a:r>
              <a:rPr kumimoji="0" lang="en-US" altLang="en-US" sz="1100" b="0" i="0" u="none" strike="noStrike" cap="none" normalizeH="0" baseline="0" dirty="0" err="1">
                <a:ln>
                  <a:noFill/>
                </a:ln>
                <a:solidFill>
                  <a:srgbClr val="080808"/>
                </a:solidFill>
                <a:effectLst/>
                <a:latin typeface="JetBrains Mono"/>
              </a:rPr>
              <a:t>delta_x</a:t>
            </a:r>
            <a:r>
              <a:rPr kumimoji="0" lang="en-US" altLang="en-US" sz="1100" b="0" i="0" u="none" strike="noStrike" cap="none" normalizeH="0" baseline="0" dirty="0">
                <a:ln>
                  <a:noFill/>
                </a:ln>
                <a:solidFill>
                  <a:srgbClr val="080808"/>
                </a:solidFill>
                <a:effectLst/>
                <a:latin typeface="JetBrains Mono"/>
              </a:rPr>
              <a:t> * </a:t>
            </a:r>
            <a:r>
              <a:rPr kumimoji="0" lang="en-US" altLang="en-US" sz="1100" b="0" i="0" u="none" strike="noStrike" cap="none" normalizeH="0" baseline="0" dirty="0" err="1">
                <a:ln>
                  <a:noFill/>
                </a:ln>
                <a:solidFill>
                  <a:srgbClr val="080808"/>
                </a:solidFill>
                <a:effectLst/>
                <a:latin typeface="JetBrains Mono"/>
              </a:rPr>
              <a:t>i</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fx_i</a:t>
            </a:r>
            <a:r>
              <a:rPr kumimoji="0" lang="en-US" altLang="en-US" sz="1100" b="0" i="0" u="none" strike="noStrike" cap="none" normalizeH="0" baseline="0" dirty="0">
                <a:ln>
                  <a:noFill/>
                </a:ln>
                <a:solidFill>
                  <a:srgbClr val="080808"/>
                </a:solidFill>
                <a:effectLst/>
                <a:latin typeface="JetBrains Mono"/>
              </a:rPr>
              <a:t> = </a:t>
            </a:r>
            <a:r>
              <a:rPr kumimoji="0" lang="en-US" altLang="en-US" sz="1100" b="0" i="0" u="none" strike="noStrike" cap="none" normalizeH="0" baseline="0" dirty="0" err="1">
                <a:ln>
                  <a:noFill/>
                </a:ln>
                <a:solidFill>
                  <a:srgbClr val="080808"/>
                </a:solidFill>
                <a:effectLst/>
                <a:latin typeface="JetBrains Mono"/>
              </a:rPr>
              <a:t>f.subs</a:t>
            </a:r>
            <a:r>
              <a:rPr kumimoji="0" lang="en-US" altLang="en-US" sz="1100" b="0" i="0" u="none" strike="noStrike" cap="none" normalizeH="0" baseline="0" dirty="0">
                <a:ln>
                  <a:noFill/>
                </a:ln>
                <a:solidFill>
                  <a:srgbClr val="080808"/>
                </a:solidFill>
                <a:effectLst/>
                <a:latin typeface="JetBrains Mono"/>
              </a:rPr>
              <a:t>(x, </a:t>
            </a:r>
            <a:r>
              <a:rPr kumimoji="0" lang="en-US" altLang="en-US" sz="1100" b="0" i="0" u="none" strike="noStrike" cap="none" normalizeH="0" baseline="0" dirty="0" err="1">
                <a:ln>
                  <a:noFill/>
                </a:ln>
                <a:solidFill>
                  <a:srgbClr val="080808"/>
                </a:solidFill>
                <a:effectLst/>
                <a:latin typeface="JetBrains Mono"/>
              </a:rPr>
              <a:t>x_i</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Iterate all "n" rectangles and sum their areas</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n_rectangles</a:t>
            </a:r>
            <a:r>
              <a:rPr kumimoji="0" lang="en-US" altLang="en-US" sz="1100" b="0" i="0" u="none" strike="noStrike" cap="none" normalizeH="0" baseline="0" dirty="0">
                <a:ln>
                  <a:noFill/>
                </a:ln>
                <a:solidFill>
                  <a:srgbClr val="080808"/>
                </a:solidFill>
                <a:effectLst/>
                <a:latin typeface="JetBrains Mono"/>
              </a:rPr>
              <a:t> = Sum(</a:t>
            </a:r>
            <a:r>
              <a:rPr kumimoji="0" lang="en-US" altLang="en-US" sz="1100" b="0" i="0" u="none" strike="noStrike" cap="none" normalizeH="0" baseline="0" dirty="0" err="1">
                <a:ln>
                  <a:noFill/>
                </a:ln>
                <a:solidFill>
                  <a:srgbClr val="080808"/>
                </a:solidFill>
                <a:effectLst/>
                <a:latin typeface="JetBrains Mono"/>
              </a:rPr>
              <a:t>delta_x</a:t>
            </a:r>
            <a:r>
              <a:rPr kumimoji="0" lang="en-US" altLang="en-US" sz="1100" b="0" i="0" u="none" strike="noStrike" cap="none" normalizeH="0" baseline="0" dirty="0">
                <a:ln>
                  <a:noFill/>
                </a:ln>
                <a:solidFill>
                  <a:srgbClr val="080808"/>
                </a:solidFill>
                <a:effectLst/>
                <a:latin typeface="JetBrains Mono"/>
              </a:rPr>
              <a:t> * </a:t>
            </a:r>
            <a:r>
              <a:rPr kumimoji="0" lang="en-US" altLang="en-US" sz="1100" b="0" i="0" u="none" strike="noStrike" cap="none" normalizeH="0" baseline="0" dirty="0" err="1">
                <a:ln>
                  <a:noFill/>
                </a:ln>
                <a:solidFill>
                  <a:srgbClr val="080808"/>
                </a:solidFill>
                <a:effectLst/>
                <a:latin typeface="JetBrains Mono"/>
              </a:rPr>
              <a:t>fx_i</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err="1">
                <a:ln>
                  <a:noFill/>
                </a:ln>
                <a:solidFill>
                  <a:srgbClr val="080808"/>
                </a:solidFill>
                <a:effectLst/>
                <a:latin typeface="JetBrains Mono"/>
              </a:rPr>
              <a:t>i</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a:ln>
                  <a:noFill/>
                </a:ln>
                <a:solidFill>
                  <a:srgbClr val="1750EB"/>
                </a:solidFill>
                <a:effectLst/>
                <a:latin typeface="JetBrains Mono"/>
              </a:rPr>
              <a:t>1</a:t>
            </a:r>
            <a:r>
              <a:rPr kumimoji="0" lang="en-US" altLang="en-US" sz="1100" b="0" i="0" u="none" strike="noStrike" cap="none" normalizeH="0" baseline="0" dirty="0">
                <a:ln>
                  <a:noFill/>
                </a:ln>
                <a:solidFill>
                  <a:srgbClr val="080808"/>
                </a:solidFill>
                <a:effectLst/>
                <a:latin typeface="JetBrains Mono"/>
              </a:rPr>
              <a:t>, n)).doit()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Calculate the area by approaching the number</a:t>
            </a:r>
            <a:br>
              <a:rPr kumimoji="0" lang="en-US" altLang="en-US" sz="1100" b="0" i="1" u="none" strike="noStrike" cap="none" normalizeH="0" baseline="0" dirty="0">
                <a:ln>
                  <a:noFill/>
                </a:ln>
                <a:solidFill>
                  <a:srgbClr val="8C8C8C"/>
                </a:solidFill>
                <a:effectLst/>
                <a:latin typeface="JetBrains Mono"/>
              </a:rPr>
            </a:br>
            <a:r>
              <a:rPr kumimoji="0" lang="en-US" altLang="en-US" sz="1100" b="0" i="1" u="none" strike="noStrike" cap="none" normalizeH="0" baseline="0" dirty="0">
                <a:ln>
                  <a:noFill/>
                </a:ln>
                <a:solidFill>
                  <a:srgbClr val="8C8C8C"/>
                </a:solidFill>
                <a:effectLst/>
                <a:latin typeface="JetBrains Mono"/>
              </a:rPr>
              <a:t># of rectangles "n" to infinity</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a:ln>
                  <a:noFill/>
                </a:ln>
                <a:solidFill>
                  <a:srgbClr val="080808"/>
                </a:solidFill>
                <a:effectLst/>
                <a:latin typeface="JetBrains Mono"/>
              </a:rPr>
              <a:t>area = limit(</a:t>
            </a:r>
            <a:r>
              <a:rPr kumimoji="0" lang="en-US" altLang="en-US" sz="1100" b="0" i="0" u="none" strike="noStrike" cap="none" normalizeH="0" baseline="0" dirty="0" err="1">
                <a:ln>
                  <a:noFill/>
                </a:ln>
                <a:solidFill>
                  <a:srgbClr val="080808"/>
                </a:solidFill>
                <a:effectLst/>
                <a:latin typeface="JetBrains Mono"/>
              </a:rPr>
              <a:t>n_rectangles</a:t>
            </a:r>
            <a:r>
              <a:rPr kumimoji="0" lang="en-US" altLang="en-US" sz="1100" b="0" i="0" u="none" strike="noStrike" cap="none" normalizeH="0" baseline="0" dirty="0">
                <a:ln>
                  <a:noFill/>
                </a:ln>
                <a:solidFill>
                  <a:srgbClr val="080808"/>
                </a:solidFill>
                <a:effectLst/>
                <a:latin typeface="JetBrains Mono"/>
              </a:rPr>
              <a:t>, n, </a:t>
            </a:r>
            <a:r>
              <a:rPr kumimoji="0" lang="en-US" altLang="en-US" sz="1100" b="0" i="0" u="none" strike="noStrike" cap="none" normalizeH="0" baseline="0" dirty="0" err="1">
                <a:ln>
                  <a:noFill/>
                </a:ln>
                <a:solidFill>
                  <a:srgbClr val="080808"/>
                </a:solidFill>
                <a:effectLst/>
                <a:latin typeface="JetBrains Mono"/>
              </a:rPr>
              <a:t>oo</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0" u="none" strike="noStrike" cap="none" normalizeH="0" baseline="0" dirty="0">
                <a:ln>
                  <a:noFill/>
                </a:ln>
                <a:solidFill>
                  <a:srgbClr val="000080"/>
                </a:solidFill>
                <a:effectLst/>
                <a:latin typeface="JetBrains Mono"/>
              </a:rPr>
              <a:t>print</a:t>
            </a:r>
            <a:r>
              <a:rPr kumimoji="0" lang="en-US" altLang="en-US" sz="1100" b="0" i="0" u="none" strike="noStrike" cap="none" normalizeH="0" baseline="0" dirty="0">
                <a:ln>
                  <a:noFill/>
                </a:ln>
                <a:solidFill>
                  <a:srgbClr val="080808"/>
                </a:solidFill>
                <a:effectLst/>
                <a:latin typeface="JetBrains Mono"/>
              </a:rPr>
              <a:t>(area) </a:t>
            </a:r>
            <a:r>
              <a:rPr kumimoji="0" lang="en-US" altLang="en-US" sz="1100" b="0" i="1" u="none" strike="noStrike" cap="none" normalizeH="0" baseline="0" dirty="0">
                <a:ln>
                  <a:noFill/>
                </a:ln>
                <a:solidFill>
                  <a:srgbClr val="8C8C8C"/>
                </a:solidFill>
                <a:effectLst/>
                <a:latin typeface="JetBrains Mono"/>
              </a:rPr>
              <a:t># prints 8/3</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80469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 – Using </a:t>
            </a:r>
            <a:r>
              <a:rPr lang="en-US" dirty="0" err="1"/>
              <a:t>SymPy</a:t>
            </a:r>
            <a:endParaRPr lang="en-US" dirty="0"/>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The easiest exact approach you can use is to simply use </a:t>
            </a:r>
            <a:r>
              <a:rPr lang="en-US" dirty="0" err="1"/>
              <a:t>SymPy’s</a:t>
            </a:r>
            <a:r>
              <a:rPr lang="en-US" dirty="0"/>
              <a:t> integration function. </a:t>
            </a:r>
          </a:p>
          <a:p>
            <a:pPr marL="0" indent="0">
              <a:buNone/>
            </a:pPr>
            <a:endParaRPr lang="en-US" dirty="0"/>
          </a:p>
          <a:p>
            <a:pPr marL="0" indent="0">
              <a:buNone/>
            </a:pPr>
            <a:r>
              <a:rPr lang="en-US" dirty="0"/>
              <a:t>Provide it a symbolic function, the variable, and the range and it will calculate the exact area for you. </a:t>
            </a:r>
          </a:p>
        </p:txBody>
      </p:sp>
      <p:pic>
        <p:nvPicPr>
          <p:cNvPr id="7" name="Picture 6">
            <a:extLst>
              <a:ext uri="{FF2B5EF4-FFF2-40B4-BE49-F238E27FC236}">
                <a16:creationId xmlns:a16="http://schemas.microsoft.com/office/drawing/2014/main" id="{2BE6E44B-E87A-40A0-B67F-971B49519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A31D625-CD4C-4ACB-BE23-85DB753CE13B}"/>
              </a:ext>
            </a:extLst>
          </p:cNvPr>
          <p:cNvSpPr>
            <a:spLocks noChangeArrowheads="1"/>
          </p:cNvSpPr>
          <p:nvPr/>
        </p:nvSpPr>
        <p:spPr bwMode="auto">
          <a:xfrm>
            <a:off x="595901" y="3075956"/>
            <a:ext cx="4844265"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2</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integral of the function with respect to x</a:t>
            </a:r>
            <a:br>
              <a:rPr kumimoji="0" lang="en-US" altLang="en-US" sz="1600" b="0" i="1" u="none" strike="noStrike" cap="none" normalizeH="0" baseline="0" dirty="0">
                <a:ln>
                  <a:noFill/>
                </a:ln>
                <a:solidFill>
                  <a:srgbClr val="8C8C8C"/>
                </a:solidFill>
                <a:effectLst/>
                <a:latin typeface="JetBrains Mono"/>
              </a:rPr>
            </a:br>
            <a:r>
              <a:rPr kumimoji="0" lang="en-US" altLang="en-US" sz="1600" b="0" i="1" u="none" strike="noStrike" cap="none" normalizeH="0" baseline="0" dirty="0">
                <a:ln>
                  <a:noFill/>
                </a:ln>
                <a:solidFill>
                  <a:srgbClr val="8C8C8C"/>
                </a:solidFill>
                <a:effectLst/>
                <a:latin typeface="JetBrains Mono"/>
              </a:rPr>
              <a:t># for the area between x = 0 and 2</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area = integrate(f, (x, </a:t>
            </a:r>
            <a:r>
              <a:rPr kumimoji="0" lang="en-US" altLang="en-US" sz="1600" b="0" i="0" u="none" strike="noStrike" cap="none" normalizeH="0" baseline="0" dirty="0">
                <a:ln>
                  <a:noFill/>
                </a:ln>
                <a:solidFill>
                  <a:srgbClr val="1750EB"/>
                </a:solidFill>
                <a:effectLst/>
                <a:latin typeface="JetBrains Mono"/>
              </a:rPr>
              <a:t>0</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(area) </a:t>
            </a:r>
            <a:r>
              <a:rPr kumimoji="0" lang="en-US" altLang="en-US" sz="1600" b="0" i="1" u="none" strike="noStrike" cap="none" normalizeH="0" baseline="0" dirty="0">
                <a:ln>
                  <a:noFill/>
                </a:ln>
                <a:solidFill>
                  <a:srgbClr val="8C8C8C"/>
                </a:solidFill>
                <a:effectLst/>
                <a:latin typeface="JetBrains Mono"/>
              </a:rPr>
              <a:t># prints 8/3</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965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1F68-C32B-47E1-8BC0-6D8A57182EB1}"/>
              </a:ext>
            </a:extLst>
          </p:cNvPr>
          <p:cNvSpPr>
            <a:spLocks noGrp="1"/>
          </p:cNvSpPr>
          <p:nvPr>
            <p:ph type="title"/>
          </p:nvPr>
        </p:nvSpPr>
        <p:spPr/>
        <p:txBody>
          <a:bodyPr/>
          <a:lstStyle/>
          <a:p>
            <a:r>
              <a:rPr lang="en-US" dirty="0"/>
              <a:t>Further Resources</a:t>
            </a:r>
          </a:p>
        </p:txBody>
      </p:sp>
      <p:sp>
        <p:nvSpPr>
          <p:cNvPr id="5" name="TextBox 4">
            <a:extLst>
              <a:ext uri="{FF2B5EF4-FFF2-40B4-BE49-F238E27FC236}">
                <a16:creationId xmlns:a16="http://schemas.microsoft.com/office/drawing/2014/main" id="{C36B13D1-B312-4C5F-8BF9-CE3958F580EF}"/>
              </a:ext>
            </a:extLst>
          </p:cNvPr>
          <p:cNvSpPr txBox="1"/>
          <p:nvPr/>
        </p:nvSpPr>
        <p:spPr>
          <a:xfrm>
            <a:off x="521207" y="1610946"/>
            <a:ext cx="6095144" cy="3139321"/>
          </a:xfrm>
          <a:prstGeom prst="rect">
            <a:avLst/>
          </a:prstGeom>
          <a:noFill/>
        </p:spPr>
        <p:txBody>
          <a:bodyPr wrap="square">
            <a:spAutoFit/>
          </a:bodyPr>
          <a:lstStyle/>
          <a:p>
            <a:r>
              <a:rPr lang="en-US" b="1" dirty="0"/>
              <a:t>3Blue1Brown – Essence of Calculus </a:t>
            </a:r>
          </a:p>
          <a:p>
            <a:endParaRPr lang="en-US" dirty="0"/>
          </a:p>
          <a:p>
            <a:r>
              <a:rPr lang="en-US" dirty="0">
                <a:hlinkClick r:id="rId2"/>
              </a:rPr>
              <a:t>https://www.youtube.com/playlist?list=PLZHQObOWTQDMsr9K-rj53DwVRMYO3t5Yr</a:t>
            </a:r>
            <a:endParaRPr lang="en-US" dirty="0"/>
          </a:p>
          <a:p>
            <a:endParaRPr lang="en-US" dirty="0"/>
          </a:p>
          <a:p>
            <a:endParaRPr lang="en-US" dirty="0"/>
          </a:p>
          <a:p>
            <a:endParaRPr lang="en-US" dirty="0"/>
          </a:p>
          <a:p>
            <a:r>
              <a:rPr lang="en-US" b="1" dirty="0" err="1"/>
              <a:t>SymPy</a:t>
            </a:r>
            <a:r>
              <a:rPr lang="en-US" b="1" dirty="0"/>
              <a:t> Documentation</a:t>
            </a:r>
          </a:p>
          <a:p>
            <a:endParaRPr lang="en-US" b="1" dirty="0"/>
          </a:p>
          <a:p>
            <a:r>
              <a:rPr lang="en-US" dirty="0">
                <a:hlinkClick r:id="rId3"/>
              </a:rPr>
              <a:t>https://docs.sympy.org/latest/index.html</a:t>
            </a:r>
            <a:endParaRPr lang="en-US" dirty="0"/>
          </a:p>
          <a:p>
            <a:endParaRPr lang="en-US" b="1" dirty="0"/>
          </a:p>
        </p:txBody>
      </p:sp>
    </p:spTree>
    <p:extLst>
      <p:ext uri="{BB962C8B-B14F-4D97-AF65-F5344CB8AC3E}">
        <p14:creationId xmlns:p14="http://schemas.microsoft.com/office/powerpoint/2010/main" val="245888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Number </a:t>
            </a:r>
            <a:r>
              <a:rPr lang="en-US" dirty="0"/>
              <a:t>Systems – </a:t>
            </a:r>
            <a:r>
              <a:rPr lang="en-US" dirty="0">
                <a:latin typeface="Segoe UI Light" panose="020B0502040204020203" pitchFamily="34" charset="0"/>
                <a:cs typeface="Segoe UI Light" panose="020B0502040204020203" pitchFamily="34" charset="0"/>
              </a:rPr>
              <a:t>Integers</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4426577A-380E-46A0-BFBC-B9DA4E432B34}"/>
                  </a:ext>
                </a:extLst>
              </p:cNvPr>
              <p:cNvSpPr>
                <a:spLocks noGrp="1"/>
              </p:cNvSpPr>
              <p:nvPr>
                <p:ph sz="half" idx="2"/>
              </p:nvPr>
            </p:nvSpPr>
            <p:spPr>
              <a:xfrm>
                <a:off x="541612" y="1431014"/>
                <a:ext cx="6096932" cy="5087550"/>
              </a:xfrm>
            </p:spPr>
            <p:txBody>
              <a:bodyPr>
                <a:normAutofit/>
              </a:bodyPr>
              <a:lstStyle/>
              <a:p>
                <a:pPr marL="0" indent="0">
                  <a:buNone/>
                </a:pPr>
                <a:r>
                  <a:rPr lang="en-US" b="1" dirty="0">
                    <a:solidFill>
                      <a:srgbClr val="FF0000"/>
                    </a:solidFill>
                  </a:rPr>
                  <a:t>Integers</a:t>
                </a:r>
                <a:r>
                  <a:rPr lang="en-US" b="1" dirty="0">
                    <a:solidFill>
                      <a:schemeClr val="tx1"/>
                    </a:solidFill>
                  </a:rPr>
                  <a:t> include positive and negative whole numbers as well as 0. </a:t>
                </a:r>
              </a:p>
              <a:p>
                <a:pPr marL="0" indent="0">
                  <a:buNone/>
                </a:pPr>
                <a14:m>
                  <m:oMathPara xmlns:m="http://schemas.openxmlformats.org/officeDocument/2006/math">
                    <m:oMathParaPr>
                      <m:jc m:val="centerGroup"/>
                    </m:oMathParaPr>
                    <m:oMath xmlns:m="http://schemas.openxmlformats.org/officeDocument/2006/math">
                      <m:r>
                        <a:rPr lang="en-US" dirty="0" smtClean="0">
                          <a:solidFill>
                            <a:schemeClr val="tx1"/>
                          </a:solidFill>
                          <a:latin typeface="Cambria Math" panose="02040503050406030204" pitchFamily="18" charset="0"/>
                        </a:rPr>
                        <m:t>ℤ</m:t>
                      </m:r>
                      <m:r>
                        <a:rPr lang="en-US" b="0" i="0" dirty="0" smtClean="0">
                          <a:solidFill>
                            <a:schemeClr val="tx1"/>
                          </a:solidFill>
                          <a:latin typeface="Cambria Math" panose="02040503050406030204" pitchFamily="18" charset="0"/>
                        </a:rPr>
                        <m:t>= …−3, −2, −1, 0, 1, 2, 3 …</m:t>
                      </m:r>
                    </m:oMath>
                  </m:oMathPara>
                </a14:m>
                <a:endParaRPr lang="en-US" dirty="0">
                  <a:solidFill>
                    <a:schemeClr val="tx1"/>
                  </a:solidFill>
                </a:endParaRPr>
              </a:p>
              <a:p>
                <a:pPr marL="0" indent="0">
                  <a:buNone/>
                </a:pPr>
                <a:r>
                  <a:rPr lang="en-US" dirty="0">
                    <a:solidFill>
                      <a:schemeClr val="tx1"/>
                    </a:solidFill>
                  </a:rPr>
                  <a:t>We may take them for granted, but ancient mathematicians were deeply distrusting of the idea of negative numbers. </a:t>
                </a:r>
              </a:p>
              <a:p>
                <a:pPr marL="0" indent="0">
                  <a:buNone/>
                </a:pPr>
                <a:r>
                  <a:rPr lang="en-US" b="1" dirty="0">
                    <a:solidFill>
                      <a:schemeClr val="tx1"/>
                    </a:solidFill>
                  </a:rPr>
                  <a:t>But when you subtract 5 from 3, you get -2 and this is useful especially when it comes to finances where we measure profits and losses. </a:t>
                </a:r>
              </a:p>
              <a:p>
                <a:pPr marL="0" indent="0">
                  <a:buNone/>
                </a:pPr>
                <a:r>
                  <a:rPr lang="en-US" dirty="0">
                    <a:solidFill>
                      <a:schemeClr val="tx1"/>
                    </a:solidFill>
                  </a:rPr>
                  <a:t>In 628 AD, an Indian mathematician named Brahmagupta showed why negative numbers were necessary for arithmetic to progress, and therefore integers became accepted. </a:t>
                </a:r>
              </a:p>
            </p:txBody>
          </p:sp>
        </mc:Choice>
        <mc:Fallback xmlns="">
          <p:sp>
            <p:nvSpPr>
              <p:cNvPr id="6" name="Content Placeholder 1">
                <a:extLst>
                  <a:ext uri="{FF2B5EF4-FFF2-40B4-BE49-F238E27FC236}">
                    <a16:creationId xmlns:a16="http://schemas.microsoft.com/office/drawing/2014/main" id="{4426577A-380E-46A0-BFBC-B9DA4E432B34}"/>
                  </a:ext>
                </a:extLst>
              </p:cNvPr>
              <p:cNvSpPr>
                <a:spLocks noGrp="1" noRot="1" noChangeAspect="1" noMove="1" noResize="1" noEditPoints="1" noAdjustHandles="1" noChangeArrowheads="1" noChangeShapeType="1" noTextEdit="1"/>
              </p:cNvSpPr>
              <p:nvPr>
                <p:ph sz="half" idx="2"/>
              </p:nvPr>
            </p:nvSpPr>
            <p:spPr>
              <a:xfrm>
                <a:off x="541612" y="1431014"/>
                <a:ext cx="6096932" cy="5087550"/>
              </a:xfrm>
              <a:blipFill>
                <a:blip r:embed="rId2"/>
                <a:stretch>
                  <a:fillRect l="-900" t="-1559" r="-300"/>
                </a:stretch>
              </a:blipFill>
            </p:spPr>
            <p:txBody>
              <a:bodyPr/>
              <a:lstStyle/>
              <a:p>
                <a:r>
                  <a:rPr lang="en-US">
                    <a:noFill/>
                  </a:rPr>
                  <a:t> </a:t>
                </a:r>
              </a:p>
            </p:txBody>
          </p:sp>
        </mc:Fallback>
      </mc:AlternateContent>
      <p:sp>
        <p:nvSpPr>
          <p:cNvPr id="5" name="Rectangle 3">
            <a:extLst>
              <a:ext uri="{FF2B5EF4-FFF2-40B4-BE49-F238E27FC236}">
                <a16:creationId xmlns:a16="http://schemas.microsoft.com/office/drawing/2014/main" id="{A212C0BC-E76D-4E14-B509-50F026A8A4B8}"/>
              </a:ext>
            </a:extLst>
          </p:cNvPr>
          <p:cNvSpPr>
            <a:spLocks noChangeArrowheads="1"/>
          </p:cNvSpPr>
          <p:nvPr/>
        </p:nvSpPr>
        <p:spPr bwMode="auto">
          <a:xfrm>
            <a:off x="521208" y="5426986"/>
            <a:ext cx="4978400" cy="1015663"/>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8C8C8C"/>
                </a:solidFill>
                <a:effectLst/>
                <a:latin typeface="JetBrains Mono"/>
              </a:rPr>
              <a:t># Print integers -100 through 100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a:ln>
                  <a:noFill/>
                </a:ln>
                <a:solidFill>
                  <a:srgbClr val="0033B3"/>
                </a:solidFill>
                <a:effectLst/>
                <a:latin typeface="JetBrains Mono"/>
              </a:rPr>
              <a:t>for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in </a:t>
            </a:r>
            <a:r>
              <a:rPr kumimoji="0" lang="en-US" altLang="en-US" sz="2000" b="0" i="0" u="none" strike="noStrike" cap="none" normalizeH="0" baseline="0" dirty="0">
                <a:ln>
                  <a:noFill/>
                </a:ln>
                <a:solidFill>
                  <a:srgbClr val="080808"/>
                </a:solidFill>
                <a:effectLst/>
                <a:latin typeface="JetBrains Mono"/>
              </a:rPr>
              <a:t>range(</a:t>
            </a:r>
            <a:r>
              <a:rPr lang="en-US" altLang="en-US" sz="2000" dirty="0">
                <a:solidFill>
                  <a:srgbClr val="1750EB"/>
                </a:solidFill>
                <a:latin typeface="JetBrains Mono"/>
              </a:rPr>
              <a:t>-100</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101</a:t>
            </a:r>
            <a:r>
              <a:rPr kumimoji="0" lang="en-US" altLang="en-US" sz="2000" b="0" i="0" u="none" strike="noStrike" cap="none" normalizeH="0" baseline="0" dirty="0">
                <a:ln>
                  <a:noFill/>
                </a:ln>
                <a:solidFill>
                  <a:srgbClr val="080808"/>
                </a:solidFill>
                <a:effectLst/>
                <a:latin typeface="JetBrains Mono"/>
              </a:rPr>
              <a:t>): 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print(</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3" name="Picture 2" descr="A picture containing text, outdoor&#10;&#10;Description automatically generated">
            <a:extLst>
              <a:ext uri="{FF2B5EF4-FFF2-40B4-BE49-F238E27FC236}">
                <a16:creationId xmlns:a16="http://schemas.microsoft.com/office/drawing/2014/main" id="{5E7E29D8-B6FF-450E-AF98-4EA08398770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148" t="22431"/>
          <a:stretch/>
        </p:blipFill>
        <p:spPr>
          <a:xfrm>
            <a:off x="8254876" y="1493240"/>
            <a:ext cx="3032957" cy="3871520"/>
          </a:xfrm>
          <a:prstGeom prst="rect">
            <a:avLst/>
          </a:prstGeom>
        </p:spPr>
      </p:pic>
      <p:sp>
        <p:nvSpPr>
          <p:cNvPr id="4" name="TextBox 3">
            <a:extLst>
              <a:ext uri="{FF2B5EF4-FFF2-40B4-BE49-F238E27FC236}">
                <a16:creationId xmlns:a16="http://schemas.microsoft.com/office/drawing/2014/main" id="{C80E5EA8-92A8-4860-8DD0-936078405BF1}"/>
              </a:ext>
            </a:extLst>
          </p:cNvPr>
          <p:cNvSpPr txBox="1"/>
          <p:nvPr/>
        </p:nvSpPr>
        <p:spPr>
          <a:xfrm>
            <a:off x="8182499" y="5426986"/>
            <a:ext cx="3302000" cy="369332"/>
          </a:xfrm>
          <a:prstGeom prst="rect">
            <a:avLst/>
          </a:prstGeom>
          <a:noFill/>
        </p:spPr>
        <p:txBody>
          <a:bodyPr wrap="square" rtlCol="0">
            <a:spAutoFit/>
          </a:bodyPr>
          <a:lstStyle/>
          <a:p>
            <a:r>
              <a:rPr lang="en-US" sz="900" dirty="0"/>
              <a:t>Brahmagupta argued the case for negative numbers in 628 AD. </a:t>
            </a:r>
          </a:p>
        </p:txBody>
      </p:sp>
    </p:spTree>
    <p:extLst>
      <p:ext uri="{BB962C8B-B14F-4D97-AF65-F5344CB8AC3E}">
        <p14:creationId xmlns:p14="http://schemas.microsoft.com/office/powerpoint/2010/main" val="21481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69BC9F4-DCB3-4AC7-909D-8FFF8E0A645F}"/>
                  </a:ext>
                </a:extLst>
              </p:cNvPr>
              <p:cNvSpPr>
                <a:spLocks noGrp="1"/>
              </p:cNvSpPr>
              <p:nvPr>
                <p:ph sz="half" idx="2"/>
              </p:nvPr>
            </p:nvSpPr>
            <p:spPr>
              <a:xfrm>
                <a:off x="541612" y="1431014"/>
                <a:ext cx="6578279" cy="5103350"/>
              </a:xfrm>
            </p:spPr>
            <p:txBody>
              <a:bodyPr>
                <a:normAutofit/>
              </a:bodyPr>
              <a:lstStyle/>
              <a:p>
                <a:pPr marL="0" indent="0">
                  <a:buNone/>
                </a:pPr>
                <a:r>
                  <a:rPr lang="en-US" b="1" dirty="0"/>
                  <a:t>Any number that you can express as a fraction, such as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𝟑</m:t>
                        </m:r>
                      </m:num>
                      <m:den>
                        <m:r>
                          <a:rPr lang="en-US" b="1" i="1" smtClean="0">
                            <a:latin typeface="Cambria Math" panose="02040503050406030204" pitchFamily="18" charset="0"/>
                          </a:rPr>
                          <m:t>𝟐</m:t>
                        </m:r>
                      </m:den>
                    </m:f>
                  </m:oMath>
                </a14:m>
                <a:r>
                  <a:rPr lang="en-US" b="1" dirty="0"/>
                  <a:t>, is a </a:t>
                </a:r>
                <a:r>
                  <a:rPr lang="en-US" b="1" dirty="0">
                    <a:solidFill>
                      <a:srgbClr val="FF0000"/>
                    </a:solidFill>
                  </a:rPr>
                  <a:t>rational number</a:t>
                </a:r>
                <a:r>
                  <a:rPr lang="en-US" b="1" dirty="0"/>
                  <a:t>. </a:t>
                </a:r>
              </a:p>
              <a:p>
                <a:pPr marL="0" indent="0">
                  <a:buNone/>
                </a:pPr>
                <a:r>
                  <a:rPr lang="en-US" dirty="0"/>
                  <a:t>This includes all finite decimals, repeating decimals, and integers since they can be expressed as fractions too.</a:t>
                </a:r>
                <a:endParaRPr lang="en-US" dirty="0">
                  <a:solidFill>
                    <a:srgbClr val="836967"/>
                  </a:solidFill>
                  <a:latin typeface="Cambria Math" panose="02040503050406030204" pitchFamily="18" charset="0"/>
                </a:endParaRPr>
              </a:p>
              <a:p>
                <a:pPr marL="0" indent="0" algn="ctr">
                  <a:buNone/>
                </a:pP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687</m:t>
                        </m:r>
                      </m:num>
                      <m:den>
                        <m:r>
                          <a:rPr lang="en-US" i="0" dirty="0">
                            <a:latin typeface="Cambria Math" panose="02040503050406030204" pitchFamily="18" charset="0"/>
                          </a:rPr>
                          <m:t>100</m:t>
                        </m:r>
                      </m:den>
                    </m:f>
                    <m:r>
                      <a:rPr lang="en-US" i="0" dirty="0">
                        <a:latin typeface="Cambria Math" panose="02040503050406030204" pitchFamily="18" charset="0"/>
                      </a:rPr>
                      <m:t>=6.87</m:t>
                    </m:r>
                    <m:r>
                      <a:rPr lang="en-US" b="0" i="0" dirty="0" smtClean="0">
                        <a:latin typeface="Cambria Math" panose="02040503050406030204" pitchFamily="18" charset="0"/>
                      </a:rPr>
                      <m:t>             </m:t>
                    </m:r>
                  </m:oMath>
                </a14:m>
                <a:r>
                  <a:rPr lang="en-US" dirty="0"/>
                  <a:t>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2</m:t>
                        </m:r>
                      </m:num>
                      <m:den>
                        <m:r>
                          <a:rPr lang="en-US" i="0" dirty="0">
                            <a:latin typeface="Cambria Math" panose="02040503050406030204" pitchFamily="18" charset="0"/>
                          </a:rPr>
                          <m:t>1</m:t>
                        </m:r>
                      </m:den>
                    </m:f>
                    <m:r>
                      <a:rPr lang="en-US" i="0" dirty="0">
                        <a:latin typeface="Cambria Math" panose="02040503050406030204" pitchFamily="18" charset="0"/>
                      </a:rPr>
                      <m:t>=2</m:t>
                    </m:r>
                    <m:r>
                      <a:rPr lang="en-US" dirty="0">
                        <a:latin typeface="Cambria Math" panose="02040503050406030204" pitchFamily="18" charset="0"/>
                      </a:rPr>
                      <m:t> </m:t>
                    </m:r>
                  </m:oMath>
                </a14:m>
                <a:r>
                  <a:rPr lang="en-US" dirty="0"/>
                  <a:t>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2</m:t>
                        </m:r>
                      </m:num>
                      <m:den>
                        <m:r>
                          <a:rPr lang="en-US" i="0" dirty="0">
                            <a:latin typeface="Cambria Math" panose="02040503050406030204" pitchFamily="18" charset="0"/>
                          </a:rPr>
                          <m:t>3</m:t>
                        </m:r>
                      </m:den>
                    </m:f>
                    <m:r>
                      <a:rPr lang="en-US" i="0" dirty="0">
                        <a:latin typeface="Cambria Math" panose="02040503050406030204" pitchFamily="18" charset="0"/>
                      </a:rPr>
                      <m:t>=0.66</m:t>
                    </m:r>
                    <m:r>
                      <a:rPr lang="en-US" b="0" i="1" dirty="0" smtClean="0">
                        <a:latin typeface="Cambria Math" panose="02040503050406030204" pitchFamily="18" charset="0"/>
                      </a:rPr>
                      <m:t>6</m:t>
                    </m:r>
                    <m:r>
                      <a:rPr lang="en-US" i="1" dirty="0" smtClean="0">
                        <a:latin typeface="Cambria Math" panose="02040503050406030204" pitchFamily="18" charset="0"/>
                      </a:rPr>
                      <m:t>…</m:t>
                    </m:r>
                  </m:oMath>
                </a14:m>
                <a:endParaRPr lang="en-US" dirty="0"/>
              </a:p>
              <a:p>
                <a:pPr marL="0" indent="0">
                  <a:buNone/>
                </a:pPr>
                <a:r>
                  <a:rPr lang="en-US" dirty="0"/>
                  <a:t>They are called </a:t>
                </a:r>
                <a:r>
                  <a:rPr lang="en-US" i="1" dirty="0"/>
                  <a:t>rational</a:t>
                </a:r>
                <a:r>
                  <a:rPr lang="en-US" dirty="0"/>
                  <a:t> because they are </a:t>
                </a:r>
                <a:r>
                  <a:rPr lang="en-US" i="1" dirty="0"/>
                  <a:t>ratios</a:t>
                </a:r>
                <a:r>
                  <a:rPr lang="en-US" dirty="0"/>
                  <a:t>.</a:t>
                </a:r>
              </a:p>
              <a:p>
                <a:pPr marL="0" indent="0">
                  <a:buNone/>
                </a:pPr>
                <a:r>
                  <a:rPr lang="en-US" dirty="0"/>
                  <a:t>Rational numbers were quickly deemed necessary because time, resources, and other quantities could not always be measured in discrete units (e.g. part of a gallon, part of a mile). </a:t>
                </a:r>
              </a:p>
              <a:p>
                <a:pPr marL="0" indent="0">
                  <a:buNone/>
                </a:pPr>
                <a:r>
                  <a:rPr lang="en-US" b="1" dirty="0"/>
                  <a:t>Computers are better at computing with decimals rather than rational numbers, but you can use symbolic libraries like </a:t>
                </a:r>
                <a:r>
                  <a:rPr lang="en-US" b="1" dirty="0" err="1"/>
                  <a:t>SymPy</a:t>
                </a:r>
                <a:r>
                  <a:rPr lang="en-US" b="1" dirty="0"/>
                  <a:t> to maintain fractions during computation.</a:t>
                </a:r>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C69BC9F4-DCB3-4AC7-909D-8FFF8E0A645F}"/>
                  </a:ext>
                </a:extLst>
              </p:cNvPr>
              <p:cNvSpPr>
                <a:spLocks noGrp="1" noRot="1" noChangeAspect="1" noMove="1" noResize="1" noEditPoints="1" noAdjustHandles="1" noChangeArrowheads="1" noChangeShapeType="1" noTextEdit="1"/>
              </p:cNvSpPr>
              <p:nvPr>
                <p:ph sz="half" idx="2"/>
              </p:nvPr>
            </p:nvSpPr>
            <p:spPr>
              <a:xfrm>
                <a:off x="541612" y="1431014"/>
                <a:ext cx="6578279" cy="5103350"/>
              </a:xfrm>
              <a:blipFill>
                <a:blip r:embed="rId2"/>
                <a:stretch>
                  <a:fillRect l="-834" t="-2031" r="-4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CFC32E5-40AE-44CC-88EE-C4A65827E658}"/>
              </a:ext>
            </a:extLst>
          </p:cNvPr>
          <p:cNvSpPr>
            <a:spLocks noGrp="1"/>
          </p:cNvSpPr>
          <p:nvPr>
            <p:ph type="title"/>
          </p:nvPr>
        </p:nvSpPr>
        <p:spPr/>
        <p:txBody>
          <a:bodyPr/>
          <a:lstStyle/>
          <a:p>
            <a:r>
              <a:rPr lang="en-US" dirty="0"/>
              <a:t>Number Systems – Rational Numbers</a:t>
            </a:r>
          </a:p>
        </p:txBody>
      </p:sp>
      <p:pic>
        <p:nvPicPr>
          <p:cNvPr id="4" name="Picture 3" descr="See the source image">
            <a:extLst>
              <a:ext uri="{FF2B5EF4-FFF2-40B4-BE49-F238E27FC236}">
                <a16:creationId xmlns:a16="http://schemas.microsoft.com/office/drawing/2014/main" id="{03C72E2C-52F7-43A3-AD38-20277FF88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032" y="1431014"/>
            <a:ext cx="2494625" cy="2494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447742-2473-4285-A371-C9C57A05A921}"/>
              </a:ext>
            </a:extLst>
          </p:cNvPr>
          <p:cNvSpPr txBox="1"/>
          <p:nvPr/>
        </p:nvSpPr>
        <p:spPr>
          <a:xfrm>
            <a:off x="8416032" y="3880428"/>
            <a:ext cx="2588918" cy="523220"/>
          </a:xfrm>
          <a:prstGeom prst="rect">
            <a:avLst/>
          </a:prstGeom>
          <a:noFill/>
        </p:spPr>
        <p:txBody>
          <a:bodyPr wrap="square" rtlCol="0">
            <a:spAutoFit/>
          </a:bodyPr>
          <a:lstStyle/>
          <a:p>
            <a:r>
              <a:rPr lang="en-US" sz="1400" i="1" dirty="0"/>
              <a:t>Pythagoras fervently believed all numbers were rational</a:t>
            </a:r>
          </a:p>
        </p:txBody>
      </p:sp>
      <p:sp>
        <p:nvSpPr>
          <p:cNvPr id="9" name="Rectangle 3">
            <a:extLst>
              <a:ext uri="{FF2B5EF4-FFF2-40B4-BE49-F238E27FC236}">
                <a16:creationId xmlns:a16="http://schemas.microsoft.com/office/drawing/2014/main" id="{1700FE54-FAAA-496D-8C4E-626D680C3095}"/>
              </a:ext>
            </a:extLst>
          </p:cNvPr>
          <p:cNvSpPr>
            <a:spLocks noChangeArrowheads="1"/>
          </p:cNvSpPr>
          <p:nvPr/>
        </p:nvSpPr>
        <p:spPr bwMode="auto">
          <a:xfrm>
            <a:off x="8416031" y="4675097"/>
            <a:ext cx="2494625" cy="181588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3/2 + 5/4</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Rational(</a:t>
            </a:r>
            <a:r>
              <a:rPr kumimoji="0" lang="en-US" altLang="en-US" sz="1600" b="0" i="0" u="none" strike="noStrike" cap="none" normalizeH="0" baseline="0" dirty="0">
                <a:ln>
                  <a:noFill/>
                </a:ln>
                <a:solidFill>
                  <a:srgbClr val="1750EB"/>
                </a:solidFill>
                <a:effectLst/>
                <a:latin typeface="JetBrains Mono"/>
              </a:rPr>
              <a:t>3</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y = Rational(</a:t>
            </a:r>
            <a:r>
              <a:rPr kumimoji="0" lang="en-US" altLang="en-US" sz="1600" b="0" i="0" u="none" strike="noStrike" cap="none" normalizeH="0" baseline="0" dirty="0">
                <a:ln>
                  <a:noFill/>
                </a:ln>
                <a:solidFill>
                  <a:srgbClr val="1750EB"/>
                </a:solidFill>
                <a:effectLst/>
                <a:latin typeface="JetBrains Mono"/>
              </a:rPr>
              <a:t>5</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4</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(x + y) </a:t>
            </a:r>
            <a:r>
              <a:rPr kumimoji="0" lang="en-US" altLang="en-US" sz="1600" b="0" i="1" u="none" strike="noStrike" cap="none" normalizeH="0" baseline="0" dirty="0">
                <a:ln>
                  <a:noFill/>
                </a:ln>
                <a:solidFill>
                  <a:srgbClr val="8C8C8C"/>
                </a:solidFill>
                <a:effectLst/>
                <a:latin typeface="JetBrains Mono"/>
              </a:rPr>
              <a:t># 11/4</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64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DBE7A87-BD87-48FC-A372-7E4203FE9124}"/>
                  </a:ext>
                </a:extLst>
              </p:cNvPr>
              <p:cNvSpPr>
                <a:spLocks noGrp="1"/>
              </p:cNvSpPr>
              <p:nvPr>
                <p:ph sz="half" idx="2"/>
              </p:nvPr>
            </p:nvSpPr>
            <p:spPr>
              <a:xfrm>
                <a:off x="541612" y="1431014"/>
                <a:ext cx="6649301" cy="4738967"/>
              </a:xfrm>
            </p:spPr>
            <p:txBody>
              <a:bodyPr>
                <a:normAutofit/>
              </a:bodyPr>
              <a:lstStyle/>
              <a:p>
                <a:pPr marL="0" indent="0">
                  <a:buNone/>
                </a:pPr>
                <a:r>
                  <a:rPr lang="en-US" b="1" dirty="0">
                    <a:solidFill>
                      <a:srgbClr val="FF0000"/>
                    </a:solidFill>
                  </a:rPr>
                  <a:t>Irrational numbers </a:t>
                </a:r>
                <a:r>
                  <a:rPr lang="en-US" b="1" dirty="0"/>
                  <a:t>cannot be expressed as a fraction and have an infinite number of decimal places with no pattern.</a:t>
                </a:r>
              </a:p>
              <a:p>
                <a:pPr marL="0" indent="0">
                  <a:buNone/>
                </a:pPr>
                <a:r>
                  <a:rPr lang="en-US" dirty="0"/>
                  <a:t>Examples include the famous pi </a:t>
                </a:r>
                <a:r>
                  <a:rPr lang="en-US" i="1" dirty="0"/>
                  <a:t>π</a:t>
                </a:r>
                <a:r>
                  <a:rPr lang="en-US" dirty="0"/>
                  <a:t>, Euler’s number </a:t>
                </a:r>
                <a:r>
                  <a:rPr lang="en-US" i="1" dirty="0"/>
                  <a:t>e</a:t>
                </a:r>
                <a:r>
                  <a:rPr lang="en-US" dirty="0"/>
                  <a:t>, and the square root of certain numbers like </a:t>
                </a:r>
                <a14:m>
                  <m:oMath xmlns:m="http://schemas.openxmlformats.org/officeDocument/2006/math">
                    <m:rad>
                      <m:radPr>
                        <m:degHide m:val="on"/>
                        <m:ctrlPr>
                          <a:rPr lang="en-US" i="1" smtClean="0">
                            <a:solidFill>
                              <a:srgbClr val="836967"/>
                            </a:solidFill>
                            <a:latin typeface="Cambria Math" panose="02040503050406030204" pitchFamily="18" charset="0"/>
                          </a:rPr>
                        </m:ctrlPr>
                      </m:radPr>
                      <m:deg/>
                      <m:e>
                        <m:r>
                          <a:rPr lang="en-US" b="0" i="1" smtClean="0">
                            <a:latin typeface="Cambria Math" panose="02040503050406030204" pitchFamily="18" charset="0"/>
                          </a:rPr>
                          <m:t>2</m:t>
                        </m:r>
                      </m:e>
                    </m:rad>
                  </m:oMath>
                </a14:m>
                <a:r>
                  <a:rPr lang="en-US" dirty="0"/>
                  <a:t>. </a:t>
                </a:r>
              </a:p>
              <a:p>
                <a:pPr marL="0" indent="0" algn="ctr">
                  <a:buNone/>
                </a:pPr>
                <a14:m>
                  <m:oMath xmlns:m="http://schemas.openxmlformats.org/officeDocument/2006/math">
                    <m:r>
                      <a:rPr lang="en-US" i="1" dirty="0" smtClean="0">
                        <a:latin typeface="Cambria Math" panose="02040503050406030204" pitchFamily="18" charset="0"/>
                      </a:rPr>
                      <m:t>𝜋</m:t>
                    </m:r>
                    <m:r>
                      <a:rPr lang="en-US" i="0" dirty="0">
                        <a:latin typeface="Cambria Math" panose="02040503050406030204" pitchFamily="18" charset="0"/>
                      </a:rPr>
                      <m:t>=3.14</m:t>
                    </m:r>
                    <m:r>
                      <a:rPr lang="en-US" b="0" i="0" dirty="0" smtClean="0">
                        <a:latin typeface="Cambria Math" panose="02040503050406030204" pitchFamily="18" charset="0"/>
                      </a:rPr>
                      <m:t>159…</m:t>
                    </m:r>
                  </m:oMath>
                </a14:m>
                <a:r>
                  <a:rPr lang="en-US" dirty="0"/>
                  <a:t>      </a:t>
                </a:r>
                <a14:m>
                  <m:oMath xmlns:m="http://schemas.openxmlformats.org/officeDocument/2006/math">
                    <m:r>
                      <a:rPr lang="en-US" dirty="0" smtClean="0">
                        <a:latin typeface="Cambria Math" panose="02040503050406030204" pitchFamily="18" charset="0"/>
                      </a:rPr>
                      <m:t>ⅇ</m:t>
                    </m:r>
                    <m:r>
                      <a:rPr lang="en-US" i="0" dirty="0">
                        <a:latin typeface="Cambria Math" panose="02040503050406030204" pitchFamily="18" charset="0"/>
                      </a:rPr>
                      <m:t>=2.17828…</m:t>
                    </m:r>
                  </m:oMath>
                </a14:m>
                <a:r>
                  <a:rPr lang="en-US" dirty="0"/>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2</m:t>
                        </m:r>
                      </m:e>
                    </m:rad>
                    <m:r>
                      <a:rPr lang="en-US" i="0" dirty="0">
                        <a:latin typeface="Cambria Math" panose="02040503050406030204" pitchFamily="18" charset="0"/>
                      </a:rPr>
                      <m:t>=1.41421…</m:t>
                    </m:r>
                  </m:oMath>
                </a14:m>
                <a:endParaRPr lang="en-US" dirty="0"/>
              </a:p>
              <a:p>
                <a:pPr marL="0" indent="0">
                  <a:buNone/>
                </a:pPr>
                <a:r>
                  <a:rPr lang="en-US" dirty="0"/>
                  <a:t>The Greek mathematician Pythagoras created a religion around the belief all numbers were rational. </a:t>
                </a:r>
              </a:p>
              <a:p>
                <a:pPr marL="0" indent="0">
                  <a:buNone/>
                </a:pPr>
                <a:r>
                  <a:rPr lang="en-US" dirty="0"/>
                  <a:t>According to a legend, when one of his followers </a:t>
                </a:r>
                <a:r>
                  <a:rPr lang="en-US" dirty="0" err="1"/>
                  <a:t>Hippasus</a:t>
                </a:r>
                <a:r>
                  <a:rPr lang="en-US" dirty="0"/>
                  <a:t> demonstrated irrational numbers do exist by calculating </a:t>
                </a:r>
                <a14:m>
                  <m:oMath xmlns:m="http://schemas.openxmlformats.org/officeDocument/2006/math">
                    <m:rad>
                      <m:radPr>
                        <m:degHide m:val="on"/>
                        <m:ctrlPr>
                          <a:rPr lang="en-US" i="1" smtClean="0">
                            <a:solidFill>
                              <a:srgbClr val="836967"/>
                            </a:solidFill>
                            <a:latin typeface="Cambria Math" panose="02040503050406030204" pitchFamily="18" charset="0"/>
                          </a:rPr>
                        </m:ctrlPr>
                      </m:radPr>
                      <m:deg/>
                      <m:e>
                        <m:r>
                          <a:rPr lang="en-US" b="0" i="1" smtClean="0">
                            <a:latin typeface="Cambria Math" panose="02040503050406030204" pitchFamily="18" charset="0"/>
                          </a:rPr>
                          <m:t>2</m:t>
                        </m:r>
                      </m:e>
                    </m:rad>
                  </m:oMath>
                </a14:m>
                <a:r>
                  <a:rPr lang="en-US" dirty="0"/>
                  <a:t> , Pythagoras drowned him at sea. </a:t>
                </a:r>
              </a:p>
              <a:p>
                <a:pPr marL="0" indent="0">
                  <a:buNone/>
                </a:pPr>
                <a:r>
                  <a:rPr lang="en-US" b="1" dirty="0"/>
                  <a:t>Computers are limited to only so many decimal places and must approximate irrational numbers, but you can use symbolic libraries like </a:t>
                </a:r>
                <a:r>
                  <a:rPr lang="en-US" b="1" dirty="0" err="1"/>
                  <a:t>SymPy</a:t>
                </a:r>
                <a:r>
                  <a:rPr lang="en-US" b="1" dirty="0"/>
                  <a:t> to steer away from approximations. </a:t>
                </a:r>
              </a:p>
            </p:txBody>
          </p:sp>
        </mc:Choice>
        <mc:Fallback xmlns="">
          <p:sp>
            <p:nvSpPr>
              <p:cNvPr id="2" name="Content Placeholder 1">
                <a:extLst>
                  <a:ext uri="{FF2B5EF4-FFF2-40B4-BE49-F238E27FC236}">
                    <a16:creationId xmlns:a16="http://schemas.microsoft.com/office/drawing/2014/main" id="{EDBE7A87-BD87-48FC-A372-7E4203FE9124}"/>
                  </a:ext>
                </a:extLst>
              </p:cNvPr>
              <p:cNvSpPr>
                <a:spLocks noGrp="1" noRot="1" noChangeAspect="1" noMove="1" noResize="1" noEditPoints="1" noAdjustHandles="1" noChangeArrowheads="1" noChangeShapeType="1" noTextEdit="1"/>
              </p:cNvSpPr>
              <p:nvPr>
                <p:ph sz="half" idx="2"/>
              </p:nvPr>
            </p:nvSpPr>
            <p:spPr>
              <a:xfrm>
                <a:off x="541612" y="1431014"/>
                <a:ext cx="6649301" cy="4738967"/>
              </a:xfrm>
              <a:blipFill>
                <a:blip r:embed="rId2"/>
                <a:stretch>
                  <a:fillRect l="-825" t="-16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279885A-EA69-4401-B533-6621AC713683}"/>
              </a:ext>
            </a:extLst>
          </p:cNvPr>
          <p:cNvSpPr>
            <a:spLocks noGrp="1"/>
          </p:cNvSpPr>
          <p:nvPr>
            <p:ph type="title"/>
          </p:nvPr>
        </p:nvSpPr>
        <p:spPr/>
        <p:txBody>
          <a:bodyPr/>
          <a:lstStyle/>
          <a:p>
            <a:r>
              <a:rPr lang="en-US" dirty="0"/>
              <a:t>Number Systems – Irrational Numbers</a:t>
            </a:r>
          </a:p>
        </p:txBody>
      </p:sp>
      <p:sp>
        <p:nvSpPr>
          <p:cNvPr id="6" name="Rectangle 3">
            <a:extLst>
              <a:ext uri="{FF2B5EF4-FFF2-40B4-BE49-F238E27FC236}">
                <a16:creationId xmlns:a16="http://schemas.microsoft.com/office/drawing/2014/main" id="{8B44B237-BB6C-4C90-93B0-5B56AFED1B43}"/>
              </a:ext>
            </a:extLst>
          </p:cNvPr>
          <p:cNvSpPr>
            <a:spLocks noChangeArrowheads="1"/>
          </p:cNvSpPr>
          <p:nvPr/>
        </p:nvSpPr>
        <p:spPr bwMode="auto">
          <a:xfrm>
            <a:off x="8211845" y="4850275"/>
            <a:ext cx="223717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pi^2 / pi^3</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pi ** </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pi ** </a:t>
            </a:r>
            <a:r>
              <a:rPr kumimoji="0" lang="en-US" altLang="en-US" sz="1600" b="0" i="0" u="none" strike="noStrike" cap="none" normalizeH="0" baseline="0" dirty="0">
                <a:ln>
                  <a:noFill/>
                </a:ln>
                <a:solidFill>
                  <a:srgbClr val="1750EB"/>
                </a:solidFill>
                <a:effectLst/>
                <a:latin typeface="JetBrains Mono"/>
              </a:rPr>
              <a:t>3</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(x) </a:t>
            </a:r>
            <a:r>
              <a:rPr kumimoji="0" lang="en-US" altLang="en-US" sz="1600" b="0" i="1" u="none" strike="noStrike" cap="none" normalizeH="0" baseline="0" dirty="0">
                <a:ln>
                  <a:noFill/>
                </a:ln>
                <a:solidFill>
                  <a:srgbClr val="8C8C8C"/>
                </a:solidFill>
                <a:effectLst/>
                <a:latin typeface="JetBrains Mono"/>
              </a:rPr>
              <a:t># 1/pi</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3077" name="Picture 5" descr="See the source image">
            <a:extLst>
              <a:ext uri="{FF2B5EF4-FFF2-40B4-BE49-F238E27FC236}">
                <a16:creationId xmlns:a16="http://schemas.microsoft.com/office/drawing/2014/main" id="{9EF002FA-F3D4-484B-BDAC-81DE5560B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866" y="1349406"/>
            <a:ext cx="2655440" cy="24347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2F6CA0-D9A4-4560-A67E-8A2DF35C8D74}"/>
              </a:ext>
            </a:extLst>
          </p:cNvPr>
          <p:cNvSpPr txBox="1"/>
          <p:nvPr/>
        </p:nvSpPr>
        <p:spPr>
          <a:xfrm>
            <a:off x="8211845" y="3860597"/>
            <a:ext cx="2948402" cy="738664"/>
          </a:xfrm>
          <a:prstGeom prst="rect">
            <a:avLst/>
          </a:prstGeom>
          <a:noFill/>
        </p:spPr>
        <p:txBody>
          <a:bodyPr wrap="square" rtlCol="0">
            <a:spAutoFit/>
          </a:bodyPr>
          <a:lstStyle/>
          <a:p>
            <a:r>
              <a:rPr lang="en-US" sz="1400" i="1" dirty="0"/>
              <a:t>According to legend, Pythagoras drowned </a:t>
            </a:r>
            <a:r>
              <a:rPr lang="en-US" sz="1400" i="1" dirty="0" err="1"/>
              <a:t>Hippasus</a:t>
            </a:r>
            <a:r>
              <a:rPr lang="en-US" sz="1400" i="1" dirty="0"/>
              <a:t> for proving irrational numbers existed. </a:t>
            </a:r>
          </a:p>
        </p:txBody>
      </p:sp>
    </p:spTree>
    <p:extLst>
      <p:ext uri="{BB962C8B-B14F-4D97-AF65-F5344CB8AC3E}">
        <p14:creationId xmlns:p14="http://schemas.microsoft.com/office/powerpoint/2010/main" val="132368563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5236</TotalTime>
  <Words>7901</Words>
  <Application>Microsoft Office PowerPoint</Application>
  <PresentationFormat>Widescreen</PresentationFormat>
  <Paragraphs>485</Paragraphs>
  <Slides>62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Cambria Math</vt:lpstr>
      <vt:lpstr>Consolas</vt:lpstr>
      <vt:lpstr>Courier New</vt:lpstr>
      <vt:lpstr>JetBrains Mono</vt:lpstr>
      <vt:lpstr>Segoe UI</vt:lpstr>
      <vt:lpstr>Segoe UI Light</vt:lpstr>
      <vt:lpstr>Segoe UI Semibold</vt:lpstr>
      <vt:lpstr>WelcomeDoc</vt:lpstr>
      <vt:lpstr>Calculus and Functions</vt:lpstr>
      <vt:lpstr>What to Expect</vt:lpstr>
      <vt:lpstr>What You’ll Need</vt:lpstr>
      <vt:lpstr>Section I</vt:lpstr>
      <vt:lpstr>What Are Numbers?</vt:lpstr>
      <vt:lpstr>Number Systems – Natural Numbers</vt:lpstr>
      <vt:lpstr>Number Systems – Integers</vt:lpstr>
      <vt:lpstr>Number Systems – Rational Numbers</vt:lpstr>
      <vt:lpstr>Number Systems – Irrational Numbers</vt:lpstr>
      <vt:lpstr>Number Systems - Real Numbers</vt:lpstr>
      <vt:lpstr>Number Systems – Complex/Imaginary Numbers</vt:lpstr>
      <vt:lpstr>Why Number System Awareness Matters</vt:lpstr>
      <vt:lpstr>Variable</vt:lpstr>
      <vt:lpstr>Functions</vt:lpstr>
      <vt:lpstr>Functions</vt:lpstr>
      <vt:lpstr>Functions</vt:lpstr>
      <vt:lpstr>Functions</vt:lpstr>
      <vt:lpstr>Functions</vt:lpstr>
      <vt:lpstr>Functions</vt:lpstr>
      <vt:lpstr>Functions</vt:lpstr>
      <vt:lpstr>3D Functions and Beyond</vt:lpstr>
      <vt:lpstr>Exponential Functions</vt:lpstr>
      <vt:lpstr>Exponential Functions</vt:lpstr>
      <vt:lpstr>Exponential Functions – Plot Examples </vt:lpstr>
      <vt:lpstr>Exponential Functions – Plot Examples </vt:lpstr>
      <vt:lpstr>Logarithmic Functions</vt:lpstr>
      <vt:lpstr>Logarithmic Functions – Plot Examples</vt:lpstr>
      <vt:lpstr>Euler’s Number</vt:lpstr>
      <vt:lpstr>Euler’s Number</vt:lpstr>
      <vt:lpstr>Section II</vt:lpstr>
      <vt:lpstr>Limits</vt:lpstr>
      <vt:lpstr>Limits</vt:lpstr>
      <vt:lpstr>Limits – Euler’s Number</vt:lpstr>
      <vt:lpstr>Derivatives</vt:lpstr>
      <vt:lpstr>Derivatives – Measuring “Steepness”</vt:lpstr>
      <vt:lpstr>Derivatives – Measuring “Steepness”</vt:lpstr>
      <vt:lpstr>Derivatives – Measuring “Steepness”</vt:lpstr>
      <vt:lpstr>Derivatives – Measuring “Steepness”</vt:lpstr>
      <vt:lpstr>Derivatives – Using SymPy</vt:lpstr>
      <vt:lpstr>Derivatives – Using SymPy</vt:lpstr>
      <vt:lpstr>Derivatives – Using SymPy</vt:lpstr>
      <vt:lpstr>Partial Derivatives</vt:lpstr>
      <vt:lpstr>Partial Derivatives</vt:lpstr>
      <vt:lpstr>Partial Derivatives</vt:lpstr>
      <vt:lpstr>Gradient Descent - Making Calculus Useful</vt:lpstr>
      <vt:lpstr>The Essence of Gradient Descent</vt:lpstr>
      <vt:lpstr>The Essence of Gradient Descent</vt:lpstr>
      <vt:lpstr>Gradient Descent with One Variable</vt:lpstr>
      <vt:lpstr>Gradient Descent with One Variable</vt:lpstr>
      <vt:lpstr>Gradient Descent with One Variable</vt:lpstr>
      <vt:lpstr>Gradient Descent with One Variable</vt:lpstr>
      <vt:lpstr>Gradient Descent with One Variable</vt:lpstr>
      <vt:lpstr>Multivariable Gradient Descent: Partial Derivatives</vt:lpstr>
      <vt:lpstr>Multivariable Gradient Descent</vt:lpstr>
      <vt:lpstr>When Slopes of 0 are Not Minimums/Maximums</vt:lpstr>
      <vt:lpstr>Integrals</vt:lpstr>
      <vt:lpstr>Integrals</vt:lpstr>
      <vt:lpstr>Integrals</vt:lpstr>
      <vt:lpstr>Integrals – Reimann Sums </vt:lpstr>
      <vt:lpstr>Integrals – Using Limits and Reimann Sum</vt:lpstr>
      <vt:lpstr>Integrals – Using SymPy</vt:lpstr>
      <vt:lpstr>Further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Fundamentals for Data</dc:title>
  <dc:creator>Thomas Nield</dc:creator>
  <cp:keywords/>
  <cp:lastModifiedBy>Thomas Nield</cp:lastModifiedBy>
  <cp:revision>240</cp:revision>
  <dcterms:created xsi:type="dcterms:W3CDTF">2016-08-14T20:32:10Z</dcterms:created>
  <dcterms:modified xsi:type="dcterms:W3CDTF">2021-06-11T02:55:30Z</dcterms:modified>
  <cp:version/>
</cp:coreProperties>
</file>