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omic Sans MS" panose="030F0902030302020204" pitchFamily="66" charset="0"/>
      <p:regular r:id="rId13"/>
    </p:embeddedFont>
    <p:embeddedFont>
      <p:font typeface="Lato" panose="020F0502020204030203"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F2195F-B038-4208-B315-3F8934D8B2ED}">
  <a:tblStyle styleId="{1BF2195F-B038-4208-B315-3F8934D8B2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3"/>
  </p:normalViewPr>
  <p:slideViewPr>
    <p:cSldViewPr snapToGrid="0">
      <p:cViewPr>
        <p:scale>
          <a:sx n="122" d="100"/>
          <a:sy n="122" d="100"/>
        </p:scale>
        <p:origin x="126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33ae5e03df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33ae5e03d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f81e00ca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f81e00ca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2f81e00ca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2f81e00ca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2f81e00cab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2f81e00cab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2f81e00cab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2f81e00ca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2f81e00cab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2f81e00ca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33ae5e03df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33ae5e03d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2d86961f77_2_7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97" name="Google Shape;97;g32d86961f77_2_7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1.7.2013</a:t>
            </a:r>
            <a:endParaRPr sz="1400" b="0" i="0" u="none" strike="noStrike" cap="none">
              <a:solidFill>
                <a:srgbClr val="000000"/>
              </a:solidFill>
              <a:latin typeface="Arial"/>
              <a:ea typeface="Arial"/>
              <a:cs typeface="Arial"/>
              <a:sym typeface="Arial"/>
            </a:endParaRPr>
          </a:p>
        </p:txBody>
      </p:sp>
      <p:sp>
        <p:nvSpPr>
          <p:cNvPr id="98" name="Google Shape;98;g32d86961f77_2_7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32d86961f77_2_7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00" name="Google Shape;100;g32d86961f77_2_7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01" name="Google Shape;101;g32d86961f77_2_7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2f81e00cab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2f81e00ca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949050" y="2299063"/>
            <a:ext cx="7245900" cy="104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2600" dirty="0">
                <a:latin typeface="Times New Roman"/>
                <a:ea typeface="Times New Roman"/>
                <a:cs typeface="Times New Roman"/>
                <a:sym typeface="Times New Roman"/>
              </a:rPr>
              <a:t>AI-Powered Nutrition Guidance:</a:t>
            </a:r>
            <a:endParaRPr sz="2600" dirty="0">
              <a:latin typeface="Times New Roman"/>
              <a:ea typeface="Times New Roman"/>
              <a:cs typeface="Times New Roman"/>
              <a:sym typeface="Times New Roman"/>
            </a:endParaRPr>
          </a:p>
          <a:p>
            <a:pPr marL="0" lvl="0" indent="0" algn="ctr" rtl="0">
              <a:spcBef>
                <a:spcPts val="0"/>
              </a:spcBef>
              <a:spcAft>
                <a:spcPts val="0"/>
              </a:spcAft>
              <a:buSzPts val="990"/>
              <a:buNone/>
            </a:pPr>
            <a:r>
              <a:rPr lang="en-GB" sz="2600" dirty="0">
                <a:latin typeface="Times New Roman"/>
                <a:ea typeface="Times New Roman"/>
                <a:cs typeface="Times New Roman"/>
                <a:sym typeface="Times New Roman"/>
              </a:rPr>
              <a:t> A Machine Learning </a:t>
            </a:r>
            <a:endParaRPr sz="2600" dirty="0">
              <a:latin typeface="Times New Roman"/>
              <a:ea typeface="Times New Roman"/>
              <a:cs typeface="Times New Roman"/>
              <a:sym typeface="Times New Roman"/>
            </a:endParaRPr>
          </a:p>
          <a:p>
            <a:pPr marL="0" lvl="0" indent="0" algn="ctr" rtl="0">
              <a:spcBef>
                <a:spcPts val="0"/>
              </a:spcBef>
              <a:spcAft>
                <a:spcPts val="0"/>
              </a:spcAft>
              <a:buSzPts val="990"/>
              <a:buNone/>
            </a:pPr>
            <a:r>
              <a:rPr lang="en-GB" sz="2600" dirty="0">
                <a:latin typeface="Times New Roman"/>
                <a:ea typeface="Times New Roman"/>
                <a:cs typeface="Times New Roman"/>
                <a:sym typeface="Times New Roman"/>
              </a:rPr>
              <a:t>Approach to Food Recommendations</a:t>
            </a:r>
            <a:endParaRPr sz="2600" dirty="0">
              <a:latin typeface="Times New Roman"/>
              <a:ea typeface="Times New Roman"/>
              <a:cs typeface="Times New Roman"/>
              <a:sym typeface="Times New Roman"/>
            </a:endParaRPr>
          </a:p>
          <a:p>
            <a:pPr marL="0" lvl="0" indent="0" algn="ctr" rtl="0">
              <a:spcBef>
                <a:spcPts val="0"/>
              </a:spcBef>
              <a:spcAft>
                <a:spcPts val="0"/>
              </a:spcAft>
              <a:buSzPts val="990"/>
              <a:buNone/>
            </a:pPr>
            <a:r>
              <a:rPr lang="en-GB" sz="2600" dirty="0">
                <a:latin typeface="Times New Roman"/>
                <a:ea typeface="Times New Roman"/>
                <a:cs typeface="Times New Roman"/>
                <a:sym typeface="Times New Roman"/>
              </a:rPr>
              <a:t> and Calorie Prediction</a:t>
            </a:r>
            <a:endParaRPr sz="548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p:nvPr/>
        </p:nvSpPr>
        <p:spPr>
          <a:xfrm>
            <a:off x="2537875" y="1985550"/>
            <a:ext cx="5925300" cy="11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5700" b="1">
                <a:solidFill>
                  <a:schemeClr val="dk1"/>
                </a:solidFill>
              </a:rPr>
              <a:t>Thank You!</a:t>
            </a:r>
            <a:endParaRPr sz="5700"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51025" y="270775"/>
            <a:ext cx="4099500" cy="845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Introduction and Motivation </a:t>
            </a:r>
            <a:endParaRPr/>
          </a:p>
        </p:txBody>
      </p:sp>
      <p:sp>
        <p:nvSpPr>
          <p:cNvPr id="61" name="Google Shape;61;p14"/>
          <p:cNvSpPr txBox="1">
            <a:spLocks noGrp="1"/>
          </p:cNvSpPr>
          <p:nvPr>
            <p:ph type="subTitle" idx="1"/>
          </p:nvPr>
        </p:nvSpPr>
        <p:spPr>
          <a:xfrm>
            <a:off x="265500" y="1184825"/>
            <a:ext cx="3896400" cy="33705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1200"/>
              </a:spcBef>
              <a:spcAft>
                <a:spcPts val="0"/>
              </a:spcAft>
              <a:buClr>
                <a:schemeClr val="dk1"/>
              </a:buClr>
              <a:buSzPts val="275"/>
              <a:buFont typeface="Arial"/>
              <a:buNone/>
            </a:pPr>
            <a:r>
              <a:rPr lang="en-GB" sz="5263">
                <a:solidFill>
                  <a:schemeClr val="dk1"/>
                </a:solidFill>
                <a:latin typeface="Comic Sans MS"/>
                <a:ea typeface="Comic Sans MS"/>
                <a:cs typeface="Comic Sans MS"/>
                <a:sym typeface="Comic Sans MS"/>
              </a:rPr>
              <a:t>Modern diets, dominated by processed foods, contribute to rising health issues like obesity, diabetes, and heart disease. According to the World Health Organization (WHO), 63% of global deaths are linked to poor dietary habits. Many individuals struggle with nutritional awareness and meal planning, while existing systems fail to provide personalized dietary recommendations suited to individual health goals.</a:t>
            </a:r>
            <a:endParaRPr sz="5263">
              <a:solidFill>
                <a:schemeClr val="dk1"/>
              </a:solidFill>
              <a:latin typeface="Comic Sans MS"/>
              <a:ea typeface="Comic Sans MS"/>
              <a:cs typeface="Comic Sans MS"/>
              <a:sym typeface="Comic Sans MS"/>
            </a:endParaRPr>
          </a:p>
          <a:p>
            <a:pPr marL="0" lvl="0" indent="0" algn="l" rtl="0">
              <a:lnSpc>
                <a:spcPct val="115000"/>
              </a:lnSpc>
              <a:spcBef>
                <a:spcPts val="1200"/>
              </a:spcBef>
              <a:spcAft>
                <a:spcPts val="0"/>
              </a:spcAft>
              <a:buClr>
                <a:schemeClr val="dk1"/>
              </a:buClr>
              <a:buSzPts val="275"/>
              <a:buFont typeface="Arial"/>
              <a:buNone/>
            </a:pPr>
            <a:r>
              <a:rPr lang="en-GB" sz="5263">
                <a:solidFill>
                  <a:schemeClr val="dk1"/>
                </a:solidFill>
                <a:latin typeface="Comic Sans MS"/>
                <a:ea typeface="Comic Sans MS"/>
                <a:cs typeface="Comic Sans MS"/>
                <a:sym typeface="Comic Sans MS"/>
              </a:rPr>
              <a:t>AI-powered nutrition guidance addresses this by analyzing food composition, predicting calorie content, and offering personalized meal recommendations using machine learning. This data-driven approach simplifies decision-making, promotes healthier eating habits, and supports better long-term health outcomes.</a:t>
            </a:r>
            <a:endParaRPr sz="5263">
              <a:solidFill>
                <a:schemeClr val="dk1"/>
              </a:solidFill>
              <a:latin typeface="Comic Sans MS"/>
              <a:ea typeface="Comic Sans MS"/>
              <a:cs typeface="Comic Sans MS"/>
              <a:sym typeface="Comic Sans MS"/>
            </a:endParaRPr>
          </a:p>
          <a:p>
            <a:pPr marL="0" lvl="0" indent="0" algn="ctr" rtl="0">
              <a:lnSpc>
                <a:spcPct val="115000"/>
              </a:lnSpc>
              <a:spcBef>
                <a:spcPts val="1200"/>
              </a:spcBef>
              <a:spcAft>
                <a:spcPts val="0"/>
              </a:spcAft>
              <a:buNone/>
            </a:pPr>
            <a:endParaRPr sz="4900">
              <a:solidFill>
                <a:srgbClr val="000000"/>
              </a:solidFill>
              <a:latin typeface="Comic Sans MS"/>
              <a:ea typeface="Comic Sans MS"/>
              <a:cs typeface="Comic Sans MS"/>
              <a:sym typeface="Comic Sans MS"/>
            </a:endParaRPr>
          </a:p>
          <a:p>
            <a:pPr marL="0" lvl="0" indent="0" algn="ctr" rtl="0">
              <a:lnSpc>
                <a:spcPct val="115000"/>
              </a:lnSpc>
              <a:spcBef>
                <a:spcPts val="1200"/>
              </a:spcBef>
              <a:spcAft>
                <a:spcPts val="0"/>
              </a:spcAft>
              <a:buNone/>
            </a:pPr>
            <a:endParaRPr sz="3200">
              <a:solidFill>
                <a:srgbClr val="000000"/>
              </a:solidFill>
              <a:latin typeface="Comic Sans MS"/>
              <a:ea typeface="Comic Sans MS"/>
              <a:cs typeface="Comic Sans MS"/>
              <a:sym typeface="Comic Sans MS"/>
            </a:endParaRPr>
          </a:p>
          <a:p>
            <a:pPr marL="0" lvl="0" indent="0" algn="ctr" rtl="0">
              <a:spcBef>
                <a:spcPts val="0"/>
              </a:spcBef>
              <a:spcAft>
                <a:spcPts val="0"/>
              </a:spcAft>
              <a:buNone/>
            </a:pPr>
            <a:endParaRPr>
              <a:latin typeface="Comic Sans MS"/>
              <a:ea typeface="Comic Sans MS"/>
              <a:cs typeface="Comic Sans MS"/>
              <a:sym typeface="Comic Sans MS"/>
            </a:endParaRPr>
          </a:p>
        </p:txBody>
      </p:sp>
      <p:sp>
        <p:nvSpPr>
          <p:cNvPr id="62" name="Google Shape;62;p1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4684288" y="627950"/>
            <a:ext cx="4347425" cy="3887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Google Shape;68;p15"/>
          <p:cNvSpPr txBox="1"/>
          <p:nvPr/>
        </p:nvSpPr>
        <p:spPr>
          <a:xfrm>
            <a:off x="0" y="0"/>
            <a:ext cx="92223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400" b="1">
                <a:solidFill>
                  <a:schemeClr val="accent1"/>
                </a:solidFill>
              </a:rPr>
              <a:t>Project Objectives</a:t>
            </a:r>
            <a:endParaRPr sz="1600">
              <a:solidFill>
                <a:schemeClr val="accent1"/>
              </a:solidFill>
            </a:endParaRPr>
          </a:p>
        </p:txBody>
      </p:sp>
      <p:sp>
        <p:nvSpPr>
          <p:cNvPr id="69" name="Google Shape;69;p15"/>
          <p:cNvSpPr txBox="1"/>
          <p:nvPr/>
        </p:nvSpPr>
        <p:spPr>
          <a:xfrm>
            <a:off x="475050" y="1800075"/>
            <a:ext cx="8193900" cy="320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500"/>
              </a:spcBef>
              <a:spcAft>
                <a:spcPts val="0"/>
              </a:spcAft>
              <a:buNone/>
            </a:pPr>
            <a:r>
              <a:rPr lang="en-GB" sz="1800" b="1">
                <a:solidFill>
                  <a:schemeClr val="dk1"/>
                </a:solidFill>
                <a:latin typeface="Comic Sans MS"/>
                <a:ea typeface="Comic Sans MS"/>
                <a:cs typeface="Comic Sans MS"/>
                <a:sym typeface="Comic Sans MS"/>
              </a:rPr>
              <a:t>Specific Objectives:</a:t>
            </a:r>
            <a:endParaRPr sz="1800" b="1">
              <a:solidFill>
                <a:schemeClr val="dk1"/>
              </a:solidFill>
              <a:latin typeface="Comic Sans MS"/>
              <a:ea typeface="Comic Sans MS"/>
              <a:cs typeface="Comic Sans MS"/>
              <a:sym typeface="Comic Sans MS"/>
            </a:endParaRPr>
          </a:p>
          <a:p>
            <a:pPr marL="0" lvl="0" indent="0" algn="l" rtl="0">
              <a:lnSpc>
                <a:spcPct val="115000"/>
              </a:lnSpc>
              <a:spcBef>
                <a:spcPts val="1000"/>
              </a:spcBef>
              <a:spcAft>
                <a:spcPts val="0"/>
              </a:spcAft>
              <a:buNone/>
            </a:pPr>
            <a:r>
              <a:rPr lang="en-GB" sz="1800">
                <a:solidFill>
                  <a:schemeClr val="dk1"/>
                </a:solidFill>
                <a:latin typeface="Comic Sans MS"/>
                <a:ea typeface="Comic Sans MS"/>
                <a:cs typeface="Comic Sans MS"/>
                <a:sym typeface="Comic Sans MS"/>
              </a:rPr>
              <a:t>🎯 Accurately Predict Calories – Develop a calorie prediction model using       machine learning.</a:t>
            </a:r>
            <a:endParaRPr sz="1800">
              <a:solidFill>
                <a:schemeClr val="dk1"/>
              </a:solidFill>
              <a:latin typeface="Comic Sans MS"/>
              <a:ea typeface="Comic Sans MS"/>
              <a:cs typeface="Comic Sans MS"/>
              <a:sym typeface="Comic Sans MS"/>
            </a:endParaRPr>
          </a:p>
          <a:p>
            <a:pPr marL="0" lvl="0" indent="0" algn="l" rtl="0">
              <a:lnSpc>
                <a:spcPct val="115000"/>
              </a:lnSpc>
              <a:spcBef>
                <a:spcPts val="1000"/>
              </a:spcBef>
              <a:spcAft>
                <a:spcPts val="0"/>
              </a:spcAft>
              <a:buNone/>
            </a:pPr>
            <a:r>
              <a:rPr lang="en-GB" sz="1800">
                <a:solidFill>
                  <a:schemeClr val="dk1"/>
                </a:solidFill>
                <a:latin typeface="Comic Sans MS"/>
                <a:ea typeface="Comic Sans MS"/>
                <a:cs typeface="Comic Sans MS"/>
                <a:sym typeface="Comic Sans MS"/>
              </a:rPr>
              <a:t>✅ Enhance Dietary Choices – Help users make healthier food choices through recommendations.</a:t>
            </a:r>
            <a:endParaRPr sz="1600">
              <a:solidFill>
                <a:schemeClr val="dk1"/>
              </a:solidFill>
              <a:latin typeface="Comic Sans MS"/>
              <a:ea typeface="Comic Sans MS"/>
              <a:cs typeface="Comic Sans MS"/>
              <a:sym typeface="Comic Sans MS"/>
            </a:endParaRPr>
          </a:p>
          <a:p>
            <a:pPr marL="0" lvl="0" indent="0" algn="l" rtl="0">
              <a:lnSpc>
                <a:spcPct val="115000"/>
              </a:lnSpc>
              <a:spcBef>
                <a:spcPts val="1000"/>
              </a:spcBef>
              <a:spcAft>
                <a:spcPts val="0"/>
              </a:spcAft>
              <a:buNone/>
            </a:pPr>
            <a:r>
              <a:rPr lang="en-GB" sz="1800">
                <a:solidFill>
                  <a:schemeClr val="dk1"/>
                </a:solidFill>
                <a:latin typeface="Comic Sans MS"/>
                <a:ea typeface="Comic Sans MS"/>
                <a:cs typeface="Comic Sans MS"/>
                <a:sym typeface="Comic Sans MS"/>
              </a:rPr>
              <a:t>📊 Utilize Data Mining – Extract insights from food nutrition datasets.</a:t>
            </a:r>
            <a:endParaRPr sz="1800">
              <a:solidFill>
                <a:schemeClr val="dk1"/>
              </a:solidFill>
              <a:latin typeface="Comic Sans MS"/>
              <a:ea typeface="Comic Sans MS"/>
              <a:cs typeface="Comic Sans MS"/>
              <a:sym typeface="Comic Sans MS"/>
            </a:endParaRPr>
          </a:p>
          <a:p>
            <a:pPr marL="0" lvl="0" indent="0" algn="l" rtl="0">
              <a:lnSpc>
                <a:spcPct val="115000"/>
              </a:lnSpc>
              <a:spcBef>
                <a:spcPts val="1000"/>
              </a:spcBef>
              <a:spcAft>
                <a:spcPts val="1000"/>
              </a:spcAft>
              <a:buNone/>
            </a:pPr>
            <a:r>
              <a:rPr lang="en-GB" sz="1800">
                <a:solidFill>
                  <a:schemeClr val="dk1"/>
                </a:solidFill>
                <a:latin typeface="Comic Sans MS"/>
                <a:ea typeface="Comic Sans MS"/>
                <a:cs typeface="Comic Sans MS"/>
                <a:sym typeface="Comic Sans MS"/>
              </a:rPr>
              <a:t>👩‍💻 Improve User Experience – Provide an intuitive and interactive recommendation system.</a:t>
            </a:r>
            <a:endParaRPr sz="1800">
              <a:solidFill>
                <a:schemeClr val="dk1"/>
              </a:solidFill>
              <a:latin typeface="Comic Sans MS"/>
              <a:ea typeface="Comic Sans MS"/>
              <a:cs typeface="Comic Sans MS"/>
              <a:sym typeface="Comic Sans MS"/>
            </a:endParaRPr>
          </a:p>
        </p:txBody>
      </p:sp>
      <p:sp>
        <p:nvSpPr>
          <p:cNvPr id="70" name="Google Shape;70;p15"/>
          <p:cNvSpPr txBox="1"/>
          <p:nvPr/>
        </p:nvSpPr>
        <p:spPr>
          <a:xfrm>
            <a:off x="475050" y="933000"/>
            <a:ext cx="80628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b="1">
                <a:solidFill>
                  <a:schemeClr val="dk1"/>
                </a:solidFill>
                <a:latin typeface="Comic Sans MS"/>
                <a:ea typeface="Comic Sans MS"/>
                <a:cs typeface="Comic Sans MS"/>
                <a:sym typeface="Comic Sans MS"/>
              </a:rPr>
              <a:t>Main Goal:</a:t>
            </a:r>
            <a:r>
              <a:rPr lang="en-GB" sz="1900">
                <a:solidFill>
                  <a:schemeClr val="dk1"/>
                </a:solidFill>
                <a:latin typeface="Comic Sans MS"/>
                <a:ea typeface="Comic Sans MS"/>
                <a:cs typeface="Comic Sans MS"/>
                <a:sym typeface="Comic Sans MS"/>
              </a:rPr>
              <a:t> Build an AI-driven system for calorie prediction and  food recommendations based on user input.</a:t>
            </a:r>
            <a:endParaRPr sz="1900">
              <a:solidFill>
                <a:schemeClr val="dk1"/>
              </a:solidFill>
              <a:latin typeface="Comic Sans MS"/>
              <a:ea typeface="Comic Sans MS"/>
              <a:cs typeface="Comic Sans MS"/>
              <a:sym typeface="Comic Sans MS"/>
            </a:endParaRPr>
          </a:p>
          <a:p>
            <a:pPr marL="0" lvl="0" indent="0" algn="l" rtl="0">
              <a:spcBef>
                <a:spcPts val="0"/>
              </a:spcBef>
              <a:spcAft>
                <a:spcPts val="0"/>
              </a:spcAft>
              <a:buNone/>
            </a:pPr>
            <a:endParaRPr sz="1700">
              <a:solidFill>
                <a:schemeClr val="dk1"/>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sp>
        <p:nvSpPr>
          <p:cNvPr id="75" name="Google Shape;75;p16"/>
          <p:cNvSpPr txBox="1"/>
          <p:nvPr/>
        </p:nvSpPr>
        <p:spPr>
          <a:xfrm>
            <a:off x="0" y="0"/>
            <a:ext cx="91440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400" b="1">
                <a:solidFill>
                  <a:schemeClr val="accent1"/>
                </a:solidFill>
              </a:rPr>
              <a:t>Dataset Overview</a:t>
            </a:r>
            <a:endParaRPr sz="1600">
              <a:solidFill>
                <a:schemeClr val="accent1"/>
              </a:solidFill>
            </a:endParaRPr>
          </a:p>
        </p:txBody>
      </p:sp>
      <p:sp>
        <p:nvSpPr>
          <p:cNvPr id="76" name="Google Shape;76;p16"/>
          <p:cNvSpPr txBox="1"/>
          <p:nvPr/>
        </p:nvSpPr>
        <p:spPr>
          <a:xfrm>
            <a:off x="61050" y="757100"/>
            <a:ext cx="9144000" cy="974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500"/>
              </a:spcBef>
              <a:spcAft>
                <a:spcPts val="0"/>
              </a:spcAft>
              <a:buNone/>
            </a:pPr>
            <a:r>
              <a:rPr lang="en-GB" sz="2000">
                <a:solidFill>
                  <a:schemeClr val="dk1"/>
                </a:solidFill>
                <a:latin typeface="Comic Sans MS"/>
                <a:ea typeface="Comic Sans MS"/>
                <a:cs typeface="Comic Sans MS"/>
                <a:sym typeface="Comic Sans MS"/>
              </a:rPr>
              <a:t>   </a:t>
            </a:r>
            <a:r>
              <a:rPr lang="en-GB" sz="2000">
                <a:solidFill>
                  <a:srgbClr val="323232"/>
                </a:solidFill>
                <a:latin typeface="Comic Sans MS"/>
                <a:ea typeface="Comic Sans MS"/>
                <a:cs typeface="Comic Sans MS"/>
                <a:sym typeface="Comic Sans MS"/>
              </a:rPr>
              <a:t>📌 Dataset Name: The Nutritional Content of Food (ABBREV.csv)</a:t>
            </a:r>
            <a:endParaRPr sz="2000">
              <a:solidFill>
                <a:srgbClr val="323232"/>
              </a:solidFill>
              <a:latin typeface="Comic Sans MS"/>
              <a:ea typeface="Comic Sans MS"/>
              <a:cs typeface="Comic Sans MS"/>
              <a:sym typeface="Comic Sans MS"/>
            </a:endParaRPr>
          </a:p>
          <a:p>
            <a:pPr marL="0" lvl="0" indent="0" algn="l" rtl="0">
              <a:lnSpc>
                <a:spcPct val="115000"/>
              </a:lnSpc>
              <a:spcBef>
                <a:spcPts val="1000"/>
              </a:spcBef>
              <a:spcAft>
                <a:spcPts val="1000"/>
              </a:spcAft>
              <a:buNone/>
            </a:pPr>
            <a:r>
              <a:rPr lang="en-GB" sz="2000">
                <a:solidFill>
                  <a:schemeClr val="dk1"/>
                </a:solidFill>
                <a:latin typeface="Comic Sans MS"/>
                <a:ea typeface="Comic Sans MS"/>
                <a:cs typeface="Comic Sans MS"/>
                <a:sym typeface="Comic Sans MS"/>
              </a:rPr>
              <a:t>   </a:t>
            </a:r>
            <a:r>
              <a:rPr lang="en-GB" sz="2000">
                <a:solidFill>
                  <a:srgbClr val="323232"/>
                </a:solidFill>
                <a:latin typeface="Comic Sans MS"/>
                <a:ea typeface="Comic Sans MS"/>
                <a:cs typeface="Comic Sans MS"/>
                <a:sym typeface="Comic Sans MS"/>
              </a:rPr>
              <a:t>📍 Source: Kaggle-U.S. Department of Agriculture (USDA)</a:t>
            </a:r>
            <a:endParaRPr sz="2000">
              <a:solidFill>
                <a:srgbClr val="323232"/>
              </a:solidFill>
              <a:latin typeface="Comic Sans MS"/>
              <a:ea typeface="Comic Sans MS"/>
              <a:cs typeface="Comic Sans MS"/>
              <a:sym typeface="Comic Sans MS"/>
            </a:endParaRPr>
          </a:p>
        </p:txBody>
      </p:sp>
      <p:sp>
        <p:nvSpPr>
          <p:cNvPr id="77" name="Google Shape;77;p16"/>
          <p:cNvSpPr txBox="1"/>
          <p:nvPr/>
        </p:nvSpPr>
        <p:spPr>
          <a:xfrm>
            <a:off x="759575" y="1988500"/>
            <a:ext cx="7864200" cy="27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solidFill>
                  <a:schemeClr val="dk1"/>
                </a:solidFill>
                <a:latin typeface="Comic Sans MS"/>
                <a:ea typeface="Comic Sans MS"/>
                <a:cs typeface="Comic Sans MS"/>
                <a:sym typeface="Comic Sans MS"/>
              </a:rPr>
              <a:t>Key Features:</a:t>
            </a:r>
            <a:endParaRPr sz="1500" b="1">
              <a:solidFill>
                <a:schemeClr val="dk1"/>
              </a:solidFill>
              <a:latin typeface="Comic Sans MS"/>
              <a:ea typeface="Comic Sans MS"/>
              <a:cs typeface="Comic Sans MS"/>
              <a:sym typeface="Comic Sans MS"/>
            </a:endParaRPr>
          </a:p>
          <a:p>
            <a:pPr marL="457200" lvl="0" indent="-323850" algn="l" rtl="0">
              <a:lnSpc>
                <a:spcPct val="115000"/>
              </a:lnSpc>
              <a:spcBef>
                <a:spcPts val="1200"/>
              </a:spcBef>
              <a:spcAft>
                <a:spcPts val="0"/>
              </a:spcAft>
              <a:buClr>
                <a:schemeClr val="dk1"/>
              </a:buClr>
              <a:buSzPts val="1500"/>
              <a:buChar char="●"/>
            </a:pPr>
            <a:r>
              <a:rPr lang="en-GB" sz="1500">
                <a:solidFill>
                  <a:schemeClr val="dk1"/>
                </a:solidFill>
                <a:latin typeface="Comic Sans MS"/>
                <a:ea typeface="Comic Sans MS"/>
                <a:cs typeface="Comic Sans MS"/>
                <a:sym typeface="Comic Sans MS"/>
              </a:rPr>
              <a:t>📊 </a:t>
            </a:r>
            <a:r>
              <a:rPr lang="en-GB" sz="1500" b="1">
                <a:solidFill>
                  <a:schemeClr val="dk1"/>
                </a:solidFill>
                <a:latin typeface="Comic Sans MS"/>
                <a:ea typeface="Comic Sans MS"/>
                <a:cs typeface="Comic Sans MS"/>
                <a:sym typeface="Comic Sans MS"/>
              </a:rPr>
              <a:t>Total Records:</a:t>
            </a:r>
            <a:r>
              <a:rPr lang="en-GB" sz="1500">
                <a:solidFill>
                  <a:schemeClr val="dk1"/>
                </a:solidFill>
                <a:latin typeface="Comic Sans MS"/>
                <a:ea typeface="Comic Sans MS"/>
                <a:cs typeface="Comic Sans MS"/>
                <a:sym typeface="Comic Sans MS"/>
              </a:rPr>
              <a:t> ~5,000 food items</a:t>
            </a:r>
            <a:endParaRPr sz="1500">
              <a:solidFill>
                <a:schemeClr val="dk1"/>
              </a:solidFill>
              <a:latin typeface="Comic Sans MS"/>
              <a:ea typeface="Comic Sans MS"/>
              <a:cs typeface="Comic Sans MS"/>
              <a:sym typeface="Comic Sans MS"/>
            </a:endParaRPr>
          </a:p>
          <a:p>
            <a:pPr marL="457200" lvl="0" indent="-323850" algn="l" rtl="0">
              <a:lnSpc>
                <a:spcPct val="115000"/>
              </a:lnSpc>
              <a:spcBef>
                <a:spcPts val="0"/>
              </a:spcBef>
              <a:spcAft>
                <a:spcPts val="0"/>
              </a:spcAft>
              <a:buClr>
                <a:schemeClr val="dk1"/>
              </a:buClr>
              <a:buSzPts val="1500"/>
              <a:buChar char="●"/>
            </a:pPr>
            <a:r>
              <a:rPr lang="en-GB" sz="1500">
                <a:solidFill>
                  <a:schemeClr val="dk1"/>
                </a:solidFill>
                <a:latin typeface="Comic Sans MS"/>
                <a:ea typeface="Comic Sans MS"/>
                <a:cs typeface="Comic Sans MS"/>
                <a:sym typeface="Comic Sans MS"/>
              </a:rPr>
              <a:t>📌 </a:t>
            </a:r>
            <a:r>
              <a:rPr lang="en-GB" sz="1500" b="1">
                <a:solidFill>
                  <a:schemeClr val="dk1"/>
                </a:solidFill>
                <a:latin typeface="Comic Sans MS"/>
                <a:ea typeface="Comic Sans MS"/>
                <a:cs typeface="Comic Sans MS"/>
                <a:sym typeface="Comic Sans MS"/>
              </a:rPr>
              <a:t>Attributes:</a:t>
            </a:r>
            <a:r>
              <a:rPr lang="en-GB" sz="1500">
                <a:solidFill>
                  <a:schemeClr val="dk1"/>
                </a:solidFill>
                <a:latin typeface="Comic Sans MS"/>
                <a:ea typeface="Comic Sans MS"/>
                <a:cs typeface="Comic Sans MS"/>
                <a:sym typeface="Comic Sans MS"/>
              </a:rPr>
              <a:t> 20+ features (e.g., food name, calories, protein, fats, carbs, etc.)</a:t>
            </a:r>
            <a:endParaRPr sz="1500">
              <a:solidFill>
                <a:schemeClr val="dk1"/>
              </a:solidFill>
              <a:latin typeface="Comic Sans MS"/>
              <a:ea typeface="Comic Sans MS"/>
              <a:cs typeface="Comic Sans MS"/>
              <a:sym typeface="Comic Sans MS"/>
            </a:endParaRPr>
          </a:p>
          <a:p>
            <a:pPr marL="457200" lvl="0" indent="-323850" algn="l" rtl="0">
              <a:lnSpc>
                <a:spcPct val="115000"/>
              </a:lnSpc>
              <a:spcBef>
                <a:spcPts val="0"/>
              </a:spcBef>
              <a:spcAft>
                <a:spcPts val="0"/>
              </a:spcAft>
              <a:buClr>
                <a:schemeClr val="dk1"/>
              </a:buClr>
              <a:buSzPts val="1500"/>
              <a:buChar char="●"/>
            </a:pPr>
            <a:r>
              <a:rPr lang="en-GB" sz="1500">
                <a:solidFill>
                  <a:schemeClr val="dk1"/>
                </a:solidFill>
                <a:latin typeface="Comic Sans MS"/>
                <a:ea typeface="Comic Sans MS"/>
                <a:cs typeface="Comic Sans MS"/>
                <a:sym typeface="Comic Sans MS"/>
              </a:rPr>
              <a:t>🍎 </a:t>
            </a:r>
            <a:r>
              <a:rPr lang="en-GB" sz="1500" b="1">
                <a:solidFill>
                  <a:schemeClr val="dk1"/>
                </a:solidFill>
                <a:latin typeface="Comic Sans MS"/>
                <a:ea typeface="Comic Sans MS"/>
                <a:cs typeface="Comic Sans MS"/>
                <a:sym typeface="Comic Sans MS"/>
              </a:rPr>
              <a:t>Nutritional Focus:</a:t>
            </a:r>
            <a:r>
              <a:rPr lang="en-GB" sz="1500">
                <a:solidFill>
                  <a:schemeClr val="dk1"/>
                </a:solidFill>
                <a:latin typeface="Comic Sans MS"/>
                <a:ea typeface="Comic Sans MS"/>
                <a:cs typeface="Comic Sans MS"/>
                <a:sym typeface="Comic Sans MS"/>
              </a:rPr>
              <a:t> Macronutrients &amp; micronutrients</a:t>
            </a:r>
            <a:endParaRPr sz="1500">
              <a:solidFill>
                <a:schemeClr val="dk1"/>
              </a:solidFill>
              <a:latin typeface="Comic Sans MS"/>
              <a:ea typeface="Comic Sans MS"/>
              <a:cs typeface="Comic Sans MS"/>
              <a:sym typeface="Comic Sans MS"/>
            </a:endParaRPr>
          </a:p>
          <a:p>
            <a:pPr marL="0" lvl="0" indent="0" algn="l" rtl="0">
              <a:lnSpc>
                <a:spcPct val="115000"/>
              </a:lnSpc>
              <a:spcBef>
                <a:spcPts val="1200"/>
              </a:spcBef>
              <a:spcAft>
                <a:spcPts val="0"/>
              </a:spcAft>
              <a:buNone/>
            </a:pPr>
            <a:r>
              <a:rPr lang="en-GB" sz="1500" b="1">
                <a:solidFill>
                  <a:schemeClr val="dk1"/>
                </a:solidFill>
                <a:latin typeface="Comic Sans MS"/>
                <a:ea typeface="Comic Sans MS"/>
                <a:cs typeface="Comic Sans MS"/>
                <a:sym typeface="Comic Sans MS"/>
              </a:rPr>
              <a:t>Why This Dataset?</a:t>
            </a:r>
            <a:endParaRPr sz="1500" b="1">
              <a:solidFill>
                <a:schemeClr val="dk1"/>
              </a:solidFill>
              <a:latin typeface="Comic Sans MS"/>
              <a:ea typeface="Comic Sans MS"/>
              <a:cs typeface="Comic Sans MS"/>
              <a:sym typeface="Comic Sans MS"/>
            </a:endParaRPr>
          </a:p>
          <a:p>
            <a:pPr marL="457200" lvl="0" indent="-323850" algn="l" rtl="0">
              <a:lnSpc>
                <a:spcPct val="115000"/>
              </a:lnSpc>
              <a:spcBef>
                <a:spcPts val="1200"/>
              </a:spcBef>
              <a:spcAft>
                <a:spcPts val="0"/>
              </a:spcAft>
              <a:buClr>
                <a:schemeClr val="dk1"/>
              </a:buClr>
              <a:buSzPts val="1500"/>
              <a:buFont typeface="Comic Sans MS"/>
              <a:buChar char="●"/>
            </a:pPr>
            <a:r>
              <a:rPr lang="en-GB" sz="1500">
                <a:solidFill>
                  <a:schemeClr val="dk1"/>
                </a:solidFill>
                <a:latin typeface="Comic Sans MS"/>
                <a:ea typeface="Comic Sans MS"/>
                <a:cs typeface="Comic Sans MS"/>
                <a:sym typeface="Comic Sans MS"/>
              </a:rPr>
              <a:t>Comprehensive nutritional information 🥦</a:t>
            </a:r>
            <a:endParaRPr sz="1500">
              <a:solidFill>
                <a:schemeClr val="dk1"/>
              </a:solidFill>
              <a:latin typeface="Comic Sans MS"/>
              <a:ea typeface="Comic Sans MS"/>
              <a:cs typeface="Comic Sans MS"/>
              <a:sym typeface="Comic Sans MS"/>
            </a:endParaRPr>
          </a:p>
          <a:p>
            <a:pPr marL="457200" lvl="0" indent="-323850" algn="l" rtl="0">
              <a:lnSpc>
                <a:spcPct val="115000"/>
              </a:lnSpc>
              <a:spcBef>
                <a:spcPts val="0"/>
              </a:spcBef>
              <a:spcAft>
                <a:spcPts val="0"/>
              </a:spcAft>
              <a:buClr>
                <a:schemeClr val="dk1"/>
              </a:buClr>
              <a:buSzPts val="1500"/>
              <a:buFont typeface="Comic Sans MS"/>
              <a:buChar char="●"/>
            </a:pPr>
            <a:r>
              <a:rPr lang="en-GB" sz="1500">
                <a:solidFill>
                  <a:schemeClr val="dk1"/>
                </a:solidFill>
                <a:latin typeface="Comic Sans MS"/>
                <a:ea typeface="Comic Sans MS"/>
                <a:cs typeface="Comic Sans MS"/>
                <a:sym typeface="Comic Sans MS"/>
              </a:rPr>
              <a:t>Reliable source 📜</a:t>
            </a:r>
            <a:endParaRPr sz="1500">
              <a:solidFill>
                <a:schemeClr val="dk1"/>
              </a:solidFill>
              <a:latin typeface="Comic Sans MS"/>
              <a:ea typeface="Comic Sans MS"/>
              <a:cs typeface="Comic Sans MS"/>
              <a:sym typeface="Comic Sans MS"/>
            </a:endParaRPr>
          </a:p>
          <a:p>
            <a:pPr marL="457200" lvl="0" indent="-323850" algn="l" rtl="0">
              <a:lnSpc>
                <a:spcPct val="115000"/>
              </a:lnSpc>
              <a:spcBef>
                <a:spcPts val="0"/>
              </a:spcBef>
              <a:spcAft>
                <a:spcPts val="0"/>
              </a:spcAft>
              <a:buClr>
                <a:schemeClr val="dk1"/>
              </a:buClr>
              <a:buSzPts val="1500"/>
              <a:buFont typeface="Comic Sans MS"/>
              <a:buChar char="●"/>
            </a:pPr>
            <a:r>
              <a:rPr lang="en-GB" sz="1500">
                <a:solidFill>
                  <a:schemeClr val="dk1"/>
                </a:solidFill>
                <a:latin typeface="Comic Sans MS"/>
                <a:ea typeface="Comic Sans MS"/>
                <a:cs typeface="Comic Sans MS"/>
                <a:sym typeface="Comic Sans MS"/>
              </a:rPr>
              <a:t>Suitable for calorie prediction &amp; food recommendations</a:t>
            </a:r>
            <a:endParaRPr sz="1500">
              <a:solidFill>
                <a:schemeClr val="dk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342825" y="346525"/>
            <a:ext cx="6866700" cy="47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GB" sz="2500" b="1" dirty="0">
                <a:solidFill>
                  <a:schemeClr val="dk1"/>
                </a:solidFill>
              </a:rPr>
              <a:t>Methodology</a:t>
            </a:r>
          </a:p>
          <a:p>
            <a:pPr marL="0" lvl="0" indent="0" algn="l" rtl="0">
              <a:lnSpc>
                <a:spcPct val="115000"/>
              </a:lnSpc>
              <a:spcBef>
                <a:spcPts val="1400"/>
              </a:spcBef>
              <a:spcAft>
                <a:spcPts val="0"/>
              </a:spcAft>
              <a:buClr>
                <a:schemeClr val="dk1"/>
              </a:buClr>
              <a:buSzPts val="1100"/>
              <a:buFont typeface="Arial"/>
              <a:buNone/>
            </a:pPr>
            <a:r>
              <a:rPr lang="en-GB" sz="1200" b="1" dirty="0">
                <a:solidFill>
                  <a:schemeClr val="dk1"/>
                </a:solidFill>
                <a:latin typeface="Comic Sans MS"/>
                <a:ea typeface="Comic Sans MS"/>
                <a:cs typeface="Comic Sans MS"/>
                <a:sym typeface="Comic Sans MS"/>
              </a:rPr>
              <a:t>Data Mining Pipeline &amp; Methodology</a:t>
            </a:r>
            <a:r>
              <a:rPr lang="en-GB" sz="1200" dirty="0">
                <a:solidFill>
                  <a:schemeClr val="dk1"/>
                </a:solidFill>
                <a:latin typeface="Comic Sans MS"/>
                <a:ea typeface="Comic Sans MS"/>
                <a:cs typeface="Comic Sans MS"/>
                <a:sym typeface="Comic Sans MS"/>
              </a:rPr>
              <a:t>.</a:t>
            </a:r>
            <a:endParaRPr sz="1200" dirty="0">
              <a:solidFill>
                <a:schemeClr val="dk1"/>
              </a:solidFill>
              <a:latin typeface="Comic Sans MS"/>
              <a:ea typeface="Comic Sans MS"/>
              <a:cs typeface="Comic Sans MS"/>
              <a:sym typeface="Comic Sans MS"/>
            </a:endParaRPr>
          </a:p>
          <a:p>
            <a:pPr marL="457200" lvl="0" indent="-317500" algn="l" rtl="0">
              <a:lnSpc>
                <a:spcPct val="115000"/>
              </a:lnSpc>
              <a:spcBef>
                <a:spcPts val="1200"/>
              </a:spcBef>
              <a:spcAft>
                <a:spcPts val="0"/>
              </a:spcAft>
              <a:buClr>
                <a:schemeClr val="dk1"/>
              </a:buClr>
              <a:buSzPts val="1400"/>
              <a:buFont typeface="Comic Sans MS"/>
              <a:buChar char="●"/>
            </a:pPr>
            <a:r>
              <a:rPr lang="en-GB" sz="1200" b="1" dirty="0">
                <a:solidFill>
                  <a:schemeClr val="dk1"/>
                </a:solidFill>
                <a:latin typeface="Comic Sans MS"/>
                <a:ea typeface="Comic Sans MS"/>
                <a:cs typeface="Comic Sans MS"/>
                <a:sym typeface="Comic Sans MS"/>
              </a:rPr>
              <a:t>Dataset Preprocessing</a:t>
            </a:r>
            <a:endParaRPr sz="1200" b="1" dirty="0">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Font typeface="Comic Sans MS"/>
              <a:buChar char="○"/>
            </a:pPr>
            <a:r>
              <a:rPr lang="en-GB" sz="1200" dirty="0">
                <a:solidFill>
                  <a:schemeClr val="dk1"/>
                </a:solidFill>
                <a:latin typeface="Comic Sans MS"/>
                <a:ea typeface="Comic Sans MS"/>
                <a:cs typeface="Comic Sans MS"/>
                <a:sym typeface="Comic Sans MS"/>
              </a:rPr>
              <a:t>Handling missing values (median imputation) &amp; duplicate removal.</a:t>
            </a:r>
            <a:endParaRPr sz="1200" dirty="0">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sz="1200" dirty="0">
                <a:solidFill>
                  <a:schemeClr val="dk1"/>
                </a:solidFill>
                <a:latin typeface="Comic Sans MS"/>
                <a:ea typeface="Comic Sans MS"/>
                <a:cs typeface="Comic Sans MS"/>
                <a:sym typeface="Comic Sans MS"/>
              </a:rPr>
              <a:t>Outlier detection using </a:t>
            </a:r>
            <a:r>
              <a:rPr lang="en-GB" sz="1200" b="1" dirty="0">
                <a:solidFill>
                  <a:schemeClr val="dk1"/>
                </a:solidFill>
                <a:latin typeface="Comic Sans MS"/>
                <a:ea typeface="Comic Sans MS"/>
                <a:cs typeface="Comic Sans MS"/>
                <a:sym typeface="Comic Sans MS"/>
              </a:rPr>
              <a:t>Z-Score</a:t>
            </a:r>
            <a:r>
              <a:rPr lang="en-GB" sz="1200" dirty="0">
                <a:solidFill>
                  <a:schemeClr val="dk1"/>
                </a:solidFill>
                <a:latin typeface="Comic Sans MS"/>
                <a:ea typeface="Comic Sans MS"/>
                <a:cs typeface="Comic Sans MS"/>
                <a:sym typeface="Comic Sans MS"/>
              </a:rPr>
              <a:t>.</a:t>
            </a:r>
            <a:endParaRPr sz="1200" dirty="0">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Font typeface="Comic Sans MS"/>
              <a:buChar char="○"/>
            </a:pPr>
            <a:r>
              <a:rPr lang="en-GB" sz="1200" dirty="0">
                <a:solidFill>
                  <a:schemeClr val="dk1"/>
                </a:solidFill>
                <a:latin typeface="Comic Sans MS"/>
                <a:ea typeface="Comic Sans MS"/>
                <a:cs typeface="Comic Sans MS"/>
                <a:sym typeface="Comic Sans MS"/>
              </a:rPr>
              <a:t>Feature selection for key attributes: Calories, Protein, Lipids, Carbs, Fiber, Sugar.</a:t>
            </a:r>
            <a:endParaRPr sz="1200" dirty="0">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sz="1200" b="1" dirty="0">
                <a:solidFill>
                  <a:schemeClr val="dk1"/>
                </a:solidFill>
                <a:latin typeface="Comic Sans MS"/>
                <a:ea typeface="Comic Sans MS"/>
                <a:cs typeface="Comic Sans MS"/>
                <a:sym typeface="Comic Sans MS"/>
              </a:rPr>
              <a:t>Scaling</a:t>
            </a:r>
            <a:r>
              <a:rPr lang="en-GB" sz="1200" dirty="0">
                <a:solidFill>
                  <a:schemeClr val="dk1"/>
                </a:solidFill>
                <a:latin typeface="Comic Sans MS"/>
                <a:ea typeface="Comic Sans MS"/>
                <a:cs typeface="Comic Sans MS"/>
                <a:sym typeface="Comic Sans MS"/>
              </a:rPr>
              <a:t>: Min-Max Normalization &amp; Standardization (</a:t>
            </a:r>
            <a:r>
              <a:rPr lang="en-GB" sz="1200" dirty="0" err="1">
                <a:solidFill>
                  <a:schemeClr val="dk1"/>
                </a:solidFill>
                <a:latin typeface="Comic Sans MS"/>
                <a:ea typeface="Comic Sans MS"/>
                <a:cs typeface="Comic Sans MS"/>
                <a:sym typeface="Comic Sans MS"/>
              </a:rPr>
              <a:t>StandardScaler</a:t>
            </a:r>
            <a:r>
              <a:rPr lang="en-GB" sz="1200" dirty="0">
                <a:solidFill>
                  <a:schemeClr val="dk1"/>
                </a:solidFill>
                <a:latin typeface="Comic Sans MS"/>
                <a:ea typeface="Comic Sans MS"/>
                <a:cs typeface="Comic Sans MS"/>
                <a:sym typeface="Comic Sans MS"/>
              </a:rPr>
              <a:t>).</a:t>
            </a:r>
            <a:endParaRPr sz="1200" dirty="0">
              <a:solidFill>
                <a:schemeClr val="dk1"/>
              </a:solidFill>
              <a:latin typeface="Comic Sans MS"/>
              <a:ea typeface="Comic Sans MS"/>
              <a:cs typeface="Comic Sans MS"/>
              <a:sym typeface="Comic Sans MS"/>
            </a:endParaRPr>
          </a:p>
          <a:p>
            <a:pPr marL="457200" lvl="0" indent="-317500" algn="l" rtl="0">
              <a:lnSpc>
                <a:spcPct val="115000"/>
              </a:lnSpc>
              <a:spcBef>
                <a:spcPts val="0"/>
              </a:spcBef>
              <a:spcAft>
                <a:spcPts val="0"/>
              </a:spcAft>
              <a:buClr>
                <a:schemeClr val="dk1"/>
              </a:buClr>
              <a:buSzPts val="1400"/>
              <a:buFont typeface="Comic Sans MS"/>
              <a:buChar char="●"/>
            </a:pPr>
            <a:r>
              <a:rPr lang="en-GB" sz="1200" b="1" dirty="0">
                <a:solidFill>
                  <a:schemeClr val="dk1"/>
                </a:solidFill>
                <a:latin typeface="Comic Sans MS"/>
                <a:ea typeface="Comic Sans MS"/>
                <a:cs typeface="Comic Sans MS"/>
                <a:sym typeface="Comic Sans MS"/>
              </a:rPr>
              <a:t>Data Mining Techniques</a:t>
            </a:r>
            <a:endParaRPr sz="1200" b="1" dirty="0">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sz="1200" b="1" dirty="0">
                <a:solidFill>
                  <a:schemeClr val="dk1"/>
                </a:solidFill>
                <a:latin typeface="Comic Sans MS"/>
                <a:ea typeface="Comic Sans MS"/>
                <a:cs typeface="Comic Sans MS"/>
                <a:sym typeface="Comic Sans MS"/>
              </a:rPr>
              <a:t>Calorie Prediction</a:t>
            </a:r>
            <a:r>
              <a:rPr lang="en-GB" sz="1200" dirty="0">
                <a:solidFill>
                  <a:schemeClr val="dk1"/>
                </a:solidFill>
                <a:latin typeface="Comic Sans MS"/>
                <a:ea typeface="Comic Sans MS"/>
                <a:cs typeface="Comic Sans MS"/>
                <a:sym typeface="Comic Sans MS"/>
              </a:rPr>
              <a:t>: Random Forest,  Linear Regression, K-Nearest </a:t>
            </a:r>
            <a:r>
              <a:rPr lang="en-GB" sz="1200" dirty="0" err="1">
                <a:solidFill>
                  <a:schemeClr val="dk1"/>
                </a:solidFill>
                <a:latin typeface="Comic Sans MS"/>
                <a:ea typeface="Comic Sans MS"/>
                <a:cs typeface="Comic Sans MS"/>
                <a:sym typeface="Comic Sans MS"/>
              </a:rPr>
              <a:t>Neighbors</a:t>
            </a:r>
            <a:r>
              <a:rPr lang="en-GB" sz="1200" dirty="0">
                <a:solidFill>
                  <a:schemeClr val="dk1"/>
                </a:solidFill>
                <a:latin typeface="Comic Sans MS"/>
                <a:ea typeface="Comic Sans MS"/>
                <a:cs typeface="Comic Sans MS"/>
                <a:sym typeface="Comic Sans MS"/>
              </a:rPr>
              <a:t> (KNN), and Gradient Boosting.</a:t>
            </a:r>
            <a:endParaRPr sz="1200" dirty="0">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sz="1200" b="1" dirty="0">
                <a:solidFill>
                  <a:schemeClr val="dk1"/>
                </a:solidFill>
                <a:latin typeface="Comic Sans MS"/>
                <a:ea typeface="Comic Sans MS"/>
                <a:cs typeface="Comic Sans MS"/>
                <a:sym typeface="Comic Sans MS"/>
              </a:rPr>
              <a:t>Food Recommendation</a:t>
            </a:r>
            <a:r>
              <a:rPr lang="en-GB" sz="1200" dirty="0">
                <a:solidFill>
                  <a:schemeClr val="dk1"/>
                </a:solidFill>
                <a:latin typeface="Comic Sans MS"/>
                <a:ea typeface="Comic Sans MS"/>
                <a:cs typeface="Comic Sans MS"/>
                <a:sym typeface="Comic Sans MS"/>
              </a:rPr>
              <a:t>: K-Means Clustering &amp; Cosine Similarity.</a:t>
            </a:r>
            <a:endParaRPr sz="1200" dirty="0">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sz="1200" b="1" dirty="0">
                <a:solidFill>
                  <a:schemeClr val="dk1"/>
                </a:solidFill>
                <a:latin typeface="Comic Sans MS"/>
                <a:ea typeface="Comic Sans MS"/>
                <a:cs typeface="Comic Sans MS"/>
                <a:sym typeface="Comic Sans MS"/>
              </a:rPr>
              <a:t>Dimensionality Reduction</a:t>
            </a:r>
            <a:r>
              <a:rPr lang="en-GB" sz="1200" dirty="0">
                <a:solidFill>
                  <a:schemeClr val="dk1"/>
                </a:solidFill>
                <a:latin typeface="Comic Sans MS"/>
                <a:ea typeface="Comic Sans MS"/>
                <a:cs typeface="Comic Sans MS"/>
                <a:sym typeface="Comic Sans MS"/>
              </a:rPr>
              <a:t>: PCA for clustering efficiency.</a:t>
            </a:r>
            <a:endParaRPr sz="1200" dirty="0">
              <a:solidFill>
                <a:schemeClr val="dk1"/>
              </a:solidFill>
              <a:latin typeface="Comic Sans MS"/>
              <a:ea typeface="Comic Sans MS"/>
              <a:cs typeface="Comic Sans MS"/>
              <a:sym typeface="Comic Sans MS"/>
            </a:endParaRPr>
          </a:p>
          <a:p>
            <a:pPr marL="457200" lvl="0" indent="-317500" algn="l" rtl="0">
              <a:lnSpc>
                <a:spcPct val="115000"/>
              </a:lnSpc>
              <a:spcBef>
                <a:spcPts val="0"/>
              </a:spcBef>
              <a:spcAft>
                <a:spcPts val="0"/>
              </a:spcAft>
              <a:buClr>
                <a:schemeClr val="dk1"/>
              </a:buClr>
              <a:buSzPts val="1400"/>
              <a:buFont typeface="Comic Sans MS"/>
              <a:buChar char="●"/>
            </a:pPr>
            <a:r>
              <a:rPr lang="en-GB" sz="1200" b="1" dirty="0">
                <a:solidFill>
                  <a:schemeClr val="dk1"/>
                </a:solidFill>
                <a:latin typeface="Comic Sans MS"/>
                <a:ea typeface="Comic Sans MS"/>
                <a:cs typeface="Comic Sans MS"/>
                <a:sym typeface="Comic Sans MS"/>
              </a:rPr>
              <a:t>Evaluation Metrics</a:t>
            </a:r>
            <a:endParaRPr sz="1200" b="1" dirty="0">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sz="1200" b="1" dirty="0">
                <a:solidFill>
                  <a:schemeClr val="dk1"/>
                </a:solidFill>
                <a:latin typeface="Comic Sans MS"/>
                <a:ea typeface="Comic Sans MS"/>
                <a:cs typeface="Comic Sans MS"/>
                <a:sym typeface="Comic Sans MS"/>
              </a:rPr>
              <a:t>Regression Models</a:t>
            </a:r>
            <a:r>
              <a:rPr lang="en-GB" sz="1200" dirty="0">
                <a:solidFill>
                  <a:schemeClr val="dk1"/>
                </a:solidFill>
                <a:latin typeface="Comic Sans MS"/>
                <a:ea typeface="Comic Sans MS"/>
                <a:cs typeface="Comic Sans MS"/>
                <a:sym typeface="Comic Sans MS"/>
              </a:rPr>
              <a:t>: MSE, MAE, R² Score.</a:t>
            </a:r>
            <a:endParaRPr sz="1200" dirty="0">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sz="1200" b="1" dirty="0">
                <a:solidFill>
                  <a:schemeClr val="dk1"/>
                </a:solidFill>
                <a:latin typeface="Comic Sans MS"/>
                <a:ea typeface="Comic Sans MS"/>
                <a:cs typeface="Comic Sans MS"/>
                <a:sym typeface="Comic Sans MS"/>
              </a:rPr>
              <a:t>Clustering</a:t>
            </a:r>
            <a:r>
              <a:rPr lang="en-GB" sz="1200" dirty="0">
                <a:solidFill>
                  <a:schemeClr val="dk1"/>
                </a:solidFill>
                <a:latin typeface="Comic Sans MS"/>
                <a:ea typeface="Comic Sans MS"/>
                <a:cs typeface="Comic Sans MS"/>
                <a:sym typeface="Comic Sans MS"/>
              </a:rPr>
              <a:t>: Silhouette Score (0.55), Davies-Bouldin Index (0.63), WCSS (8321.44).</a:t>
            </a:r>
            <a:endParaRPr sz="1200" dirty="0">
              <a:solidFill>
                <a:schemeClr val="dk1"/>
              </a:solidFill>
              <a:latin typeface="Comic Sans MS"/>
              <a:ea typeface="Comic Sans MS"/>
              <a:cs typeface="Comic Sans MS"/>
              <a:sym typeface="Comic Sans MS"/>
            </a:endParaRPr>
          </a:p>
          <a:p>
            <a:pPr marL="0" lvl="0" indent="0" algn="l" rtl="0">
              <a:spcBef>
                <a:spcPts val="1200"/>
              </a:spcBef>
              <a:spcAft>
                <a:spcPts val="0"/>
              </a:spcAft>
              <a:buNone/>
            </a:pPr>
            <a:endParaRPr sz="1800" dirty="0">
              <a:solidFill>
                <a:schemeClr val="dk2"/>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302225" y="88625"/>
            <a:ext cx="7504200" cy="68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GB" sz="2500" b="1">
                <a:solidFill>
                  <a:schemeClr val="dk1"/>
                </a:solidFill>
              </a:rPr>
              <a:t>Calorie Prediction Model</a:t>
            </a:r>
            <a:endParaRPr sz="1600" b="1">
              <a:solidFill>
                <a:schemeClr val="dk1"/>
              </a:solidFill>
              <a:latin typeface="Comic Sans MS"/>
              <a:ea typeface="Comic Sans MS"/>
              <a:cs typeface="Comic Sans MS"/>
              <a:sym typeface="Comic Sans MS"/>
            </a:endParaRPr>
          </a:p>
          <a:p>
            <a:pPr marL="457200" lvl="0" indent="-317500" algn="l" rtl="0">
              <a:lnSpc>
                <a:spcPct val="115000"/>
              </a:lnSpc>
              <a:spcBef>
                <a:spcPts val="1200"/>
              </a:spcBef>
              <a:spcAft>
                <a:spcPts val="0"/>
              </a:spcAft>
              <a:buClr>
                <a:schemeClr val="dk1"/>
              </a:buClr>
              <a:buSzPts val="1400"/>
              <a:buFont typeface="Comic Sans MS"/>
              <a:buChar char="●"/>
            </a:pPr>
            <a:r>
              <a:rPr lang="en-GB" b="1">
                <a:solidFill>
                  <a:schemeClr val="dk1"/>
                </a:solidFill>
                <a:latin typeface="Comic Sans MS"/>
                <a:ea typeface="Comic Sans MS"/>
                <a:cs typeface="Comic Sans MS"/>
                <a:sym typeface="Comic Sans MS"/>
              </a:rPr>
              <a:t>Model Selection</a:t>
            </a:r>
            <a:endParaRPr b="1">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b="1">
                <a:solidFill>
                  <a:schemeClr val="dk1"/>
                </a:solidFill>
                <a:latin typeface="Comic Sans MS"/>
                <a:ea typeface="Comic Sans MS"/>
                <a:cs typeface="Comic Sans MS"/>
                <a:sym typeface="Comic Sans MS"/>
              </a:rPr>
              <a:t>Random Forest Regressor</a:t>
            </a:r>
            <a:r>
              <a:rPr lang="en-GB">
                <a:solidFill>
                  <a:schemeClr val="dk1"/>
                </a:solidFill>
                <a:latin typeface="Comic Sans MS"/>
                <a:ea typeface="Comic Sans MS"/>
                <a:cs typeface="Comic Sans MS"/>
                <a:sym typeface="Comic Sans MS"/>
              </a:rPr>
              <a:t> (Best Model)</a:t>
            </a:r>
            <a:endParaRPr>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Font typeface="Comic Sans MS"/>
              <a:buChar char="○"/>
            </a:pPr>
            <a:r>
              <a:rPr lang="en-GB">
                <a:solidFill>
                  <a:schemeClr val="dk1"/>
                </a:solidFill>
                <a:latin typeface="Comic Sans MS"/>
                <a:ea typeface="Comic Sans MS"/>
                <a:cs typeface="Comic Sans MS"/>
                <a:sym typeface="Comic Sans MS"/>
              </a:rPr>
              <a:t>Baseline models: Linear Regression, K-Nearest Neighbors (KNN), Gradient Boosting.</a:t>
            </a:r>
            <a:endParaRPr>
              <a:solidFill>
                <a:schemeClr val="dk1"/>
              </a:solidFill>
              <a:latin typeface="Comic Sans MS"/>
              <a:ea typeface="Comic Sans MS"/>
              <a:cs typeface="Comic Sans MS"/>
              <a:sym typeface="Comic Sans MS"/>
            </a:endParaRPr>
          </a:p>
          <a:p>
            <a:pPr marL="457200" lvl="0" indent="-298450" algn="l" rtl="0">
              <a:lnSpc>
                <a:spcPct val="115000"/>
              </a:lnSpc>
              <a:spcBef>
                <a:spcPts val="0"/>
              </a:spcBef>
              <a:spcAft>
                <a:spcPts val="0"/>
              </a:spcAft>
              <a:buClr>
                <a:schemeClr val="dk1"/>
              </a:buClr>
              <a:buSzPts val="1100"/>
              <a:buFont typeface="Comic Sans MS"/>
              <a:buChar char="●"/>
            </a:pPr>
            <a:r>
              <a:rPr lang="en-GB" b="1">
                <a:solidFill>
                  <a:schemeClr val="dk1"/>
                </a:solidFill>
                <a:latin typeface="Comic Sans MS"/>
                <a:ea typeface="Comic Sans MS"/>
                <a:cs typeface="Comic Sans MS"/>
                <a:sym typeface="Comic Sans MS"/>
              </a:rPr>
              <a:t>Models performance evaluations:</a:t>
            </a:r>
            <a:endParaRPr b="1">
              <a:solidFill>
                <a:schemeClr val="dk1"/>
              </a:solidFill>
              <a:latin typeface="Comic Sans MS"/>
              <a:ea typeface="Comic Sans MS"/>
              <a:cs typeface="Comic Sans MS"/>
              <a:sym typeface="Comic Sans MS"/>
            </a:endParaRPr>
          </a:p>
          <a:p>
            <a:pPr marL="0" lvl="0" indent="0" algn="l" rtl="0">
              <a:spcBef>
                <a:spcPts val="1200"/>
              </a:spcBef>
              <a:spcAft>
                <a:spcPts val="0"/>
              </a:spcAft>
              <a:buNone/>
            </a:pPr>
            <a:endParaRPr sz="2100">
              <a:solidFill>
                <a:schemeClr val="dk2"/>
              </a:solidFill>
              <a:latin typeface="Comic Sans MS"/>
              <a:ea typeface="Comic Sans MS"/>
              <a:cs typeface="Comic Sans MS"/>
              <a:sym typeface="Comic Sans MS"/>
            </a:endParaRPr>
          </a:p>
        </p:txBody>
      </p:sp>
      <p:pic>
        <p:nvPicPr>
          <p:cNvPr id="88" name="Google Shape;88;p18"/>
          <p:cNvPicPr preferRelativeResize="0"/>
          <p:nvPr/>
        </p:nvPicPr>
        <p:blipFill>
          <a:blip r:embed="rId3">
            <a:alphaModFix/>
          </a:blip>
          <a:stretch>
            <a:fillRect/>
          </a:stretch>
        </p:blipFill>
        <p:spPr>
          <a:xfrm>
            <a:off x="896300" y="1986350"/>
            <a:ext cx="4393098" cy="3157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536750" y="964075"/>
            <a:ext cx="6191100" cy="1485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dk1"/>
              </a:buClr>
              <a:buSzPts val="1400"/>
              <a:buFont typeface="Comic Sans MS"/>
              <a:buChar char="●"/>
            </a:pPr>
            <a:r>
              <a:rPr lang="en-GB" b="1">
                <a:solidFill>
                  <a:schemeClr val="dk1"/>
                </a:solidFill>
                <a:latin typeface="Comic Sans MS"/>
                <a:ea typeface="Comic Sans MS"/>
                <a:cs typeface="Comic Sans MS"/>
                <a:sym typeface="Comic Sans MS"/>
              </a:rPr>
              <a:t>Random Forest Performance</a:t>
            </a:r>
            <a:endParaRPr b="1">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b="1">
                <a:solidFill>
                  <a:schemeClr val="dk1"/>
                </a:solidFill>
                <a:latin typeface="Comic Sans MS"/>
                <a:ea typeface="Comic Sans MS"/>
                <a:cs typeface="Comic Sans MS"/>
                <a:sym typeface="Comic Sans MS"/>
              </a:rPr>
              <a:t>Mean Squared Error (MSE)</a:t>
            </a:r>
            <a:r>
              <a:rPr lang="en-GB">
                <a:solidFill>
                  <a:schemeClr val="dk1"/>
                </a:solidFill>
                <a:latin typeface="Comic Sans MS"/>
                <a:ea typeface="Comic Sans MS"/>
                <a:cs typeface="Comic Sans MS"/>
                <a:sym typeface="Comic Sans MS"/>
              </a:rPr>
              <a:t> = 171.2998</a:t>
            </a:r>
            <a:endParaRPr>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b="1">
                <a:solidFill>
                  <a:schemeClr val="dk1"/>
                </a:solidFill>
                <a:latin typeface="Comic Sans MS"/>
                <a:ea typeface="Comic Sans MS"/>
                <a:cs typeface="Comic Sans MS"/>
                <a:sym typeface="Comic Sans MS"/>
              </a:rPr>
              <a:t>Mean Absolute Error (MAE)</a:t>
            </a:r>
            <a:r>
              <a:rPr lang="en-GB">
                <a:solidFill>
                  <a:schemeClr val="dk1"/>
                </a:solidFill>
                <a:latin typeface="Comic Sans MS"/>
                <a:ea typeface="Comic Sans MS"/>
                <a:cs typeface="Comic Sans MS"/>
                <a:sym typeface="Comic Sans MS"/>
              </a:rPr>
              <a:t> = 5.8075</a:t>
            </a:r>
            <a:endParaRPr>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b="1">
                <a:solidFill>
                  <a:schemeClr val="dk1"/>
                </a:solidFill>
                <a:latin typeface="Comic Sans MS"/>
                <a:ea typeface="Comic Sans MS"/>
                <a:cs typeface="Comic Sans MS"/>
                <a:sym typeface="Comic Sans MS"/>
              </a:rPr>
              <a:t>R² Score</a:t>
            </a:r>
            <a:r>
              <a:rPr lang="en-GB">
                <a:solidFill>
                  <a:schemeClr val="dk1"/>
                </a:solidFill>
                <a:latin typeface="Comic Sans MS"/>
                <a:ea typeface="Comic Sans MS"/>
                <a:cs typeface="Comic Sans MS"/>
                <a:sym typeface="Comic Sans MS"/>
              </a:rPr>
              <a:t> = 0.9939 (high accuracy)</a:t>
            </a:r>
            <a:endParaRPr>
              <a:solidFill>
                <a:schemeClr val="dk1"/>
              </a:solidFill>
              <a:latin typeface="Comic Sans MS"/>
              <a:ea typeface="Comic Sans MS"/>
              <a:cs typeface="Comic Sans MS"/>
              <a:sym typeface="Comic Sans MS"/>
            </a:endParaRPr>
          </a:p>
          <a:p>
            <a:pPr marL="914400" lvl="0" indent="0" algn="l" rtl="0">
              <a:lnSpc>
                <a:spcPct val="115000"/>
              </a:lnSpc>
              <a:spcBef>
                <a:spcPts val="1200"/>
              </a:spcBef>
              <a:spcAft>
                <a:spcPts val="0"/>
              </a:spcAft>
              <a:buNone/>
            </a:pPr>
            <a:endParaRPr>
              <a:solidFill>
                <a:schemeClr val="dk1"/>
              </a:solidFill>
              <a:latin typeface="Comic Sans MS"/>
              <a:ea typeface="Comic Sans MS"/>
              <a:cs typeface="Comic Sans MS"/>
              <a:sym typeface="Comic Sans MS"/>
            </a:endParaRPr>
          </a:p>
          <a:p>
            <a:pPr marL="457200" lvl="0" indent="-317500" algn="l" rtl="0">
              <a:lnSpc>
                <a:spcPct val="115000"/>
              </a:lnSpc>
              <a:spcBef>
                <a:spcPts val="1200"/>
              </a:spcBef>
              <a:spcAft>
                <a:spcPts val="0"/>
              </a:spcAft>
              <a:buClr>
                <a:schemeClr val="dk1"/>
              </a:buClr>
              <a:buSzPts val="1400"/>
              <a:buFont typeface="Comic Sans MS"/>
              <a:buChar char="●"/>
            </a:pPr>
            <a:r>
              <a:rPr lang="en-GB" b="1">
                <a:solidFill>
                  <a:schemeClr val="dk1"/>
                </a:solidFill>
                <a:latin typeface="Comic Sans MS"/>
                <a:ea typeface="Comic Sans MS"/>
                <a:cs typeface="Comic Sans MS"/>
                <a:sym typeface="Comic Sans MS"/>
              </a:rPr>
              <a:t>Comparison with Other Models</a:t>
            </a:r>
            <a:endParaRPr b="1">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Font typeface="Comic Sans MS"/>
              <a:buChar char="○"/>
            </a:pPr>
            <a:r>
              <a:rPr lang="en-GB">
                <a:solidFill>
                  <a:schemeClr val="dk1"/>
                </a:solidFill>
                <a:latin typeface="Comic Sans MS"/>
                <a:ea typeface="Comic Sans MS"/>
                <a:cs typeface="Comic Sans MS"/>
                <a:sym typeface="Comic Sans MS"/>
              </a:rPr>
              <a:t>Linear Regression &amp; KNN had higher errors and lower accuracy.</a:t>
            </a:r>
            <a:endParaRPr>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Font typeface="Comic Sans MS"/>
              <a:buChar char="○"/>
            </a:pPr>
            <a:r>
              <a:rPr lang="en-GB">
                <a:solidFill>
                  <a:schemeClr val="dk1"/>
                </a:solidFill>
                <a:latin typeface="Comic Sans MS"/>
                <a:ea typeface="Comic Sans MS"/>
                <a:cs typeface="Comic Sans MS"/>
                <a:sym typeface="Comic Sans MS"/>
              </a:rPr>
              <a:t>Gradient Boosting was competitive but more computationally expensive.</a:t>
            </a:r>
            <a:endParaRPr>
              <a:solidFill>
                <a:schemeClr val="dk1"/>
              </a:solidFill>
              <a:latin typeface="Comic Sans MS"/>
              <a:ea typeface="Comic Sans MS"/>
              <a:cs typeface="Comic Sans MS"/>
              <a:sym typeface="Comic Sans MS"/>
            </a:endParaRPr>
          </a:p>
          <a:p>
            <a:pPr marL="457200" lvl="0" indent="0" algn="l" rtl="0">
              <a:lnSpc>
                <a:spcPct val="115000"/>
              </a:lnSpc>
              <a:spcBef>
                <a:spcPts val="1200"/>
              </a:spcBef>
              <a:spcAft>
                <a:spcPts val="0"/>
              </a:spcAft>
              <a:buNone/>
            </a:pPr>
            <a:endParaRPr b="1">
              <a:solidFill>
                <a:schemeClr val="dk1"/>
              </a:solidFill>
              <a:latin typeface="Comic Sans MS"/>
              <a:ea typeface="Comic Sans MS"/>
              <a:cs typeface="Comic Sans MS"/>
              <a:sym typeface="Comic Sans MS"/>
            </a:endParaRPr>
          </a:p>
          <a:p>
            <a:pPr marL="457200" lvl="0" indent="0" algn="l" rtl="0">
              <a:lnSpc>
                <a:spcPct val="115000"/>
              </a:lnSpc>
              <a:spcBef>
                <a:spcPts val="1200"/>
              </a:spcBef>
              <a:spcAft>
                <a:spcPts val="0"/>
              </a:spcAft>
              <a:buNone/>
            </a:pPr>
            <a:endParaRPr b="1">
              <a:solidFill>
                <a:schemeClr val="dk1"/>
              </a:solidFill>
              <a:latin typeface="Comic Sans MS"/>
              <a:ea typeface="Comic Sans MS"/>
              <a:cs typeface="Comic Sans MS"/>
              <a:sym typeface="Comic Sans MS"/>
            </a:endParaRPr>
          </a:p>
          <a:p>
            <a:pPr marL="457200" lvl="0" indent="0" algn="l" rtl="0">
              <a:lnSpc>
                <a:spcPct val="115000"/>
              </a:lnSpc>
              <a:spcBef>
                <a:spcPts val="1200"/>
              </a:spcBef>
              <a:spcAft>
                <a:spcPts val="0"/>
              </a:spcAft>
              <a:buClr>
                <a:schemeClr val="dk1"/>
              </a:buClr>
              <a:buSzPts val="1100"/>
              <a:buFont typeface="Arial"/>
              <a:buNone/>
            </a:pPr>
            <a:endParaRPr>
              <a:solidFill>
                <a:schemeClr val="dk1"/>
              </a:solidFill>
              <a:latin typeface="Comic Sans MS"/>
              <a:ea typeface="Comic Sans MS"/>
              <a:cs typeface="Comic Sans MS"/>
              <a:sym typeface="Comic Sans MS"/>
            </a:endParaRPr>
          </a:p>
          <a:p>
            <a:pPr marL="0" lvl="0" indent="0" algn="l" rtl="0">
              <a:spcBef>
                <a:spcPts val="1200"/>
              </a:spcBef>
              <a:spcAft>
                <a:spcPts val="0"/>
              </a:spcAft>
              <a:buNone/>
            </a:pPr>
            <a:endParaRPr sz="1800">
              <a:solidFill>
                <a:schemeClr val="dk2"/>
              </a:solidFill>
            </a:endParaRPr>
          </a:p>
        </p:txBody>
      </p:sp>
      <p:sp>
        <p:nvSpPr>
          <p:cNvPr id="94" name="Google Shape;94;p19"/>
          <p:cNvSpPr txBox="1"/>
          <p:nvPr/>
        </p:nvSpPr>
        <p:spPr>
          <a:xfrm>
            <a:off x="427325" y="244925"/>
            <a:ext cx="6816300" cy="48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GB" sz="2500" b="1">
                <a:solidFill>
                  <a:schemeClr val="dk1"/>
                </a:solidFill>
              </a:rPr>
              <a:t>Calorie Prediction Model</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0"/>
          <p:cNvSpPr/>
          <p:nvPr/>
        </p:nvSpPr>
        <p:spPr>
          <a:xfrm>
            <a:off x="4150681" y="0"/>
            <a:ext cx="4800" cy="5251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4" name="Google Shape;104;p20"/>
          <p:cNvGrpSpPr/>
          <p:nvPr/>
        </p:nvGrpSpPr>
        <p:grpSpPr>
          <a:xfrm>
            <a:off x="201642" y="182218"/>
            <a:ext cx="4976888" cy="921438"/>
            <a:chOff x="0" y="0"/>
            <a:chExt cx="13271700" cy="2457170"/>
          </a:xfrm>
        </p:grpSpPr>
        <p:sp>
          <p:nvSpPr>
            <p:cNvPr id="105" name="Google Shape;105;p20"/>
            <p:cNvSpPr txBox="1"/>
            <p:nvPr/>
          </p:nvSpPr>
          <p:spPr>
            <a:xfrm>
              <a:off x="0" y="0"/>
              <a:ext cx="13271700" cy="2215994"/>
            </a:xfrm>
            <a:prstGeom prst="rect">
              <a:avLst/>
            </a:prstGeom>
            <a:noFill/>
            <a:ln>
              <a:noFill/>
            </a:ln>
          </p:spPr>
          <p:txBody>
            <a:bodyPr spcFirstLastPara="1" wrap="square" lIns="0" tIns="0" rIns="0" bIns="0" anchor="t" anchorCtr="0">
              <a:spAutoFit/>
            </a:bodyPr>
            <a:lstStyle/>
            <a:p>
              <a:pPr marL="0" marR="0" lvl="0" indent="0" algn="l" rtl="0">
                <a:lnSpc>
                  <a:spcPct val="120011"/>
                </a:lnSpc>
                <a:spcBef>
                  <a:spcPts val="0"/>
                </a:spcBef>
                <a:spcAft>
                  <a:spcPts val="0"/>
                </a:spcAft>
                <a:buClr>
                  <a:srgbClr val="000000"/>
                </a:buClr>
                <a:buSzPts val="1700"/>
                <a:buFont typeface="Arial"/>
                <a:buNone/>
              </a:pPr>
              <a:r>
                <a:rPr lang="en-GB" b="1" i="0" u="none" strike="noStrike" cap="none" dirty="0">
                  <a:solidFill>
                    <a:schemeClr val="dk1"/>
                  </a:solidFill>
                  <a:latin typeface="Big Shoulders Display"/>
                  <a:ea typeface="Big Shoulders Display"/>
                  <a:cs typeface="Big Shoulders Display"/>
                  <a:sym typeface="Big Shoulders Display"/>
                </a:rPr>
                <a:t>Food Recommendation Using K-Means Clustering</a:t>
              </a:r>
              <a:endParaRPr b="0" i="0" u="none" strike="noStrike" cap="none" dirty="0">
                <a:solidFill>
                  <a:schemeClr val="dk1"/>
                </a:solidFill>
                <a:latin typeface="Arial"/>
                <a:ea typeface="Arial"/>
                <a:cs typeface="Arial"/>
                <a:sym typeface="Arial"/>
              </a:endParaRPr>
            </a:p>
            <a:p>
              <a:pPr marL="0" marR="0" lvl="0" indent="0" algn="l" rtl="0">
                <a:lnSpc>
                  <a:spcPct val="120011"/>
                </a:lnSpc>
                <a:spcBef>
                  <a:spcPts val="0"/>
                </a:spcBef>
                <a:spcAft>
                  <a:spcPts val="0"/>
                </a:spcAft>
                <a:buClr>
                  <a:srgbClr val="000000"/>
                </a:buClr>
                <a:buSzPts val="1700"/>
                <a:buFont typeface="Arial"/>
                <a:buNone/>
              </a:pPr>
              <a:endParaRPr b="1" i="0" u="none" strike="noStrike" cap="none" dirty="0">
                <a:solidFill>
                  <a:srgbClr val="FFFFFF"/>
                </a:solidFill>
                <a:latin typeface="Big Shoulders Display"/>
                <a:ea typeface="Big Shoulders Display"/>
                <a:cs typeface="Big Shoulders Display"/>
                <a:sym typeface="Big Shoulders Display"/>
              </a:endParaRPr>
            </a:p>
            <a:p>
              <a:pPr marL="0" marR="0" lvl="0" indent="0" algn="l" rtl="0">
                <a:lnSpc>
                  <a:spcPct val="120011"/>
                </a:lnSpc>
                <a:spcBef>
                  <a:spcPts val="0"/>
                </a:spcBef>
                <a:spcAft>
                  <a:spcPts val="0"/>
                </a:spcAft>
                <a:buClr>
                  <a:srgbClr val="000000"/>
                </a:buClr>
                <a:buSzPts val="1700"/>
                <a:buFont typeface="Arial"/>
                <a:buNone/>
              </a:pPr>
              <a:endParaRPr sz="1700" b="1" i="0" u="none" strike="noStrike" cap="none" dirty="0">
                <a:solidFill>
                  <a:srgbClr val="FFFFFF"/>
                </a:solidFill>
                <a:latin typeface="Big Shoulders Display"/>
                <a:ea typeface="Big Shoulders Display"/>
                <a:cs typeface="Big Shoulders Display"/>
                <a:sym typeface="Big Shoulders Display"/>
              </a:endParaRPr>
            </a:p>
          </p:txBody>
        </p:sp>
        <p:sp>
          <p:nvSpPr>
            <p:cNvPr id="106" name="Google Shape;106;p20"/>
            <p:cNvSpPr txBox="1"/>
            <p:nvPr/>
          </p:nvSpPr>
          <p:spPr>
            <a:xfrm>
              <a:off x="0" y="2192069"/>
              <a:ext cx="11267181" cy="265101"/>
            </a:xfrm>
            <a:prstGeom prst="rect">
              <a:avLst/>
            </a:prstGeom>
            <a:noFill/>
            <a:ln>
              <a:noFill/>
            </a:ln>
          </p:spPr>
          <p:txBody>
            <a:bodyPr spcFirstLastPara="1" wrap="square" lIns="0" tIns="0" rIns="0" bIns="0" anchor="t" anchorCtr="0">
              <a:spAutoFit/>
            </a:bodyPr>
            <a:lstStyle/>
            <a:p>
              <a:pPr marL="0" marR="0" lvl="0" indent="0" algn="l" rtl="0">
                <a:lnSpc>
                  <a:spcPct val="84166"/>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sp>
        <p:nvSpPr>
          <p:cNvPr id="107" name="Google Shape;107;p20"/>
          <p:cNvSpPr txBox="1"/>
          <p:nvPr/>
        </p:nvSpPr>
        <p:spPr>
          <a:xfrm>
            <a:off x="106392" y="476870"/>
            <a:ext cx="4000200" cy="1357295"/>
          </a:xfrm>
          <a:prstGeom prst="rect">
            <a:avLst/>
          </a:prstGeom>
          <a:noFill/>
          <a:ln>
            <a:noFill/>
          </a:ln>
        </p:spPr>
        <p:txBody>
          <a:bodyPr spcFirstLastPara="1" wrap="square" lIns="0" tIns="0" rIns="0" bIns="0" anchor="t" anchorCtr="0">
            <a:spAutoFit/>
          </a:bodyPr>
          <a:lstStyle/>
          <a:p>
            <a:pPr marL="165100" marR="0" lvl="1" indent="-82550" algn="just" rtl="0">
              <a:lnSpc>
                <a:spcPct val="140054"/>
              </a:lnSpc>
              <a:spcBef>
                <a:spcPts val="0"/>
              </a:spcBef>
              <a:spcAft>
                <a:spcPts val="0"/>
              </a:spcAft>
              <a:buClr>
                <a:schemeClr val="dk1"/>
              </a:buClr>
              <a:buSzPts val="700"/>
              <a:buFont typeface="Arial"/>
              <a:buChar char="•"/>
            </a:pPr>
            <a:r>
              <a:rPr lang="en-GB" sz="700" b="0" i="0" u="none" strike="noStrike" cap="none" dirty="0">
                <a:solidFill>
                  <a:schemeClr val="dk1"/>
                </a:solidFill>
                <a:latin typeface="Lato"/>
                <a:ea typeface="Lato"/>
                <a:cs typeface="Lato"/>
                <a:sym typeface="Lato"/>
              </a:rPr>
              <a:t>INITIAL TARGET:  </a:t>
            </a:r>
            <a:r>
              <a:rPr lang="en-GB" sz="700" dirty="0">
                <a:solidFill>
                  <a:schemeClr val="dk1"/>
                </a:solidFill>
                <a:latin typeface="Lato"/>
                <a:ea typeface="Lato"/>
                <a:cs typeface="Lato"/>
                <a:sym typeface="Lato"/>
              </a:rPr>
              <a:t>A</a:t>
            </a:r>
            <a:r>
              <a:rPr lang="en-GB" sz="700" b="0" i="0" u="none" strike="noStrike" cap="none" dirty="0">
                <a:solidFill>
                  <a:schemeClr val="dk1"/>
                </a:solidFill>
                <a:latin typeface="Lato"/>
                <a:ea typeface="Lato"/>
                <a:cs typeface="Lato"/>
                <a:sym typeface="Lato"/>
              </a:rPr>
              <a:t>im to cluster foods using K-Means based on the user input &amp; rank the items using cosine similarity.</a:t>
            </a:r>
            <a:endParaRPr sz="700" b="0" i="0" u="none" strike="noStrike" cap="none" dirty="0">
              <a:solidFill>
                <a:schemeClr val="dk1"/>
              </a:solidFill>
              <a:latin typeface="Arial"/>
              <a:ea typeface="Arial"/>
              <a:cs typeface="Arial"/>
              <a:sym typeface="Arial"/>
            </a:endParaRPr>
          </a:p>
          <a:p>
            <a:pPr marL="165100" marR="0" lvl="1" indent="-82550" algn="just" rtl="0">
              <a:lnSpc>
                <a:spcPct val="140054"/>
              </a:lnSpc>
              <a:spcBef>
                <a:spcPts val="0"/>
              </a:spcBef>
              <a:spcAft>
                <a:spcPts val="0"/>
              </a:spcAft>
              <a:buClr>
                <a:schemeClr val="dk1"/>
              </a:buClr>
              <a:buSzPts val="700"/>
              <a:buFont typeface="Arial"/>
              <a:buChar char="•"/>
            </a:pPr>
            <a:r>
              <a:rPr lang="en-GB" sz="700" b="0" i="0" u="none" strike="noStrike" cap="none" dirty="0">
                <a:solidFill>
                  <a:schemeClr val="dk1"/>
                </a:solidFill>
                <a:latin typeface="Lato"/>
                <a:ea typeface="Lato"/>
                <a:cs typeface="Lato"/>
                <a:sym typeface="Lato"/>
              </a:rPr>
              <a:t> Feature  Selection: Energy(Kcal), Protein(g), </a:t>
            </a:r>
            <a:r>
              <a:rPr lang="en-GB" sz="700" b="0" i="0" u="none" strike="noStrike" cap="none" dirty="0" err="1">
                <a:solidFill>
                  <a:schemeClr val="dk1"/>
                </a:solidFill>
                <a:latin typeface="Lato"/>
                <a:ea typeface="Lato"/>
                <a:cs typeface="Lato"/>
                <a:sym typeface="Lato"/>
              </a:rPr>
              <a:t>Lipid_Fats</a:t>
            </a:r>
            <a:r>
              <a:rPr lang="en-GB" sz="700" b="0" i="0" u="none" strike="noStrike" cap="none" dirty="0">
                <a:solidFill>
                  <a:schemeClr val="dk1"/>
                </a:solidFill>
                <a:latin typeface="Lato"/>
                <a:ea typeface="Lato"/>
                <a:cs typeface="Lato"/>
                <a:sym typeface="Lato"/>
              </a:rPr>
              <a:t>(g),Carbohydrate(g)</a:t>
            </a:r>
            <a:endParaRPr sz="700" b="0" i="0" u="none" strike="noStrike" cap="none" dirty="0">
              <a:solidFill>
                <a:schemeClr val="dk1"/>
              </a:solidFill>
              <a:latin typeface="Arial"/>
              <a:ea typeface="Arial"/>
              <a:cs typeface="Arial"/>
              <a:sym typeface="Arial"/>
            </a:endParaRPr>
          </a:p>
          <a:p>
            <a:pPr marL="165100" marR="0" lvl="1" indent="-82550" algn="just" rtl="0">
              <a:lnSpc>
                <a:spcPct val="140054"/>
              </a:lnSpc>
              <a:spcBef>
                <a:spcPts val="0"/>
              </a:spcBef>
              <a:spcAft>
                <a:spcPts val="0"/>
              </a:spcAft>
              <a:buClr>
                <a:schemeClr val="dk1"/>
              </a:buClr>
              <a:buSzPts val="700"/>
              <a:buFont typeface="Arial"/>
              <a:buChar char="•"/>
            </a:pPr>
            <a:r>
              <a:rPr lang="en-GB" sz="700" b="0" i="0" u="none" strike="noStrike" cap="none" dirty="0">
                <a:solidFill>
                  <a:schemeClr val="dk1"/>
                </a:solidFill>
                <a:latin typeface="Lato"/>
                <a:ea typeface="Lato"/>
                <a:cs typeface="Lato"/>
                <a:sym typeface="Lato"/>
              </a:rPr>
              <a:t> Workflow:</a:t>
            </a:r>
            <a:endParaRPr sz="700" b="0" i="0" u="none" strike="noStrike" cap="none" dirty="0">
              <a:solidFill>
                <a:schemeClr val="dk1"/>
              </a:solidFill>
              <a:latin typeface="Lato"/>
              <a:ea typeface="Lato"/>
              <a:cs typeface="Lato"/>
              <a:sym typeface="Lato"/>
            </a:endParaRPr>
          </a:p>
          <a:p>
            <a:pPr marL="914400" marR="0" lvl="0" indent="0" algn="just" rtl="0">
              <a:lnSpc>
                <a:spcPct val="140054"/>
              </a:lnSpc>
              <a:spcBef>
                <a:spcPts val="0"/>
              </a:spcBef>
              <a:spcAft>
                <a:spcPts val="0"/>
              </a:spcAft>
              <a:buClr>
                <a:srgbClr val="000000"/>
              </a:buClr>
              <a:buSzPts val="700"/>
              <a:buFont typeface="Arial"/>
              <a:buNone/>
            </a:pPr>
            <a:r>
              <a:rPr lang="en-GB" sz="700" b="0" i="0" u="none" strike="noStrike" cap="none" dirty="0">
                <a:solidFill>
                  <a:schemeClr val="dk1"/>
                </a:solidFill>
                <a:latin typeface="Lato"/>
                <a:ea typeface="Lato"/>
                <a:cs typeface="Lato"/>
                <a:sym typeface="Lato"/>
              </a:rPr>
              <a:t>1-Optimal Clusters</a:t>
            </a:r>
            <a:endParaRPr sz="700" b="0" i="0" u="none" strike="noStrike" cap="none" dirty="0">
              <a:solidFill>
                <a:schemeClr val="dk1"/>
              </a:solidFill>
              <a:latin typeface="Lato"/>
              <a:ea typeface="Lato"/>
              <a:cs typeface="Lato"/>
              <a:sym typeface="Lato"/>
            </a:endParaRPr>
          </a:p>
          <a:p>
            <a:pPr marL="914400" marR="0" lvl="0" indent="0" algn="just" rtl="0">
              <a:lnSpc>
                <a:spcPct val="140054"/>
              </a:lnSpc>
              <a:spcBef>
                <a:spcPts val="0"/>
              </a:spcBef>
              <a:spcAft>
                <a:spcPts val="0"/>
              </a:spcAft>
              <a:buClr>
                <a:srgbClr val="000000"/>
              </a:buClr>
              <a:buSzPts val="700"/>
              <a:buFont typeface="Arial"/>
              <a:buNone/>
            </a:pPr>
            <a:r>
              <a:rPr lang="en-GB" sz="700" b="0" i="0" u="none" strike="noStrike" cap="none" dirty="0">
                <a:solidFill>
                  <a:schemeClr val="dk1"/>
                </a:solidFill>
                <a:latin typeface="Lato"/>
                <a:ea typeface="Lato"/>
                <a:cs typeface="Lato"/>
                <a:sym typeface="Lato"/>
              </a:rPr>
              <a:t>2-Clustering &amp; Visualisation</a:t>
            </a:r>
            <a:endParaRPr sz="700" b="0" i="0" u="none" strike="noStrike" cap="none" dirty="0">
              <a:solidFill>
                <a:schemeClr val="dk1"/>
              </a:solidFill>
              <a:latin typeface="Lato"/>
              <a:ea typeface="Lato"/>
              <a:cs typeface="Lato"/>
              <a:sym typeface="Lato"/>
            </a:endParaRPr>
          </a:p>
          <a:p>
            <a:pPr marL="914400" marR="0" lvl="0" indent="0" algn="just" rtl="0">
              <a:lnSpc>
                <a:spcPct val="140054"/>
              </a:lnSpc>
              <a:spcBef>
                <a:spcPts val="0"/>
              </a:spcBef>
              <a:spcAft>
                <a:spcPts val="0"/>
              </a:spcAft>
              <a:buClr>
                <a:srgbClr val="000000"/>
              </a:buClr>
              <a:buSzPts val="700"/>
              <a:buFont typeface="Arial"/>
              <a:buNone/>
            </a:pPr>
            <a:r>
              <a:rPr lang="en-GB" sz="700" b="0" i="0" u="none" strike="noStrike" cap="none" dirty="0">
                <a:solidFill>
                  <a:schemeClr val="dk1"/>
                </a:solidFill>
                <a:latin typeface="Lato"/>
                <a:ea typeface="Lato"/>
                <a:cs typeface="Lato"/>
                <a:sym typeface="Lato"/>
              </a:rPr>
              <a:t>3-Function() to get user input &amp; Predict Cluster</a:t>
            </a:r>
            <a:endParaRPr sz="700" b="0" i="0" u="none" strike="noStrike" cap="none" dirty="0">
              <a:solidFill>
                <a:schemeClr val="dk1"/>
              </a:solidFill>
              <a:latin typeface="Lato"/>
              <a:ea typeface="Lato"/>
              <a:cs typeface="Lato"/>
              <a:sym typeface="Lato"/>
            </a:endParaRPr>
          </a:p>
          <a:p>
            <a:pPr marL="914400" marR="0" lvl="0" indent="0" algn="just" rtl="0">
              <a:lnSpc>
                <a:spcPct val="140054"/>
              </a:lnSpc>
              <a:spcBef>
                <a:spcPts val="0"/>
              </a:spcBef>
              <a:spcAft>
                <a:spcPts val="0"/>
              </a:spcAft>
              <a:buClr>
                <a:srgbClr val="000000"/>
              </a:buClr>
              <a:buSzPts val="700"/>
              <a:buFont typeface="Arial"/>
              <a:buNone/>
            </a:pPr>
            <a:r>
              <a:rPr lang="en-GB" sz="700" b="0" i="0" u="none" strike="noStrike" cap="none" dirty="0">
                <a:solidFill>
                  <a:schemeClr val="dk1"/>
                </a:solidFill>
                <a:latin typeface="Lato"/>
                <a:ea typeface="Lato"/>
                <a:cs typeface="Lato"/>
                <a:sym typeface="Lato"/>
              </a:rPr>
              <a:t>4-Function() to calculate similarity, get metrics &amp; Recommend Foods</a:t>
            </a:r>
            <a:endParaRPr sz="700" b="0" i="0" u="none" strike="noStrike" cap="none" dirty="0">
              <a:solidFill>
                <a:schemeClr val="dk1"/>
              </a:solidFill>
              <a:latin typeface="Lato"/>
              <a:ea typeface="Lato"/>
              <a:cs typeface="Lato"/>
              <a:sym typeface="Lato"/>
            </a:endParaRPr>
          </a:p>
          <a:p>
            <a:pPr marL="0" marR="0" lvl="0" indent="0" algn="just" rtl="0">
              <a:lnSpc>
                <a:spcPct val="140054"/>
              </a:lnSpc>
              <a:spcBef>
                <a:spcPts val="0"/>
              </a:spcBef>
              <a:spcAft>
                <a:spcPts val="0"/>
              </a:spcAft>
              <a:buClr>
                <a:srgbClr val="000000"/>
              </a:buClr>
              <a:buSzPts val="700"/>
              <a:buFont typeface="Arial"/>
              <a:buNone/>
            </a:pPr>
            <a:endParaRPr sz="700" b="0" i="0" u="none" strike="noStrike" cap="none" dirty="0">
              <a:solidFill>
                <a:schemeClr val="dk1"/>
              </a:solidFill>
              <a:latin typeface="Lato"/>
              <a:ea typeface="Lato"/>
              <a:cs typeface="Lato"/>
              <a:sym typeface="Lato"/>
            </a:endParaRPr>
          </a:p>
        </p:txBody>
      </p:sp>
      <p:sp>
        <p:nvSpPr>
          <p:cNvPr id="108" name="Google Shape;108;p20"/>
          <p:cNvSpPr txBox="1"/>
          <p:nvPr/>
        </p:nvSpPr>
        <p:spPr>
          <a:xfrm>
            <a:off x="155324" y="1791764"/>
            <a:ext cx="3012600" cy="3726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1100"/>
              <a:buFont typeface="Arial"/>
              <a:buNone/>
            </a:pPr>
            <a:r>
              <a:rPr lang="en-GB" sz="1100" b="1" i="0" u="none" strike="noStrike" cap="none">
                <a:solidFill>
                  <a:schemeClr val="dk1"/>
                </a:solidFill>
                <a:latin typeface="Big Shoulders Display"/>
                <a:ea typeface="Big Shoulders Display"/>
                <a:cs typeface="Big Shoulders Display"/>
                <a:sym typeface="Big Shoulders Display"/>
              </a:rPr>
              <a:t>Elbow Method to determine Optimal No of Clusters</a:t>
            </a:r>
            <a:endParaRPr sz="500" b="0" i="0" u="none" strike="noStrike" cap="none">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1" i="0" u="none" strike="noStrike" cap="none">
              <a:solidFill>
                <a:srgbClr val="FFFFFF"/>
              </a:solidFill>
              <a:latin typeface="Big Shoulders Display"/>
              <a:ea typeface="Big Shoulders Display"/>
              <a:cs typeface="Big Shoulders Display"/>
              <a:sym typeface="Big Shoulders Display"/>
            </a:endParaRPr>
          </a:p>
        </p:txBody>
      </p:sp>
      <p:sp>
        <p:nvSpPr>
          <p:cNvPr id="109" name="Google Shape;109;p20"/>
          <p:cNvSpPr txBox="1"/>
          <p:nvPr/>
        </p:nvSpPr>
        <p:spPr>
          <a:xfrm>
            <a:off x="-826020" y="3266250"/>
            <a:ext cx="3692700" cy="169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1100"/>
              <a:buFont typeface="Arial"/>
              <a:buNone/>
            </a:pPr>
            <a:r>
              <a:rPr lang="en-GB" sz="1100" b="1" i="0" u="none" strike="noStrike" cap="none">
                <a:solidFill>
                  <a:schemeClr val="dk1"/>
                </a:solidFill>
                <a:latin typeface="Big Shoulders Display"/>
                <a:ea typeface="Big Shoulders Display"/>
                <a:cs typeface="Big Shoulders Display"/>
                <a:sym typeface="Big Shoulders Display"/>
              </a:rPr>
              <a:t>Cluster Visualisation </a:t>
            </a:r>
            <a:endParaRPr sz="700" b="0" i="0" u="none" strike="noStrike" cap="none">
              <a:solidFill>
                <a:schemeClr val="dk1"/>
              </a:solidFill>
              <a:latin typeface="Arial"/>
              <a:ea typeface="Arial"/>
              <a:cs typeface="Arial"/>
              <a:sym typeface="Arial"/>
            </a:endParaRPr>
          </a:p>
        </p:txBody>
      </p:sp>
      <p:sp>
        <p:nvSpPr>
          <p:cNvPr id="110" name="Google Shape;110;p20"/>
          <p:cNvSpPr txBox="1"/>
          <p:nvPr/>
        </p:nvSpPr>
        <p:spPr>
          <a:xfrm>
            <a:off x="6347118" y="2638061"/>
            <a:ext cx="401549" cy="52733"/>
          </a:xfrm>
          <a:prstGeom prst="rect">
            <a:avLst/>
          </a:prstGeom>
          <a:noFill/>
          <a:ln>
            <a:noFill/>
          </a:ln>
        </p:spPr>
        <p:txBody>
          <a:bodyPr spcFirstLastPara="1" wrap="square" lIns="0" tIns="0" rIns="0" bIns="0" anchor="t" anchorCtr="0">
            <a:spAutoFit/>
          </a:bodyPr>
          <a:lstStyle/>
          <a:p>
            <a:pPr marL="0" marR="0" lvl="0" indent="0" algn="l" rtl="0">
              <a:lnSpc>
                <a:spcPct val="38055"/>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sp>
        <p:nvSpPr>
          <p:cNvPr id="111" name="Google Shape;111;p20"/>
          <p:cNvSpPr txBox="1"/>
          <p:nvPr/>
        </p:nvSpPr>
        <p:spPr>
          <a:xfrm>
            <a:off x="4501668" y="330775"/>
            <a:ext cx="3708900" cy="560400"/>
          </a:xfrm>
          <a:prstGeom prst="rect">
            <a:avLst/>
          </a:prstGeom>
          <a:noFill/>
          <a:ln>
            <a:noFill/>
          </a:ln>
        </p:spPr>
        <p:txBody>
          <a:bodyPr spcFirstLastPara="1" wrap="square" lIns="0" tIns="0" rIns="0" bIns="0" anchor="t" anchorCtr="0">
            <a:spAutoFit/>
          </a:bodyPr>
          <a:lstStyle/>
          <a:p>
            <a:pPr marL="0" marR="0" lvl="0" indent="0" algn="just" rtl="0">
              <a:lnSpc>
                <a:spcPct val="140073"/>
              </a:lnSpc>
              <a:spcBef>
                <a:spcPts val="0"/>
              </a:spcBef>
              <a:spcAft>
                <a:spcPts val="0"/>
              </a:spcAft>
              <a:buClr>
                <a:srgbClr val="000000"/>
              </a:buClr>
              <a:buSzPts val="700"/>
              <a:buFont typeface="Arial"/>
              <a:buNone/>
            </a:pPr>
            <a:r>
              <a:rPr lang="en-GB" sz="700" b="0" i="0" u="none" strike="noStrike" cap="none" dirty="0">
                <a:solidFill>
                  <a:schemeClr val="dk1"/>
                </a:solidFill>
                <a:latin typeface="Lato"/>
                <a:ea typeface="Lato"/>
                <a:cs typeface="Lato"/>
                <a:sym typeface="Lato"/>
              </a:rPr>
              <a:t>-Two Methods of user input:</a:t>
            </a:r>
            <a:endParaRPr sz="700" b="0" i="0" u="none" strike="noStrike" cap="none" dirty="0">
              <a:solidFill>
                <a:schemeClr val="dk1"/>
              </a:solidFill>
              <a:latin typeface="Lato"/>
              <a:ea typeface="Lato"/>
              <a:cs typeface="Lato"/>
              <a:sym typeface="Lato"/>
            </a:endParaRPr>
          </a:p>
          <a:p>
            <a:pPr marL="0" marR="0" lvl="0" indent="0" algn="just" rtl="0">
              <a:lnSpc>
                <a:spcPct val="140073"/>
              </a:lnSpc>
              <a:spcBef>
                <a:spcPts val="0"/>
              </a:spcBef>
              <a:spcAft>
                <a:spcPts val="0"/>
              </a:spcAft>
              <a:buClr>
                <a:srgbClr val="000000"/>
              </a:buClr>
              <a:buSzPts val="700"/>
              <a:buFont typeface="Arial"/>
              <a:buNone/>
            </a:pPr>
            <a:r>
              <a:rPr lang="en-GB" sz="700" b="0" i="0" u="none" strike="noStrike" cap="none" dirty="0">
                <a:solidFill>
                  <a:schemeClr val="dk1"/>
                </a:solidFill>
                <a:latin typeface="Lato"/>
                <a:ea typeface="Lato"/>
                <a:cs typeface="Lato"/>
                <a:sym typeface="Lato"/>
              </a:rPr>
              <a:t>[1] Enter Custom Preferences</a:t>
            </a:r>
            <a:endParaRPr sz="700" b="0" i="0" u="none" strike="noStrike" cap="none" dirty="0">
              <a:solidFill>
                <a:schemeClr val="dk1"/>
              </a:solidFill>
              <a:latin typeface="Lato"/>
              <a:ea typeface="Lato"/>
              <a:cs typeface="Lato"/>
              <a:sym typeface="Lato"/>
            </a:endParaRPr>
          </a:p>
          <a:p>
            <a:pPr marL="0" marR="0" lvl="0" indent="0" algn="just" rtl="0">
              <a:lnSpc>
                <a:spcPct val="140073"/>
              </a:lnSpc>
              <a:spcBef>
                <a:spcPts val="0"/>
              </a:spcBef>
              <a:spcAft>
                <a:spcPts val="0"/>
              </a:spcAft>
              <a:buClr>
                <a:srgbClr val="000000"/>
              </a:buClr>
              <a:buSzPts val="700"/>
              <a:buFont typeface="Arial"/>
              <a:buNone/>
            </a:pPr>
            <a:r>
              <a:rPr lang="en-GB" sz="700" b="0" i="0" u="none" strike="noStrike" cap="none" dirty="0">
                <a:solidFill>
                  <a:schemeClr val="dk1"/>
                </a:solidFill>
                <a:latin typeface="Lato"/>
                <a:ea typeface="Lato"/>
                <a:cs typeface="Lato"/>
                <a:sym typeface="Lato"/>
              </a:rPr>
              <a:t>[2] Choose Category</a:t>
            </a:r>
            <a:endParaRPr sz="700" b="0" i="0" u="none" strike="noStrike" cap="none" dirty="0">
              <a:solidFill>
                <a:schemeClr val="dk1"/>
              </a:solidFill>
              <a:latin typeface="Lato"/>
              <a:ea typeface="Lato"/>
              <a:cs typeface="Lato"/>
              <a:sym typeface="Lato"/>
            </a:endParaRPr>
          </a:p>
          <a:p>
            <a:pPr marL="0" marR="0" lvl="0" indent="0" algn="just" rtl="0">
              <a:lnSpc>
                <a:spcPct val="140072"/>
              </a:lnSpc>
              <a:spcBef>
                <a:spcPts val="0"/>
              </a:spcBef>
              <a:spcAft>
                <a:spcPts val="0"/>
              </a:spcAft>
              <a:buClr>
                <a:srgbClr val="000000"/>
              </a:buClr>
              <a:buSzPts val="700"/>
              <a:buFont typeface="Arial"/>
              <a:buNone/>
            </a:pPr>
            <a:endParaRPr sz="700" b="0" i="0" u="none" strike="noStrike" cap="none" dirty="0">
              <a:solidFill>
                <a:schemeClr val="dk1"/>
              </a:solidFill>
              <a:latin typeface="Lato"/>
              <a:ea typeface="Lato"/>
              <a:cs typeface="Lato"/>
              <a:sym typeface="Lato"/>
            </a:endParaRPr>
          </a:p>
        </p:txBody>
      </p:sp>
      <p:sp>
        <p:nvSpPr>
          <p:cNvPr id="112" name="Google Shape;112;p20"/>
          <p:cNvSpPr txBox="1"/>
          <p:nvPr/>
        </p:nvSpPr>
        <p:spPr>
          <a:xfrm>
            <a:off x="4325675" y="2420675"/>
            <a:ext cx="3470100" cy="1395000"/>
          </a:xfrm>
          <a:prstGeom prst="rect">
            <a:avLst/>
          </a:prstGeom>
          <a:noFill/>
          <a:ln>
            <a:noFill/>
          </a:ln>
        </p:spPr>
        <p:txBody>
          <a:bodyPr spcFirstLastPara="1" wrap="square" lIns="0" tIns="0" rIns="0" bIns="0" anchor="t" anchorCtr="0">
            <a:spAutoFit/>
          </a:bodyPr>
          <a:lstStyle/>
          <a:p>
            <a:pPr marL="0" marR="0" lvl="0" indent="0" algn="l" rtl="0">
              <a:lnSpc>
                <a:spcPct val="120011"/>
              </a:lnSpc>
              <a:spcBef>
                <a:spcPts val="0"/>
              </a:spcBef>
              <a:spcAft>
                <a:spcPts val="0"/>
              </a:spcAft>
              <a:buClr>
                <a:srgbClr val="000000"/>
              </a:buClr>
              <a:buSzPts val="900"/>
              <a:buFont typeface="Arial"/>
              <a:buNone/>
            </a:pPr>
            <a:r>
              <a:rPr lang="en-GB" sz="900" b="1" i="0" u="none" strike="noStrike" cap="none" dirty="0">
                <a:solidFill>
                  <a:srgbClr val="171717"/>
                </a:solidFill>
                <a:latin typeface="Big Shoulders Display"/>
                <a:ea typeface="Big Shoulders Display"/>
                <a:cs typeface="Big Shoulders Display"/>
                <a:sym typeface="Big Shoulders Display"/>
              </a:rPr>
              <a:t>Metrics used:</a:t>
            </a:r>
            <a:endParaRPr sz="900" b="1" i="0" u="none" strike="noStrike" cap="none" dirty="0">
              <a:solidFill>
                <a:srgbClr val="171717"/>
              </a:solidFill>
              <a:latin typeface="Big Shoulders Display"/>
              <a:ea typeface="Big Shoulders Display"/>
              <a:cs typeface="Big Shoulders Display"/>
              <a:sym typeface="Big Shoulders Display"/>
            </a:endParaRPr>
          </a:p>
          <a:p>
            <a:pPr marL="165100" marR="0" lvl="1" indent="-95250" algn="just" rtl="0">
              <a:lnSpc>
                <a:spcPct val="140054"/>
              </a:lnSpc>
              <a:spcBef>
                <a:spcPts val="0"/>
              </a:spcBef>
              <a:spcAft>
                <a:spcPts val="0"/>
              </a:spcAft>
              <a:buClr>
                <a:srgbClr val="171717"/>
              </a:buClr>
              <a:buSzPts val="900"/>
              <a:buFont typeface="Big Shoulders Text"/>
              <a:buChar char="•"/>
            </a:pPr>
            <a:r>
              <a:rPr lang="en-GB" sz="900" b="0" i="0" u="none" strike="noStrike" cap="none" dirty="0">
                <a:solidFill>
                  <a:srgbClr val="171717"/>
                </a:solidFill>
                <a:latin typeface="Big Shoulders Text"/>
                <a:ea typeface="Big Shoulders Text"/>
                <a:cs typeface="Big Shoulders Text"/>
                <a:sym typeface="Big Shoulders Text"/>
              </a:rPr>
              <a:t>Silhouette Score: Cluster separation and cohesion are measured by using this feature.</a:t>
            </a:r>
            <a:endParaRPr sz="900" b="0" i="0" u="none" strike="noStrike" cap="none" dirty="0">
              <a:solidFill>
                <a:srgbClr val="171717"/>
              </a:solidFill>
              <a:latin typeface="Big Shoulders Text"/>
              <a:ea typeface="Big Shoulders Text"/>
              <a:cs typeface="Big Shoulders Text"/>
              <a:sym typeface="Big Shoulders Text"/>
            </a:endParaRPr>
          </a:p>
          <a:p>
            <a:pPr marL="165100" marR="0" lvl="1" indent="-95250" algn="just" rtl="0">
              <a:lnSpc>
                <a:spcPct val="140054"/>
              </a:lnSpc>
              <a:spcBef>
                <a:spcPts val="0"/>
              </a:spcBef>
              <a:spcAft>
                <a:spcPts val="0"/>
              </a:spcAft>
              <a:buClr>
                <a:srgbClr val="171717"/>
              </a:buClr>
              <a:buSzPts val="900"/>
              <a:buFont typeface="Big Shoulders Text"/>
              <a:buChar char="•"/>
            </a:pPr>
            <a:r>
              <a:rPr lang="en-GB" sz="900" b="0" i="0" u="none" strike="noStrike" cap="none" dirty="0">
                <a:solidFill>
                  <a:srgbClr val="171717"/>
                </a:solidFill>
                <a:latin typeface="Big Shoulders Text"/>
                <a:ea typeface="Big Shoulders Text"/>
                <a:cs typeface="Big Shoulders Text"/>
                <a:sym typeface="Big Shoulders Text"/>
              </a:rPr>
              <a:t>Davies Bouldin Index: Measures compactness and separation of clusters.</a:t>
            </a:r>
            <a:endParaRPr sz="900" b="0" i="0" u="none" strike="noStrike" cap="none" dirty="0">
              <a:solidFill>
                <a:srgbClr val="171717"/>
              </a:solidFill>
              <a:latin typeface="Big Shoulders Text"/>
              <a:ea typeface="Big Shoulders Text"/>
              <a:cs typeface="Big Shoulders Text"/>
              <a:sym typeface="Big Shoulders Text"/>
            </a:endParaRPr>
          </a:p>
          <a:p>
            <a:pPr marL="165100" marR="0" lvl="1" indent="-95250" algn="just" rtl="0">
              <a:lnSpc>
                <a:spcPct val="140054"/>
              </a:lnSpc>
              <a:spcBef>
                <a:spcPts val="0"/>
              </a:spcBef>
              <a:spcAft>
                <a:spcPts val="0"/>
              </a:spcAft>
              <a:buClr>
                <a:srgbClr val="171717"/>
              </a:buClr>
              <a:buSzPts val="900"/>
              <a:buFont typeface="Big Shoulders Text"/>
              <a:buChar char="•"/>
            </a:pPr>
            <a:r>
              <a:rPr lang="en-GB" sz="900" b="0" i="0" u="none" strike="noStrike" cap="none" dirty="0">
                <a:solidFill>
                  <a:srgbClr val="171717"/>
                </a:solidFill>
                <a:latin typeface="Big Shoulders Text"/>
                <a:ea typeface="Big Shoulders Text"/>
                <a:cs typeface="Big Shoulders Text"/>
                <a:sym typeface="Big Shoulders Text"/>
              </a:rPr>
              <a:t>Inertia: Measures </a:t>
            </a:r>
            <a:r>
              <a:rPr lang="en-GB" sz="900" b="0" i="0" u="none" strike="noStrike" cap="none" dirty="0" err="1">
                <a:solidFill>
                  <a:srgbClr val="171717"/>
                </a:solidFill>
                <a:latin typeface="Big Shoulders Text"/>
                <a:ea typeface="Big Shoulders Text"/>
                <a:cs typeface="Big Shoulders Text"/>
                <a:sym typeface="Big Shoulders Text"/>
              </a:rPr>
              <a:t>tightness,internal</a:t>
            </a:r>
            <a:r>
              <a:rPr lang="en-GB" sz="900" b="0" i="0" u="none" strike="noStrike" cap="none" dirty="0">
                <a:solidFill>
                  <a:srgbClr val="171717"/>
                </a:solidFill>
                <a:latin typeface="Big Shoulders Text"/>
                <a:ea typeface="Big Shoulders Text"/>
                <a:cs typeface="Big Shoulders Text"/>
                <a:sym typeface="Big Shoulders Text"/>
              </a:rPr>
              <a:t> variance.</a:t>
            </a:r>
            <a:endParaRPr sz="900" b="0" i="0" u="none" strike="noStrike" cap="none" dirty="0">
              <a:solidFill>
                <a:srgbClr val="171717"/>
              </a:solidFill>
              <a:latin typeface="Big Shoulders Text"/>
              <a:ea typeface="Big Shoulders Text"/>
              <a:cs typeface="Big Shoulders Text"/>
              <a:sym typeface="Big Shoulders Text"/>
            </a:endParaRPr>
          </a:p>
          <a:p>
            <a:pPr marL="0" marR="0" lvl="0" indent="0" algn="just" rtl="0">
              <a:lnSpc>
                <a:spcPct val="140054"/>
              </a:lnSpc>
              <a:spcBef>
                <a:spcPts val="0"/>
              </a:spcBef>
              <a:spcAft>
                <a:spcPts val="0"/>
              </a:spcAft>
              <a:buClr>
                <a:srgbClr val="000000"/>
              </a:buClr>
              <a:buSzPts val="900"/>
              <a:buFont typeface="Arial"/>
              <a:buNone/>
            </a:pPr>
            <a:endParaRPr sz="900" b="1" i="0" u="none" strike="noStrike" cap="none" dirty="0">
              <a:solidFill>
                <a:srgbClr val="171717"/>
              </a:solidFill>
              <a:latin typeface="Big Shoulders Text"/>
              <a:ea typeface="Big Shoulders Text"/>
              <a:cs typeface="Big Shoulders Text"/>
              <a:sym typeface="Big Shoulders Text"/>
            </a:endParaRPr>
          </a:p>
          <a:p>
            <a:pPr marL="0" marR="0" lvl="0" indent="0" algn="just" rtl="0">
              <a:lnSpc>
                <a:spcPct val="140054"/>
              </a:lnSpc>
              <a:spcBef>
                <a:spcPts val="0"/>
              </a:spcBef>
              <a:spcAft>
                <a:spcPts val="0"/>
              </a:spcAft>
              <a:buClr>
                <a:srgbClr val="000000"/>
              </a:buClr>
              <a:buSzPts val="900"/>
              <a:buFont typeface="Arial"/>
              <a:buNone/>
            </a:pPr>
            <a:endParaRPr sz="900" b="0" i="0" u="none" strike="noStrike" cap="none" dirty="0">
              <a:solidFill>
                <a:srgbClr val="171717"/>
              </a:solidFill>
              <a:latin typeface="Big Shoulders Text"/>
              <a:ea typeface="Big Shoulders Text"/>
              <a:cs typeface="Big Shoulders Text"/>
              <a:sym typeface="Big Shoulders Text"/>
            </a:endParaRPr>
          </a:p>
          <a:p>
            <a:pPr marL="0" marR="0" lvl="0" indent="0" algn="just" rtl="0">
              <a:lnSpc>
                <a:spcPct val="140054"/>
              </a:lnSpc>
              <a:spcBef>
                <a:spcPts val="0"/>
              </a:spcBef>
              <a:spcAft>
                <a:spcPts val="0"/>
              </a:spcAft>
              <a:buClr>
                <a:srgbClr val="000000"/>
              </a:buClr>
              <a:buSzPts val="700"/>
              <a:buFont typeface="Arial"/>
              <a:buNone/>
            </a:pPr>
            <a:endParaRPr sz="700" b="0" i="0" u="none" strike="noStrike" cap="none" dirty="0">
              <a:solidFill>
                <a:srgbClr val="171717"/>
              </a:solidFill>
              <a:latin typeface="Arial"/>
              <a:ea typeface="Arial"/>
              <a:cs typeface="Arial"/>
              <a:sym typeface="Arial"/>
            </a:endParaRPr>
          </a:p>
          <a:p>
            <a:pPr marL="0" marR="0" lvl="0" indent="0" algn="just" rtl="0">
              <a:lnSpc>
                <a:spcPct val="140054"/>
              </a:lnSpc>
              <a:spcBef>
                <a:spcPts val="0"/>
              </a:spcBef>
              <a:spcAft>
                <a:spcPts val="0"/>
              </a:spcAft>
              <a:buClr>
                <a:srgbClr val="000000"/>
              </a:buClr>
              <a:buSzPts val="700"/>
              <a:buFont typeface="Arial"/>
              <a:buNone/>
            </a:pPr>
            <a:endParaRPr sz="700" b="0" i="0" u="none" strike="noStrike" cap="none" dirty="0">
              <a:solidFill>
                <a:srgbClr val="171717"/>
              </a:solidFill>
              <a:latin typeface="Lato"/>
              <a:ea typeface="Lato"/>
              <a:cs typeface="Lato"/>
              <a:sym typeface="Lato"/>
            </a:endParaRPr>
          </a:p>
        </p:txBody>
      </p:sp>
      <p:grpSp>
        <p:nvGrpSpPr>
          <p:cNvPr id="113" name="Google Shape;113;p20"/>
          <p:cNvGrpSpPr/>
          <p:nvPr/>
        </p:nvGrpSpPr>
        <p:grpSpPr>
          <a:xfrm>
            <a:off x="4325668" y="747069"/>
            <a:ext cx="4976888" cy="975174"/>
            <a:chOff x="-344733" y="1506269"/>
            <a:chExt cx="13271700" cy="2600464"/>
          </a:xfrm>
        </p:grpSpPr>
        <p:sp>
          <p:nvSpPr>
            <p:cNvPr id="114" name="Google Shape;114;p20"/>
            <p:cNvSpPr txBox="1"/>
            <p:nvPr/>
          </p:nvSpPr>
          <p:spPr>
            <a:xfrm>
              <a:off x="-344733" y="2940933"/>
              <a:ext cx="13271700" cy="1165800"/>
            </a:xfrm>
            <a:prstGeom prst="rect">
              <a:avLst/>
            </a:prstGeom>
            <a:noFill/>
            <a:ln>
              <a:noFill/>
            </a:ln>
          </p:spPr>
          <p:txBody>
            <a:bodyPr spcFirstLastPara="1" wrap="square" lIns="0" tIns="0" rIns="0" bIns="0" anchor="t" anchorCtr="0">
              <a:spAutoFit/>
            </a:bodyPr>
            <a:lstStyle/>
            <a:p>
              <a:pPr marL="0" marR="0" lvl="0" indent="0" algn="l" rtl="0">
                <a:lnSpc>
                  <a:spcPct val="120011"/>
                </a:lnSpc>
                <a:spcBef>
                  <a:spcPts val="0"/>
                </a:spcBef>
                <a:spcAft>
                  <a:spcPts val="0"/>
                </a:spcAft>
                <a:buClr>
                  <a:srgbClr val="000000"/>
                </a:buClr>
                <a:buSzPts val="900"/>
                <a:buFont typeface="Arial"/>
                <a:buNone/>
              </a:pPr>
              <a:r>
                <a:rPr lang="en-GB" sz="900" b="1" i="0" u="none" strike="noStrike" cap="none">
                  <a:solidFill>
                    <a:schemeClr val="dk1"/>
                  </a:solidFill>
                  <a:latin typeface="Big Shoulders Display"/>
                  <a:ea typeface="Big Shoulders Display"/>
                  <a:cs typeface="Big Shoulders Display"/>
                  <a:sym typeface="Big Shoulders Display"/>
                </a:rPr>
                <a:t>Food Recommendation:</a:t>
              </a:r>
              <a:endParaRPr sz="900" b="1" i="0" u="none" strike="noStrike" cap="none">
                <a:solidFill>
                  <a:schemeClr val="dk1"/>
                </a:solidFill>
                <a:latin typeface="Big Shoulders Display"/>
                <a:ea typeface="Big Shoulders Display"/>
                <a:cs typeface="Big Shoulders Display"/>
                <a:sym typeface="Big Shoulders Display"/>
              </a:endParaRPr>
            </a:p>
            <a:p>
              <a:pPr marL="0" marR="0" lvl="0" indent="0" algn="l" rtl="0">
                <a:lnSpc>
                  <a:spcPct val="120011"/>
                </a:lnSpc>
                <a:spcBef>
                  <a:spcPts val="0"/>
                </a:spcBef>
                <a:spcAft>
                  <a:spcPts val="0"/>
                </a:spcAft>
                <a:buClr>
                  <a:srgbClr val="000000"/>
                </a:buClr>
                <a:buSzPts val="800"/>
                <a:buFont typeface="Arial"/>
                <a:buNone/>
              </a:pPr>
              <a:r>
                <a:rPr lang="en-GB" sz="800" b="1" i="0" u="none" strike="noStrike" cap="none">
                  <a:solidFill>
                    <a:schemeClr val="dk1"/>
                  </a:solidFill>
                  <a:latin typeface="Big Shoulders Display"/>
                  <a:ea typeface="Big Shoulders Display"/>
                  <a:cs typeface="Big Shoulders Display"/>
                  <a:sym typeface="Big Shoulders Display"/>
                </a:rPr>
                <a:t>-Calculate cosine similarity scores and rank top 20 food items</a:t>
              </a:r>
              <a:endParaRPr sz="800" b="1" i="0" u="none" strike="noStrike" cap="none">
                <a:solidFill>
                  <a:schemeClr val="dk1"/>
                </a:solidFill>
                <a:latin typeface="Big Shoulders Display"/>
                <a:ea typeface="Big Shoulders Display"/>
                <a:cs typeface="Big Shoulders Display"/>
                <a:sym typeface="Big Shoulders Display"/>
              </a:endParaRPr>
            </a:p>
            <a:p>
              <a:pPr marL="0" marR="0" lvl="0" indent="0" algn="l" rtl="0">
                <a:lnSpc>
                  <a:spcPct val="120011"/>
                </a:lnSpc>
                <a:spcBef>
                  <a:spcPts val="0"/>
                </a:spcBef>
                <a:spcAft>
                  <a:spcPts val="0"/>
                </a:spcAft>
                <a:buClr>
                  <a:srgbClr val="000000"/>
                </a:buClr>
                <a:buSzPts val="800"/>
                <a:buFont typeface="Arial"/>
                <a:buNone/>
              </a:pPr>
              <a:r>
                <a:rPr lang="en-GB" sz="800" b="1" i="0" u="none" strike="noStrike" cap="none">
                  <a:solidFill>
                    <a:schemeClr val="dk1"/>
                  </a:solidFill>
                  <a:latin typeface="Big Shoulders Display"/>
                  <a:ea typeface="Big Shoulders Display"/>
                  <a:cs typeface="Big Shoulders Display"/>
                  <a:sym typeface="Big Shoulders Display"/>
                </a:rPr>
                <a:t>Sample output:</a:t>
              </a:r>
              <a:endParaRPr sz="800" b="1" i="0" u="none" strike="noStrike" cap="none">
                <a:solidFill>
                  <a:schemeClr val="dk1"/>
                </a:solidFill>
                <a:latin typeface="Big Shoulders Display"/>
                <a:ea typeface="Big Shoulders Display"/>
                <a:cs typeface="Big Shoulders Display"/>
                <a:sym typeface="Big Shoulders Display"/>
              </a:endParaRPr>
            </a:p>
          </p:txBody>
        </p:sp>
        <p:sp>
          <p:nvSpPr>
            <p:cNvPr id="115" name="Google Shape;115;p20"/>
            <p:cNvSpPr txBox="1"/>
            <p:nvPr/>
          </p:nvSpPr>
          <p:spPr>
            <a:xfrm>
              <a:off x="0" y="1506269"/>
              <a:ext cx="11267100" cy="265200"/>
            </a:xfrm>
            <a:prstGeom prst="rect">
              <a:avLst/>
            </a:prstGeom>
            <a:noFill/>
            <a:ln>
              <a:noFill/>
            </a:ln>
          </p:spPr>
          <p:txBody>
            <a:bodyPr spcFirstLastPara="1" wrap="square" lIns="0" tIns="0" rIns="0" bIns="0" anchor="t" anchorCtr="0">
              <a:spAutoFit/>
            </a:bodyPr>
            <a:lstStyle/>
            <a:p>
              <a:pPr marL="0" marR="0" lvl="0" indent="0" algn="l" rtl="0">
                <a:lnSpc>
                  <a:spcPct val="84166"/>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p:txBody>
        </p:sp>
      </p:grpSp>
      <p:pic>
        <p:nvPicPr>
          <p:cNvPr id="116" name="Google Shape;116;p20"/>
          <p:cNvPicPr preferRelativeResize="0"/>
          <p:nvPr/>
        </p:nvPicPr>
        <p:blipFill rotWithShape="1">
          <a:blip r:embed="rId3">
            <a:alphaModFix/>
          </a:blip>
          <a:srcRect/>
          <a:stretch/>
        </p:blipFill>
        <p:spPr>
          <a:xfrm>
            <a:off x="319874" y="2020976"/>
            <a:ext cx="1809350" cy="1202045"/>
          </a:xfrm>
          <a:prstGeom prst="rect">
            <a:avLst/>
          </a:prstGeom>
          <a:noFill/>
          <a:ln w="19050" cap="flat" cmpd="sng">
            <a:solidFill>
              <a:schemeClr val="dk2"/>
            </a:solidFill>
            <a:prstDash val="solid"/>
            <a:round/>
            <a:headEnd type="none" w="sm" len="sm"/>
            <a:tailEnd type="none" w="sm" len="sm"/>
          </a:ln>
        </p:spPr>
      </p:pic>
      <p:pic>
        <p:nvPicPr>
          <p:cNvPr id="117" name="Google Shape;117;p20"/>
          <p:cNvPicPr preferRelativeResize="0"/>
          <p:nvPr/>
        </p:nvPicPr>
        <p:blipFill rotWithShape="1">
          <a:blip r:embed="rId4">
            <a:alphaModFix/>
          </a:blip>
          <a:srcRect t="1350" b="-1349"/>
          <a:stretch/>
        </p:blipFill>
        <p:spPr>
          <a:xfrm>
            <a:off x="319875" y="3478675"/>
            <a:ext cx="1872174" cy="1553624"/>
          </a:xfrm>
          <a:prstGeom prst="rect">
            <a:avLst/>
          </a:prstGeom>
          <a:noFill/>
          <a:ln w="19050" cap="flat" cmpd="sng">
            <a:solidFill>
              <a:schemeClr val="dk2"/>
            </a:solidFill>
            <a:prstDash val="solid"/>
            <a:round/>
            <a:headEnd type="none" w="sm" len="sm"/>
            <a:tailEnd type="none" w="sm" len="sm"/>
          </a:ln>
        </p:spPr>
      </p:pic>
      <p:pic>
        <p:nvPicPr>
          <p:cNvPr id="118" name="Google Shape;118;p20"/>
          <p:cNvPicPr preferRelativeResize="0"/>
          <p:nvPr/>
        </p:nvPicPr>
        <p:blipFill rotWithShape="1">
          <a:blip r:embed="rId5">
            <a:alphaModFix/>
          </a:blip>
          <a:srcRect/>
          <a:stretch/>
        </p:blipFill>
        <p:spPr>
          <a:xfrm>
            <a:off x="5511475" y="685800"/>
            <a:ext cx="2284299" cy="460475"/>
          </a:xfrm>
          <a:prstGeom prst="rect">
            <a:avLst/>
          </a:prstGeom>
          <a:noFill/>
          <a:ln w="19050" cap="flat" cmpd="sng">
            <a:solidFill>
              <a:schemeClr val="dk2"/>
            </a:solidFill>
            <a:prstDash val="solid"/>
            <a:round/>
            <a:headEnd type="none" w="sm" len="sm"/>
            <a:tailEnd type="none" w="sm" len="sm"/>
          </a:ln>
        </p:spPr>
      </p:pic>
      <p:pic>
        <p:nvPicPr>
          <p:cNvPr id="119" name="Google Shape;119;p20"/>
          <p:cNvPicPr preferRelativeResize="0"/>
          <p:nvPr/>
        </p:nvPicPr>
        <p:blipFill rotWithShape="1">
          <a:blip r:embed="rId6">
            <a:alphaModFix/>
          </a:blip>
          <a:srcRect/>
          <a:stretch/>
        </p:blipFill>
        <p:spPr>
          <a:xfrm>
            <a:off x="6748663" y="182222"/>
            <a:ext cx="1554725" cy="772875"/>
          </a:xfrm>
          <a:prstGeom prst="rect">
            <a:avLst/>
          </a:prstGeom>
          <a:noFill/>
          <a:ln w="19050" cap="flat" cmpd="sng">
            <a:solidFill>
              <a:schemeClr val="dk2"/>
            </a:solidFill>
            <a:prstDash val="solid"/>
            <a:round/>
            <a:headEnd type="none" w="sm" len="sm"/>
            <a:tailEnd type="none" w="sm" len="sm"/>
          </a:ln>
        </p:spPr>
      </p:pic>
      <p:pic>
        <p:nvPicPr>
          <p:cNvPr id="120" name="Google Shape;120;p20"/>
          <p:cNvPicPr preferRelativeResize="0"/>
          <p:nvPr/>
        </p:nvPicPr>
        <p:blipFill rotWithShape="1">
          <a:blip r:embed="rId7">
            <a:alphaModFix/>
          </a:blip>
          <a:srcRect/>
          <a:stretch/>
        </p:blipFill>
        <p:spPr>
          <a:xfrm>
            <a:off x="4312363" y="3537100"/>
            <a:ext cx="2284300" cy="256000"/>
          </a:xfrm>
          <a:prstGeom prst="rect">
            <a:avLst/>
          </a:prstGeom>
          <a:noFill/>
          <a:ln w="19050" cap="flat" cmpd="sng">
            <a:solidFill>
              <a:schemeClr val="dk2"/>
            </a:solidFill>
            <a:prstDash val="solid"/>
            <a:round/>
            <a:headEnd type="none" w="sm" len="sm"/>
            <a:tailEnd type="none" w="sm" len="sm"/>
          </a:ln>
        </p:spPr>
      </p:pic>
      <p:pic>
        <p:nvPicPr>
          <p:cNvPr id="121" name="Google Shape;121;p20"/>
          <p:cNvPicPr preferRelativeResize="0"/>
          <p:nvPr/>
        </p:nvPicPr>
        <p:blipFill rotWithShape="1">
          <a:blip r:embed="rId8">
            <a:alphaModFix/>
          </a:blip>
          <a:srcRect/>
          <a:stretch/>
        </p:blipFill>
        <p:spPr>
          <a:xfrm>
            <a:off x="4312350" y="3871050"/>
            <a:ext cx="2284302" cy="256000"/>
          </a:xfrm>
          <a:prstGeom prst="rect">
            <a:avLst/>
          </a:prstGeom>
          <a:noFill/>
          <a:ln w="19050" cap="flat" cmpd="sng">
            <a:solidFill>
              <a:schemeClr val="dk2"/>
            </a:solidFill>
            <a:prstDash val="solid"/>
            <a:round/>
            <a:headEnd type="none" w="sm" len="sm"/>
            <a:tailEnd type="none" w="sm" len="sm"/>
          </a:ln>
        </p:spPr>
      </p:pic>
      <p:pic>
        <p:nvPicPr>
          <p:cNvPr id="122" name="Google Shape;122;p20"/>
          <p:cNvPicPr preferRelativeResize="0"/>
          <p:nvPr/>
        </p:nvPicPr>
        <p:blipFill rotWithShape="1">
          <a:blip r:embed="rId9">
            <a:alphaModFix/>
          </a:blip>
          <a:srcRect/>
          <a:stretch/>
        </p:blipFill>
        <p:spPr>
          <a:xfrm>
            <a:off x="4312388" y="4196575"/>
            <a:ext cx="2284234" cy="256000"/>
          </a:xfrm>
          <a:prstGeom prst="rect">
            <a:avLst/>
          </a:prstGeom>
          <a:noFill/>
          <a:ln w="19050" cap="flat" cmpd="sng">
            <a:solidFill>
              <a:srgbClr val="000000"/>
            </a:solidFill>
            <a:prstDash val="solid"/>
            <a:round/>
            <a:headEnd type="none" w="sm" len="sm"/>
            <a:tailEnd type="none" w="sm" len="sm"/>
          </a:ln>
        </p:spPr>
      </p:pic>
      <p:sp>
        <p:nvSpPr>
          <p:cNvPr id="123" name="Google Shape;123;p20"/>
          <p:cNvSpPr txBox="1"/>
          <p:nvPr/>
        </p:nvSpPr>
        <p:spPr>
          <a:xfrm>
            <a:off x="6429375" y="3435000"/>
            <a:ext cx="2451300" cy="1981500"/>
          </a:xfrm>
          <a:prstGeom prst="rect">
            <a:avLst/>
          </a:prstGeom>
          <a:noFill/>
          <a:ln>
            <a:noFill/>
          </a:ln>
        </p:spPr>
        <p:txBody>
          <a:bodyPr spcFirstLastPara="1" wrap="square" lIns="91425" tIns="91425" rIns="91425" bIns="91425" anchor="t" anchorCtr="0">
            <a:noAutofit/>
          </a:bodyPr>
          <a:lstStyle/>
          <a:p>
            <a:pPr marL="165100" marR="0" lvl="1" indent="-95250" algn="just" rtl="0">
              <a:lnSpc>
                <a:spcPct val="140054"/>
              </a:lnSpc>
              <a:spcBef>
                <a:spcPts val="0"/>
              </a:spcBef>
              <a:spcAft>
                <a:spcPts val="0"/>
              </a:spcAft>
              <a:buClr>
                <a:schemeClr val="dk1"/>
              </a:buClr>
              <a:buSzPts val="900"/>
              <a:buFont typeface="Big Shoulders Text"/>
              <a:buChar char="•"/>
            </a:pPr>
            <a:r>
              <a:rPr lang="en-GB" sz="900" b="0" i="0" u="none" strike="noStrike" cap="none">
                <a:solidFill>
                  <a:schemeClr val="dk1"/>
                </a:solidFill>
                <a:latin typeface="Big Shoulders Text"/>
                <a:ea typeface="Big Shoulders Text"/>
                <a:cs typeface="Big Shoulders Text"/>
                <a:sym typeface="Big Shoulders Text"/>
              </a:rPr>
              <a:t>Silhouette Score suggests moderately well defined clusters.</a:t>
            </a:r>
            <a:endParaRPr sz="900" b="0" i="0" u="none" strike="noStrike" cap="none">
              <a:solidFill>
                <a:schemeClr val="dk1"/>
              </a:solidFill>
              <a:latin typeface="Big Shoulders Text"/>
              <a:ea typeface="Big Shoulders Text"/>
              <a:cs typeface="Big Shoulders Text"/>
              <a:sym typeface="Big Shoulders Text"/>
            </a:endParaRPr>
          </a:p>
          <a:p>
            <a:pPr marL="165100" marR="0" lvl="1" indent="-95250" algn="just" rtl="0">
              <a:lnSpc>
                <a:spcPct val="140054"/>
              </a:lnSpc>
              <a:spcBef>
                <a:spcPts val="0"/>
              </a:spcBef>
              <a:spcAft>
                <a:spcPts val="0"/>
              </a:spcAft>
              <a:buClr>
                <a:schemeClr val="dk1"/>
              </a:buClr>
              <a:buSzPts val="900"/>
              <a:buFont typeface="Big Shoulders Text"/>
              <a:buChar char="•"/>
            </a:pPr>
            <a:r>
              <a:rPr lang="en-GB" sz="900" b="0" i="0" u="none" strike="noStrike" cap="none">
                <a:solidFill>
                  <a:schemeClr val="dk1"/>
                </a:solidFill>
                <a:latin typeface="Big Shoulders Text"/>
                <a:ea typeface="Big Shoulders Text"/>
                <a:cs typeface="Big Shoulders Text"/>
                <a:sym typeface="Big Shoulders Text"/>
              </a:rPr>
              <a:t>Davies Bouldin Index suggests good cluster separation.</a:t>
            </a:r>
            <a:endParaRPr sz="900" b="0" i="0" u="none" strike="noStrike" cap="none">
              <a:solidFill>
                <a:schemeClr val="dk1"/>
              </a:solidFill>
              <a:latin typeface="Big Shoulders Text"/>
              <a:ea typeface="Big Shoulders Text"/>
              <a:cs typeface="Big Shoulders Text"/>
              <a:sym typeface="Big Shoulders Text"/>
            </a:endParaRPr>
          </a:p>
          <a:p>
            <a:pPr marL="165100" marR="0" lvl="1" indent="-95250" algn="just" rtl="0">
              <a:lnSpc>
                <a:spcPct val="140054"/>
              </a:lnSpc>
              <a:spcBef>
                <a:spcPts val="0"/>
              </a:spcBef>
              <a:spcAft>
                <a:spcPts val="0"/>
              </a:spcAft>
              <a:buClr>
                <a:schemeClr val="dk1"/>
              </a:buClr>
              <a:buSzPts val="900"/>
              <a:buFont typeface="Big Shoulders Text"/>
              <a:buChar char="•"/>
            </a:pPr>
            <a:r>
              <a:rPr lang="en-GB" sz="900" b="0" i="0" u="none" strike="noStrike" cap="none">
                <a:solidFill>
                  <a:schemeClr val="dk1"/>
                </a:solidFill>
                <a:latin typeface="Big Shoulders Text"/>
                <a:ea typeface="Big Shoulders Text"/>
                <a:cs typeface="Big Shoulders Text"/>
                <a:sym typeface="Big Shoulders Text"/>
              </a:rPr>
              <a:t>Inertia indicates clusters are fairly compact but still have some internal variance.</a:t>
            </a:r>
            <a:endParaRPr sz="900" b="0" i="0" u="none" strike="noStrike" cap="none">
              <a:solidFill>
                <a:schemeClr val="dk1"/>
              </a:solidFill>
              <a:latin typeface="Big Shoulders Text"/>
              <a:ea typeface="Big Shoulders Text"/>
              <a:cs typeface="Big Shoulders Text"/>
              <a:sym typeface="Big Shoulders Text"/>
            </a:endParaRPr>
          </a:p>
        </p:txBody>
      </p:sp>
      <p:sp>
        <p:nvSpPr>
          <p:cNvPr id="124" name="Google Shape;124;p20"/>
          <p:cNvSpPr txBox="1"/>
          <p:nvPr/>
        </p:nvSpPr>
        <p:spPr>
          <a:xfrm>
            <a:off x="4362800" y="4639400"/>
            <a:ext cx="4430700" cy="460500"/>
          </a:xfrm>
          <a:prstGeom prst="rect">
            <a:avLst/>
          </a:prstGeom>
          <a:noFill/>
          <a:ln>
            <a:noFill/>
          </a:ln>
        </p:spPr>
        <p:txBody>
          <a:bodyPr spcFirstLastPara="1" wrap="square" lIns="91425" tIns="91425" rIns="91425" bIns="91425" anchor="t" anchorCtr="0">
            <a:noAutofit/>
          </a:bodyPr>
          <a:lstStyle/>
          <a:p>
            <a:pPr marL="165100" marR="0" lvl="1" indent="-95250" algn="l" rtl="0">
              <a:lnSpc>
                <a:spcPct val="140054"/>
              </a:lnSpc>
              <a:spcBef>
                <a:spcPts val="0"/>
              </a:spcBef>
              <a:spcAft>
                <a:spcPts val="0"/>
              </a:spcAft>
              <a:buClr>
                <a:schemeClr val="dk1"/>
              </a:buClr>
              <a:buSzPts val="900"/>
              <a:buFont typeface="Big Shoulders Text"/>
              <a:buChar char="•"/>
            </a:pPr>
            <a:r>
              <a:rPr lang="en-GB" sz="900" b="0" i="0" u="none" strike="noStrike" cap="none" dirty="0">
                <a:solidFill>
                  <a:schemeClr val="dk1"/>
                </a:solidFill>
                <a:latin typeface="Big Shoulders Text"/>
                <a:ea typeface="Big Shoulders Text"/>
                <a:cs typeface="Big Shoulders Text"/>
                <a:sym typeface="Big Shoulders Text"/>
              </a:rPr>
              <a:t>In the future </a:t>
            </a:r>
            <a:r>
              <a:rPr lang="en-GB" sz="900" dirty="0">
                <a:solidFill>
                  <a:schemeClr val="dk1"/>
                </a:solidFill>
                <a:latin typeface="Big Shoulders Text"/>
                <a:ea typeface="Big Shoulders Text"/>
                <a:cs typeface="Big Shoulders Text"/>
                <a:sym typeface="Big Shoulders Text"/>
              </a:rPr>
              <a:t>I</a:t>
            </a:r>
            <a:r>
              <a:rPr lang="en-GB" sz="900" b="0" i="0" u="none" strike="noStrike" cap="none" dirty="0">
                <a:solidFill>
                  <a:schemeClr val="dk1"/>
                </a:solidFill>
                <a:latin typeface="Big Shoulders Text"/>
                <a:ea typeface="Big Shoulders Text"/>
                <a:cs typeface="Big Shoulders Text"/>
                <a:sym typeface="Big Shoulders Text"/>
              </a:rPr>
              <a:t> would like integrating this recommendation via </a:t>
            </a:r>
            <a:r>
              <a:rPr lang="en-GB" sz="900" b="0" i="0" u="none" strike="noStrike" cap="none" dirty="0" err="1">
                <a:solidFill>
                  <a:schemeClr val="dk1"/>
                </a:solidFill>
                <a:latin typeface="Big Shoulders Text"/>
                <a:ea typeface="Big Shoulders Text"/>
                <a:cs typeface="Big Shoulders Text"/>
                <a:sym typeface="Big Shoulders Text"/>
              </a:rPr>
              <a:t>streamlit</a:t>
            </a:r>
            <a:r>
              <a:rPr lang="en-GB" sz="900" b="0" i="0" u="none" strike="noStrike" cap="none" dirty="0">
                <a:solidFill>
                  <a:schemeClr val="dk1"/>
                </a:solidFill>
                <a:latin typeface="Big Shoulders Text"/>
                <a:ea typeface="Big Shoulders Text"/>
                <a:cs typeface="Big Shoulders Text"/>
                <a:sym typeface="Big Shoulders Text"/>
              </a:rPr>
              <a:t> to provide real-time recommendations and enhance user experience.</a:t>
            </a:r>
            <a:endParaRPr sz="1600" b="0" i="0" u="none" strike="noStrike" cap="none" dirty="0">
              <a:solidFill>
                <a:schemeClr val="dk1"/>
              </a:solidFill>
              <a:latin typeface="Calibri"/>
              <a:ea typeface="Calibri"/>
              <a:cs typeface="Calibri"/>
              <a:sym typeface="Calibri"/>
            </a:endParaRPr>
          </a:p>
        </p:txBody>
      </p:sp>
      <p:pic>
        <p:nvPicPr>
          <p:cNvPr id="125" name="Google Shape;125;p20"/>
          <p:cNvPicPr preferRelativeResize="0"/>
          <p:nvPr/>
        </p:nvPicPr>
        <p:blipFill rotWithShape="1">
          <a:blip r:embed="rId10">
            <a:alphaModFix/>
          </a:blip>
          <a:srcRect/>
          <a:stretch/>
        </p:blipFill>
        <p:spPr>
          <a:xfrm>
            <a:off x="4312375" y="1747200"/>
            <a:ext cx="4204774" cy="527025"/>
          </a:xfrm>
          <a:prstGeom prst="rect">
            <a:avLst/>
          </a:prstGeom>
          <a:noFill/>
          <a:ln w="19050" cap="flat" cmpd="sng">
            <a:solidFill>
              <a:schemeClr val="dk2"/>
            </a:solidFill>
            <a:prstDash val="solid"/>
            <a:round/>
            <a:headEnd type="none" w="sm" len="sm"/>
            <a:tailEnd type="none" w="sm" len="sm"/>
          </a:ln>
        </p:spPr>
      </p:pic>
      <p:sp>
        <p:nvSpPr>
          <p:cNvPr id="126" name="Google Shape;126;p20"/>
          <p:cNvSpPr txBox="1"/>
          <p:nvPr/>
        </p:nvSpPr>
        <p:spPr>
          <a:xfrm>
            <a:off x="4235863" y="3172388"/>
            <a:ext cx="2284200" cy="169200"/>
          </a:xfrm>
          <a:prstGeom prst="rect">
            <a:avLst/>
          </a:prstGeom>
          <a:noFill/>
          <a:ln>
            <a:noFill/>
          </a:ln>
        </p:spPr>
        <p:txBody>
          <a:bodyPr spcFirstLastPara="1" wrap="square" lIns="91425" tIns="91425" rIns="91425" bIns="91425" anchor="t" anchorCtr="0">
            <a:noAutofit/>
          </a:bodyPr>
          <a:lstStyle/>
          <a:p>
            <a:pPr marL="0" marR="0" lvl="0" indent="0" algn="just" rtl="0">
              <a:lnSpc>
                <a:spcPct val="140054"/>
              </a:lnSpc>
              <a:spcBef>
                <a:spcPts val="0"/>
              </a:spcBef>
              <a:spcAft>
                <a:spcPts val="0"/>
              </a:spcAft>
              <a:buClr>
                <a:schemeClr val="dk1"/>
              </a:buClr>
              <a:buSzPts val="1100"/>
              <a:buFont typeface="Arial"/>
              <a:buNone/>
            </a:pPr>
            <a:r>
              <a:rPr lang="en-GB" sz="900" b="1" i="0" u="none" strike="noStrike" cap="none" dirty="0">
                <a:solidFill>
                  <a:schemeClr val="dk1"/>
                </a:solidFill>
                <a:latin typeface="Big Shoulders Text"/>
                <a:ea typeface="Big Shoulders Text"/>
                <a:cs typeface="Big Shoulders Text"/>
                <a:sym typeface="Big Shoulders Text"/>
              </a:rPr>
              <a:t>Results:</a:t>
            </a:r>
            <a:endParaRPr sz="1600" b="0" i="0" u="none" strike="noStrike" cap="none" dirty="0">
              <a:solidFill>
                <a:schemeClr val="dk1"/>
              </a:solidFill>
              <a:latin typeface="Calibri"/>
              <a:ea typeface="Calibri"/>
              <a:cs typeface="Calibri"/>
              <a:sym typeface="Calibri"/>
            </a:endParaRPr>
          </a:p>
        </p:txBody>
      </p:sp>
      <p:cxnSp>
        <p:nvCxnSpPr>
          <p:cNvPr id="127" name="Google Shape;127;p20"/>
          <p:cNvCxnSpPr/>
          <p:nvPr/>
        </p:nvCxnSpPr>
        <p:spPr>
          <a:xfrm flipH="1">
            <a:off x="4150981" y="0"/>
            <a:ext cx="2100" cy="5116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p:nvPr/>
        </p:nvSpPr>
        <p:spPr>
          <a:xfrm>
            <a:off x="364775" y="182400"/>
            <a:ext cx="8035800" cy="5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2500" b="1">
                <a:solidFill>
                  <a:schemeClr val="dk1"/>
                </a:solidFill>
              </a:rPr>
              <a:t>Conclusion</a:t>
            </a:r>
            <a:endParaRPr sz="2500" b="1">
              <a:solidFill>
                <a:schemeClr val="dk1"/>
              </a:solidFill>
            </a:endParaRPr>
          </a:p>
          <a:p>
            <a:pPr marL="457200" lvl="0" indent="-317500" algn="l" rtl="0">
              <a:lnSpc>
                <a:spcPct val="115000"/>
              </a:lnSpc>
              <a:spcBef>
                <a:spcPts val="1200"/>
              </a:spcBef>
              <a:spcAft>
                <a:spcPts val="0"/>
              </a:spcAft>
              <a:buClr>
                <a:schemeClr val="dk1"/>
              </a:buClr>
              <a:buSzPts val="1400"/>
              <a:buFont typeface="Comic Sans MS"/>
              <a:buChar char="●"/>
            </a:pPr>
            <a:r>
              <a:rPr lang="en-GB" b="1">
                <a:solidFill>
                  <a:schemeClr val="dk1"/>
                </a:solidFill>
                <a:latin typeface="Comic Sans MS"/>
                <a:ea typeface="Comic Sans MS"/>
                <a:cs typeface="Comic Sans MS"/>
                <a:sym typeface="Comic Sans MS"/>
              </a:rPr>
              <a:t>Key Achievements</a:t>
            </a:r>
            <a:endParaRPr b="1">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a:solidFill>
                  <a:schemeClr val="dk1"/>
                </a:solidFill>
                <a:latin typeface="Comic Sans MS"/>
                <a:ea typeface="Comic Sans MS"/>
                <a:cs typeface="Comic Sans MS"/>
                <a:sym typeface="Comic Sans MS"/>
              </a:rPr>
              <a:t>Successfully predicted calorie values with </a:t>
            </a:r>
            <a:r>
              <a:rPr lang="en-GB" b="1">
                <a:solidFill>
                  <a:schemeClr val="dk1"/>
                </a:solidFill>
                <a:latin typeface="Comic Sans MS"/>
                <a:ea typeface="Comic Sans MS"/>
                <a:cs typeface="Comic Sans MS"/>
                <a:sym typeface="Comic Sans MS"/>
              </a:rPr>
              <a:t>Random Forest (MSE: 171.3, R²: 0.9939).</a:t>
            </a:r>
            <a:endParaRPr b="1">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a:solidFill>
                  <a:schemeClr val="dk1"/>
                </a:solidFill>
                <a:latin typeface="Comic Sans MS"/>
                <a:ea typeface="Comic Sans MS"/>
                <a:cs typeface="Comic Sans MS"/>
                <a:sym typeface="Comic Sans MS"/>
              </a:rPr>
              <a:t>Clustered food items using </a:t>
            </a:r>
            <a:r>
              <a:rPr lang="en-GB" b="1">
                <a:solidFill>
                  <a:schemeClr val="dk1"/>
                </a:solidFill>
                <a:latin typeface="Comic Sans MS"/>
                <a:ea typeface="Comic Sans MS"/>
                <a:cs typeface="Comic Sans MS"/>
                <a:sym typeface="Comic Sans MS"/>
              </a:rPr>
              <a:t>K-Means</a:t>
            </a:r>
            <a:r>
              <a:rPr lang="en-GB">
                <a:solidFill>
                  <a:schemeClr val="dk1"/>
                </a:solidFill>
                <a:latin typeface="Comic Sans MS"/>
                <a:ea typeface="Comic Sans MS"/>
                <a:cs typeface="Comic Sans MS"/>
                <a:sym typeface="Comic Sans MS"/>
              </a:rPr>
              <a:t> for personalized recommendations.</a:t>
            </a:r>
            <a:endParaRPr>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Char char="○"/>
            </a:pPr>
            <a:r>
              <a:rPr lang="en-GB">
                <a:solidFill>
                  <a:schemeClr val="dk1"/>
                </a:solidFill>
                <a:latin typeface="Comic Sans MS"/>
                <a:ea typeface="Comic Sans MS"/>
                <a:cs typeface="Comic Sans MS"/>
                <a:sym typeface="Comic Sans MS"/>
              </a:rPr>
              <a:t>Used </a:t>
            </a:r>
            <a:r>
              <a:rPr lang="en-GB" b="1">
                <a:solidFill>
                  <a:schemeClr val="dk1"/>
                </a:solidFill>
                <a:latin typeface="Comic Sans MS"/>
                <a:ea typeface="Comic Sans MS"/>
                <a:cs typeface="Comic Sans MS"/>
                <a:sym typeface="Comic Sans MS"/>
              </a:rPr>
              <a:t>Cosine Similarity</a:t>
            </a:r>
            <a:r>
              <a:rPr lang="en-GB">
                <a:solidFill>
                  <a:schemeClr val="dk1"/>
                </a:solidFill>
                <a:latin typeface="Comic Sans MS"/>
                <a:ea typeface="Comic Sans MS"/>
                <a:cs typeface="Comic Sans MS"/>
                <a:sym typeface="Comic Sans MS"/>
              </a:rPr>
              <a:t> for tailored meal suggestions based on nutritional goals.</a:t>
            </a:r>
            <a:endParaRPr>
              <a:solidFill>
                <a:schemeClr val="dk1"/>
              </a:solidFill>
              <a:latin typeface="Comic Sans MS"/>
              <a:ea typeface="Comic Sans MS"/>
              <a:cs typeface="Comic Sans MS"/>
              <a:sym typeface="Comic Sans MS"/>
            </a:endParaRPr>
          </a:p>
          <a:p>
            <a:pPr marL="0" lvl="0" indent="0" algn="l" rtl="0">
              <a:lnSpc>
                <a:spcPct val="115000"/>
              </a:lnSpc>
              <a:spcBef>
                <a:spcPts val="1200"/>
              </a:spcBef>
              <a:spcAft>
                <a:spcPts val="0"/>
              </a:spcAft>
              <a:buNone/>
            </a:pPr>
            <a:endParaRPr>
              <a:solidFill>
                <a:schemeClr val="dk1"/>
              </a:solidFill>
              <a:latin typeface="Comic Sans MS"/>
              <a:ea typeface="Comic Sans MS"/>
              <a:cs typeface="Comic Sans MS"/>
              <a:sym typeface="Comic Sans MS"/>
            </a:endParaRPr>
          </a:p>
          <a:p>
            <a:pPr marL="457200" lvl="0" indent="-317500" algn="l" rtl="0">
              <a:lnSpc>
                <a:spcPct val="115000"/>
              </a:lnSpc>
              <a:spcBef>
                <a:spcPts val="1200"/>
              </a:spcBef>
              <a:spcAft>
                <a:spcPts val="0"/>
              </a:spcAft>
              <a:buClr>
                <a:schemeClr val="dk1"/>
              </a:buClr>
              <a:buSzPts val="1400"/>
              <a:buFont typeface="Comic Sans MS"/>
              <a:buChar char="●"/>
            </a:pPr>
            <a:r>
              <a:rPr lang="en-GB" b="1">
                <a:solidFill>
                  <a:schemeClr val="dk1"/>
                </a:solidFill>
                <a:latin typeface="Comic Sans MS"/>
                <a:ea typeface="Comic Sans MS"/>
                <a:cs typeface="Comic Sans MS"/>
                <a:sym typeface="Comic Sans MS"/>
              </a:rPr>
              <a:t>Impact &amp; Insights</a:t>
            </a:r>
            <a:endParaRPr b="1">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Font typeface="Comic Sans MS"/>
              <a:buChar char="○"/>
            </a:pPr>
            <a:r>
              <a:rPr lang="en-GB">
                <a:solidFill>
                  <a:schemeClr val="dk1"/>
                </a:solidFill>
                <a:latin typeface="Comic Sans MS"/>
                <a:ea typeface="Comic Sans MS"/>
                <a:cs typeface="Comic Sans MS"/>
                <a:sym typeface="Comic Sans MS"/>
              </a:rPr>
              <a:t>Lipids &amp; Carbohydrates are primary calorie contributors.</a:t>
            </a:r>
            <a:endParaRPr>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Font typeface="Comic Sans MS"/>
              <a:buChar char="○"/>
            </a:pPr>
            <a:r>
              <a:rPr lang="en-GB">
                <a:solidFill>
                  <a:schemeClr val="dk1"/>
                </a:solidFill>
                <a:latin typeface="Comic Sans MS"/>
                <a:ea typeface="Comic Sans MS"/>
                <a:cs typeface="Comic Sans MS"/>
                <a:sym typeface="Comic Sans MS"/>
              </a:rPr>
              <a:t>Protein-rich foods identified through macronutrient analysis.</a:t>
            </a:r>
            <a:endParaRPr>
              <a:solidFill>
                <a:schemeClr val="dk1"/>
              </a:solidFill>
              <a:latin typeface="Comic Sans MS"/>
              <a:ea typeface="Comic Sans MS"/>
              <a:cs typeface="Comic Sans MS"/>
              <a:sym typeface="Comic Sans MS"/>
            </a:endParaRPr>
          </a:p>
          <a:p>
            <a:pPr marL="914400" lvl="1" indent="-317500" algn="l" rtl="0">
              <a:lnSpc>
                <a:spcPct val="115000"/>
              </a:lnSpc>
              <a:spcBef>
                <a:spcPts val="0"/>
              </a:spcBef>
              <a:spcAft>
                <a:spcPts val="0"/>
              </a:spcAft>
              <a:buClr>
                <a:schemeClr val="dk1"/>
              </a:buClr>
              <a:buSzPts val="1400"/>
              <a:buFont typeface="Comic Sans MS"/>
              <a:buChar char="○"/>
            </a:pPr>
            <a:r>
              <a:rPr lang="en-GB">
                <a:solidFill>
                  <a:schemeClr val="dk1"/>
                </a:solidFill>
                <a:latin typeface="Comic Sans MS"/>
                <a:ea typeface="Comic Sans MS"/>
                <a:cs typeface="Comic Sans MS"/>
                <a:sym typeface="Comic Sans MS"/>
              </a:rPr>
              <a:t>Clustering effectively groups foods by nutritional profiles.</a:t>
            </a:r>
            <a:endParaRPr>
              <a:solidFill>
                <a:schemeClr val="dk1"/>
              </a:solidFill>
              <a:latin typeface="Comic Sans MS"/>
              <a:ea typeface="Comic Sans MS"/>
              <a:cs typeface="Comic Sans MS"/>
              <a:sym typeface="Comic Sans MS"/>
            </a:endParaRPr>
          </a:p>
          <a:p>
            <a:pPr marL="0" lvl="0" indent="0" algn="l" rtl="0">
              <a:spcBef>
                <a:spcPts val="1200"/>
              </a:spcBef>
              <a:spcAft>
                <a:spcPts val="0"/>
              </a:spcAft>
              <a:buNone/>
            </a:pPr>
            <a:endParaRPr sz="1800">
              <a:solidFill>
                <a:schemeClr val="dk2"/>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777</Words>
  <Application>Microsoft Macintosh PowerPoint</Application>
  <PresentationFormat>On-screen Show (16:9)</PresentationFormat>
  <Paragraphs>96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Big Shoulders Text</vt:lpstr>
      <vt:lpstr>Big Shoulders Display</vt:lpstr>
      <vt:lpstr>Comic Sans MS</vt:lpstr>
      <vt:lpstr>Arial</vt:lpstr>
      <vt:lpstr>Times New Roman</vt:lpstr>
      <vt:lpstr>Calibri</vt:lpstr>
      <vt:lpstr>Lato</vt:lpstr>
      <vt:lpstr>Simple Light</vt:lpstr>
      <vt:lpstr>AI-Powered Nutrition Guidance:  A Machine Learning  Approach to Food Recommendations  and Calorie Prediction</vt:lpstr>
      <vt:lpstr>Introduction and Motivation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RAYYAN</cp:lastModifiedBy>
  <cp:revision>1</cp:revision>
  <dcterms:modified xsi:type="dcterms:W3CDTF">2025-06-01T01:06:56Z</dcterms:modified>
</cp:coreProperties>
</file>