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0" d="100"/>
          <a:sy n="70" d="100"/>
        </p:scale>
        <p:origin x="1416" y="11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7/16/2020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29542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7/16/2020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09316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7/16/2020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05800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7/16/2020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95961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7/16/2020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2103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7/16/2020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13982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7/16/2020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65948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7/16/2020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66158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7/16/2020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8630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7/16/2020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28939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7/16/2020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87590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7/16/2020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51117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7/16/2020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85946599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8" name="Rectangle 17">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35837C-FC5A-4CB7-AE18-357829CCC5EF}"/>
              </a:ext>
            </a:extLst>
          </p:cNvPr>
          <p:cNvSpPr>
            <a:spLocks noGrp="1"/>
          </p:cNvSpPr>
          <p:nvPr>
            <p:ph type="ctrTitle"/>
          </p:nvPr>
        </p:nvSpPr>
        <p:spPr>
          <a:xfrm>
            <a:off x="6513788" y="365125"/>
            <a:ext cx="4840010" cy="1807305"/>
          </a:xfrm>
        </p:spPr>
        <p:txBody>
          <a:bodyPr vert="horz" lIns="91440" tIns="45720" rIns="91440" bIns="45720" rtlCol="0" anchor="ctr">
            <a:normAutofit/>
          </a:bodyPr>
          <a:lstStyle/>
          <a:p>
            <a:r>
              <a:rPr lang="en-US" sz="4000" dirty="0" err="1"/>
              <a:t>Poliklinik</a:t>
            </a:r>
            <a:endParaRPr lang="en-US" sz="4000" dirty="0"/>
          </a:p>
        </p:txBody>
      </p:sp>
      <p:pic>
        <p:nvPicPr>
          <p:cNvPr id="4" name="Picture 3">
            <a:extLst>
              <a:ext uri="{FF2B5EF4-FFF2-40B4-BE49-F238E27FC236}">
                <a16:creationId xmlns:a16="http://schemas.microsoft.com/office/drawing/2014/main" id="{50518BDA-D68B-40C3-8AA5-7C237EC09CDB}"/>
              </a:ext>
            </a:extLst>
          </p:cNvPr>
          <p:cNvPicPr>
            <a:picLocks noChangeAspect="1"/>
          </p:cNvPicPr>
          <p:nvPr/>
        </p:nvPicPr>
        <p:blipFill rotWithShape="1">
          <a:blip r:embed="rId2"/>
          <a:srcRect l="18629" r="21837" b="-1"/>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Subtitle 2">
            <a:extLst>
              <a:ext uri="{FF2B5EF4-FFF2-40B4-BE49-F238E27FC236}">
                <a16:creationId xmlns:a16="http://schemas.microsoft.com/office/drawing/2014/main" id="{49647048-BD4C-43B8-889F-C1ED28E82F2E}"/>
              </a:ext>
            </a:extLst>
          </p:cNvPr>
          <p:cNvSpPr>
            <a:spLocks noGrp="1"/>
          </p:cNvSpPr>
          <p:nvPr>
            <p:ph type="subTitle" idx="1"/>
          </p:nvPr>
        </p:nvSpPr>
        <p:spPr>
          <a:xfrm>
            <a:off x="6513788" y="2333297"/>
            <a:ext cx="4840010" cy="3843666"/>
          </a:xfrm>
        </p:spPr>
        <p:txBody>
          <a:bodyPr vert="horz" lIns="91440" tIns="45720" rIns="91440" bIns="45720" rtlCol="0">
            <a:normAutofit/>
          </a:bodyPr>
          <a:lstStyle/>
          <a:p>
            <a:pPr indent="-228600">
              <a:buFont typeface="Arial" panose="020B0604020202020204" pitchFamily="34" charset="0"/>
              <a:buChar char="•"/>
            </a:pPr>
            <a:r>
              <a:rPr lang="en-US" sz="2000" b="1" dirty="0"/>
              <a:t>DISUSUN OLEH :</a:t>
            </a:r>
          </a:p>
          <a:p>
            <a:pPr indent="-228600">
              <a:buFont typeface="Arial" panose="020B0604020202020204" pitchFamily="34" charset="0"/>
              <a:buChar char="•"/>
            </a:pPr>
            <a:r>
              <a:rPr lang="en-US" sz="2000" b="1" dirty="0"/>
              <a:t>FARIS SUMAWIJAYA		152018076</a:t>
            </a:r>
          </a:p>
          <a:p>
            <a:pPr indent="-228600">
              <a:buFont typeface="Arial" panose="020B0604020202020204" pitchFamily="34" charset="0"/>
              <a:buChar char="•"/>
            </a:pPr>
            <a:r>
              <a:rPr lang="en-US" sz="2000" b="1" dirty="0"/>
              <a:t>RAYYAN 		                 	152018079	</a:t>
            </a:r>
          </a:p>
          <a:p>
            <a:pPr indent="-228600">
              <a:buFont typeface="Arial" panose="020B0604020202020204" pitchFamily="34" charset="0"/>
              <a:buChar char="•"/>
            </a:pPr>
            <a:r>
              <a:rPr lang="en-US" sz="2000" b="1" dirty="0"/>
              <a:t>M.RAZHALDY IHZA.D		152018086</a:t>
            </a:r>
          </a:p>
          <a:p>
            <a:pPr indent="-228600">
              <a:buFont typeface="Arial" panose="020B0604020202020204" pitchFamily="34" charset="0"/>
              <a:buChar char="•"/>
            </a:pPr>
            <a:r>
              <a:rPr lang="en-US" sz="2000" b="1" dirty="0"/>
              <a:t>M.AMMAR NUGRAHA 		152018091</a:t>
            </a:r>
          </a:p>
          <a:p>
            <a:pPr indent="-228600">
              <a:buFont typeface="Arial" panose="020B0604020202020204" pitchFamily="34" charset="0"/>
              <a:buChar char="•"/>
            </a:pPr>
            <a:endParaRPr lang="en-US" sz="2000" dirty="0"/>
          </a:p>
        </p:txBody>
      </p:sp>
    </p:spTree>
    <p:extLst>
      <p:ext uri="{BB962C8B-B14F-4D97-AF65-F5344CB8AC3E}">
        <p14:creationId xmlns:p14="http://schemas.microsoft.com/office/powerpoint/2010/main" val="312703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70" y="1834243"/>
            <a:ext cx="3781618" cy="3189514"/>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rgbClr val="37AB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111D5E1-62D0-4DDD-8184-E9BF81ACFAB1}"/>
              </a:ext>
            </a:extLst>
          </p:cNvPr>
          <p:cNvSpPr>
            <a:spLocks noGrp="1"/>
          </p:cNvSpPr>
          <p:nvPr>
            <p:ph type="title"/>
          </p:nvPr>
        </p:nvSpPr>
        <p:spPr>
          <a:xfrm>
            <a:off x="960510" y="2785830"/>
            <a:ext cx="3010737" cy="1765613"/>
          </a:xfrm>
        </p:spPr>
        <p:txBody>
          <a:bodyPr>
            <a:normAutofit/>
          </a:bodyPr>
          <a:lstStyle/>
          <a:p>
            <a:pPr algn="ctr"/>
            <a:r>
              <a:rPr lang="en-US" sz="3200">
                <a:solidFill>
                  <a:srgbClr val="FFFFFF"/>
                </a:solidFill>
              </a:rPr>
              <a:t>Saran</a:t>
            </a:r>
          </a:p>
        </p:txBody>
      </p:sp>
      <p:sp>
        <p:nvSpPr>
          <p:cNvPr id="3" name="Content Placeholder 2">
            <a:extLst>
              <a:ext uri="{FF2B5EF4-FFF2-40B4-BE49-F238E27FC236}">
                <a16:creationId xmlns:a16="http://schemas.microsoft.com/office/drawing/2014/main" id="{100A273F-C58F-4B44-B11A-2E05017DBEC3}"/>
              </a:ext>
            </a:extLst>
          </p:cNvPr>
          <p:cNvSpPr>
            <a:spLocks noGrp="1"/>
          </p:cNvSpPr>
          <p:nvPr>
            <p:ph idx="1"/>
          </p:nvPr>
        </p:nvSpPr>
        <p:spPr>
          <a:xfrm>
            <a:off x="5285014" y="964850"/>
            <a:ext cx="6068786" cy="4928300"/>
          </a:xfrm>
        </p:spPr>
        <p:txBody>
          <a:bodyPr anchor="ctr">
            <a:normAutofit/>
          </a:bodyPr>
          <a:lstStyle/>
          <a:p>
            <a:pPr marL="0" indent="0">
              <a:buNone/>
            </a:pPr>
            <a:r>
              <a:rPr lang="en-US" sz="2000" dirty="0" err="1">
                <a:latin typeface="Arial" panose="020B0604020202020204" pitchFamily="34" charset="0"/>
                <a:cs typeface="Arial" panose="020B0604020202020204" pitchFamily="34" charset="0"/>
              </a:rPr>
              <a:t>Dalam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pembuatan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aplikasi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Poliklinik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masih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banyak</a:t>
            </a:r>
            <a:r>
              <a:rPr lang="en-US" sz="2000" dirty="0">
                <a:latin typeface="Arial" panose="020B0604020202020204" pitchFamily="34" charset="0"/>
                <a:cs typeface="Arial" panose="020B0604020202020204" pitchFamily="34" charset="0"/>
              </a:rPr>
              <a:t> yang </a:t>
            </a:r>
            <a:r>
              <a:rPr lang="en-US" sz="2000" dirty="0" err="1">
                <a:latin typeface="Arial" panose="020B0604020202020204" pitchFamily="34" charset="0"/>
                <a:cs typeface="Arial" panose="020B0604020202020204" pitchFamily="34" charset="0"/>
              </a:rPr>
              <a:t>harus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diperbaiki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baik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dari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alur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kerja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sistem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hingga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rancangan</a:t>
            </a:r>
            <a:r>
              <a:rPr lang="en-US" sz="2000" dirty="0">
                <a:latin typeface="Arial" panose="020B0604020202020204" pitchFamily="34" charset="0"/>
                <a:cs typeface="Arial" panose="020B0604020202020204" pitchFamily="34" charset="0"/>
              </a:rPr>
              <a:t> User </a:t>
            </a:r>
            <a:r>
              <a:rPr lang="en-US" sz="2000" dirty="0" err="1">
                <a:latin typeface="Arial" panose="020B0604020202020204" pitchFamily="34" charset="0"/>
                <a:cs typeface="Arial" panose="020B0604020202020204" pitchFamily="34" charset="0"/>
              </a:rPr>
              <a:t>Interfacenya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hal</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itu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tentu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menjadi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pertimbangan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untuk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aplikasi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Poliklinik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sendiri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bila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aplikasi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nantinya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disebar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luaskan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lebih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luas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lagi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sehingga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dapat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lebih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banyak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digunakan</a:t>
            </a:r>
            <a:r>
              <a:rPr lang="en-US" sz="2000" dirty="0">
                <a:latin typeface="Arial" panose="020B0604020202020204" pitchFamily="34" charset="0"/>
                <a:cs typeface="Arial" panose="020B0604020202020204" pitchFamily="34" charset="0"/>
              </a:rPr>
              <a:t> orang </a:t>
            </a:r>
            <a:r>
              <a:rPr lang="en-US" sz="2000" dirty="0" err="1">
                <a:latin typeface="Arial" panose="020B0604020202020204" pitchFamily="34" charset="0"/>
                <a:cs typeface="Arial" panose="020B0604020202020204" pitchFamily="34" charset="0"/>
              </a:rPr>
              <a:t>untuk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mempermudah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pekerjaan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mereka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dalam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urusan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pemeriksaan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kesehatan</a:t>
            </a:r>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7120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9" name="Rectangle 8">
            <a:extLst>
              <a:ext uri="{FF2B5EF4-FFF2-40B4-BE49-F238E27FC236}">
                <a16:creationId xmlns:a16="http://schemas.microsoft.com/office/drawing/2014/main" id="{D839A9B9-F246-4779-A2BA-7AD3DAB54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D31642-C4C8-4E7E-81A5-26E0D2F8FB4F}"/>
              </a:ext>
            </a:extLst>
          </p:cNvPr>
          <p:cNvSpPr>
            <a:spLocks noGrp="1"/>
          </p:cNvSpPr>
          <p:nvPr>
            <p:ph type="title"/>
          </p:nvPr>
        </p:nvSpPr>
        <p:spPr>
          <a:xfrm>
            <a:off x="1524000" y="1834964"/>
            <a:ext cx="9144000" cy="2387600"/>
          </a:xfrm>
        </p:spPr>
        <p:txBody>
          <a:bodyPr vert="horz" lIns="91440" tIns="45720" rIns="91440" bIns="45720" rtlCol="0" anchor="b">
            <a:normAutofit/>
          </a:bodyPr>
          <a:lstStyle/>
          <a:p>
            <a:pPr algn="ctr"/>
            <a:r>
              <a:rPr lang="en-US" sz="6000"/>
              <a:t>Terima Kasih </a:t>
            </a:r>
            <a:r>
              <a:rPr lang="en-US" sz="6000">
                <a:sym typeface="Wingdings" panose="05000000000000000000" pitchFamily="2" charset="2"/>
              </a:rPr>
              <a:t></a:t>
            </a:r>
            <a:endParaRPr lang="en-US" sz="6000"/>
          </a:p>
        </p:txBody>
      </p:sp>
      <p:sp>
        <p:nvSpPr>
          <p:cNvPr id="11" name="Freeform: Shape 10">
            <a:extLst>
              <a:ext uri="{FF2B5EF4-FFF2-40B4-BE49-F238E27FC236}">
                <a16:creationId xmlns:a16="http://schemas.microsoft.com/office/drawing/2014/main" id="{689FF3C7-B796-4C63-BF20-B2EE56888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96" y="1"/>
            <a:ext cx="11282409" cy="2930115"/>
          </a:xfrm>
          <a:custGeom>
            <a:avLst/>
            <a:gdLst>
              <a:gd name="connsiteX0" fmla="*/ 1277174 w 11282409"/>
              <a:gd name="connsiteY0" fmla="*/ 0 h 2930115"/>
              <a:gd name="connsiteX1" fmla="*/ 11077320 w 11282409"/>
              <a:gd name="connsiteY1" fmla="*/ 0 h 2930115"/>
              <a:gd name="connsiteX2" fmla="*/ 10933044 w 11282409"/>
              <a:gd name="connsiteY2" fmla="*/ 93916 h 2930115"/>
              <a:gd name="connsiteX3" fmla="*/ 11087630 w 11282409"/>
              <a:gd name="connsiteY3" fmla="*/ 165214 h 2930115"/>
              <a:gd name="connsiteX4" fmla="*/ 10401271 w 11282409"/>
              <a:gd name="connsiteY4" fmla="*/ 582307 h 2930115"/>
              <a:gd name="connsiteX5" fmla="*/ 11038163 w 11282409"/>
              <a:gd name="connsiteY5" fmla="*/ 511009 h 2930115"/>
              <a:gd name="connsiteX6" fmla="*/ 11004154 w 11282409"/>
              <a:gd name="connsiteY6" fmla="*/ 568047 h 2930115"/>
              <a:gd name="connsiteX7" fmla="*/ 10970146 w 11282409"/>
              <a:gd name="connsiteY7" fmla="*/ 625085 h 2930115"/>
              <a:gd name="connsiteX8" fmla="*/ 11270042 w 11282409"/>
              <a:gd name="connsiteY8" fmla="*/ 589437 h 2930115"/>
              <a:gd name="connsiteX9" fmla="*/ 11270042 w 11282409"/>
              <a:gd name="connsiteY9" fmla="*/ 650039 h 2930115"/>
              <a:gd name="connsiteX10" fmla="*/ 11177291 w 11282409"/>
              <a:gd name="connsiteY10" fmla="*/ 721337 h 2930115"/>
              <a:gd name="connsiteX11" fmla="*/ 11270042 w 11282409"/>
              <a:gd name="connsiteY11" fmla="*/ 703512 h 2930115"/>
              <a:gd name="connsiteX12" fmla="*/ 11282409 w 11282409"/>
              <a:gd name="connsiteY12" fmla="*/ 703512 h 2930115"/>
              <a:gd name="connsiteX13" fmla="*/ 11282409 w 11282409"/>
              <a:gd name="connsiteY13" fmla="*/ 981574 h 2930115"/>
              <a:gd name="connsiteX14" fmla="*/ 4053985 w 11282409"/>
              <a:gd name="connsiteY14" fmla="*/ 2928005 h 2930115"/>
              <a:gd name="connsiteX15" fmla="*/ 3386175 w 11282409"/>
              <a:gd name="connsiteY15" fmla="*/ 2892355 h 2930115"/>
              <a:gd name="connsiteX16" fmla="*/ 3228499 w 11282409"/>
              <a:gd name="connsiteY16" fmla="*/ 2774714 h 2930115"/>
              <a:gd name="connsiteX17" fmla="*/ 3389267 w 11282409"/>
              <a:gd name="connsiteY17" fmla="*/ 2717676 h 2930115"/>
              <a:gd name="connsiteX18" fmla="*/ 3883942 w 11282409"/>
              <a:gd name="connsiteY18" fmla="*/ 2535866 h 2930115"/>
              <a:gd name="connsiteX19" fmla="*/ 3401634 w 11282409"/>
              <a:gd name="connsiteY19" fmla="*/ 2564386 h 2930115"/>
              <a:gd name="connsiteX20" fmla="*/ 4087994 w 11282409"/>
              <a:gd name="connsiteY20" fmla="*/ 2414660 h 2930115"/>
              <a:gd name="connsiteX21" fmla="*/ 4285864 w 11282409"/>
              <a:gd name="connsiteY21" fmla="*/ 2336233 h 2930115"/>
              <a:gd name="connsiteX22" fmla="*/ 4091088 w 11282409"/>
              <a:gd name="connsiteY22" fmla="*/ 2304149 h 2930115"/>
              <a:gd name="connsiteX23" fmla="*/ 3148114 w 11282409"/>
              <a:gd name="connsiteY23" fmla="*/ 2400401 h 2930115"/>
              <a:gd name="connsiteX24" fmla="*/ 3058455 w 11282409"/>
              <a:gd name="connsiteY24" fmla="*/ 2411095 h 2930115"/>
              <a:gd name="connsiteX25" fmla="*/ 2443203 w 11282409"/>
              <a:gd name="connsiteY25" fmla="*/ 2336233 h 2930115"/>
              <a:gd name="connsiteX26" fmla="*/ 2786383 w 11282409"/>
              <a:gd name="connsiteY26" fmla="*/ 2257805 h 2930115"/>
              <a:gd name="connsiteX27" fmla="*/ 2390644 w 11282409"/>
              <a:gd name="connsiteY27" fmla="*/ 2211461 h 2930115"/>
              <a:gd name="connsiteX28" fmla="*/ 1911429 w 11282409"/>
              <a:gd name="connsiteY28" fmla="*/ 2168683 h 2930115"/>
              <a:gd name="connsiteX29" fmla="*/ 1416755 w 11282409"/>
              <a:gd name="connsiteY29" fmla="*/ 2026087 h 2930115"/>
              <a:gd name="connsiteX30" fmla="*/ 1070483 w 11282409"/>
              <a:gd name="connsiteY30" fmla="*/ 1979743 h 2930115"/>
              <a:gd name="connsiteX31" fmla="*/ 1104491 w 11282409"/>
              <a:gd name="connsiteY31" fmla="*/ 1854972 h 2930115"/>
              <a:gd name="connsiteX32" fmla="*/ 1039566 w 11282409"/>
              <a:gd name="connsiteY32" fmla="*/ 1748026 h 2930115"/>
              <a:gd name="connsiteX33" fmla="*/ 1623900 w 11282409"/>
              <a:gd name="connsiteY33" fmla="*/ 1694553 h 2930115"/>
              <a:gd name="connsiteX34" fmla="*/ 1401296 w 11282409"/>
              <a:gd name="connsiteY34" fmla="*/ 1676728 h 2930115"/>
              <a:gd name="connsiteX35" fmla="*/ 1302362 w 11282409"/>
              <a:gd name="connsiteY35" fmla="*/ 1623255 h 2930115"/>
              <a:gd name="connsiteX36" fmla="*/ 1385838 w 11282409"/>
              <a:gd name="connsiteY36" fmla="*/ 1566216 h 2930115"/>
              <a:gd name="connsiteX37" fmla="*/ 1756843 w 11282409"/>
              <a:gd name="connsiteY37" fmla="*/ 1377277 h 2930115"/>
              <a:gd name="connsiteX38" fmla="*/ 721120 w 11282409"/>
              <a:gd name="connsiteY38" fmla="*/ 1387972 h 2930115"/>
              <a:gd name="connsiteX39" fmla="*/ 857154 w 11282409"/>
              <a:gd name="connsiteY39" fmla="*/ 1323803 h 2930115"/>
              <a:gd name="connsiteX40" fmla="*/ 2285525 w 11282409"/>
              <a:gd name="connsiteY40" fmla="*/ 924536 h 2930115"/>
              <a:gd name="connsiteX41" fmla="*/ 2569963 w 11282409"/>
              <a:gd name="connsiteY41" fmla="*/ 874628 h 2930115"/>
              <a:gd name="connsiteX42" fmla="*/ 1803218 w 11282409"/>
              <a:gd name="connsiteY42" fmla="*/ 856803 h 2930115"/>
              <a:gd name="connsiteX43" fmla="*/ 625276 w 11282409"/>
              <a:gd name="connsiteY43" fmla="*/ 682124 h 2930115"/>
              <a:gd name="connsiteX44" fmla="*/ 736578 w 11282409"/>
              <a:gd name="connsiteY44" fmla="*/ 521703 h 2930115"/>
              <a:gd name="connsiteX45" fmla="*/ 155336 w 11282409"/>
              <a:gd name="connsiteY45" fmla="*/ 550222 h 2930115"/>
              <a:gd name="connsiteX46" fmla="*/ 421223 w 11282409"/>
              <a:gd name="connsiteY46" fmla="*/ 425451 h 2930115"/>
              <a:gd name="connsiteX47" fmla="*/ 201712 w 11282409"/>
              <a:gd name="connsiteY47" fmla="*/ 404062 h 2930115"/>
              <a:gd name="connsiteX48" fmla="*/ 3843 w 11282409"/>
              <a:gd name="connsiteY48" fmla="*/ 314939 h 2930115"/>
              <a:gd name="connsiteX49" fmla="*/ 829329 w 11282409"/>
              <a:gd name="connsiteY49" fmla="*/ 175909 h 2930115"/>
              <a:gd name="connsiteX50" fmla="*/ 1045749 w 11282409"/>
              <a:gd name="connsiteY50" fmla="*/ 47572 h 2930115"/>
              <a:gd name="connsiteX51" fmla="*/ 1172509 w 11282409"/>
              <a:gd name="connsiteY51" fmla="*/ 11924 h 2930115"/>
              <a:gd name="connsiteX52" fmla="*/ 1257531 w 11282409"/>
              <a:gd name="connsiteY52" fmla="*/ 7914 h 293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1282409" h="2930115">
                <a:moveTo>
                  <a:pt x="1277174" y="0"/>
                </a:moveTo>
                <a:lnTo>
                  <a:pt x="11077320" y="0"/>
                </a:lnTo>
                <a:lnTo>
                  <a:pt x="10933044" y="93916"/>
                </a:lnTo>
                <a:cubicBezTo>
                  <a:pt x="10973237" y="147389"/>
                  <a:pt x="11059805" y="83222"/>
                  <a:pt x="11087630" y="165214"/>
                </a:cubicBezTo>
                <a:cubicBezTo>
                  <a:pt x="10865028" y="304245"/>
                  <a:pt x="10660974" y="478924"/>
                  <a:pt x="10401271" y="582307"/>
                </a:cubicBezTo>
                <a:cubicBezTo>
                  <a:pt x="10614599" y="507443"/>
                  <a:pt x="10827927" y="543093"/>
                  <a:pt x="11038163" y="511009"/>
                </a:cubicBezTo>
                <a:cubicBezTo>
                  <a:pt x="11065988" y="553787"/>
                  <a:pt x="11019613" y="553787"/>
                  <a:pt x="11004154" y="568047"/>
                </a:cubicBezTo>
                <a:cubicBezTo>
                  <a:pt x="10988696" y="582307"/>
                  <a:pt x="10967053" y="593001"/>
                  <a:pt x="10970146" y="625085"/>
                </a:cubicBezTo>
                <a:cubicBezTo>
                  <a:pt x="11065988" y="639345"/>
                  <a:pt x="11171107" y="589437"/>
                  <a:pt x="11270042" y="589437"/>
                </a:cubicBezTo>
                <a:lnTo>
                  <a:pt x="11270042" y="650039"/>
                </a:lnTo>
                <a:cubicBezTo>
                  <a:pt x="11236032" y="671428"/>
                  <a:pt x="11192750" y="678558"/>
                  <a:pt x="11177291" y="721337"/>
                </a:cubicBezTo>
                <a:cubicBezTo>
                  <a:pt x="11208207" y="714208"/>
                  <a:pt x="11239125" y="710643"/>
                  <a:pt x="11270042" y="703512"/>
                </a:cubicBezTo>
                <a:lnTo>
                  <a:pt x="11282409" y="703512"/>
                </a:lnTo>
                <a:lnTo>
                  <a:pt x="11282409" y="981574"/>
                </a:lnTo>
                <a:cubicBezTo>
                  <a:pt x="9254245" y="2952959"/>
                  <a:pt x="4397165" y="2906615"/>
                  <a:pt x="4053985" y="2928005"/>
                </a:cubicBezTo>
                <a:cubicBezTo>
                  <a:pt x="3945776" y="2935134"/>
                  <a:pt x="3491294" y="2924439"/>
                  <a:pt x="3386175" y="2892355"/>
                </a:cubicBezTo>
                <a:cubicBezTo>
                  <a:pt x="3243956" y="2853141"/>
                  <a:pt x="3228499" y="2774714"/>
                  <a:pt x="3228499" y="2774714"/>
                </a:cubicBezTo>
                <a:cubicBezTo>
                  <a:pt x="3228499" y="2774714"/>
                  <a:pt x="3299608" y="2742630"/>
                  <a:pt x="3389267" y="2717676"/>
                </a:cubicBezTo>
                <a:cubicBezTo>
                  <a:pt x="3562404" y="2667768"/>
                  <a:pt x="3704623" y="2575080"/>
                  <a:pt x="3883942" y="2535866"/>
                </a:cubicBezTo>
                <a:cubicBezTo>
                  <a:pt x="3723173" y="2546561"/>
                  <a:pt x="3562404" y="2553691"/>
                  <a:pt x="3401634" y="2564386"/>
                </a:cubicBezTo>
                <a:cubicBezTo>
                  <a:pt x="3624237" y="2468133"/>
                  <a:pt x="3859208" y="2453874"/>
                  <a:pt x="4087994" y="2414660"/>
                </a:cubicBezTo>
                <a:cubicBezTo>
                  <a:pt x="4162197" y="2403966"/>
                  <a:pt x="4285864" y="2436049"/>
                  <a:pt x="4285864" y="2336233"/>
                </a:cubicBezTo>
                <a:cubicBezTo>
                  <a:pt x="4282774" y="2272064"/>
                  <a:pt x="4162197" y="2300584"/>
                  <a:pt x="4091088" y="2304149"/>
                </a:cubicBezTo>
                <a:cubicBezTo>
                  <a:pt x="3775732" y="2314843"/>
                  <a:pt x="3463469" y="2361187"/>
                  <a:pt x="3148114" y="2400401"/>
                </a:cubicBezTo>
                <a:cubicBezTo>
                  <a:pt x="3117196" y="2403966"/>
                  <a:pt x="3080097" y="2421790"/>
                  <a:pt x="3058455" y="2411095"/>
                </a:cubicBezTo>
                <a:cubicBezTo>
                  <a:pt x="2879135" y="2339797"/>
                  <a:pt x="2675082" y="2357622"/>
                  <a:pt x="2443203" y="2336233"/>
                </a:cubicBezTo>
                <a:cubicBezTo>
                  <a:pt x="2569963" y="2254241"/>
                  <a:pt x="2678173" y="2311278"/>
                  <a:pt x="2786383" y="2257805"/>
                </a:cubicBezTo>
                <a:cubicBezTo>
                  <a:pt x="2653440" y="2200766"/>
                  <a:pt x="2517405" y="2225722"/>
                  <a:pt x="2390644" y="2211461"/>
                </a:cubicBezTo>
                <a:cubicBezTo>
                  <a:pt x="2297893" y="2200766"/>
                  <a:pt x="1963988" y="2186507"/>
                  <a:pt x="1911429" y="2168683"/>
                </a:cubicBezTo>
                <a:cubicBezTo>
                  <a:pt x="1750660" y="2115209"/>
                  <a:pt x="1558974" y="2122339"/>
                  <a:pt x="1416755" y="2026087"/>
                </a:cubicBezTo>
                <a:cubicBezTo>
                  <a:pt x="1314728" y="1958354"/>
                  <a:pt x="1178693" y="2015393"/>
                  <a:pt x="1070483" y="1979743"/>
                </a:cubicBezTo>
                <a:cubicBezTo>
                  <a:pt x="1024107" y="1929835"/>
                  <a:pt x="1089033" y="1894186"/>
                  <a:pt x="1104491" y="1854972"/>
                </a:cubicBezTo>
                <a:cubicBezTo>
                  <a:pt x="1126133" y="1805064"/>
                  <a:pt x="1067391" y="1794370"/>
                  <a:pt x="1039566" y="1748026"/>
                </a:cubicBezTo>
                <a:cubicBezTo>
                  <a:pt x="1231252" y="1751591"/>
                  <a:pt x="1413663" y="1737331"/>
                  <a:pt x="1623900" y="1694553"/>
                </a:cubicBezTo>
                <a:cubicBezTo>
                  <a:pt x="1537332" y="1630384"/>
                  <a:pt x="1463130" y="1690987"/>
                  <a:pt x="1401296" y="1676728"/>
                </a:cubicBezTo>
                <a:cubicBezTo>
                  <a:pt x="1358012" y="1666033"/>
                  <a:pt x="1302362" y="1676728"/>
                  <a:pt x="1302362" y="1623255"/>
                </a:cubicBezTo>
                <a:cubicBezTo>
                  <a:pt x="1302362" y="1580476"/>
                  <a:pt x="1351829" y="1573345"/>
                  <a:pt x="1385838" y="1566216"/>
                </a:cubicBezTo>
                <a:cubicBezTo>
                  <a:pt x="1518781" y="1541262"/>
                  <a:pt x="1648633" y="1509178"/>
                  <a:pt x="1756843" y="1377277"/>
                </a:cubicBezTo>
                <a:cubicBezTo>
                  <a:pt x="1407480" y="1334499"/>
                  <a:pt x="1048840" y="1502049"/>
                  <a:pt x="721120" y="1387972"/>
                </a:cubicBezTo>
                <a:cubicBezTo>
                  <a:pt x="748945" y="1313109"/>
                  <a:pt x="813871" y="1327368"/>
                  <a:pt x="857154" y="1323803"/>
                </a:cubicBezTo>
                <a:cubicBezTo>
                  <a:pt x="1147775" y="1291720"/>
                  <a:pt x="2127849" y="903147"/>
                  <a:pt x="2285525" y="924536"/>
                </a:cubicBezTo>
                <a:cubicBezTo>
                  <a:pt x="2381369" y="935231"/>
                  <a:pt x="2480304" y="928101"/>
                  <a:pt x="2569963" y="874628"/>
                </a:cubicBezTo>
                <a:cubicBezTo>
                  <a:pt x="2678173" y="810460"/>
                  <a:pt x="1988721" y="945926"/>
                  <a:pt x="1803218" y="856803"/>
                </a:cubicBezTo>
                <a:cubicBezTo>
                  <a:pt x="1713559" y="814024"/>
                  <a:pt x="956090" y="689253"/>
                  <a:pt x="625276" y="682124"/>
                </a:cubicBezTo>
                <a:cubicBezTo>
                  <a:pt x="656194" y="614390"/>
                  <a:pt x="770587" y="617955"/>
                  <a:pt x="736578" y="521703"/>
                </a:cubicBezTo>
                <a:cubicBezTo>
                  <a:pt x="557259" y="514574"/>
                  <a:pt x="365573" y="575176"/>
                  <a:pt x="155336" y="550222"/>
                </a:cubicBezTo>
                <a:cubicBezTo>
                  <a:pt x="229537" y="464666"/>
                  <a:pt x="337746" y="471795"/>
                  <a:pt x="421223" y="425451"/>
                </a:cubicBezTo>
                <a:cubicBezTo>
                  <a:pt x="356297" y="361283"/>
                  <a:pt x="275913" y="400497"/>
                  <a:pt x="201712" y="404062"/>
                </a:cubicBezTo>
                <a:cubicBezTo>
                  <a:pt x="136786" y="407627"/>
                  <a:pt x="-27075" y="318505"/>
                  <a:pt x="3843" y="314939"/>
                </a:cubicBezTo>
                <a:cubicBezTo>
                  <a:pt x="282096" y="293551"/>
                  <a:pt x="551076" y="197299"/>
                  <a:pt x="829329" y="175909"/>
                </a:cubicBezTo>
                <a:cubicBezTo>
                  <a:pt x="922080" y="168779"/>
                  <a:pt x="1027200" y="175909"/>
                  <a:pt x="1045749" y="47572"/>
                </a:cubicBezTo>
                <a:cubicBezTo>
                  <a:pt x="1048840" y="11924"/>
                  <a:pt x="1039566" y="4795"/>
                  <a:pt x="1172509" y="11924"/>
                </a:cubicBezTo>
                <a:cubicBezTo>
                  <a:pt x="1198789" y="13707"/>
                  <a:pt x="1228933" y="14598"/>
                  <a:pt x="1257531" y="7914"/>
                </a:cubicBezTo>
                <a:close/>
              </a:path>
            </a:pathLst>
          </a:custGeom>
          <a:solidFill>
            <a:srgbClr val="37ABD9">
              <a:alpha val="20000"/>
            </a:srgbClr>
          </a:solidFill>
          <a:ln w="32707" cap="flat">
            <a:noFill/>
            <a:prstDash val="solid"/>
            <a:miter/>
          </a:ln>
        </p:spPr>
        <p:txBody>
          <a:bodyPr wrap="square" rtlCol="0" anchor="ctr">
            <a:noAutofit/>
          </a:bodyPr>
          <a:lstStyle/>
          <a:p>
            <a:endParaRPr lang="en-US">
              <a:solidFill>
                <a:schemeClr val="tx1"/>
              </a:solidFill>
            </a:endParaRPr>
          </a:p>
        </p:txBody>
      </p:sp>
    </p:spTree>
    <p:extLst>
      <p:ext uri="{BB962C8B-B14F-4D97-AF65-F5344CB8AC3E}">
        <p14:creationId xmlns:p14="http://schemas.microsoft.com/office/powerpoint/2010/main" val="3350367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37ABD9"/>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BF9AEEBB-39A6-428E-8E1C-C231F6364EEF}"/>
              </a:ext>
            </a:extLst>
          </p:cNvPr>
          <p:cNvSpPr>
            <a:spLocks noGrp="1"/>
          </p:cNvSpPr>
          <p:nvPr>
            <p:ph type="title"/>
          </p:nvPr>
        </p:nvSpPr>
        <p:spPr>
          <a:xfrm>
            <a:off x="838200" y="713312"/>
            <a:ext cx="3461084" cy="5431376"/>
          </a:xfrm>
        </p:spPr>
        <p:txBody>
          <a:bodyPr>
            <a:normAutofit/>
          </a:bodyPr>
          <a:lstStyle/>
          <a:p>
            <a:r>
              <a:rPr lang="en-US">
                <a:solidFill>
                  <a:srgbClr val="FFFFFF"/>
                </a:solidFill>
              </a:rPr>
              <a:t>Latar Belakang</a:t>
            </a:r>
          </a:p>
        </p:txBody>
      </p:sp>
      <p:sp>
        <p:nvSpPr>
          <p:cNvPr id="3" name="Content Placeholder 2">
            <a:extLst>
              <a:ext uri="{FF2B5EF4-FFF2-40B4-BE49-F238E27FC236}">
                <a16:creationId xmlns:a16="http://schemas.microsoft.com/office/drawing/2014/main" id="{164862F7-30F2-4471-B7A0-064BBDB3886E}"/>
              </a:ext>
            </a:extLst>
          </p:cNvPr>
          <p:cNvSpPr>
            <a:spLocks noGrp="1"/>
          </p:cNvSpPr>
          <p:nvPr>
            <p:ph idx="1"/>
          </p:nvPr>
        </p:nvSpPr>
        <p:spPr>
          <a:xfrm>
            <a:off x="6095999" y="904381"/>
            <a:ext cx="5257801" cy="5431376"/>
          </a:xfrm>
        </p:spPr>
        <p:txBody>
          <a:bodyPr anchor="ctr">
            <a:normAutofit/>
          </a:bodyPr>
          <a:lstStyle/>
          <a:p>
            <a:pPr marL="0" indent="0">
              <a:buNone/>
            </a:pPr>
            <a:r>
              <a:rPr lang="en-US" sz="2000" dirty="0" err="1">
                <a:latin typeface="Arial" panose="020B0604020202020204" pitchFamily="34" charset="0"/>
                <a:cs typeface="Arial" panose="020B0604020202020204" pitchFamily="34" charset="0"/>
              </a:rPr>
              <a:t>Perkembangan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teknologi</a:t>
            </a:r>
            <a:r>
              <a:rPr lang="en-US" sz="2000" dirty="0">
                <a:latin typeface="Arial" panose="020B0604020202020204" pitchFamily="34" charset="0"/>
                <a:cs typeface="Arial" panose="020B0604020202020204" pitchFamily="34" charset="0"/>
              </a:rPr>
              <a:t> yang </a:t>
            </a:r>
            <a:r>
              <a:rPr lang="en-US" sz="2000" dirty="0" err="1">
                <a:latin typeface="Arial" panose="020B0604020202020204" pitchFamily="34" charset="0"/>
                <a:cs typeface="Arial" panose="020B0604020202020204" pitchFamily="34" charset="0"/>
              </a:rPr>
              <a:t>sangat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cepat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khususnya</a:t>
            </a:r>
            <a:r>
              <a:rPr lang="en-US" sz="2000" dirty="0">
                <a:latin typeface="Arial" panose="020B0604020202020204" pitchFamily="34" charset="0"/>
                <a:cs typeface="Arial" panose="020B0604020202020204" pitchFamily="34" charset="0"/>
              </a:rPr>
              <a:t> pada </a:t>
            </a:r>
            <a:r>
              <a:rPr lang="en-US" sz="2000" dirty="0" err="1">
                <a:latin typeface="Arial" panose="020B0604020202020204" pitchFamily="34" charset="0"/>
                <a:cs typeface="Arial" panose="020B0604020202020204" pitchFamily="34" charset="0"/>
              </a:rPr>
              <a:t>bidang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kesehatan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merupakan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alasan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terbentuknya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aplikasi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Poliklinik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dibuat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dengan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harapan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dapat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mempermudah</a:t>
            </a:r>
            <a:r>
              <a:rPr lang="en-US" sz="2000" dirty="0">
                <a:latin typeface="Arial" panose="020B0604020202020204" pitchFamily="34" charset="0"/>
                <a:cs typeface="Arial" panose="020B0604020202020204" pitchFamily="34" charset="0"/>
              </a:rPr>
              <a:t> orang </a:t>
            </a:r>
            <a:r>
              <a:rPr lang="en-US" sz="2000" dirty="0" err="1">
                <a:latin typeface="Arial" panose="020B0604020202020204" pitchFamily="34" charset="0"/>
                <a:cs typeface="Arial" panose="020B0604020202020204" pitchFamily="34" charset="0"/>
              </a:rPr>
              <a:t>dalam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mengontrol</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kesehatan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mereka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poliklinik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dengan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cara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melalui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aplikasi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ini</a:t>
            </a:r>
            <a:r>
              <a:rPr lang="en-US" sz="2000" dirty="0">
                <a:latin typeface="Arial" panose="020B0604020202020204" pitchFamily="34" charset="0"/>
                <a:cs typeface="Arial" panose="020B0604020202020204" pitchFamily="34" charset="0"/>
              </a:rPr>
              <a:t> dan </a:t>
            </a:r>
            <a:r>
              <a:rPr lang="en-US" sz="2000" dirty="0" err="1">
                <a:latin typeface="Arial" panose="020B0604020202020204" pitchFamily="34" charset="0"/>
                <a:cs typeface="Arial" panose="020B0604020202020204" pitchFamily="34" charset="0"/>
              </a:rPr>
              <a:t>menjadikan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pekerjaan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untuk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melakukan</a:t>
            </a:r>
            <a:r>
              <a:rPr lang="en-US" sz="2000" dirty="0">
                <a:latin typeface="Arial" panose="020B0604020202020204" pitchFamily="34" charset="0"/>
                <a:cs typeface="Arial" panose="020B0604020202020204" pitchFamily="34" charset="0"/>
              </a:rPr>
              <a:t> medical checkup </a:t>
            </a:r>
            <a:r>
              <a:rPr lang="en-US" sz="2000" dirty="0" err="1">
                <a:latin typeface="Arial" panose="020B0604020202020204" pitchFamily="34" charset="0"/>
                <a:cs typeface="Arial" panose="020B0604020202020204" pitchFamily="34" charset="0"/>
              </a:rPr>
              <a:t>dapat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dilakukan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dengan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efektif</a:t>
            </a:r>
            <a:r>
              <a:rPr lang="en-US" sz="2000" dirty="0">
                <a:latin typeface="Arial" panose="020B0604020202020204" pitchFamily="34" charset="0"/>
                <a:cs typeface="Arial" panose="020B0604020202020204" pitchFamily="34" charset="0"/>
              </a:rPr>
              <a:t> dan </a:t>
            </a:r>
            <a:r>
              <a:rPr lang="en-US" sz="2000" dirty="0" err="1">
                <a:latin typeface="Arial" panose="020B0604020202020204" pitchFamily="34" charset="0"/>
                <a:cs typeface="Arial" panose="020B0604020202020204" pitchFamily="34" charset="0"/>
              </a:rPr>
              <a:t>mudah</a:t>
            </a:r>
            <a:r>
              <a:rPr lang="en-US"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15723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37ABD9"/>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7D5FA99-BF09-41A8-9E44-64E3E62D87C8}"/>
              </a:ext>
            </a:extLst>
          </p:cNvPr>
          <p:cNvSpPr>
            <a:spLocks noGrp="1"/>
          </p:cNvSpPr>
          <p:nvPr>
            <p:ph type="title"/>
          </p:nvPr>
        </p:nvSpPr>
        <p:spPr>
          <a:xfrm>
            <a:off x="838200" y="713312"/>
            <a:ext cx="3461084" cy="5431376"/>
          </a:xfrm>
        </p:spPr>
        <p:txBody>
          <a:bodyPr>
            <a:normAutofit/>
          </a:bodyPr>
          <a:lstStyle/>
          <a:p>
            <a:r>
              <a:rPr lang="en-US">
                <a:solidFill>
                  <a:srgbClr val="FFFFFF"/>
                </a:solidFill>
              </a:rPr>
              <a:t>Tujuan</a:t>
            </a:r>
          </a:p>
        </p:txBody>
      </p:sp>
      <p:sp>
        <p:nvSpPr>
          <p:cNvPr id="3" name="Content Placeholder 2">
            <a:extLst>
              <a:ext uri="{FF2B5EF4-FFF2-40B4-BE49-F238E27FC236}">
                <a16:creationId xmlns:a16="http://schemas.microsoft.com/office/drawing/2014/main" id="{EEF60784-8FC3-4D66-9A9C-C9DBB67DD62C}"/>
              </a:ext>
            </a:extLst>
          </p:cNvPr>
          <p:cNvSpPr>
            <a:spLocks noGrp="1"/>
          </p:cNvSpPr>
          <p:nvPr>
            <p:ph idx="1"/>
          </p:nvPr>
        </p:nvSpPr>
        <p:spPr>
          <a:xfrm>
            <a:off x="6095999" y="713313"/>
            <a:ext cx="5257801" cy="5431376"/>
          </a:xfrm>
        </p:spPr>
        <p:txBody>
          <a:bodyPr anchor="ctr">
            <a:normAutofit/>
          </a:bodyPr>
          <a:lstStyle/>
          <a:p>
            <a:pPr marL="0" indent="0">
              <a:buNone/>
            </a:pPr>
            <a:r>
              <a:rPr lang="en-US" sz="2000" dirty="0" err="1">
                <a:latin typeface="Arial" panose="020B0604020202020204" pitchFamily="34" charset="0"/>
                <a:cs typeface="Arial" panose="020B0604020202020204" pitchFamily="34" charset="0"/>
              </a:rPr>
              <a:t>Tujuan</a:t>
            </a:r>
            <a:r>
              <a:rPr lang="en-US" sz="2000" dirty="0">
                <a:latin typeface="Arial" panose="020B0604020202020204" pitchFamily="34" charset="0"/>
                <a:cs typeface="Arial" panose="020B0604020202020204" pitchFamily="34" charset="0"/>
              </a:rPr>
              <a:t> yang </a:t>
            </a:r>
            <a:r>
              <a:rPr lang="en-US" sz="2000" dirty="0" err="1">
                <a:latin typeface="Arial" panose="020B0604020202020204" pitchFamily="34" charset="0"/>
                <a:cs typeface="Arial" panose="020B0604020202020204" pitchFamily="34" charset="0"/>
              </a:rPr>
              <a:t>akan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dicapai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dalam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pembuatan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aplikasi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adalah</a:t>
            </a:r>
            <a:r>
              <a:rPr lang="en-US" sz="2000" dirty="0">
                <a:latin typeface="Arial" panose="020B0604020202020204" pitchFamily="34" charset="0"/>
                <a:cs typeface="Arial" panose="020B0604020202020204" pitchFamily="34" charset="0"/>
              </a:rPr>
              <a:t> :</a:t>
            </a:r>
          </a:p>
          <a:p>
            <a:pPr lvl="0"/>
            <a:r>
              <a:rPr lang="en-US" sz="2000" dirty="0" err="1">
                <a:latin typeface="Arial" panose="020B0604020202020204" pitchFamily="34" charset="0"/>
                <a:cs typeface="Arial" panose="020B0604020202020204" pitchFamily="34" charset="0"/>
              </a:rPr>
              <a:t>Memudahkan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pasien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poliklinik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dalam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konsultasi</a:t>
            </a:r>
            <a:r>
              <a:rPr lang="en-US" sz="2000" dirty="0">
                <a:latin typeface="Arial" panose="020B0604020202020204" pitchFamily="34" charset="0"/>
                <a:cs typeface="Arial" panose="020B0604020202020204" pitchFamily="34" charset="0"/>
              </a:rPr>
              <a:t>.</a:t>
            </a:r>
          </a:p>
          <a:p>
            <a:pPr lvl="0"/>
            <a:r>
              <a:rPr lang="en-US" sz="2000" dirty="0" err="1">
                <a:latin typeface="Arial" panose="020B0604020202020204" pitchFamily="34" charset="0"/>
                <a:cs typeface="Arial" panose="020B0604020202020204" pitchFamily="34" charset="0"/>
              </a:rPr>
              <a:t>Memudahkan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pasien</a:t>
            </a:r>
            <a:r>
              <a:rPr lang="en-US" sz="2000" dirty="0">
                <a:latin typeface="Arial" panose="020B0604020202020204" pitchFamily="34" charset="0"/>
                <a:cs typeface="Arial" panose="020B0604020202020204" pitchFamily="34" charset="0"/>
              </a:rPr>
              <a:t> yang </a:t>
            </a:r>
            <a:r>
              <a:rPr lang="en-US" sz="2000" dirty="0" err="1">
                <a:latin typeface="Arial" panose="020B0604020202020204" pitchFamily="34" charset="0"/>
                <a:cs typeface="Arial" panose="020B0604020202020204" pitchFamily="34" charset="0"/>
              </a:rPr>
              <a:t>ingin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melakukan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pemeriksaan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kesehatan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kepada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dokter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umum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maupun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spesialis</a:t>
            </a:r>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5901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5408913-B323-422F-B521-2957A5B7F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92" y="0"/>
            <a:ext cx="7299977"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rgbClr val="37AB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BF0D7D2-A730-4FC5-91DC-5A274686A0FA}"/>
              </a:ext>
            </a:extLst>
          </p:cNvPr>
          <p:cNvSpPr>
            <a:spLocks noGrp="1"/>
          </p:cNvSpPr>
          <p:nvPr>
            <p:ph type="title"/>
          </p:nvPr>
        </p:nvSpPr>
        <p:spPr>
          <a:xfrm>
            <a:off x="838199" y="1065749"/>
            <a:ext cx="4702629" cy="4726502"/>
          </a:xfrm>
        </p:spPr>
        <p:txBody>
          <a:bodyPr>
            <a:normAutofit/>
          </a:bodyPr>
          <a:lstStyle/>
          <a:p>
            <a:r>
              <a:rPr lang="en-US" sz="4400">
                <a:solidFill>
                  <a:srgbClr val="FFFFFF"/>
                </a:solidFill>
              </a:rPr>
              <a:t>Batasan Masalah</a:t>
            </a:r>
          </a:p>
        </p:txBody>
      </p:sp>
      <p:sp>
        <p:nvSpPr>
          <p:cNvPr id="3" name="Content Placeholder 2">
            <a:extLst>
              <a:ext uri="{FF2B5EF4-FFF2-40B4-BE49-F238E27FC236}">
                <a16:creationId xmlns:a16="http://schemas.microsoft.com/office/drawing/2014/main" id="{DDA7EBC0-9AC8-4CBB-80DA-97C34387941A}"/>
              </a:ext>
            </a:extLst>
          </p:cNvPr>
          <p:cNvSpPr>
            <a:spLocks noGrp="1"/>
          </p:cNvSpPr>
          <p:nvPr>
            <p:ph idx="1"/>
          </p:nvPr>
        </p:nvSpPr>
        <p:spPr>
          <a:xfrm>
            <a:off x="7538022" y="713313"/>
            <a:ext cx="3815778" cy="5431376"/>
          </a:xfrm>
        </p:spPr>
        <p:txBody>
          <a:bodyPr anchor="ctr">
            <a:normAutofit/>
          </a:bodyPr>
          <a:lstStyle/>
          <a:p>
            <a:pPr marL="0" indent="0">
              <a:buNone/>
            </a:pPr>
            <a:r>
              <a:rPr lang="en-US" sz="2000">
                <a:latin typeface="Arial" panose="020B0604020202020204" pitchFamily="34" charset="0"/>
                <a:cs typeface="Arial" panose="020B0604020202020204" pitchFamily="34" charset="0"/>
              </a:rPr>
              <a:t>Adapun batasan masalah nya, yaitu :</a:t>
            </a:r>
          </a:p>
          <a:p>
            <a:pPr lvl="0"/>
            <a:r>
              <a:rPr lang="id-ID" sz="2000">
                <a:latin typeface="Arial" panose="020B0604020202020204" pitchFamily="34" charset="0"/>
                <a:cs typeface="Arial" panose="020B0604020202020204" pitchFamily="34" charset="0"/>
              </a:rPr>
              <a:t>Pengerjaan aplikasi dikerjakan secara online, karena kasus covid 19 sehinngaa sulit utk mendiskusikannya</a:t>
            </a:r>
            <a:r>
              <a:rPr lang="en-US" sz="2000">
                <a:latin typeface="Arial" panose="020B0604020202020204" pitchFamily="34" charset="0"/>
                <a:cs typeface="Arial" panose="020B0604020202020204" pitchFamily="34" charset="0"/>
              </a:rPr>
              <a:t>.</a:t>
            </a:r>
          </a:p>
          <a:p>
            <a:pPr lvl="0"/>
            <a:r>
              <a:rPr lang="id-ID" sz="2000">
                <a:latin typeface="Arial" panose="020B0604020202020204" pitchFamily="34" charset="0"/>
                <a:cs typeface="Arial" panose="020B0604020202020204" pitchFamily="34" charset="0"/>
              </a:rPr>
              <a:t>Pengidentifikasian suatu penyakit hanya menggunakan pilihan item d</a:t>
            </a:r>
            <a:r>
              <a:rPr lang="en-US" sz="2000">
                <a:latin typeface="Arial" panose="020B0604020202020204" pitchFamily="34" charset="0"/>
                <a:cs typeface="Arial" panose="020B0604020202020204" pitchFamily="34" charset="0"/>
              </a:rPr>
              <a:t>a</a:t>
            </a:r>
            <a:r>
              <a:rPr lang="id-ID" sz="2000">
                <a:latin typeface="Arial" panose="020B0604020202020204" pitchFamily="34" charset="0"/>
                <a:cs typeface="Arial" panose="020B0604020202020204" pitchFamily="34" charset="0"/>
              </a:rPr>
              <a:t>ri combobox</a:t>
            </a:r>
            <a:r>
              <a:rPr lang="en-US" sz="2000">
                <a:latin typeface="Arial" panose="020B0604020202020204" pitchFamily="34" charset="0"/>
                <a:cs typeface="Arial" panose="020B0604020202020204" pitchFamily="34" charset="0"/>
              </a:rPr>
              <a:t>.</a:t>
            </a:r>
          </a:p>
          <a:p>
            <a:pPr lvl="0"/>
            <a:r>
              <a:rPr lang="id-ID" sz="2000">
                <a:latin typeface="Arial" panose="020B0604020202020204" pitchFamily="34" charset="0"/>
                <a:cs typeface="Arial" panose="020B0604020202020204" pitchFamily="34" charset="0"/>
              </a:rPr>
              <a:t>Aplikasi hanya bisa dioperasikan oleh pegawai poliklinik</a:t>
            </a:r>
            <a:r>
              <a:rPr lang="en-US" sz="2000">
                <a:latin typeface="Arial" panose="020B0604020202020204" pitchFamily="34" charset="0"/>
                <a:cs typeface="Arial" panose="020B0604020202020204" pitchFamily="34" charset="0"/>
              </a:rPr>
              <a:t>.</a:t>
            </a:r>
          </a:p>
          <a:p>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3421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1" name="Rectangle 10">
            <a:extLst>
              <a:ext uri="{FF2B5EF4-FFF2-40B4-BE49-F238E27FC236}">
                <a16:creationId xmlns:a16="http://schemas.microsoft.com/office/drawing/2014/main" id="{6E2B17B6-CB6E-4E5C-AC3B-18B7C91D8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7F674D0-5816-4E8A-BCEB-6637F2469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FD78F7CD-9EFB-48CC-80BD-85B57EE4D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162050"/>
            <a:ext cx="5470628" cy="4194013"/>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1EBC48F-0A9D-4002-9F47-22D871928405}"/>
              </a:ext>
            </a:extLst>
          </p:cNvPr>
          <p:cNvSpPr>
            <a:spLocks noGrp="1"/>
          </p:cNvSpPr>
          <p:nvPr>
            <p:ph type="title"/>
          </p:nvPr>
        </p:nvSpPr>
        <p:spPr>
          <a:xfrm>
            <a:off x="1400175" y="2524126"/>
            <a:ext cx="3833312" cy="1457324"/>
          </a:xfrm>
        </p:spPr>
        <p:txBody>
          <a:bodyPr vert="horz" lIns="91440" tIns="45720" rIns="91440" bIns="45720" rtlCol="0" anchor="b">
            <a:normAutofit/>
          </a:bodyPr>
          <a:lstStyle/>
          <a:p>
            <a:pPr algn="ctr"/>
            <a:r>
              <a:rPr lang="en-US" sz="3200"/>
              <a:t>Alur Proses</a:t>
            </a:r>
          </a:p>
        </p:txBody>
      </p:sp>
      <p:sp>
        <p:nvSpPr>
          <p:cNvPr id="5" name="Content Placeholder 4">
            <a:extLst>
              <a:ext uri="{FF2B5EF4-FFF2-40B4-BE49-F238E27FC236}">
                <a16:creationId xmlns:a16="http://schemas.microsoft.com/office/drawing/2014/main" id="{7012FCFD-3559-4073-9A55-3DC18BFB146F}"/>
              </a:ext>
            </a:extLst>
          </p:cNvPr>
          <p:cNvSpPr>
            <a:spLocks noGrp="1"/>
          </p:cNvSpPr>
          <p:nvPr>
            <p:ph idx="1"/>
          </p:nvPr>
        </p:nvSpPr>
        <p:spPr/>
        <p:txBody>
          <a:bodyPr/>
          <a:lstStyle/>
          <a:p>
            <a:endParaRPr lang="en-ID" dirty="0"/>
          </a:p>
        </p:txBody>
      </p:sp>
      <p:pic>
        <p:nvPicPr>
          <p:cNvPr id="6" name="Picture 5">
            <a:extLst>
              <a:ext uri="{FF2B5EF4-FFF2-40B4-BE49-F238E27FC236}">
                <a16:creationId xmlns:a16="http://schemas.microsoft.com/office/drawing/2014/main" id="{801C926C-3DC2-409D-A6B4-6C776C60C9EC}"/>
              </a:ext>
            </a:extLst>
          </p:cNvPr>
          <p:cNvPicPr>
            <a:picLocks noChangeAspect="1"/>
          </p:cNvPicPr>
          <p:nvPr/>
        </p:nvPicPr>
        <p:blipFill>
          <a:blip r:embed="rId2"/>
          <a:stretch>
            <a:fillRect/>
          </a:stretch>
        </p:blipFill>
        <p:spPr>
          <a:xfrm>
            <a:off x="6114095" y="59055"/>
            <a:ext cx="4495800" cy="6781800"/>
          </a:xfrm>
          <a:prstGeom prst="rect">
            <a:avLst/>
          </a:prstGeom>
        </p:spPr>
      </p:pic>
    </p:spTree>
    <p:extLst>
      <p:ext uri="{BB962C8B-B14F-4D97-AF65-F5344CB8AC3E}">
        <p14:creationId xmlns:p14="http://schemas.microsoft.com/office/powerpoint/2010/main" val="118857446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1" name="Rectangle 10">
            <a:extLst>
              <a:ext uri="{FF2B5EF4-FFF2-40B4-BE49-F238E27FC236}">
                <a16:creationId xmlns:a16="http://schemas.microsoft.com/office/drawing/2014/main" id="{6E2B17B6-CB6E-4E5C-AC3B-18B7C91D8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7F674D0-5816-4E8A-BCEB-6637F2469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FD78F7CD-9EFB-48CC-80BD-85B57EE4D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162050"/>
            <a:ext cx="5470628" cy="4194013"/>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1EBC48F-0A9D-4002-9F47-22D871928405}"/>
              </a:ext>
            </a:extLst>
          </p:cNvPr>
          <p:cNvSpPr>
            <a:spLocks noGrp="1"/>
          </p:cNvSpPr>
          <p:nvPr>
            <p:ph type="title"/>
          </p:nvPr>
        </p:nvSpPr>
        <p:spPr>
          <a:xfrm>
            <a:off x="1400175" y="2524126"/>
            <a:ext cx="3833312" cy="1457324"/>
          </a:xfrm>
        </p:spPr>
        <p:txBody>
          <a:bodyPr vert="horz" lIns="91440" tIns="45720" rIns="91440" bIns="45720" rtlCol="0" anchor="b">
            <a:normAutofit/>
          </a:bodyPr>
          <a:lstStyle/>
          <a:p>
            <a:pPr algn="ctr"/>
            <a:r>
              <a:rPr lang="en-US" sz="3200"/>
              <a:t>Alur Proses</a:t>
            </a:r>
          </a:p>
        </p:txBody>
      </p:sp>
      <p:sp>
        <p:nvSpPr>
          <p:cNvPr id="5" name="Content Placeholder 4">
            <a:extLst>
              <a:ext uri="{FF2B5EF4-FFF2-40B4-BE49-F238E27FC236}">
                <a16:creationId xmlns:a16="http://schemas.microsoft.com/office/drawing/2014/main" id="{7012FCFD-3559-4073-9A55-3DC18BFB146F}"/>
              </a:ext>
            </a:extLst>
          </p:cNvPr>
          <p:cNvSpPr>
            <a:spLocks noGrp="1"/>
          </p:cNvSpPr>
          <p:nvPr>
            <p:ph idx="1"/>
          </p:nvPr>
        </p:nvSpPr>
        <p:spPr/>
        <p:txBody>
          <a:bodyPr/>
          <a:lstStyle/>
          <a:p>
            <a:endParaRPr lang="en-ID" dirty="0"/>
          </a:p>
        </p:txBody>
      </p:sp>
      <p:pic>
        <p:nvPicPr>
          <p:cNvPr id="3" name="Picture 2">
            <a:extLst>
              <a:ext uri="{FF2B5EF4-FFF2-40B4-BE49-F238E27FC236}">
                <a16:creationId xmlns:a16="http://schemas.microsoft.com/office/drawing/2014/main" id="{791CB9B1-1E99-40B5-A43C-DC0A453E6107}"/>
              </a:ext>
            </a:extLst>
          </p:cNvPr>
          <p:cNvPicPr>
            <a:picLocks noChangeAspect="1"/>
          </p:cNvPicPr>
          <p:nvPr/>
        </p:nvPicPr>
        <p:blipFill>
          <a:blip r:embed="rId2"/>
          <a:stretch>
            <a:fillRect/>
          </a:stretch>
        </p:blipFill>
        <p:spPr>
          <a:xfrm>
            <a:off x="6952295" y="1109662"/>
            <a:ext cx="3924300" cy="4638675"/>
          </a:xfrm>
          <a:prstGeom prst="rect">
            <a:avLst/>
          </a:prstGeom>
        </p:spPr>
      </p:pic>
    </p:spTree>
    <p:extLst>
      <p:ext uri="{BB962C8B-B14F-4D97-AF65-F5344CB8AC3E}">
        <p14:creationId xmlns:p14="http://schemas.microsoft.com/office/powerpoint/2010/main" val="115997762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1" name="Rectangle 10">
            <a:extLst>
              <a:ext uri="{FF2B5EF4-FFF2-40B4-BE49-F238E27FC236}">
                <a16:creationId xmlns:a16="http://schemas.microsoft.com/office/drawing/2014/main" id="{F269BDC9-F5DC-4A16-9583-2F8CE418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3F586D-72C5-46D6-8A79-9D1B5BB07259}"/>
              </a:ext>
            </a:extLst>
          </p:cNvPr>
          <p:cNvSpPr>
            <a:spLocks noGrp="1"/>
          </p:cNvSpPr>
          <p:nvPr>
            <p:ph type="title"/>
          </p:nvPr>
        </p:nvSpPr>
        <p:spPr>
          <a:xfrm>
            <a:off x="1524000" y="4063296"/>
            <a:ext cx="9144000" cy="1152663"/>
          </a:xfrm>
        </p:spPr>
        <p:txBody>
          <a:bodyPr vert="horz" lIns="91440" tIns="45720" rIns="91440" bIns="45720" rtlCol="0" anchor="ctr">
            <a:normAutofit/>
          </a:bodyPr>
          <a:lstStyle/>
          <a:p>
            <a:pPr algn="ctr"/>
            <a:r>
              <a:rPr lang="en-US" sz="4800" dirty="0"/>
              <a:t>Class Diagram</a:t>
            </a:r>
          </a:p>
        </p:txBody>
      </p:sp>
      <p:sp>
        <p:nvSpPr>
          <p:cNvPr id="5" name="Content Placeholder 4">
            <a:extLst>
              <a:ext uri="{FF2B5EF4-FFF2-40B4-BE49-F238E27FC236}">
                <a16:creationId xmlns:a16="http://schemas.microsoft.com/office/drawing/2014/main" id="{D48FE4CC-7CD4-43F5-A2D8-4081E9956E80}"/>
              </a:ext>
            </a:extLst>
          </p:cNvPr>
          <p:cNvSpPr>
            <a:spLocks noGrp="1"/>
          </p:cNvSpPr>
          <p:nvPr>
            <p:ph idx="1"/>
          </p:nvPr>
        </p:nvSpPr>
        <p:spPr/>
        <p:txBody>
          <a:bodyPr/>
          <a:lstStyle/>
          <a:p>
            <a:endParaRPr lang="en-ID" dirty="0"/>
          </a:p>
        </p:txBody>
      </p:sp>
      <p:pic>
        <p:nvPicPr>
          <p:cNvPr id="8" name="Picture 7">
            <a:extLst>
              <a:ext uri="{FF2B5EF4-FFF2-40B4-BE49-F238E27FC236}">
                <a16:creationId xmlns:a16="http://schemas.microsoft.com/office/drawing/2014/main" id="{FFC7A969-333D-4AD2-999B-D8B8EE564582}"/>
              </a:ext>
            </a:extLst>
          </p:cNvPr>
          <p:cNvPicPr/>
          <p:nvPr/>
        </p:nvPicPr>
        <p:blipFill>
          <a:blip r:embed="rId2"/>
          <a:stretch>
            <a:fillRect/>
          </a:stretch>
        </p:blipFill>
        <p:spPr>
          <a:xfrm>
            <a:off x="838200" y="276225"/>
            <a:ext cx="10515600" cy="3933825"/>
          </a:xfrm>
          <a:prstGeom prst="rect">
            <a:avLst/>
          </a:prstGeom>
        </p:spPr>
      </p:pic>
    </p:spTree>
    <p:extLst>
      <p:ext uri="{BB962C8B-B14F-4D97-AF65-F5344CB8AC3E}">
        <p14:creationId xmlns:p14="http://schemas.microsoft.com/office/powerpoint/2010/main" val="3707426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1" name="Rectangle 10">
            <a:extLst>
              <a:ext uri="{FF2B5EF4-FFF2-40B4-BE49-F238E27FC236}">
                <a16:creationId xmlns:a16="http://schemas.microsoft.com/office/drawing/2014/main" id="{F269BDC9-F5DC-4A16-9583-2F8CE418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D7A26-61BA-4217-AB31-451E59E321E6}"/>
              </a:ext>
            </a:extLst>
          </p:cNvPr>
          <p:cNvSpPr>
            <a:spLocks noGrp="1"/>
          </p:cNvSpPr>
          <p:nvPr>
            <p:ph type="title"/>
          </p:nvPr>
        </p:nvSpPr>
        <p:spPr>
          <a:xfrm>
            <a:off x="1524000" y="4063296"/>
            <a:ext cx="9144000" cy="1152663"/>
          </a:xfrm>
        </p:spPr>
        <p:txBody>
          <a:bodyPr vert="horz" lIns="91440" tIns="45720" rIns="91440" bIns="45720" rtlCol="0" anchor="ctr">
            <a:normAutofit/>
          </a:bodyPr>
          <a:lstStyle/>
          <a:p>
            <a:pPr algn="ctr"/>
            <a:r>
              <a:rPr lang="en-US" sz="4800"/>
              <a:t>Sitemaps</a:t>
            </a:r>
          </a:p>
        </p:txBody>
      </p:sp>
      <p:sp>
        <p:nvSpPr>
          <p:cNvPr id="5" name="Content Placeholder 4">
            <a:extLst>
              <a:ext uri="{FF2B5EF4-FFF2-40B4-BE49-F238E27FC236}">
                <a16:creationId xmlns:a16="http://schemas.microsoft.com/office/drawing/2014/main" id="{06CEF670-5563-4EE8-9BE0-E02EDC02C73E}"/>
              </a:ext>
            </a:extLst>
          </p:cNvPr>
          <p:cNvSpPr>
            <a:spLocks noGrp="1"/>
          </p:cNvSpPr>
          <p:nvPr>
            <p:ph idx="1"/>
          </p:nvPr>
        </p:nvSpPr>
        <p:spPr/>
        <p:txBody>
          <a:bodyPr/>
          <a:lstStyle/>
          <a:p>
            <a:endParaRPr lang="en-ID" dirty="0"/>
          </a:p>
        </p:txBody>
      </p:sp>
      <p:pic>
        <p:nvPicPr>
          <p:cNvPr id="8" name="Picture 7">
            <a:extLst>
              <a:ext uri="{FF2B5EF4-FFF2-40B4-BE49-F238E27FC236}">
                <a16:creationId xmlns:a16="http://schemas.microsoft.com/office/drawing/2014/main" id="{A6D5DA75-5988-4CD2-AF51-4D72FC33D325}"/>
              </a:ext>
            </a:extLst>
          </p:cNvPr>
          <p:cNvPicPr/>
          <p:nvPr/>
        </p:nvPicPr>
        <p:blipFill>
          <a:blip r:embed="rId2"/>
          <a:stretch>
            <a:fillRect/>
          </a:stretch>
        </p:blipFill>
        <p:spPr>
          <a:xfrm>
            <a:off x="2599854" y="420914"/>
            <a:ext cx="6992291" cy="3846286"/>
          </a:xfrm>
          <a:prstGeom prst="rect">
            <a:avLst/>
          </a:prstGeom>
        </p:spPr>
      </p:pic>
    </p:spTree>
    <p:extLst>
      <p:ext uri="{BB962C8B-B14F-4D97-AF65-F5344CB8AC3E}">
        <p14:creationId xmlns:p14="http://schemas.microsoft.com/office/powerpoint/2010/main" val="540785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2FD8D3-C74C-4B1D-A596-F090EE1A2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D3D6B5C-B8B4-4071-9480-DEE5EC781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rgbClr val="37AB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33A6AC4-28C4-43AA-B70A-8FEB2AD67615}"/>
              </a:ext>
            </a:extLst>
          </p:cNvPr>
          <p:cNvSpPr>
            <a:spLocks noGrp="1"/>
          </p:cNvSpPr>
          <p:nvPr>
            <p:ph type="title"/>
          </p:nvPr>
        </p:nvSpPr>
        <p:spPr>
          <a:xfrm>
            <a:off x="1768928" y="2242457"/>
            <a:ext cx="3731849" cy="2373086"/>
          </a:xfrm>
        </p:spPr>
        <p:txBody>
          <a:bodyPr>
            <a:normAutofit/>
          </a:bodyPr>
          <a:lstStyle/>
          <a:p>
            <a:r>
              <a:rPr lang="en-US">
                <a:solidFill>
                  <a:srgbClr val="FFFFFF"/>
                </a:solidFill>
              </a:rPr>
              <a:t>Kesimpulan</a:t>
            </a:r>
          </a:p>
        </p:txBody>
      </p:sp>
      <p:sp>
        <p:nvSpPr>
          <p:cNvPr id="3" name="Content Placeholder 2">
            <a:extLst>
              <a:ext uri="{FF2B5EF4-FFF2-40B4-BE49-F238E27FC236}">
                <a16:creationId xmlns:a16="http://schemas.microsoft.com/office/drawing/2014/main" id="{882C49A5-9920-48AF-8EA8-DB69239545BF}"/>
              </a:ext>
            </a:extLst>
          </p:cNvPr>
          <p:cNvSpPr>
            <a:spLocks noGrp="1"/>
          </p:cNvSpPr>
          <p:nvPr>
            <p:ph idx="1"/>
          </p:nvPr>
        </p:nvSpPr>
        <p:spPr>
          <a:xfrm>
            <a:off x="6736419" y="713313"/>
            <a:ext cx="4617381" cy="5431376"/>
          </a:xfrm>
        </p:spPr>
        <p:txBody>
          <a:bodyPr anchor="ctr">
            <a:normAutofit/>
          </a:bodyPr>
          <a:lstStyle/>
          <a:p>
            <a:pPr marL="0" indent="0">
              <a:buNone/>
            </a:pPr>
            <a:r>
              <a:rPr lang="en-US" sz="2000">
                <a:latin typeface="Arial" panose="020B0604020202020204" pitchFamily="34" charset="0"/>
                <a:cs typeface="Arial" panose="020B0604020202020204" pitchFamily="34" charset="0"/>
              </a:rPr>
              <a:t>Pada aplikasi “Poliklinik” ini masih terdapat beberapa kekurangan yang membuat pembuatan aplikasi menjadi tidak sempurna, namun aplikasi ini sudah dapat membantu mempermudah pasien yang ingin melakukan konsultasi di poliklinik maupun melakukan pemeriksaan (medical checkup), sasaran utama dalam pembuatan aplikasi ini adalah lebih dikhususkan untuk mempermudah petugas manajemen data pada poliklinik yang bertujuan untuk memberi informasi dan mengubah sebuah informasi dari data dokter, pasien, dan jam praktek melalui media aplikasi.</a:t>
            </a:r>
          </a:p>
          <a:p>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3354775"/>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244131"/>
      </a:dk2>
      <a:lt2>
        <a:srgbClr val="EDE9E8"/>
      </a:lt2>
      <a:accent1>
        <a:srgbClr val="37ABD9"/>
      </a:accent1>
      <a:accent2>
        <a:srgbClr val="21B4A1"/>
      </a:accent2>
      <a:accent3>
        <a:srgbClr val="2FB96D"/>
      </a:accent3>
      <a:accent4>
        <a:srgbClr val="22B928"/>
      </a:accent4>
      <a:accent5>
        <a:srgbClr val="61B42D"/>
      </a:accent5>
      <a:accent6>
        <a:srgbClr val="91AE20"/>
      </a:accent6>
      <a:hlink>
        <a:srgbClr val="C4704E"/>
      </a:hlink>
      <a:folHlink>
        <a:srgbClr val="848484"/>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91</TotalTime>
  <Words>304</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Elephant</vt:lpstr>
      <vt:lpstr>BrushVTI</vt:lpstr>
      <vt:lpstr>Poliklinik</vt:lpstr>
      <vt:lpstr>Latar Belakang</vt:lpstr>
      <vt:lpstr>Tujuan</vt:lpstr>
      <vt:lpstr>Batasan Masalah</vt:lpstr>
      <vt:lpstr>Alur Proses</vt:lpstr>
      <vt:lpstr>Alur Proses</vt:lpstr>
      <vt:lpstr>Class Diagram</vt:lpstr>
      <vt:lpstr>Sitemaps</vt:lpstr>
      <vt:lpstr>Kesimpulan</vt:lpstr>
      <vt:lpstr>Saran</vt:lpstr>
      <vt:lpstr>Terima Kasih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Poliklinik</dc:title>
  <dc:creator>Rayyan</dc:creator>
  <cp:lastModifiedBy>skk</cp:lastModifiedBy>
  <cp:revision>5</cp:revision>
  <dcterms:created xsi:type="dcterms:W3CDTF">2020-07-15T16:21:19Z</dcterms:created>
  <dcterms:modified xsi:type="dcterms:W3CDTF">2020-07-16T14:12:10Z</dcterms:modified>
</cp:coreProperties>
</file>