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82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4B234-425D-9FE5-F2CB-BE989994682B}" v="1" dt="2024-05-25T07:23:19.364"/>
    <p1510:client id="{E17D5264-5351-4820-85BE-9307ACB734C1}" v="1" dt="2024-05-24T17:27:04.7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slide" Target="slides/slide22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37" Type="http://schemas.microsoft.com/office/2015/10/relationships/revisionInfo" Target="revisionInfo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slide" Target="slides/slide223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slide" Target="slides/slide224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230" Type="http://schemas.openxmlformats.org/officeDocument/2006/relationships/slide" Target="slides/slide226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slide" Target="slides/slide216.xml"/><Relationship Id="rId225" Type="http://schemas.openxmlformats.org/officeDocument/2006/relationships/slide" Target="slides/slide22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36" Type="http://schemas.microsoft.com/office/2016/11/relationships/changesInfo" Target="changesInfos/changesInfo1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presProps" Target="presProps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33" Type="http://schemas.openxmlformats.org/officeDocument/2006/relationships/viewProps" Target="viewProps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34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35" Type="http://schemas.openxmlformats.org/officeDocument/2006/relationships/tableStyles" Target="tableStyles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179" Type="http://schemas.openxmlformats.org/officeDocument/2006/relationships/slide" Target="slides/slide17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KUMAR" userId="S::0221csai291@niet.co.in::aab17c7a-4bd3-49c8-9ae5-c0b24b40f1f0" providerId="AD" clId="Web-{C474B234-425D-9FE5-F2CB-BE989994682B}"/>
    <pc:docChg chg="modSld">
      <pc:chgData name="SURAJ KUMAR" userId="S::0221csai291@niet.co.in::aab17c7a-4bd3-49c8-9ae5-c0b24b40f1f0" providerId="AD" clId="Web-{C474B234-425D-9FE5-F2CB-BE989994682B}" dt="2024-05-25T07:23:19.364" v="0" actId="1076"/>
      <pc:docMkLst>
        <pc:docMk/>
      </pc:docMkLst>
      <pc:sldChg chg="modSp">
        <pc:chgData name="SURAJ KUMAR" userId="S::0221csai291@niet.co.in::aab17c7a-4bd3-49c8-9ae5-c0b24b40f1f0" providerId="AD" clId="Web-{C474B234-425D-9FE5-F2CB-BE989994682B}" dt="2024-05-25T07:23:19.364" v="0" actId="1076"/>
        <pc:sldMkLst>
          <pc:docMk/>
          <pc:sldMk cId="0" sldId="305"/>
        </pc:sldMkLst>
        <pc:graphicFrameChg chg="mod">
          <ac:chgData name="SURAJ KUMAR" userId="S::0221csai291@niet.co.in::aab17c7a-4bd3-49c8-9ae5-c0b24b40f1f0" providerId="AD" clId="Web-{C474B234-425D-9FE5-F2CB-BE989994682B}" dt="2024-05-25T07:23:19.364" v="0" actId="1076"/>
          <ac:graphicFrameMkLst>
            <pc:docMk/>
            <pc:sldMk cId="0" sldId="305"/>
            <ac:graphicFrameMk id="10" creationId="{00000000-0000-0000-0000-000000000000}"/>
          </ac:graphicFrameMkLst>
        </pc:graphicFrameChg>
      </pc:sldChg>
    </pc:docChg>
  </pc:docChgLst>
  <pc:docChgLst>
    <pc:chgData name="VARUN RAJ" userId="S::0221csai188@niet.co.in::d9738a16-aff5-4ea4-ad6e-8781cb76106a" providerId="AD" clId="Web-{E17D5264-5351-4820-85BE-9307ACB734C1}"/>
    <pc:docChg chg="modSld">
      <pc:chgData name="VARUN RAJ" userId="S::0221csai188@niet.co.in::d9738a16-aff5-4ea4-ad6e-8781cb76106a" providerId="AD" clId="Web-{E17D5264-5351-4820-85BE-9307ACB734C1}" dt="2024-05-24T17:27:04.794" v="0" actId="1076"/>
      <pc:docMkLst>
        <pc:docMk/>
      </pc:docMkLst>
      <pc:sldChg chg="modSp">
        <pc:chgData name="VARUN RAJ" userId="S::0221csai188@niet.co.in::d9738a16-aff5-4ea4-ad6e-8781cb76106a" providerId="AD" clId="Web-{E17D5264-5351-4820-85BE-9307ACB734C1}" dt="2024-05-24T17:27:04.794" v="0" actId="1076"/>
        <pc:sldMkLst>
          <pc:docMk/>
          <pc:sldMk cId="0" sldId="279"/>
        </pc:sldMkLst>
        <pc:picChg chg="mod">
          <ac:chgData name="VARUN RAJ" userId="S::0221csai188@niet.co.in::d9738a16-aff5-4ea4-ad6e-8781cb76106a" providerId="AD" clId="Web-{E17D5264-5351-4820-85BE-9307ACB734C1}" dt="2024-05-24T17:27:04.794" v="0" actId="1076"/>
          <ac:picMkLst>
            <pc:docMk/>
            <pc:sldMk cId="0" sldId="27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4600" y="43815"/>
            <a:ext cx="4622799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3460" y="43815"/>
            <a:ext cx="747966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1453" y="1042098"/>
            <a:ext cx="8229092" cy="435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11518" y="6472554"/>
            <a:ext cx="400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06201" y="6472554"/>
            <a:ext cx="3048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BdlM6hNDAE&amp;list=PLxCzCOWd7aiFAN6I8CuViBuCdJgiOkT2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3EJlovevfcA&amp;list=PLxCzCOWd7aiFAN6I8CuViBuCdJgiOkT2Y&amp;index=2" TargetMode="Externa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simplilearn.com/tutorials/sql-tutorial/what-is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67.png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9.png"/><Relationship Id="rId7" Type="http://schemas.openxmlformats.org/officeDocument/2006/relationships/image" Target="../media/image85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8.png"/><Relationship Id="rId16" Type="http://schemas.openxmlformats.org/officeDocument/2006/relationships/image" Target="../media/image98.png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67.png"/><Relationship Id="rId9" Type="http://schemas.openxmlformats.org/officeDocument/2006/relationships/image" Target="../media/image87.png"/><Relationship Id="rId1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2.jp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67.png"/><Relationship Id="rId9" Type="http://schemas.openxmlformats.org/officeDocument/2006/relationships/image" Target="../media/image116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5.jp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jp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8.jp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9.jp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www.youtube.com/watch?v=AepLj_C4ywM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kBdlM6hNDAE&amp;list=PLxCzCOWd7aiFAN6I8CuViBuCdJgiOkT2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OuFJzs1hGxM" TargetMode="External"/><Relationship Id="rId5" Type="http://schemas.openxmlformats.org/officeDocument/2006/relationships/hyperlink" Target="https://www.youtube.com/watch?v=hIh5-Y1QwFw" TargetMode="External"/><Relationship Id="rId4" Type="http://schemas.openxmlformats.org/officeDocument/2006/relationships/hyperlink" Target="https://www.youtube.com/watch?v=zYH-e6tUYbw" TargetMode="Externa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aktuonline.com/papers/btech-cs-5-sem-database-management-system-KCS501-2018-19.pdf" TargetMode="External"/><Relationship Id="rId7" Type="http://schemas.openxmlformats.org/officeDocument/2006/relationships/image" Target="../media/image136.png"/><Relationship Id="rId2" Type="http://schemas.openxmlformats.org/officeDocument/2006/relationships/hyperlink" Target="http://www.aktuonline.com/papers/btech-cs-5-sem-data-base-management-system-rcs501-20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aktuonline.com/papers/btech-cs-5-sem-database-management-system-ncs-502-2016-17.pdf" TargetMode="External"/><Relationship Id="rId4" Type="http://schemas.openxmlformats.org/officeDocument/2006/relationships/hyperlink" Target="http://www.aktuonline.com/papers/btech-cs-5-sem-database-management-system-ncs-502-2017-18.pdf" TargetMode="External"/><Relationship Id="rId9" Type="http://schemas.openxmlformats.org/officeDocument/2006/relationships/image" Target="../media/image19.jpg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249554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964"/>
              </a:spcBef>
            </a:pPr>
            <a:r>
              <a:rPr sz="2400">
                <a:latin typeface="Calibri"/>
                <a:cs typeface="Calibri"/>
              </a:rPr>
              <a:t>Noida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Institute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-5">
                <a:latin typeface="Calibri"/>
                <a:cs typeface="Calibri"/>
              </a:rPr>
              <a:t>Engineering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Technology,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Greater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Noida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4751" y="871600"/>
            <a:ext cx="6400800" cy="175260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214245" marR="410845" indent="-1802130">
              <a:lnSpc>
                <a:spcPts val="4280"/>
              </a:lnSpc>
              <a:spcBef>
                <a:spcPts val="204"/>
              </a:spcBef>
            </a:pPr>
            <a:r>
              <a:rPr sz="3950">
                <a:solidFill>
                  <a:srgbClr val="000000"/>
                </a:solidFill>
              </a:rPr>
              <a:t>Relational</a:t>
            </a:r>
            <a:r>
              <a:rPr sz="3950" spc="125">
                <a:solidFill>
                  <a:srgbClr val="000000"/>
                </a:solidFill>
              </a:rPr>
              <a:t> </a:t>
            </a:r>
            <a:r>
              <a:rPr sz="3950" spc="-25">
                <a:solidFill>
                  <a:srgbClr val="000000"/>
                </a:solidFill>
              </a:rPr>
              <a:t>data</a:t>
            </a:r>
            <a:r>
              <a:rPr sz="3950" spc="40">
                <a:solidFill>
                  <a:srgbClr val="000000"/>
                </a:solidFill>
              </a:rPr>
              <a:t> </a:t>
            </a:r>
            <a:r>
              <a:rPr sz="3950" spc="10">
                <a:solidFill>
                  <a:srgbClr val="000000"/>
                </a:solidFill>
              </a:rPr>
              <a:t>Model</a:t>
            </a:r>
            <a:r>
              <a:rPr sz="3950" spc="55">
                <a:solidFill>
                  <a:srgbClr val="000000"/>
                </a:solidFill>
              </a:rPr>
              <a:t> </a:t>
            </a:r>
            <a:r>
              <a:rPr sz="3950" spc="-5">
                <a:solidFill>
                  <a:srgbClr val="000000"/>
                </a:solidFill>
              </a:rPr>
              <a:t>and </a:t>
            </a:r>
            <a:r>
              <a:rPr sz="3950" spc="-880">
                <a:solidFill>
                  <a:srgbClr val="000000"/>
                </a:solidFill>
              </a:rPr>
              <a:t> </a:t>
            </a:r>
            <a:r>
              <a:rPr sz="3950" spc="-20">
                <a:solidFill>
                  <a:srgbClr val="000000"/>
                </a:solidFill>
              </a:rPr>
              <a:t>Language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7443851" y="3976687"/>
            <a:ext cx="3048000" cy="125823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lang="en-IN" sz="2400" spc="-10">
                <a:latin typeface="Calibri"/>
                <a:cs typeface="Calibri"/>
              </a:rPr>
              <a:t>Manish Chaudhary</a:t>
            </a:r>
            <a:endParaRPr sz="2400">
              <a:latin typeface="Calibri"/>
              <a:cs typeface="Calibri"/>
            </a:endParaRPr>
          </a:p>
          <a:p>
            <a:pPr marL="351155" marR="347980" algn="ctr">
              <a:lnSpc>
                <a:spcPct val="120000"/>
              </a:lnSpc>
            </a:pPr>
            <a:r>
              <a:rPr sz="2400" spc="30">
                <a:latin typeface="Calibri"/>
                <a:cs typeface="Calibri"/>
              </a:rPr>
              <a:t>Ass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225">
                <a:latin typeface="Calibri"/>
                <a:cs typeface="Calibri"/>
              </a:rPr>
              <a:t> </a:t>
            </a:r>
            <a:r>
              <a:rPr sz="2400" spc="25">
                <a:latin typeface="Calibri"/>
                <a:cs typeface="Calibri"/>
              </a:rPr>
              <a:t>P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ss</a:t>
            </a:r>
            <a:r>
              <a:rPr sz="2400">
                <a:latin typeface="Calibri"/>
                <a:cs typeface="Calibri"/>
              </a:rPr>
              <a:t>or  </a:t>
            </a:r>
            <a:r>
              <a:rPr lang="en-US" sz="2400">
                <a:latin typeface="Calibri"/>
                <a:cs typeface="Calibri"/>
              </a:rPr>
              <a:t>AI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Department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5391" y="6570662"/>
            <a:ext cx="6743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>
                <a:solidFill>
                  <a:srgbClr val="888888"/>
                </a:solidFill>
                <a:latin typeface="Calibri"/>
                <a:cs typeface="Calibri"/>
              </a:rPr>
              <a:t>5/01/2024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4001" y="643445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1226" y="2976626"/>
            <a:ext cx="2057400" cy="53340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229"/>
              </a:spcBef>
            </a:pPr>
            <a:r>
              <a:rPr sz="2450" spc="5">
                <a:latin typeface="Calibri"/>
                <a:cs typeface="Calibri"/>
              </a:rPr>
              <a:t>Unit: </a:t>
            </a:r>
            <a:r>
              <a:rPr sz="2450" spc="15"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184" y="6325870"/>
            <a:ext cx="8820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5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4803" y="6325870"/>
            <a:ext cx="401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6685" y="6325870"/>
            <a:ext cx="410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888888"/>
                </a:solidFill>
                <a:latin typeface="Calibri"/>
                <a:cs typeface="Calibri"/>
              </a:rPr>
              <a:t>Unit-2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1226" y="3814826"/>
            <a:ext cx="4191000" cy="38100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5"/>
              </a:spcBef>
            </a:pPr>
            <a:r>
              <a:rPr sz="2000" spc="25">
                <a:latin typeface="Calibri"/>
                <a:cs typeface="Calibri"/>
              </a:rPr>
              <a:t>DBMS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1226" y="4881562"/>
            <a:ext cx="4191000" cy="647613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250"/>
              </a:spcBef>
            </a:pPr>
            <a:r>
              <a:rPr sz="2000">
                <a:latin typeface="Calibri"/>
                <a:cs typeface="Calibri"/>
              </a:rPr>
              <a:t>Course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Details</a:t>
            </a:r>
            <a:endParaRPr sz="200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5"/>
              </a:spcBef>
            </a:pPr>
            <a:r>
              <a:rPr sz="2000">
                <a:latin typeface="Calibri"/>
                <a:cs typeface="Calibri"/>
              </a:rPr>
              <a:t>(B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Tech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4</a:t>
            </a:r>
            <a:r>
              <a:rPr sz="2025" spc="15" baseline="24691">
                <a:latin typeface="Calibri"/>
                <a:cs typeface="Calibri"/>
              </a:rPr>
              <a:t>th</a:t>
            </a:r>
            <a:r>
              <a:rPr sz="2025" spc="135" baseline="24691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Sem)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81226" y="4319651"/>
            <a:ext cx="4191000" cy="312906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000" spc="15">
                <a:latin typeface="Calibri"/>
                <a:cs typeface="Calibri"/>
              </a:rPr>
              <a:t>AC</a:t>
            </a:r>
            <a:r>
              <a:rPr lang="en-US" sz="2000" spc="15">
                <a:latin typeface="Calibri"/>
                <a:cs typeface="Calibri"/>
              </a:rPr>
              <a:t>SAI0402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4825"/>
            <a:ext cx="1042035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875" y="4825"/>
            <a:ext cx="104203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575"/>
              </a:spcBef>
            </a:pPr>
            <a:r>
              <a:rPr sz="3350">
                <a:solidFill>
                  <a:srgbClr val="000000"/>
                </a:solidFill>
                <a:latin typeface="Times New Roman"/>
                <a:cs typeface="Times New Roman"/>
              </a:rPr>
              <a:t>CO-PO</a:t>
            </a:r>
            <a:r>
              <a:rPr sz="335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>
                <a:solidFill>
                  <a:srgbClr val="000000"/>
                </a:solidFill>
                <a:latin typeface="Times New Roman"/>
                <a:cs typeface="Times New Roman"/>
              </a:rPr>
              <a:t>Mapping</a:t>
            </a:r>
            <a:endParaRPr sz="33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4850" y="991488"/>
          <a:ext cx="8701402" cy="485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14883">
                <a:tc gridSpan="13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250" b="1" spc="5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750" b="1" spc="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50" b="1" spc="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2250" b="1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b="1" spc="-15">
                          <a:latin typeface="Times New Roman"/>
                          <a:cs typeface="Times New Roman"/>
                        </a:rPr>
                        <a:t>CORRELATION</a:t>
                      </a:r>
                      <a:r>
                        <a:rPr sz="2250" b="1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b="1" spc="-30">
                          <a:latin typeface="Times New Roman"/>
                          <a:cs typeface="Times New Roman"/>
                        </a:rPr>
                        <a:t>MATRIX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700" b="1" spc="15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150" b="1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700" b="1" spc="15">
                          <a:latin typeface="Times New Roman"/>
                          <a:cs typeface="Times New Roman"/>
                        </a:rPr>
                        <a:t>K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2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25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15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1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2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800" b="1" spc="-2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3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spc="-5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spc="20">
                          <a:latin typeface="Times New Roman"/>
                          <a:cs typeface="Times New Roman"/>
                        </a:rPr>
                        <a:t>ACSAI0402.1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b="1" spc="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ACSAI0402.2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b="1" spc="20">
                          <a:latin typeface="Times New Roman"/>
                          <a:cs typeface="Times New Roman"/>
                        </a:rPr>
                        <a:t>ACSAI0402.3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000" b="1" spc="20">
                          <a:latin typeface="Times New Roman"/>
                          <a:cs typeface="Times New Roman"/>
                        </a:rPr>
                        <a:t>ACSAI0402.4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20">
                          <a:latin typeface="Times New Roman"/>
                          <a:cs typeface="Times New Roman"/>
                        </a:rPr>
                        <a:t>ACSAI0402.5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72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000" b="1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50" b="1" spc="-30">
                          <a:latin typeface="Times New Roman"/>
                          <a:cs typeface="Times New Roman"/>
                        </a:rPr>
                        <a:t>VERAGE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2.4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2.2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2.6</a:t>
                      </a: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2.2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2.8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2.2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1.6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1.8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2.8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751" y="1296352"/>
            <a:ext cx="8265159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64050" algn="ctr">
              <a:lnSpc>
                <a:spcPts val="2865"/>
              </a:lnSpc>
              <a:spcBef>
                <a:spcPts val="100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Unary</a:t>
            </a:r>
            <a:r>
              <a:rPr sz="2400" b="1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R="4428490" algn="ctr">
              <a:lnSpc>
                <a:spcPts val="2865"/>
              </a:lnSpc>
            </a:pP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SQL_Operand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Unary</a:t>
            </a:r>
            <a:r>
              <a:rPr sz="2400" b="1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50"/>
              </a:spcBef>
            </a:pPr>
            <a:r>
              <a:rPr sz="2400" spc="-15">
                <a:latin typeface="Calibri"/>
                <a:cs typeface="Calibri"/>
              </a:rPr>
              <a:t>Operand1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SQL_Operator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Operand2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31850" algn="l"/>
                <a:tab pos="2748280" algn="l"/>
              </a:tabLst>
            </a:pPr>
            <a:r>
              <a:rPr sz="2400" spc="-5">
                <a:latin typeface="Calibri"/>
                <a:cs typeface="Calibri"/>
              </a:rPr>
              <a:t>Note:	</a:t>
            </a:r>
            <a:r>
              <a:rPr sz="2400" spc="-10">
                <a:latin typeface="Calibri"/>
                <a:cs typeface="Calibri"/>
              </a:rPr>
              <a:t>SQL</a:t>
            </a:r>
            <a:r>
              <a:rPr sz="2400" spc="409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	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used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4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filtering</a:t>
            </a:r>
            <a:r>
              <a:rPr sz="2400" spc="4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the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table's</a:t>
            </a:r>
            <a:r>
              <a:rPr sz="2400" spc="39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data</a:t>
            </a:r>
            <a:r>
              <a:rPr sz="2400" spc="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3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5">
                <a:latin typeface="Calibri"/>
                <a:cs typeface="Calibri"/>
              </a:rPr>
              <a:t>specific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5376" y="0"/>
            <a:ext cx="7778750" cy="687705"/>
            <a:chOff x="31353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85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385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6284" y="43815"/>
            <a:ext cx="746823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70"/>
              <a:t> </a:t>
            </a:r>
            <a:r>
              <a:rPr spc="-15"/>
              <a:t>Operators</a:t>
            </a:r>
            <a:r>
              <a:rPr spc="-65"/>
              <a:t> </a:t>
            </a:r>
            <a:r>
              <a:rPr spc="5"/>
              <a:t>and</a:t>
            </a:r>
            <a:r>
              <a:rPr spc="-70"/>
              <a:t> </a:t>
            </a:r>
            <a:r>
              <a:rPr spc="15"/>
              <a:t>their</a:t>
            </a:r>
            <a:r>
              <a:rPr spc="-7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5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7152005" cy="36785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operators</a:t>
            </a:r>
            <a:r>
              <a:rPr sz="240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categorized</a:t>
            </a:r>
            <a:r>
              <a:rPr sz="2400" spc="-1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categories: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c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s</a:t>
            </a: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Comparison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Logical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Set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08610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Bit-wise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Unary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101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088630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Arithmetic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2700" marR="10160" algn="just">
              <a:lnSpc>
                <a:spcPct val="70400"/>
              </a:lnSpc>
              <a:spcBef>
                <a:spcPts val="980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Arithmetic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5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perform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mathematical </a:t>
            </a:r>
            <a:r>
              <a:rPr sz="2400" spc="-15">
                <a:latin typeface="Calibri"/>
                <a:cs typeface="Calibri"/>
              </a:rPr>
              <a:t>operation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numerical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SQL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tables.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These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perform</a:t>
            </a:r>
            <a:r>
              <a:rPr sz="2400" spc="-5">
                <a:latin typeface="Calibri"/>
                <a:cs typeface="Calibri"/>
              </a:rPr>
              <a:t> addition,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subtraction,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multiplication,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division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numerical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operands.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</a:pPr>
            <a:r>
              <a:rPr sz="2400" spc="-5">
                <a:latin typeface="Calibri"/>
                <a:cs typeface="Calibri"/>
              </a:rPr>
              <a:t>Following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various </a:t>
            </a:r>
            <a:r>
              <a:rPr sz="2400" spc="-10">
                <a:latin typeface="Calibri"/>
                <a:cs typeface="Calibri"/>
              </a:rPr>
              <a:t>arithmetic </a:t>
            </a:r>
            <a:r>
              <a:rPr sz="2400" spc="-20">
                <a:latin typeface="Calibri"/>
                <a:cs typeface="Calibri"/>
              </a:rPr>
              <a:t>operators </a:t>
            </a:r>
            <a:r>
              <a:rPr sz="2400" spc="-10">
                <a:latin typeface="Calibri"/>
                <a:cs typeface="Calibri"/>
              </a:rPr>
              <a:t>performed </a:t>
            </a:r>
            <a:r>
              <a:rPr sz="2400" spc="5">
                <a:latin typeface="Calibri"/>
                <a:cs typeface="Calibri"/>
              </a:rPr>
              <a:t>on 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Addition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(+)</a:t>
            </a:r>
          </a:p>
          <a:p>
            <a:pPr marL="527050" indent="-514984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Subtraction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(-)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Multiplication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(+)</a:t>
            </a: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Division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(-)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Modulus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(+)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102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467725" cy="39554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Addition</a:t>
            </a:r>
            <a:r>
              <a:rPr sz="2400" b="1" spc="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(+)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200"/>
              </a:lnSpc>
              <a:spcBef>
                <a:spcPts val="1010"/>
              </a:spcBef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Addition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performs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addition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numerical data 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database table. In </a:t>
            </a:r>
            <a:r>
              <a:rPr sz="2400">
                <a:latin typeface="Calibri"/>
                <a:cs typeface="Calibri"/>
              </a:rPr>
              <a:t>SQL,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easily </a:t>
            </a:r>
            <a:r>
              <a:rPr sz="2400" spc="-5">
                <a:latin typeface="Calibri"/>
                <a:cs typeface="Calibri"/>
              </a:rPr>
              <a:t>add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numerical </a:t>
            </a:r>
            <a:r>
              <a:rPr sz="2400" spc="-15">
                <a:latin typeface="Calibri"/>
                <a:cs typeface="Calibri"/>
              </a:rPr>
              <a:t>values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two </a:t>
            </a:r>
            <a:r>
              <a:rPr sz="2400" spc="-5">
                <a:latin typeface="Calibri"/>
                <a:cs typeface="Calibri"/>
              </a:rPr>
              <a:t>columns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 same </a:t>
            </a:r>
            <a:r>
              <a:rPr sz="2400" spc="-10">
                <a:latin typeface="Calibri"/>
                <a:cs typeface="Calibri"/>
              </a:rPr>
              <a:t>table </a:t>
            </a:r>
            <a:r>
              <a:rPr sz="2400" spc="5">
                <a:latin typeface="Calibri"/>
                <a:cs typeface="Calibri"/>
              </a:rPr>
              <a:t>by </a:t>
            </a:r>
            <a:r>
              <a:rPr sz="2400">
                <a:latin typeface="Calibri"/>
                <a:cs typeface="Calibri"/>
              </a:rPr>
              <a:t>specifying </a:t>
            </a:r>
            <a:r>
              <a:rPr sz="2400" spc="5">
                <a:latin typeface="Calibri"/>
                <a:cs typeface="Calibri"/>
              </a:rPr>
              <a:t> both the column </a:t>
            </a:r>
            <a:r>
              <a:rPr sz="2400" spc="-15">
                <a:latin typeface="Calibri"/>
                <a:cs typeface="Calibri"/>
              </a:rPr>
              <a:t>names as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first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second </a:t>
            </a:r>
            <a:r>
              <a:rPr sz="2400" spc="-10">
                <a:latin typeface="Calibri"/>
                <a:cs typeface="Calibri"/>
              </a:rPr>
              <a:t>operand. </a:t>
            </a:r>
            <a:r>
              <a:rPr sz="2400" spc="-60">
                <a:latin typeface="Calibri"/>
                <a:cs typeface="Calibri"/>
              </a:rPr>
              <a:t>We</a:t>
            </a:r>
            <a:r>
              <a:rPr sz="2400" spc="4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also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add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numbers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existing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numbers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specific </a:t>
            </a:r>
            <a:r>
              <a:rPr sz="2400" spc="10">
                <a:latin typeface="Calibri"/>
                <a:cs typeface="Calibri"/>
              </a:rPr>
              <a:t> column.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SQL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Addition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operand1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+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6637" y="3589337"/>
          <a:ext cx="5853429" cy="2120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7262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90805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588645">
                        <a:lnSpc>
                          <a:spcPct val="100800"/>
                        </a:lnSpc>
                        <a:spcBef>
                          <a:spcPts val="70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 </a:t>
                      </a:r>
                      <a:r>
                        <a:rPr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ry</a:t>
                      </a:r>
                    </a:p>
                  </a:txBody>
                  <a:tcPr marL="0" marR="0" marT="88900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 marR="537210">
                        <a:lnSpc>
                          <a:spcPct val="100800"/>
                        </a:lnSpc>
                        <a:spcBef>
                          <a:spcPts val="70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 </a:t>
                      </a:r>
                      <a:r>
                        <a:rPr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1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5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ybon</a:t>
                      </a:r>
                      <a:r>
                        <a:rPr sz="1800" spc="-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88900" marB="0">
                    <a:lnL w="9525">
                      <a:solidFill>
                        <a:srgbClr val="00D15B"/>
                      </a:solidFill>
                      <a:prstDash val="solid"/>
                    </a:lnL>
                    <a:lnR w="9525">
                      <a:solidFill>
                        <a:srgbClr val="00D15B"/>
                      </a:solidFill>
                      <a:prstDash val="solid"/>
                    </a:lnR>
                    <a:lnT w="9525">
                      <a:solidFill>
                        <a:srgbClr val="00D15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Tushar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48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Anuj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57805" y="956310"/>
            <a:ext cx="8345170" cy="2223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" algn="just">
              <a:lnSpc>
                <a:spcPct val="100400"/>
              </a:lnSpc>
              <a:spcBef>
                <a:spcPts val="9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consists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table,</a:t>
            </a:r>
            <a:r>
              <a:rPr sz="2400" spc="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5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has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four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Emp_Id,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Emp_Name,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Emp_Salary,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Emp_Monthlybonus.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930"/>
              </a:lnSpc>
              <a:spcBef>
                <a:spcPts val="30"/>
              </a:spcBef>
            </a:pPr>
            <a:r>
              <a:rPr sz="2400">
                <a:latin typeface="Calibri"/>
                <a:cs typeface="Calibri"/>
              </a:rPr>
              <a:t>Suppose, we </a:t>
            </a:r>
            <a:r>
              <a:rPr sz="2400" spc="-25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add </a:t>
            </a:r>
            <a:r>
              <a:rPr sz="2400" b="1" spc="-20">
                <a:latin typeface="Calibri"/>
                <a:cs typeface="Calibri"/>
              </a:rPr>
              <a:t>20,000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salary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5">
                <a:latin typeface="Calibri"/>
                <a:cs typeface="Calibri"/>
              </a:rPr>
              <a:t>employee </a:t>
            </a:r>
            <a:r>
              <a:rPr sz="2400">
                <a:latin typeface="Calibri"/>
                <a:cs typeface="Calibri"/>
              </a:rPr>
              <a:t> specified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the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Then,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write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45"/>
              </a:lnSpc>
            </a:pPr>
            <a:r>
              <a:rPr sz="2400" spc="-15">
                <a:latin typeface="Calibri"/>
                <a:cs typeface="Calibri"/>
              </a:rPr>
              <a:t>in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104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010" y="950912"/>
            <a:ext cx="8222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750" algn="l"/>
                <a:tab pos="2919730" algn="l"/>
                <a:tab pos="3338829" algn="l"/>
                <a:tab pos="4377690" algn="l"/>
                <a:tab pos="4930775" algn="l"/>
                <a:tab pos="7418705" algn="l"/>
              </a:tabLst>
            </a:pPr>
            <a:r>
              <a:rPr sz="2400" b="1" spc="-15">
                <a:latin typeface="Calibri"/>
                <a:cs typeface="Calibri"/>
              </a:rPr>
              <a:t>S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30">
                <a:latin typeface="Calibri"/>
                <a:cs typeface="Calibri"/>
              </a:rPr>
              <a:t>L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C</a:t>
            </a:r>
            <a:r>
              <a:rPr sz="2400" b="1">
                <a:latin typeface="Calibri"/>
                <a:cs typeface="Calibri"/>
              </a:rPr>
              <a:t>T	</a:t>
            </a:r>
            <a:r>
              <a:rPr sz="2400" b="1" spc="25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0">
                <a:latin typeface="Calibri"/>
                <a:cs typeface="Calibri"/>
              </a:rPr>
              <a:t>p</a:t>
            </a:r>
            <a:r>
              <a:rPr sz="2400" b="1" spc="-5">
                <a:latin typeface="Calibri"/>
                <a:cs typeface="Calibri"/>
              </a:rPr>
              <a:t>_S</a:t>
            </a:r>
            <a:r>
              <a:rPr sz="2400" b="1" spc="5">
                <a:latin typeface="Calibri"/>
                <a:cs typeface="Calibri"/>
              </a:rPr>
              <a:t>a</a:t>
            </a:r>
            <a:r>
              <a:rPr sz="2400" b="1" spc="-65">
                <a:latin typeface="Calibri"/>
                <a:cs typeface="Calibri"/>
              </a:rPr>
              <a:t>l</a:t>
            </a:r>
            <a:r>
              <a:rPr sz="2400" b="1" spc="15">
                <a:latin typeface="Calibri"/>
                <a:cs typeface="Calibri"/>
              </a:rPr>
              <a:t>a</a:t>
            </a:r>
            <a:r>
              <a:rPr sz="2400" b="1" spc="-30">
                <a:latin typeface="Calibri"/>
                <a:cs typeface="Calibri"/>
              </a:rPr>
              <a:t>r</a:t>
            </a:r>
            <a:r>
              <a:rPr sz="2400" b="1">
                <a:latin typeface="Calibri"/>
                <a:cs typeface="Calibri"/>
              </a:rPr>
              <a:t>y	+	</a:t>
            </a:r>
            <a:r>
              <a:rPr sz="2400" b="1" spc="-20">
                <a:latin typeface="Calibri"/>
                <a:cs typeface="Calibri"/>
              </a:rPr>
              <a:t>2</a:t>
            </a:r>
            <a:r>
              <a:rPr sz="2400" b="1" spc="55">
                <a:latin typeface="Calibri"/>
                <a:cs typeface="Calibri"/>
              </a:rPr>
              <a:t>0</a:t>
            </a:r>
            <a:r>
              <a:rPr sz="2400" b="1" spc="-20">
                <a:latin typeface="Calibri"/>
                <a:cs typeface="Calibri"/>
              </a:rPr>
              <a:t>00</a:t>
            </a:r>
            <a:r>
              <a:rPr sz="2400" b="1">
                <a:latin typeface="Calibri"/>
                <a:cs typeface="Calibri"/>
              </a:rPr>
              <a:t>0	</a:t>
            </a:r>
            <a:r>
              <a:rPr sz="2400" b="1" spc="15">
                <a:latin typeface="Calibri"/>
                <a:cs typeface="Calibri"/>
              </a:rPr>
              <a:t>a</a:t>
            </a:r>
            <a:r>
              <a:rPr sz="2400" b="1">
                <a:latin typeface="Calibri"/>
                <a:cs typeface="Calibri"/>
              </a:rPr>
              <a:t>s	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5">
                <a:latin typeface="Calibri"/>
                <a:cs typeface="Calibri"/>
              </a:rPr>
              <a:t>p</a:t>
            </a:r>
            <a:r>
              <a:rPr sz="2400" b="1" spc="-5">
                <a:latin typeface="Calibri"/>
                <a:cs typeface="Calibri"/>
              </a:rPr>
              <a:t>_N</a:t>
            </a:r>
            <a:r>
              <a:rPr sz="2400" b="1" spc="-15">
                <a:latin typeface="Calibri"/>
                <a:cs typeface="Calibri"/>
              </a:rPr>
              <a:t>e</a:t>
            </a:r>
            <a:r>
              <a:rPr sz="2400" b="1" spc="5">
                <a:latin typeface="Calibri"/>
                <a:cs typeface="Calibri"/>
              </a:rPr>
              <a:t>w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0">
                <a:latin typeface="Calibri"/>
                <a:cs typeface="Calibri"/>
              </a:rPr>
              <a:t>S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5">
                <a:latin typeface="Calibri"/>
                <a:cs typeface="Calibri"/>
              </a:rPr>
              <a:t>l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-30">
                <a:latin typeface="Calibri"/>
                <a:cs typeface="Calibri"/>
              </a:rPr>
              <a:t>r</a:t>
            </a:r>
            <a:r>
              <a:rPr sz="2400" b="1">
                <a:latin typeface="Calibri"/>
                <a:cs typeface="Calibri"/>
              </a:rPr>
              <a:t>y	</a:t>
            </a:r>
            <a:r>
              <a:rPr sz="2400" b="1" spc="15">
                <a:latin typeface="Calibri"/>
                <a:cs typeface="Calibri"/>
              </a:rPr>
              <a:t>F</a:t>
            </a:r>
            <a:r>
              <a:rPr sz="2400" b="1">
                <a:latin typeface="Calibri"/>
                <a:cs typeface="Calibri"/>
              </a:rPr>
              <a:t>R</a:t>
            </a:r>
            <a:r>
              <a:rPr sz="2400" b="1" spc="20">
                <a:latin typeface="Calibri"/>
                <a:cs typeface="Calibri"/>
              </a:rPr>
              <a:t>O</a:t>
            </a:r>
            <a:r>
              <a:rPr sz="2400" b="1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4010" y="1192911"/>
            <a:ext cx="8213090" cy="12661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725"/>
              </a:spcBef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query,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have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performed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2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addition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operation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single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given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010" y="2982531"/>
            <a:ext cx="8232140" cy="3081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9525" algn="just">
              <a:lnSpc>
                <a:spcPct val="90000"/>
              </a:lnSpc>
              <a:spcBef>
                <a:spcPts val="390"/>
              </a:spcBef>
            </a:pPr>
            <a:r>
              <a:rPr sz="2400">
                <a:latin typeface="Calibri"/>
                <a:cs typeface="Calibri"/>
              </a:rPr>
              <a:t>Suppose, 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-3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add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Salary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5">
                <a:latin typeface="Calibri"/>
                <a:cs typeface="Calibri"/>
              </a:rPr>
              <a:t>monthly bonus </a:t>
            </a:r>
            <a:r>
              <a:rPr sz="2400" spc="-5">
                <a:latin typeface="Calibri"/>
                <a:cs typeface="Calibri"/>
              </a:rPr>
              <a:t>columns </a:t>
            </a:r>
            <a:r>
              <a:rPr sz="2400">
                <a:latin typeface="Calibri"/>
                <a:cs typeface="Calibri"/>
              </a:rPr>
              <a:t> 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above </a:t>
            </a:r>
            <a:r>
              <a:rPr sz="2400" spc="-5">
                <a:latin typeface="Calibri"/>
                <a:cs typeface="Calibri"/>
              </a:rPr>
              <a:t>table, </a:t>
            </a:r>
            <a:r>
              <a:rPr sz="2400" spc="5">
                <a:latin typeface="Calibri"/>
                <a:cs typeface="Calibri"/>
              </a:rPr>
              <a:t>then we </a:t>
            </a:r>
            <a:r>
              <a:rPr sz="2400" spc="-30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>
                <a:latin typeface="Calibri"/>
                <a:cs typeface="Calibri"/>
              </a:rPr>
              <a:t>query </a:t>
            </a:r>
            <a:r>
              <a:rPr sz="2400" spc="-30">
                <a:latin typeface="Calibri"/>
                <a:cs typeface="Calibri"/>
              </a:rPr>
              <a:t>in 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 marR="15875">
              <a:lnSpc>
                <a:spcPts val="2550"/>
              </a:lnSpc>
              <a:spcBef>
                <a:spcPts val="1085"/>
              </a:spcBef>
            </a:pPr>
            <a:r>
              <a:rPr sz="2400" b="1" spc="5">
                <a:latin typeface="Calibri"/>
                <a:cs typeface="Calibri"/>
              </a:rPr>
              <a:t>SELECT</a:t>
            </a:r>
            <a:r>
              <a:rPr sz="2400" b="1" spc="32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Emp_Salary</a:t>
            </a:r>
            <a:r>
              <a:rPr sz="2400" b="1" spc="38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+</a:t>
            </a:r>
            <a:r>
              <a:rPr sz="2400" b="1" spc="38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Emp_Monthlybonus</a:t>
            </a:r>
            <a:r>
              <a:rPr sz="2400" b="1" spc="409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as</a:t>
            </a:r>
            <a:r>
              <a:rPr sz="2400" b="1" spc="38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Emp_Total_Salary </a:t>
            </a:r>
            <a:r>
              <a:rPr sz="2400" b="1" spc="-52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query,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added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two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columns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each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other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5">
                <a:latin typeface="Calibri"/>
                <a:cs typeface="Calibri"/>
              </a:rPr>
              <a:t>above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105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470265" cy="44132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Subtraction</a:t>
            </a:r>
            <a:r>
              <a:rPr sz="2400" b="1" spc="1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-6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(-)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200"/>
              </a:lnSpc>
              <a:spcBef>
                <a:spcPts val="1010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Subtraction </a:t>
            </a:r>
            <a:r>
              <a:rPr sz="2400" spc="-10">
                <a:latin typeface="Calibri"/>
                <a:cs typeface="Calibri"/>
              </a:rPr>
              <a:t>Operator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-10">
                <a:latin typeface="Calibri"/>
                <a:cs typeface="Calibri"/>
              </a:rPr>
              <a:t>SQL performs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subtraction </a:t>
            </a:r>
            <a:r>
              <a:rPr sz="2400" spc="5">
                <a:latin typeface="Calibri"/>
                <a:cs typeface="Calibri"/>
              </a:rPr>
              <a:t>on 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numerical data 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database table. In </a:t>
            </a:r>
            <a:r>
              <a:rPr sz="2400">
                <a:latin typeface="Calibri"/>
                <a:cs typeface="Calibri"/>
              </a:rPr>
              <a:t>SQL, we can </a:t>
            </a:r>
            <a:r>
              <a:rPr sz="2400" spc="-5">
                <a:latin typeface="Calibri"/>
                <a:cs typeface="Calibri"/>
              </a:rPr>
              <a:t>easily subtract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numerical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two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same 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by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specifying </a:t>
            </a:r>
            <a:r>
              <a:rPr sz="2400" spc="5">
                <a:latin typeface="Calibri"/>
                <a:cs typeface="Calibri"/>
              </a:rPr>
              <a:t>both the </a:t>
            </a:r>
            <a:r>
              <a:rPr sz="2400" spc="-5">
                <a:latin typeface="Calibri"/>
                <a:cs typeface="Calibri"/>
              </a:rPr>
              <a:t>column </a:t>
            </a:r>
            <a:r>
              <a:rPr sz="2400" spc="-15">
                <a:latin typeface="Calibri"/>
                <a:cs typeface="Calibri"/>
              </a:rPr>
              <a:t>names as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first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second </a:t>
            </a:r>
            <a:r>
              <a:rPr sz="2400" spc="-10">
                <a:latin typeface="Calibri"/>
                <a:cs typeface="Calibri"/>
              </a:rPr>
              <a:t>operand.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60">
                <a:latin typeface="Calibri"/>
                <a:cs typeface="Calibri"/>
              </a:rPr>
              <a:t>We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-10">
                <a:latin typeface="Calibri"/>
                <a:cs typeface="Calibri"/>
              </a:rPr>
              <a:t>also </a:t>
            </a:r>
            <a:r>
              <a:rPr sz="2400" spc="-5">
                <a:latin typeface="Calibri"/>
                <a:cs typeface="Calibri"/>
              </a:rPr>
              <a:t>subtract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number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existing </a:t>
            </a:r>
            <a:r>
              <a:rPr sz="2400" spc="-5">
                <a:latin typeface="Calibri"/>
                <a:cs typeface="Calibri"/>
              </a:rPr>
              <a:t>number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specific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 </a:t>
            </a:r>
            <a:r>
              <a:rPr sz="2400" spc="10"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SQL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Subtraction</a:t>
            </a:r>
            <a:r>
              <a:rPr sz="2400" b="1" spc="12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operand1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-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106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3460" y="43815"/>
            <a:ext cx="7468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5"/>
              <a:t> </a:t>
            </a:r>
            <a:r>
              <a:rPr spc="20"/>
              <a:t>their</a:t>
            </a:r>
            <a:r>
              <a:rPr spc="-60"/>
              <a:t> </a:t>
            </a:r>
            <a:r>
              <a:rPr spc="-5"/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3951" y="1037653"/>
            <a:ext cx="8750935" cy="4788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860">
              <a:lnSpc>
                <a:spcPct val="100400"/>
              </a:lnSpc>
              <a:spcBef>
                <a:spcPts val="9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10">
                <a:latin typeface="Calibri"/>
                <a:cs typeface="Calibri"/>
              </a:rPr>
              <a:t>Suppose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want</a:t>
            </a:r>
            <a:r>
              <a:rPr sz="2400" spc="5">
                <a:latin typeface="Calibri"/>
                <a:cs typeface="Calibri"/>
              </a:rPr>
              <a:t> 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subtract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5,000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salary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each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employee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given in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b="1" spc="-5">
                <a:latin typeface="Calibri"/>
                <a:cs typeface="Calibri"/>
              </a:rPr>
              <a:t>Employee_details </a:t>
            </a:r>
            <a:r>
              <a:rPr sz="2400" spc="-5">
                <a:latin typeface="Calibri"/>
                <a:cs typeface="Calibri"/>
              </a:rPr>
              <a:t>table. </a:t>
            </a:r>
            <a:r>
              <a:rPr sz="2400" spc="10">
                <a:latin typeface="Calibri"/>
                <a:cs typeface="Calibri"/>
              </a:rPr>
              <a:t>Then, </a:t>
            </a:r>
            <a:r>
              <a:rPr sz="2400">
                <a:latin typeface="Calibri"/>
                <a:cs typeface="Calibri"/>
              </a:rPr>
              <a:t>we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5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>
              <a:lnSpc>
                <a:spcPts val="2840"/>
              </a:lnSpc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Emp_Salary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ts val="2865"/>
              </a:lnSpc>
            </a:pPr>
            <a:r>
              <a:rPr sz="2400" b="1" spc="-15">
                <a:latin typeface="Calibri"/>
                <a:cs typeface="Calibri"/>
              </a:rPr>
              <a:t>5000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as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Emp_New_Salary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query,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performed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subtraction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>
                <a:latin typeface="Calibri"/>
                <a:cs typeface="Calibri"/>
              </a:rPr>
              <a:t>If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want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subtract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penalty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salary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each</a:t>
            </a:r>
            <a:r>
              <a:rPr sz="2400" spc="-5">
                <a:latin typeface="Calibri"/>
                <a:cs typeface="Calibri"/>
              </a:rPr>
              <a:t> employee,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5">
                <a:latin typeface="Calibri"/>
                <a:cs typeface="Calibri"/>
              </a:rPr>
              <a:t>then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>
              <a:lnSpc>
                <a:spcPts val="2865"/>
              </a:lnSpc>
            </a:pPr>
            <a:r>
              <a:rPr sz="2400" b="1" spc="5">
                <a:latin typeface="Calibri"/>
                <a:cs typeface="Calibri"/>
              </a:rPr>
              <a:t>SELECT</a:t>
            </a:r>
            <a:r>
              <a:rPr sz="2400" b="1" spc="-7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Emp_Salary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0"/>
              </a:spcBef>
            </a:pPr>
            <a:r>
              <a:rPr sz="2400" b="1" spc="-15">
                <a:latin typeface="Calibri"/>
                <a:cs typeface="Calibri"/>
              </a:rPr>
              <a:t>Penalty</a:t>
            </a:r>
            <a:r>
              <a:rPr sz="2400" b="1" spc="6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as </a:t>
            </a:r>
            <a:r>
              <a:rPr sz="2400" b="1" spc="-20">
                <a:latin typeface="Calibri"/>
                <a:cs typeface="Calibri"/>
              </a:rPr>
              <a:t>Emp_Total_Salary</a:t>
            </a:r>
            <a:r>
              <a:rPr sz="2400" b="1" spc="10">
                <a:latin typeface="Calibri"/>
                <a:cs typeface="Calibri"/>
              </a:rPr>
              <a:t> FROM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0"/>
            <a:ext cx="1112901" cy="680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107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38288"/>
            <a:ext cx="8088630" cy="37172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Multiplication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 Operator</a:t>
            </a:r>
            <a:r>
              <a:rPr sz="2400" b="1" spc="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(*)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200"/>
              </a:lnSpc>
              <a:spcBef>
                <a:spcPts val="995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Multiplication </a:t>
            </a:r>
            <a:r>
              <a:rPr sz="2400" spc="-15">
                <a:latin typeface="Calibri"/>
                <a:cs typeface="Calibri"/>
              </a:rPr>
              <a:t>Operator in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performs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Multiplication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10">
                <a:latin typeface="Calibri"/>
                <a:cs typeface="Calibri"/>
              </a:rPr>
              <a:t> the </a:t>
            </a:r>
            <a:r>
              <a:rPr sz="2400" spc="-10">
                <a:latin typeface="Calibri"/>
                <a:cs typeface="Calibri"/>
              </a:rPr>
              <a:t>numerical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data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database </a:t>
            </a:r>
            <a:r>
              <a:rPr sz="2400" spc="-5">
                <a:latin typeface="Calibri"/>
                <a:cs typeface="Calibri"/>
              </a:rPr>
              <a:t>table.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SQL,</a:t>
            </a:r>
            <a:r>
              <a:rPr sz="2400" spc="5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easily </a:t>
            </a:r>
            <a:r>
              <a:rPr sz="2400" spc="5">
                <a:latin typeface="Calibri"/>
                <a:cs typeface="Calibri"/>
              </a:rPr>
              <a:t>multiply the </a:t>
            </a:r>
            <a:r>
              <a:rPr sz="2400">
                <a:latin typeface="Calibri"/>
                <a:cs typeface="Calibri"/>
              </a:rPr>
              <a:t>numerical </a:t>
            </a:r>
            <a:r>
              <a:rPr sz="2400" spc="-5">
                <a:latin typeface="Calibri"/>
                <a:cs typeface="Calibri"/>
              </a:rPr>
              <a:t>values </a:t>
            </a:r>
            <a:r>
              <a:rPr sz="2400" spc="5">
                <a:latin typeface="Calibri"/>
                <a:cs typeface="Calibri"/>
              </a:rPr>
              <a:t>of two columns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 same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specifying</a:t>
            </a:r>
            <a:r>
              <a:rPr sz="2400" spc="5">
                <a:latin typeface="Calibri"/>
                <a:cs typeface="Calibri"/>
              </a:rPr>
              <a:t> both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names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first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second</a:t>
            </a:r>
            <a:r>
              <a:rPr sz="2400" spc="-1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SQL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Multiplication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operand1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125" y="0"/>
            <a:ext cx="1141476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108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470265" cy="47415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13970" algn="just">
              <a:lnSpc>
                <a:spcPct val="70400"/>
              </a:lnSpc>
              <a:spcBef>
                <a:spcPts val="955"/>
              </a:spcBef>
            </a:pPr>
            <a:r>
              <a:rPr sz="2400">
                <a:latin typeface="Calibri"/>
                <a:cs typeface="Calibri"/>
              </a:rPr>
              <a:t>Suppose,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double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salary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5">
                <a:latin typeface="Calibri"/>
                <a:cs typeface="Calibri"/>
              </a:rPr>
              <a:t>employee </a:t>
            </a:r>
            <a:r>
              <a:rPr sz="2400" spc="-15">
                <a:latin typeface="Calibri"/>
                <a:cs typeface="Calibri"/>
              </a:rPr>
              <a:t>given </a:t>
            </a:r>
            <a:r>
              <a:rPr sz="2400" spc="-30">
                <a:latin typeface="Calibri"/>
                <a:cs typeface="Calibri"/>
              </a:rPr>
              <a:t>in 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Employee_details </a:t>
            </a:r>
            <a:r>
              <a:rPr sz="2400" spc="-5">
                <a:latin typeface="Calibri"/>
                <a:cs typeface="Calibri"/>
              </a:rPr>
              <a:t>table. </a:t>
            </a:r>
            <a:r>
              <a:rPr sz="2400" spc="10">
                <a:latin typeface="Calibri"/>
                <a:cs typeface="Calibri"/>
              </a:rPr>
              <a:t>Then,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30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-2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 marR="14604" algn="just">
              <a:lnSpc>
                <a:spcPct val="70400"/>
              </a:lnSpc>
              <a:spcBef>
                <a:spcPts val="97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Emp_Salary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2</a:t>
            </a:r>
            <a:r>
              <a:rPr sz="2400" b="1" spc="5">
                <a:latin typeface="Calibri"/>
                <a:cs typeface="Calibri"/>
              </a:rPr>
              <a:t> as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Emp_New_Salary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 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 marL="12700" marR="16510" algn="just">
              <a:lnSpc>
                <a:spcPct val="70400"/>
              </a:lnSpc>
              <a:spcBef>
                <a:spcPts val="980"/>
              </a:spcBef>
            </a:pPr>
            <a:r>
              <a:rPr sz="2400" spc="-5">
                <a:latin typeface="Calibri"/>
                <a:cs typeface="Calibri"/>
              </a:rPr>
              <a:t>In this </a:t>
            </a:r>
            <a:r>
              <a:rPr sz="2400" spc="-30">
                <a:latin typeface="Calibri"/>
                <a:cs typeface="Calibri"/>
              </a:rPr>
              <a:t>query,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-5">
                <a:latin typeface="Calibri"/>
                <a:cs typeface="Calibri"/>
              </a:rPr>
              <a:t>performed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multiplication </a:t>
            </a:r>
            <a:r>
              <a:rPr sz="2400" spc="-15">
                <a:latin typeface="Calibri"/>
                <a:cs typeface="Calibri"/>
              </a:rPr>
              <a:t>operation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single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given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50">
              <a:latin typeface="Calibri"/>
              <a:cs typeface="Calibri"/>
            </a:endParaRPr>
          </a:p>
          <a:p>
            <a:pPr marL="12700" marR="5080" algn="just">
              <a:lnSpc>
                <a:spcPct val="69100"/>
              </a:lnSpc>
            </a:pPr>
            <a:r>
              <a:rPr sz="2400" spc="-5">
                <a:latin typeface="Calibri"/>
                <a:cs typeface="Calibri"/>
              </a:rPr>
              <a:t>If </a:t>
            </a:r>
            <a:r>
              <a:rPr sz="2400">
                <a:latin typeface="Calibri"/>
                <a:cs typeface="Calibri"/>
              </a:rPr>
              <a:t>we </a:t>
            </a:r>
            <a:r>
              <a:rPr sz="2400" spc="-25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multiply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Emp_Id </a:t>
            </a:r>
            <a:r>
              <a:rPr sz="2400" spc="5">
                <a:latin typeface="Calibri"/>
                <a:cs typeface="Calibri"/>
              </a:rPr>
              <a:t>column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Emp_Salary </a:t>
            </a:r>
            <a:r>
              <a:rPr sz="2400" spc="5">
                <a:latin typeface="Calibri"/>
                <a:cs typeface="Calibri"/>
              </a:rPr>
              <a:t>column of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 </a:t>
            </a:r>
            <a:r>
              <a:rPr sz="2400" spc="-5">
                <a:latin typeface="Calibri"/>
                <a:cs typeface="Calibri"/>
              </a:rPr>
              <a:t>employee whose Emp_Id </a:t>
            </a:r>
            <a:r>
              <a:rPr sz="2400" spc="-15">
                <a:latin typeface="Calibri"/>
                <a:cs typeface="Calibri"/>
              </a:rPr>
              <a:t>is 202, </a:t>
            </a:r>
            <a:r>
              <a:rPr sz="2400" spc="5">
                <a:latin typeface="Calibri"/>
                <a:cs typeface="Calibri"/>
              </a:rPr>
              <a:t>then we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 marR="5080" algn="just">
              <a:lnSpc>
                <a:spcPct val="67800"/>
              </a:lnSpc>
              <a:spcBef>
                <a:spcPts val="112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Emp_Id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Emp_Salary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as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Emp_Id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Emp_Salary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 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Emp_Id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=</a:t>
            </a:r>
            <a:r>
              <a:rPr sz="2400" b="1" spc="-15">
                <a:latin typeface="Calibri"/>
                <a:cs typeface="Calibri"/>
              </a:rPr>
              <a:t> 202;</a:t>
            </a:r>
            <a:endParaRPr sz="2400">
              <a:latin typeface="Calibri"/>
              <a:cs typeface="Calibri"/>
            </a:endParaRPr>
          </a:p>
          <a:p>
            <a:pPr marL="12700" marR="13335" algn="just">
              <a:lnSpc>
                <a:spcPct val="67800"/>
              </a:lnSpc>
              <a:spcBef>
                <a:spcPts val="1130"/>
              </a:spcBef>
            </a:pPr>
            <a:r>
              <a:rPr sz="2400" spc="-5">
                <a:latin typeface="Calibri"/>
                <a:cs typeface="Calibri"/>
              </a:rPr>
              <a:t>In this </a:t>
            </a:r>
            <a:r>
              <a:rPr sz="2400" spc="-30">
                <a:latin typeface="Calibri"/>
                <a:cs typeface="Calibri"/>
              </a:rPr>
              <a:t>query,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30">
                <a:latin typeface="Calibri"/>
                <a:cs typeface="Calibri"/>
              </a:rPr>
              <a:t>have </a:t>
            </a:r>
            <a:r>
              <a:rPr sz="2400">
                <a:latin typeface="Calibri"/>
                <a:cs typeface="Calibri"/>
              </a:rPr>
              <a:t>multiplied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values </a:t>
            </a:r>
            <a:r>
              <a:rPr sz="2400" spc="5">
                <a:latin typeface="Calibri"/>
                <a:cs typeface="Calibri"/>
              </a:rPr>
              <a:t>of two </a:t>
            </a:r>
            <a:r>
              <a:rPr sz="2400" spc="-5">
                <a:latin typeface="Calibri"/>
                <a:cs typeface="Calibri"/>
              </a:rPr>
              <a:t>columns </a:t>
            </a:r>
            <a:r>
              <a:rPr sz="2400" spc="5">
                <a:latin typeface="Calibri"/>
                <a:cs typeface="Calibri"/>
              </a:rPr>
              <a:t>by using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680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19312" y="1879663"/>
          <a:ext cx="8001000" cy="3668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10">
                          <a:latin typeface="Calibri"/>
                          <a:cs typeface="Calibri"/>
                        </a:rPr>
                        <a:t>PSO1: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30"/>
                        </a:lnSpc>
                        <a:tabLst>
                          <a:tab pos="737870" algn="l"/>
                          <a:tab pos="1109980" algn="l"/>
                          <a:tab pos="1405255" algn="l"/>
                          <a:tab pos="2396490" algn="l"/>
                          <a:tab pos="3559810" algn="l"/>
                          <a:tab pos="4579620" algn="l"/>
                          <a:tab pos="6047740" algn="l"/>
                          <a:tab pos="6762750" algn="l"/>
                        </a:tabLst>
                      </a:pPr>
                      <a:r>
                        <a:rPr sz="1800" spc="-30">
                          <a:latin typeface="Calibri"/>
                          <a:cs typeface="Calibri"/>
                        </a:rPr>
                        <a:t>Work	</a:t>
                      </a:r>
                      <a:r>
                        <a:rPr sz="1800" spc="15">
                          <a:latin typeface="Calibri"/>
                          <a:cs typeface="Calibri"/>
                        </a:rPr>
                        <a:t>as	</a:t>
                      </a:r>
                      <a:r>
                        <a:rPr sz="1800">
                          <a:latin typeface="Calibri"/>
                          <a:cs typeface="Calibri"/>
                        </a:rPr>
                        <a:t>a	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software	developer,	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database	</a:t>
                      </a:r>
                      <a:r>
                        <a:rPr sz="1800" spc="-20">
                          <a:latin typeface="Calibri"/>
                          <a:cs typeface="Calibri"/>
                        </a:rPr>
                        <a:t>administrator,	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tester	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 marR="52705">
                        <a:lnSpc>
                          <a:spcPts val="2180"/>
                        </a:lnSpc>
                        <a:tabLst>
                          <a:tab pos="1271905" algn="l"/>
                          <a:tab pos="2244090" algn="l"/>
                          <a:tab pos="2644775" algn="l"/>
                          <a:tab pos="3674110" algn="l"/>
                          <a:tab pos="4655820" algn="l"/>
                          <a:tab pos="4998720" algn="l"/>
                          <a:tab pos="5447030" algn="l"/>
                          <a:tab pos="5942965" algn="l"/>
                          <a:tab pos="6619240" algn="l"/>
                        </a:tabLst>
                      </a:pP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4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g	e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25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sz="1800">
                          <a:latin typeface="Calibri"/>
                          <a:cs typeface="Calibri"/>
                        </a:rPr>
                        <a:t>r	</a:t>
                      </a:r>
                      <a:r>
                        <a:rPr sz="1800" spc="-10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>
                          <a:latin typeface="Calibri"/>
                          <a:cs typeface="Calibri"/>
                        </a:rPr>
                        <a:t>r	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4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g	</a:t>
                      </a:r>
                      <a:r>
                        <a:rPr sz="1800" spc="-35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5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s	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t</a:t>
                      </a:r>
                      <a:r>
                        <a:rPr sz="1800">
                          <a:latin typeface="Calibri"/>
                          <a:cs typeface="Calibri"/>
                        </a:rPr>
                        <a:t>o	</a:t>
                      </a:r>
                      <a:r>
                        <a:rPr sz="1800" spc="-8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h</a:t>
                      </a:r>
                      <a:r>
                        <a:rPr sz="1800"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>
                          <a:latin typeface="Calibri"/>
                          <a:cs typeface="Calibri"/>
                        </a:rPr>
                        <a:t>l	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>
                          <a:latin typeface="Calibri"/>
                          <a:cs typeface="Calibri"/>
                        </a:rPr>
                        <a:t>d	</a:t>
                      </a:r>
                      <a:r>
                        <a:rPr sz="1800" spc="3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d 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industrial</a:t>
                      </a:r>
                      <a:r>
                        <a:rPr sz="1800" spc="-15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problems.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spc="10">
                          <a:latin typeface="Calibri"/>
                          <a:cs typeface="Calibri"/>
                        </a:rPr>
                        <a:t>PSO2: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39"/>
                        </a:lnSpc>
                      </a:pPr>
                      <a:r>
                        <a:rPr sz="180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core</a:t>
                      </a:r>
                      <a:r>
                        <a:rPr sz="18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subjects</a:t>
                      </a:r>
                      <a:r>
                        <a:rPr sz="18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22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8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structure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 marR="47625">
                        <a:lnSpc>
                          <a:spcPct val="100800"/>
                        </a:lnSpc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algorithm,</a:t>
                      </a:r>
                      <a:r>
                        <a:rPr sz="1800" spc="19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engineering,</a:t>
                      </a:r>
                      <a:r>
                        <a:rPr sz="18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web</a:t>
                      </a:r>
                      <a:r>
                        <a:rPr sz="180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>
                          <a:latin typeface="Calibri"/>
                          <a:cs typeface="Calibri"/>
                        </a:rPr>
                        <a:t>technology,</a:t>
                      </a:r>
                      <a:r>
                        <a:rPr sz="18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800" spc="18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>
                          <a:latin typeface="Calibri"/>
                          <a:cs typeface="Calibri"/>
                        </a:rPr>
                        <a:t>system, </a:t>
                      </a:r>
                      <a:r>
                        <a:rPr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a</a:t>
                      </a:r>
                      <a:r>
                        <a:rPr sz="180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n</a:t>
                      </a:r>
                      <a:r>
                        <a:rPr sz="180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t</a:t>
                      </a:r>
                      <a:r>
                        <a:rPr sz="180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v</a:t>
                      </a:r>
                      <a:r>
                        <a:rPr sz="180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>
                          <a:latin typeface="Calibri"/>
                          <a:cs typeface="Calibri"/>
                        </a:rPr>
                        <a:t>ex</a:t>
                      </a:r>
                      <a:r>
                        <a:rPr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sz="180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2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10">
                          <a:latin typeface="Calibri"/>
                          <a:cs typeface="Calibri"/>
                        </a:rPr>
                        <a:t>PSO3: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55"/>
                        </a:lnSpc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8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multi-disciplinary</a:t>
                      </a:r>
                      <a:r>
                        <a:rPr sz="180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modern</a:t>
                      </a:r>
                      <a:r>
                        <a:rPr sz="180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computing</a:t>
                      </a:r>
                      <a:r>
                        <a:rPr sz="1800" spc="10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8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lifelong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spc="-13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establish</a:t>
                      </a:r>
                      <a:r>
                        <a:rPr sz="180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>
                          <a:latin typeface="Calibri"/>
                          <a:cs typeface="Calibri"/>
                        </a:rPr>
                        <a:t>innovative</a:t>
                      </a:r>
                      <a:r>
                        <a:rPr sz="1800" spc="-15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>
                          <a:latin typeface="Calibri"/>
                          <a:cs typeface="Calibri"/>
                        </a:rPr>
                        <a:t>career.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10">
                          <a:latin typeface="Calibri"/>
                          <a:cs typeface="Calibri"/>
                        </a:rPr>
                        <a:t>PSO4: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65"/>
                        </a:lnSpc>
                      </a:pPr>
                      <a:r>
                        <a:rPr sz="1800" spc="-30">
                          <a:latin typeface="Calibri"/>
                          <a:cs typeface="Calibri"/>
                        </a:rPr>
                        <a:t>Work</a:t>
                      </a:r>
                      <a:r>
                        <a:rPr sz="180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team</a:t>
                      </a:r>
                      <a:r>
                        <a:rPr sz="180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18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8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18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ethical</a:t>
                      </a:r>
                      <a:r>
                        <a:rPr sz="18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concern</a:t>
                      </a:r>
                      <a:r>
                        <a:rPr sz="18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 successful</a:t>
                      </a:r>
                      <a:r>
                        <a:rPr sz="18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employee</a:t>
                      </a:r>
                      <a:r>
                        <a:rPr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employer</a:t>
                      </a:r>
                      <a:r>
                        <a:rPr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industry.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250" y="4825"/>
            <a:ext cx="10467975" cy="6572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0250" y="4825"/>
            <a:ext cx="10467975" cy="65722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3350" spc="1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z="335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10">
                <a:solidFill>
                  <a:srgbClr val="000000"/>
                </a:solidFill>
                <a:latin typeface="Times New Roman"/>
                <a:cs typeface="Times New Roman"/>
              </a:rPr>
              <a:t>Specific</a:t>
            </a:r>
            <a:r>
              <a:rPr sz="3350" spc="2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2814" y="1015682"/>
            <a:ext cx="8014334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15">
                <a:latin typeface="Arial MT"/>
                <a:cs typeface="Arial MT"/>
              </a:rPr>
              <a:t>On</a:t>
            </a:r>
            <a:r>
              <a:rPr sz="2000" spc="4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successful</a:t>
            </a:r>
            <a:r>
              <a:rPr sz="2000" spc="45">
                <a:latin typeface="Arial MT"/>
                <a:cs typeface="Arial MT"/>
              </a:rPr>
              <a:t> </a:t>
            </a:r>
            <a:r>
              <a:rPr sz="2000" spc="5">
                <a:latin typeface="Arial MT"/>
                <a:cs typeface="Arial MT"/>
              </a:rPr>
              <a:t>completion</a:t>
            </a:r>
            <a:r>
              <a:rPr sz="2000" spc="45">
                <a:latin typeface="Arial MT"/>
                <a:cs typeface="Arial MT"/>
              </a:rPr>
              <a:t> </a:t>
            </a:r>
            <a:r>
              <a:rPr sz="2000" spc="5">
                <a:latin typeface="Arial MT"/>
                <a:cs typeface="Arial MT"/>
              </a:rPr>
              <a:t>of</a:t>
            </a:r>
            <a:r>
              <a:rPr sz="2000" spc="8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graduation</a:t>
            </a:r>
            <a:r>
              <a:rPr sz="2000" spc="4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degree</a:t>
            </a:r>
            <a:r>
              <a:rPr sz="2000" spc="45">
                <a:latin typeface="Arial MT"/>
                <a:cs typeface="Arial MT"/>
              </a:rPr>
              <a:t> </a:t>
            </a:r>
            <a:r>
              <a:rPr sz="2000" spc="20">
                <a:latin typeface="Arial MT"/>
                <a:cs typeface="Arial MT"/>
              </a:rPr>
              <a:t>the</a:t>
            </a:r>
            <a:r>
              <a:rPr sz="2000" spc="45">
                <a:latin typeface="Arial MT"/>
                <a:cs typeface="Arial MT"/>
              </a:rPr>
              <a:t> </a:t>
            </a:r>
            <a:r>
              <a:rPr sz="2000" spc="-5">
                <a:latin typeface="Arial MT"/>
                <a:cs typeface="Arial MT"/>
              </a:rPr>
              <a:t>Computer</a:t>
            </a:r>
            <a:r>
              <a:rPr sz="2000" spc="55">
                <a:latin typeface="Arial MT"/>
                <a:cs typeface="Arial MT"/>
              </a:rPr>
              <a:t> </a:t>
            </a:r>
            <a:r>
              <a:rPr sz="2000" spc="10">
                <a:latin typeface="Arial MT"/>
                <a:cs typeface="Arial MT"/>
              </a:rPr>
              <a:t>Science </a:t>
            </a:r>
            <a:r>
              <a:rPr sz="2000" spc="-540">
                <a:latin typeface="Arial MT"/>
                <a:cs typeface="Arial MT"/>
              </a:rPr>
              <a:t> </a:t>
            </a:r>
            <a:r>
              <a:rPr sz="2000" spc="15">
                <a:latin typeface="Arial MT"/>
                <a:cs typeface="Arial MT"/>
              </a:rPr>
              <a:t>&amp;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sz="2000" spc="15">
                <a:latin typeface="Arial MT"/>
                <a:cs typeface="Arial MT"/>
              </a:rPr>
              <a:t>En</a:t>
            </a:r>
            <a:r>
              <a:rPr sz="2000" spc="5">
                <a:latin typeface="Arial MT"/>
                <a:cs typeface="Arial MT"/>
              </a:rPr>
              <a:t>g</a:t>
            </a:r>
            <a:r>
              <a:rPr sz="2000" spc="10">
                <a:latin typeface="Arial MT"/>
                <a:cs typeface="Arial MT"/>
              </a:rPr>
              <a:t>ine</a:t>
            </a:r>
            <a:r>
              <a:rPr sz="2000">
                <a:latin typeface="Arial MT"/>
                <a:cs typeface="Arial MT"/>
              </a:rPr>
              <a:t>e</a:t>
            </a:r>
            <a:r>
              <a:rPr sz="2000" spc="10">
                <a:latin typeface="Arial MT"/>
                <a:cs typeface="Arial MT"/>
              </a:rPr>
              <a:t>ring</a:t>
            </a:r>
            <a:r>
              <a:rPr sz="2000" spc="-110">
                <a:latin typeface="Arial MT"/>
                <a:cs typeface="Arial MT"/>
              </a:rPr>
              <a:t> </a:t>
            </a:r>
            <a:r>
              <a:rPr sz="2000" spc="10">
                <a:latin typeface="Arial MT"/>
                <a:cs typeface="Arial MT"/>
              </a:rPr>
              <a:t>gradua</a:t>
            </a:r>
            <a:r>
              <a:rPr sz="2000" spc="45">
                <a:latin typeface="Arial MT"/>
                <a:cs typeface="Arial MT"/>
              </a:rPr>
              <a:t>t</a:t>
            </a:r>
            <a:r>
              <a:rPr sz="2000" spc="10">
                <a:latin typeface="Arial MT"/>
                <a:cs typeface="Arial MT"/>
              </a:rPr>
              <a:t>es</a:t>
            </a:r>
            <a:r>
              <a:rPr sz="2000" spc="-155">
                <a:latin typeface="Arial MT"/>
                <a:cs typeface="Arial MT"/>
              </a:rPr>
              <a:t> </a:t>
            </a:r>
            <a:r>
              <a:rPr sz="2000" spc="-25">
                <a:latin typeface="Arial MT"/>
                <a:cs typeface="Arial MT"/>
              </a:rPr>
              <a:t>w</a:t>
            </a:r>
            <a:r>
              <a:rPr sz="2000" spc="5">
                <a:latin typeface="Arial MT"/>
                <a:cs typeface="Arial MT"/>
              </a:rPr>
              <a:t>ill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 spc="15">
                <a:latin typeface="Arial MT"/>
                <a:cs typeface="Arial MT"/>
              </a:rPr>
              <a:t>be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 spc="10">
                <a:latin typeface="Arial MT"/>
                <a:cs typeface="Arial MT"/>
              </a:rPr>
              <a:t>able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 spc="40">
                <a:latin typeface="Arial MT"/>
                <a:cs typeface="Arial MT"/>
              </a:rPr>
              <a:t>t</a:t>
            </a:r>
            <a:r>
              <a:rPr sz="2000" spc="10">
                <a:latin typeface="Arial MT"/>
                <a:cs typeface="Arial MT"/>
              </a:rPr>
              <a:t>o</a:t>
            </a:r>
            <a:r>
              <a:rPr sz="2000" spc="5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345805" cy="5004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Division</a:t>
            </a:r>
            <a:r>
              <a:rPr sz="2400" b="1" spc="-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(/)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Division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1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1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divides</a:t>
            </a:r>
            <a:r>
              <a:rPr sz="2400" spc="2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operand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left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side</a:t>
            </a:r>
          </a:p>
          <a:p>
            <a:pPr marL="127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by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operand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right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side.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SQL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Division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operand1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/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89900"/>
              </a:lnSpc>
              <a:spcBef>
                <a:spcPts val="1689"/>
              </a:spcBef>
            </a:pPr>
            <a:r>
              <a:rPr sz="2400" spc="-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SQL, we can </a:t>
            </a:r>
            <a:r>
              <a:rPr sz="2400" spc="-10">
                <a:latin typeface="Calibri"/>
                <a:cs typeface="Calibri"/>
              </a:rPr>
              <a:t>also </a:t>
            </a:r>
            <a:r>
              <a:rPr sz="2400">
                <a:latin typeface="Calibri"/>
                <a:cs typeface="Calibri"/>
              </a:rPr>
              <a:t>divide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numerical </a:t>
            </a:r>
            <a:r>
              <a:rPr sz="2400" spc="-15">
                <a:latin typeface="Calibri"/>
                <a:cs typeface="Calibri"/>
              </a:rPr>
              <a:t>values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one column </a:t>
            </a:r>
            <a:r>
              <a:rPr sz="2400" spc="10">
                <a:latin typeface="Calibri"/>
                <a:cs typeface="Calibri"/>
              </a:rPr>
              <a:t>by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another</a:t>
            </a:r>
            <a:r>
              <a:rPr sz="2400" spc="5">
                <a:latin typeface="Calibri"/>
                <a:cs typeface="Calibri"/>
              </a:rPr>
              <a:t> column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same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specifying</a:t>
            </a:r>
            <a:r>
              <a:rPr sz="2400" spc="5">
                <a:latin typeface="Calibri"/>
                <a:cs typeface="Calibri"/>
              </a:rPr>
              <a:t> both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 </a:t>
            </a:r>
            <a:r>
              <a:rPr sz="2400" spc="10">
                <a:latin typeface="Calibri"/>
                <a:cs typeface="Calibri"/>
              </a:rPr>
              <a:t> 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 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t 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nd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-55">
                <a:latin typeface="Calibri"/>
                <a:cs typeface="Calibri"/>
              </a:rPr>
              <a:t>We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also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perform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division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the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stored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110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6069" y="969581"/>
            <a:ext cx="8470265" cy="1049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89900"/>
              </a:lnSpc>
              <a:spcBef>
                <a:spcPts val="390"/>
              </a:spcBef>
            </a:pPr>
            <a:r>
              <a:rPr sz="2400">
                <a:latin typeface="Calibri"/>
                <a:cs typeface="Calibri"/>
              </a:rPr>
              <a:t>Suppose, 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-3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half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salary of each </a:t>
            </a:r>
            <a:r>
              <a:rPr sz="2400" spc="-5">
                <a:latin typeface="Calibri"/>
                <a:cs typeface="Calibri"/>
              </a:rPr>
              <a:t>employee </a:t>
            </a:r>
            <a:r>
              <a:rPr sz="2400" spc="-15">
                <a:latin typeface="Calibri"/>
                <a:cs typeface="Calibri"/>
              </a:rPr>
              <a:t>given in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Employee_details</a:t>
            </a:r>
            <a:r>
              <a:rPr sz="2400" spc="-5">
                <a:latin typeface="Calibri"/>
                <a:cs typeface="Calibri"/>
              </a:rPr>
              <a:t> table. </a:t>
            </a:r>
            <a:r>
              <a:rPr sz="2400" spc="5">
                <a:latin typeface="Calibri"/>
                <a:cs typeface="Calibri"/>
              </a:rPr>
              <a:t>For </a:t>
            </a:r>
            <a:r>
              <a:rPr sz="2400" spc="-20">
                <a:latin typeface="Calibri"/>
                <a:cs typeface="Calibri"/>
              </a:rPr>
              <a:t>this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6069" y="2084958"/>
            <a:ext cx="84715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8260" algn="l"/>
                <a:tab pos="3224530" algn="l"/>
                <a:tab pos="3777615" algn="l"/>
                <a:tab pos="4340225" algn="l"/>
                <a:tab pos="5035550" algn="l"/>
                <a:tab pos="7666990" algn="l"/>
              </a:tabLst>
            </a:pPr>
            <a:r>
              <a:rPr sz="2400" b="1" spc="-15">
                <a:latin typeface="Calibri"/>
                <a:cs typeface="Calibri"/>
              </a:rPr>
              <a:t>S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30">
                <a:latin typeface="Calibri"/>
                <a:cs typeface="Calibri"/>
              </a:rPr>
              <a:t>L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C</a:t>
            </a:r>
            <a:r>
              <a:rPr sz="2400" b="1">
                <a:latin typeface="Calibri"/>
                <a:cs typeface="Calibri"/>
              </a:rPr>
              <a:t>T	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5">
                <a:latin typeface="Calibri"/>
                <a:cs typeface="Calibri"/>
              </a:rPr>
              <a:t>p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0">
                <a:latin typeface="Calibri"/>
                <a:cs typeface="Calibri"/>
              </a:rPr>
              <a:t>S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5">
                <a:latin typeface="Calibri"/>
                <a:cs typeface="Calibri"/>
              </a:rPr>
              <a:t>l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-30">
                <a:latin typeface="Calibri"/>
                <a:cs typeface="Calibri"/>
              </a:rPr>
              <a:t>r</a:t>
            </a:r>
            <a:r>
              <a:rPr sz="2400" b="1">
                <a:latin typeface="Calibri"/>
                <a:cs typeface="Calibri"/>
              </a:rPr>
              <a:t>y	/	2	</a:t>
            </a:r>
            <a:r>
              <a:rPr sz="2400" b="1" spc="15">
                <a:latin typeface="Calibri"/>
                <a:cs typeface="Calibri"/>
              </a:rPr>
              <a:t>a</a:t>
            </a:r>
            <a:r>
              <a:rPr sz="2400" b="1">
                <a:latin typeface="Calibri"/>
                <a:cs typeface="Calibri"/>
              </a:rPr>
              <a:t>s	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5">
                <a:latin typeface="Calibri"/>
                <a:cs typeface="Calibri"/>
              </a:rPr>
              <a:t>p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0">
                <a:latin typeface="Calibri"/>
                <a:cs typeface="Calibri"/>
              </a:rPr>
              <a:t>N</a:t>
            </a:r>
            <a:r>
              <a:rPr sz="2400" b="1" spc="-15">
                <a:latin typeface="Calibri"/>
                <a:cs typeface="Calibri"/>
              </a:rPr>
              <a:t>e</a:t>
            </a:r>
            <a:r>
              <a:rPr sz="2400" b="1">
                <a:latin typeface="Calibri"/>
                <a:cs typeface="Calibri"/>
              </a:rPr>
              <a:t>w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0">
                <a:latin typeface="Calibri"/>
                <a:cs typeface="Calibri"/>
              </a:rPr>
              <a:t>S</a:t>
            </a:r>
            <a:r>
              <a:rPr sz="2400" b="1" spc="-65">
                <a:latin typeface="Calibri"/>
                <a:cs typeface="Calibri"/>
              </a:rPr>
              <a:t>a</a:t>
            </a:r>
            <a:r>
              <a:rPr sz="2400" b="1" spc="5">
                <a:latin typeface="Calibri"/>
                <a:cs typeface="Calibri"/>
              </a:rPr>
              <a:t>l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-30">
                <a:latin typeface="Calibri"/>
                <a:cs typeface="Calibri"/>
              </a:rPr>
              <a:t>r</a:t>
            </a:r>
            <a:r>
              <a:rPr sz="2400" b="1">
                <a:latin typeface="Calibri"/>
                <a:cs typeface="Calibri"/>
              </a:rPr>
              <a:t>y	</a:t>
            </a:r>
            <a:r>
              <a:rPr sz="2400" b="1" spc="20">
                <a:latin typeface="Calibri"/>
                <a:cs typeface="Calibri"/>
              </a:rPr>
              <a:t>F</a:t>
            </a:r>
            <a:r>
              <a:rPr sz="2400" b="1">
                <a:latin typeface="Calibri"/>
                <a:cs typeface="Calibri"/>
              </a:rPr>
              <a:t>R</a:t>
            </a:r>
            <a:r>
              <a:rPr sz="2400" b="1" spc="20">
                <a:latin typeface="Calibri"/>
                <a:cs typeface="Calibri"/>
              </a:rPr>
              <a:t>O</a:t>
            </a:r>
            <a:r>
              <a:rPr sz="2400" b="1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6069" y="2327465"/>
            <a:ext cx="8451215" cy="12655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>
                <a:latin typeface="Calibri"/>
                <a:cs typeface="Calibri"/>
              </a:rPr>
              <a:t>Employee_details;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spcBef>
                <a:spcPts val="725"/>
              </a:spcBef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this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query,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have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performed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division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operation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-5">
                <a:latin typeface="Calibri"/>
                <a:cs typeface="Calibri"/>
              </a:rPr>
              <a:t>single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given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069" y="4025391"/>
            <a:ext cx="8470265" cy="21812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Modulus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(%)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725"/>
              </a:spcBef>
              <a:tabLst>
                <a:tab pos="612775" algn="l"/>
                <a:tab pos="1833245" algn="l"/>
                <a:tab pos="3091180" algn="l"/>
                <a:tab pos="3453129" algn="l"/>
                <a:tab pos="4054475" algn="l"/>
                <a:tab pos="5245735" algn="l"/>
                <a:tab pos="7218680" algn="l"/>
                <a:tab pos="8038465" algn="l"/>
              </a:tabLst>
            </a:pPr>
            <a:r>
              <a:rPr sz="2400" spc="2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du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-1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-5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5">
                <a:latin typeface="Calibri"/>
                <a:cs typeface="Calibri"/>
              </a:rPr>
              <a:t>p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 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ai</a:t>
            </a:r>
            <a:r>
              <a:rPr sz="2400" spc="5">
                <a:latin typeface="Calibri"/>
                <a:cs typeface="Calibri"/>
              </a:rPr>
              <a:t>nd</a:t>
            </a:r>
            <a:r>
              <a:rPr sz="2400">
                <a:latin typeface="Calibri"/>
                <a:cs typeface="Calibri"/>
              </a:rPr>
              <a:t>er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7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</a:p>
          <a:p>
            <a:pPr marL="12700">
              <a:lnSpc>
                <a:spcPts val="2720"/>
              </a:lnSpc>
            </a:pPr>
            <a:r>
              <a:rPr sz="2400" spc="-15">
                <a:latin typeface="Calibri"/>
                <a:cs typeface="Calibri"/>
              </a:rPr>
              <a:t>operand</a:t>
            </a:r>
            <a:r>
              <a:rPr sz="2400" spc="5">
                <a:latin typeface="Calibri"/>
                <a:cs typeface="Calibri"/>
              </a:rPr>
              <a:t> 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left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side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divided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operand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right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side.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0">
                <a:latin typeface="Calibri"/>
                <a:cs typeface="Calibri"/>
              </a:rPr>
              <a:t>Syntax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SQL</a:t>
            </a:r>
            <a:r>
              <a:rPr sz="2400" b="1" spc="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Modulus</a:t>
            </a:r>
            <a:r>
              <a:rPr sz="2400" b="1" spc="70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operand1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%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450" y="0"/>
            <a:ext cx="1208151" cy="7048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111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0"/>
            <a:ext cx="7772400" cy="68097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00426" y="0"/>
          <a:ext cx="7773667" cy="334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118">
                <a:tc gridSpan="5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b="1" spc="1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3200" b="1" spc="-5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3200" b="1" spc="-5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3200" b="1" spc="-5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3200" b="1" spc="-6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Procedures(conti…)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6350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00D9B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9525" cap="flat" cmpd="sng" algn="ctr">
                      <a:solidFill>
                        <a:srgbClr val="00D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10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 cap="flat" cmpd="sng" algn="ctr">
                      <a:solidFill>
                        <a:srgbClr val="C6C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D9B0"/>
                      </a:solidFill>
                      <a:prstDash val="solid"/>
                    </a:lnR>
                    <a:lnT w="9525">
                      <a:solidFill>
                        <a:srgbClr val="00D9B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8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D9B0"/>
                      </a:solidFill>
                      <a:prstDash val="solid"/>
                    </a:lnL>
                    <a:lnR w="9525">
                      <a:solidFill>
                        <a:srgbClr val="00D9B0"/>
                      </a:solidFill>
                      <a:prstDash val="solid"/>
                    </a:lnR>
                    <a:lnT w="9525">
                      <a:solidFill>
                        <a:srgbClr val="00D9B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1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D9B0"/>
                      </a:solidFill>
                      <a:prstDash val="solid"/>
                    </a:lnL>
                    <a:lnR w="9525">
                      <a:solidFill>
                        <a:srgbClr val="00D9B0"/>
                      </a:solidFill>
                      <a:prstDash val="solid"/>
                    </a:lnR>
                    <a:lnT w="9525">
                      <a:solidFill>
                        <a:srgbClr val="00D9B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D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6CCBD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93951" y="3361690"/>
            <a:ext cx="5251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204" y="3361690"/>
            <a:ext cx="10744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875" y="3361690"/>
            <a:ext cx="674433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1585" algn="l"/>
                <a:tab pos="1756410" algn="l"/>
                <a:tab pos="2157095" algn="l"/>
                <a:tab pos="3424554" algn="l"/>
                <a:tab pos="4387215" algn="l"/>
                <a:tab pos="5379085" algn="l"/>
                <a:tab pos="6055360" algn="l"/>
              </a:tabLst>
            </a:pP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f	a	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e,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h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3951" y="3734117"/>
            <a:ext cx="8804910" cy="221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Number,</a:t>
            </a:r>
            <a:r>
              <a:rPr sz="2400" b="1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First_operand,</a:t>
            </a:r>
            <a:r>
              <a:rPr sz="2400" b="1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 Second_operand.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tabLst>
                <a:tab pos="384175" algn="l"/>
                <a:tab pos="955675" algn="l"/>
                <a:tab pos="1775460" algn="l"/>
                <a:tab pos="2242820" algn="l"/>
                <a:tab pos="2833370" algn="l"/>
                <a:tab pos="3453129" algn="l"/>
                <a:tab pos="4940300" algn="l"/>
                <a:tab pos="5436235" algn="l"/>
                <a:tab pos="6598920" algn="l"/>
                <a:tab pos="7218680" algn="l"/>
                <a:tab pos="8524240" algn="l"/>
              </a:tabLst>
            </a:pPr>
            <a:r>
              <a:rPr sz="2400" spc="-5">
                <a:latin typeface="Calibri"/>
                <a:cs typeface="Calibri"/>
              </a:rPr>
              <a:t>If	</a:t>
            </a:r>
            <a:r>
              <a:rPr sz="2400" spc="5">
                <a:latin typeface="Calibri"/>
                <a:cs typeface="Calibri"/>
              </a:rPr>
              <a:t>we	</a:t>
            </a:r>
            <a:r>
              <a:rPr sz="2400" spc="-5">
                <a:latin typeface="Calibri"/>
                <a:cs typeface="Calibri"/>
              </a:rPr>
              <a:t>want	</a:t>
            </a:r>
            <a:r>
              <a:rPr sz="2400" spc="5">
                <a:latin typeface="Calibri"/>
                <a:cs typeface="Calibri"/>
              </a:rPr>
              <a:t>to	</a:t>
            </a:r>
            <a:r>
              <a:rPr sz="2400" spc="-30">
                <a:latin typeface="Calibri"/>
                <a:cs typeface="Calibri"/>
              </a:rPr>
              <a:t>get	</a:t>
            </a:r>
            <a:r>
              <a:rPr sz="2400" spc="10">
                <a:latin typeface="Calibri"/>
                <a:cs typeface="Calibri"/>
              </a:rPr>
              <a:t>the	</a:t>
            </a:r>
            <a:r>
              <a:rPr sz="2400" spc="-15">
                <a:latin typeface="Calibri"/>
                <a:cs typeface="Calibri"/>
              </a:rPr>
              <a:t>remainder	</a:t>
            </a:r>
            <a:r>
              <a:rPr sz="2400" spc="5">
                <a:latin typeface="Calibri"/>
                <a:cs typeface="Calibri"/>
              </a:rPr>
              <a:t>by	</a:t>
            </a:r>
            <a:r>
              <a:rPr sz="2400" spc="-15">
                <a:latin typeface="Calibri"/>
                <a:cs typeface="Calibri"/>
              </a:rPr>
              <a:t>dividing	</a:t>
            </a:r>
            <a:r>
              <a:rPr sz="2400" spc="5">
                <a:latin typeface="Calibri"/>
                <a:cs typeface="Calibri"/>
              </a:rPr>
              <a:t>the	</a:t>
            </a:r>
            <a:r>
              <a:rPr sz="2400" spc="-5">
                <a:latin typeface="Calibri"/>
                <a:cs typeface="Calibri"/>
              </a:rPr>
              <a:t>numbers	</a:t>
            </a:r>
            <a:r>
              <a:rPr sz="2400" spc="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5"/>
              </a:spcBef>
              <a:tabLst>
                <a:tab pos="1870710" algn="l"/>
                <a:tab pos="2938780" algn="l"/>
                <a:tab pos="3367404" algn="l"/>
                <a:tab pos="3920490" algn="l"/>
                <a:tab pos="5159375" algn="l"/>
                <a:tab pos="5550535" algn="l"/>
                <a:tab pos="7780655" algn="l"/>
              </a:tabLst>
            </a:pPr>
            <a:r>
              <a:rPr sz="2400" spc="15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nu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	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nd</a:t>
            </a:r>
            <a:r>
              <a:rPr sz="2400" spc="-75">
                <a:latin typeface="Calibri"/>
                <a:cs typeface="Calibri"/>
              </a:rPr>
              <a:t>_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,  </a:t>
            </a:r>
            <a:r>
              <a:rPr sz="2400" spc="5">
                <a:latin typeface="Calibri"/>
                <a:cs typeface="Calibri"/>
              </a:rPr>
              <a:t>then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have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>
              <a:lnSpc>
                <a:spcPts val="2735"/>
              </a:lnSpc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First_operand</a:t>
            </a:r>
            <a:r>
              <a:rPr sz="2400" b="1" spc="6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%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Second_operand</a:t>
            </a:r>
            <a:r>
              <a:rPr sz="2400" b="1" spc="60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as</a:t>
            </a:r>
            <a:r>
              <a:rPr sz="2400" b="1" spc="7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Remainder</a:t>
            </a:r>
            <a:r>
              <a:rPr sz="2400" b="1" spc="2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6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Emplo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5">
                <a:latin typeface="Calibri"/>
                <a:cs typeface="Calibri"/>
              </a:rPr>
              <a:t>yee_details;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6809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112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9157335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Comparison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ct val="70400"/>
              </a:lnSpc>
              <a:spcBef>
                <a:spcPts val="980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Comparison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-15">
                <a:latin typeface="Calibri"/>
                <a:cs typeface="Calibri"/>
              </a:rPr>
              <a:t> in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compare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two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different </a:t>
            </a:r>
            <a:r>
              <a:rPr sz="2400" spc="-5">
                <a:latin typeface="Calibri"/>
                <a:cs typeface="Calibri"/>
              </a:rPr>
              <a:t>data </a:t>
            </a:r>
            <a:r>
              <a:rPr sz="2400" spc="5">
                <a:latin typeface="Calibri"/>
                <a:cs typeface="Calibri"/>
              </a:rPr>
              <a:t>of  </a:t>
            </a:r>
            <a:r>
              <a:rPr sz="2400" spc="-10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 table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check </a:t>
            </a:r>
            <a:r>
              <a:rPr sz="2400" spc="5">
                <a:latin typeface="Calibri"/>
                <a:cs typeface="Calibri"/>
              </a:rPr>
              <a:t>whether they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5">
                <a:latin typeface="Calibri"/>
                <a:cs typeface="Calibri"/>
              </a:rPr>
              <a:t>the same, </a:t>
            </a:r>
            <a:r>
              <a:rPr sz="2400" spc="-45">
                <a:latin typeface="Calibri"/>
                <a:cs typeface="Calibri"/>
              </a:rPr>
              <a:t>greater,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30">
                <a:latin typeface="Calibri"/>
                <a:cs typeface="Calibri"/>
              </a:rPr>
              <a:t>lesser.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comparison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alibri"/>
              <a:cs typeface="Calibri"/>
            </a:endParaRPr>
          </a:p>
          <a:p>
            <a:pPr marL="12700" marR="5080" algn="just">
              <a:lnSpc>
                <a:spcPct val="67800"/>
              </a:lnSpc>
            </a:pPr>
            <a:r>
              <a:rPr sz="2400" spc="-5">
                <a:latin typeface="Calibri"/>
                <a:cs typeface="Calibri"/>
              </a:rPr>
              <a:t>Following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various </a:t>
            </a:r>
            <a:r>
              <a:rPr sz="2400" spc="-5">
                <a:latin typeface="Calibri"/>
                <a:cs typeface="Calibri"/>
              </a:rPr>
              <a:t>comparison </a:t>
            </a:r>
            <a:r>
              <a:rPr sz="2400" spc="-30">
                <a:latin typeface="Calibri"/>
                <a:cs typeface="Calibri"/>
              </a:rPr>
              <a:t>operators </a:t>
            </a:r>
            <a:r>
              <a:rPr sz="2400">
                <a:latin typeface="Calibri"/>
                <a:cs typeface="Calibri"/>
              </a:rPr>
              <a:t>which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-5">
                <a:latin typeface="Calibri"/>
                <a:cs typeface="Calibri"/>
              </a:rPr>
              <a:t>performed </a:t>
            </a:r>
            <a:r>
              <a:rPr sz="2400" spc="5">
                <a:latin typeface="Calibri"/>
                <a:cs typeface="Calibri"/>
              </a:rPr>
              <a:t>on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ed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4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Equal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(=)</a:t>
            </a: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Equal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(!=)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Greater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Than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(&gt;)</a:t>
            </a:r>
          </a:p>
          <a:p>
            <a:pPr marL="527050" indent="-514984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Greater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Than</a:t>
            </a:r>
            <a:r>
              <a:rPr sz="2400" spc="-5">
                <a:latin typeface="Calibri"/>
                <a:cs typeface="Calibri"/>
              </a:rPr>
              <a:t> Equals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(&gt;=)</a:t>
            </a:r>
          </a:p>
          <a:p>
            <a:pPr marL="527050" indent="-514984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Less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Than</a:t>
            </a:r>
            <a:r>
              <a:rPr sz="2400" spc="-15">
                <a:latin typeface="Calibri"/>
                <a:cs typeface="Calibri"/>
              </a:rPr>
              <a:t> Operator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(&lt;)\</a:t>
            </a:r>
            <a:endParaRPr sz="2400">
              <a:latin typeface="Calibri"/>
              <a:cs typeface="Calibri"/>
            </a:endParaRPr>
          </a:p>
          <a:p>
            <a:pPr marL="527050" indent="-514984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Less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Than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Equals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(&lt;=)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9601" cy="685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113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737806"/>
            <a:ext cx="9295130" cy="2839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 Equal</a:t>
            </a:r>
            <a:r>
              <a:rPr sz="2400" b="1" spc="-8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 (=)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1019"/>
              </a:spcBef>
              <a:tabLst>
                <a:tab pos="641350" algn="l"/>
                <a:tab pos="2166620" algn="l"/>
              </a:tabLst>
            </a:pPr>
            <a:r>
              <a:rPr sz="2400">
                <a:latin typeface="Calibri"/>
                <a:cs typeface="Calibri"/>
              </a:rPr>
              <a:t>This	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	</a:t>
            </a:r>
            <a:r>
              <a:rPr sz="2400" spc="-5">
                <a:latin typeface="Calibri"/>
                <a:cs typeface="Calibri"/>
              </a:rPr>
              <a:t>highly</a:t>
            </a:r>
            <a:r>
              <a:rPr sz="2400" spc="39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4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4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SQL</a:t>
            </a:r>
            <a:r>
              <a:rPr sz="2400" spc="4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queries.</a:t>
            </a:r>
            <a:r>
              <a:rPr sz="2400" spc="4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3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Equal</a:t>
            </a:r>
            <a:r>
              <a:rPr sz="2400" spc="4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4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4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SQL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shows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only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matches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specified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 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605"/>
              </a:spcBef>
            </a:pPr>
            <a:r>
              <a:rPr sz="2400">
                <a:latin typeface="Calibri"/>
                <a:cs typeface="Calibri"/>
              </a:rPr>
              <a:t>This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returns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TRUE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records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database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if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both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operands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specified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matched.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725"/>
              </a:spcBef>
            </a:pPr>
            <a:r>
              <a:rPr sz="2400" spc="-5">
                <a:latin typeface="Calibri"/>
                <a:cs typeface="Calibri"/>
              </a:rPr>
              <a:t>Let's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understand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below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example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which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explains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how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execute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Equal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67241" y="3717480"/>
          <a:ext cx="7048500" cy="263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90805" marB="0">
                    <a:lnL w="9525">
                      <a:solidFill>
                        <a:srgbClr val="5F35F0"/>
                      </a:solidFill>
                      <a:prstDash val="solid"/>
                    </a:lnL>
                    <a:lnR w="9525">
                      <a:solidFill>
                        <a:srgbClr val="5F35F0"/>
                      </a:solidFill>
                      <a:prstDash val="solid"/>
                    </a:lnR>
                    <a:lnT w="9525">
                      <a:solidFill>
                        <a:srgbClr val="5F35F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5F35F0"/>
                      </a:solidFill>
                      <a:prstDash val="solid"/>
                    </a:lnL>
                    <a:lnR w="9525">
                      <a:solidFill>
                        <a:srgbClr val="5F35F0"/>
                      </a:solidFill>
                      <a:prstDash val="solid"/>
                    </a:lnR>
                    <a:lnT w="9525">
                      <a:solidFill>
                        <a:srgbClr val="5F35F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5F35F0"/>
                      </a:solidFill>
                      <a:prstDash val="solid"/>
                    </a:lnL>
                    <a:lnR w="9525">
                      <a:solidFill>
                        <a:srgbClr val="5F35F0"/>
                      </a:solidFill>
                      <a:prstDash val="solid"/>
                    </a:lnR>
                    <a:lnT w="9525">
                      <a:solidFill>
                        <a:srgbClr val="5F35F0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Ankit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Bheem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5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9601" cy="7429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114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267065" cy="407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755"/>
              </a:lnSpc>
              <a:spcBef>
                <a:spcPts val="105"/>
              </a:spcBef>
            </a:pPr>
            <a:r>
              <a:rPr sz="2400">
                <a:latin typeface="Calibri"/>
                <a:cs typeface="Calibri"/>
              </a:rPr>
              <a:t>This</a:t>
            </a:r>
            <a:r>
              <a:rPr sz="2400" spc="5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example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consists</a:t>
            </a:r>
            <a:r>
              <a:rPr sz="2400" spc="5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Employee_details</a:t>
            </a:r>
            <a:r>
              <a:rPr sz="2400" spc="5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table,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5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>
                <a:latin typeface="Calibri"/>
                <a:cs typeface="Calibri"/>
              </a:rPr>
              <a:t>three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Emp_Id,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Emp_Name,</a:t>
            </a:r>
            <a:r>
              <a:rPr sz="2400" spc="-1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20">
                <a:latin typeface="Calibri"/>
                <a:cs typeface="Calibri"/>
              </a:rPr>
              <a:t>Emp_Salary.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12700" marR="6350" algn="just">
              <a:lnSpc>
                <a:spcPct val="89900"/>
              </a:lnSpc>
              <a:spcBef>
                <a:spcPts val="5"/>
              </a:spcBef>
            </a:pPr>
            <a:r>
              <a:rPr sz="2400">
                <a:latin typeface="Calibri"/>
                <a:cs typeface="Calibri"/>
              </a:rPr>
              <a:t>Suppose,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20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access </a:t>
            </a:r>
            <a:r>
              <a:rPr sz="2400" spc="-20">
                <a:latin typeface="Calibri"/>
                <a:cs typeface="Calibri"/>
              </a:rPr>
              <a:t>all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records </a:t>
            </a:r>
            <a:r>
              <a:rPr sz="2400" spc="-35">
                <a:latin typeface="Calibri"/>
                <a:cs typeface="Calibri"/>
              </a:rPr>
              <a:t>of </a:t>
            </a:r>
            <a:r>
              <a:rPr sz="2400" spc="-5">
                <a:latin typeface="Calibri"/>
                <a:cs typeface="Calibri"/>
              </a:rPr>
              <a:t>those </a:t>
            </a:r>
            <a:r>
              <a:rPr sz="2400" spc="-10">
                <a:latin typeface="Calibri"/>
                <a:cs typeface="Calibri"/>
              </a:rPr>
              <a:t>employees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Employee_details </a:t>
            </a:r>
            <a:r>
              <a:rPr sz="2400" spc="-10">
                <a:latin typeface="Calibri"/>
                <a:cs typeface="Calibri"/>
              </a:rPr>
              <a:t>table </a:t>
            </a:r>
            <a:r>
              <a:rPr sz="2400" spc="10">
                <a:latin typeface="Calibri"/>
                <a:cs typeface="Calibri"/>
              </a:rPr>
              <a:t>whose </a:t>
            </a:r>
            <a:r>
              <a:rPr sz="2400" spc="-10">
                <a:latin typeface="Calibri"/>
                <a:cs typeface="Calibri"/>
              </a:rPr>
              <a:t>salary </a:t>
            </a:r>
            <a:r>
              <a:rPr sz="2400" spc="-15">
                <a:latin typeface="Calibri"/>
                <a:cs typeface="Calibri"/>
              </a:rPr>
              <a:t>is 30000. </a:t>
            </a:r>
            <a:r>
              <a:rPr sz="2400" spc="10">
                <a:latin typeface="Calibri"/>
                <a:cs typeface="Calibri"/>
              </a:rPr>
              <a:t>Then, we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have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database:</a:t>
            </a: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Emp_Salary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=</a:t>
            </a:r>
            <a:r>
              <a:rPr sz="2400" b="1" spc="-20">
                <a:latin typeface="Calibri"/>
                <a:cs typeface="Calibri"/>
              </a:rPr>
              <a:t> 30000;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685"/>
              </a:spcBef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this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example,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SQL </a:t>
            </a:r>
            <a:r>
              <a:rPr sz="2400">
                <a:latin typeface="Calibri"/>
                <a:cs typeface="Calibri"/>
              </a:rPr>
              <a:t>equal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-5">
                <a:latin typeface="Calibri"/>
                <a:cs typeface="Calibri"/>
              </a:rPr>
              <a:t> 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>
                <a:latin typeface="Calibri"/>
                <a:cs typeface="Calibri"/>
              </a:rPr>
              <a:t>getting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records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those </a:t>
            </a:r>
            <a:r>
              <a:rPr sz="2400" spc="-10">
                <a:latin typeface="Calibri"/>
                <a:cs typeface="Calibri"/>
              </a:rPr>
              <a:t>employees </a:t>
            </a:r>
            <a:r>
              <a:rPr sz="2400" spc="10">
                <a:latin typeface="Calibri"/>
                <a:cs typeface="Calibri"/>
              </a:rPr>
              <a:t>whose </a:t>
            </a:r>
            <a:r>
              <a:rPr sz="2400" spc="-15">
                <a:latin typeface="Calibri"/>
                <a:cs typeface="Calibri"/>
              </a:rPr>
              <a:t>salary </a:t>
            </a:r>
            <a:r>
              <a:rPr sz="2400" spc="-30">
                <a:latin typeface="Calibri"/>
                <a:cs typeface="Calibri"/>
              </a:rPr>
              <a:t>is 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30000.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115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595995" cy="50806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Equal</a:t>
            </a:r>
            <a:r>
              <a:rPr sz="2400" b="1" spc="-8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Not</a:t>
            </a:r>
            <a:r>
              <a:rPr sz="2400" b="1" spc="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-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(!=)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Equal</a:t>
            </a:r>
            <a:r>
              <a:rPr sz="2400" spc="2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</a:t>
            </a:r>
            <a:r>
              <a:rPr sz="2400" spc="3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3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shows</a:t>
            </a:r>
            <a:r>
              <a:rPr sz="2400" spc="3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only</a:t>
            </a:r>
            <a:r>
              <a:rPr sz="2400" spc="2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those</a:t>
            </a:r>
            <a:r>
              <a:rPr sz="2400" spc="30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2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3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do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not</a:t>
            </a:r>
          </a:p>
          <a:p>
            <a:pPr marL="12700" algn="just">
              <a:lnSpc>
                <a:spcPts val="2755"/>
              </a:lnSpc>
            </a:pPr>
            <a:r>
              <a:rPr sz="2400" spc="30">
                <a:latin typeface="Calibri"/>
                <a:cs typeface="Calibri"/>
              </a:rPr>
              <a:t>m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qu</a:t>
            </a:r>
            <a:r>
              <a:rPr sz="2400">
                <a:latin typeface="Calibri"/>
                <a:cs typeface="Calibri"/>
              </a:rPr>
              <a:t>er</a:t>
            </a:r>
            <a:r>
              <a:rPr sz="2400" spc="-40">
                <a:latin typeface="Calibri"/>
                <a:cs typeface="Calibri"/>
              </a:rPr>
              <a:t>y</a:t>
            </a:r>
            <a:r>
              <a:rPr sz="2400">
                <a:latin typeface="Calibri"/>
                <a:cs typeface="Calibri"/>
              </a:rPr>
              <a:t>'s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ed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al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 marR="9525" algn="just">
              <a:lnSpc>
                <a:spcPct val="91300"/>
              </a:lnSpc>
              <a:spcBef>
                <a:spcPts val="905"/>
              </a:spcBef>
            </a:pPr>
            <a:r>
              <a:rPr sz="2400">
                <a:latin typeface="Calibri"/>
                <a:cs typeface="Calibri"/>
              </a:rPr>
              <a:t>This </a:t>
            </a:r>
            <a:r>
              <a:rPr sz="2400" spc="-10">
                <a:latin typeface="Calibri"/>
                <a:cs typeface="Calibri"/>
              </a:rPr>
              <a:t>operator </a:t>
            </a:r>
            <a:r>
              <a:rPr sz="2400" spc="-20">
                <a:latin typeface="Calibri"/>
                <a:cs typeface="Calibri"/>
              </a:rPr>
              <a:t>returns </a:t>
            </a:r>
            <a:r>
              <a:rPr sz="2400" spc="-5">
                <a:latin typeface="Calibri"/>
                <a:cs typeface="Calibri"/>
              </a:rPr>
              <a:t>those </a:t>
            </a:r>
            <a:r>
              <a:rPr sz="2400" spc="-20">
                <a:latin typeface="Calibri"/>
                <a:cs typeface="Calibri"/>
              </a:rPr>
              <a:t>records </a:t>
            </a:r>
            <a:r>
              <a:rPr sz="2400">
                <a:latin typeface="Calibri"/>
                <a:cs typeface="Calibri"/>
              </a:rPr>
              <a:t>or </a:t>
            </a:r>
            <a:r>
              <a:rPr sz="2400" spc="-20">
                <a:latin typeface="Calibri"/>
                <a:cs typeface="Calibri"/>
              </a:rPr>
              <a:t>rows from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database views </a:t>
            </a:r>
            <a:r>
              <a:rPr sz="2400" spc="-5">
                <a:latin typeface="Calibri"/>
                <a:cs typeface="Calibri"/>
              </a:rPr>
              <a:t> and tables </a:t>
            </a:r>
            <a:r>
              <a:rPr sz="2400" spc="-15">
                <a:latin typeface="Calibri"/>
                <a:cs typeface="Calibri"/>
              </a:rPr>
              <a:t>if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value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both </a:t>
            </a:r>
            <a:r>
              <a:rPr sz="2400" spc="-10">
                <a:latin typeface="Calibri"/>
                <a:cs typeface="Calibri"/>
              </a:rPr>
              <a:t>operands </a:t>
            </a:r>
            <a:r>
              <a:rPr sz="2400">
                <a:latin typeface="Calibri"/>
                <a:cs typeface="Calibri"/>
              </a:rPr>
              <a:t>specified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 query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matched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 each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630"/>
              </a:lnSpc>
              <a:spcBef>
                <a:spcPts val="944"/>
              </a:spcBef>
            </a:pPr>
            <a:r>
              <a:rPr sz="2400">
                <a:latin typeface="Calibri"/>
                <a:cs typeface="Calibri"/>
              </a:rPr>
              <a:t>Suppose,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access </a:t>
            </a:r>
            <a:r>
              <a:rPr sz="2400" spc="-20">
                <a:latin typeface="Calibri"/>
                <a:cs typeface="Calibri"/>
              </a:rPr>
              <a:t>all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records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-5">
                <a:latin typeface="Calibri"/>
                <a:cs typeface="Calibri"/>
              </a:rPr>
              <a:t>those employees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Employee_details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whose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salary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45000.</a:t>
            </a:r>
            <a:r>
              <a:rPr sz="2400" spc="5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Then,  we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have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database:</a:t>
            </a:r>
          </a:p>
          <a:p>
            <a:pPr marL="12700" algn="just">
              <a:lnSpc>
                <a:spcPct val="100000"/>
              </a:lnSpc>
              <a:spcBef>
                <a:spcPts val="59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Emp_Salary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!=</a:t>
            </a:r>
            <a:r>
              <a:rPr sz="2400" b="1" spc="55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45000;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ts val="2630"/>
              </a:lnSpc>
              <a:spcBef>
                <a:spcPts val="1025"/>
              </a:spcBef>
            </a:pPr>
            <a:r>
              <a:rPr sz="2400" spc="-5">
                <a:latin typeface="Calibri"/>
                <a:cs typeface="Calibri"/>
              </a:rPr>
              <a:t>In this </a:t>
            </a:r>
            <a:r>
              <a:rPr sz="2400" spc="-10">
                <a:latin typeface="Calibri"/>
                <a:cs typeface="Calibri"/>
              </a:rPr>
              <a:t>example,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10">
                <a:latin typeface="Calibri"/>
                <a:cs typeface="Calibri"/>
              </a:rPr>
              <a:t>used the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equal </a:t>
            </a:r>
            <a:r>
              <a:rPr sz="2400" spc="-20">
                <a:latin typeface="Calibri"/>
                <a:cs typeface="Calibri"/>
              </a:rPr>
              <a:t>not operator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 spc="-10">
                <a:latin typeface="Calibri"/>
                <a:cs typeface="Calibri"/>
              </a:rPr>
              <a:t>WHERE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>
                <a:latin typeface="Calibri"/>
                <a:cs typeface="Calibri"/>
              </a:rPr>
              <a:t>getting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records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-5">
                <a:latin typeface="Calibri"/>
                <a:cs typeface="Calibri"/>
              </a:rPr>
              <a:t>those </a:t>
            </a:r>
            <a:r>
              <a:rPr sz="2400" spc="-10">
                <a:latin typeface="Calibri"/>
                <a:cs typeface="Calibri"/>
              </a:rPr>
              <a:t>employees </a:t>
            </a:r>
            <a:r>
              <a:rPr sz="2400" spc="10">
                <a:latin typeface="Calibri"/>
                <a:cs typeface="Calibri"/>
              </a:rPr>
              <a:t>whose </a:t>
            </a:r>
            <a:r>
              <a:rPr sz="2400" spc="-10">
                <a:latin typeface="Calibri"/>
                <a:cs typeface="Calibri"/>
              </a:rPr>
              <a:t>salary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45000.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116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360" y="1001331"/>
            <a:ext cx="9663430" cy="4871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Greater</a:t>
            </a:r>
            <a:r>
              <a:rPr sz="2400" b="1" spc="-5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(&gt;)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2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1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400" spc="2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400" spc="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those</a:t>
            </a:r>
            <a:r>
              <a:rPr sz="2400" spc="22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1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2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right-hand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91300"/>
              </a:lnSpc>
              <a:spcBef>
                <a:spcPts val="90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Suppose,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access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employees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spc="5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employee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id is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greater than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202.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Then,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write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following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b="1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*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b="1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b="1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Emp_Id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&gt;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202;</a:t>
            </a:r>
            <a:endParaRPr sz="2400">
              <a:latin typeface="Calibri"/>
              <a:cs typeface="Calibri"/>
            </a:endParaRPr>
          </a:p>
          <a:p>
            <a:pPr marL="12700" marR="12065">
              <a:lnSpc>
                <a:spcPts val="2630"/>
              </a:lnSpc>
              <a:spcBef>
                <a:spcPts val="1020"/>
              </a:spcBef>
              <a:tabLst>
                <a:tab pos="822325" algn="l"/>
                <a:tab pos="1432560" algn="l"/>
                <a:tab pos="2461895" algn="l"/>
                <a:tab pos="3167380" algn="l"/>
                <a:tab pos="4377690" algn="l"/>
                <a:tab pos="5483860" algn="l"/>
                <a:tab pos="6036310" algn="l"/>
                <a:tab pos="7085330" algn="l"/>
                <a:tab pos="7475855" algn="l"/>
                <a:tab pos="8305165" algn="l"/>
              </a:tabLst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,	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L	g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9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er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10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-10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f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ees 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above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Id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202.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Greater</a:t>
            </a:r>
            <a:r>
              <a:rPr sz="2400" b="1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Equals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400" b="1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(&gt;=)</a:t>
            </a:r>
            <a:endParaRPr sz="2400">
              <a:latin typeface="Calibri"/>
              <a:cs typeface="Calibri"/>
            </a:endParaRPr>
          </a:p>
          <a:p>
            <a:pPr marL="12700" marR="15875">
              <a:lnSpc>
                <a:spcPts val="2550"/>
              </a:lnSpc>
              <a:spcBef>
                <a:spcPts val="108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Equals</a:t>
            </a:r>
            <a:r>
              <a:rPr sz="2400" spc="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400" spc="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those</a:t>
            </a:r>
            <a:r>
              <a:rPr sz="240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5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equal</a:t>
            </a:r>
            <a:r>
              <a:rPr sz="240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right-hand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117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91882"/>
            <a:ext cx="8469630" cy="2700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6985" algn="just">
              <a:lnSpc>
                <a:spcPct val="80000"/>
              </a:lnSpc>
              <a:spcBef>
                <a:spcPts val="675"/>
              </a:spcBef>
            </a:pPr>
            <a:r>
              <a:rPr sz="2400">
                <a:latin typeface="Calibri"/>
                <a:cs typeface="Calibri"/>
              </a:rPr>
              <a:t>Suppose,</a:t>
            </a:r>
            <a:r>
              <a:rPr sz="2400" spc="5">
                <a:latin typeface="Calibri"/>
                <a:cs typeface="Calibri"/>
              </a:rPr>
              <a:t> we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want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access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 </a:t>
            </a:r>
            <a:r>
              <a:rPr sz="2400" spc="-10">
                <a:latin typeface="Calibri"/>
                <a:cs typeface="Calibri"/>
              </a:rPr>
              <a:t>records</a:t>
            </a:r>
            <a:r>
              <a:rPr sz="2400" spc="5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10">
                <a:latin typeface="Calibri"/>
                <a:cs typeface="Calibri"/>
              </a:rPr>
              <a:t>those </a:t>
            </a:r>
            <a:r>
              <a:rPr sz="2400" spc="-10">
                <a:latin typeface="Calibri"/>
                <a:cs typeface="Calibri"/>
              </a:rPr>
              <a:t>employees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Employee_details </a:t>
            </a:r>
            <a:r>
              <a:rPr sz="2400" spc="-10">
                <a:latin typeface="Calibri"/>
                <a:cs typeface="Calibri"/>
              </a:rPr>
              <a:t>table </a:t>
            </a:r>
            <a:r>
              <a:rPr sz="2400" spc="-5">
                <a:latin typeface="Calibri"/>
                <a:cs typeface="Calibri"/>
              </a:rPr>
              <a:t>whose employee </a:t>
            </a:r>
            <a:r>
              <a:rPr sz="2400" spc="-15">
                <a:latin typeface="Calibri"/>
                <a:cs typeface="Calibri"/>
              </a:rPr>
              <a:t>id is greater </a:t>
            </a:r>
            <a:r>
              <a:rPr sz="2400" spc="-20">
                <a:latin typeface="Calibri"/>
                <a:cs typeface="Calibri"/>
              </a:rPr>
              <a:t>than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equals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202. </a:t>
            </a:r>
            <a:r>
              <a:rPr sz="2400" spc="5">
                <a:latin typeface="Calibri"/>
                <a:cs typeface="Calibri"/>
              </a:rPr>
              <a:t>For this, </a:t>
            </a:r>
            <a:r>
              <a:rPr sz="2400">
                <a:latin typeface="Calibri"/>
                <a:cs typeface="Calibri"/>
              </a:rPr>
              <a:t>we </a:t>
            </a:r>
            <a:r>
              <a:rPr sz="2400" spc="-15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 spc="15">
                <a:latin typeface="Calibri"/>
                <a:cs typeface="Calibri"/>
              </a:rPr>
              <a:t>query </a:t>
            </a:r>
            <a:r>
              <a:rPr sz="2400" spc="-30">
                <a:latin typeface="Calibri"/>
                <a:cs typeface="Calibri"/>
              </a:rPr>
              <a:t>in 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database:</a:t>
            </a: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Emp_Id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&gt;=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202;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330"/>
              </a:lnSpc>
              <a:spcBef>
                <a:spcPts val="965"/>
              </a:spcBef>
            </a:pPr>
            <a:r>
              <a:rPr sz="2400" spc="5">
                <a:latin typeface="Calibri"/>
                <a:cs typeface="Calibri"/>
              </a:rPr>
              <a:t>Here,'SQL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greater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equals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operator'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with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displays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those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whose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Employee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greater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than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equals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202.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0"/>
            <a:ext cx="1227201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118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698563"/>
            <a:ext cx="8546465" cy="47663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Less</a:t>
            </a:r>
            <a:r>
              <a:rPr sz="2400" b="1" spc="-8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(&lt;)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300"/>
              </a:lnSpc>
              <a:spcBef>
                <a:spcPts val="99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Less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less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right-side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operand.This</a:t>
            </a:r>
            <a:r>
              <a:rPr sz="2400" spc="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comparison</a:t>
            </a:r>
            <a:r>
              <a:rPr sz="2400" spc="1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checks</a:t>
            </a:r>
            <a:r>
              <a:rPr sz="2400" spc="1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400" spc="1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left</a:t>
            </a:r>
            <a:r>
              <a:rPr sz="240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side</a:t>
            </a:r>
            <a:r>
              <a:rPr sz="2400" spc="1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operand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lesser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right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side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operand.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condition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becomes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true,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then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displays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 which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less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right-side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operand.</a:t>
            </a:r>
            <a:endParaRPr sz="2400">
              <a:latin typeface="Calibri"/>
              <a:cs typeface="Calibri"/>
            </a:endParaRPr>
          </a:p>
          <a:p>
            <a:pPr marL="12700" marR="8255" algn="just">
              <a:lnSpc>
                <a:spcPct val="79500"/>
              </a:lnSpc>
              <a:spcBef>
                <a:spcPts val="1015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Suppose, we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access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employees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Employee_details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employee id is less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204.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this,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write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b="1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*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b="1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Employee_details</a:t>
            </a:r>
            <a:r>
              <a:rPr sz="2400" b="1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 Emp_Id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204;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80900"/>
              </a:lnSpc>
              <a:spcBef>
                <a:spcPts val="975"/>
              </a:spcBef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Here,SQL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less than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clause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displays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employees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above table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Employee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Id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less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204.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119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8500" y="1650"/>
            <a:ext cx="10727055" cy="692150"/>
            <a:chOff x="1468500" y="1650"/>
            <a:chExt cx="10727055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675" y="4825"/>
              <a:ext cx="1072032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1675" y="4825"/>
              <a:ext cx="10720705" cy="685800"/>
            </a:xfrm>
            <a:custGeom>
              <a:avLst/>
              <a:gdLst/>
              <a:ahLst/>
              <a:cxnLst/>
              <a:rect l="l" t="t" r="r" b="b"/>
              <a:pathLst>
                <a:path w="10720705" h="685800">
                  <a:moveTo>
                    <a:pt x="0" y="685800"/>
                  </a:moveTo>
                  <a:lnTo>
                    <a:pt x="10720324" y="685800"/>
                  </a:lnTo>
                </a:path>
                <a:path w="10720705" h="685800">
                  <a:moveTo>
                    <a:pt x="107203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17846" y="61594"/>
            <a:ext cx="342265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>
                <a:solidFill>
                  <a:srgbClr val="000000"/>
                </a:solidFill>
                <a:latin typeface="Times New Roman"/>
                <a:cs typeface="Times New Roman"/>
              </a:rPr>
              <a:t>CO-PSO</a:t>
            </a:r>
            <a:r>
              <a:rPr sz="335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>
                <a:solidFill>
                  <a:srgbClr val="000000"/>
                </a:solidFill>
                <a:latin typeface="Times New Roman"/>
                <a:cs typeface="Times New Roman"/>
              </a:rPr>
              <a:t>Mapping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65933" y="1334388"/>
          <a:ext cx="6696075" cy="396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4928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spc="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9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>
                          <a:latin typeface="Calibri"/>
                          <a:cs typeface="Calibri"/>
                        </a:rPr>
                        <a:t>PSO1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>
                          <a:latin typeface="Calibri"/>
                          <a:cs typeface="Calibri"/>
                        </a:rPr>
                        <a:t>PSO2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>
                          <a:latin typeface="Calibri"/>
                          <a:cs typeface="Calibri"/>
                        </a:rPr>
                        <a:t>PSO3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25">
                          <a:latin typeface="Calibri"/>
                          <a:cs typeface="Calibri"/>
                        </a:rPr>
                        <a:t>PSO4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60"/>
                        </a:lnSpc>
                        <a:spcBef>
                          <a:spcPts val="1025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5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1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50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1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4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ts val="164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4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1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KCS-501.5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1639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81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>
                          <a:latin typeface="Calibri"/>
                          <a:cs typeface="Calibri"/>
                        </a:rPr>
                        <a:t>3.00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6084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>
                          <a:latin typeface="Calibri"/>
                          <a:cs typeface="Calibri"/>
                        </a:rPr>
                        <a:t>1.00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>
                          <a:latin typeface="Calibri"/>
                          <a:cs typeface="Calibri"/>
                        </a:rPr>
                        <a:t>3.00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71475" algn="r">
                        <a:lnSpc>
                          <a:spcPts val="1635"/>
                        </a:lnSpc>
                        <a:spcBef>
                          <a:spcPts val="5"/>
                        </a:spcBef>
                      </a:pPr>
                      <a:r>
                        <a:rPr sz="1400" spc="20">
                          <a:latin typeface="Calibri"/>
                          <a:cs typeface="Calibri"/>
                        </a:rPr>
                        <a:t>1.00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0445" y="557212"/>
            <a:ext cx="8212455" cy="13798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Less</a:t>
            </a:r>
            <a:r>
              <a:rPr sz="2400" b="1" spc="-7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Than</a:t>
            </a:r>
            <a:r>
              <a:rPr sz="2400" b="1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Equals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400" b="1" spc="-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400" b="1" spc="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(&lt;=)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025"/>
              </a:spcBef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Less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Than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Equals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1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1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shows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those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5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lesser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equal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value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right-side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0445" y="1907857"/>
            <a:ext cx="8213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4035" algn="l"/>
                <a:tab pos="3462654" algn="l"/>
                <a:tab pos="4740275" algn="l"/>
                <a:tab pos="5760085" algn="l"/>
                <a:tab pos="6465570" algn="l"/>
                <a:tab pos="7085330" algn="l"/>
                <a:tab pos="7694930" algn="l"/>
              </a:tabLst>
            </a:pP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 spc="-160">
                <a:latin typeface="Calibri"/>
                <a:cs typeface="Calibri"/>
              </a:rPr>
              <a:t>.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70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-60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75">
                <a:latin typeface="Calibri"/>
                <a:cs typeface="Calibri"/>
              </a:rPr>
              <a:t>e</a:t>
            </a:r>
            <a:r>
              <a:rPr sz="2400" spc="-45">
                <a:latin typeface="Calibri"/>
                <a:cs typeface="Calibri"/>
              </a:rPr>
              <a:t>c</a:t>
            </a:r>
            <a:r>
              <a:rPr sz="2400" spc="25">
                <a:latin typeface="Calibri"/>
                <a:cs typeface="Calibri"/>
              </a:rPr>
              <a:t>k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0">
                <a:latin typeface="Calibri"/>
                <a:cs typeface="Calibri"/>
              </a:rPr>
              <a:t>f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0445" y="2150173"/>
            <a:ext cx="8213090" cy="3830954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2400" spc="-15">
                <a:latin typeface="Calibri"/>
                <a:cs typeface="Calibri"/>
              </a:rPr>
              <a:t>operand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lesser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equal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right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side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25"/>
              </a:spcBef>
            </a:pPr>
            <a:r>
              <a:rPr sz="2400">
                <a:latin typeface="Calibri"/>
                <a:cs typeface="Calibri"/>
              </a:rPr>
              <a:t>Suppose, 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access </a:t>
            </a:r>
            <a:r>
              <a:rPr sz="2400" spc="-20">
                <a:latin typeface="Calibri"/>
                <a:cs typeface="Calibri"/>
              </a:rPr>
              <a:t>all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records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10">
                <a:latin typeface="Calibri"/>
                <a:cs typeface="Calibri"/>
              </a:rPr>
              <a:t>those </a:t>
            </a:r>
            <a:r>
              <a:rPr sz="2400" spc="-10">
                <a:latin typeface="Calibri"/>
                <a:cs typeface="Calibri"/>
              </a:rPr>
              <a:t>employees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Employee_details </a:t>
            </a:r>
            <a:r>
              <a:rPr sz="2400" spc="-5">
                <a:latin typeface="Calibri"/>
                <a:cs typeface="Calibri"/>
              </a:rPr>
              <a:t>table </a:t>
            </a:r>
            <a:r>
              <a:rPr sz="2400" spc="10">
                <a:latin typeface="Calibri"/>
                <a:cs typeface="Calibri"/>
              </a:rPr>
              <a:t>whose </a:t>
            </a:r>
            <a:r>
              <a:rPr sz="2400" spc="-10">
                <a:latin typeface="Calibri"/>
                <a:cs typeface="Calibri"/>
              </a:rPr>
              <a:t>employee </a:t>
            </a:r>
            <a:r>
              <a:rPr sz="2400" spc="-15">
                <a:latin typeface="Calibri"/>
                <a:cs typeface="Calibri"/>
              </a:rPr>
              <a:t>id is </a:t>
            </a:r>
            <a:r>
              <a:rPr sz="2400">
                <a:latin typeface="Calibri"/>
                <a:cs typeface="Calibri"/>
              </a:rPr>
              <a:t>less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equals </a:t>
            </a:r>
            <a:r>
              <a:rPr sz="2400" spc="-15">
                <a:latin typeface="Calibri"/>
                <a:cs typeface="Calibri"/>
              </a:rPr>
              <a:t>203. </a:t>
            </a:r>
            <a:r>
              <a:rPr sz="2400" spc="5">
                <a:latin typeface="Calibri"/>
                <a:cs typeface="Calibri"/>
              </a:rPr>
              <a:t>For </a:t>
            </a:r>
            <a:r>
              <a:rPr sz="2400" spc="-10">
                <a:latin typeface="Calibri"/>
                <a:cs typeface="Calibri"/>
              </a:rPr>
              <a:t>this,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>
                <a:latin typeface="Calibri"/>
                <a:cs typeface="Calibri"/>
              </a:rPr>
              <a:t>query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database:</a:t>
            </a: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2400" b="1" spc="5">
                <a:latin typeface="Calibri"/>
                <a:cs typeface="Calibri"/>
              </a:rPr>
              <a:t>SELECT</a:t>
            </a:r>
            <a:r>
              <a:rPr sz="2400" b="1" spc="-6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Emp_Id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&lt;=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203;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400"/>
              </a:lnSpc>
              <a:spcBef>
                <a:spcPts val="935"/>
              </a:spcBef>
            </a:pPr>
            <a:r>
              <a:rPr sz="2400" spc="-5">
                <a:latin typeface="Calibri"/>
                <a:cs typeface="Calibri"/>
              </a:rPr>
              <a:t>Here,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>
                <a:latin typeface="Calibri"/>
                <a:cs typeface="Calibri"/>
              </a:rPr>
              <a:t>less than </a:t>
            </a:r>
            <a:r>
              <a:rPr sz="2400" spc="-5">
                <a:latin typeface="Calibri"/>
                <a:cs typeface="Calibri"/>
              </a:rPr>
              <a:t>equals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operator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 spc="-10">
                <a:latin typeface="Calibri"/>
                <a:cs typeface="Calibri"/>
              </a:rPr>
              <a:t>WHERE </a:t>
            </a:r>
            <a:r>
              <a:rPr sz="2400" spc="5">
                <a:latin typeface="Calibri"/>
                <a:cs typeface="Calibri"/>
              </a:rPr>
              <a:t>clause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displays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those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from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table</a:t>
            </a:r>
            <a:r>
              <a:rPr sz="2400" spc="-5">
                <a:latin typeface="Calibri"/>
                <a:cs typeface="Calibri"/>
              </a:rPr>
              <a:t> whose </a:t>
            </a:r>
            <a:r>
              <a:rPr sz="2400">
                <a:latin typeface="Calibri"/>
                <a:cs typeface="Calibri"/>
              </a:rPr>
              <a:t> Employee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Id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less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5">
                <a:latin typeface="Calibri"/>
                <a:cs typeface="Calibri"/>
              </a:rPr>
              <a:t>equals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202.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9601" cy="6809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120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653097"/>
            <a:ext cx="8543290" cy="565340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5"/>
              </a:spcBef>
            </a:pPr>
            <a:r>
              <a:rPr sz="2150" b="1" spc="1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15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150" b="1" spc="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150">
              <a:latin typeface="Calibri"/>
              <a:cs typeface="Calibri"/>
            </a:endParaRPr>
          </a:p>
          <a:p>
            <a:pPr marL="12700" marR="7620" algn="just">
              <a:lnSpc>
                <a:spcPct val="91700"/>
              </a:lnSpc>
              <a:spcBef>
                <a:spcPts val="1010"/>
              </a:spcBef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Logical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Operators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perform 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Boolean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operations, which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give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two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results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35">
                <a:solidFill>
                  <a:srgbClr val="333333"/>
                </a:solidFill>
                <a:latin typeface="Calibri"/>
                <a:cs typeface="Calibri"/>
              </a:rPr>
              <a:t>True</a:t>
            </a:r>
            <a:r>
              <a:rPr sz="215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False.</a:t>
            </a:r>
            <a:r>
              <a:rPr sz="215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operators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provide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15">
                <a:solidFill>
                  <a:srgbClr val="333333"/>
                </a:solidFill>
                <a:latin typeface="Calibri"/>
                <a:cs typeface="Calibri"/>
              </a:rPr>
              <a:t>True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value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both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operands</a:t>
            </a:r>
            <a:r>
              <a:rPr sz="2150" spc="2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match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logical</a:t>
            </a:r>
            <a:r>
              <a:rPr sz="215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condition.</a:t>
            </a:r>
            <a:endParaRPr sz="2150">
              <a:latin typeface="Calibri"/>
              <a:cs typeface="Calibri"/>
            </a:endParaRPr>
          </a:p>
          <a:p>
            <a:pPr marL="12700" marR="5080" algn="just">
              <a:lnSpc>
                <a:spcPts val="2400"/>
              </a:lnSpc>
              <a:spcBef>
                <a:spcPts val="1030"/>
              </a:spcBef>
            </a:pP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Following 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various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logical 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operators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which 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performed </a:t>
            </a:r>
            <a:r>
              <a:rPr sz="2150" b="1" spc="-15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stored</a:t>
            </a:r>
            <a:r>
              <a:rPr sz="2150" b="1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b="1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150" b="1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tables:</a:t>
            </a:r>
            <a:endParaRPr sz="2150">
              <a:latin typeface="Calibri"/>
              <a:cs typeface="Calibri"/>
            </a:endParaRPr>
          </a:p>
          <a:p>
            <a:pPr marL="12700" marR="6243320">
              <a:lnSpc>
                <a:spcPts val="3379"/>
              </a:lnSpc>
              <a:spcBef>
                <a:spcPts val="200"/>
              </a:spcBef>
            </a:pPr>
            <a:r>
              <a:rPr sz="2150" spc="40">
                <a:latin typeface="Calibri"/>
                <a:cs typeface="Calibri"/>
              </a:rPr>
              <a:t>1.SQL </a:t>
            </a:r>
            <a:r>
              <a:rPr sz="2150" spc="10">
                <a:latin typeface="Calibri"/>
                <a:cs typeface="Calibri"/>
              </a:rPr>
              <a:t>ALL </a:t>
            </a:r>
            <a:r>
              <a:rPr sz="2150" spc="-10">
                <a:latin typeface="Calibri"/>
                <a:cs typeface="Calibri"/>
              </a:rPr>
              <a:t>operator </a:t>
            </a:r>
            <a:r>
              <a:rPr sz="2150" spc="-5">
                <a:latin typeface="Calibri"/>
                <a:cs typeface="Calibri"/>
              </a:rPr>
              <a:t> </a:t>
            </a:r>
            <a:r>
              <a:rPr sz="2150" spc="40">
                <a:latin typeface="Calibri"/>
                <a:cs typeface="Calibri"/>
              </a:rPr>
              <a:t>2.SQL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AND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 spc="40">
                <a:latin typeface="Calibri"/>
                <a:cs typeface="Calibri"/>
              </a:rPr>
              <a:t>3.SQL</a:t>
            </a:r>
            <a:r>
              <a:rPr sz="2150" spc="5">
                <a:latin typeface="Calibri"/>
                <a:cs typeface="Calibri"/>
              </a:rPr>
              <a:t> OR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5634355">
              <a:lnSpc>
                <a:spcPts val="3379"/>
              </a:lnSpc>
            </a:pPr>
            <a:r>
              <a:rPr sz="2150" spc="40">
                <a:latin typeface="Calibri"/>
                <a:cs typeface="Calibri"/>
              </a:rPr>
              <a:t>4.SQL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BETWEEN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 spc="40">
                <a:latin typeface="Calibri"/>
                <a:cs typeface="Calibri"/>
              </a:rPr>
              <a:t>5.SQL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IN</a:t>
            </a:r>
            <a:r>
              <a:rPr sz="2150" spc="5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6263005">
              <a:lnSpc>
                <a:spcPts val="3379"/>
              </a:lnSpc>
            </a:pPr>
            <a:r>
              <a:rPr sz="2150" spc="40">
                <a:latin typeface="Calibri"/>
                <a:cs typeface="Calibri"/>
              </a:rPr>
              <a:t>6.SQL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NOT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 spc="40">
                <a:latin typeface="Calibri"/>
                <a:cs typeface="Calibri"/>
              </a:rPr>
              <a:t>7.SQL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ANY</a:t>
            </a:r>
            <a:r>
              <a:rPr sz="2150" spc="-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50" spc="40">
                <a:latin typeface="Calibri"/>
                <a:cs typeface="Calibri"/>
              </a:rPr>
              <a:t>8.SQL</a:t>
            </a:r>
            <a:r>
              <a:rPr sz="2150" spc="-5">
                <a:latin typeface="Calibri"/>
                <a:cs typeface="Calibri"/>
              </a:rPr>
              <a:t> LIKE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121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2610" y="871156"/>
            <a:ext cx="9146540" cy="525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ALL</a:t>
            </a:r>
            <a:r>
              <a:rPr sz="2400" b="1" spc="-6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13335">
              <a:lnSpc>
                <a:spcPct val="70400"/>
              </a:lnSpc>
              <a:spcBef>
                <a:spcPts val="980"/>
              </a:spcBef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ALL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compares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specified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value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all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values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sub-query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>
                <a:latin typeface="Calibri"/>
                <a:cs typeface="Calibri"/>
              </a:rPr>
              <a:t>This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always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statement:</a:t>
            </a:r>
            <a:endParaRPr sz="2400">
              <a:latin typeface="Calibri"/>
              <a:cs typeface="Calibri"/>
            </a:endParaRPr>
          </a:p>
          <a:p>
            <a:pPr marL="12700" marR="7525384">
              <a:lnSpc>
                <a:spcPct val="104299"/>
              </a:lnSpc>
              <a:spcBef>
                <a:spcPts val="75"/>
              </a:spcBef>
            </a:pPr>
            <a:r>
              <a:rPr sz="2400" spc="-25">
                <a:latin typeface="Calibri"/>
                <a:cs typeface="Calibri"/>
              </a:rPr>
              <a:t>SELECT, 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</a:t>
            </a:r>
            <a:r>
              <a:rPr sz="2400" spc="-35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-15">
                <a:latin typeface="Calibri"/>
                <a:cs typeface="Calibri"/>
              </a:rPr>
              <a:t>G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  </a:t>
            </a:r>
            <a:r>
              <a:rPr sz="2400" spc="-5">
                <a:latin typeface="Calibri"/>
                <a:cs typeface="Calibri"/>
              </a:rPr>
              <a:t>WHERE.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ALL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25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marR="15240">
              <a:lnSpc>
                <a:spcPct val="70400"/>
              </a:lnSpc>
              <a:spcBef>
                <a:spcPts val="975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column_Name1,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....,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column_NameN</a:t>
            </a:r>
            <a:r>
              <a:rPr sz="2400" spc="254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Comparison_operator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5"/>
              </a:spcBef>
            </a:pPr>
            <a:r>
              <a:rPr sz="2400" spc="-5">
                <a:latin typeface="Calibri"/>
                <a:cs typeface="Calibri"/>
              </a:rPr>
              <a:t>Let's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understand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below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example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explains</a:t>
            </a:r>
            <a:r>
              <a:rPr sz="2400" spc="2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how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execute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spc="-10">
                <a:latin typeface="Calibri"/>
                <a:cs typeface="Calibri"/>
              </a:rPr>
              <a:t>logical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0400"/>
              </a:lnSpc>
              <a:spcBef>
                <a:spcPts val="975"/>
              </a:spcBef>
              <a:tabLst>
                <a:tab pos="317500" algn="l"/>
                <a:tab pos="1966595" algn="l"/>
                <a:tab pos="2881630" algn="l"/>
                <a:tab pos="3434715" algn="l"/>
                <a:tab pos="4787900" algn="l"/>
                <a:tab pos="5150485" algn="l"/>
                <a:tab pos="5750560" algn="l"/>
                <a:tab pos="7104380" algn="l"/>
                <a:tab pos="8057515" algn="l"/>
                <a:tab pos="8439150" algn="l"/>
              </a:tabLst>
            </a:pPr>
            <a:r>
              <a:rPr sz="2400" spc="-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f	</a:t>
            </a:r>
            <a:r>
              <a:rPr sz="2400" spc="10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e 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 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-1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cc</a:t>
            </a:r>
            <a:r>
              <a:rPr sz="2400" spc="-7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75">
                <a:latin typeface="Calibri"/>
                <a:cs typeface="Calibri"/>
              </a:rPr>
              <a:t>e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40">
                <a:latin typeface="Calibri"/>
                <a:cs typeface="Calibri"/>
              </a:rPr>
              <a:t>y</a:t>
            </a:r>
            <a:r>
              <a:rPr sz="2400">
                <a:latin typeface="Calibri"/>
                <a:cs typeface="Calibri"/>
              </a:rPr>
              <a:t>ee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-7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40">
                <a:latin typeface="Calibri"/>
                <a:cs typeface="Calibri"/>
              </a:rPr>
              <a:t>y</a:t>
            </a:r>
            <a:r>
              <a:rPr sz="2400">
                <a:latin typeface="Calibri"/>
                <a:cs typeface="Calibri"/>
              </a:rPr>
              <a:t>ee	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7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-70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65">
                <a:latin typeface="Calibri"/>
                <a:cs typeface="Calibri"/>
              </a:rPr>
              <a:t>h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  employees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whose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salaries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5">
                <a:latin typeface="Calibri"/>
                <a:cs typeface="Calibri"/>
              </a:rPr>
              <a:t> greater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salary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122</a:t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8991" y="3715067"/>
          <a:ext cx="7048500" cy="2636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>
                          <a:latin typeface="Times New Roman"/>
                          <a:cs typeface="Times New Roman"/>
                        </a:rPr>
                        <a:t>City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5392"/>
                      </a:solidFill>
                      <a:prstDash val="solid"/>
                    </a:lnL>
                    <a:lnR w="9525">
                      <a:solidFill>
                        <a:srgbClr val="0F5392"/>
                      </a:solidFill>
                      <a:prstDash val="solid"/>
                    </a:lnR>
                    <a:lnT w="9525">
                      <a:solidFill>
                        <a:srgbClr val="0F5392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Gurgaon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Ankit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Bheem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Jaipur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Mumbai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Kolkata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287776" y="0"/>
            <a:ext cx="7778750" cy="963930"/>
            <a:chOff x="3287776" y="0"/>
            <a:chExt cx="7778750" cy="963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0951" y="0"/>
              <a:ext cx="7772400" cy="957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0951" y="0"/>
              <a:ext cx="7772400" cy="957580"/>
            </a:xfrm>
            <a:custGeom>
              <a:avLst/>
              <a:gdLst/>
              <a:ahLst/>
              <a:cxnLst/>
              <a:rect l="l" t="t" r="r" b="b"/>
              <a:pathLst>
                <a:path w="7772400" h="957580">
                  <a:moveTo>
                    <a:pt x="0" y="957199"/>
                  </a:moveTo>
                  <a:lnTo>
                    <a:pt x="7772400" y="957199"/>
                  </a:lnTo>
                  <a:lnTo>
                    <a:pt x="7772400" y="0"/>
                  </a:lnTo>
                </a:path>
                <a:path w="7772400" h="957580">
                  <a:moveTo>
                    <a:pt x="0" y="0"/>
                  </a:moveTo>
                  <a:lnTo>
                    <a:pt x="0" y="95719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7415" y="182499"/>
            <a:ext cx="7468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5"/>
              <a:t> </a:t>
            </a:r>
            <a:r>
              <a:rPr spc="20"/>
              <a:t>their</a:t>
            </a:r>
            <a:r>
              <a:rPr spc="-60"/>
              <a:t> </a:t>
            </a:r>
            <a:r>
              <a:rPr spc="-5"/>
              <a:t>Procedures(conti…)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9330" y="1070673"/>
            <a:ext cx="9330690" cy="25857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5240">
              <a:lnSpc>
                <a:spcPts val="2850"/>
              </a:lnSpc>
              <a:spcBef>
                <a:spcPts val="220"/>
              </a:spcBef>
              <a:tabLst>
                <a:tab pos="1489710" algn="l"/>
                <a:tab pos="2824480" algn="l"/>
              </a:tabLst>
            </a:pPr>
            <a:r>
              <a:rPr sz="2400">
                <a:latin typeface="Calibri"/>
                <a:cs typeface="Calibri"/>
              </a:rPr>
              <a:t>employees	</a:t>
            </a:r>
            <a:r>
              <a:rPr sz="2400" spc="5">
                <a:latin typeface="Calibri"/>
                <a:cs typeface="Calibri"/>
              </a:rPr>
              <a:t>who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lives	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4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Jaipur</a:t>
            </a:r>
            <a:r>
              <a:rPr sz="2400" spc="42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city,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then</a:t>
            </a:r>
            <a:r>
              <a:rPr sz="2400" spc="4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type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4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SQL.</a:t>
            </a:r>
          </a:p>
          <a:p>
            <a:pPr marL="12700">
              <a:lnSpc>
                <a:spcPts val="2830"/>
              </a:lnSpc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Emp_Id,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Emp_Name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FROM</a:t>
            </a:r>
            <a:r>
              <a:rPr sz="2400" b="1" spc="6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b="1" spc="7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WHERE</a:t>
            </a:r>
            <a:r>
              <a:rPr sz="2400" b="1" spc="9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Emp_Salary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ts val="2865"/>
              </a:lnSpc>
              <a:spcBef>
                <a:spcPts val="50"/>
              </a:spcBef>
              <a:tabLst>
                <a:tab pos="4406900" algn="l"/>
              </a:tabLst>
            </a:pP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&gt;</a:t>
            </a: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ALL</a:t>
            </a:r>
            <a:r>
              <a:rPr sz="2400" b="1" spc="2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(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6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Emp_Salary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	</a:t>
            </a:r>
            <a:r>
              <a:rPr sz="2400" b="1" spc="-10">
                <a:latin typeface="Calibri"/>
                <a:cs typeface="Calibri"/>
              </a:rPr>
              <a:t>Employee_details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Emp_City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=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00FF"/>
                </a:solidFill>
                <a:latin typeface="Calibri"/>
                <a:cs typeface="Calibri"/>
              </a:rPr>
              <a:t>J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10">
                <a:solidFill>
                  <a:srgbClr val="0000FF"/>
                </a:solidFill>
                <a:latin typeface="Calibri"/>
                <a:cs typeface="Calibri"/>
              </a:rPr>
              <a:t>aipur</a:t>
            </a:r>
            <a:r>
              <a:rPr sz="2400" b="1" spc="-1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b="1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b="1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026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123</a:t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835" y="805765"/>
            <a:ext cx="8488680" cy="49466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150" b="1" spc="1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15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15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5715" algn="just">
              <a:lnSpc>
                <a:spcPct val="81500"/>
              </a:lnSpc>
              <a:spcBef>
                <a:spcPts val="1050"/>
              </a:spcBef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4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15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show</a:t>
            </a:r>
            <a:r>
              <a:rPr sz="2150" spc="1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record</a:t>
            </a:r>
            <a:r>
              <a:rPr sz="215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15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150" spc="-4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if all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conditions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separated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by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evaluated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True.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known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conjunctive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 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150" spc="-4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clause.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150" b="1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  <a:spcBef>
                <a:spcPts val="500"/>
              </a:spcBef>
            </a:pPr>
            <a:r>
              <a:rPr sz="2150" spc="5">
                <a:latin typeface="Calibri"/>
                <a:cs typeface="Calibri"/>
              </a:rPr>
              <a:t>SELECT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column1,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....,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columnN</a:t>
            </a:r>
            <a:r>
              <a:rPr sz="2150" spc="14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FROM</a:t>
            </a:r>
            <a:r>
              <a:rPr sz="2150" spc="12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table_Name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30">
                <a:latin typeface="Calibri"/>
                <a:cs typeface="Calibri"/>
              </a:rPr>
              <a:t>WHERE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condition1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AND</a:t>
            </a:r>
            <a:endParaRPr sz="2150">
              <a:latin typeface="Calibri"/>
              <a:cs typeface="Calibri"/>
            </a:endParaRPr>
          </a:p>
          <a:p>
            <a:pPr marL="79375" algn="just">
              <a:lnSpc>
                <a:spcPts val="2340"/>
              </a:lnSpc>
            </a:pPr>
            <a:r>
              <a:rPr sz="2150" spc="5">
                <a:latin typeface="Calibri"/>
                <a:cs typeface="Calibri"/>
              </a:rPr>
              <a:t>condition2</a:t>
            </a:r>
            <a:r>
              <a:rPr sz="2150" spc="3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AND</a:t>
            </a:r>
            <a:r>
              <a:rPr sz="2150" spc="3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condition3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A</a:t>
            </a:r>
            <a:endParaRPr sz="2150">
              <a:latin typeface="Calibri"/>
              <a:cs typeface="Calibri"/>
            </a:endParaRPr>
          </a:p>
          <a:p>
            <a:pPr marL="12700" marR="10795" algn="just">
              <a:lnSpc>
                <a:spcPct val="81500"/>
              </a:lnSpc>
              <a:spcBef>
                <a:spcPts val="1050"/>
              </a:spcBef>
            </a:pPr>
            <a:r>
              <a:rPr sz="2150" spc="5">
                <a:latin typeface="Calibri"/>
                <a:cs typeface="Calibri"/>
              </a:rPr>
              <a:t>Suppose,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we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want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to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access  </a:t>
            </a:r>
            <a:r>
              <a:rPr sz="2150" spc="15">
                <a:latin typeface="Calibri"/>
                <a:cs typeface="Calibri"/>
              </a:rPr>
              <a:t>all  </a:t>
            </a:r>
            <a:r>
              <a:rPr sz="2150" spc="10">
                <a:latin typeface="Calibri"/>
                <a:cs typeface="Calibri"/>
              </a:rPr>
              <a:t>the  </a:t>
            </a:r>
            <a:r>
              <a:rPr sz="2150" spc="-10">
                <a:latin typeface="Calibri"/>
                <a:cs typeface="Calibri"/>
              </a:rPr>
              <a:t>records</a:t>
            </a:r>
            <a:r>
              <a:rPr sz="2150" spc="46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47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those  </a:t>
            </a:r>
            <a:r>
              <a:rPr sz="2150" spc="20">
                <a:latin typeface="Calibri"/>
                <a:cs typeface="Calibri"/>
              </a:rPr>
              <a:t>employees  </a:t>
            </a:r>
            <a:r>
              <a:rPr sz="2150">
                <a:latin typeface="Calibri"/>
                <a:cs typeface="Calibri"/>
              </a:rPr>
              <a:t>from 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b="1" spc="15">
                <a:latin typeface="Calibri"/>
                <a:cs typeface="Calibri"/>
              </a:rPr>
              <a:t>Employee_details </a:t>
            </a:r>
            <a:r>
              <a:rPr sz="2150" spc="15">
                <a:latin typeface="Calibri"/>
                <a:cs typeface="Calibri"/>
              </a:rPr>
              <a:t>table </a:t>
            </a:r>
            <a:r>
              <a:rPr sz="2150">
                <a:latin typeface="Calibri"/>
                <a:cs typeface="Calibri"/>
              </a:rPr>
              <a:t>whose </a:t>
            </a:r>
            <a:r>
              <a:rPr sz="2150" spc="20">
                <a:latin typeface="Calibri"/>
                <a:cs typeface="Calibri"/>
              </a:rPr>
              <a:t>salary </a:t>
            </a:r>
            <a:r>
              <a:rPr sz="2150" spc="15">
                <a:latin typeface="Calibri"/>
                <a:cs typeface="Calibri"/>
              </a:rPr>
              <a:t>is </a:t>
            </a:r>
            <a:r>
              <a:rPr sz="2150" spc="30">
                <a:latin typeface="Calibri"/>
                <a:cs typeface="Calibri"/>
              </a:rPr>
              <a:t>25000 </a:t>
            </a:r>
            <a:r>
              <a:rPr sz="2150" spc="10">
                <a:latin typeface="Calibri"/>
                <a:cs typeface="Calibri"/>
              </a:rPr>
              <a:t>and the city </a:t>
            </a:r>
            <a:r>
              <a:rPr sz="2150" spc="15">
                <a:latin typeface="Calibri"/>
                <a:cs typeface="Calibri"/>
              </a:rPr>
              <a:t>is </a:t>
            </a:r>
            <a:r>
              <a:rPr sz="2150" spc="10">
                <a:latin typeface="Calibri"/>
                <a:cs typeface="Calibri"/>
              </a:rPr>
              <a:t>Delhi. </a:t>
            </a:r>
            <a:r>
              <a:rPr sz="2150" spc="-5">
                <a:latin typeface="Calibri"/>
                <a:cs typeface="Calibri"/>
              </a:rPr>
              <a:t>For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this,</a:t>
            </a:r>
            <a:r>
              <a:rPr sz="2150" spc="25">
                <a:latin typeface="Calibri"/>
                <a:cs typeface="Calibri"/>
              </a:rPr>
              <a:t> we</a:t>
            </a:r>
            <a:r>
              <a:rPr sz="2150" spc="5">
                <a:latin typeface="Calibri"/>
                <a:cs typeface="Calibri"/>
              </a:rPr>
              <a:t> have </a:t>
            </a:r>
            <a:r>
              <a:rPr sz="2150" spc="20">
                <a:latin typeface="Calibri"/>
                <a:cs typeface="Calibri"/>
              </a:rPr>
              <a:t>to</a:t>
            </a:r>
            <a:r>
              <a:rPr sz="2150" spc="15">
                <a:latin typeface="Calibri"/>
                <a:cs typeface="Calibri"/>
              </a:rPr>
              <a:t> write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>
                <a:latin typeface="Calibri"/>
                <a:cs typeface="Calibri"/>
              </a:rPr>
              <a:t>following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query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 </a:t>
            </a:r>
            <a:r>
              <a:rPr sz="2150" spc="10">
                <a:latin typeface="Calibri"/>
                <a:cs typeface="Calibri"/>
              </a:rPr>
              <a:t>SQL: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  <a:spcBef>
                <a:spcPts val="570"/>
              </a:spcBef>
            </a:pPr>
            <a:r>
              <a:rPr sz="2150" spc="5">
                <a:latin typeface="Calibri"/>
                <a:cs typeface="Calibri"/>
              </a:rPr>
              <a:t>SELECT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*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FROM</a:t>
            </a:r>
            <a:r>
              <a:rPr sz="2150" spc="12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Employee_details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WHERE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FF0000"/>
                </a:solidFill>
                <a:latin typeface="Calibri"/>
                <a:cs typeface="Calibri"/>
              </a:rPr>
              <a:t>Emp_Salary</a:t>
            </a:r>
            <a:r>
              <a:rPr sz="2150" spc="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=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30">
                <a:solidFill>
                  <a:srgbClr val="0000FF"/>
                </a:solidFill>
                <a:latin typeface="Calibri"/>
                <a:cs typeface="Calibri"/>
              </a:rPr>
              <a:t>25000</a:t>
            </a:r>
            <a:r>
              <a:rPr sz="2150" spc="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AND</a:t>
            </a:r>
            <a:r>
              <a:rPr sz="2150" spc="55">
                <a:latin typeface="Calibri"/>
                <a:cs typeface="Calibri"/>
              </a:rPr>
              <a:t> </a:t>
            </a:r>
            <a:r>
              <a:rPr sz="2150">
                <a:solidFill>
                  <a:srgbClr val="FF0000"/>
                </a:solidFill>
                <a:latin typeface="Calibri"/>
                <a:cs typeface="Calibri"/>
              </a:rPr>
              <a:t>Emp_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sz="2150" spc="5">
                <a:solidFill>
                  <a:srgbClr val="FF0000"/>
                </a:solidFill>
                <a:latin typeface="Calibri"/>
                <a:cs typeface="Calibri"/>
              </a:rPr>
              <a:t>City</a:t>
            </a:r>
            <a:r>
              <a:rPr sz="215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=</a:t>
            </a:r>
            <a:r>
              <a:rPr sz="2150" spc="-20">
                <a:latin typeface="Calibri"/>
                <a:cs typeface="Calibri"/>
              </a:rPr>
              <a:t> </a:t>
            </a:r>
            <a:r>
              <a:rPr sz="2150">
                <a:solidFill>
                  <a:srgbClr val="0000FF"/>
                </a:solidFill>
                <a:latin typeface="Calibri"/>
                <a:cs typeface="Calibri"/>
              </a:rPr>
              <a:t>'Delhi'</a:t>
            </a:r>
            <a:r>
              <a:rPr sz="2150">
                <a:latin typeface="Calibri"/>
                <a:cs typeface="Calibri"/>
              </a:rPr>
              <a:t>;</a:t>
            </a:r>
          </a:p>
          <a:p>
            <a:pPr marL="12700">
              <a:lnSpc>
                <a:spcPts val="2340"/>
              </a:lnSpc>
              <a:spcBef>
                <a:spcPts val="500"/>
              </a:spcBef>
              <a:tabLst>
                <a:tab pos="1261110" algn="l"/>
                <a:tab pos="1985645" algn="l"/>
                <a:tab pos="3195955" algn="l"/>
                <a:tab pos="3901440" algn="l"/>
                <a:tab pos="4940300" algn="l"/>
                <a:tab pos="5836285" algn="l"/>
                <a:tab pos="6741795" algn="l"/>
                <a:tab pos="7313930" algn="l"/>
                <a:tab pos="8238490" algn="l"/>
              </a:tabLst>
            </a:pPr>
            <a:r>
              <a:rPr sz="2150" spc="10">
                <a:latin typeface="Calibri"/>
                <a:cs typeface="Calibri"/>
              </a:rPr>
              <a:t>Here,</a:t>
            </a:r>
            <a:r>
              <a:rPr sz="2150" b="1" spc="10">
                <a:latin typeface="Calibri"/>
                <a:cs typeface="Calibri"/>
              </a:rPr>
              <a:t>SQL	</a:t>
            </a:r>
            <a:r>
              <a:rPr sz="2150" b="1" spc="20">
                <a:latin typeface="Calibri"/>
                <a:cs typeface="Calibri"/>
              </a:rPr>
              <a:t>AND	</a:t>
            </a:r>
            <a:r>
              <a:rPr sz="2150" b="1" spc="5">
                <a:latin typeface="Calibri"/>
                <a:cs typeface="Calibri"/>
              </a:rPr>
              <a:t>operator	</a:t>
            </a:r>
            <a:r>
              <a:rPr sz="2150" spc="25">
                <a:latin typeface="Calibri"/>
                <a:cs typeface="Calibri"/>
              </a:rPr>
              <a:t>with	</a:t>
            </a:r>
            <a:r>
              <a:rPr sz="2150" spc="15">
                <a:latin typeface="Calibri"/>
                <a:cs typeface="Calibri"/>
              </a:rPr>
              <a:t>WHERE	</a:t>
            </a:r>
            <a:r>
              <a:rPr sz="2150">
                <a:latin typeface="Calibri"/>
                <a:cs typeface="Calibri"/>
              </a:rPr>
              <a:t>clause	</a:t>
            </a:r>
            <a:r>
              <a:rPr sz="2150" spc="15">
                <a:latin typeface="Calibri"/>
                <a:cs typeface="Calibri"/>
              </a:rPr>
              <a:t>shows	</a:t>
            </a:r>
            <a:r>
              <a:rPr sz="2150" spc="10">
                <a:latin typeface="Calibri"/>
                <a:cs typeface="Calibri"/>
              </a:rPr>
              <a:t>the	</a:t>
            </a:r>
            <a:r>
              <a:rPr sz="2150" spc="-5">
                <a:latin typeface="Calibri"/>
                <a:cs typeface="Calibri"/>
              </a:rPr>
              <a:t>record	</a:t>
            </a:r>
            <a:r>
              <a:rPr sz="2150" spc="-15">
                <a:latin typeface="Calibri"/>
                <a:cs typeface="Calibri"/>
              </a:rPr>
              <a:t>of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150" spc="-5">
                <a:latin typeface="Calibri"/>
                <a:cs typeface="Calibri"/>
              </a:rPr>
              <a:t>employees</a:t>
            </a:r>
            <a:r>
              <a:rPr sz="2150" spc="23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whose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salary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is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30">
                <a:latin typeface="Calibri"/>
                <a:cs typeface="Calibri"/>
              </a:rPr>
              <a:t>25000</a:t>
            </a:r>
            <a:r>
              <a:rPr sz="2150" spc="-2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and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city</a:t>
            </a:r>
            <a:r>
              <a:rPr sz="2150" spc="-5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is</a:t>
            </a:r>
            <a:r>
              <a:rPr sz="2150" spc="10">
                <a:latin typeface="Calibri"/>
                <a:cs typeface="Calibri"/>
              </a:rPr>
              <a:t> Delhi.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8166" y="19050"/>
            <a:ext cx="127790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124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42399"/>
            <a:ext cx="8546465" cy="53105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5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r>
              <a:rPr sz="2400" b="1" spc="-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15875" algn="just">
              <a:lnSpc>
                <a:spcPct val="80000"/>
              </a:lnSpc>
              <a:spcBef>
                <a:spcPts val="100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OR operator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shows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record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any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conditions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separated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by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evaluates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True.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also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known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conjunctive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and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with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b="1" spc="-25">
                <a:solidFill>
                  <a:srgbClr val="333333"/>
                </a:solidFill>
                <a:latin typeface="Calibri"/>
                <a:cs typeface="Calibri"/>
              </a:rPr>
              <a:t> operator: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ts val="2330"/>
              </a:lnSpc>
              <a:spcBef>
                <a:spcPts val="960"/>
              </a:spcBef>
            </a:pPr>
            <a:r>
              <a:rPr sz="2400">
                <a:latin typeface="Calibri"/>
                <a:cs typeface="Calibri"/>
              </a:rPr>
              <a:t>SELECT </a:t>
            </a:r>
            <a:r>
              <a:rPr sz="2400" spc="5">
                <a:latin typeface="Calibri"/>
                <a:cs typeface="Calibri"/>
              </a:rPr>
              <a:t>column1, </a:t>
            </a:r>
            <a:r>
              <a:rPr sz="2400" spc="-10">
                <a:latin typeface="Calibri"/>
                <a:cs typeface="Calibri"/>
              </a:rPr>
              <a:t>...., </a:t>
            </a:r>
            <a:r>
              <a:rPr sz="2400" spc="-5">
                <a:latin typeface="Calibri"/>
                <a:cs typeface="Calibri"/>
              </a:rPr>
              <a:t>columnN FROM </a:t>
            </a:r>
            <a:r>
              <a:rPr sz="2400">
                <a:latin typeface="Calibri"/>
                <a:cs typeface="Calibri"/>
              </a:rPr>
              <a:t>table_Name </a:t>
            </a:r>
            <a:r>
              <a:rPr sz="2400" spc="-10">
                <a:latin typeface="Calibri"/>
                <a:cs typeface="Calibri"/>
              </a:rPr>
              <a:t>WHERE </a:t>
            </a:r>
            <a:r>
              <a:rPr sz="2400">
                <a:latin typeface="Calibri"/>
                <a:cs typeface="Calibri"/>
              </a:rPr>
              <a:t>condition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1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OR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condition2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OR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condition3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OR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 marR="8255" algn="just">
              <a:lnSpc>
                <a:spcPts val="2330"/>
              </a:lnSpc>
              <a:spcBef>
                <a:spcPts val="975"/>
              </a:spcBef>
            </a:pPr>
            <a:r>
              <a:rPr sz="2400" spc="-5">
                <a:latin typeface="Calibri"/>
                <a:cs typeface="Calibri"/>
              </a:rPr>
              <a:t>If</a:t>
            </a:r>
            <a:r>
              <a:rPr sz="2400">
                <a:latin typeface="Calibri"/>
                <a:cs typeface="Calibri"/>
              </a:rPr>
              <a:t> we</a:t>
            </a:r>
            <a:r>
              <a:rPr sz="2400" spc="54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want</a:t>
            </a:r>
            <a:r>
              <a:rPr sz="2400" spc="50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 </a:t>
            </a:r>
            <a:r>
              <a:rPr sz="2400" spc="-15">
                <a:latin typeface="Calibri"/>
                <a:cs typeface="Calibri"/>
              </a:rPr>
              <a:t>access</a:t>
            </a:r>
            <a:r>
              <a:rPr sz="2400" spc="509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5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 </a:t>
            </a:r>
            <a:r>
              <a:rPr sz="2400" spc="-20">
                <a:latin typeface="Calibri"/>
                <a:cs typeface="Calibri"/>
              </a:rPr>
              <a:t>records</a:t>
            </a:r>
            <a:r>
              <a:rPr sz="2400" spc="5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  </a:t>
            </a:r>
            <a:r>
              <a:rPr sz="2400">
                <a:latin typeface="Calibri"/>
                <a:cs typeface="Calibri"/>
              </a:rPr>
              <a:t>those</a:t>
            </a:r>
            <a:r>
              <a:rPr sz="2400" spc="5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employees</a:t>
            </a:r>
            <a:r>
              <a:rPr sz="2400" spc="509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Employee_details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whose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salary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25000</a:t>
            </a:r>
            <a:r>
              <a:rPr sz="2400" spc="5">
                <a:latin typeface="Calibri"/>
                <a:cs typeface="Calibri"/>
              </a:rPr>
              <a:t> or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city</a:t>
            </a:r>
            <a:r>
              <a:rPr sz="2400" spc="54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is 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Delhi.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this,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565"/>
              </a:lnSpc>
              <a:spcBef>
                <a:spcPts val="434"/>
              </a:spcBef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Employee_details</a:t>
            </a:r>
            <a:r>
              <a:rPr sz="2400" spc="1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Emp_Salary</a:t>
            </a:r>
            <a:r>
              <a:rPr sz="24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25000</a:t>
            </a:r>
            <a:r>
              <a:rPr sz="24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OR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65"/>
              </a:lnSpc>
            </a:pP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mp_City</a:t>
            </a:r>
            <a:r>
              <a:rPr sz="24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00FF"/>
                </a:solidFill>
                <a:latin typeface="Calibri"/>
                <a:cs typeface="Calibri"/>
              </a:rPr>
              <a:t>'Delhi'</a:t>
            </a:r>
            <a:r>
              <a:rPr sz="2400" spc="-5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  <a:spcBef>
                <a:spcPts val="425"/>
              </a:spcBef>
              <a:tabLst>
                <a:tab pos="822325" algn="l"/>
                <a:tab pos="1442085" algn="l"/>
                <a:tab pos="1957070" algn="l"/>
                <a:tab pos="3195955" algn="l"/>
                <a:tab pos="3882390" algn="l"/>
                <a:tab pos="4940300" algn="l"/>
                <a:tab pos="5855335" algn="l"/>
                <a:tab pos="6779895" algn="l"/>
                <a:tab pos="7332980" algn="l"/>
                <a:tab pos="8276590" algn="l"/>
              </a:tabLst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,	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L	</a:t>
            </a:r>
            <a:r>
              <a:rPr sz="2400" b="1" spc="2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pe</a:t>
            </a:r>
            <a:r>
              <a:rPr sz="2400" b="1" spc="-10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h	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ow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employees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salary</a:t>
            </a:r>
            <a:r>
              <a:rPr sz="2400" spc="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25000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city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Delhi.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125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810" y="742632"/>
            <a:ext cx="9329420" cy="538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BETWEEN</a:t>
            </a:r>
            <a:r>
              <a:rPr sz="2400" b="1" spc="-10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80"/>
              </a:spcBef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BETWEEN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shows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record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range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mentioned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query.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operates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numbers,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characters,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date/time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operands.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70400"/>
              </a:lnSpc>
              <a:spcBef>
                <a:spcPts val="975"/>
              </a:spcBef>
            </a:pPr>
            <a:r>
              <a:rPr sz="2400">
                <a:latin typeface="Calibri"/>
                <a:cs typeface="Calibri"/>
              </a:rPr>
              <a:t>Suppose,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access </a:t>
            </a:r>
            <a:r>
              <a:rPr sz="2400" spc="-20">
                <a:latin typeface="Calibri"/>
                <a:cs typeface="Calibri"/>
              </a:rPr>
              <a:t>all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information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-5">
                <a:latin typeface="Calibri"/>
                <a:cs typeface="Calibri"/>
              </a:rPr>
              <a:t>those </a:t>
            </a:r>
            <a:r>
              <a:rPr sz="2400" spc="-10">
                <a:latin typeface="Calibri"/>
                <a:cs typeface="Calibri"/>
              </a:rPr>
              <a:t>employees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Employee_details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who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having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salaries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between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20000</a:t>
            </a:r>
            <a:r>
              <a:rPr sz="2400" spc="-10">
                <a:latin typeface="Calibri"/>
                <a:cs typeface="Calibri"/>
              </a:rPr>
              <a:t> and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40000.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For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this,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have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>
              <a:lnSpc>
                <a:spcPts val="2455"/>
              </a:lnSpc>
              <a:spcBef>
                <a:spcPts val="12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30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36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FROM</a:t>
            </a:r>
            <a:r>
              <a:rPr sz="2400" b="1" spc="36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Employee_details</a:t>
            </a:r>
            <a:r>
              <a:rPr sz="2400" b="1" spc="40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31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Emp_Salary</a:t>
            </a:r>
            <a:r>
              <a:rPr sz="2400" b="1" spc="370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BETWEEN</a:t>
            </a:r>
            <a:r>
              <a:rPr sz="2400" b="1" spc="300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30000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b="1" spc="-10">
                <a:latin typeface="Calibri"/>
                <a:cs typeface="Calibri"/>
              </a:rPr>
              <a:t>AND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45000;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2400" spc="-5">
                <a:latin typeface="Calibri"/>
                <a:cs typeface="Calibri"/>
              </a:rPr>
              <a:t>Here,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BETWEEN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Emp_Salary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5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400" b="1" spc="-114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70400"/>
              </a:lnSpc>
              <a:spcBef>
                <a:spcPts val="98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b="1" spc="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b="1" spc="-2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allows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users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specify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two  or more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 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clause. This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logical operator minimizes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requirement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OR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conditions.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70400"/>
              </a:lnSpc>
              <a:spcBef>
                <a:spcPts val="975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makes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easier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learn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and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understand.</a:t>
            </a:r>
            <a:r>
              <a:rPr sz="2400" spc="50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operator returns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those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rows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whose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match with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any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value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240" y="19050"/>
            <a:ext cx="1123834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126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99731"/>
            <a:ext cx="8088630" cy="51327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715" algn="just">
              <a:lnSpc>
                <a:spcPct val="80000"/>
              </a:lnSpc>
              <a:spcBef>
                <a:spcPts val="675"/>
              </a:spcBef>
            </a:pPr>
            <a:r>
              <a:rPr sz="2400">
                <a:latin typeface="Calibri"/>
                <a:cs typeface="Calibri"/>
              </a:rPr>
              <a:t>Suppose,</a:t>
            </a:r>
            <a:r>
              <a:rPr sz="2400" spc="5">
                <a:latin typeface="Calibri"/>
                <a:cs typeface="Calibri"/>
              </a:rPr>
              <a:t> we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want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5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show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those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employees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50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b="1" spc="-5">
                <a:latin typeface="Calibri"/>
                <a:cs typeface="Calibri"/>
              </a:rPr>
              <a:t>Employee_details </a:t>
            </a:r>
            <a:r>
              <a:rPr sz="2400" spc="-5">
                <a:latin typeface="Calibri"/>
                <a:cs typeface="Calibri"/>
              </a:rPr>
              <a:t>table </a:t>
            </a:r>
            <a:r>
              <a:rPr sz="2400" spc="10">
                <a:latin typeface="Calibri"/>
                <a:cs typeface="Calibri"/>
              </a:rPr>
              <a:t>whose </a:t>
            </a:r>
            <a:r>
              <a:rPr sz="2400" b="1" spc="-5">
                <a:latin typeface="Calibri"/>
                <a:cs typeface="Calibri"/>
              </a:rPr>
              <a:t>Employee 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15">
                <a:latin typeface="Calibri"/>
                <a:cs typeface="Calibri"/>
              </a:rPr>
              <a:t>Id </a:t>
            </a:r>
            <a:r>
              <a:rPr sz="2400" spc="-15">
                <a:latin typeface="Calibri"/>
                <a:cs typeface="Calibri"/>
              </a:rPr>
              <a:t>is 202, 204,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15">
                <a:latin typeface="Calibri"/>
                <a:cs typeface="Calibri"/>
              </a:rPr>
              <a:t>205. </a:t>
            </a:r>
            <a:r>
              <a:rPr sz="2400" spc="5">
                <a:latin typeface="Calibri"/>
                <a:cs typeface="Calibri"/>
              </a:rPr>
              <a:t>For this, we </a:t>
            </a:r>
            <a:r>
              <a:rPr sz="2400" spc="-30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following </a:t>
            </a:r>
            <a:r>
              <a:rPr sz="2400">
                <a:latin typeface="Calibri"/>
                <a:cs typeface="Calibri"/>
              </a:rPr>
              <a:t> query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 marR="96520" algn="just">
              <a:lnSpc>
                <a:spcPts val="2330"/>
              </a:lnSpc>
              <a:spcBef>
                <a:spcPts val="965"/>
              </a:spcBef>
            </a:pPr>
            <a:r>
              <a:rPr sz="2400" b="1" spc="5">
                <a:latin typeface="Calibri"/>
                <a:cs typeface="Calibri"/>
              </a:rPr>
              <a:t>SELECT </a:t>
            </a:r>
            <a:r>
              <a:rPr sz="2400" b="1">
                <a:latin typeface="Calibri"/>
                <a:cs typeface="Calibri"/>
              </a:rPr>
              <a:t>* </a:t>
            </a:r>
            <a:r>
              <a:rPr sz="2400" b="1" spc="-10">
                <a:latin typeface="Calibri"/>
                <a:cs typeface="Calibri"/>
              </a:rPr>
              <a:t>FROM </a:t>
            </a:r>
            <a:r>
              <a:rPr sz="2400" b="1" spc="-5">
                <a:latin typeface="Calibri"/>
                <a:cs typeface="Calibri"/>
              </a:rPr>
              <a:t>Employee_details </a:t>
            </a:r>
            <a:r>
              <a:rPr sz="2400" b="1">
                <a:latin typeface="Calibri"/>
                <a:cs typeface="Calibri"/>
              </a:rPr>
              <a:t>WHERE Emp_Id </a:t>
            </a:r>
            <a:r>
              <a:rPr sz="2400" b="1" spc="15">
                <a:latin typeface="Calibri"/>
                <a:cs typeface="Calibri"/>
              </a:rPr>
              <a:t>IN </a:t>
            </a:r>
            <a:r>
              <a:rPr sz="2400" b="1" spc="-15">
                <a:latin typeface="Calibri"/>
                <a:cs typeface="Calibri"/>
              </a:rPr>
              <a:t>(202, 204, </a:t>
            </a:r>
            <a:r>
              <a:rPr sz="2400" b="1" spc="-53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205);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Here,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b="1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b="1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Emp_Id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1000"/>
              </a:spcBef>
            </a:pPr>
            <a:r>
              <a:rPr sz="2400">
                <a:latin typeface="Calibri"/>
                <a:cs typeface="Calibri"/>
              </a:rPr>
              <a:t>Suppose,</a:t>
            </a:r>
            <a:r>
              <a:rPr sz="2400" spc="5">
                <a:latin typeface="Calibri"/>
                <a:cs typeface="Calibri"/>
              </a:rPr>
              <a:t> we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want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5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show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those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employees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5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b="1" spc="-5">
                <a:latin typeface="Calibri"/>
                <a:cs typeface="Calibri"/>
              </a:rPr>
              <a:t>Employee_details </a:t>
            </a:r>
            <a:r>
              <a:rPr sz="2400" spc="-5">
                <a:latin typeface="Calibri"/>
                <a:cs typeface="Calibri"/>
              </a:rPr>
              <a:t>table </a:t>
            </a:r>
            <a:r>
              <a:rPr sz="2400" spc="10">
                <a:latin typeface="Calibri"/>
                <a:cs typeface="Calibri"/>
              </a:rPr>
              <a:t>whose </a:t>
            </a:r>
            <a:r>
              <a:rPr sz="2400" b="1" spc="-5">
                <a:latin typeface="Calibri"/>
                <a:cs typeface="Calibri"/>
              </a:rPr>
              <a:t>Employee 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15">
                <a:latin typeface="Calibri"/>
                <a:cs typeface="Calibri"/>
              </a:rPr>
              <a:t>Id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-20">
                <a:latin typeface="Calibri"/>
                <a:cs typeface="Calibri"/>
              </a:rPr>
              <a:t>not </a:t>
            </a:r>
            <a:r>
              <a:rPr sz="2400">
                <a:latin typeface="Calibri"/>
                <a:cs typeface="Calibri"/>
              </a:rPr>
              <a:t>equal </a:t>
            </a:r>
            <a:r>
              <a:rPr sz="2400" spc="-3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202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15">
                <a:latin typeface="Calibri"/>
                <a:cs typeface="Calibri"/>
              </a:rPr>
              <a:t>205. </a:t>
            </a:r>
            <a:r>
              <a:rPr sz="2400" spc="5">
                <a:latin typeface="Calibri"/>
                <a:cs typeface="Calibri"/>
              </a:rPr>
              <a:t>For this, </a:t>
            </a:r>
            <a:r>
              <a:rPr sz="2400">
                <a:latin typeface="Calibri"/>
                <a:cs typeface="Calibri"/>
              </a:rPr>
              <a:t>we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20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 marR="10795">
              <a:lnSpc>
                <a:spcPts val="2330"/>
              </a:lnSpc>
              <a:spcBef>
                <a:spcPts val="960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7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5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FROM</a:t>
            </a:r>
            <a:r>
              <a:rPr sz="2400" b="1" spc="6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Employee_details</a:t>
            </a:r>
            <a:r>
              <a:rPr sz="2400" b="1" spc="9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8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Emp_Id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NOT</a:t>
            </a:r>
            <a:r>
              <a:rPr sz="2400" b="1" spc="65">
                <a:latin typeface="Calibri"/>
                <a:cs typeface="Calibri"/>
              </a:rPr>
              <a:t> </a:t>
            </a:r>
            <a:r>
              <a:rPr sz="2400" b="1" spc="15">
                <a:latin typeface="Calibri"/>
                <a:cs typeface="Calibri"/>
              </a:rPr>
              <a:t>IN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(202, </a:t>
            </a:r>
            <a:r>
              <a:rPr sz="2400" b="1" spc="-53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205);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  <a:spcBef>
                <a:spcPts val="439"/>
              </a:spcBef>
              <a:tabLst>
                <a:tab pos="850900" algn="l"/>
                <a:tab pos="1384935" algn="l"/>
                <a:tab pos="2147570" algn="l"/>
                <a:tab pos="2729230" algn="l"/>
                <a:tab pos="3376929" algn="l"/>
                <a:tab pos="4091940" algn="l"/>
                <a:tab pos="4540250" algn="l"/>
                <a:tab pos="5817235" algn="l"/>
                <a:tab pos="6532245" algn="l"/>
                <a:tab pos="7113905" algn="l"/>
              </a:tabLst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Here,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	the	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SQL	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NOT	</a:t>
            </a:r>
            <a:r>
              <a:rPr sz="2400" b="1" spc="15">
                <a:solidFill>
                  <a:srgbClr val="333333"/>
                </a:solidFill>
                <a:latin typeface="Calibri"/>
                <a:cs typeface="Calibri"/>
              </a:rPr>
              <a:t>IN	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operator	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Emp_Id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127</a:t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360" y="698274"/>
            <a:ext cx="8600440" cy="55295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</a:pPr>
            <a:r>
              <a:rPr sz="2150" b="1" spc="1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15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-5">
                <a:solidFill>
                  <a:srgbClr val="4471C4"/>
                </a:solidFill>
                <a:latin typeface="Calibri"/>
                <a:cs typeface="Calibri"/>
              </a:rPr>
              <a:t>NOT</a:t>
            </a:r>
            <a:r>
              <a:rPr sz="2150" b="1" spc="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19050" algn="just">
              <a:lnSpc>
                <a:spcPct val="72800"/>
              </a:lnSpc>
              <a:spcBef>
                <a:spcPts val="975"/>
              </a:spcBef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SQL shows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record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table if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condition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evaluates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false.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15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always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clause.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150" b="1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operator:</a:t>
            </a:r>
            <a:endParaRPr sz="2150">
              <a:latin typeface="Calibri"/>
              <a:cs typeface="Calibri"/>
            </a:endParaRPr>
          </a:p>
          <a:p>
            <a:pPr marL="12700" marR="19685" algn="just">
              <a:lnSpc>
                <a:spcPct val="72800"/>
              </a:lnSpc>
              <a:spcBef>
                <a:spcPts val="969"/>
              </a:spcBef>
            </a:pPr>
            <a:r>
              <a:rPr sz="2150" spc="5">
                <a:latin typeface="Calibri"/>
                <a:cs typeface="Calibri"/>
              </a:rPr>
              <a:t>SELECT </a:t>
            </a:r>
            <a:r>
              <a:rPr sz="2150" spc="10">
                <a:latin typeface="Calibri"/>
                <a:cs typeface="Calibri"/>
              </a:rPr>
              <a:t>column1, </a:t>
            </a:r>
            <a:r>
              <a:rPr sz="2150" spc="20">
                <a:latin typeface="Calibri"/>
                <a:cs typeface="Calibri"/>
              </a:rPr>
              <a:t>column2 </a:t>
            </a:r>
            <a:r>
              <a:rPr sz="2150">
                <a:latin typeface="Calibri"/>
                <a:cs typeface="Calibri"/>
              </a:rPr>
              <a:t>...., </a:t>
            </a:r>
            <a:r>
              <a:rPr sz="2150" spc="10">
                <a:latin typeface="Calibri"/>
                <a:cs typeface="Calibri"/>
              </a:rPr>
              <a:t>columnN </a:t>
            </a:r>
            <a:r>
              <a:rPr sz="2150" spc="5">
                <a:latin typeface="Calibri"/>
                <a:cs typeface="Calibri"/>
              </a:rPr>
              <a:t>FROM </a:t>
            </a:r>
            <a:r>
              <a:rPr sz="2150" spc="25">
                <a:latin typeface="Calibri"/>
                <a:cs typeface="Calibri"/>
              </a:rPr>
              <a:t>table_Name </a:t>
            </a:r>
            <a:r>
              <a:rPr sz="2150" spc="15">
                <a:latin typeface="Calibri"/>
                <a:cs typeface="Calibri"/>
              </a:rPr>
              <a:t>WHERE NOT </a:t>
            </a:r>
            <a:r>
              <a:rPr sz="2150" spc="-15">
                <a:latin typeface="Calibri"/>
                <a:cs typeface="Calibri"/>
              </a:rPr>
              <a:t>co 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ndition;</a:t>
            </a:r>
            <a:endParaRPr sz="2150">
              <a:latin typeface="Calibri"/>
              <a:cs typeface="Calibri"/>
            </a:endParaRPr>
          </a:p>
          <a:p>
            <a:pPr marL="12700" marR="5080" algn="just">
              <a:lnSpc>
                <a:spcPct val="71300"/>
              </a:lnSpc>
              <a:spcBef>
                <a:spcPts val="1015"/>
              </a:spcBef>
            </a:pPr>
            <a:r>
              <a:rPr sz="2150" spc="5">
                <a:latin typeface="Calibri"/>
                <a:cs typeface="Calibri"/>
              </a:rPr>
              <a:t>Suppose,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we </a:t>
            </a:r>
            <a:r>
              <a:rPr sz="2150" spc="10">
                <a:latin typeface="Calibri"/>
                <a:cs typeface="Calibri"/>
              </a:rPr>
              <a:t>want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to </a:t>
            </a:r>
            <a:r>
              <a:rPr sz="2150" spc="10">
                <a:latin typeface="Calibri"/>
                <a:cs typeface="Calibri"/>
              </a:rPr>
              <a:t>show</a:t>
            </a:r>
            <a:r>
              <a:rPr sz="2150" spc="15">
                <a:latin typeface="Calibri"/>
                <a:cs typeface="Calibri"/>
              </a:rPr>
              <a:t> all 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spc="15">
                <a:latin typeface="Calibri"/>
                <a:cs typeface="Calibri"/>
              </a:rPr>
              <a:t>information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47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those  </a:t>
            </a:r>
            <a:r>
              <a:rPr sz="2150" spc="20">
                <a:latin typeface="Calibri"/>
                <a:cs typeface="Calibri"/>
              </a:rPr>
              <a:t>employees </a:t>
            </a:r>
            <a:r>
              <a:rPr sz="2150">
                <a:latin typeface="Calibri"/>
                <a:cs typeface="Calibri"/>
              </a:rPr>
              <a:t>from 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b="1" spc="15">
                <a:latin typeface="Calibri"/>
                <a:cs typeface="Calibri"/>
              </a:rPr>
              <a:t>Employee_details </a:t>
            </a:r>
            <a:r>
              <a:rPr sz="2150" spc="10">
                <a:latin typeface="Calibri"/>
                <a:cs typeface="Calibri"/>
              </a:rPr>
              <a:t>table </a:t>
            </a:r>
            <a:r>
              <a:rPr sz="2150">
                <a:latin typeface="Calibri"/>
                <a:cs typeface="Calibri"/>
              </a:rPr>
              <a:t>whose </a:t>
            </a:r>
            <a:r>
              <a:rPr sz="2150" spc="5">
                <a:latin typeface="Calibri"/>
                <a:cs typeface="Calibri"/>
              </a:rPr>
              <a:t>Cityis </a:t>
            </a:r>
            <a:r>
              <a:rPr sz="2150" spc="-5">
                <a:latin typeface="Calibri"/>
                <a:cs typeface="Calibri"/>
              </a:rPr>
              <a:t>not </a:t>
            </a:r>
            <a:r>
              <a:rPr sz="2150" spc="10">
                <a:latin typeface="Calibri"/>
                <a:cs typeface="Calibri"/>
              </a:rPr>
              <a:t>Delhi. </a:t>
            </a:r>
            <a:r>
              <a:rPr sz="2150" spc="20">
                <a:latin typeface="Calibri"/>
                <a:cs typeface="Calibri"/>
              </a:rPr>
              <a:t>For </a:t>
            </a:r>
            <a:r>
              <a:rPr sz="2150" spc="5">
                <a:latin typeface="Calibri"/>
                <a:cs typeface="Calibri"/>
              </a:rPr>
              <a:t>this, </a:t>
            </a:r>
            <a:r>
              <a:rPr sz="2150" spc="25">
                <a:latin typeface="Calibri"/>
                <a:cs typeface="Calibri"/>
              </a:rPr>
              <a:t>we </a:t>
            </a:r>
            <a:r>
              <a:rPr sz="2150" spc="5">
                <a:latin typeface="Calibri"/>
                <a:cs typeface="Calibri"/>
              </a:rPr>
              <a:t>have </a:t>
            </a:r>
            <a:r>
              <a:rPr sz="2150" spc="30">
                <a:latin typeface="Calibri"/>
                <a:cs typeface="Calibri"/>
              </a:rPr>
              <a:t>to </a:t>
            </a:r>
            <a:r>
              <a:rPr sz="2150" spc="3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write</a:t>
            </a:r>
            <a:r>
              <a:rPr sz="2150" spc="10">
                <a:latin typeface="Calibri"/>
                <a:cs typeface="Calibri"/>
              </a:rPr>
              <a:t> the </a:t>
            </a:r>
            <a:r>
              <a:rPr sz="2150">
                <a:latin typeface="Calibri"/>
                <a:cs typeface="Calibri"/>
              </a:rPr>
              <a:t>following</a:t>
            </a:r>
            <a:r>
              <a:rPr sz="2150" spc="6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query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SQL: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2150" spc="-10">
                <a:latin typeface="Calibri"/>
                <a:cs typeface="Calibri"/>
              </a:rPr>
              <a:t>SELECT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*</a:t>
            </a:r>
            <a:r>
              <a:rPr sz="2150" spc="5">
                <a:latin typeface="Calibri"/>
                <a:cs typeface="Calibri"/>
              </a:rPr>
              <a:t> FROM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Employee_details</a:t>
            </a:r>
            <a:r>
              <a:rPr sz="2150" spc="26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WHERE</a:t>
            </a:r>
            <a:r>
              <a:rPr sz="2150" spc="3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NOT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>
                <a:solidFill>
                  <a:srgbClr val="FF0000"/>
                </a:solidFill>
                <a:latin typeface="Calibri"/>
                <a:cs typeface="Calibri"/>
              </a:rPr>
              <a:t>Emp_City</a:t>
            </a:r>
            <a:r>
              <a:rPr sz="2150" spc="1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=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>
                <a:solidFill>
                  <a:srgbClr val="0000FF"/>
                </a:solidFill>
                <a:latin typeface="Calibri"/>
                <a:cs typeface="Calibri"/>
              </a:rPr>
              <a:t>'Delhi'</a:t>
            </a:r>
            <a:r>
              <a:rPr sz="2150" spc="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2150" spc="1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b="1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150" b="1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Emp_City</a:t>
            </a:r>
            <a:r>
              <a:rPr sz="2150" spc="1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150">
              <a:latin typeface="Calibri"/>
              <a:cs typeface="Calibri"/>
            </a:endParaRPr>
          </a:p>
          <a:p>
            <a:pPr marL="12700" marR="18415" algn="just">
              <a:lnSpc>
                <a:spcPct val="71300"/>
              </a:lnSpc>
              <a:spcBef>
                <a:spcPts val="1015"/>
              </a:spcBef>
            </a:pPr>
            <a:r>
              <a:rPr sz="2150" spc="5">
                <a:latin typeface="Calibri"/>
                <a:cs typeface="Calibri"/>
              </a:rPr>
              <a:t>Suppose,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we </a:t>
            </a:r>
            <a:r>
              <a:rPr sz="2150" spc="10">
                <a:latin typeface="Calibri"/>
                <a:cs typeface="Calibri"/>
              </a:rPr>
              <a:t>want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to </a:t>
            </a:r>
            <a:r>
              <a:rPr sz="2150" spc="10">
                <a:latin typeface="Calibri"/>
                <a:cs typeface="Calibri"/>
              </a:rPr>
              <a:t>show</a:t>
            </a:r>
            <a:r>
              <a:rPr sz="2150" spc="15">
                <a:latin typeface="Calibri"/>
                <a:cs typeface="Calibri"/>
              </a:rPr>
              <a:t> all 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spc="15">
                <a:latin typeface="Calibri"/>
                <a:cs typeface="Calibri"/>
              </a:rPr>
              <a:t>information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47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those  </a:t>
            </a:r>
            <a:r>
              <a:rPr sz="2150" spc="20">
                <a:latin typeface="Calibri"/>
                <a:cs typeface="Calibri"/>
              </a:rPr>
              <a:t>employees </a:t>
            </a:r>
            <a:r>
              <a:rPr sz="2150">
                <a:latin typeface="Calibri"/>
                <a:cs typeface="Calibri"/>
              </a:rPr>
              <a:t>from 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b="1" spc="15">
                <a:latin typeface="Calibri"/>
                <a:cs typeface="Calibri"/>
              </a:rPr>
              <a:t>Employee_details</a:t>
            </a:r>
            <a:r>
              <a:rPr sz="2150" b="1" spc="2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table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whose</a:t>
            </a:r>
            <a:r>
              <a:rPr sz="2150" spc="5">
                <a:latin typeface="Calibri"/>
                <a:cs typeface="Calibri"/>
              </a:rPr>
              <a:t> Cityis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not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Delhi  </a:t>
            </a:r>
            <a:r>
              <a:rPr sz="2150" spc="5">
                <a:latin typeface="Calibri"/>
                <a:cs typeface="Calibri"/>
              </a:rPr>
              <a:t>and  </a:t>
            </a:r>
            <a:r>
              <a:rPr sz="2150" spc="10">
                <a:latin typeface="Calibri"/>
                <a:cs typeface="Calibri"/>
              </a:rPr>
              <a:t>Chandigarh. </a:t>
            </a:r>
            <a:r>
              <a:rPr sz="2150" spc="-5">
                <a:latin typeface="Calibri"/>
                <a:cs typeface="Calibri"/>
              </a:rPr>
              <a:t>For 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this,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we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have </a:t>
            </a:r>
            <a:r>
              <a:rPr sz="2150" spc="20">
                <a:latin typeface="Calibri"/>
                <a:cs typeface="Calibri"/>
              </a:rPr>
              <a:t>to</a:t>
            </a:r>
            <a:r>
              <a:rPr sz="2150" spc="15">
                <a:latin typeface="Calibri"/>
                <a:cs typeface="Calibri"/>
              </a:rPr>
              <a:t> write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>
                <a:latin typeface="Calibri"/>
                <a:cs typeface="Calibri"/>
              </a:rPr>
              <a:t>following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query</a:t>
            </a:r>
            <a:r>
              <a:rPr sz="2150" spc="17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 </a:t>
            </a:r>
            <a:r>
              <a:rPr sz="2150" spc="10">
                <a:latin typeface="Calibri"/>
                <a:cs typeface="Calibri"/>
              </a:rPr>
              <a:t>SQL:</a:t>
            </a:r>
            <a:endParaRPr sz="2150">
              <a:latin typeface="Calibri"/>
              <a:cs typeface="Calibri"/>
            </a:endParaRPr>
          </a:p>
          <a:p>
            <a:pPr marL="79375" marR="19050" indent="-66675" algn="just">
              <a:lnSpc>
                <a:spcPct val="72800"/>
              </a:lnSpc>
              <a:spcBef>
                <a:spcPts val="975"/>
              </a:spcBef>
            </a:pPr>
            <a:r>
              <a:rPr sz="2150" spc="5">
                <a:latin typeface="Calibri"/>
                <a:cs typeface="Calibri"/>
              </a:rPr>
              <a:t>SELECT </a:t>
            </a:r>
            <a:r>
              <a:rPr sz="2150" spc="10">
                <a:latin typeface="Calibri"/>
                <a:cs typeface="Calibri"/>
              </a:rPr>
              <a:t>* FROM </a:t>
            </a:r>
            <a:r>
              <a:rPr sz="2150" spc="15">
                <a:latin typeface="Calibri"/>
                <a:cs typeface="Calibri"/>
              </a:rPr>
              <a:t>Employee_details WHERE NOT </a:t>
            </a:r>
            <a:r>
              <a:rPr sz="2150" spc="15">
                <a:solidFill>
                  <a:srgbClr val="FF0000"/>
                </a:solidFill>
                <a:latin typeface="Calibri"/>
                <a:cs typeface="Calibri"/>
              </a:rPr>
              <a:t>Emp_City </a:t>
            </a:r>
            <a:r>
              <a:rPr sz="2150" spc="10">
                <a:latin typeface="Calibri"/>
                <a:cs typeface="Calibri"/>
              </a:rPr>
              <a:t>= </a:t>
            </a:r>
            <a:r>
              <a:rPr sz="2150" spc="15">
                <a:solidFill>
                  <a:srgbClr val="0000FF"/>
                </a:solidFill>
                <a:latin typeface="Calibri"/>
                <a:cs typeface="Calibri"/>
              </a:rPr>
              <a:t>'Delhi' </a:t>
            </a:r>
            <a:r>
              <a:rPr sz="2150" spc="25">
                <a:latin typeface="Calibri"/>
                <a:cs typeface="Calibri"/>
              </a:rPr>
              <a:t>AND </a:t>
            </a:r>
            <a:r>
              <a:rPr sz="2150" spc="-15">
                <a:latin typeface="Calibri"/>
                <a:cs typeface="Calibri"/>
              </a:rPr>
              <a:t>NOT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>
                <a:solidFill>
                  <a:srgbClr val="FF0000"/>
                </a:solidFill>
                <a:latin typeface="Calibri"/>
                <a:cs typeface="Calibri"/>
              </a:rPr>
              <a:t>Emp_City</a:t>
            </a:r>
            <a:r>
              <a:rPr sz="2150" spc="1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=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0000FF"/>
                </a:solidFill>
                <a:latin typeface="Calibri"/>
                <a:cs typeface="Calibri"/>
              </a:rPr>
              <a:t>'Chandigarh'</a:t>
            </a:r>
            <a:r>
              <a:rPr sz="2150" spc="-1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241300" marR="20320" indent="-228600">
              <a:lnSpc>
                <a:spcPct val="69900"/>
              </a:lnSpc>
              <a:spcBef>
                <a:spcPts val="1050"/>
              </a:spcBef>
              <a:buFont typeface="Arial MT"/>
              <a:buChar char="•"/>
              <a:tabLst>
                <a:tab pos="240665" algn="l"/>
                <a:tab pos="241300" algn="l"/>
                <a:tab pos="593725" algn="l"/>
                <a:tab pos="1146175" algn="l"/>
                <a:tab pos="2299970" algn="l"/>
                <a:tab pos="2776220" algn="l"/>
                <a:tab pos="3453129" algn="l"/>
                <a:tab pos="3968115" algn="l"/>
                <a:tab pos="4549775" algn="l"/>
                <a:tab pos="5187950" algn="l"/>
                <a:tab pos="6341745" algn="l"/>
                <a:tab pos="6989445" algn="l"/>
                <a:tab pos="7504430" algn="l"/>
              </a:tabLst>
            </a:pPr>
            <a:r>
              <a:rPr sz="2150" spc="-2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-3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150" spc="55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b="1" spc="25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b="1">
                <a:solidFill>
                  <a:srgbClr val="333333"/>
                </a:solidFill>
                <a:latin typeface="Calibri"/>
                <a:cs typeface="Calibri"/>
              </a:rPr>
              <a:t>	N</a:t>
            </a:r>
            <a:r>
              <a:rPr sz="2150" b="1" spc="-3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b="1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b="1" spc="35">
                <a:solidFill>
                  <a:srgbClr val="333333"/>
                </a:solidFill>
                <a:latin typeface="Calibri"/>
                <a:cs typeface="Calibri"/>
              </a:rPr>
              <a:t>ope</a:t>
            </a:r>
            <a:r>
              <a:rPr sz="2150" b="1" spc="-9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150" b="1" spc="-2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b="1" spc="3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150" b="1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Em</a:t>
            </a:r>
            <a:r>
              <a:rPr sz="2150" spc="6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_</a:t>
            </a:r>
            <a:r>
              <a:rPr sz="2150" spc="-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y 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128</a:t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3976" y="0"/>
            <a:ext cx="7778750" cy="687705"/>
            <a:chOff x="3363976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151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671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3996" y="51435"/>
            <a:ext cx="74656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75"/>
              <a:t> </a:t>
            </a:r>
            <a:r>
              <a:rPr spc="-15"/>
              <a:t>Operators</a:t>
            </a:r>
            <a:r>
              <a:rPr spc="-70"/>
              <a:t> </a:t>
            </a:r>
            <a:r>
              <a:rPr spc="5"/>
              <a:t>and</a:t>
            </a:r>
            <a:r>
              <a:rPr spc="-75"/>
              <a:t> </a:t>
            </a:r>
            <a:r>
              <a:rPr spc="15"/>
              <a:t>their</a:t>
            </a:r>
            <a:r>
              <a:rPr spc="-80"/>
              <a:t> </a:t>
            </a:r>
            <a:r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025" y="1050861"/>
            <a:ext cx="9188450" cy="5040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25"/>
              </a:spcBef>
            </a:pPr>
            <a:r>
              <a:rPr sz="2150" b="1">
                <a:solidFill>
                  <a:srgbClr val="4471C4"/>
                </a:solidFill>
                <a:latin typeface="Arial"/>
                <a:cs typeface="Arial"/>
              </a:rPr>
              <a:t>ANY/SOME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565"/>
              </a:lnSpc>
            </a:pPr>
            <a:r>
              <a:rPr sz="215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ANY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operator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returns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TRUE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if</a:t>
            </a:r>
            <a:r>
              <a:rPr sz="2150" spc="125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any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12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subquery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values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meet</a:t>
            </a:r>
            <a:r>
              <a:rPr sz="2150" spc="1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specified</a:t>
            </a:r>
            <a:endParaRPr sz="2150">
              <a:latin typeface="Calibri"/>
              <a:cs typeface="Calibri"/>
            </a:endParaRPr>
          </a:p>
          <a:p>
            <a:pPr marL="12700" marR="15875">
              <a:lnSpc>
                <a:spcPct val="101800"/>
              </a:lnSpc>
              <a:spcBef>
                <a:spcPts val="5"/>
              </a:spcBef>
            </a:pPr>
            <a:r>
              <a:rPr sz="2150" spc="10">
                <a:latin typeface="Calibri"/>
                <a:cs typeface="Calibri"/>
              </a:rPr>
              <a:t>condition.</a:t>
            </a:r>
            <a:r>
              <a:rPr sz="2150" spc="31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In</a:t>
            </a:r>
            <a:r>
              <a:rPr sz="2150" spc="320">
                <a:latin typeface="Calibri"/>
                <a:cs typeface="Calibri"/>
              </a:rPr>
              <a:t> </a:t>
            </a:r>
            <a:r>
              <a:rPr sz="2150" spc="30">
                <a:latin typeface="Calibri"/>
                <a:cs typeface="Calibri"/>
              </a:rPr>
              <a:t>the</a:t>
            </a:r>
            <a:r>
              <a:rPr sz="2150" spc="31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below</a:t>
            </a:r>
            <a:r>
              <a:rPr sz="2150" spc="36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example,</a:t>
            </a:r>
            <a:r>
              <a:rPr sz="2150" spc="330">
                <a:latin typeface="Calibri"/>
                <a:cs typeface="Calibri"/>
              </a:rPr>
              <a:t> </a:t>
            </a:r>
            <a:r>
              <a:rPr sz="2150" spc="60">
                <a:latin typeface="Calibri"/>
                <a:cs typeface="Calibri"/>
              </a:rPr>
              <a:t>we</a:t>
            </a:r>
            <a:r>
              <a:rPr sz="2150" spc="30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are</a:t>
            </a:r>
            <a:r>
              <a:rPr sz="2150" spc="31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filtering</a:t>
            </a:r>
            <a:r>
              <a:rPr sz="2150" spc="38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all</a:t>
            </a:r>
            <a:r>
              <a:rPr sz="2150" spc="37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products</a:t>
            </a:r>
            <a:r>
              <a:rPr sz="2150" spc="3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which</a:t>
            </a:r>
            <a:r>
              <a:rPr sz="2150" spc="40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have</a:t>
            </a:r>
            <a:r>
              <a:rPr sz="2150" spc="30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any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record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-5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orders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table.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SOME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operator</a:t>
            </a:r>
            <a:r>
              <a:rPr sz="2150" spc="18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achieves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same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result.</a:t>
            </a:r>
          </a:p>
          <a:p>
            <a:pPr marL="12700" marR="13970">
              <a:lnSpc>
                <a:spcPts val="2700"/>
              </a:lnSpc>
              <a:spcBef>
                <a:spcPts val="40"/>
              </a:spcBef>
              <a:tabLst>
                <a:tab pos="974725" algn="l"/>
                <a:tab pos="2843530" algn="l"/>
                <a:tab pos="3710940" algn="l"/>
                <a:tab pos="4892675" algn="l"/>
                <a:tab pos="5902960" algn="l"/>
                <a:tab pos="7332980" algn="l"/>
                <a:tab pos="7628255" algn="l"/>
                <a:tab pos="8286115" algn="l"/>
              </a:tabLst>
            </a:pPr>
            <a:r>
              <a:rPr sz="2150" b="1" spc="25">
                <a:latin typeface="Calibri"/>
                <a:cs typeface="Calibri"/>
              </a:rPr>
              <a:t>S</a:t>
            </a:r>
            <a:r>
              <a:rPr sz="2150" b="1" spc="-5">
                <a:latin typeface="Calibri"/>
                <a:cs typeface="Calibri"/>
              </a:rPr>
              <a:t>E</a:t>
            </a:r>
            <a:r>
              <a:rPr sz="2150" b="1" spc="-15">
                <a:latin typeface="Calibri"/>
                <a:cs typeface="Calibri"/>
              </a:rPr>
              <a:t>L</a:t>
            </a:r>
            <a:r>
              <a:rPr sz="2150" b="1" spc="-5">
                <a:latin typeface="Calibri"/>
                <a:cs typeface="Calibri"/>
              </a:rPr>
              <a:t>E</a:t>
            </a:r>
            <a:r>
              <a:rPr sz="2150" b="1" spc="55">
                <a:latin typeface="Calibri"/>
                <a:cs typeface="Calibri"/>
              </a:rPr>
              <a:t>C</a:t>
            </a:r>
            <a:r>
              <a:rPr sz="2150" b="1" spc="10">
                <a:latin typeface="Calibri"/>
                <a:cs typeface="Calibri"/>
              </a:rPr>
              <a:t>T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40">
                <a:latin typeface="Calibri"/>
                <a:cs typeface="Calibri"/>
              </a:rPr>
              <a:t>p</a:t>
            </a:r>
            <a:r>
              <a:rPr sz="2150" b="1" spc="-20">
                <a:latin typeface="Calibri"/>
                <a:cs typeface="Calibri"/>
              </a:rPr>
              <a:t>r</a:t>
            </a:r>
            <a:r>
              <a:rPr sz="2150" b="1" spc="35">
                <a:latin typeface="Calibri"/>
                <a:cs typeface="Calibri"/>
              </a:rPr>
              <a:t>o</a:t>
            </a:r>
            <a:r>
              <a:rPr sz="2150" b="1" spc="40">
                <a:latin typeface="Calibri"/>
                <a:cs typeface="Calibri"/>
              </a:rPr>
              <a:t>du</a:t>
            </a:r>
            <a:r>
              <a:rPr sz="2150" b="1">
                <a:latin typeface="Calibri"/>
                <a:cs typeface="Calibri"/>
              </a:rPr>
              <a:t>c</a:t>
            </a:r>
            <a:r>
              <a:rPr sz="2150" b="1" spc="5">
                <a:latin typeface="Calibri"/>
                <a:cs typeface="Calibri"/>
              </a:rPr>
              <a:t>t</a:t>
            </a:r>
            <a:r>
              <a:rPr sz="2150" b="1" spc="-25">
                <a:latin typeface="Calibri"/>
                <a:cs typeface="Calibri"/>
              </a:rPr>
              <a:t>_</a:t>
            </a:r>
            <a:r>
              <a:rPr sz="2150" b="1" spc="40">
                <a:latin typeface="Calibri"/>
                <a:cs typeface="Calibri"/>
              </a:rPr>
              <a:t>n</a:t>
            </a:r>
            <a:r>
              <a:rPr sz="2150" b="1" spc="-15">
                <a:latin typeface="Calibri"/>
                <a:cs typeface="Calibri"/>
              </a:rPr>
              <a:t>a</a:t>
            </a:r>
            <a:r>
              <a:rPr sz="2150" b="1" spc="45">
                <a:latin typeface="Calibri"/>
                <a:cs typeface="Calibri"/>
              </a:rPr>
              <a:t>m</a:t>
            </a:r>
            <a:r>
              <a:rPr sz="2150" b="1" spc="10">
                <a:latin typeface="Calibri"/>
                <a:cs typeface="Calibri"/>
              </a:rPr>
              <a:t>e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-15">
                <a:latin typeface="Calibri"/>
                <a:cs typeface="Calibri"/>
              </a:rPr>
              <a:t>FR</a:t>
            </a:r>
            <a:r>
              <a:rPr sz="2150" b="1" spc="40">
                <a:latin typeface="Calibri"/>
                <a:cs typeface="Calibri"/>
              </a:rPr>
              <a:t>O</a:t>
            </a:r>
            <a:r>
              <a:rPr sz="2150" b="1" spc="20">
                <a:latin typeface="Calibri"/>
                <a:cs typeface="Calibri"/>
              </a:rPr>
              <a:t>M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35">
                <a:latin typeface="Calibri"/>
                <a:cs typeface="Calibri"/>
              </a:rPr>
              <a:t>p</a:t>
            </a:r>
            <a:r>
              <a:rPr sz="2150" b="1" spc="-20">
                <a:latin typeface="Calibri"/>
                <a:cs typeface="Calibri"/>
              </a:rPr>
              <a:t>r</a:t>
            </a:r>
            <a:r>
              <a:rPr sz="2150" b="1" spc="35">
                <a:latin typeface="Calibri"/>
                <a:cs typeface="Calibri"/>
              </a:rPr>
              <a:t>odu</a:t>
            </a:r>
            <a:r>
              <a:rPr sz="2150" b="1" spc="-5">
                <a:latin typeface="Calibri"/>
                <a:cs typeface="Calibri"/>
              </a:rPr>
              <a:t>c</a:t>
            </a:r>
            <a:r>
              <a:rPr sz="2150" b="1" spc="10">
                <a:latin typeface="Calibri"/>
                <a:cs typeface="Calibri"/>
              </a:rPr>
              <a:t>ts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-5">
                <a:latin typeface="Calibri"/>
                <a:cs typeface="Calibri"/>
              </a:rPr>
              <a:t>WHE</a:t>
            </a:r>
            <a:r>
              <a:rPr sz="2150" b="1" spc="60">
                <a:latin typeface="Calibri"/>
                <a:cs typeface="Calibri"/>
              </a:rPr>
              <a:t>R</a:t>
            </a:r>
            <a:r>
              <a:rPr sz="2150" b="1" spc="10">
                <a:latin typeface="Calibri"/>
                <a:cs typeface="Calibri"/>
              </a:rPr>
              <a:t>E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40">
                <a:latin typeface="Calibri"/>
                <a:cs typeface="Calibri"/>
              </a:rPr>
              <a:t>p</a:t>
            </a:r>
            <a:r>
              <a:rPr sz="2150" b="1" spc="-20">
                <a:latin typeface="Calibri"/>
                <a:cs typeface="Calibri"/>
              </a:rPr>
              <a:t>r</a:t>
            </a:r>
            <a:r>
              <a:rPr sz="2150" b="1" spc="35">
                <a:latin typeface="Calibri"/>
                <a:cs typeface="Calibri"/>
              </a:rPr>
              <a:t>o</a:t>
            </a:r>
            <a:r>
              <a:rPr sz="2150" b="1" spc="40">
                <a:latin typeface="Calibri"/>
                <a:cs typeface="Calibri"/>
              </a:rPr>
              <a:t>du</a:t>
            </a:r>
            <a:r>
              <a:rPr sz="2150" b="1" spc="-5">
                <a:latin typeface="Calibri"/>
                <a:cs typeface="Calibri"/>
              </a:rPr>
              <a:t>c</a:t>
            </a:r>
            <a:r>
              <a:rPr sz="2150" b="1" spc="5">
                <a:latin typeface="Calibri"/>
                <a:cs typeface="Calibri"/>
              </a:rPr>
              <a:t>t</a:t>
            </a:r>
            <a:r>
              <a:rPr sz="2150" b="1" spc="-30">
                <a:latin typeface="Calibri"/>
                <a:cs typeface="Calibri"/>
              </a:rPr>
              <a:t>_</a:t>
            </a:r>
            <a:r>
              <a:rPr sz="2150" b="1" spc="-5">
                <a:latin typeface="Calibri"/>
                <a:cs typeface="Calibri"/>
              </a:rPr>
              <a:t>i</a:t>
            </a:r>
            <a:r>
              <a:rPr sz="2150" b="1" spc="10">
                <a:latin typeface="Calibri"/>
                <a:cs typeface="Calibri"/>
              </a:rPr>
              <a:t>d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10">
                <a:latin typeface="Calibri"/>
                <a:cs typeface="Calibri"/>
              </a:rPr>
              <a:t>&gt;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45">
                <a:latin typeface="Calibri"/>
                <a:cs typeface="Calibri"/>
              </a:rPr>
              <a:t>A</a:t>
            </a:r>
            <a:r>
              <a:rPr sz="2150" b="1" spc="5">
                <a:latin typeface="Calibri"/>
                <a:cs typeface="Calibri"/>
              </a:rPr>
              <a:t>N</a:t>
            </a:r>
            <a:r>
              <a:rPr sz="2150" b="1" spc="10">
                <a:latin typeface="Calibri"/>
                <a:cs typeface="Calibri"/>
              </a:rPr>
              <a:t>Y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5">
                <a:latin typeface="Calibri"/>
                <a:cs typeface="Calibri"/>
              </a:rPr>
              <a:t>(</a:t>
            </a:r>
            <a:r>
              <a:rPr sz="2150" b="1" spc="20">
                <a:latin typeface="Calibri"/>
                <a:cs typeface="Calibri"/>
              </a:rPr>
              <a:t>S</a:t>
            </a:r>
            <a:r>
              <a:rPr sz="2150" b="1" spc="-5">
                <a:latin typeface="Calibri"/>
                <a:cs typeface="Calibri"/>
              </a:rPr>
              <a:t>E</a:t>
            </a:r>
            <a:r>
              <a:rPr sz="2150" b="1" spc="-15">
                <a:latin typeface="Calibri"/>
                <a:cs typeface="Calibri"/>
              </a:rPr>
              <a:t>L</a:t>
            </a:r>
            <a:r>
              <a:rPr sz="2150" b="1" spc="-5">
                <a:latin typeface="Calibri"/>
                <a:cs typeface="Calibri"/>
              </a:rPr>
              <a:t>E</a:t>
            </a:r>
            <a:r>
              <a:rPr sz="2150" b="1" spc="-20">
                <a:latin typeface="Calibri"/>
                <a:cs typeface="Calibri"/>
              </a:rPr>
              <a:t>C</a:t>
            </a:r>
            <a:r>
              <a:rPr sz="2150" b="1" spc="5">
                <a:latin typeface="Calibri"/>
                <a:cs typeface="Calibri"/>
              </a:rPr>
              <a:t>T  </a:t>
            </a:r>
            <a:r>
              <a:rPr sz="2150" b="1" spc="10">
                <a:latin typeface="Calibri"/>
                <a:cs typeface="Calibri"/>
              </a:rPr>
              <a:t>product_id</a:t>
            </a:r>
            <a:r>
              <a:rPr sz="2150" b="1" spc="80">
                <a:latin typeface="Calibri"/>
                <a:cs typeface="Calibri"/>
              </a:rPr>
              <a:t> </a:t>
            </a:r>
            <a:r>
              <a:rPr sz="2150" b="1" spc="10">
                <a:latin typeface="Calibri"/>
                <a:cs typeface="Calibri"/>
              </a:rPr>
              <a:t>FROM</a:t>
            </a:r>
            <a:r>
              <a:rPr sz="2150" b="1" spc="85">
                <a:latin typeface="Calibri"/>
                <a:cs typeface="Calibri"/>
              </a:rPr>
              <a:t> </a:t>
            </a:r>
            <a:r>
              <a:rPr sz="2150" b="1" spc="20">
                <a:latin typeface="Calibri"/>
                <a:cs typeface="Calibri"/>
              </a:rPr>
              <a:t>Orders;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525"/>
              </a:lnSpc>
            </a:pPr>
            <a:r>
              <a:rPr sz="2150" b="1" spc="15">
                <a:latin typeface="Calibri"/>
                <a:cs typeface="Calibri"/>
              </a:rPr>
              <a:t>SQL</a:t>
            </a:r>
            <a:r>
              <a:rPr sz="2150" b="1" spc="5">
                <a:latin typeface="Calibri"/>
                <a:cs typeface="Calibri"/>
              </a:rPr>
              <a:t> </a:t>
            </a:r>
            <a:r>
              <a:rPr sz="2150" b="1" spc="10">
                <a:latin typeface="Calibri"/>
                <a:cs typeface="Calibri"/>
              </a:rPr>
              <a:t>LIKE</a:t>
            </a:r>
            <a:r>
              <a:rPr sz="2150" b="1" spc="5">
                <a:latin typeface="Calibri"/>
                <a:cs typeface="Calibri"/>
              </a:rPr>
              <a:t> </a:t>
            </a:r>
            <a:r>
              <a:rPr sz="2150" b="1" spc="1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1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150" b="1" spc="1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1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spc="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shows</a:t>
            </a:r>
            <a:r>
              <a:rPr sz="2150" spc="1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those</a:t>
            </a:r>
            <a:r>
              <a:rPr sz="2150" spc="1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150" spc="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150" spc="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1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150" spc="1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spc="1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match</a:t>
            </a:r>
            <a:r>
              <a:rPr sz="2150" spc="1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pattern</a:t>
            </a:r>
            <a:r>
              <a:rPr sz="215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specified</a:t>
            </a:r>
            <a:r>
              <a:rPr sz="2150" spc="1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20">
                <a:solidFill>
                  <a:srgbClr val="333333"/>
                </a:solidFill>
                <a:latin typeface="Calibri"/>
                <a:cs typeface="Calibri"/>
              </a:rPr>
              <a:t>sub-query.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45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percentage</a:t>
            </a:r>
            <a:r>
              <a:rPr sz="2150" spc="4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(%)</a:t>
            </a:r>
            <a:r>
              <a:rPr sz="2150" spc="5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sign</a:t>
            </a:r>
            <a:r>
              <a:rPr sz="2150" spc="4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3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4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wildcard</a:t>
            </a:r>
            <a:r>
              <a:rPr sz="2150" spc="4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spc="4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4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4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4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conjunction</a:t>
            </a:r>
            <a:r>
              <a:rPr sz="2150" spc="4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48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logical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35">
                <a:solidFill>
                  <a:srgbClr val="333333"/>
                </a:solidFill>
                <a:latin typeface="Calibri"/>
                <a:cs typeface="Calibri"/>
              </a:rPr>
              <a:t>operator.</a:t>
            </a:r>
            <a:endParaRPr sz="2150">
              <a:latin typeface="Calibri"/>
              <a:cs typeface="Calibri"/>
            </a:endParaRPr>
          </a:p>
          <a:p>
            <a:pPr marL="12700" marR="219710">
              <a:lnSpc>
                <a:spcPct val="101899"/>
              </a:lnSpc>
              <a:spcBef>
                <a:spcPts val="80"/>
              </a:spcBef>
            </a:pP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spc="1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150" spc="1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15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150" spc="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clause</a:t>
            </a:r>
            <a:r>
              <a:rPr sz="215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15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three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statements: </a:t>
            </a:r>
            <a:r>
              <a:rPr sz="2150" spc="-4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1.SELECT</a:t>
            </a:r>
            <a:r>
              <a:rPr sz="2150" spc="17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statement</a:t>
            </a:r>
          </a:p>
          <a:p>
            <a:pPr marL="12700" marR="6837045">
              <a:lnSpc>
                <a:spcPct val="101800"/>
              </a:lnSpc>
            </a:pPr>
            <a:r>
              <a:rPr sz="2150" spc="-5">
                <a:latin typeface="Calibri"/>
                <a:cs typeface="Calibri"/>
              </a:rPr>
              <a:t>2.UPDATE </a:t>
            </a:r>
            <a:r>
              <a:rPr sz="2150">
                <a:latin typeface="Calibri"/>
                <a:cs typeface="Calibri"/>
              </a:rPr>
              <a:t>statement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3.DELETE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2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129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650" y="1650"/>
            <a:ext cx="10669905" cy="692150"/>
            <a:chOff x="1525650" y="1650"/>
            <a:chExt cx="10669905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825" y="4825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8534" y="42544"/>
            <a:ext cx="413956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10">
                <a:solidFill>
                  <a:srgbClr val="000000"/>
                </a:solidFill>
              </a:rPr>
              <a:t>Prerequisite</a:t>
            </a:r>
            <a:r>
              <a:rPr sz="3350" spc="145">
                <a:solidFill>
                  <a:srgbClr val="000000"/>
                </a:solidFill>
              </a:rPr>
              <a:t> </a:t>
            </a:r>
            <a:r>
              <a:rPr sz="3350">
                <a:solidFill>
                  <a:srgbClr val="000000"/>
                </a:solidFill>
              </a:rPr>
              <a:t>and</a:t>
            </a:r>
            <a:r>
              <a:rPr sz="3350" spc="114">
                <a:solidFill>
                  <a:srgbClr val="000000"/>
                </a:solidFill>
              </a:rPr>
              <a:t> </a:t>
            </a:r>
            <a:r>
              <a:rPr sz="3350" spc="-10">
                <a:solidFill>
                  <a:srgbClr val="000000"/>
                </a:solidFill>
              </a:rPr>
              <a:t>Recap</a:t>
            </a:r>
            <a:endParaRPr sz="33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1591" y="1153731"/>
            <a:ext cx="8075930" cy="4392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15">
                <a:latin typeface="Calibri"/>
                <a:cs typeface="Calibri"/>
              </a:rPr>
              <a:t>A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good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background</a:t>
            </a:r>
            <a:r>
              <a:rPr sz="2150" spc="17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DBMS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fundamentals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is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required.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>
                <a:latin typeface="Calibri"/>
                <a:cs typeface="Calibri"/>
              </a:rPr>
              <a:t>Students</a:t>
            </a:r>
            <a:r>
              <a:rPr sz="2150" spc="16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should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be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comfortable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with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relational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model.</a:t>
            </a:r>
          </a:p>
          <a:p>
            <a:pPr marL="355600" marR="13970" indent="-343535">
              <a:lnSpc>
                <a:spcPts val="263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5">
                <a:latin typeface="Calibri"/>
                <a:cs typeface="Calibri"/>
              </a:rPr>
              <a:t>Students</a:t>
            </a:r>
            <a:r>
              <a:rPr sz="2150" spc="10">
                <a:latin typeface="Calibri"/>
                <a:cs typeface="Calibri"/>
              </a:rPr>
              <a:t> should </a:t>
            </a:r>
            <a:r>
              <a:rPr sz="2150" spc="5">
                <a:latin typeface="Calibri"/>
                <a:cs typeface="Calibri"/>
              </a:rPr>
              <a:t>also </a:t>
            </a:r>
            <a:r>
              <a:rPr sz="2150">
                <a:latin typeface="Calibri"/>
                <a:cs typeface="Calibri"/>
              </a:rPr>
              <a:t>be </a:t>
            </a:r>
            <a:r>
              <a:rPr sz="2150" spc="15">
                <a:latin typeface="Calibri"/>
                <a:cs typeface="Calibri"/>
              </a:rPr>
              <a:t>capable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implementing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large,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complex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system</a:t>
            </a:r>
            <a:r>
              <a:rPr sz="2150" spc="1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on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UNIX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 </a:t>
            </a:r>
            <a:r>
              <a:rPr sz="2150" spc="10">
                <a:latin typeface="Calibri"/>
                <a:cs typeface="Calibri"/>
              </a:rPr>
              <a:t>C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or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C++.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ts val="2530"/>
              </a:lnSpc>
              <a:buFont typeface="Arial MT"/>
              <a:buChar char="•"/>
              <a:tabLst>
                <a:tab pos="355600" algn="l"/>
                <a:tab pos="356235" algn="l"/>
                <a:tab pos="3549015" algn="l"/>
              </a:tabLst>
            </a:pPr>
            <a:r>
              <a:rPr sz="2150">
                <a:latin typeface="Calibri"/>
                <a:cs typeface="Calibri"/>
              </a:rPr>
              <a:t>The</a:t>
            </a:r>
            <a:r>
              <a:rPr sz="2150" spc="48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proper</a:t>
            </a:r>
            <a:r>
              <a:rPr sz="2150" spc="50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understanding	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49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data</a:t>
            </a:r>
            <a:r>
              <a:rPr sz="2150" spc="49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structures</a:t>
            </a:r>
            <a:r>
              <a:rPr sz="2150" spc="47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and</a:t>
            </a:r>
            <a:r>
              <a:rPr sz="2150" spc="46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algorithms</a:t>
            </a:r>
            <a:r>
              <a:rPr sz="2150" spc="45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will</a:t>
            </a:r>
            <a:endParaRPr sz="21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150">
                <a:latin typeface="Calibri"/>
                <a:cs typeface="Calibri"/>
              </a:rPr>
              <a:t>help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you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to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understand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DBMS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quickly.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50" b="1">
                <a:latin typeface="Calibri"/>
                <a:cs typeface="Calibri"/>
              </a:rPr>
              <a:t>Recap</a:t>
            </a: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150" spc="-5">
                <a:latin typeface="Calibri"/>
                <a:cs typeface="Calibri"/>
              </a:rPr>
              <a:t>In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last</a:t>
            </a:r>
            <a:r>
              <a:rPr sz="2150" spc="5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unit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we</a:t>
            </a:r>
            <a:r>
              <a:rPr sz="2150" spc="-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studied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about</a:t>
            </a:r>
          </a:p>
          <a:p>
            <a:pPr marL="469900" lvl="1" indent="-34353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20">
                <a:latin typeface="Calibri"/>
                <a:cs typeface="Calibri"/>
              </a:rPr>
              <a:t>Data</a:t>
            </a:r>
            <a:r>
              <a:rPr sz="2150" spc="-4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base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and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file</a:t>
            </a:r>
            <a:r>
              <a:rPr sz="2150" spc="-5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system</a:t>
            </a:r>
            <a:endParaRPr sz="2150">
              <a:latin typeface="Calibri"/>
              <a:cs typeface="Calibri"/>
            </a:endParaRPr>
          </a:p>
          <a:p>
            <a:pPr marL="469900" lvl="1" indent="-3435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5">
                <a:latin typeface="Calibri"/>
                <a:cs typeface="Calibri"/>
              </a:rPr>
              <a:t>Database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concept</a:t>
            </a:r>
            <a:r>
              <a:rPr sz="2150" spc="204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and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architecture</a:t>
            </a:r>
            <a:endParaRPr sz="2150">
              <a:latin typeface="Calibri"/>
              <a:cs typeface="Calibri"/>
            </a:endParaRPr>
          </a:p>
          <a:p>
            <a:pPr marL="469900" lvl="1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10">
                <a:latin typeface="Calibri"/>
                <a:cs typeface="Calibri"/>
              </a:rPr>
              <a:t>Database</a:t>
            </a:r>
            <a:r>
              <a:rPr sz="2150" spc="-2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languages</a:t>
            </a:r>
            <a:endParaRPr sz="2150">
              <a:latin typeface="Calibri"/>
              <a:cs typeface="Calibri"/>
            </a:endParaRPr>
          </a:p>
          <a:p>
            <a:pPr marL="469900" lvl="1" indent="-3435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150" spc="5">
                <a:latin typeface="Calibri"/>
                <a:cs typeface="Calibri"/>
              </a:rPr>
              <a:t>ER</a:t>
            </a:r>
            <a:r>
              <a:rPr sz="2150" spc="3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modeling</a:t>
            </a:r>
            <a:r>
              <a:rPr sz="2150" spc="12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concepts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339" y="1000760"/>
            <a:ext cx="886333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  <a:tabLst>
                <a:tab pos="641350" algn="l"/>
                <a:tab pos="2919730" algn="l"/>
                <a:tab pos="8333740" algn="l"/>
              </a:tabLst>
            </a:pP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e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 </a:t>
            </a:r>
            <a:r>
              <a:rPr sz="2400" spc="-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10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f </a:t>
            </a:r>
            <a:r>
              <a:rPr sz="2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 </a:t>
            </a:r>
            <a:r>
              <a:rPr sz="2400" spc="-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2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b="1" spc="-25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yee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_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il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s </a:t>
            </a:r>
            <a:r>
              <a:rPr sz="2400" b="1" spc="-1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e, </a:t>
            </a:r>
            <a:r>
              <a:rPr sz="2400" spc="-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h </a:t>
            </a:r>
            <a:r>
              <a:rPr sz="2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Emp_Id,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Emp_Name,</a:t>
            </a:r>
            <a:r>
              <a:rPr sz="2400" b="1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Emp_Salary,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b="1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Emp_City.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46515" y="2012759"/>
          <a:ext cx="7139940" cy="329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1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0">
                          <a:latin typeface="Times New Roman"/>
                          <a:cs typeface="Times New Roman"/>
                        </a:rPr>
                        <a:t>Emp</a:t>
                      </a:r>
                      <a:r>
                        <a:rPr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>
                          <a:latin typeface="Times New Roman"/>
                          <a:cs typeface="Times New Roman"/>
                        </a:rPr>
                        <a:t>City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02909"/>
                      </a:solidFill>
                      <a:prstDash val="solid"/>
                    </a:lnL>
                    <a:lnR w="9525">
                      <a:solidFill>
                        <a:srgbClr val="D02909"/>
                      </a:solidFill>
                      <a:prstDash val="solid"/>
                    </a:lnR>
                    <a:lnT w="9525">
                      <a:solidFill>
                        <a:srgbClr val="D029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0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Sanjay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66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Ajay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Chandigarh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Saket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66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Abhay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66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Kolkata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130</a:t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8258" y="811530"/>
            <a:ext cx="8729980" cy="552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160" algn="just">
              <a:lnSpc>
                <a:spcPct val="100400"/>
              </a:lnSpc>
              <a:spcBef>
                <a:spcPts val="90"/>
              </a:spcBef>
            </a:pPr>
            <a:r>
              <a:rPr sz="2400" spc="-5">
                <a:latin typeface="Calibri"/>
                <a:cs typeface="Calibri"/>
              </a:rPr>
              <a:t>If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want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to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show</a:t>
            </a:r>
            <a:r>
              <a:rPr sz="2400" spc="5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5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52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4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those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employees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from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b="1" spc="-10">
                <a:latin typeface="Calibri"/>
                <a:cs typeface="Calibri"/>
              </a:rPr>
              <a:t>Employee_details</a:t>
            </a:r>
            <a:r>
              <a:rPr sz="2400" b="1" spc="5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whose </a:t>
            </a:r>
            <a:r>
              <a:rPr sz="2400">
                <a:latin typeface="Calibri"/>
                <a:cs typeface="Calibri"/>
              </a:rPr>
              <a:t>name </a:t>
            </a:r>
            <a:r>
              <a:rPr sz="2400" spc="-10">
                <a:latin typeface="Calibri"/>
                <a:cs typeface="Calibri"/>
              </a:rPr>
              <a:t>starts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>
                <a:latin typeface="Calibri"/>
                <a:cs typeface="Calibri"/>
              </a:rPr>
              <a:t>''s''.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 spc="5">
                <a:latin typeface="Calibri"/>
                <a:cs typeface="Calibri"/>
              </a:rPr>
              <a:t>this, we </a:t>
            </a:r>
            <a:r>
              <a:rPr sz="2400" spc="-30">
                <a:latin typeface="Calibri"/>
                <a:cs typeface="Calibri"/>
              </a:rPr>
              <a:t>have 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following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>
              <a:lnSpc>
                <a:spcPts val="2855"/>
              </a:lnSpc>
            </a:pPr>
            <a:r>
              <a:rPr sz="2400" b="1" spc="-15">
                <a:latin typeface="Calibri"/>
                <a:cs typeface="Calibri"/>
              </a:rPr>
              <a:t>S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30">
                <a:latin typeface="Calibri"/>
                <a:cs typeface="Calibri"/>
              </a:rPr>
              <a:t>L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C</a:t>
            </a:r>
            <a:r>
              <a:rPr sz="2400" b="1">
                <a:latin typeface="Calibri"/>
                <a:cs typeface="Calibri"/>
              </a:rPr>
              <a:t>T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15">
                <a:latin typeface="Calibri"/>
                <a:cs typeface="Calibri"/>
              </a:rPr>
              <a:t>F</a:t>
            </a:r>
            <a:r>
              <a:rPr sz="2400" b="1">
                <a:latin typeface="Calibri"/>
                <a:cs typeface="Calibri"/>
              </a:rPr>
              <a:t>R</a:t>
            </a:r>
            <a:r>
              <a:rPr sz="2400" b="1" spc="15">
                <a:latin typeface="Calibri"/>
                <a:cs typeface="Calibri"/>
              </a:rPr>
              <a:t>O</a:t>
            </a:r>
            <a:r>
              <a:rPr sz="2400" b="1">
                <a:latin typeface="Calibri"/>
                <a:cs typeface="Calibri"/>
              </a:rPr>
              <a:t>M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5">
                <a:latin typeface="Calibri"/>
                <a:cs typeface="Calibri"/>
              </a:rPr>
              <a:t>p</a:t>
            </a:r>
            <a:r>
              <a:rPr sz="2400" b="1" spc="5">
                <a:latin typeface="Calibri"/>
                <a:cs typeface="Calibri"/>
              </a:rPr>
              <a:t>l</a:t>
            </a:r>
            <a:r>
              <a:rPr sz="2400" b="1" spc="-20">
                <a:latin typeface="Calibri"/>
                <a:cs typeface="Calibri"/>
              </a:rPr>
              <a:t>o</a:t>
            </a:r>
            <a:r>
              <a:rPr sz="2400" b="1" spc="-15">
                <a:latin typeface="Calibri"/>
                <a:cs typeface="Calibri"/>
              </a:rPr>
              <a:t>yee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5">
                <a:latin typeface="Calibri"/>
                <a:cs typeface="Calibri"/>
              </a:rPr>
              <a:t>de</a:t>
            </a:r>
            <a:r>
              <a:rPr sz="2400" b="1" spc="-10">
                <a:latin typeface="Calibri"/>
                <a:cs typeface="Calibri"/>
              </a:rPr>
              <a:t>t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5">
                <a:latin typeface="Calibri"/>
                <a:cs typeface="Calibri"/>
              </a:rPr>
              <a:t>il</a:t>
            </a:r>
            <a:r>
              <a:rPr sz="2400" b="1">
                <a:latin typeface="Calibri"/>
                <a:cs typeface="Calibri"/>
              </a:rPr>
              <a:t>s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W</a:t>
            </a:r>
            <a:r>
              <a:rPr sz="2400" b="1" spc="-20">
                <a:latin typeface="Calibri"/>
                <a:cs typeface="Calibri"/>
              </a:rPr>
              <a:t>H</a:t>
            </a:r>
            <a:r>
              <a:rPr sz="2400" b="1" spc="25">
                <a:latin typeface="Calibri"/>
                <a:cs typeface="Calibri"/>
              </a:rPr>
              <a:t>E</a:t>
            </a:r>
            <a:r>
              <a:rPr sz="2400" b="1">
                <a:latin typeface="Calibri"/>
                <a:cs typeface="Calibri"/>
              </a:rPr>
              <a:t>RE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5">
                <a:latin typeface="Calibri"/>
                <a:cs typeface="Calibri"/>
              </a:rPr>
              <a:t>p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0">
                <a:latin typeface="Calibri"/>
                <a:cs typeface="Calibri"/>
              </a:rPr>
              <a:t>N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30">
                <a:latin typeface="Calibri"/>
                <a:cs typeface="Calibri"/>
              </a:rPr>
              <a:t>LIK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spc="-140">
                <a:latin typeface="Calibri"/>
                <a:cs typeface="Calibri"/>
              </a:rPr>
              <a:t> </a:t>
            </a:r>
            <a:r>
              <a:rPr sz="2400" b="1" spc="-40">
                <a:latin typeface="Calibri"/>
                <a:cs typeface="Calibri"/>
              </a:rPr>
              <a:t>'</a:t>
            </a:r>
            <a:r>
              <a:rPr sz="2400" b="1" spc="15">
                <a:latin typeface="Calibri"/>
                <a:cs typeface="Calibri"/>
              </a:rPr>
              <a:t>s</a:t>
            </a:r>
            <a:r>
              <a:rPr sz="2400" b="1" spc="-30">
                <a:latin typeface="Calibri"/>
                <a:cs typeface="Calibri"/>
              </a:rPr>
              <a:t>%</a:t>
            </a:r>
            <a:r>
              <a:rPr sz="2400" b="1">
                <a:latin typeface="Calibri"/>
                <a:cs typeface="Calibri"/>
              </a:rPr>
              <a:t>'</a:t>
            </a:r>
            <a:r>
              <a:rPr sz="2400" b="1" spc="9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7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8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   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2400" spc="7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7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   </a:t>
            </a:r>
            <a:r>
              <a:rPr sz="2400" spc="5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8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    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    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400" spc="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6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with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Emp_Name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because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access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record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those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employees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starts</a:t>
            </a:r>
            <a:r>
              <a:rPr sz="2400" spc="-1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400"/>
              </a:lnSpc>
              <a:spcBef>
                <a:spcPts val="40"/>
              </a:spcBef>
            </a:pPr>
            <a:r>
              <a:rPr sz="2400" spc="-5">
                <a:latin typeface="Calibri"/>
                <a:cs typeface="Calibri"/>
              </a:rPr>
              <a:t>If</a:t>
            </a:r>
            <a:r>
              <a:rPr sz="2400">
                <a:latin typeface="Calibri"/>
                <a:cs typeface="Calibri"/>
              </a:rPr>
              <a:t> we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want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to</a:t>
            </a:r>
            <a:r>
              <a:rPr sz="2400" spc="4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show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5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4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those</a:t>
            </a:r>
            <a:r>
              <a:rPr sz="2400" spc="5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employees</a:t>
            </a:r>
            <a:r>
              <a:rPr sz="2400" spc="5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spc="-5">
                <a:latin typeface="Calibri"/>
                <a:cs typeface="Calibri"/>
              </a:rPr>
              <a:t>whose </a:t>
            </a:r>
            <a:r>
              <a:rPr sz="2400" spc="5">
                <a:latin typeface="Calibri"/>
                <a:cs typeface="Calibri"/>
              </a:rPr>
              <a:t>name </a:t>
            </a:r>
            <a:r>
              <a:rPr sz="2400" spc="-15">
                <a:latin typeface="Calibri"/>
                <a:cs typeface="Calibri"/>
              </a:rPr>
              <a:t>ends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 spc="-15">
                <a:latin typeface="Calibri"/>
                <a:cs typeface="Calibri"/>
              </a:rPr>
              <a:t>''y''. </a:t>
            </a:r>
            <a:r>
              <a:rPr sz="2400" spc="5">
                <a:latin typeface="Calibri"/>
                <a:cs typeface="Calibri"/>
              </a:rPr>
              <a:t>For this, we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15">
                <a:latin typeface="Calibri"/>
                <a:cs typeface="Calibri"/>
              </a:rPr>
              <a:t>to 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>
              <a:lnSpc>
                <a:spcPts val="2840"/>
              </a:lnSpc>
            </a:pPr>
            <a:r>
              <a:rPr sz="2400" b="1" spc="-15">
                <a:latin typeface="Calibri"/>
                <a:cs typeface="Calibri"/>
              </a:rPr>
              <a:t>S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30">
                <a:latin typeface="Calibri"/>
                <a:cs typeface="Calibri"/>
              </a:rPr>
              <a:t>L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C</a:t>
            </a:r>
            <a:r>
              <a:rPr sz="2400" b="1">
                <a:latin typeface="Calibri"/>
                <a:cs typeface="Calibri"/>
              </a:rPr>
              <a:t>T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15">
                <a:latin typeface="Calibri"/>
                <a:cs typeface="Calibri"/>
              </a:rPr>
              <a:t>F</a:t>
            </a:r>
            <a:r>
              <a:rPr sz="2400" b="1">
                <a:latin typeface="Calibri"/>
                <a:cs typeface="Calibri"/>
              </a:rPr>
              <a:t>R</a:t>
            </a:r>
            <a:r>
              <a:rPr sz="2400" b="1" spc="15">
                <a:latin typeface="Calibri"/>
                <a:cs typeface="Calibri"/>
              </a:rPr>
              <a:t>O</a:t>
            </a:r>
            <a:r>
              <a:rPr sz="2400" b="1">
                <a:latin typeface="Calibri"/>
                <a:cs typeface="Calibri"/>
              </a:rPr>
              <a:t>M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5">
                <a:latin typeface="Calibri"/>
                <a:cs typeface="Calibri"/>
              </a:rPr>
              <a:t>p</a:t>
            </a:r>
            <a:r>
              <a:rPr sz="2400" b="1" spc="5">
                <a:latin typeface="Calibri"/>
                <a:cs typeface="Calibri"/>
              </a:rPr>
              <a:t>l</a:t>
            </a:r>
            <a:r>
              <a:rPr sz="2400" b="1" spc="-20">
                <a:latin typeface="Calibri"/>
                <a:cs typeface="Calibri"/>
              </a:rPr>
              <a:t>o</a:t>
            </a:r>
            <a:r>
              <a:rPr sz="2400" b="1" spc="-15">
                <a:latin typeface="Calibri"/>
                <a:cs typeface="Calibri"/>
              </a:rPr>
              <a:t>yee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5">
                <a:latin typeface="Calibri"/>
                <a:cs typeface="Calibri"/>
              </a:rPr>
              <a:t>de</a:t>
            </a:r>
            <a:r>
              <a:rPr sz="2400" b="1" spc="-10">
                <a:latin typeface="Calibri"/>
                <a:cs typeface="Calibri"/>
              </a:rPr>
              <a:t>t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5">
                <a:latin typeface="Calibri"/>
                <a:cs typeface="Calibri"/>
              </a:rPr>
              <a:t>il</a:t>
            </a:r>
            <a:r>
              <a:rPr sz="2400" b="1">
                <a:latin typeface="Calibri"/>
                <a:cs typeface="Calibri"/>
              </a:rPr>
              <a:t>s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W</a:t>
            </a:r>
            <a:r>
              <a:rPr sz="2400" b="1" spc="-20">
                <a:latin typeface="Calibri"/>
                <a:cs typeface="Calibri"/>
              </a:rPr>
              <a:t>H</a:t>
            </a:r>
            <a:r>
              <a:rPr sz="2400" b="1" spc="25">
                <a:latin typeface="Calibri"/>
                <a:cs typeface="Calibri"/>
              </a:rPr>
              <a:t>E</a:t>
            </a:r>
            <a:r>
              <a:rPr sz="2400" b="1">
                <a:latin typeface="Calibri"/>
                <a:cs typeface="Calibri"/>
              </a:rPr>
              <a:t>RE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E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 spc="-25">
                <a:latin typeface="Calibri"/>
                <a:cs typeface="Calibri"/>
              </a:rPr>
              <a:t>p</a:t>
            </a:r>
            <a:r>
              <a:rPr sz="2400" b="1" spc="-5">
                <a:latin typeface="Calibri"/>
                <a:cs typeface="Calibri"/>
              </a:rPr>
              <a:t>_</a:t>
            </a:r>
            <a:r>
              <a:rPr sz="2400" b="1" spc="-10">
                <a:latin typeface="Calibri"/>
                <a:cs typeface="Calibri"/>
              </a:rPr>
              <a:t>N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-5">
                <a:latin typeface="Calibri"/>
                <a:cs typeface="Calibri"/>
              </a:rPr>
              <a:t>m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30">
                <a:latin typeface="Calibri"/>
                <a:cs typeface="Calibri"/>
              </a:rPr>
              <a:t>LIK</a:t>
            </a:r>
            <a:r>
              <a:rPr sz="2400" b="1">
                <a:latin typeface="Calibri"/>
                <a:cs typeface="Calibri"/>
              </a:rPr>
              <a:t>E</a:t>
            </a:r>
            <a:r>
              <a:rPr sz="2400" b="1" spc="-140">
                <a:latin typeface="Calibri"/>
                <a:cs typeface="Calibri"/>
              </a:rPr>
              <a:t> </a:t>
            </a:r>
            <a:r>
              <a:rPr sz="2400" b="1" spc="-40">
                <a:latin typeface="Calibri"/>
                <a:cs typeface="Calibri"/>
              </a:rPr>
              <a:t>'</a:t>
            </a:r>
            <a:r>
              <a:rPr sz="2400" b="1" spc="-30">
                <a:latin typeface="Calibri"/>
                <a:cs typeface="Calibri"/>
              </a:rPr>
              <a:t>%</a:t>
            </a:r>
            <a:r>
              <a:rPr sz="2400" b="1" spc="-15">
                <a:latin typeface="Calibri"/>
                <a:cs typeface="Calibri"/>
              </a:rPr>
              <a:t>y</a:t>
            </a:r>
            <a:r>
              <a:rPr sz="2400" b="1">
                <a:latin typeface="Calibri"/>
                <a:cs typeface="Calibri"/>
              </a:rPr>
              <a:t>'</a:t>
            </a:r>
            <a:r>
              <a:rPr sz="2400" b="1" spc="9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</a:pPr>
            <a:r>
              <a:rPr sz="2400" spc="-5">
                <a:latin typeface="Calibri"/>
                <a:cs typeface="Calibri"/>
              </a:rPr>
              <a:t>If</a:t>
            </a:r>
            <a:r>
              <a:rPr sz="2400" spc="6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we</a:t>
            </a:r>
            <a:r>
              <a:rPr sz="2400" spc="59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want</a:t>
            </a:r>
            <a:r>
              <a:rPr sz="2400" spc="61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to</a:t>
            </a:r>
            <a:r>
              <a:rPr sz="2400" spc="5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show</a:t>
            </a:r>
            <a:r>
              <a:rPr sz="2400" spc="6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5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61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6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those</a:t>
            </a:r>
            <a:r>
              <a:rPr sz="2400" spc="6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employees</a:t>
            </a:r>
            <a:r>
              <a:rPr sz="2400" spc="6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ts val="2850"/>
              </a:lnSpc>
              <a:spcBef>
                <a:spcPts val="170"/>
              </a:spcBef>
            </a:pPr>
            <a:r>
              <a:rPr sz="2400" spc="5">
                <a:latin typeface="Calibri"/>
                <a:cs typeface="Calibri"/>
              </a:rPr>
              <a:t>the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spc="-5">
                <a:latin typeface="Calibri"/>
                <a:cs typeface="Calibri"/>
              </a:rPr>
              <a:t>whose </a:t>
            </a:r>
            <a:r>
              <a:rPr sz="2400">
                <a:latin typeface="Calibri"/>
                <a:cs typeface="Calibri"/>
              </a:rPr>
              <a:t>name </a:t>
            </a:r>
            <a:r>
              <a:rPr sz="2400" spc="-10">
                <a:latin typeface="Calibri"/>
                <a:cs typeface="Calibri"/>
              </a:rPr>
              <a:t>starts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>
                <a:latin typeface="Calibri"/>
                <a:cs typeface="Calibri"/>
              </a:rPr>
              <a:t>''S'' </a:t>
            </a:r>
            <a:r>
              <a:rPr sz="2400" spc="-10">
                <a:latin typeface="Calibri"/>
                <a:cs typeface="Calibri"/>
              </a:rPr>
              <a:t>and ends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 spc="-15">
                <a:latin typeface="Calibri"/>
                <a:cs typeface="Calibri"/>
              </a:rPr>
              <a:t>''y''.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For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this,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have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>
              <a:lnSpc>
                <a:spcPts val="2845"/>
              </a:lnSpc>
            </a:pPr>
            <a:r>
              <a:rPr sz="2400" b="1" spc="5">
                <a:latin typeface="Calibri"/>
                <a:cs typeface="Calibri"/>
              </a:rPr>
              <a:t>SELECT</a:t>
            </a:r>
            <a:r>
              <a:rPr sz="2400" b="1" spc="-6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Employee_details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Emp_Name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LIKE</a:t>
            </a:r>
            <a:r>
              <a:rPr sz="2400" b="1" spc="-13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'S%y'</a:t>
            </a:r>
            <a:r>
              <a:rPr sz="2400" b="1" spc="9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7081" y="19050"/>
            <a:ext cx="107851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131</a:t>
            </a:fld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438" y="751613"/>
            <a:ext cx="9237980" cy="53295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</a:pPr>
            <a:r>
              <a:rPr sz="2150" b="1" spc="2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1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FF0000"/>
                </a:solidFill>
                <a:latin typeface="Calibri"/>
                <a:cs typeface="Calibri"/>
              </a:rPr>
              <a:t>Bitwise</a:t>
            </a:r>
            <a:r>
              <a:rPr sz="2150" b="1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150">
              <a:latin typeface="Calibri"/>
              <a:cs typeface="Calibri"/>
            </a:endParaRPr>
          </a:p>
          <a:p>
            <a:pPr marL="12700" marR="5715" algn="just">
              <a:lnSpc>
                <a:spcPct val="72800"/>
              </a:lnSpc>
              <a:spcBef>
                <a:spcPts val="975"/>
              </a:spcBef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Operators 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SQL 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perform 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bit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operations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Integer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values.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understand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performance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operators, you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just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knew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basics 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Boolean</a:t>
            </a:r>
            <a:r>
              <a:rPr sz="215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algebra.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69900"/>
              </a:lnSpc>
              <a:spcBef>
                <a:spcPts val="1055"/>
              </a:spcBef>
            </a:pP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150" spc="3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150" spc="2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2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150" spc="2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important</a:t>
            </a:r>
            <a:r>
              <a:rPr sz="2150" spc="2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logical</a:t>
            </a:r>
            <a:r>
              <a:rPr sz="215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operators</a:t>
            </a:r>
            <a:r>
              <a:rPr sz="2150" spc="2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spc="2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150" spc="2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performed</a:t>
            </a:r>
            <a:r>
              <a:rPr sz="2150" spc="2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150" spc="2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3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-4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15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stored</a:t>
            </a:r>
            <a:r>
              <a:rPr sz="215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15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tables:</a:t>
            </a:r>
            <a:endParaRPr sz="2150">
              <a:latin typeface="Calibri"/>
              <a:cs typeface="Calibri"/>
            </a:endParaRPr>
          </a:p>
          <a:p>
            <a:pPr marL="12700" marR="7160259">
              <a:lnSpc>
                <a:spcPts val="2850"/>
              </a:lnSpc>
              <a:spcBef>
                <a:spcPts val="140"/>
              </a:spcBef>
            </a:pPr>
            <a:r>
              <a:rPr sz="2150" spc="30">
                <a:latin typeface="Calibri"/>
                <a:cs typeface="Calibri"/>
              </a:rPr>
              <a:t>1.Bitwise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AND</a:t>
            </a:r>
            <a:r>
              <a:rPr sz="2150" spc="20">
                <a:latin typeface="Calibri"/>
                <a:cs typeface="Calibri"/>
              </a:rPr>
              <a:t> (&amp;)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 spc="30">
                <a:latin typeface="Calibri"/>
                <a:cs typeface="Calibri"/>
              </a:rPr>
              <a:t>2.Bitwise</a:t>
            </a:r>
            <a:r>
              <a:rPr sz="2150" spc="5">
                <a:latin typeface="Calibri"/>
                <a:cs typeface="Calibri"/>
              </a:rPr>
              <a:t> OR(|)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2150" b="1" spc="10">
                <a:solidFill>
                  <a:srgbClr val="4471C4"/>
                </a:solidFill>
                <a:latin typeface="Calibri"/>
                <a:cs typeface="Calibri"/>
              </a:rPr>
              <a:t>Bitwise</a:t>
            </a:r>
            <a:r>
              <a:rPr sz="2150" b="1" spc="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150" b="1" spc="-5">
                <a:solidFill>
                  <a:srgbClr val="4471C4"/>
                </a:solidFill>
                <a:latin typeface="Calibri"/>
                <a:cs typeface="Calibri"/>
              </a:rPr>
              <a:t> (&amp;)</a:t>
            </a:r>
            <a:endParaRPr sz="2150">
              <a:latin typeface="Calibri"/>
              <a:cs typeface="Calibri"/>
            </a:endParaRPr>
          </a:p>
          <a:p>
            <a:pPr marL="12700" marR="379730">
              <a:lnSpc>
                <a:spcPts val="2100"/>
              </a:lnSpc>
              <a:spcBef>
                <a:spcPts val="229"/>
              </a:spcBef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performs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logical 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 on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 given 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Integer</a:t>
            </a:r>
            <a:r>
              <a:rPr sz="215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spc="1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checks</a:t>
            </a:r>
            <a:r>
              <a:rPr sz="2150" spc="1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15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bit</a:t>
            </a:r>
            <a:r>
              <a:rPr sz="215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1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corresponding </a:t>
            </a:r>
            <a:r>
              <a:rPr sz="2150" spc="-4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bit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150" spc="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another</a:t>
            </a:r>
            <a:r>
              <a:rPr sz="215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value.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1880"/>
              </a:lnSpc>
            </a:pP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150" b="1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Bitwise</a:t>
            </a:r>
            <a:r>
              <a:rPr sz="2150" b="1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12700" marR="21590">
              <a:lnSpc>
                <a:spcPts val="2180"/>
              </a:lnSpc>
              <a:spcBef>
                <a:spcPts val="170"/>
              </a:spcBef>
            </a:pPr>
            <a:r>
              <a:rPr sz="2150" spc="-5">
                <a:latin typeface="Calibri"/>
                <a:cs typeface="Calibri"/>
              </a:rPr>
              <a:t>1.SELECT</a:t>
            </a:r>
            <a:r>
              <a:rPr sz="2150" spc="18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column1</a:t>
            </a:r>
            <a:r>
              <a:rPr sz="2150" spc="14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&amp;</a:t>
            </a:r>
            <a:r>
              <a:rPr sz="2150" spc="6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column2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&amp;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....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&amp;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columnN</a:t>
            </a:r>
            <a:r>
              <a:rPr sz="2150" spc="13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FROM</a:t>
            </a:r>
            <a:r>
              <a:rPr sz="2150" spc="6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table_Name</a:t>
            </a:r>
            <a:r>
              <a:rPr sz="2150" spc="18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[WHERE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condi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tions]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1855"/>
              </a:lnSpc>
            </a:pP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understand</a:t>
            </a:r>
            <a:r>
              <a:rPr sz="2150" b="1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5">
                <a:solidFill>
                  <a:srgbClr val="333333"/>
                </a:solidFill>
                <a:latin typeface="Calibri"/>
                <a:cs typeface="Calibri"/>
              </a:rPr>
              <a:t>below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150" b="1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explains</a:t>
            </a:r>
            <a:r>
              <a:rPr sz="2150" b="1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30">
                <a:solidFill>
                  <a:srgbClr val="333333"/>
                </a:solidFill>
                <a:latin typeface="Calibri"/>
                <a:cs typeface="Calibri"/>
              </a:rPr>
              <a:t>how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execute</a:t>
            </a:r>
            <a:r>
              <a:rPr sz="2150" b="1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Bitwise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5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150" b="1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150" b="1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15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20">
                <a:solidFill>
                  <a:srgbClr val="333333"/>
                </a:solidFill>
                <a:latin typeface="Calibri"/>
                <a:cs typeface="Calibri"/>
              </a:rPr>
              <a:t>of SQL</a:t>
            </a:r>
            <a:r>
              <a:rPr sz="2150" b="1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333333"/>
                </a:solidFill>
                <a:latin typeface="Calibri"/>
                <a:cs typeface="Calibri"/>
              </a:rPr>
              <a:t>table: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603250" algn="l"/>
                <a:tab pos="1699895" algn="l"/>
                <a:tab pos="2738755" algn="l"/>
                <a:tab pos="3110230" algn="l"/>
                <a:tab pos="3634740" algn="l"/>
                <a:tab pos="4817110" algn="l"/>
                <a:tab pos="5598160" algn="l"/>
                <a:tab pos="6417945" algn="l"/>
                <a:tab pos="6942455" algn="l"/>
                <a:tab pos="7524115" algn="l"/>
                <a:tab pos="8686800" algn="l"/>
              </a:tabLst>
            </a:pP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-3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6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 spc="-2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-2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9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6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6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ll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-2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3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150" spc="6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tw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6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-1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150" spc="2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150" spc="-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150" spc="6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150" spc="-2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150" spc="5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	</a:t>
            </a:r>
            <a:r>
              <a:rPr sz="2150" spc="-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150" spc="6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15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09420" y="6021625"/>
            <a:ext cx="357441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column</a:t>
            </a:r>
            <a:r>
              <a:rPr sz="21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holds</a:t>
            </a:r>
            <a:r>
              <a:rPr sz="215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numerical</a:t>
            </a:r>
            <a:r>
              <a:rPr sz="2150" spc="1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132</a:t>
            </a:fld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954" y="3455098"/>
            <a:ext cx="8956040" cy="29571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90400"/>
              </a:lnSpc>
              <a:spcBef>
                <a:spcPts val="375"/>
              </a:spcBef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SQL,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converts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both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binary format,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performed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converted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bits.After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that,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converts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resultant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bits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into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understandable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format,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i.e.,</a:t>
            </a:r>
            <a:r>
              <a:rPr sz="2400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decimal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90000"/>
              </a:lnSpc>
              <a:spcBef>
                <a:spcPts val="1015"/>
              </a:spcBef>
            </a:pPr>
            <a:r>
              <a:rPr sz="2400">
                <a:latin typeface="Calibri"/>
                <a:cs typeface="Calibri"/>
              </a:rPr>
              <a:t>Suppose,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-3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perform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Bitwise </a:t>
            </a:r>
            <a:r>
              <a:rPr sz="2400" spc="15">
                <a:latin typeface="Calibri"/>
                <a:cs typeface="Calibri"/>
              </a:rPr>
              <a:t>AND </a:t>
            </a:r>
            <a:r>
              <a:rPr sz="2400" spc="-15">
                <a:latin typeface="Calibri"/>
                <a:cs typeface="Calibri"/>
              </a:rPr>
              <a:t>operator </a:t>
            </a:r>
            <a:r>
              <a:rPr sz="2400" spc="-5">
                <a:latin typeface="Calibri"/>
                <a:cs typeface="Calibri"/>
              </a:rPr>
              <a:t>between </a:t>
            </a:r>
            <a:r>
              <a:rPr sz="2400" spc="5">
                <a:latin typeface="Calibri"/>
                <a:cs typeface="Calibri"/>
              </a:rPr>
              <a:t>both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columns </a:t>
            </a:r>
            <a:r>
              <a:rPr sz="2400" spc="5">
                <a:latin typeface="Calibri"/>
                <a:cs typeface="Calibri"/>
              </a:rPr>
              <a:t>of the </a:t>
            </a:r>
            <a:r>
              <a:rPr sz="2400" spc="-10">
                <a:latin typeface="Calibri"/>
                <a:cs typeface="Calibri"/>
              </a:rPr>
              <a:t>above </a:t>
            </a:r>
            <a:r>
              <a:rPr sz="2400" spc="-5">
                <a:latin typeface="Calibri"/>
                <a:cs typeface="Calibri"/>
              </a:rPr>
              <a:t>table. </a:t>
            </a:r>
            <a:r>
              <a:rPr sz="2400" spc="5">
                <a:latin typeface="Calibri"/>
                <a:cs typeface="Calibri"/>
              </a:rPr>
              <a:t>For </a:t>
            </a:r>
            <a:r>
              <a:rPr sz="2400" spc="-10">
                <a:latin typeface="Calibri"/>
                <a:cs typeface="Calibri"/>
              </a:rPr>
              <a:t>this, </a:t>
            </a:r>
            <a:r>
              <a:rPr sz="2400">
                <a:latin typeface="Calibri"/>
                <a:cs typeface="Calibri"/>
              </a:rPr>
              <a:t>we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Column1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&amp;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Column2</a:t>
            </a:r>
            <a:r>
              <a:rPr sz="2400" b="1" spc="3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From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25">
                <a:latin typeface="Calibri"/>
                <a:cs typeface="Calibri"/>
              </a:rPr>
              <a:t>TABLE_AND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45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5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43237" y="811212"/>
          <a:ext cx="7620000" cy="2636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Column1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F1617"/>
                      </a:solidFill>
                      <a:prstDash val="solid"/>
                    </a:lnL>
                    <a:lnR w="9525">
                      <a:solidFill>
                        <a:srgbClr val="0F1617"/>
                      </a:solidFill>
                      <a:prstDash val="solid"/>
                    </a:lnR>
                    <a:lnT w="9525">
                      <a:solidFill>
                        <a:srgbClr val="0F161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Column2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F1617"/>
                      </a:solidFill>
                      <a:prstDash val="solid"/>
                    </a:lnL>
                    <a:lnR w="9525">
                      <a:solidFill>
                        <a:srgbClr val="0F1617"/>
                      </a:solidFill>
                      <a:prstDash val="solid"/>
                    </a:lnR>
                    <a:lnT w="9525">
                      <a:solidFill>
                        <a:srgbClr val="0F161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31601" y="6472554"/>
            <a:ext cx="254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>
                <a:solidFill>
                  <a:srgbClr val="888888"/>
                </a:solidFill>
                <a:latin typeface="Calibri"/>
                <a:cs typeface="Calibri"/>
              </a:rPr>
              <a:t>133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6410" y="656717"/>
            <a:ext cx="9003665" cy="5862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5">
                <a:solidFill>
                  <a:srgbClr val="4471C4"/>
                </a:solidFill>
                <a:latin typeface="Calibri"/>
                <a:cs typeface="Calibri"/>
              </a:rPr>
              <a:t>Bitwise</a:t>
            </a:r>
            <a:r>
              <a:rPr sz="2400" b="1" spc="-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r>
              <a:rPr sz="2400" b="1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(|)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operator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performs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logical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operation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given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Integer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checks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bit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corresponding</a:t>
            </a:r>
            <a:r>
              <a:rPr sz="2400" spc="-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bit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another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value.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Bitwise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b="1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20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SELECT </a:t>
            </a:r>
            <a:r>
              <a:rPr sz="2400" spc="-5">
                <a:latin typeface="Calibri"/>
                <a:cs typeface="Calibri"/>
              </a:rPr>
              <a:t>column1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|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column2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|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....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|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columnN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[WHERE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20"/>
              </a:lnSpc>
            </a:pP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nd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]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 marL="12700" marR="5715" algn="just">
              <a:lnSpc>
                <a:spcPct val="90400"/>
              </a:lnSpc>
              <a:spcBef>
                <a:spcPts val="1000"/>
              </a:spcBef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Bitwise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OR operator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converts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both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binary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format,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operation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performed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binary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bits.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After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that,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converts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resultant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binary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bits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into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understandable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format,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i.e.,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decimal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90000"/>
              </a:lnSpc>
              <a:spcBef>
                <a:spcPts val="1015"/>
              </a:spcBef>
            </a:pPr>
            <a:r>
              <a:rPr sz="2400">
                <a:latin typeface="Calibri"/>
                <a:cs typeface="Calibri"/>
              </a:rPr>
              <a:t>Suppose,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 spc="-5">
                <a:latin typeface="Calibri"/>
                <a:cs typeface="Calibri"/>
              </a:rPr>
              <a:t>want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perform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Bitwise </a:t>
            </a:r>
            <a:r>
              <a:rPr sz="2400" spc="-10">
                <a:latin typeface="Calibri"/>
                <a:cs typeface="Calibri"/>
              </a:rPr>
              <a:t>OR operator </a:t>
            </a:r>
            <a:r>
              <a:rPr sz="2400" spc="-5">
                <a:latin typeface="Calibri"/>
                <a:cs typeface="Calibri"/>
              </a:rPr>
              <a:t>between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both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columns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above </a:t>
            </a:r>
            <a:r>
              <a:rPr sz="2400" spc="-5">
                <a:latin typeface="Calibri"/>
                <a:cs typeface="Calibri"/>
              </a:rPr>
              <a:t>table. </a:t>
            </a:r>
            <a:r>
              <a:rPr sz="2400" spc="10">
                <a:latin typeface="Calibri"/>
                <a:cs typeface="Calibri"/>
              </a:rPr>
              <a:t>For </a:t>
            </a:r>
            <a:r>
              <a:rPr sz="2400" spc="5">
                <a:latin typeface="Calibri"/>
                <a:cs typeface="Calibri"/>
              </a:rPr>
              <a:t>this, we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write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following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SQL:</a:t>
            </a: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7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Column1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|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Column2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From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25">
                <a:latin typeface="Calibri"/>
                <a:cs typeface="Calibri"/>
              </a:rPr>
              <a:t>TABLE_OR</a:t>
            </a:r>
            <a:r>
              <a:rPr sz="2400" b="1">
                <a:latin typeface="Calibri"/>
                <a:cs typeface="Calibri"/>
              </a:rPr>
              <a:t> 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55"/>
              <a:t> </a:t>
            </a:r>
            <a:r>
              <a:rPr spc="-15"/>
              <a:t>Operators</a:t>
            </a:r>
            <a:r>
              <a:rPr spc="-50"/>
              <a:t> </a:t>
            </a:r>
            <a:r>
              <a:rPr spc="5"/>
              <a:t>and</a:t>
            </a:r>
            <a:r>
              <a:rPr spc="-50"/>
              <a:t> </a:t>
            </a:r>
            <a:r>
              <a:rPr spc="20"/>
              <a:t>their</a:t>
            </a:r>
            <a:r>
              <a:rPr spc="-65"/>
              <a:t> </a:t>
            </a:r>
            <a:r>
              <a:t>Procedures(conti…)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134</a:t>
            </a:fld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3689" y="703262"/>
            <a:ext cx="9307830" cy="329755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collection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2400" spc="2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organized</a:t>
            </a:r>
            <a:r>
              <a:rPr sz="2400" spc="3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3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terms</a:t>
            </a:r>
            <a:r>
              <a:rPr sz="2400" spc="3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3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columns.</a:t>
            </a:r>
            <a:r>
              <a:rPr sz="2400" spc="2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DBMS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term,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known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relation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row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tuple.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spcBef>
                <a:spcPts val="800"/>
              </a:spcBef>
            </a:pPr>
            <a:r>
              <a:rPr sz="2400" spc="-10">
                <a:solidFill>
                  <a:srgbClr val="333333"/>
                </a:solidFill>
                <a:latin typeface="Arial MT"/>
                <a:cs typeface="Arial MT"/>
              </a:rPr>
              <a:t>Note:</a:t>
            </a:r>
            <a:r>
              <a:rPr sz="2400" spc="2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2400" spc="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>
                <a:solidFill>
                  <a:srgbClr val="333333"/>
                </a:solidFill>
                <a:latin typeface="Arial MT"/>
                <a:cs typeface="Arial MT"/>
              </a:rPr>
              <a:t>table</a:t>
            </a:r>
            <a:r>
              <a:rPr sz="2400" spc="1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20">
                <a:solidFill>
                  <a:srgbClr val="333333"/>
                </a:solidFill>
                <a:latin typeface="Arial MT"/>
                <a:cs typeface="Arial MT"/>
              </a:rPr>
              <a:t>has</a:t>
            </a:r>
            <a:r>
              <a:rPr sz="2400" spc="2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2400" spc="1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5">
                <a:solidFill>
                  <a:srgbClr val="333333"/>
                </a:solidFill>
                <a:latin typeface="Arial MT"/>
                <a:cs typeface="Arial MT"/>
              </a:rPr>
              <a:t>specified</a:t>
            </a:r>
            <a:r>
              <a:rPr sz="2400" spc="1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15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sz="2400" spc="2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35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2400" spc="3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>
                <a:solidFill>
                  <a:srgbClr val="333333"/>
                </a:solidFill>
                <a:latin typeface="Arial MT"/>
                <a:cs typeface="Arial MT"/>
              </a:rPr>
              <a:t>columns</a:t>
            </a:r>
            <a:r>
              <a:rPr sz="2400" spc="2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20">
                <a:solidFill>
                  <a:srgbClr val="333333"/>
                </a:solidFill>
                <a:latin typeface="Arial MT"/>
                <a:cs typeface="Arial MT"/>
              </a:rPr>
              <a:t>but</a:t>
            </a:r>
            <a:r>
              <a:rPr sz="2400" spc="2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20">
                <a:solidFill>
                  <a:srgbClr val="333333"/>
                </a:solidFill>
                <a:latin typeface="Arial MT"/>
                <a:cs typeface="Arial MT"/>
              </a:rPr>
              <a:t>can</a:t>
            </a:r>
            <a:r>
              <a:rPr sz="2400" spc="2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15">
                <a:solidFill>
                  <a:srgbClr val="333333"/>
                </a:solidFill>
                <a:latin typeface="Arial MT"/>
                <a:cs typeface="Arial MT"/>
              </a:rPr>
              <a:t>have</a:t>
            </a:r>
            <a:r>
              <a:rPr sz="2400" spc="2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5">
                <a:solidFill>
                  <a:srgbClr val="333333"/>
                </a:solidFill>
                <a:latin typeface="Arial MT"/>
                <a:cs typeface="Arial MT"/>
              </a:rPr>
              <a:t>any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15"/>
              </a:lnSpc>
            </a:pPr>
            <a:r>
              <a:rPr sz="2400" spc="-15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sz="24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35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2400" spc="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10">
                <a:solidFill>
                  <a:srgbClr val="333333"/>
                </a:solidFill>
                <a:latin typeface="Arial MT"/>
                <a:cs typeface="Arial MT"/>
              </a:rPr>
              <a:t>rows.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15"/>
              </a:lnSpc>
              <a:spcBef>
                <a:spcPts val="650"/>
              </a:spcBef>
            </a:pP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simple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form</a:t>
            </a:r>
            <a:r>
              <a:rPr sz="2400" spc="3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2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storage.</a:t>
            </a:r>
            <a:r>
              <a:rPr sz="2400" spc="2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3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considered</a:t>
            </a:r>
            <a:r>
              <a:rPr sz="2400" spc="3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3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convenient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representation</a:t>
            </a:r>
            <a:r>
              <a:rPr sz="2400" spc="-1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relations.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see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6301" y="0"/>
            <a:ext cx="7778750" cy="687705"/>
            <a:chOff x="291630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947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1947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85104" y="49530"/>
            <a:ext cx="30505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3.10</a:t>
            </a:r>
            <a:r>
              <a:rPr spc="-60"/>
              <a:t> </a:t>
            </a: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75"/>
              <a:t> </a:t>
            </a:r>
            <a:r>
              <a:rPr spc="15"/>
              <a:t>SQL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93809" y="4227131"/>
          <a:ext cx="7086600" cy="1783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0E028"/>
                      </a:solidFill>
                      <a:prstDash val="solid"/>
                    </a:lnL>
                    <a:lnR w="9525">
                      <a:solidFill>
                        <a:srgbClr val="C0E028"/>
                      </a:solidFill>
                      <a:prstDash val="solid"/>
                    </a:lnR>
                    <a:lnT w="9525">
                      <a:solidFill>
                        <a:srgbClr val="C0E0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2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0E028"/>
                      </a:solidFill>
                      <a:prstDash val="solid"/>
                    </a:lnL>
                    <a:lnR w="9525">
                      <a:solidFill>
                        <a:srgbClr val="C0E028"/>
                      </a:solidFill>
                      <a:prstDash val="solid"/>
                    </a:lnR>
                    <a:lnT w="9525">
                      <a:solidFill>
                        <a:srgbClr val="C0E0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4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0E028"/>
                      </a:solidFill>
                      <a:prstDash val="solid"/>
                    </a:lnL>
                    <a:lnR w="9525">
                      <a:solidFill>
                        <a:srgbClr val="C0E028"/>
                      </a:solidFill>
                      <a:prstDash val="solid"/>
                    </a:lnR>
                    <a:lnT w="9525">
                      <a:solidFill>
                        <a:srgbClr val="C0E0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Ankit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Lucknow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Raman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Allahabad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York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135</a:t>
            </a:fld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871156"/>
            <a:ext cx="9187180" cy="52565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just">
              <a:lnSpc>
                <a:spcPct val="70400"/>
              </a:lnSpc>
              <a:spcBef>
                <a:spcPts val="955"/>
              </a:spcBef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above</a:t>
            </a:r>
            <a:r>
              <a:rPr sz="2400" spc="-5">
                <a:latin typeface="Calibri"/>
                <a:cs typeface="Calibri"/>
              </a:rPr>
              <a:t> table,</a:t>
            </a:r>
            <a:r>
              <a:rPr sz="2400">
                <a:latin typeface="Calibri"/>
                <a:cs typeface="Calibri"/>
              </a:rPr>
              <a:t> "Employee"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>
                <a:latin typeface="Calibri"/>
                <a:cs typeface="Calibri"/>
              </a:rPr>
              <a:t> name,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"EMP_NAME",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"ADDRESS"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"SALARY"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names.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combination</a:t>
            </a:r>
            <a:r>
              <a:rPr sz="2400" spc="535">
                <a:latin typeface="Calibri"/>
                <a:cs typeface="Calibri"/>
              </a:rPr>
              <a:t> </a:t>
            </a:r>
            <a:r>
              <a:rPr sz="2400" spc="-65">
                <a:latin typeface="Calibri"/>
                <a:cs typeface="Calibri"/>
              </a:rPr>
              <a:t>of 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-5">
                <a:latin typeface="Calibri"/>
                <a:cs typeface="Calibri"/>
              </a:rPr>
              <a:t>multiple columns </a:t>
            </a:r>
            <a:r>
              <a:rPr sz="2400" spc="-25">
                <a:latin typeface="Calibri"/>
                <a:cs typeface="Calibri"/>
              </a:rPr>
              <a:t>forms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30">
                <a:latin typeface="Calibri"/>
                <a:cs typeface="Calibri"/>
              </a:rPr>
              <a:t>row </a:t>
            </a:r>
            <a:r>
              <a:rPr sz="2400" spc="-5">
                <a:latin typeface="Calibri"/>
                <a:cs typeface="Calibri"/>
              </a:rPr>
              <a:t>e.g. </a:t>
            </a:r>
            <a:r>
              <a:rPr sz="2400" spc="5">
                <a:latin typeface="Calibri"/>
                <a:cs typeface="Calibri"/>
              </a:rPr>
              <a:t>"Ankit", </a:t>
            </a:r>
            <a:r>
              <a:rPr sz="2400">
                <a:latin typeface="Calibri"/>
                <a:cs typeface="Calibri"/>
              </a:rPr>
              <a:t>"Lucknow"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20">
                <a:latin typeface="Calibri"/>
                <a:cs typeface="Calibri"/>
              </a:rPr>
              <a:t>15000 </a:t>
            </a:r>
            <a:r>
              <a:rPr sz="2400" spc="-15">
                <a:latin typeface="Calibri"/>
                <a:cs typeface="Calibri"/>
              </a:rPr>
              <a:t> are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60">
                <a:latin typeface="Calibri"/>
                <a:cs typeface="Calibri"/>
              </a:rPr>
              <a:t>row.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70400"/>
              </a:lnSpc>
              <a:spcBef>
                <a:spcPts val="97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variable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create,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modify,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rename,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copy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tables.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variable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where we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temporary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store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records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 results.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is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same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like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temp table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but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case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temp table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we need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explicitly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it.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70400"/>
              </a:lnSpc>
              <a:spcBef>
                <a:spcPts val="980"/>
              </a:spcBef>
            </a:pP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variables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to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store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set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records.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So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declaration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syntax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ge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oo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li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14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sy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create</a:t>
            </a:r>
            <a:r>
              <a:rPr sz="2400" b="1" spc="-3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"tablename"</a:t>
            </a:r>
            <a:endParaRPr sz="2400">
              <a:latin typeface="Calibri"/>
              <a:cs typeface="Calibri"/>
            </a:endParaRPr>
          </a:p>
          <a:p>
            <a:pPr marL="12700" marR="6191885">
              <a:lnSpc>
                <a:spcPts val="3080"/>
              </a:lnSpc>
              <a:spcBef>
                <a:spcPts val="60"/>
              </a:spcBef>
            </a:pPr>
            <a:r>
              <a:rPr sz="2400" spc="20">
                <a:latin typeface="Calibri"/>
                <a:cs typeface="Calibri"/>
              </a:rPr>
              <a:t>(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2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>
                <a:latin typeface="Calibri"/>
                <a:cs typeface="Calibri"/>
              </a:rPr>
              <a:t>, 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"column2"</a:t>
            </a:r>
            <a:r>
              <a:rPr sz="24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"data</a:t>
            </a:r>
            <a:r>
              <a:rPr sz="24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type"</a:t>
            </a:r>
            <a:r>
              <a:rPr sz="2400">
                <a:latin typeface="Calibri"/>
                <a:cs typeface="Calibri"/>
              </a:rPr>
              <a:t>,</a:t>
            </a:r>
          </a:p>
          <a:p>
            <a:pPr marL="12700">
              <a:lnSpc>
                <a:spcPts val="2865"/>
              </a:lnSpc>
            </a:pPr>
            <a:r>
              <a:rPr sz="2400" spc="-1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"d</a:t>
            </a:r>
            <a:r>
              <a:rPr sz="2400" spc="-2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20">
                <a:latin typeface="Calibri"/>
                <a:cs typeface="Calibri"/>
              </a:rPr>
              <a:t>)</a:t>
            </a:r>
            <a:r>
              <a:rPr sz="2400">
                <a:latin typeface="Calibri"/>
                <a:cs typeface="Calibri"/>
              </a:rPr>
              <a:t>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80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136</a:t>
            </a:fld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2329" y="748728"/>
            <a:ext cx="8859520" cy="54756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 indent="76200" algn="just">
              <a:lnSpc>
                <a:spcPct val="79500"/>
              </a:lnSpc>
              <a:spcBef>
                <a:spcPts val="690"/>
              </a:spcBef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transaction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rolled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back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associated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table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variable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is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rolled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back.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variable</a:t>
            </a:r>
            <a:r>
              <a:rPr sz="2400" spc="50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generally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lesser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resources than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temporary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variable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cannot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input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2400" b="1" spc="-10">
                <a:solidFill>
                  <a:srgbClr val="600A38"/>
                </a:solidFill>
                <a:latin typeface="Calibri"/>
                <a:cs typeface="Calibri"/>
              </a:rPr>
              <a:t>SQL</a:t>
            </a:r>
            <a:r>
              <a:rPr sz="2400" b="1" spc="-5">
                <a:solidFill>
                  <a:srgbClr val="600A38"/>
                </a:solidFill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600A38"/>
                </a:solidFill>
                <a:latin typeface="Calibri"/>
                <a:cs typeface="Calibri"/>
              </a:rPr>
              <a:t>CREATE</a:t>
            </a:r>
            <a:r>
              <a:rPr sz="2400" b="1" spc="-80">
                <a:solidFill>
                  <a:srgbClr val="600A38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600A38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1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1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 marR="16510">
              <a:lnSpc>
                <a:spcPct val="78200"/>
              </a:lnSpc>
              <a:spcBef>
                <a:spcPts val="105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want</a:t>
            </a:r>
            <a:r>
              <a:rPr sz="240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table,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should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define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its </a:t>
            </a:r>
            <a:r>
              <a:rPr sz="2400" spc="-5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's</a:t>
            </a:r>
            <a:r>
              <a:rPr sz="2400" spc="-1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pe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see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simple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table.</a:t>
            </a:r>
            <a:endParaRPr sz="2400">
              <a:latin typeface="Calibri"/>
              <a:cs typeface="Calibri"/>
            </a:endParaRPr>
          </a:p>
          <a:p>
            <a:pPr marL="12700" marR="5685155">
              <a:lnSpc>
                <a:spcPct val="114799"/>
              </a:lnSpc>
              <a:spcBef>
                <a:spcPts val="70"/>
              </a:spcBef>
            </a:pP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create</a:t>
            </a:r>
            <a:r>
              <a:rPr sz="2400" b="1" spc="-5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-5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"tablename" </a:t>
            </a:r>
            <a:r>
              <a:rPr sz="2400" spc="-5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(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2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"d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>
                <a:latin typeface="Calibri"/>
                <a:cs typeface="Calibri"/>
              </a:rPr>
              <a:t>, 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"column2"</a:t>
            </a:r>
            <a:r>
              <a:rPr sz="2400" spc="-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"data</a:t>
            </a:r>
            <a:r>
              <a:rPr sz="2400" spc="-1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type"</a:t>
            </a:r>
            <a:r>
              <a:rPr sz="2400">
                <a:latin typeface="Calibri"/>
                <a:cs typeface="Calibri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1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2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1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4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20">
                <a:latin typeface="Calibri"/>
                <a:cs typeface="Calibri"/>
              </a:rPr>
              <a:t>)</a:t>
            </a:r>
            <a:r>
              <a:rPr sz="2400">
                <a:latin typeface="Calibri"/>
                <a:cs typeface="Calibri"/>
              </a:rPr>
              <a:t>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0"/>
            <a:ext cx="1255776" cy="7239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137</a:t>
            </a:fld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0169" y="707072"/>
            <a:ext cx="8869045" cy="55422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just">
              <a:lnSpc>
                <a:spcPct val="70400"/>
              </a:lnSpc>
              <a:spcBef>
                <a:spcPts val="955"/>
              </a:spcBef>
            </a:pP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Let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take an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example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create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STUDENTS table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ID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primary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key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NULL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constraint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showing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these fields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cannot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NULL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while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creating</a:t>
            </a:r>
            <a:r>
              <a:rPr sz="2400" spc="-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-1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2400">
                <a:latin typeface="Calibri"/>
                <a:cs typeface="Calibri"/>
              </a:rPr>
              <a:t>SQL&gt;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CREATE</a:t>
            </a:r>
            <a:r>
              <a:rPr sz="2400" b="1" spc="-5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STUDENTS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</a:t>
            </a:r>
          </a:p>
          <a:p>
            <a:pPr marL="12700" algn="just">
              <a:lnSpc>
                <a:spcPct val="100000"/>
              </a:lnSpc>
              <a:spcBef>
                <a:spcPts val="125"/>
              </a:spcBef>
              <a:tabLst>
                <a:tab pos="2624455" algn="l"/>
              </a:tabLst>
            </a:pPr>
            <a:r>
              <a:rPr sz="2400" spc="-5">
                <a:latin typeface="Calibri"/>
                <a:cs typeface="Calibri"/>
              </a:rPr>
              <a:t>ID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INT	</a:t>
            </a:r>
            <a:r>
              <a:rPr sz="2400" spc="-25">
                <a:solidFill>
                  <a:srgbClr val="808080"/>
                </a:solidFill>
                <a:latin typeface="Calibri"/>
                <a:cs typeface="Calibri"/>
              </a:rPr>
              <a:t>NOT</a:t>
            </a:r>
            <a:r>
              <a:rPr sz="2400" spc="-9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808080"/>
                </a:solidFill>
                <a:latin typeface="Calibri"/>
                <a:cs typeface="Calibri"/>
              </a:rPr>
              <a:t>NULL</a:t>
            </a:r>
            <a:r>
              <a:rPr sz="2400" spc="-5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 marR="4787265" algn="just">
              <a:lnSpc>
                <a:spcPct val="104299"/>
              </a:lnSpc>
              <a:spcBef>
                <a:spcPts val="75"/>
              </a:spcBef>
              <a:tabLst>
                <a:tab pos="2738755" algn="l"/>
              </a:tabLst>
            </a:pP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NAME </a:t>
            </a: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VARCHAR </a:t>
            </a:r>
            <a:r>
              <a:rPr sz="2400" spc="-5">
                <a:latin typeface="Calibri"/>
                <a:cs typeface="Calibri"/>
              </a:rPr>
              <a:t>(20) </a:t>
            </a:r>
            <a:r>
              <a:rPr sz="2400" spc="-25">
                <a:solidFill>
                  <a:srgbClr val="808080"/>
                </a:solidFill>
                <a:latin typeface="Calibri"/>
                <a:cs typeface="Calibri"/>
              </a:rPr>
              <a:t>NOT </a:t>
            </a:r>
            <a:r>
              <a:rPr sz="2400" spc="-5">
                <a:solidFill>
                  <a:srgbClr val="808080"/>
                </a:solidFill>
                <a:latin typeface="Calibri"/>
                <a:cs typeface="Calibri"/>
              </a:rPr>
              <a:t>NULL</a:t>
            </a:r>
            <a:r>
              <a:rPr sz="2400" spc="-5">
                <a:latin typeface="Calibri"/>
                <a:cs typeface="Calibri"/>
              </a:rPr>
              <a:t>,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AGE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006699"/>
                </a:solidFill>
                <a:latin typeface="Calibri"/>
                <a:cs typeface="Calibri"/>
              </a:rPr>
              <a:t>INT	</a:t>
            </a:r>
            <a:r>
              <a:rPr sz="2400" spc="-25">
                <a:solidFill>
                  <a:srgbClr val="808080"/>
                </a:solidFill>
                <a:latin typeface="Calibri"/>
                <a:cs typeface="Calibri"/>
              </a:rPr>
              <a:t>NOT</a:t>
            </a:r>
            <a:r>
              <a:rPr sz="2400" spc="-6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808080"/>
                </a:solidFill>
                <a:latin typeface="Calibri"/>
                <a:cs typeface="Calibri"/>
              </a:rPr>
              <a:t>NULL</a:t>
            </a:r>
            <a:r>
              <a:rPr sz="2400" spc="-5">
                <a:latin typeface="Calibri"/>
                <a:cs typeface="Calibri"/>
              </a:rPr>
              <a:t>,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ADDRESS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CHAR</a:t>
            </a:r>
            <a:r>
              <a:rPr sz="2400" b="1" spc="5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(25),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565"/>
              </a:lnSpc>
              <a:spcBef>
                <a:spcPts val="125"/>
              </a:spcBef>
            </a:pP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PRIMARY</a:t>
            </a:r>
            <a:r>
              <a:rPr sz="2400" b="1" spc="-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5">
                <a:solidFill>
                  <a:srgbClr val="006699"/>
                </a:solidFill>
                <a:latin typeface="Calibri"/>
                <a:cs typeface="Calibri"/>
              </a:rPr>
              <a:t>KEY</a:t>
            </a:r>
            <a:r>
              <a:rPr sz="2400" b="1" spc="-7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(ID)</a:t>
            </a:r>
            <a:r>
              <a:rPr sz="2400" spc="4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b="1" spc="-10">
                <a:latin typeface="Calibri"/>
                <a:cs typeface="Calibri"/>
              </a:rPr>
              <a:t>SQL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b="1" spc="-30">
                <a:latin typeface="Calibri"/>
                <a:cs typeface="Calibri"/>
              </a:rPr>
              <a:t>CREATE</a:t>
            </a:r>
            <a:r>
              <a:rPr sz="2400" b="1" spc="-65">
                <a:latin typeface="Calibri"/>
                <a:cs typeface="Calibri"/>
              </a:rPr>
              <a:t> </a:t>
            </a:r>
            <a:r>
              <a:rPr sz="2400" b="1" spc="-45">
                <a:latin typeface="Calibri"/>
                <a:cs typeface="Calibri"/>
              </a:rPr>
              <a:t>TABLE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Example</a:t>
            </a:r>
            <a:r>
              <a:rPr sz="2400" b="1" spc="-10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in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Microsoft</a:t>
            </a:r>
            <a:r>
              <a:rPr sz="2400" b="1" spc="114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SQLServer</a:t>
            </a:r>
            <a:endParaRPr sz="2400">
              <a:latin typeface="Calibri"/>
              <a:cs typeface="Calibri"/>
            </a:endParaRPr>
          </a:p>
          <a:p>
            <a:pPr marL="12700" marR="5779770">
              <a:lnSpc>
                <a:spcPct val="80200"/>
              </a:lnSpc>
              <a:spcBef>
                <a:spcPts val="295"/>
              </a:spcBef>
              <a:tabLst>
                <a:tab pos="241300" algn="l"/>
              </a:tabLst>
            </a:pP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CREATE </a:t>
            </a:r>
            <a:r>
              <a:rPr sz="2400" b="1" spc="-40">
                <a:solidFill>
                  <a:srgbClr val="006699"/>
                </a:solidFill>
                <a:latin typeface="Calibri"/>
                <a:cs typeface="Calibri"/>
              </a:rPr>
              <a:t>TABLE </a:t>
            </a:r>
            <a:r>
              <a:rPr sz="2400">
                <a:latin typeface="Calibri"/>
                <a:cs typeface="Calibri"/>
              </a:rPr>
              <a:t>Employee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	EmployeeID </a:t>
            </a:r>
            <a:r>
              <a:rPr sz="2400" b="1" spc="-5">
                <a:solidFill>
                  <a:srgbClr val="006699"/>
                </a:solidFill>
                <a:latin typeface="Calibri"/>
                <a:cs typeface="Calibri"/>
              </a:rPr>
              <a:t>int</a:t>
            </a:r>
            <a:r>
              <a:rPr sz="2400" spc="-5">
                <a:latin typeface="Calibri"/>
                <a:cs typeface="Calibri"/>
              </a:rPr>
              <a:t>,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FirstName 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>
                <a:latin typeface="Calibri"/>
                <a:cs typeface="Calibri"/>
              </a:rPr>
              <a:t>(255),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LastName 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>
                <a:latin typeface="Calibri"/>
                <a:cs typeface="Calibri"/>
              </a:rPr>
              <a:t>(255), </a:t>
            </a:r>
            <a:r>
              <a:rPr sz="2400" spc="-5">
                <a:latin typeface="Calibri"/>
                <a:cs typeface="Calibri"/>
              </a:rPr>
              <a:t> Email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>
                <a:latin typeface="Calibri"/>
                <a:cs typeface="Calibri"/>
              </a:rPr>
              <a:t>(255),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</a:pPr>
            <a:r>
              <a:rPr sz="2400" spc="5">
                <a:latin typeface="Calibri"/>
                <a:cs typeface="Calibri"/>
              </a:rPr>
              <a:t>AddressLine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0">
                <a:latin typeface="Calibri"/>
                <a:cs typeface="Calibri"/>
              </a:rPr>
              <a:t>(255),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  <a:tabLst>
                <a:tab pos="2280920" algn="l"/>
              </a:tabLst>
            </a:pPr>
            <a:r>
              <a:rPr sz="2400" spc="-10">
                <a:latin typeface="Calibri"/>
                <a:cs typeface="Calibri"/>
              </a:rPr>
              <a:t>City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varchar</a:t>
            </a:r>
            <a:r>
              <a:rPr sz="2400" spc="-15">
                <a:latin typeface="Calibri"/>
                <a:cs typeface="Calibri"/>
              </a:rPr>
              <a:t>(255)	</a:t>
            </a:r>
            <a:r>
              <a:rPr sz="2400" spc="2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0"/>
            <a:ext cx="1255776" cy="7143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138</a:t>
            </a:fld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066" y="805116"/>
            <a:ext cx="8927465" cy="512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ct val="70400"/>
              </a:lnSpc>
              <a:spcBef>
                <a:spcPts val="98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DROP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 is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to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definition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ct val="70400"/>
              </a:lnSpc>
              <a:spcBef>
                <a:spcPts val="975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very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important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know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once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deleted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information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available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lost 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forever,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so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very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careful</a:t>
            </a:r>
            <a:r>
              <a:rPr sz="2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when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command.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see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table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DROP</a:t>
            </a:r>
            <a:r>
              <a:rPr sz="2400" b="1" spc="-3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006699"/>
                </a:solidFill>
                <a:latin typeface="Calibri"/>
                <a:cs typeface="Calibri"/>
              </a:rPr>
              <a:t>TABLE</a:t>
            </a:r>
            <a:r>
              <a:rPr sz="2400" b="1" spc="-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"table_name"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ts val="2565"/>
              </a:lnSpc>
              <a:spcBef>
                <a:spcPts val="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3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1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3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ct val="80900"/>
              </a:lnSpc>
              <a:spcBef>
                <a:spcPts val="23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 is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45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 If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remove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specific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row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should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WHERE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condition.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006699"/>
                </a:solidFill>
                <a:latin typeface="Calibri"/>
                <a:cs typeface="Calibri"/>
              </a:rPr>
              <a:t>DELETE</a:t>
            </a:r>
            <a:r>
              <a:rPr sz="2400" b="1" spc="-7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006699"/>
                </a:solidFill>
                <a:latin typeface="Calibri"/>
                <a:cs typeface="Calibri"/>
              </a:rPr>
              <a:t>FROM</a:t>
            </a:r>
            <a:r>
              <a:rPr sz="2400" b="1" spc="-8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table_name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[</a:t>
            </a: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WHERE</a:t>
            </a:r>
            <a:r>
              <a:rPr sz="2400" b="1" spc="1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condition];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014"/>
              </a:lnSpc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But</a:t>
            </a:r>
            <a:r>
              <a:rPr sz="2400" spc="3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 spc="3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spc="3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do</a:t>
            </a:r>
            <a:r>
              <a:rPr sz="2400" spc="3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3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specify</a:t>
            </a:r>
            <a:r>
              <a:rPr sz="2400" spc="3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3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3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3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3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3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remove</a:t>
            </a:r>
            <a:r>
              <a:rPr sz="2400" spc="3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3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290"/>
              </a:lnSpc>
            </a:pP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605"/>
              </a:lnSpc>
            </a:pPr>
            <a:r>
              <a:rPr sz="2400" b="1" spc="10">
                <a:solidFill>
                  <a:srgbClr val="006699"/>
                </a:solidFill>
                <a:latin typeface="Calibri"/>
                <a:cs typeface="Calibri"/>
              </a:rPr>
              <a:t>DELETE</a:t>
            </a:r>
            <a:r>
              <a:rPr sz="2400" b="1" spc="-8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006699"/>
                </a:solidFill>
                <a:latin typeface="Calibri"/>
                <a:cs typeface="Calibri"/>
              </a:rPr>
              <a:t>FROM</a:t>
            </a:r>
            <a:r>
              <a:rPr sz="2400" b="1" spc="-10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139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4825"/>
            <a:ext cx="10467975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875" y="4825"/>
            <a:ext cx="10467975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545"/>
              </a:spcBef>
            </a:pPr>
            <a:r>
              <a:rPr spc="10">
                <a:solidFill>
                  <a:srgbClr val="000000"/>
                </a:solidFill>
              </a:rPr>
              <a:t>Brief</a:t>
            </a:r>
            <a:r>
              <a:rPr spc="-11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Introduction</a:t>
            </a:r>
            <a:r>
              <a:rPr spc="-65">
                <a:solidFill>
                  <a:srgbClr val="000000"/>
                </a:solidFill>
              </a:rPr>
              <a:t> </a:t>
            </a:r>
            <a:r>
              <a:rPr spc="5">
                <a:solidFill>
                  <a:srgbClr val="000000"/>
                </a:solidFill>
              </a:rPr>
              <a:t>about</a:t>
            </a:r>
            <a:r>
              <a:rPr spc="-60">
                <a:solidFill>
                  <a:srgbClr val="000000"/>
                </a:solidFill>
              </a:rPr>
              <a:t> </a:t>
            </a:r>
            <a:r>
              <a:rPr spc="5">
                <a:solidFill>
                  <a:srgbClr val="000000"/>
                </a:solidFill>
              </a:rPr>
              <a:t>Subject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8405" y="777303"/>
            <a:ext cx="8446135" cy="4788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database </a:t>
            </a:r>
            <a:r>
              <a:rPr sz="2400" spc="-10">
                <a:latin typeface="Calibri"/>
                <a:cs typeface="Calibri"/>
              </a:rPr>
              <a:t>management </a:t>
            </a:r>
            <a:r>
              <a:rPr sz="2400" spc="-30">
                <a:latin typeface="Calibri"/>
                <a:cs typeface="Calibri"/>
              </a:rPr>
              <a:t>system</a:t>
            </a:r>
            <a:r>
              <a:rPr sz="2400" spc="4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(DBMS) </a:t>
            </a:r>
            <a:r>
              <a:rPr sz="2400" spc="-25">
                <a:latin typeface="Calibri"/>
                <a:cs typeface="Calibri"/>
              </a:rPr>
              <a:t>refers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technology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>
                <a:latin typeface="Calibri"/>
                <a:cs typeface="Calibri"/>
              </a:rPr>
              <a:t>creating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5">
                <a:latin typeface="Calibri"/>
                <a:cs typeface="Calibri"/>
              </a:rPr>
              <a:t>managing databases. </a:t>
            </a:r>
            <a:r>
              <a:rPr sz="2400" spc="-10">
                <a:latin typeface="Calibri"/>
                <a:cs typeface="Calibri"/>
              </a:rPr>
              <a:t>DBMS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software </a:t>
            </a:r>
            <a:r>
              <a:rPr sz="2400" spc="5">
                <a:latin typeface="Calibri"/>
                <a:cs typeface="Calibri"/>
              </a:rPr>
              <a:t>tool </a:t>
            </a:r>
            <a:r>
              <a:rPr sz="2400" spc="-60">
                <a:latin typeface="Calibri"/>
                <a:cs typeface="Calibri"/>
              </a:rPr>
              <a:t>to 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organize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(create,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retrieve,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update,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manage)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100099"/>
              </a:lnSpc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main </a:t>
            </a:r>
            <a:r>
              <a:rPr sz="2400" spc="-20">
                <a:latin typeface="Calibri"/>
                <a:cs typeface="Calibri"/>
              </a:rPr>
              <a:t>aim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5">
                <a:latin typeface="Calibri"/>
                <a:cs typeface="Calibri"/>
              </a:rPr>
              <a:t>DBMS is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5">
                <a:latin typeface="Calibri"/>
                <a:cs typeface="Calibri"/>
              </a:rPr>
              <a:t>supply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way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store </a:t>
            </a:r>
            <a:r>
              <a:rPr sz="2400" spc="5">
                <a:latin typeface="Calibri"/>
                <a:cs typeface="Calibri"/>
              </a:rPr>
              <a:t>up </a:t>
            </a:r>
            <a:r>
              <a:rPr sz="2400" spc="-10">
                <a:latin typeface="Calibri"/>
                <a:cs typeface="Calibri"/>
              </a:rPr>
              <a:t>and retrieve </a:t>
            </a:r>
            <a:r>
              <a:rPr sz="2400" spc="-5">
                <a:latin typeface="Calibri"/>
                <a:cs typeface="Calibri"/>
              </a:rPr>
              <a:t> database </a:t>
            </a:r>
            <a:r>
              <a:rPr sz="2400" spc="-10">
                <a:latin typeface="Calibri"/>
                <a:cs typeface="Calibri"/>
              </a:rPr>
              <a:t>information </a:t>
            </a:r>
            <a:r>
              <a:rPr sz="2400" spc="-5">
                <a:latin typeface="Calibri"/>
                <a:cs typeface="Calibri"/>
              </a:rPr>
              <a:t>that </a:t>
            </a:r>
            <a:r>
              <a:rPr sz="2400" spc="-15">
                <a:latin typeface="Calibri"/>
                <a:cs typeface="Calibri"/>
              </a:rPr>
              <a:t>is both </a:t>
            </a:r>
            <a:r>
              <a:rPr sz="2400" spc="-5">
                <a:latin typeface="Calibri"/>
                <a:cs typeface="Calibri"/>
              </a:rPr>
              <a:t>convenient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15">
                <a:latin typeface="Calibri"/>
                <a:cs typeface="Calibri"/>
              </a:rPr>
              <a:t>efficient. </a:t>
            </a:r>
            <a:r>
              <a:rPr sz="2400" spc="-20">
                <a:latin typeface="Calibri"/>
                <a:cs typeface="Calibri"/>
              </a:rPr>
              <a:t>By </a:t>
            </a:r>
            <a:r>
              <a:rPr sz="2400" spc="-10">
                <a:latin typeface="Calibri"/>
                <a:cs typeface="Calibri"/>
              </a:rPr>
              <a:t>data,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mean</a:t>
            </a:r>
            <a:r>
              <a:rPr sz="2400" spc="5">
                <a:latin typeface="Calibri"/>
                <a:cs typeface="Calibri"/>
              </a:rPr>
              <a:t> known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facts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that</a:t>
            </a:r>
            <a:r>
              <a:rPr sz="2400">
                <a:latin typeface="Calibri"/>
                <a:cs typeface="Calibri"/>
              </a:rPr>
              <a:t> can</a:t>
            </a:r>
            <a:r>
              <a:rPr sz="2400" spc="5">
                <a:latin typeface="Calibri"/>
                <a:cs typeface="Calibri"/>
              </a:rPr>
              <a:t> be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recorded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embedded </a:t>
            </a:r>
            <a:r>
              <a:rPr sz="2400" spc="-5">
                <a:latin typeface="Calibri"/>
                <a:cs typeface="Calibri"/>
              </a:rPr>
              <a:t>meaning. </a:t>
            </a:r>
            <a:r>
              <a:rPr sz="2400" spc="-35">
                <a:latin typeface="Calibri"/>
                <a:cs typeface="Calibri"/>
              </a:rPr>
              <a:t>Usually, </a:t>
            </a:r>
            <a:r>
              <a:rPr sz="2400">
                <a:latin typeface="Calibri"/>
                <a:cs typeface="Calibri"/>
              </a:rPr>
              <a:t>people </a:t>
            </a:r>
            <a:r>
              <a:rPr sz="2400" spc="10">
                <a:latin typeface="Calibri"/>
                <a:cs typeface="Calibri"/>
              </a:rPr>
              <a:t>use </a:t>
            </a:r>
            <a:r>
              <a:rPr sz="2400" spc="-5">
                <a:latin typeface="Calibri"/>
                <a:cs typeface="Calibri"/>
              </a:rPr>
              <a:t>software </a:t>
            </a:r>
            <a:r>
              <a:rPr sz="2400">
                <a:latin typeface="Calibri"/>
                <a:cs typeface="Calibri"/>
              </a:rPr>
              <a:t>such </a:t>
            </a:r>
            <a:r>
              <a:rPr sz="2400" spc="-15">
                <a:latin typeface="Calibri"/>
                <a:cs typeface="Calibri"/>
              </a:rPr>
              <a:t>as </a:t>
            </a:r>
            <a:r>
              <a:rPr sz="2400" spc="-10">
                <a:latin typeface="Calibri"/>
                <a:cs typeface="Calibri"/>
              </a:rPr>
              <a:t>DBASE IV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 </a:t>
            </a:r>
            <a:r>
              <a:rPr sz="2400" spc="-120">
                <a:latin typeface="Calibri"/>
                <a:cs typeface="Calibri"/>
              </a:rPr>
              <a:t>V,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Microsoft </a:t>
            </a:r>
            <a:r>
              <a:rPr sz="2400" spc="-5">
                <a:latin typeface="Calibri"/>
                <a:cs typeface="Calibri"/>
              </a:rPr>
              <a:t>ACCESS, </a:t>
            </a:r>
            <a:r>
              <a:rPr sz="2400">
                <a:latin typeface="Calibri"/>
                <a:cs typeface="Calibri"/>
              </a:rPr>
              <a:t>or </a:t>
            </a:r>
            <a:r>
              <a:rPr sz="2400" spc="-20">
                <a:latin typeface="Calibri"/>
                <a:cs typeface="Calibri"/>
              </a:rPr>
              <a:t>EXCEL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store </a:t>
            </a:r>
            <a:r>
              <a:rPr sz="2400" spc="-5">
                <a:latin typeface="Calibri"/>
                <a:cs typeface="Calibri"/>
              </a:rPr>
              <a:t>data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form </a:t>
            </a:r>
            <a:r>
              <a:rPr sz="2400">
                <a:latin typeface="Calibri"/>
                <a:cs typeface="Calibri"/>
              </a:rPr>
              <a:t>of 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 A </a:t>
            </a:r>
            <a:r>
              <a:rPr sz="2400" spc="-15">
                <a:latin typeface="Calibri"/>
                <a:cs typeface="Calibri"/>
              </a:rPr>
              <a:t>datum is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unit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-20">
                <a:latin typeface="Calibri"/>
                <a:cs typeface="Calibri"/>
              </a:rPr>
              <a:t>data. </a:t>
            </a:r>
            <a:r>
              <a:rPr sz="2400" spc="-5">
                <a:latin typeface="Calibri"/>
                <a:cs typeface="Calibri"/>
              </a:rPr>
              <a:t>Meaningful data combined </a:t>
            </a:r>
            <a:r>
              <a:rPr sz="2400" spc="-55">
                <a:latin typeface="Calibri"/>
                <a:cs typeface="Calibri"/>
              </a:rPr>
              <a:t>to 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form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information.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Hence,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interpreted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data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-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provided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 spc="10">
                <a:latin typeface="Calibri"/>
                <a:cs typeface="Calibri"/>
              </a:rPr>
              <a:t>semantics. </a:t>
            </a:r>
            <a:r>
              <a:rPr sz="2400" spc="-5">
                <a:latin typeface="Calibri"/>
                <a:cs typeface="Calibri"/>
              </a:rPr>
              <a:t>MS. ACCESS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5">
                <a:latin typeface="Calibri"/>
                <a:cs typeface="Calibri"/>
              </a:rPr>
              <a:t>one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most </a:t>
            </a:r>
            <a:r>
              <a:rPr sz="2400" spc="-10">
                <a:latin typeface="Calibri"/>
                <a:cs typeface="Calibri"/>
              </a:rPr>
              <a:t>common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examples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-5">
                <a:latin typeface="Calibri"/>
                <a:cs typeface="Calibri"/>
              </a:rPr>
              <a:t>database</a:t>
            </a:r>
            <a:r>
              <a:rPr sz="2400">
                <a:latin typeface="Calibri"/>
                <a:cs typeface="Calibri"/>
              </a:rPr>
              <a:t> management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393"/>
            <a:ext cx="1304924" cy="7466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99731"/>
            <a:ext cx="8672195" cy="4789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 algn="just">
              <a:lnSpc>
                <a:spcPct val="100400"/>
              </a:lnSpc>
              <a:spcBef>
                <a:spcPts val="90"/>
              </a:spcBef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some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more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terms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similar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like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DROP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TRUNCATE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but they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exactly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same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some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differences</a:t>
            </a:r>
            <a:r>
              <a:rPr sz="2400" spc="-1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between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2700" algn="just">
              <a:lnSpc>
                <a:spcPts val="2870"/>
              </a:lnSpc>
              <a:spcBef>
                <a:spcPts val="5"/>
              </a:spcBef>
            </a:pP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b="1" spc="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2400" b="1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TRUNCATE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908050" algn="l"/>
                <a:tab pos="1270635" algn="l"/>
                <a:tab pos="1575435" algn="l"/>
                <a:tab pos="2414270" algn="l"/>
                <a:tab pos="3844290" algn="l"/>
                <a:tab pos="4502150" algn="l"/>
                <a:tab pos="5464810" algn="l"/>
                <a:tab pos="6094095" algn="l"/>
                <a:tab pos="7313930" algn="l"/>
              </a:tabLst>
            </a:pP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a	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ght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/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10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3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. 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b="1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b="1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deletes</a:t>
            </a:r>
            <a:r>
              <a:rPr sz="2400" spc="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based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 marR="10795">
              <a:lnSpc>
                <a:spcPts val="2860"/>
              </a:lnSpc>
              <a:spcBef>
                <a:spcPts val="75"/>
              </a:spcBef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defined</a:t>
            </a:r>
            <a:r>
              <a:rPr sz="2400" spc="2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2400" spc="2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 spc="3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clause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2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3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when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not specified.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es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5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400" spc="-1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6985">
              <a:lnSpc>
                <a:spcPts val="2930"/>
              </a:lnSpc>
              <a:spcBef>
                <a:spcPts val="3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TRUNCATE</a:t>
            </a:r>
            <a:r>
              <a:rPr sz="2400" b="1" spc="2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statement:</a:t>
            </a:r>
            <a:r>
              <a:rPr sz="2400" b="1" spc="2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22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2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2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2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1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2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free</a:t>
            </a:r>
            <a:r>
              <a:rPr sz="2400" b="1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b="1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containing</a:t>
            </a:r>
            <a:r>
              <a:rPr sz="2400" b="1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space.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140</a:t>
            </a:fld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063307"/>
            <a:ext cx="9364980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b="1" spc="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b/w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TRUNCATE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80"/>
              </a:spcBef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When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use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drop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deletes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table's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row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together with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table's definition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so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relationships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other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longer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valid.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When</a:t>
            </a:r>
            <a:r>
              <a:rPr sz="2400" b="1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 b="1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20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30">
                <a:latin typeface="Calibri"/>
                <a:cs typeface="Calibri"/>
              </a:rPr>
              <a:t>il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>
                <a:latin typeface="Calibri"/>
                <a:cs typeface="Calibri"/>
              </a:rPr>
              <a:t>Relationship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dropped.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eg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y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2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30">
                <a:latin typeface="Calibri"/>
                <a:cs typeface="Calibri"/>
              </a:rPr>
              <a:t>il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5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20">
                <a:latin typeface="Calibri"/>
                <a:cs typeface="Calibri"/>
              </a:rPr>
              <a:t>Access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privileges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also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dropped.</a:t>
            </a:r>
            <a:endParaRPr sz="2400">
              <a:latin typeface="Calibri"/>
              <a:cs typeface="Calibri"/>
            </a:endParaRPr>
          </a:p>
          <a:p>
            <a:pPr marL="241300" marR="5715" indent="-228600">
              <a:lnSpc>
                <a:spcPct val="704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746125" algn="l"/>
                <a:tab pos="1308735" algn="l"/>
                <a:tab pos="2138045" algn="l"/>
                <a:tab pos="2910205" algn="l"/>
                <a:tab pos="3749040" algn="l"/>
                <a:tab pos="4263390" algn="l"/>
                <a:tab pos="5750560" algn="l"/>
                <a:tab pos="6036945" algn="l"/>
                <a:tab pos="6885305" algn="l"/>
                <a:tab pos="7447280" algn="l"/>
                <a:tab pos="8209915" algn="l"/>
              </a:tabLst>
            </a:pP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er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en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b="1" spc="-7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b="1" spc="-18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e,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 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remains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same,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so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face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above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problems.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997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99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240"/>
              <a:t>T</a:t>
            </a:r>
            <a:r>
              <a:rPr spc="-10"/>
              <a:t>a</a:t>
            </a:r>
            <a:r>
              <a:rPr spc="15"/>
              <a:t>b</a:t>
            </a:r>
            <a:r>
              <a:rPr spc="20"/>
              <a:t>l</a:t>
            </a:r>
            <a:r>
              <a:rPr spc="35"/>
              <a:t>e</a:t>
            </a:r>
            <a:r>
              <a:rPr spc="10"/>
              <a:t>s</a:t>
            </a:r>
            <a:r>
              <a:rPr spc="-140"/>
              <a:t> </a:t>
            </a:r>
            <a:r>
              <a:rPr spc="30"/>
              <a:t>i</a:t>
            </a:r>
            <a:r>
              <a:rPr spc="15"/>
              <a:t>n</a:t>
            </a:r>
            <a:r>
              <a:rPr spc="-60"/>
              <a:t> </a:t>
            </a:r>
            <a:r>
              <a:rPr spc="-20"/>
              <a:t>S</a:t>
            </a:r>
            <a:r>
              <a:rPr spc="50"/>
              <a:t>Q</a:t>
            </a:r>
            <a:r>
              <a:rPr spc="-10"/>
              <a:t>L</a:t>
            </a:r>
            <a:r>
              <a:rPr spc="-5"/>
              <a:t>(</a:t>
            </a:r>
            <a:r>
              <a:rPr spc="5"/>
              <a:t>co</a:t>
            </a:r>
            <a:r>
              <a:rPr spc="-5"/>
              <a:t>n</a:t>
            </a:r>
            <a:r>
              <a:rPr spc="10"/>
              <a:t>t</a:t>
            </a:r>
            <a:r>
              <a:rPr spc="45"/>
              <a:t>i</a:t>
            </a:r>
            <a:r>
              <a:rPr spc="-35"/>
              <a:t>..)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0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758253"/>
            <a:ext cx="8091170" cy="525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RENAME 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500"/>
              </a:lnSpc>
              <a:spcBef>
                <a:spcPts val="97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some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situations,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administrators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users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change 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name of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because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they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want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give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relevant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70400"/>
              </a:lnSpc>
              <a:spcBef>
                <a:spcPts val="969"/>
              </a:spcBef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database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easily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change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by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the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RENAME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ALTER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Structured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Query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RENAME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ALTER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help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changing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455"/>
              </a:lnSpc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8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RENAME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statement</a:t>
            </a:r>
            <a:r>
              <a:rPr sz="2400" b="1" spc="-9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in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0"/>
              </a:spcBef>
            </a:pPr>
            <a:r>
              <a:rPr sz="2400">
                <a:latin typeface="Calibri"/>
                <a:cs typeface="Calibri"/>
              </a:rPr>
              <a:t>RENAME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old_table</a:t>
            </a:r>
            <a:r>
              <a:rPr sz="2400">
                <a:latin typeface="Calibri"/>
                <a:cs typeface="Calibri"/>
              </a:rPr>
              <a:t> _name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00">
                <a:latin typeface="Calibri"/>
                <a:cs typeface="Calibri"/>
              </a:rPr>
              <a:t>To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new_table_name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COPY</a:t>
            </a:r>
            <a:r>
              <a:rPr sz="24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11430" algn="just">
              <a:lnSpc>
                <a:spcPct val="70400"/>
              </a:lnSpc>
              <a:spcBef>
                <a:spcPts val="975"/>
              </a:spcBef>
            </a:pPr>
            <a:r>
              <a:rPr sz="2400" spc="-5">
                <a:latin typeface="Calibri"/>
                <a:cs typeface="Calibri"/>
              </a:rPr>
              <a:t>If </a:t>
            </a:r>
            <a:r>
              <a:rPr sz="2400" spc="-15">
                <a:latin typeface="Calibri"/>
                <a:cs typeface="Calibri"/>
              </a:rPr>
              <a:t>you </a:t>
            </a:r>
            <a:r>
              <a:rPr sz="2400" spc="-20">
                <a:latin typeface="Calibri"/>
                <a:cs typeface="Calibri"/>
              </a:rPr>
              <a:t>want </a:t>
            </a:r>
            <a:r>
              <a:rPr sz="2400" spc="-3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copy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data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-20">
                <a:latin typeface="Calibri"/>
                <a:cs typeface="Calibri"/>
              </a:rPr>
              <a:t>one </a:t>
            </a:r>
            <a:r>
              <a:rPr sz="2400" spc="-10">
                <a:latin typeface="Calibri"/>
                <a:cs typeface="Calibri"/>
              </a:rPr>
              <a:t>SQL table </a:t>
            </a:r>
            <a:r>
              <a:rPr sz="2400" spc="-5">
                <a:latin typeface="Calibri"/>
                <a:cs typeface="Calibri"/>
              </a:rPr>
              <a:t>into </a:t>
            </a:r>
            <a:r>
              <a:rPr sz="2400">
                <a:latin typeface="Calibri"/>
                <a:cs typeface="Calibri"/>
              </a:rPr>
              <a:t>another </a:t>
            </a:r>
            <a:r>
              <a:rPr sz="2400" spc="-10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 table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same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40">
                <a:latin typeface="Calibri"/>
                <a:cs typeface="Calibri"/>
              </a:rPr>
              <a:t>server,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then </a:t>
            </a:r>
            <a:r>
              <a:rPr sz="2400" spc="-15">
                <a:latin typeface="Calibri"/>
                <a:cs typeface="Calibri"/>
              </a:rPr>
              <a:t>it is </a:t>
            </a:r>
            <a:r>
              <a:rPr sz="2400" spc="-5">
                <a:latin typeface="Calibri"/>
                <a:cs typeface="Calibri"/>
              </a:rPr>
              <a:t>possible </a:t>
            </a:r>
            <a:r>
              <a:rPr sz="2400" spc="5">
                <a:latin typeface="Calibri"/>
                <a:cs typeface="Calibri"/>
              </a:rPr>
              <a:t>by using 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5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2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142</a:t>
            </a:fld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5" y="871156"/>
            <a:ext cx="8804275" cy="52565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just">
              <a:lnSpc>
                <a:spcPct val="70400"/>
              </a:lnSpc>
              <a:spcBef>
                <a:spcPts val="955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SELECT INTO </a:t>
            </a:r>
            <a:r>
              <a:rPr sz="2400" spc="-5">
                <a:latin typeface="Calibri"/>
                <a:cs typeface="Calibri"/>
              </a:rPr>
              <a:t>statement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Structured </a:t>
            </a:r>
            <a:r>
              <a:rPr sz="2400" spc="5">
                <a:latin typeface="Calibri"/>
                <a:cs typeface="Calibri"/>
              </a:rPr>
              <a:t>Query </a:t>
            </a:r>
            <a:r>
              <a:rPr sz="2400" spc="-10">
                <a:latin typeface="Calibri"/>
                <a:cs typeface="Calibri"/>
              </a:rPr>
              <a:t>Language </a:t>
            </a:r>
            <a:r>
              <a:rPr sz="2400">
                <a:latin typeface="Calibri"/>
                <a:cs typeface="Calibri"/>
              </a:rPr>
              <a:t>copies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content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one </a:t>
            </a:r>
            <a:r>
              <a:rPr sz="2400" spc="-10">
                <a:latin typeface="Calibri"/>
                <a:cs typeface="Calibri"/>
              </a:rPr>
              <a:t>existing </a:t>
            </a:r>
            <a:r>
              <a:rPr sz="2400" spc="-5">
                <a:latin typeface="Calibri"/>
                <a:cs typeface="Calibri"/>
              </a:rPr>
              <a:t>table into </a:t>
            </a:r>
            <a:r>
              <a:rPr sz="2400" spc="-20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new </a:t>
            </a:r>
            <a:r>
              <a:rPr sz="2400" spc="-5">
                <a:latin typeface="Calibri"/>
                <a:cs typeface="Calibri"/>
              </a:rPr>
              <a:t>table.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20">
                <a:latin typeface="Calibri"/>
                <a:cs typeface="Calibri"/>
              </a:rPr>
              <a:t>creates</a:t>
            </a:r>
            <a:r>
              <a:rPr sz="2400" spc="5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new</a:t>
            </a:r>
            <a:r>
              <a:rPr sz="2400" spc="-5">
                <a:latin typeface="Calibri"/>
                <a:cs typeface="Calibri"/>
              </a:rPr>
              <a:t> table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using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structure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existing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5">
                <a:latin typeface="Calibri"/>
                <a:cs typeface="Calibri"/>
              </a:rPr>
              <a:t>S</a:t>
            </a:r>
            <a:r>
              <a:rPr sz="2400" spc="-40">
                <a:latin typeface="Calibri"/>
                <a:cs typeface="Calibri"/>
              </a:rPr>
              <a:t>y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x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-4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204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10">
                <a:latin typeface="Calibri"/>
                <a:cs typeface="Calibri"/>
              </a:rPr>
              <a:t>SELECT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*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INTO</a:t>
            </a:r>
            <a:r>
              <a:rPr sz="2400" b="1" spc="-6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New_table_name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old_table_name;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ALTER</a:t>
            </a:r>
            <a:r>
              <a:rPr sz="2400" b="1" spc="-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70400"/>
              </a:lnSpc>
              <a:spcBef>
                <a:spcPts val="969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ALTER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 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Structured Query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Language allows you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add,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modify,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existing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also allows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users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 remove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various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constraints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existing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change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25">
                <a:latin typeface="Calibri"/>
                <a:cs typeface="Calibri"/>
              </a:rPr>
              <a:t>ALTER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45">
                <a:latin typeface="Calibri"/>
                <a:cs typeface="Calibri"/>
              </a:rPr>
              <a:t>TABLE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ADD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Column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statement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in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80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many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situations,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may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require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columns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existing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table.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Instead of creating a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whole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again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easily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add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and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1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ADD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keyword.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2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143</a:t>
            </a:fld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83856"/>
            <a:ext cx="8872220" cy="43364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7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25">
                <a:latin typeface="Calibri"/>
                <a:cs typeface="Calibri"/>
              </a:rPr>
              <a:t> ALTER </a:t>
            </a:r>
            <a:r>
              <a:rPr sz="2400" b="1" spc="-45">
                <a:latin typeface="Calibri"/>
                <a:cs typeface="Calibri"/>
              </a:rPr>
              <a:t>TABLE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ADD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Column</a:t>
            </a:r>
            <a:r>
              <a:rPr sz="2400" b="1" spc="5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statement</a:t>
            </a:r>
            <a:r>
              <a:rPr sz="2400" b="1" spc="-1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in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-20">
                <a:latin typeface="Calibri"/>
                <a:cs typeface="Calibri"/>
              </a:rPr>
              <a:t>ALTER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TABLE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ADD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column_name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column-definition;</a:t>
            </a: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above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syntax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only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allows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single column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existing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table. If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want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add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more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one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column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single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Q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22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en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ow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30">
                <a:latin typeface="Calibri"/>
                <a:cs typeface="Calibri"/>
              </a:rPr>
              <a:t>A</a:t>
            </a:r>
            <a:r>
              <a:rPr sz="2400" spc="-190">
                <a:latin typeface="Calibri"/>
                <a:cs typeface="Calibri"/>
              </a:rPr>
              <a:t>L</a:t>
            </a:r>
            <a:r>
              <a:rPr sz="2400" spc="25">
                <a:latin typeface="Calibri"/>
                <a:cs typeface="Calibri"/>
              </a:rPr>
              <a:t>TE</a:t>
            </a:r>
            <a:r>
              <a:rPr sz="2400">
                <a:latin typeface="Calibri"/>
                <a:cs typeface="Calibri"/>
              </a:rPr>
              <a:t>R</a:t>
            </a:r>
            <a:r>
              <a:rPr sz="2400" spc="-120">
                <a:latin typeface="Calibri"/>
                <a:cs typeface="Calibri"/>
              </a:rPr>
              <a:t> T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35">
                <a:latin typeface="Calibri"/>
                <a:cs typeface="Calibri"/>
              </a:rPr>
              <a:t>BL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5">
                <a:latin typeface="Calibri"/>
                <a:cs typeface="Calibri"/>
              </a:rPr>
              <a:t>_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</a:p>
          <a:p>
            <a:pPr marL="12700" marR="3799204">
              <a:lnSpc>
                <a:spcPct val="125099"/>
              </a:lnSpc>
              <a:spcBef>
                <a:spcPts val="5"/>
              </a:spcBef>
            </a:pPr>
            <a:r>
              <a:rPr sz="2400" spc="15">
                <a:latin typeface="Calibri"/>
                <a:cs typeface="Calibri"/>
              </a:rPr>
              <a:t>ADD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(column_Name1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column-definition,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column_Name2</a:t>
            </a:r>
            <a:r>
              <a:rPr sz="2400" spc="-1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column-definition,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>
                <a:latin typeface="Calibri"/>
                <a:cs typeface="Calibri"/>
              </a:rPr>
              <a:t>.....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25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10">
                <a:latin typeface="Calibri"/>
                <a:cs typeface="Calibri"/>
              </a:rPr>
              <a:t>-</a:t>
            </a:r>
            <a:r>
              <a:rPr sz="2400" spc="5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 spc="40">
                <a:latin typeface="Calibri"/>
                <a:cs typeface="Calibri"/>
              </a:rPr>
              <a:t>)</a:t>
            </a:r>
            <a:r>
              <a:rPr sz="2400">
                <a:latin typeface="Calibri"/>
                <a:cs typeface="Calibri"/>
              </a:rPr>
              <a:t>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21076" y="0"/>
            <a:ext cx="7778750" cy="687705"/>
            <a:chOff x="3021076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4251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42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1976" y="43815"/>
            <a:ext cx="3542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/>
              <a:t>Tables</a:t>
            </a:r>
            <a:r>
              <a:rPr spc="-155"/>
              <a:t> </a:t>
            </a:r>
            <a:r>
              <a:rPr spc="25"/>
              <a:t>in</a:t>
            </a:r>
            <a:r>
              <a:rPr spc="-80"/>
              <a:t> </a:t>
            </a:r>
            <a:r>
              <a:rPr spc="-5"/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2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144</a:t>
            </a:fld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396490">
              <a:lnSpc>
                <a:spcPct val="100000"/>
              </a:lnSpc>
              <a:spcBef>
                <a:spcPts val="535"/>
              </a:spcBef>
            </a:pPr>
            <a:r>
              <a:rPr spc="5"/>
              <a:t>3.11</a:t>
            </a:r>
            <a:r>
              <a:rPr spc="-55"/>
              <a:t> </a:t>
            </a:r>
            <a:r>
              <a:rPr spc="15"/>
              <a:t>Views</a:t>
            </a:r>
            <a:r>
              <a:rPr spc="-150"/>
              <a:t> </a:t>
            </a:r>
            <a:r>
              <a:rPr spc="20"/>
              <a:t>in</a:t>
            </a:r>
            <a:r>
              <a:rPr spc="-70"/>
              <a:t> </a:t>
            </a:r>
            <a:r>
              <a:rPr spc="15"/>
              <a:t>SQL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67241" y="4452810"/>
          <a:ext cx="7048500" cy="175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20">
                          <a:latin typeface="Times New Roman"/>
                          <a:cs typeface="Times New Roman"/>
                        </a:rPr>
                        <a:t>STU_ID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50EB3E"/>
                      </a:solidFill>
                      <a:prstDash val="solid"/>
                    </a:lnL>
                    <a:lnR w="9525">
                      <a:solidFill>
                        <a:srgbClr val="50EB3E"/>
                      </a:solidFill>
                      <a:prstDash val="solid"/>
                    </a:lnR>
                    <a:lnT w="9525">
                      <a:solidFill>
                        <a:srgbClr val="50EB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50EB3E"/>
                      </a:solidFill>
                      <a:prstDash val="solid"/>
                    </a:lnL>
                    <a:lnR w="9525">
                      <a:solidFill>
                        <a:srgbClr val="50EB3E"/>
                      </a:solidFill>
                      <a:prstDash val="solid"/>
                    </a:lnR>
                    <a:lnT w="9525">
                      <a:solidFill>
                        <a:srgbClr val="50EB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35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50EB3E"/>
                      </a:solidFill>
                      <a:prstDash val="solid"/>
                    </a:lnL>
                    <a:lnR w="9525">
                      <a:solidFill>
                        <a:srgbClr val="50EB3E"/>
                      </a:solidFill>
                      <a:prstDash val="solid"/>
                    </a:lnR>
                    <a:lnT w="9525">
                      <a:solidFill>
                        <a:srgbClr val="50EB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Noida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Ghaziabad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Gurugram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25346" y="977836"/>
            <a:ext cx="856996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Views</a:t>
            </a:r>
            <a:r>
              <a:rPr sz="24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>
                <a:latin typeface="Calibri"/>
                <a:cs typeface="Calibri"/>
              </a:rPr>
              <a:t>Views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considered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as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virtual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r>
              <a:rPr sz="2400" spc="204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2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view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also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contains</a:t>
            </a: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20">
                <a:latin typeface="Calibri"/>
                <a:cs typeface="Calibri"/>
              </a:rPr>
              <a:t>rows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0">
                <a:latin typeface="Calibri"/>
                <a:cs typeface="Calibri"/>
              </a:rPr>
              <a:t>To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create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60">
                <a:latin typeface="Calibri"/>
                <a:cs typeface="Calibri"/>
              </a:rPr>
              <a:t>view,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select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fields</a:t>
            </a:r>
            <a:r>
              <a:rPr sz="2400" spc="1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more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45"/>
              </a:spcBef>
            </a:pPr>
            <a:r>
              <a:rPr sz="2400" spc="5">
                <a:latin typeface="Calibri"/>
                <a:cs typeface="Calibri"/>
              </a:rPr>
              <a:t>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 marR="14604">
              <a:lnSpc>
                <a:spcPts val="2850"/>
              </a:lnSpc>
              <a:spcBef>
                <a:spcPts val="110"/>
              </a:spcBef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view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either</a:t>
            </a:r>
            <a:r>
              <a:rPr sz="2400" spc="-15">
                <a:latin typeface="Calibri"/>
                <a:cs typeface="Calibri"/>
              </a:rPr>
              <a:t> have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specific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based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 </a:t>
            </a:r>
            <a:r>
              <a:rPr sz="2400" spc="-5">
                <a:latin typeface="Calibri"/>
                <a:cs typeface="Calibri"/>
              </a:rPr>
              <a:t>certain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Sample</a:t>
            </a:r>
            <a:r>
              <a:rPr sz="2400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Student_Detail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9525"/>
            <a:ext cx="1305098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145</a:t>
            </a:fld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890841"/>
            <a:ext cx="1651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>
                <a:solidFill>
                  <a:srgbClr val="333333"/>
                </a:solidFill>
                <a:latin typeface="Calibri"/>
                <a:cs typeface="Calibri"/>
              </a:rPr>
              <a:t>Student_Marks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4787" y="1206055"/>
          <a:ext cx="7442200" cy="2218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799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5">
                          <a:latin typeface="Times New Roman"/>
                          <a:cs typeface="Times New Roman"/>
                        </a:rPr>
                        <a:t>STU_ID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0">
                          <a:latin typeface="Times New Roman"/>
                          <a:cs typeface="Times New Roman"/>
                        </a:rPr>
                        <a:t>MARKS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45">
                          <a:latin typeface="Times New Roman"/>
                          <a:cs typeface="Times New Roman"/>
                        </a:rPr>
                        <a:t>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AF1809"/>
                      </a:solidFill>
                      <a:prstDash val="solid"/>
                    </a:lnL>
                    <a:lnR w="9525">
                      <a:solidFill>
                        <a:srgbClr val="AF1809"/>
                      </a:solidFill>
                      <a:prstDash val="solid"/>
                    </a:lnR>
                    <a:lnT w="9525">
                      <a:solidFill>
                        <a:srgbClr val="AF180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6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5983" y="3486150"/>
            <a:ext cx="9284970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4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created</a:t>
            </a:r>
            <a:r>
              <a:rPr sz="240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b="1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r>
              <a:rPr sz="2400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multiple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 marR="5631180" algn="just">
              <a:lnSpc>
                <a:spcPct val="99100"/>
              </a:lnSpc>
              <a:spcBef>
                <a:spcPts val="80"/>
              </a:spcBef>
            </a:pPr>
            <a:r>
              <a:rPr sz="2400" spc="-5">
                <a:latin typeface="Calibri"/>
                <a:cs typeface="Calibri"/>
              </a:rPr>
              <a:t>C</a:t>
            </a:r>
            <a:r>
              <a:rPr sz="2400" spc="-40">
                <a:latin typeface="Calibri"/>
                <a:cs typeface="Calibri"/>
              </a:rPr>
              <a:t>R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114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W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 </a:t>
            </a:r>
            <a:r>
              <a:rPr sz="2400" spc="35">
                <a:latin typeface="Calibri"/>
                <a:cs typeface="Calibri"/>
              </a:rPr>
              <a:t>AS  </a:t>
            </a:r>
            <a:r>
              <a:rPr sz="2400">
                <a:latin typeface="Calibri"/>
                <a:cs typeface="Calibri"/>
              </a:rPr>
              <a:t>SELECT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column1,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column2.....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0"/>
              <a:t>Views</a:t>
            </a:r>
            <a:r>
              <a:rPr spc="-160"/>
              <a:t> </a:t>
            </a:r>
            <a:r>
              <a:rPr spc="20"/>
              <a:t>in</a:t>
            </a:r>
            <a:r>
              <a:rPr spc="-80"/>
              <a:t> </a:t>
            </a:r>
            <a:r>
              <a:t>SQL(conti..)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146</a:t>
            </a:fld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57818" y="4971732"/>
          <a:ext cx="7047230" cy="1417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F173E"/>
                      </a:solidFill>
                      <a:prstDash val="solid"/>
                    </a:lnL>
                    <a:lnR w="9525">
                      <a:solidFill>
                        <a:srgbClr val="0F173E"/>
                      </a:solidFill>
                      <a:prstDash val="solid"/>
                    </a:lnR>
                    <a:lnT w="9525">
                      <a:solidFill>
                        <a:srgbClr val="0F17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spc="-35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F173E"/>
                      </a:solidFill>
                      <a:prstDash val="solid"/>
                    </a:lnL>
                    <a:lnR w="9525">
                      <a:solidFill>
                        <a:srgbClr val="0F173E"/>
                      </a:solidFill>
                      <a:prstDash val="solid"/>
                    </a:lnR>
                    <a:lnT w="9525">
                      <a:solidFill>
                        <a:srgbClr val="0F173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81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Noida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Ghaziabad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893951" y="903287"/>
            <a:ext cx="9271635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 single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393700" algn="l"/>
                <a:tab pos="993775" algn="l"/>
                <a:tab pos="2252345" algn="l"/>
                <a:tab pos="2766695" algn="l"/>
                <a:tab pos="3691890" algn="l"/>
                <a:tab pos="3977640" algn="l"/>
                <a:tab pos="4730750" algn="l"/>
                <a:tab pos="5741035" algn="l"/>
                <a:tab pos="7332980" algn="l"/>
                <a:tab pos="8076565" algn="l"/>
                <a:tab pos="8629015" algn="l"/>
              </a:tabLst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e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e,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9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a	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ew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ed	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il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ew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m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Student_Detail.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  <a:p>
            <a:pPr marL="12700" marR="5674995">
              <a:lnSpc>
                <a:spcPts val="2860"/>
              </a:lnSpc>
              <a:spcBef>
                <a:spcPts val="165"/>
              </a:spcBef>
            </a:pPr>
            <a:r>
              <a:rPr sz="2400" spc="-5">
                <a:latin typeface="Calibri"/>
                <a:cs typeface="Calibri"/>
              </a:rPr>
              <a:t>C</a:t>
            </a:r>
            <a:r>
              <a:rPr sz="2400" spc="-40">
                <a:latin typeface="Calibri"/>
                <a:cs typeface="Calibri"/>
              </a:rPr>
              <a:t>R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114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W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ail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15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ew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35">
                <a:latin typeface="Calibri"/>
                <a:cs typeface="Calibri"/>
              </a:rPr>
              <a:t>AS  </a:t>
            </a:r>
            <a:r>
              <a:rPr sz="2400">
                <a:latin typeface="Calibri"/>
                <a:cs typeface="Calibri"/>
              </a:rPr>
              <a:t>SELECT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NAME,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Student_Details</a:t>
            </a: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STU_ID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&lt;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2400" spc="-1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Just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query,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DetailsView;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/>
              <a:t>Views</a:t>
            </a:r>
            <a:r>
              <a:rPr spc="-160"/>
              <a:t> </a:t>
            </a:r>
            <a:r>
              <a:rPr spc="20"/>
              <a:t>in</a:t>
            </a:r>
            <a:r>
              <a:rPr spc="-80"/>
              <a:t> </a:t>
            </a:r>
            <a:r>
              <a:rPr spc="15"/>
              <a:t>SQL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9525"/>
            <a:ext cx="1305098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147</a:t>
            </a:fld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080" y="987742"/>
            <a:ext cx="9523730" cy="478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from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2400" b="1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multiple tables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created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simply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include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multiple tables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 marR="331470">
              <a:lnSpc>
                <a:spcPts val="2930"/>
              </a:lnSpc>
              <a:spcBef>
                <a:spcPts val="45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given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example,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view is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created named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MarksView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two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Student_Detail</a:t>
            </a:r>
            <a:r>
              <a:rPr sz="2400" spc="-20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Student_Marks.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>
                <a:latin typeface="Calibri"/>
                <a:cs typeface="Calibri"/>
              </a:rPr>
              <a:t>C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114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W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25">
                <a:latin typeface="Calibri"/>
                <a:cs typeface="Calibri"/>
              </a:rPr>
              <a:t>k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2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ew </a:t>
            </a:r>
            <a:r>
              <a:rPr sz="2400" spc="35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60960">
              <a:lnSpc>
                <a:spcPts val="2850"/>
              </a:lnSpc>
              <a:spcBef>
                <a:spcPts val="170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Student_Detail.NAME,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Student_Detail.ADDRESS,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Student_Marks.MA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RKS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spc="-5">
                <a:latin typeface="Calibri"/>
                <a:cs typeface="Calibri"/>
              </a:rPr>
              <a:t>FROM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Student_Detail,</a:t>
            </a:r>
            <a:r>
              <a:rPr sz="2400" spc="-1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Student_Mark</a:t>
            </a:r>
          </a:p>
          <a:p>
            <a:pPr marL="12700">
              <a:lnSpc>
                <a:spcPts val="2855"/>
              </a:lnSpc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>
                <a:latin typeface="Calibri"/>
                <a:cs typeface="Calibri"/>
              </a:rPr>
              <a:t> Student_Detail.NAME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Student_Marks.NAME;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display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MarksView: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MarksView;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/>
              <a:t>Views</a:t>
            </a:r>
            <a:r>
              <a:rPr spc="-160"/>
              <a:t> </a:t>
            </a:r>
            <a:r>
              <a:rPr spc="20"/>
              <a:t>in</a:t>
            </a:r>
            <a:r>
              <a:rPr spc="-80"/>
              <a:t> </a:t>
            </a:r>
            <a:r>
              <a:rPr spc="15"/>
              <a:t>SQL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148</a:t>
            </a:fld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26600" y="2250122"/>
          <a:ext cx="6128384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F25FC"/>
                      </a:solidFill>
                      <a:prstDash val="solid"/>
                    </a:lnL>
                    <a:lnR w="9525">
                      <a:solidFill>
                        <a:srgbClr val="0F25FC"/>
                      </a:solidFill>
                      <a:prstDash val="solid"/>
                    </a:lnR>
                    <a:lnT w="9525">
                      <a:solidFill>
                        <a:srgbClr val="0F25F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25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F25FC"/>
                      </a:solidFill>
                      <a:prstDash val="solid"/>
                    </a:lnL>
                    <a:lnR w="9525">
                      <a:solidFill>
                        <a:srgbClr val="0F25FC"/>
                      </a:solidFill>
                      <a:prstDash val="solid"/>
                    </a:lnR>
                    <a:lnT w="9525">
                      <a:solidFill>
                        <a:srgbClr val="0F25F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20">
                          <a:latin typeface="Times New Roman"/>
                          <a:cs typeface="Times New Roman"/>
                        </a:rPr>
                        <a:t>MARKS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F25FC"/>
                      </a:solidFill>
                      <a:prstDash val="solid"/>
                    </a:lnL>
                    <a:lnR w="9525">
                      <a:solidFill>
                        <a:srgbClr val="0F25FC"/>
                      </a:solidFill>
                      <a:prstDash val="solid"/>
                    </a:lnR>
                    <a:lnT w="9525">
                      <a:solidFill>
                        <a:srgbClr val="0F25FC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Delhi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Noida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Ghaziabad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Gurugram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/>
              <a:t>Views</a:t>
            </a:r>
            <a:r>
              <a:rPr spc="-160"/>
              <a:t> </a:t>
            </a:r>
            <a:r>
              <a:rPr spc="20"/>
              <a:t>in</a:t>
            </a:r>
            <a:r>
              <a:rPr spc="-80"/>
              <a:t> </a:t>
            </a:r>
            <a:r>
              <a:rPr spc="15"/>
              <a:t>SQL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149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1850" y="1650"/>
            <a:ext cx="10593705" cy="692150"/>
            <a:chOff x="1601850" y="1650"/>
            <a:chExt cx="10593705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25" y="4825"/>
              <a:ext cx="105869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5025" y="4825"/>
              <a:ext cx="10587355" cy="685800"/>
            </a:xfrm>
            <a:custGeom>
              <a:avLst/>
              <a:gdLst/>
              <a:ahLst/>
              <a:cxnLst/>
              <a:rect l="l" t="t" r="r" b="b"/>
              <a:pathLst>
                <a:path w="10587355" h="685800">
                  <a:moveTo>
                    <a:pt x="0" y="685800"/>
                  </a:moveTo>
                  <a:lnTo>
                    <a:pt x="10586974" y="685800"/>
                  </a:lnTo>
                </a:path>
                <a:path w="10587355" h="685800">
                  <a:moveTo>
                    <a:pt x="105869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8775" y="57785"/>
            <a:ext cx="5469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>
                <a:solidFill>
                  <a:srgbClr val="000000"/>
                </a:solidFill>
              </a:rPr>
              <a:t>Brief</a:t>
            </a:r>
            <a:r>
              <a:rPr spc="-10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Introduction</a:t>
            </a:r>
            <a:r>
              <a:rPr spc="-70">
                <a:solidFill>
                  <a:srgbClr val="000000"/>
                </a:solidFill>
              </a:rPr>
              <a:t> </a:t>
            </a:r>
            <a:r>
              <a:rPr spc="5">
                <a:solidFill>
                  <a:srgbClr val="000000"/>
                </a:solidFill>
              </a:rPr>
              <a:t>about</a:t>
            </a:r>
            <a:r>
              <a:rPr spc="-60">
                <a:solidFill>
                  <a:srgbClr val="000000"/>
                </a:solidFill>
              </a:rPr>
              <a:t> </a:t>
            </a:r>
            <a:r>
              <a:rPr spc="5">
                <a:solidFill>
                  <a:srgbClr val="000000"/>
                </a:solidFill>
              </a:rPr>
              <a:t>Subject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8405" y="786828"/>
            <a:ext cx="8573770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>
                <a:latin typeface="Times New Roman"/>
                <a:cs typeface="Times New Roman"/>
              </a:rPr>
              <a:t>Video </a:t>
            </a:r>
            <a:r>
              <a:rPr sz="2400" spc="-25">
                <a:latin typeface="Times New Roman"/>
                <a:cs typeface="Times New Roman"/>
              </a:rPr>
              <a:t>Link: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59690" marR="5080" indent="-1905" algn="ctr">
              <a:lnSpc>
                <a:spcPct val="102800"/>
              </a:lnSpc>
            </a:pPr>
            <a:r>
              <a:rPr sz="2150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https://www.youtube.com/watch?v=kBdlM6hNDAE&amp;list=PLxCzCOWd7aiFA </a:t>
            </a:r>
            <a:r>
              <a:rPr sz="2150" spc="5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150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N6I8CuViBuCdJgiOkT2Y </a:t>
            </a:r>
            <a:r>
              <a:rPr sz="2150" spc="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150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https://www.youtube.com/watch?v=3EJlovevfcA&amp;list=PLxCzCOWd7aiFAN6I </a:t>
            </a:r>
            <a:r>
              <a:rPr sz="2150" spc="-475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150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8CuViBuCdJgiOkT2Y&amp;index=2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38288"/>
            <a:ext cx="7494905" cy="29635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Deleting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deleted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Drop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View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>
                <a:latin typeface="Calibri"/>
                <a:cs typeface="Calibri"/>
              </a:rPr>
              <a:t>DROP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VIEW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view_name;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want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MarksView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do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>
                <a:latin typeface="Calibri"/>
                <a:cs typeface="Calibri"/>
              </a:rPr>
              <a:t>DROP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VIEW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MarksView;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66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15"/>
              <a:t>Views</a:t>
            </a:r>
            <a:r>
              <a:rPr spc="-160"/>
              <a:t> </a:t>
            </a:r>
            <a:r>
              <a:rPr spc="20"/>
              <a:t>in</a:t>
            </a:r>
            <a:r>
              <a:rPr spc="-80"/>
              <a:t> </a:t>
            </a:r>
            <a:r>
              <a:rPr spc="15"/>
              <a:t>SQL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150</a:t>
            </a:fld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761" y="716978"/>
            <a:ext cx="941832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455"/>
              </a:lnSpc>
              <a:spcBef>
                <a:spcPts val="125"/>
              </a:spcBef>
            </a:pPr>
            <a:r>
              <a:rPr sz="2400" spc="-10">
                <a:latin typeface="Calibri"/>
                <a:cs typeface="Calibri"/>
              </a:rPr>
              <a:t>Indexes</a:t>
            </a:r>
            <a:r>
              <a:rPr sz="2400" spc="6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5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special</a:t>
            </a:r>
            <a:r>
              <a:rPr sz="2400" spc="5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lookup</a:t>
            </a:r>
            <a:r>
              <a:rPr sz="2400" spc="6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tables.</a:t>
            </a:r>
            <a:r>
              <a:rPr sz="2400" spc="5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 spc="6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6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retrieve</a:t>
            </a:r>
            <a:r>
              <a:rPr sz="2400" spc="5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57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6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455"/>
              </a:lnSpc>
            </a:pPr>
            <a:r>
              <a:rPr sz="2400" spc="-5">
                <a:latin typeface="Calibri"/>
                <a:cs typeface="Calibri"/>
              </a:rPr>
              <a:t>database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very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fast.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70400"/>
              </a:lnSpc>
              <a:spcBef>
                <a:spcPts val="975"/>
              </a:spcBef>
            </a:pPr>
            <a:r>
              <a:rPr sz="2400" spc="15">
                <a:latin typeface="Calibri"/>
                <a:cs typeface="Calibri"/>
              </a:rPr>
              <a:t>An </a:t>
            </a:r>
            <a:r>
              <a:rPr sz="2400">
                <a:latin typeface="Calibri"/>
                <a:cs typeface="Calibri"/>
              </a:rPr>
              <a:t>Index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10">
                <a:latin typeface="Calibri"/>
                <a:cs typeface="Calibri"/>
              </a:rPr>
              <a:t>used to </a:t>
            </a:r>
            <a:r>
              <a:rPr sz="2400" spc="5">
                <a:latin typeface="Calibri"/>
                <a:cs typeface="Calibri"/>
              </a:rPr>
              <a:t>speed up select </a:t>
            </a:r>
            <a:r>
              <a:rPr sz="2400" spc="-5">
                <a:latin typeface="Calibri"/>
                <a:cs typeface="Calibri"/>
              </a:rPr>
              <a:t>queries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where </a:t>
            </a:r>
            <a:r>
              <a:rPr sz="2400" spc="5">
                <a:latin typeface="Calibri"/>
                <a:cs typeface="Calibri"/>
              </a:rPr>
              <a:t>clauses. </a:t>
            </a:r>
            <a:r>
              <a:rPr sz="2400" spc="-10">
                <a:latin typeface="Calibri"/>
                <a:cs typeface="Calibri"/>
              </a:rPr>
              <a:t>But </a:t>
            </a:r>
            <a:r>
              <a:rPr sz="2400" spc="-15">
                <a:latin typeface="Calibri"/>
                <a:cs typeface="Calibri"/>
              </a:rPr>
              <a:t>it </a:t>
            </a:r>
            <a:r>
              <a:rPr sz="2400" spc="10">
                <a:latin typeface="Calibri"/>
                <a:cs typeface="Calibri"/>
              </a:rPr>
              <a:t>shows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down the </a:t>
            </a:r>
            <a:r>
              <a:rPr sz="2400" spc="-5">
                <a:latin typeface="Calibri"/>
                <a:cs typeface="Calibri"/>
              </a:rPr>
              <a:t>data </a:t>
            </a:r>
            <a:r>
              <a:rPr sz="2400">
                <a:latin typeface="Calibri"/>
                <a:cs typeface="Calibri"/>
              </a:rPr>
              <a:t>input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>
                <a:latin typeface="Calibri"/>
                <a:cs typeface="Calibri"/>
              </a:rPr>
              <a:t>insert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update statements. </a:t>
            </a:r>
            <a:r>
              <a:rPr sz="2400" spc="-20">
                <a:latin typeface="Calibri"/>
                <a:cs typeface="Calibri"/>
              </a:rPr>
              <a:t>Indexes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10">
                <a:latin typeface="Calibri"/>
                <a:cs typeface="Calibri"/>
              </a:rPr>
              <a:t>be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created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dropped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without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affecting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spc="15">
                <a:latin typeface="Calibri"/>
                <a:cs typeface="Calibri"/>
              </a:rPr>
              <a:t>An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index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just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like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index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back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book.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69100"/>
              </a:lnSpc>
              <a:spcBef>
                <a:spcPts val="1090"/>
              </a:spcBef>
            </a:pPr>
            <a:r>
              <a:rPr sz="2400" spc="5">
                <a:latin typeface="Calibri"/>
                <a:cs typeface="Calibri"/>
              </a:rPr>
              <a:t>For </a:t>
            </a:r>
            <a:r>
              <a:rPr sz="2400" spc="-10">
                <a:latin typeface="Calibri"/>
                <a:cs typeface="Calibri"/>
              </a:rPr>
              <a:t>example: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you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reference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pages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book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5">
                <a:latin typeface="Calibri"/>
                <a:cs typeface="Calibri"/>
              </a:rPr>
              <a:t> discusses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certain </a:t>
            </a:r>
            <a:r>
              <a:rPr sz="2400" spc="5">
                <a:latin typeface="Calibri"/>
                <a:cs typeface="Calibri"/>
              </a:rPr>
              <a:t>topic, </a:t>
            </a:r>
            <a:r>
              <a:rPr sz="2400" spc="-15">
                <a:latin typeface="Calibri"/>
                <a:cs typeface="Calibri"/>
              </a:rPr>
              <a:t>you first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refer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index, which </a:t>
            </a:r>
            <a:r>
              <a:rPr sz="2400" spc="-5">
                <a:latin typeface="Calibri"/>
                <a:cs typeface="Calibri"/>
              </a:rPr>
              <a:t>alphabetically </a:t>
            </a:r>
            <a:r>
              <a:rPr sz="2400">
                <a:latin typeface="Calibri"/>
                <a:cs typeface="Calibri"/>
              </a:rPr>
              <a:t>lists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topics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referred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more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specific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page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numbers.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Create</a:t>
            </a:r>
            <a:r>
              <a:rPr sz="2400" b="1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Index</a:t>
            </a:r>
            <a:r>
              <a:rPr sz="2400" b="1" spc="-8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create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index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allows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duplicate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20">
                <a:latin typeface="Calibri"/>
                <a:cs typeface="Calibri"/>
              </a:rPr>
              <a:t>CREATE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INDEX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index_name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(column1,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column2,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...);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195955" algn="l"/>
              </a:tabLst>
            </a:pPr>
            <a:r>
              <a:rPr sz="2400" spc="-20">
                <a:latin typeface="Calibri"/>
                <a:cs typeface="Calibri"/>
              </a:rPr>
              <a:t>CREATE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INDEX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idx_name	</a:t>
            </a:r>
            <a:r>
              <a:rPr sz="2400" spc="-10">
                <a:latin typeface="Calibri"/>
                <a:cs typeface="Calibri"/>
              </a:rPr>
              <a:t>ON </a:t>
            </a:r>
            <a:r>
              <a:rPr sz="2400" spc="-15">
                <a:latin typeface="Calibri"/>
                <a:cs typeface="Calibri"/>
              </a:rPr>
              <a:t>Persons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(LastName,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FirstName);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778750" cy="678180"/>
            <a:chOff x="29734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08320" y="38735"/>
            <a:ext cx="25082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3.12</a:t>
            </a:r>
            <a:r>
              <a:rPr spc="-75"/>
              <a:t> </a:t>
            </a:r>
            <a:r>
              <a:rPr spc="15"/>
              <a:t>SQL</a:t>
            </a:r>
            <a:r>
              <a:rPr spc="-100"/>
              <a:t> </a:t>
            </a:r>
            <a:r>
              <a:rPr spc="-10"/>
              <a:t>Index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151</a:t>
            </a:fld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195" y="878522"/>
            <a:ext cx="9700895" cy="515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ts val="2865"/>
              </a:lnSpc>
              <a:spcBef>
                <a:spcPts val="100"/>
              </a:spcBef>
              <a:buAutoNum type="arabicPeriod" startAt="2"/>
              <a:tabLst>
                <a:tab pos="318135" algn="l"/>
              </a:tabLst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Unique</a:t>
            </a:r>
            <a:r>
              <a:rPr sz="2400" b="1" spc="-5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Index</a:t>
            </a:r>
            <a:r>
              <a:rPr sz="2400" b="1" spc="-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sz="2400" spc="-1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unique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index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does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allow</a:t>
            </a:r>
            <a:r>
              <a:rPr sz="2400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duplicate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5">
                <a:latin typeface="Calibri"/>
                <a:cs typeface="Calibri"/>
              </a:rPr>
              <a:t>C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114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U</a:t>
            </a:r>
            <a:r>
              <a:rPr sz="2400" spc="2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25">
                <a:latin typeface="Calibri"/>
                <a:cs typeface="Calibri"/>
              </a:rPr>
              <a:t>Q</a:t>
            </a:r>
            <a:r>
              <a:rPr sz="2400" spc="30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X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x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</a:p>
          <a:p>
            <a:pPr marL="12700">
              <a:lnSpc>
                <a:spcPts val="2865"/>
              </a:lnSpc>
              <a:spcBef>
                <a:spcPts val="45"/>
              </a:spcBef>
            </a:pP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_n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(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0">
                <a:latin typeface="Calibri"/>
                <a:cs typeface="Calibri"/>
              </a:rPr>
              <a:t>1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15">
                <a:latin typeface="Calibri"/>
                <a:cs typeface="Calibri"/>
              </a:rPr>
              <a:t>2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.</a:t>
            </a:r>
            <a:r>
              <a:rPr sz="2400" spc="-15">
                <a:latin typeface="Calibri"/>
                <a:cs typeface="Calibri"/>
              </a:rPr>
              <a:t>.</a:t>
            </a:r>
            <a:r>
              <a:rPr sz="2400" spc="-5">
                <a:latin typeface="Calibri"/>
                <a:cs typeface="Calibri"/>
              </a:rPr>
              <a:t>.</a:t>
            </a:r>
            <a:r>
              <a:rPr sz="2400" spc="10">
                <a:latin typeface="Calibri"/>
                <a:cs typeface="Calibri"/>
              </a:rPr>
              <a:t>)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 marL="12700">
              <a:lnSpc>
                <a:spcPts val="2855"/>
              </a:lnSpc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>
                <a:latin typeface="Calibri"/>
                <a:cs typeface="Calibri"/>
              </a:rPr>
              <a:t>C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114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25">
                <a:latin typeface="Calibri"/>
                <a:cs typeface="Calibri"/>
              </a:rPr>
              <a:t>U</a:t>
            </a:r>
            <a:r>
              <a:rPr sz="2400" spc="2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20">
                <a:latin typeface="Calibri"/>
                <a:cs typeface="Calibri"/>
              </a:rPr>
              <a:t>Q</a:t>
            </a:r>
            <a:r>
              <a:rPr sz="2400" spc="25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X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b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x</a:t>
            </a: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spc="-10">
                <a:latin typeface="Calibri"/>
                <a:cs typeface="Calibri"/>
              </a:rPr>
              <a:t>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websites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(site_name);</a:t>
            </a:r>
            <a:endParaRPr sz="2400">
              <a:latin typeface="Calibri"/>
              <a:cs typeface="Calibri"/>
            </a:endParaRPr>
          </a:p>
          <a:p>
            <a:pPr marL="317500" indent="-305435">
              <a:lnSpc>
                <a:spcPts val="2870"/>
              </a:lnSpc>
              <a:buAutoNum type="arabicPeriod" startAt="3"/>
              <a:tabLst>
                <a:tab pos="318135" algn="l"/>
              </a:tabLst>
            </a:pP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Drop</a:t>
            </a:r>
            <a:r>
              <a:rPr sz="2400" b="1" spc="-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Index</a:t>
            </a:r>
            <a:r>
              <a:rPr sz="2400" b="1" spc="-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index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2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D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X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nd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x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2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D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X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d</a:t>
            </a:r>
            <a:r>
              <a:rPr sz="2400" spc="30">
                <a:latin typeface="Calibri"/>
                <a:cs typeface="Calibri"/>
              </a:rPr>
              <a:t>x</a:t>
            </a:r>
            <a:r>
              <a:rPr sz="2400">
                <a:latin typeface="Calibri"/>
                <a:cs typeface="Calibri"/>
              </a:rPr>
              <a:t>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778750" cy="678180"/>
            <a:chOff x="29734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12790" y="38735"/>
            <a:ext cx="3102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05"/>
              <a:t> </a:t>
            </a:r>
            <a:r>
              <a:rPr spc="5"/>
              <a:t>Index(conti…)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152</a:t>
            </a:fld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716978"/>
            <a:ext cx="843661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Sub</a:t>
            </a:r>
            <a:r>
              <a:rPr sz="24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5"/>
              </a:spcBef>
              <a:tabLst>
                <a:tab pos="317500" algn="l"/>
                <a:tab pos="1928495" algn="l"/>
              </a:tabLst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	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Subquery</a:t>
            </a:r>
            <a:r>
              <a:rPr sz="2400" spc="4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	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3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within</a:t>
            </a:r>
            <a:r>
              <a:rPr sz="2400" spc="4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another</a:t>
            </a:r>
            <a:r>
              <a:rPr sz="2400" spc="3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3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r>
              <a:rPr sz="2400" spc="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4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embedded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clause.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Important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Rule:</a:t>
            </a:r>
            <a:endParaRPr sz="2400">
              <a:latin typeface="Calibri"/>
              <a:cs typeface="Calibri"/>
            </a:endParaRPr>
          </a:p>
          <a:p>
            <a:pPr marL="241300" marR="20955" indent="-229235" algn="just">
              <a:lnSpc>
                <a:spcPct val="7040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subquery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be </a:t>
            </a:r>
            <a:r>
              <a:rPr sz="2400" spc="-5">
                <a:latin typeface="Calibri"/>
                <a:cs typeface="Calibri"/>
              </a:rPr>
              <a:t>placed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10">
                <a:latin typeface="Calibri"/>
                <a:cs typeface="Calibri"/>
              </a:rPr>
              <a:t>number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10">
                <a:latin typeface="Calibri"/>
                <a:cs typeface="Calibri"/>
              </a:rPr>
              <a:t>clauses </a:t>
            </a:r>
            <a:r>
              <a:rPr sz="2400" spc="-30">
                <a:latin typeface="Calibri"/>
                <a:cs typeface="Calibri"/>
              </a:rPr>
              <a:t>like </a:t>
            </a:r>
            <a:r>
              <a:rPr sz="2400" spc="-10">
                <a:latin typeface="Calibri"/>
                <a:cs typeface="Calibri"/>
              </a:rPr>
              <a:t>WHERE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HAVING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clause.</a:t>
            </a:r>
          </a:p>
          <a:p>
            <a:pPr marL="241300" marR="11430" indent="-229235" algn="just">
              <a:lnSpc>
                <a:spcPct val="70500"/>
              </a:lnSpc>
              <a:spcBef>
                <a:spcPts val="96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40">
                <a:latin typeface="Calibri"/>
                <a:cs typeface="Calibri"/>
              </a:rPr>
              <a:t>You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Subquery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SELECT,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UPDATE,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INSERT,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DELETE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statements</a:t>
            </a:r>
            <a:r>
              <a:rPr sz="2400" spc="-10">
                <a:latin typeface="Calibri"/>
                <a:cs typeface="Calibri"/>
              </a:rPr>
              <a:t> along</a:t>
            </a:r>
            <a:r>
              <a:rPr sz="2400" spc="-5">
                <a:latin typeface="Calibri"/>
                <a:cs typeface="Calibri"/>
              </a:rPr>
              <a:t> 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like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&lt;,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&gt;,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&gt;=,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&lt;=,</a:t>
            </a:r>
            <a:r>
              <a:rPr sz="2400" spc="5">
                <a:latin typeface="Calibri"/>
                <a:cs typeface="Calibri"/>
              </a:rPr>
              <a:t> IN,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BETWEEN,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4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10">
                <a:latin typeface="Calibri"/>
                <a:cs typeface="Calibri"/>
              </a:rPr>
              <a:t>subquery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>
                <a:latin typeface="Calibri"/>
                <a:cs typeface="Calibri"/>
              </a:rPr>
              <a:t>a query </a:t>
            </a:r>
            <a:r>
              <a:rPr sz="2400" spc="-5">
                <a:latin typeface="Calibri"/>
                <a:cs typeface="Calibri"/>
              </a:rPr>
              <a:t>within </a:t>
            </a:r>
            <a:r>
              <a:rPr sz="2400">
                <a:latin typeface="Calibri"/>
                <a:cs typeface="Calibri"/>
              </a:rPr>
              <a:t>another </a:t>
            </a:r>
            <a:r>
              <a:rPr sz="2400" spc="-30">
                <a:latin typeface="Calibri"/>
                <a:cs typeface="Calibri"/>
              </a:rPr>
              <a:t>query.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5">
                <a:latin typeface="Calibri"/>
                <a:cs typeface="Calibri"/>
              </a:rPr>
              <a:t>outer </a:t>
            </a:r>
            <a:r>
              <a:rPr sz="2400">
                <a:latin typeface="Calibri"/>
                <a:cs typeface="Calibri"/>
              </a:rPr>
              <a:t>query </a:t>
            </a:r>
            <a:r>
              <a:rPr sz="2400" spc="-30">
                <a:latin typeface="Calibri"/>
                <a:cs typeface="Calibri"/>
              </a:rPr>
              <a:t>is 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known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main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query,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inner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query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known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subquery.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Subqueries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right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side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comparison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subquery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enclosed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parentheses.</a:t>
            </a:r>
            <a:endParaRPr sz="2400">
              <a:latin typeface="Calibri"/>
              <a:cs typeface="Calibri"/>
            </a:endParaRPr>
          </a:p>
          <a:p>
            <a:pPr marL="241300" marR="12065" indent="-229235" algn="just">
              <a:lnSpc>
                <a:spcPct val="704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Subquery, </a:t>
            </a:r>
            <a:r>
              <a:rPr sz="2400" spc="-5">
                <a:latin typeface="Calibri"/>
                <a:cs typeface="Calibri"/>
              </a:rPr>
              <a:t>ORDER </a:t>
            </a:r>
            <a:r>
              <a:rPr sz="2400" spc="-55">
                <a:latin typeface="Calibri"/>
                <a:cs typeface="Calibri"/>
              </a:rPr>
              <a:t>BY </a:t>
            </a:r>
            <a:r>
              <a:rPr sz="2400" spc="10">
                <a:latin typeface="Calibri"/>
                <a:cs typeface="Calibri"/>
              </a:rPr>
              <a:t>command </a:t>
            </a:r>
            <a:r>
              <a:rPr sz="2400" spc="5">
                <a:latin typeface="Calibri"/>
                <a:cs typeface="Calibri"/>
              </a:rPr>
              <a:t>cannot be </a:t>
            </a:r>
            <a:r>
              <a:rPr sz="2400" spc="-5">
                <a:latin typeface="Calibri"/>
                <a:cs typeface="Calibri"/>
              </a:rPr>
              <a:t>used. </a:t>
            </a:r>
            <a:r>
              <a:rPr sz="2400" spc="-10">
                <a:latin typeface="Calibri"/>
                <a:cs typeface="Calibri"/>
              </a:rPr>
              <a:t>But </a:t>
            </a:r>
            <a:r>
              <a:rPr sz="2400" spc="-5">
                <a:latin typeface="Calibri"/>
                <a:cs typeface="Calibri"/>
              </a:rPr>
              <a:t>GROUP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BY </a:t>
            </a:r>
            <a:r>
              <a:rPr sz="2400">
                <a:latin typeface="Calibri"/>
                <a:cs typeface="Calibri"/>
              </a:rPr>
              <a:t>command can </a:t>
            </a:r>
            <a:r>
              <a:rPr sz="2400" spc="5">
                <a:latin typeface="Calibri"/>
                <a:cs typeface="Calibri"/>
              </a:rPr>
              <a:t>be </a:t>
            </a:r>
            <a:r>
              <a:rPr sz="2400" spc="10">
                <a:latin typeface="Calibri"/>
                <a:cs typeface="Calibri"/>
              </a:rPr>
              <a:t>used to </a:t>
            </a:r>
            <a:r>
              <a:rPr sz="2400" spc="-10">
                <a:latin typeface="Calibri"/>
                <a:cs typeface="Calibri"/>
              </a:rPr>
              <a:t>perform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same </a:t>
            </a:r>
            <a:r>
              <a:rPr sz="2400" spc="-5">
                <a:latin typeface="Calibri"/>
                <a:cs typeface="Calibri"/>
              </a:rPr>
              <a:t>function </a:t>
            </a:r>
            <a:r>
              <a:rPr sz="2400" spc="-15">
                <a:latin typeface="Calibri"/>
                <a:cs typeface="Calibri"/>
              </a:rPr>
              <a:t>as </a:t>
            </a:r>
            <a:r>
              <a:rPr sz="2400">
                <a:latin typeface="Calibri"/>
                <a:cs typeface="Calibri"/>
              </a:rPr>
              <a:t>ORDER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BY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command.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157730">
              <a:lnSpc>
                <a:spcPct val="100000"/>
              </a:lnSpc>
              <a:spcBef>
                <a:spcPts val="520"/>
              </a:spcBef>
            </a:pPr>
            <a:r>
              <a:rPr spc="5"/>
              <a:t>3.13</a:t>
            </a:r>
            <a:r>
              <a:rPr spc="-50"/>
              <a:t> </a:t>
            </a:r>
            <a:r>
              <a:rPr spc="15"/>
              <a:t>SQL</a:t>
            </a:r>
            <a:r>
              <a:rPr spc="-80"/>
              <a:t> </a:t>
            </a:r>
            <a:r>
              <a:rPr spc="10"/>
              <a:t>Subqueries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153</a:t>
            </a:fld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249" y="849249"/>
            <a:ext cx="8438515" cy="295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sz="2400" b="1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subqueries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most</a:t>
            </a:r>
            <a:r>
              <a:rPr sz="2400" spc="-1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frequently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40">
                <a:latin typeface="Calibri"/>
                <a:cs typeface="Calibri"/>
              </a:rPr>
              <a:t>W</a:t>
            </a:r>
            <a:r>
              <a:rPr sz="2400" spc="-5">
                <a:latin typeface="Calibri"/>
                <a:cs typeface="Calibri"/>
              </a:rPr>
              <a:t>H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_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xp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>
                <a:latin typeface="Calibri"/>
                <a:cs typeface="Calibri"/>
              </a:rPr>
              <a:t>( </a:t>
            </a:r>
            <a:r>
              <a:rPr sz="2400" spc="5">
                <a:latin typeface="Calibri"/>
                <a:cs typeface="Calibri"/>
              </a:rPr>
              <a:t>SELECT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column_name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table_name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...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68655"/>
            <a:chOff x="2897251" y="0"/>
            <a:chExt cx="7778750" cy="668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61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62305"/>
            </a:xfrm>
            <a:custGeom>
              <a:avLst/>
              <a:gdLst/>
              <a:ahLst/>
              <a:cxnLst/>
              <a:rect l="l" t="t" r="r" b="b"/>
              <a:pathLst>
                <a:path w="7772400" h="662305">
                  <a:moveTo>
                    <a:pt x="0" y="661924"/>
                  </a:moveTo>
                  <a:lnTo>
                    <a:pt x="7772400" y="661924"/>
                  </a:lnTo>
                  <a:lnTo>
                    <a:pt x="7772400" y="0"/>
                  </a:lnTo>
                </a:path>
                <a:path w="7772400" h="662305">
                  <a:moveTo>
                    <a:pt x="0" y="0"/>
                  </a:moveTo>
                  <a:lnTo>
                    <a:pt x="0" y="66192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6626" y="30099"/>
            <a:ext cx="6395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Subqueries</a:t>
            </a:r>
            <a:r>
              <a:rPr spc="-140"/>
              <a:t> </a:t>
            </a:r>
            <a:r>
              <a:rPr spc="15"/>
              <a:t>with</a:t>
            </a:r>
            <a:r>
              <a:rPr spc="-125"/>
              <a:t> </a:t>
            </a:r>
            <a:r>
              <a:rPr spc="10"/>
              <a:t>the</a:t>
            </a:r>
            <a:r>
              <a:rPr spc="-30"/>
              <a:t> </a:t>
            </a:r>
            <a:r>
              <a:rPr spc="15"/>
              <a:t>Select</a:t>
            </a:r>
            <a:r>
              <a:rPr spc="-120"/>
              <a:t> </a:t>
            </a:r>
            <a:r>
              <a:rPr spc="5"/>
              <a:t>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154</a:t>
            </a:fld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1435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15754" y="1679257"/>
          <a:ext cx="6575424" cy="348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3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4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FAF6"/>
                      </a:solidFill>
                      <a:prstDash val="solid"/>
                    </a:lnL>
                    <a:lnR w="9525">
                      <a:solidFill>
                        <a:srgbClr val="D0FAF6"/>
                      </a:solidFill>
                      <a:prstDash val="solid"/>
                    </a:lnR>
                    <a:lnT w="9525">
                      <a:solidFill>
                        <a:srgbClr val="D0FAF6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Dubai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Bangkok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Jackson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Mizoram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90445" y="814641"/>
            <a:ext cx="713295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Consider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records: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6600" y="11175"/>
            <a:ext cx="10688955" cy="806450"/>
            <a:chOff x="1506600" y="11175"/>
            <a:chExt cx="10688955" cy="8064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9775" y="14350"/>
              <a:ext cx="10682224" cy="800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09775" y="14350"/>
              <a:ext cx="10682605" cy="800100"/>
            </a:xfrm>
            <a:custGeom>
              <a:avLst/>
              <a:gdLst/>
              <a:ahLst/>
              <a:cxnLst/>
              <a:rect l="l" t="t" r="r" b="b"/>
              <a:pathLst>
                <a:path w="10682605" h="800100">
                  <a:moveTo>
                    <a:pt x="0" y="800100"/>
                  </a:moveTo>
                  <a:lnTo>
                    <a:pt x="10682224" y="800100"/>
                  </a:lnTo>
                </a:path>
                <a:path w="10682605" h="800100">
                  <a:moveTo>
                    <a:pt x="10682224" y="0"/>
                  </a:moveTo>
                  <a:lnTo>
                    <a:pt x="0" y="0"/>
                  </a:lnTo>
                  <a:lnTo>
                    <a:pt x="0" y="8001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8769" y="121919"/>
            <a:ext cx="808100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Subqueries</a:t>
            </a:r>
            <a:r>
              <a:rPr spc="-155"/>
              <a:t> </a:t>
            </a:r>
            <a:r>
              <a:rPr spc="15"/>
              <a:t>with</a:t>
            </a:r>
            <a:r>
              <a:rPr spc="-140"/>
              <a:t> </a:t>
            </a:r>
            <a:r>
              <a:rPr spc="10"/>
              <a:t>the</a:t>
            </a:r>
            <a:r>
              <a:rPr spc="-45"/>
              <a:t> </a:t>
            </a:r>
            <a:r>
              <a:rPr spc="15"/>
              <a:t>Select</a:t>
            </a:r>
            <a:r>
              <a:rPr spc="-75"/>
              <a:t> </a:t>
            </a:r>
            <a:r>
              <a:t>Statement(Example)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155</a:t>
            </a:fld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2903" y="43815"/>
            <a:ext cx="41802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90"/>
              <a:t> </a:t>
            </a:r>
            <a:r>
              <a:rPr spc="10"/>
              <a:t>Subqueries</a:t>
            </a:r>
            <a:r>
              <a:rPr spc="-155"/>
              <a:t> </a:t>
            </a:r>
            <a:r>
              <a:rPr spc="5"/>
              <a:t>Example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7241" y="3685603"/>
          <a:ext cx="7048500" cy="1783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>
                          <a:latin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3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25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40"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F6D6F"/>
                      </a:solidFill>
                      <a:prstDash val="solid"/>
                    </a:lnL>
                    <a:lnR w="9525">
                      <a:solidFill>
                        <a:srgbClr val="0F6D6F"/>
                      </a:solidFill>
                      <a:prstDash val="solid"/>
                    </a:lnR>
                    <a:lnT w="9525">
                      <a:solidFill>
                        <a:srgbClr val="0F6D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Kathrin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8500.00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Jackson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Mizoram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45970" y="689292"/>
            <a:ext cx="5779135" cy="29578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subquery</a:t>
            </a:r>
            <a:r>
              <a:rPr sz="2400" spc="-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be: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SELECT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</a:p>
          <a:p>
            <a:pPr marL="288925">
              <a:lnSpc>
                <a:spcPts val="2830"/>
              </a:lnSpc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288925">
              <a:lnSpc>
                <a:spcPts val="2865"/>
              </a:lnSpc>
            </a:pPr>
            <a:r>
              <a:rPr sz="2400" spc="-40">
                <a:latin typeface="Calibri"/>
                <a:cs typeface="Calibri"/>
              </a:rPr>
              <a:t>W</a:t>
            </a:r>
            <a:r>
              <a:rPr sz="2400" spc="-5">
                <a:latin typeface="Calibri"/>
                <a:cs typeface="Calibri"/>
              </a:rPr>
              <a:t>H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(S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40">
                <a:latin typeface="Calibri"/>
                <a:cs typeface="Calibri"/>
              </a:rPr>
              <a:t>L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288925" marR="2480310">
              <a:lnSpc>
                <a:spcPts val="2850"/>
              </a:lnSpc>
              <a:spcBef>
                <a:spcPts val="170"/>
              </a:spcBef>
            </a:pPr>
            <a:r>
              <a:rPr sz="2400" spc="-10">
                <a:latin typeface="Calibri"/>
                <a:cs typeface="Calibri"/>
              </a:rPr>
              <a:t>FROM </a:t>
            </a:r>
            <a:r>
              <a:rPr sz="2400" spc="-20">
                <a:latin typeface="Calibri"/>
                <a:cs typeface="Calibri"/>
              </a:rPr>
              <a:t>EMPLOYEE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SALARY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&gt;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C00000"/>
                </a:solidFill>
                <a:latin typeface="Calibri"/>
                <a:cs typeface="Calibri"/>
              </a:rPr>
              <a:t>4500</a:t>
            </a:r>
            <a:r>
              <a:rPr sz="2400" spc="-5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produce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result: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950" y="19050"/>
            <a:ext cx="1371600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156</a:t>
            </a:fld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777462"/>
            <a:ext cx="9004300" cy="46710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INSERT</a:t>
            </a:r>
            <a:r>
              <a:rPr sz="24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5">
                <a:latin typeface="Calibri"/>
                <a:cs typeface="Calibri"/>
              </a:rPr>
              <a:t>SQL </a:t>
            </a:r>
            <a:r>
              <a:rPr sz="2400">
                <a:latin typeface="Calibri"/>
                <a:cs typeface="Calibri"/>
              </a:rPr>
              <a:t>subquery can </a:t>
            </a:r>
            <a:r>
              <a:rPr sz="2400" spc="-10">
                <a:latin typeface="Calibri"/>
                <a:cs typeface="Calibri"/>
              </a:rPr>
              <a:t>also </a:t>
            </a:r>
            <a:r>
              <a:rPr sz="2400" spc="5">
                <a:latin typeface="Calibri"/>
                <a:cs typeface="Calibri"/>
              </a:rPr>
              <a:t>be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Insert </a:t>
            </a:r>
            <a:r>
              <a:rPr sz="2400" spc="-15">
                <a:latin typeface="Calibri"/>
                <a:cs typeface="Calibri"/>
              </a:rPr>
              <a:t>statement. </a:t>
            </a:r>
            <a:r>
              <a:rPr sz="2400" spc="-5">
                <a:latin typeface="Calibri"/>
                <a:cs typeface="Calibri"/>
              </a:rPr>
              <a:t>In </a:t>
            </a:r>
            <a:r>
              <a:rPr sz="2400" spc="-20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insert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statement,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>
                <a:latin typeface="Calibri"/>
                <a:cs typeface="Calibri"/>
              </a:rPr>
              <a:t> returned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subquery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insert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into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another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subquery,</a:t>
            </a:r>
            <a:r>
              <a:rPr sz="2400" spc="509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selected</a:t>
            </a:r>
            <a:r>
              <a:rPr sz="2400" spc="5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data</a:t>
            </a:r>
            <a:r>
              <a:rPr sz="2400" spc="4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5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4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modified</a:t>
            </a:r>
            <a:r>
              <a:rPr sz="2400" spc="5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54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any</a:t>
            </a:r>
            <a:r>
              <a:rPr sz="2400" spc="4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-30">
                <a:latin typeface="Calibri"/>
                <a:cs typeface="Calibri"/>
              </a:rPr>
              <a:t>character,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 marR="1788795">
              <a:lnSpc>
                <a:spcPts val="3610"/>
              </a:lnSpc>
              <a:spcBef>
                <a:spcPts val="235"/>
              </a:spcBef>
            </a:pPr>
            <a:r>
              <a:rPr sz="2400">
                <a:latin typeface="Calibri"/>
                <a:cs typeface="Calibri"/>
              </a:rPr>
              <a:t>INSERT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INTO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table_name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(column1,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column2,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column3....)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SELECT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VALUE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68655"/>
            <a:chOff x="2897251" y="0"/>
            <a:chExt cx="7778750" cy="668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61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62305"/>
            </a:xfrm>
            <a:custGeom>
              <a:avLst/>
              <a:gdLst/>
              <a:ahLst/>
              <a:cxnLst/>
              <a:rect l="l" t="t" r="r" b="b"/>
              <a:pathLst>
                <a:path w="7772400" h="662305">
                  <a:moveTo>
                    <a:pt x="0" y="661924"/>
                  </a:moveTo>
                  <a:lnTo>
                    <a:pt x="7772400" y="661924"/>
                  </a:lnTo>
                  <a:lnTo>
                    <a:pt x="7772400" y="0"/>
                  </a:lnTo>
                </a:path>
                <a:path w="7772400" h="662305">
                  <a:moveTo>
                    <a:pt x="0" y="0"/>
                  </a:moveTo>
                  <a:lnTo>
                    <a:pt x="0" y="66192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6626" y="30099"/>
            <a:ext cx="657288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Subqueries</a:t>
            </a:r>
            <a:r>
              <a:rPr spc="-150"/>
              <a:t> </a:t>
            </a:r>
            <a:r>
              <a:rPr spc="15"/>
              <a:t>with</a:t>
            </a:r>
            <a:r>
              <a:rPr spc="-125"/>
              <a:t> </a:t>
            </a:r>
            <a:r>
              <a:rPr spc="10"/>
              <a:t>the</a:t>
            </a:r>
            <a:r>
              <a:rPr spc="-30"/>
              <a:t> </a:t>
            </a:r>
            <a:r>
              <a:rPr spc="-10"/>
              <a:t>INSERT</a:t>
            </a:r>
            <a:r>
              <a:rPr spc="5"/>
              <a:t> 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157</a:t>
            </a:fld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726805" cy="4794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subquery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conjunction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statement. When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subquery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Update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statement,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either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multiple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columns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>
                <a:latin typeface="Calibri"/>
                <a:cs typeface="Calibri"/>
              </a:rPr>
              <a:t>UP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 spc="-114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1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</a:p>
          <a:p>
            <a:pPr marL="12700" marR="4787900">
              <a:lnSpc>
                <a:spcPts val="3610"/>
              </a:lnSpc>
              <a:spcBef>
                <a:spcPts val="235"/>
              </a:spcBef>
            </a:pPr>
            <a:r>
              <a:rPr sz="2400" spc="15">
                <a:latin typeface="Calibri"/>
                <a:cs typeface="Calibri"/>
              </a:rPr>
              <a:t>SET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column_name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new_value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VALUE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212725" marR="5391785">
              <a:lnSpc>
                <a:spcPts val="3529"/>
              </a:lnSpc>
              <a:spcBef>
                <a:spcPts val="55"/>
              </a:spcBef>
            </a:pPr>
            <a:r>
              <a:rPr sz="2400" spc="5">
                <a:latin typeface="Calibri"/>
                <a:cs typeface="Calibri"/>
              </a:rPr>
              <a:t>(SELECT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COLUMN_NAME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500"/>
              </a:spcBef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700" y="0"/>
            <a:ext cx="10647680" cy="817880"/>
            <a:chOff x="1544700" y="0"/>
            <a:chExt cx="10647680" cy="817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0"/>
              <a:ext cx="10644124" cy="8143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0"/>
              <a:ext cx="10644505" cy="814705"/>
            </a:xfrm>
            <a:custGeom>
              <a:avLst/>
              <a:gdLst/>
              <a:ahLst/>
              <a:cxnLst/>
              <a:rect l="l" t="t" r="r" b="b"/>
              <a:pathLst>
                <a:path w="10644505" h="814705">
                  <a:moveTo>
                    <a:pt x="0" y="814324"/>
                  </a:moveTo>
                  <a:lnTo>
                    <a:pt x="10644124" y="814324"/>
                  </a:lnTo>
                </a:path>
                <a:path w="10644505" h="814705">
                  <a:moveTo>
                    <a:pt x="0" y="0"/>
                  </a:moveTo>
                  <a:lnTo>
                    <a:pt x="0" y="81432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9250" y="112331"/>
            <a:ext cx="672528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/>
              <a:t>Subqueries</a:t>
            </a:r>
            <a:r>
              <a:rPr spc="-135"/>
              <a:t> </a:t>
            </a:r>
            <a:r>
              <a:rPr spc="15"/>
              <a:t>with</a:t>
            </a:r>
            <a:r>
              <a:rPr spc="-130"/>
              <a:t> </a:t>
            </a:r>
            <a:r>
              <a:rPr spc="10"/>
              <a:t>the</a:t>
            </a:r>
            <a:r>
              <a:rPr spc="-40"/>
              <a:t> UPDATE</a:t>
            </a:r>
            <a:r>
              <a:rPr spc="-70"/>
              <a:t> </a:t>
            </a:r>
            <a:r>
              <a:rPr spc="5"/>
              <a:t>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158</a:t>
            </a:fld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900747"/>
            <a:ext cx="8088630" cy="333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Subqueries</a:t>
            </a:r>
            <a:r>
              <a:rPr sz="2400" b="1" spc="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24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0400"/>
              </a:lnSpc>
              <a:spcBef>
                <a:spcPts val="98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subquery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conjunction</a:t>
            </a:r>
            <a:r>
              <a:rPr sz="240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Delete </a:t>
            </a:r>
            <a:r>
              <a:rPr sz="2400" spc="-5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just</a:t>
            </a:r>
            <a:r>
              <a:rPr sz="2400" spc="-2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240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other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statementsmentioned</a:t>
            </a:r>
            <a:r>
              <a:rPr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above.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4563110">
              <a:lnSpc>
                <a:spcPct val="104299"/>
              </a:lnSpc>
              <a:spcBef>
                <a:spcPts val="80"/>
              </a:spcBef>
            </a:pPr>
            <a:r>
              <a:rPr sz="2400" spc="5">
                <a:latin typeface="Calibri"/>
                <a:cs typeface="Calibri"/>
              </a:rPr>
              <a:t>DELETE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TABLE_NAME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VALUE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20"/>
              </a:spcBef>
            </a:pPr>
            <a:r>
              <a:rPr sz="2400" spc="5">
                <a:latin typeface="Calibri"/>
                <a:cs typeface="Calibri"/>
              </a:rPr>
              <a:t>(SELECT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COLUMN_NAME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25"/>
              </a:spcBef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200"/>
              </a:spcBef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5650" y="1650"/>
            <a:ext cx="10669905" cy="768350"/>
            <a:chOff x="1525650" y="1650"/>
            <a:chExt cx="10669905" cy="768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762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8825" y="4825"/>
              <a:ext cx="10663555" cy="762000"/>
            </a:xfrm>
            <a:custGeom>
              <a:avLst/>
              <a:gdLst/>
              <a:ahLst/>
              <a:cxnLst/>
              <a:rect l="l" t="t" r="r" b="b"/>
              <a:pathLst>
                <a:path w="10663555" h="762000">
                  <a:moveTo>
                    <a:pt x="0" y="762000"/>
                  </a:moveTo>
                  <a:lnTo>
                    <a:pt x="10663174" y="762000"/>
                  </a:lnTo>
                </a:path>
                <a:path w="10663555" h="762000">
                  <a:moveTo>
                    <a:pt x="10663174" y="0"/>
                  </a:moveTo>
                  <a:lnTo>
                    <a:pt x="0" y="0"/>
                  </a:lnTo>
                  <a:lnTo>
                    <a:pt x="0" y="7620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4010" y="95885"/>
            <a:ext cx="660145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Subqueries</a:t>
            </a:r>
            <a:r>
              <a:rPr spc="-130"/>
              <a:t> </a:t>
            </a:r>
            <a:r>
              <a:rPr spc="15"/>
              <a:t>with</a:t>
            </a:r>
            <a:r>
              <a:rPr spc="-135"/>
              <a:t> </a:t>
            </a:r>
            <a:r>
              <a:rPr spc="10"/>
              <a:t>the</a:t>
            </a:r>
            <a:r>
              <a:rPr spc="-50"/>
              <a:t> </a:t>
            </a:r>
            <a:r>
              <a:rPr spc="5"/>
              <a:t>DELETE</a:t>
            </a:r>
            <a:r>
              <a:rPr spc="-70"/>
              <a:t> </a:t>
            </a:r>
            <a:r>
              <a:rPr spc="5"/>
              <a:t>Statement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159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391" y="834453"/>
            <a:ext cx="4467860" cy="461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latin typeface="Times New Roman"/>
                <a:cs typeface="Times New Roman"/>
              </a:rPr>
              <a:t>Unit-2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Model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68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>
                <a:latin typeface="Calibri"/>
                <a:cs typeface="Calibri"/>
              </a:rPr>
              <a:t>Integrity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ts val="25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5">
                <a:latin typeface="Calibri"/>
                <a:cs typeface="Calibri"/>
              </a:rPr>
              <a:t>Entity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Integrity</a:t>
            </a:r>
          </a:p>
          <a:p>
            <a:pPr marL="699135" lvl="1" indent="-229235">
              <a:lnSpc>
                <a:spcPts val="25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-20">
                <a:latin typeface="Calibri"/>
                <a:cs typeface="Calibri"/>
              </a:rPr>
              <a:t>Referential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Integrity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ts val="25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-25">
                <a:latin typeface="Calibri"/>
                <a:cs typeface="Calibri"/>
              </a:rPr>
              <a:t>Keys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ts val="2715"/>
              </a:lnSpc>
              <a:buFont typeface="Wingdings"/>
              <a:buChar char=""/>
              <a:tabLst>
                <a:tab pos="699135" algn="l"/>
              </a:tabLst>
            </a:pPr>
            <a:r>
              <a:rPr sz="2400" spc="-5">
                <a:latin typeface="Calibri"/>
                <a:cs typeface="Calibri"/>
              </a:rPr>
              <a:t>Domain</a:t>
            </a:r>
            <a:r>
              <a:rPr sz="2400" spc="-10">
                <a:latin typeface="Calibri"/>
                <a:cs typeface="Calibri"/>
              </a:rPr>
              <a:t> Constraints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Calculus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>
                <a:latin typeface="Calibri"/>
                <a:cs typeface="Calibri"/>
              </a:rPr>
              <a:t>Tuple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Domain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Calculus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68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Introduction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ts val="25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10">
                <a:latin typeface="Calibri"/>
                <a:cs typeface="Calibri"/>
              </a:rPr>
              <a:t>Characteristics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ts val="27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3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d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-10">
                <a:latin typeface="Calibri"/>
                <a:cs typeface="Calibri"/>
              </a:rPr>
              <a:t>g</a:t>
            </a:r>
            <a:r>
              <a:rPr sz="2400">
                <a:latin typeface="Calibri"/>
                <a:cs typeface="Calibri"/>
              </a:rPr>
              <a:t>es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575" y="0"/>
              <a:ext cx="209080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08751" y="57785"/>
            <a:ext cx="15513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>
                <a:solidFill>
                  <a:srgbClr val="000000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</a:t>
            </a:r>
            <a:r>
              <a:rPr spc="15">
                <a:solidFill>
                  <a:srgbClr val="000000"/>
                </a:solidFill>
              </a:rPr>
              <a:t>n</a:t>
            </a:r>
            <a:r>
              <a:rPr spc="-70">
                <a:solidFill>
                  <a:srgbClr val="000000"/>
                </a:solidFill>
              </a:rPr>
              <a:t>t</a:t>
            </a:r>
            <a:r>
              <a:rPr spc="35">
                <a:solidFill>
                  <a:srgbClr val="000000"/>
                </a:solidFill>
              </a:rPr>
              <a:t>e</a:t>
            </a:r>
            <a:r>
              <a:rPr spc="10">
                <a:solidFill>
                  <a:srgbClr val="000000"/>
                </a:solidFill>
              </a:rPr>
              <a:t>nts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0875" y="1650"/>
            <a:ext cx="10774680" cy="644525"/>
            <a:chOff x="1420875" y="1650"/>
            <a:chExt cx="10774680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4825"/>
              <a:ext cx="10767949" cy="6381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4050" y="4825"/>
              <a:ext cx="10768330" cy="638175"/>
            </a:xfrm>
            <a:custGeom>
              <a:avLst/>
              <a:gdLst/>
              <a:ahLst/>
              <a:cxnLst/>
              <a:rect l="l" t="t" r="r" b="b"/>
              <a:pathLst>
                <a:path w="10768330" h="638175">
                  <a:moveTo>
                    <a:pt x="0" y="638175"/>
                  </a:moveTo>
                  <a:lnTo>
                    <a:pt x="10767949" y="638175"/>
                  </a:lnTo>
                </a:path>
                <a:path w="10768330" h="638175">
                  <a:moveTo>
                    <a:pt x="10767949" y="0"/>
                  </a:moveTo>
                  <a:lnTo>
                    <a:pt x="0" y="0"/>
                  </a:lnTo>
                  <a:lnTo>
                    <a:pt x="0" y="638175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7330" y="34924"/>
            <a:ext cx="83781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Subqueries</a:t>
            </a:r>
            <a:r>
              <a:rPr spc="-120"/>
              <a:t> </a:t>
            </a:r>
            <a:r>
              <a:rPr spc="15"/>
              <a:t>with</a:t>
            </a:r>
            <a:r>
              <a:rPr spc="-125"/>
              <a:t> </a:t>
            </a:r>
            <a:r>
              <a:rPr spc="10"/>
              <a:t>the</a:t>
            </a:r>
            <a:r>
              <a:rPr spc="-35"/>
              <a:t> </a:t>
            </a:r>
            <a:r>
              <a:rPr spc="5"/>
              <a:t>DELETE</a:t>
            </a:r>
            <a:r>
              <a:rPr spc="-55"/>
              <a:t> </a:t>
            </a:r>
            <a:r>
              <a:rPr spc="5"/>
              <a:t>Statement</a:t>
            </a:r>
            <a:r>
              <a:rPr spc="-130"/>
              <a:t> </a:t>
            </a:r>
            <a:r>
              <a:t>(Example)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9095" y="4292155"/>
          <a:ext cx="6407148" cy="175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3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45">
                          <a:latin typeface="Times New Roman"/>
                          <a:cs typeface="Times New Roman"/>
                        </a:rPr>
                        <a:t>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35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45">
                          <a:latin typeface="Times New Roman"/>
                          <a:cs typeface="Times New Roman"/>
                        </a:rPr>
                        <a:t>SALARY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C03357"/>
                      </a:solidFill>
                      <a:prstDash val="solid"/>
                    </a:lnL>
                    <a:lnR w="9525">
                      <a:solidFill>
                        <a:srgbClr val="C03357"/>
                      </a:solidFill>
                      <a:prstDash val="solid"/>
                    </a:lnR>
                    <a:lnT w="9525">
                      <a:solidFill>
                        <a:srgbClr val="C03357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John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Stephan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Dubai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David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Bangkok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Jackson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Mizoram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5235" y="794067"/>
            <a:ext cx="978535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Let's</a:t>
            </a:r>
            <a:r>
              <a:rPr sz="2400" spc="3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assume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2400" spc="3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3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400" spc="3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EMPLOYEE_BKP</a:t>
            </a:r>
            <a:r>
              <a:rPr sz="2400" spc="3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 spc="3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available</a:t>
            </a:r>
            <a:r>
              <a:rPr sz="2400" spc="3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3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3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backup</a:t>
            </a:r>
            <a:r>
              <a:rPr sz="2400" spc="3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9525">
              <a:lnSpc>
                <a:spcPts val="2860"/>
              </a:lnSpc>
              <a:spcBef>
                <a:spcPts val="160"/>
              </a:spcBef>
            </a:pP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r>
              <a:rPr sz="2400" spc="20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given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2400" spc="2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deletes</a:t>
            </a:r>
            <a:r>
              <a:rPr sz="2400" spc="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2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EMPLOYEE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whose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AGE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greater</a:t>
            </a:r>
            <a:r>
              <a:rPr sz="2400" spc="-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or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equal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29.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82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10">
                <a:latin typeface="Calibri"/>
                <a:cs typeface="Calibri"/>
              </a:rPr>
              <a:t>DELETE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441325" indent="-429259">
              <a:lnSpc>
                <a:spcPts val="2855"/>
              </a:lnSpc>
              <a:buSzPct val="95833"/>
              <a:buAutoNum type="arabicPeriod"/>
              <a:tabLst>
                <a:tab pos="441325" algn="l"/>
                <a:tab pos="441959" algn="l"/>
              </a:tabLst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AGE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</a:t>
            </a:r>
            <a:r>
              <a:rPr sz="2400" spc="5">
                <a:latin typeface="Calibri"/>
                <a:cs typeface="Calibri"/>
              </a:rPr>
              <a:t> (SELECT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AGE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EMPLOYEE_BKP</a:t>
            </a:r>
            <a:endParaRPr sz="2400">
              <a:latin typeface="Calibri"/>
              <a:cs typeface="Calibri"/>
            </a:endParaRPr>
          </a:p>
          <a:p>
            <a:pPr marL="650875" indent="-638810">
              <a:lnSpc>
                <a:spcPts val="2865"/>
              </a:lnSpc>
              <a:buSzPct val="95833"/>
              <a:buAutoNum type="arabicPeriod"/>
              <a:tabLst>
                <a:tab pos="650875" algn="l"/>
                <a:tab pos="651510" algn="l"/>
              </a:tabLst>
            </a:pPr>
            <a:r>
              <a:rPr sz="2400" spc="-10">
                <a:latin typeface="Calibri"/>
                <a:cs typeface="Calibri"/>
              </a:rPr>
              <a:t>WHERE </a:t>
            </a:r>
            <a:r>
              <a:rPr sz="2400" spc="5">
                <a:latin typeface="Calibri"/>
                <a:cs typeface="Calibri"/>
              </a:rPr>
              <a:t>AGE</a:t>
            </a:r>
            <a:r>
              <a:rPr sz="2400">
                <a:latin typeface="Calibri"/>
                <a:cs typeface="Calibri"/>
              </a:rPr>
              <a:t> &gt;=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r>
              <a:rPr sz="24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70"/>
              </a:spcBef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40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400" spc="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impact</a:t>
            </a:r>
            <a:r>
              <a:rPr sz="240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three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rows,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40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finally,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r>
              <a:rPr sz="2400" spc="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would</a:t>
            </a:r>
            <a:r>
              <a:rPr sz="2400" spc="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160</a:t>
            </a:fld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9450" y="0"/>
            <a:ext cx="10746105" cy="900430"/>
            <a:chOff x="1449450" y="0"/>
            <a:chExt cx="1074610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14350"/>
              <a:ext cx="107393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52625" y="14350"/>
              <a:ext cx="10739755" cy="685800"/>
            </a:xfrm>
            <a:custGeom>
              <a:avLst/>
              <a:gdLst/>
              <a:ahLst/>
              <a:cxnLst/>
              <a:rect l="l" t="t" r="r" b="b"/>
              <a:pathLst>
                <a:path w="10739755" h="685800">
                  <a:moveTo>
                    <a:pt x="0" y="685800"/>
                  </a:moveTo>
                  <a:lnTo>
                    <a:pt x="10739374" y="685800"/>
                  </a:lnTo>
                </a:path>
                <a:path w="10739755" h="685800">
                  <a:moveTo>
                    <a:pt x="107393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174" y="0"/>
              <a:ext cx="4005326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93334" y="71755"/>
            <a:ext cx="34709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>
                <a:solidFill>
                  <a:srgbClr val="C00000"/>
                </a:solidFill>
              </a:rPr>
              <a:t>Aggregate</a:t>
            </a:r>
            <a:r>
              <a:rPr spc="-75">
                <a:solidFill>
                  <a:srgbClr val="C00000"/>
                </a:solidFill>
              </a:rPr>
              <a:t> </a:t>
            </a:r>
            <a:r>
              <a:rPr spc="15">
                <a:solidFill>
                  <a:srgbClr val="C00000"/>
                </a:solidFill>
              </a:rPr>
              <a:t>Functions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79590" y="1057211"/>
            <a:ext cx="2969260" cy="681355"/>
            <a:chOff x="2179590" y="1057211"/>
            <a:chExt cx="2969260" cy="681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4" y="1057211"/>
              <a:ext cx="1671701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4724" y="1057211"/>
              <a:ext cx="1633601" cy="68103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37791" y="1028827"/>
            <a:ext cx="3907790" cy="26390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>
                <a:latin typeface="Calibri"/>
                <a:cs typeface="Calibri"/>
              </a:rPr>
              <a:t>Aggregate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>
                <a:latin typeface="Calibri"/>
                <a:cs typeface="Calibri"/>
              </a:rPr>
              <a:t>Types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Aggregate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-5">
                <a:latin typeface="Calibri"/>
                <a:cs typeface="Calibri"/>
              </a:rPr>
              <a:t>Count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-5">
                <a:latin typeface="Calibri"/>
                <a:cs typeface="Calibri"/>
              </a:rPr>
              <a:t>SUM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-35">
                <a:latin typeface="Calibri"/>
                <a:cs typeface="Calibri"/>
              </a:rPr>
              <a:t>A</a:t>
            </a:r>
            <a:r>
              <a:rPr sz="2000" spc="-15">
                <a:latin typeface="Calibri"/>
                <a:cs typeface="Calibri"/>
              </a:rPr>
              <a:t>V</a:t>
            </a:r>
            <a:r>
              <a:rPr sz="2000" spc="15">
                <a:latin typeface="Calibri"/>
                <a:cs typeface="Calibri"/>
              </a:rPr>
              <a:t>G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F</a:t>
            </a:r>
            <a:r>
              <a:rPr sz="2000" spc="-5">
                <a:latin typeface="Calibri"/>
                <a:cs typeface="Calibri"/>
              </a:rPr>
              <a:t>un</a:t>
            </a:r>
            <a:r>
              <a:rPr sz="2000" spc="-25">
                <a:latin typeface="Calibri"/>
                <a:cs typeface="Calibri"/>
              </a:rPr>
              <a:t>c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20">
                <a:latin typeface="Calibri"/>
                <a:cs typeface="Calibri"/>
              </a:rPr>
              <a:t>i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1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25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20">
                <a:latin typeface="Calibri"/>
                <a:cs typeface="Calibri"/>
              </a:rPr>
              <a:t>MAX</a:t>
            </a:r>
            <a:r>
              <a:rPr sz="2000" spc="-10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699135" algn="l"/>
              </a:tabLst>
            </a:pPr>
            <a:r>
              <a:rPr sz="2000" spc="15">
                <a:latin typeface="Calibri"/>
                <a:cs typeface="Calibri"/>
              </a:rPr>
              <a:t>MIN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93639" y="6472554"/>
            <a:ext cx="88265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650" y="0"/>
            <a:ext cx="10669905" cy="900430"/>
            <a:chOff x="1525650" y="0"/>
            <a:chExt cx="1066990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14350"/>
              <a:ext cx="106631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825" y="14350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7774" y="0"/>
              <a:ext cx="3624326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2189" y="71755"/>
            <a:ext cx="30841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/>
              <a:t>Topic</a:t>
            </a:r>
            <a:r>
              <a:rPr spc="-85"/>
              <a:t> </a:t>
            </a:r>
            <a:r>
              <a:rPr spc="15"/>
              <a:t>4</a:t>
            </a:r>
            <a:r>
              <a:rPr spc="5"/>
              <a:t> </a:t>
            </a:r>
            <a:r>
              <a:rPr spc="10"/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7791" y="1129664"/>
            <a:ext cx="8087995" cy="71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 indent="-248285" algn="r">
              <a:lnSpc>
                <a:spcPts val="271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48285" algn="l"/>
                <a:tab pos="2020570" algn="l"/>
                <a:tab pos="2544445" algn="l"/>
                <a:tab pos="4203065" algn="l"/>
                <a:tab pos="5795010" algn="l"/>
                <a:tab pos="6319520" algn="l"/>
                <a:tab pos="7635240" algn="l"/>
              </a:tabLst>
            </a:pPr>
            <a:r>
              <a:rPr sz="2400" spc="-30">
                <a:solidFill>
                  <a:srgbClr val="1F2023"/>
                </a:solidFill>
                <a:latin typeface="Arial MT"/>
                <a:cs typeface="Arial MT"/>
              </a:rPr>
              <a:t>K</a:t>
            </a:r>
            <a:r>
              <a:rPr sz="2400" spc="5">
                <a:solidFill>
                  <a:srgbClr val="1F2023"/>
                </a:solidFill>
                <a:latin typeface="Arial MT"/>
                <a:cs typeface="Arial MT"/>
              </a:rPr>
              <a:t>n</a:t>
            </a:r>
            <a:r>
              <a:rPr sz="2400" spc="-65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 spc="-15">
                <a:solidFill>
                  <a:srgbClr val="1F2023"/>
                </a:solidFill>
                <a:latin typeface="Arial MT"/>
                <a:cs typeface="Arial MT"/>
              </a:rPr>
              <a:t>w</a:t>
            </a:r>
            <a:r>
              <a:rPr sz="2400" spc="60">
                <a:solidFill>
                  <a:srgbClr val="1F2023"/>
                </a:solidFill>
                <a:latin typeface="Arial MT"/>
                <a:cs typeface="Arial MT"/>
              </a:rPr>
              <a:t>l</a:t>
            </a:r>
            <a:r>
              <a:rPr sz="2400" spc="5">
                <a:solidFill>
                  <a:srgbClr val="1F2023"/>
                </a:solidFill>
                <a:latin typeface="Arial MT"/>
                <a:cs typeface="Arial MT"/>
              </a:rPr>
              <a:t>edg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e	</a:t>
            </a:r>
            <a:r>
              <a:rPr sz="2400" spc="-65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f	</a:t>
            </a:r>
            <a:r>
              <a:rPr sz="2400" spc="-3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10">
                <a:solidFill>
                  <a:srgbClr val="1F2023"/>
                </a:solidFill>
                <a:latin typeface="Arial MT"/>
                <a:cs typeface="Arial MT"/>
              </a:rPr>
              <a:t>g</a:t>
            </a:r>
            <a:r>
              <a:rPr sz="2400" spc="-65">
                <a:solidFill>
                  <a:srgbClr val="1F2023"/>
                </a:solidFill>
                <a:latin typeface="Arial MT"/>
                <a:cs typeface="Arial MT"/>
              </a:rPr>
              <a:t>g</a:t>
            </a:r>
            <a:r>
              <a:rPr sz="2400" spc="20">
                <a:solidFill>
                  <a:srgbClr val="1F2023"/>
                </a:solidFill>
                <a:latin typeface="Arial MT"/>
                <a:cs typeface="Arial MT"/>
              </a:rPr>
              <a:t>r</a:t>
            </a:r>
            <a:r>
              <a:rPr sz="2400" spc="10">
                <a:solidFill>
                  <a:srgbClr val="1F2023"/>
                </a:solidFill>
                <a:latin typeface="Arial MT"/>
                <a:cs typeface="Arial MT"/>
              </a:rPr>
              <a:t>eg</a:t>
            </a:r>
            <a:r>
              <a:rPr sz="2400" spc="-65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5">
                <a:solidFill>
                  <a:srgbClr val="1F2023"/>
                </a:solidFill>
                <a:latin typeface="Arial MT"/>
                <a:cs typeface="Arial MT"/>
              </a:rPr>
              <a:t>t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e	</a:t>
            </a:r>
            <a:r>
              <a:rPr sz="2400" spc="30">
                <a:solidFill>
                  <a:srgbClr val="1F2023"/>
                </a:solidFill>
                <a:latin typeface="Arial MT"/>
                <a:cs typeface="Arial MT"/>
              </a:rPr>
              <a:t>F</a:t>
            </a:r>
            <a:r>
              <a:rPr sz="2400" spc="10">
                <a:solidFill>
                  <a:srgbClr val="1F2023"/>
                </a:solidFill>
                <a:latin typeface="Arial MT"/>
                <a:cs typeface="Arial MT"/>
              </a:rPr>
              <a:t>un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c</a:t>
            </a:r>
            <a:r>
              <a:rPr sz="2400" spc="5">
                <a:solidFill>
                  <a:srgbClr val="1F2023"/>
                </a:solidFill>
                <a:latin typeface="Arial MT"/>
                <a:cs typeface="Arial MT"/>
              </a:rPr>
              <a:t>t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i</a:t>
            </a:r>
            <a:r>
              <a:rPr sz="2400" spc="-65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 spc="10">
                <a:solidFill>
                  <a:srgbClr val="1F2023"/>
                </a:solidFill>
                <a:latin typeface="Arial MT"/>
                <a:cs typeface="Arial MT"/>
              </a:rPr>
              <a:t>n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s	</a:t>
            </a:r>
            <a:r>
              <a:rPr sz="2400" spc="5">
                <a:solidFill>
                  <a:srgbClr val="1F2023"/>
                </a:solidFill>
                <a:latin typeface="Arial MT"/>
                <a:cs typeface="Arial MT"/>
              </a:rPr>
              <a:t>t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o	</a:t>
            </a:r>
            <a:r>
              <a:rPr sz="2400" spc="-65">
                <a:solidFill>
                  <a:srgbClr val="1F2023"/>
                </a:solidFill>
                <a:latin typeface="Arial MT"/>
                <a:cs typeface="Arial MT"/>
              </a:rPr>
              <a:t>pe</a:t>
            </a:r>
            <a:r>
              <a:rPr sz="2400" spc="20">
                <a:solidFill>
                  <a:srgbClr val="1F2023"/>
                </a:solidFill>
                <a:latin typeface="Arial MT"/>
                <a:cs typeface="Arial MT"/>
              </a:rPr>
              <a:t>r</a:t>
            </a:r>
            <a:r>
              <a:rPr sz="2400" spc="75">
                <a:solidFill>
                  <a:srgbClr val="1F2023"/>
                </a:solidFill>
                <a:latin typeface="Arial MT"/>
                <a:cs typeface="Arial MT"/>
              </a:rPr>
              <a:t>f</a:t>
            </a:r>
            <a:r>
              <a:rPr sz="2400" spc="-65">
                <a:solidFill>
                  <a:srgbClr val="1F2023"/>
                </a:solidFill>
                <a:latin typeface="Arial MT"/>
                <a:cs typeface="Arial MT"/>
              </a:rPr>
              <a:t>o</a:t>
            </a:r>
            <a:r>
              <a:rPr sz="2400" spc="20">
                <a:solidFill>
                  <a:srgbClr val="1F2023"/>
                </a:solidFill>
                <a:latin typeface="Arial MT"/>
                <a:cs typeface="Arial MT"/>
              </a:rPr>
              <a:t>r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m	t</a:t>
            </a:r>
            <a:r>
              <a:rPr sz="2400" spc="15">
                <a:solidFill>
                  <a:srgbClr val="1F2023"/>
                </a:solidFill>
                <a:latin typeface="Arial MT"/>
                <a:cs typeface="Arial MT"/>
              </a:rPr>
              <a:t>h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  <a:p>
            <a:pPr marR="80645" algn="r">
              <a:lnSpc>
                <a:spcPts val="2715"/>
              </a:lnSpc>
            </a:pPr>
            <a:r>
              <a:rPr sz="2400" spc="-20">
                <a:solidFill>
                  <a:srgbClr val="1F2023"/>
                </a:solidFill>
                <a:latin typeface="Arial MT"/>
                <a:cs typeface="Arial MT"/>
              </a:rPr>
              <a:t>calculations</a:t>
            </a:r>
            <a:r>
              <a:rPr sz="2400" spc="17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5">
                <a:solidFill>
                  <a:srgbClr val="1F2023"/>
                </a:solidFill>
                <a:latin typeface="Arial MT"/>
                <a:cs typeface="Arial MT"/>
              </a:rPr>
              <a:t>on</a:t>
            </a:r>
            <a:r>
              <a:rPr sz="2400" spc="11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0">
                <a:solidFill>
                  <a:srgbClr val="1F2023"/>
                </a:solidFill>
                <a:latin typeface="Arial MT"/>
                <a:cs typeface="Arial MT"/>
              </a:rPr>
              <a:t>multiple</a:t>
            </a:r>
            <a:r>
              <a:rPr sz="2400" spc="3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5">
                <a:solidFill>
                  <a:srgbClr val="1F2023"/>
                </a:solidFill>
                <a:latin typeface="Arial MT"/>
                <a:cs typeface="Arial MT"/>
              </a:rPr>
              <a:t>rows</a:t>
            </a:r>
            <a:r>
              <a:rPr sz="2400" spc="9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2400" spc="1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3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5">
                <a:solidFill>
                  <a:srgbClr val="1F2023"/>
                </a:solidFill>
                <a:latin typeface="Arial MT"/>
                <a:cs typeface="Arial MT"/>
              </a:rPr>
              <a:t>single</a:t>
            </a:r>
            <a:r>
              <a:rPr sz="2400" spc="3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10">
                <a:solidFill>
                  <a:srgbClr val="1F2023"/>
                </a:solidFill>
                <a:latin typeface="Arial MT"/>
                <a:cs typeface="Arial MT"/>
              </a:rPr>
              <a:t>column</a:t>
            </a:r>
            <a:r>
              <a:rPr sz="2400" spc="114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5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2400" spc="2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2400" spc="3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400" spc="-30">
                <a:solidFill>
                  <a:srgbClr val="1F2023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93639" y="6472554"/>
            <a:ext cx="88265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162</a:t>
            </a:fld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604885" cy="34156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90"/>
              </a:spcBef>
            </a:pPr>
            <a:r>
              <a:rPr sz="2400" spc="20">
                <a:latin typeface="Calibri"/>
                <a:cs typeface="Calibri"/>
              </a:rPr>
              <a:t>An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aggregate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SQL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performs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calculation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multiple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values</a:t>
            </a:r>
            <a:r>
              <a:rPr sz="2400" spc="-10">
                <a:latin typeface="Calibri"/>
                <a:cs typeface="Calibri"/>
              </a:rPr>
              <a:t> and </a:t>
            </a:r>
            <a:r>
              <a:rPr sz="2400">
                <a:latin typeface="Calibri"/>
                <a:cs typeface="Calibri"/>
              </a:rPr>
              <a:t>returns a </a:t>
            </a:r>
            <a:r>
              <a:rPr sz="2400" spc="-5">
                <a:latin typeface="Calibri"/>
                <a:cs typeface="Calibri"/>
              </a:rPr>
              <a:t>single </a:t>
            </a:r>
            <a:r>
              <a:rPr sz="2400">
                <a:latin typeface="Calibri"/>
                <a:cs typeface="Calibri"/>
              </a:rPr>
              <a:t>value. </a:t>
            </a:r>
            <a:r>
              <a:rPr sz="2400" u="heavy" spc="1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SQL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provides </a:t>
            </a:r>
            <a:r>
              <a:rPr sz="2400">
                <a:latin typeface="Calibri"/>
                <a:cs typeface="Calibri"/>
              </a:rPr>
              <a:t>many </a:t>
            </a:r>
            <a:r>
              <a:rPr sz="2400" spc="-20">
                <a:latin typeface="Calibri"/>
                <a:cs typeface="Calibri"/>
              </a:rPr>
              <a:t>aggregate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functions </a:t>
            </a:r>
            <a:r>
              <a:rPr sz="2400" spc="-20">
                <a:latin typeface="Calibri"/>
                <a:cs typeface="Calibri"/>
              </a:rPr>
              <a:t>that </a:t>
            </a:r>
            <a:r>
              <a:rPr sz="2400">
                <a:latin typeface="Calibri"/>
                <a:cs typeface="Calibri"/>
              </a:rPr>
              <a:t>include </a:t>
            </a:r>
            <a:r>
              <a:rPr sz="2400" spc="-40">
                <a:latin typeface="Calibri"/>
                <a:cs typeface="Calibri"/>
              </a:rPr>
              <a:t>avg, </a:t>
            </a:r>
            <a:r>
              <a:rPr sz="2400" spc="10">
                <a:latin typeface="Calibri"/>
                <a:cs typeface="Calibri"/>
              </a:rPr>
              <a:t>count, </a:t>
            </a:r>
            <a:r>
              <a:rPr sz="2400">
                <a:latin typeface="Calibri"/>
                <a:cs typeface="Calibri"/>
              </a:rPr>
              <a:t>sum, min, max, </a:t>
            </a:r>
            <a:r>
              <a:rPr sz="2400" spc="-5">
                <a:latin typeface="Calibri"/>
                <a:cs typeface="Calibri"/>
              </a:rPr>
              <a:t>etc. </a:t>
            </a:r>
            <a:r>
              <a:rPr sz="2400" spc="-25">
                <a:latin typeface="Calibri"/>
                <a:cs typeface="Calibri"/>
              </a:rPr>
              <a:t>An </a:t>
            </a:r>
            <a:r>
              <a:rPr sz="2400" spc="-20">
                <a:latin typeface="Calibri"/>
                <a:cs typeface="Calibri"/>
              </a:rPr>
              <a:t>aggregate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ignores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NULL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when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it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performs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calculation,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except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count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5">
                <a:latin typeface="Calibri"/>
                <a:cs typeface="Calibri"/>
              </a:rPr>
              <a:t>SQL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Aggregate</a:t>
            </a:r>
            <a:r>
              <a:rPr sz="2400" b="1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  <a:tabLst>
                <a:tab pos="641350" algn="l"/>
                <a:tab pos="2252345" algn="l"/>
                <a:tab pos="3444240" algn="l"/>
                <a:tab pos="3777615" algn="l"/>
                <a:tab pos="4521200" algn="l"/>
                <a:tab pos="4930775" algn="l"/>
                <a:tab pos="6103620" algn="l"/>
                <a:tab pos="6656070" algn="l"/>
                <a:tab pos="8267065" algn="l"/>
              </a:tabLst>
            </a:pPr>
            <a:r>
              <a:rPr sz="2400" spc="20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-15">
                <a:latin typeface="Calibri"/>
                <a:cs typeface="Calibri"/>
              </a:rPr>
              <a:t>gr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0">
                <a:latin typeface="Calibri"/>
                <a:cs typeface="Calibri"/>
              </a:rPr>
              <a:t>g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10">
                <a:latin typeface="Calibri"/>
                <a:cs typeface="Calibri"/>
              </a:rPr>
              <a:t>fun</a:t>
            </a:r>
            <a:r>
              <a:rPr sz="2400" spc="-45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ed	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m	</a:t>
            </a:r>
            <a:r>
              <a:rPr sz="2400" spc="-60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multiple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single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returns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single </a:t>
            </a:r>
            <a:r>
              <a:rPr sz="2400" spc="-15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>
                <a:latin typeface="Calibri"/>
                <a:cs typeface="Calibri"/>
              </a:rPr>
              <a:t>It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also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summarize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1650"/>
            <a:ext cx="10765155" cy="692150"/>
            <a:chOff x="1430400" y="1650"/>
            <a:chExt cx="10765155" cy="692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575" y="4825"/>
              <a:ext cx="107584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4825"/>
              <a:ext cx="10758805" cy="685800"/>
            </a:xfrm>
            <a:custGeom>
              <a:avLst/>
              <a:gdLst/>
              <a:ahLst/>
              <a:cxnLst/>
              <a:rect l="l" t="t" r="r" b="b"/>
              <a:pathLst>
                <a:path w="10758805" h="685800">
                  <a:moveTo>
                    <a:pt x="0" y="685800"/>
                  </a:moveTo>
                  <a:lnTo>
                    <a:pt x="10758423" y="685800"/>
                  </a:lnTo>
                </a:path>
                <a:path w="10758805" h="685800">
                  <a:moveTo>
                    <a:pt x="107584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7714" y="57785"/>
            <a:ext cx="34709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/>
              <a:t>Aggregate</a:t>
            </a:r>
            <a:r>
              <a:rPr spc="-75"/>
              <a:t> </a:t>
            </a:r>
            <a:r>
              <a:rPr spc="15"/>
              <a:t>Functions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163</a:t>
            </a:fld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0875" y="20700"/>
            <a:ext cx="10774680" cy="692150"/>
            <a:chOff x="1420875" y="20700"/>
            <a:chExt cx="1077468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23875"/>
              <a:ext cx="10767949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4050" y="23875"/>
              <a:ext cx="10768330" cy="685800"/>
            </a:xfrm>
            <a:custGeom>
              <a:avLst/>
              <a:gdLst/>
              <a:ahLst/>
              <a:cxnLst/>
              <a:rect l="l" t="t" r="r" b="b"/>
              <a:pathLst>
                <a:path w="10768330" h="685800">
                  <a:moveTo>
                    <a:pt x="0" y="685800"/>
                  </a:moveTo>
                  <a:lnTo>
                    <a:pt x="10767949" y="685800"/>
                  </a:lnTo>
                </a:path>
                <a:path w="10768330" h="685800">
                  <a:moveTo>
                    <a:pt x="107679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3834" y="78105"/>
            <a:ext cx="55772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>
                <a:solidFill>
                  <a:srgbClr val="FF0000"/>
                </a:solidFill>
                <a:latin typeface="Calibri"/>
                <a:cs typeface="Calibri"/>
              </a:rPr>
              <a:t>4.1</a:t>
            </a:r>
            <a:r>
              <a:rPr sz="32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5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3200" b="1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0">
                <a:solidFill>
                  <a:srgbClr val="FF0000"/>
                </a:solidFill>
                <a:latin typeface="Calibri"/>
                <a:cs typeface="Calibri"/>
              </a:rPr>
              <a:t>Aggregate</a:t>
            </a:r>
            <a:r>
              <a:rPr sz="3200" b="1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1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5245" y="1325562"/>
            <a:ext cx="4398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2400" b="1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Aggregation</a:t>
            </a:r>
            <a:r>
              <a:rPr sz="2400" b="1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1168" y="2116963"/>
            <a:ext cx="6749979" cy="28004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164</a:t>
            </a:fld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350" y="1063307"/>
            <a:ext cx="8813165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COUNT</a:t>
            </a:r>
            <a:r>
              <a:rPr sz="2400" b="1" spc="-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0400"/>
              </a:lnSpc>
              <a:spcBef>
                <a:spcPts val="980"/>
              </a:spcBef>
            </a:pPr>
            <a:r>
              <a:rPr sz="2400" spc="5">
                <a:latin typeface="Calibri"/>
                <a:cs typeface="Calibri"/>
              </a:rPr>
              <a:t>COUNT</a:t>
            </a:r>
            <a:r>
              <a:rPr sz="2400" spc="3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function</a:t>
            </a:r>
            <a:r>
              <a:rPr sz="2400" spc="3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3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30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Count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number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3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can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work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both </a:t>
            </a:r>
            <a:r>
              <a:rPr sz="2400">
                <a:latin typeface="Calibri"/>
                <a:cs typeface="Calibri"/>
              </a:rPr>
              <a:t>numeric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5">
                <a:latin typeface="Calibri"/>
                <a:cs typeface="Calibri"/>
              </a:rPr>
              <a:t>non-numeric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  <a:spcBef>
                <a:spcPts val="120"/>
              </a:spcBef>
            </a:pPr>
            <a:r>
              <a:rPr sz="2400" spc="5">
                <a:latin typeface="Calibri"/>
                <a:cs typeface="Calibri"/>
              </a:rPr>
              <a:t>COUNT</a:t>
            </a:r>
            <a:r>
              <a:rPr sz="2400" spc="3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function</a:t>
            </a:r>
            <a:r>
              <a:rPr sz="2400" spc="3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uses</a:t>
            </a:r>
            <a:r>
              <a:rPr sz="2400" spc="3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COUNT(*)</a:t>
            </a:r>
            <a:r>
              <a:rPr sz="2400" spc="3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that</a:t>
            </a:r>
            <a:r>
              <a:rPr sz="2400" spc="3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returns</a:t>
            </a:r>
            <a:r>
              <a:rPr sz="2400" spc="3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the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count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25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5"/>
              </a:lnSpc>
            </a:pPr>
            <a:r>
              <a:rPr sz="2400" spc="-90">
                <a:latin typeface="Calibri"/>
                <a:cs typeface="Calibri"/>
              </a:rPr>
              <a:t>r</a:t>
            </a:r>
            <a:r>
              <a:rPr sz="2400" spc="5">
                <a:latin typeface="Calibri"/>
                <a:cs typeface="Calibri"/>
              </a:rPr>
              <a:t>ow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40">
                <a:latin typeface="Calibri"/>
                <a:cs typeface="Calibri"/>
              </a:rPr>
              <a:t>c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f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e.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-20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U</a:t>
            </a:r>
            <a:r>
              <a:rPr sz="2400" spc="25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 spc="15">
                <a:latin typeface="Calibri"/>
                <a:cs typeface="Calibri"/>
              </a:rPr>
              <a:t>(</a:t>
            </a:r>
            <a:r>
              <a:rPr sz="2400" spc="-5">
                <a:latin typeface="Calibri"/>
                <a:cs typeface="Calibri"/>
              </a:rPr>
              <a:t>*</a:t>
            </a:r>
            <a:r>
              <a:rPr sz="2400">
                <a:latin typeface="Calibri"/>
                <a:cs typeface="Calibri"/>
              </a:rPr>
              <a:t>)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dup</a:t>
            </a:r>
            <a:r>
              <a:rPr sz="2400" spc="-25">
                <a:latin typeface="Calibri"/>
                <a:cs typeface="Calibri"/>
              </a:rPr>
              <a:t>li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N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>
                <a:latin typeface="Calibri"/>
                <a:cs typeface="Calibri"/>
              </a:rPr>
              <a:t>COUNT(*)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5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5">
                <a:latin typeface="Calibri"/>
                <a:cs typeface="Calibri"/>
              </a:rPr>
              <a:t>C</a:t>
            </a:r>
            <a:r>
              <a:rPr sz="2400" spc="-25">
                <a:latin typeface="Calibri"/>
                <a:cs typeface="Calibri"/>
              </a:rPr>
              <a:t>O</a:t>
            </a:r>
            <a:r>
              <a:rPr sz="2400" spc="25">
                <a:latin typeface="Calibri"/>
                <a:cs typeface="Calibri"/>
              </a:rPr>
              <a:t>U</a:t>
            </a:r>
            <a:r>
              <a:rPr sz="2400" spc="20">
                <a:latin typeface="Calibri"/>
                <a:cs typeface="Calibri"/>
              </a:rPr>
              <a:t>N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(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[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35">
                <a:latin typeface="Calibri"/>
                <a:cs typeface="Calibri"/>
              </a:rPr>
              <a:t>LL</a:t>
            </a:r>
            <a:r>
              <a:rPr sz="2400" spc="15">
                <a:latin typeface="Calibri"/>
                <a:cs typeface="Calibri"/>
              </a:rPr>
              <a:t>|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]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x</a:t>
            </a:r>
            <a:r>
              <a:rPr sz="2400" spc="5">
                <a:latin typeface="Calibri"/>
                <a:cs typeface="Calibri"/>
              </a:rPr>
              <a:t>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ss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7075" y="0"/>
            <a:ext cx="10695305" cy="684530"/>
            <a:chOff x="1497075" y="0"/>
            <a:chExt cx="106953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6917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0"/>
              <a:ext cx="10692130" cy="681355"/>
            </a:xfrm>
            <a:custGeom>
              <a:avLst/>
              <a:gdLst/>
              <a:ahLst/>
              <a:cxnLst/>
              <a:rect l="l" t="t" r="r" b="b"/>
              <a:pathLst>
                <a:path w="10692130" h="681355">
                  <a:moveTo>
                    <a:pt x="0" y="680974"/>
                  </a:moveTo>
                  <a:lnTo>
                    <a:pt x="10691749" y="680974"/>
                  </a:lnTo>
                </a:path>
                <a:path w="106921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1745" y="43815"/>
            <a:ext cx="35452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4.1.1</a:t>
            </a:r>
            <a:r>
              <a:rPr spc="-75"/>
              <a:t> </a:t>
            </a:r>
            <a:r>
              <a:rPr spc="10"/>
              <a:t>Count</a:t>
            </a:r>
            <a:r>
              <a:rPr spc="-75"/>
              <a:t> </a:t>
            </a:r>
            <a:r>
              <a:rPr spc="15"/>
              <a:t>Function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165</a:t>
            </a:fld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46869" y="1765109"/>
          <a:ext cx="6429375" cy="428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3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10">
                          <a:latin typeface="Times New Roman"/>
                          <a:cs typeface="Times New Roman"/>
                        </a:rPr>
                        <a:t>PRODUCT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-25">
                          <a:latin typeface="Times New Roman"/>
                          <a:cs typeface="Times New Roman"/>
                        </a:rPr>
                        <a:t>COMPANY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-10">
                          <a:latin typeface="Times New Roman"/>
                          <a:cs typeface="Times New Roman"/>
                        </a:rPr>
                        <a:t>QTY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 spc="-60">
                          <a:latin typeface="Times New Roman"/>
                          <a:cs typeface="Times New Roman"/>
                        </a:rPr>
                        <a:t>RATE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50">
                          <a:latin typeface="Times New Roman"/>
                          <a:cs typeface="Times New Roman"/>
                        </a:rPr>
                        <a:t>COST</a:t>
                      </a:r>
                    </a:p>
                  </a:txBody>
                  <a:tcPr marL="0" marR="0" marT="90805" marB="0">
                    <a:lnL w="9525">
                      <a:solidFill>
                        <a:srgbClr val="0F286F"/>
                      </a:solidFill>
                      <a:prstDash val="solid"/>
                    </a:lnL>
                    <a:lnR w="9525">
                      <a:solidFill>
                        <a:srgbClr val="0F286F"/>
                      </a:solidFill>
                      <a:prstDash val="solid"/>
                    </a:lnR>
                    <a:lnT w="9525">
                      <a:solidFill>
                        <a:srgbClr val="0F286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Cpm1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6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Item10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77795" y="1013523"/>
            <a:ext cx="181991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Sample </a:t>
            </a:r>
            <a:r>
              <a:rPr sz="2000" b="1">
                <a:solidFill>
                  <a:srgbClr val="333333"/>
                </a:solidFill>
                <a:latin typeface="Calibri"/>
                <a:cs typeface="Calibri"/>
              </a:rPr>
              <a:t>table: 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000" b="1" spc="-1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b="1" spc="3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_</a:t>
            </a:r>
            <a:r>
              <a:rPr sz="2000" b="1" spc="4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2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1484" y="43815"/>
            <a:ext cx="52451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4.1.2</a:t>
            </a:r>
            <a:r>
              <a:rPr spc="-40"/>
              <a:t> </a:t>
            </a:r>
            <a:r>
              <a:rPr spc="10"/>
              <a:t>Count</a:t>
            </a:r>
            <a:r>
              <a:rPr spc="-40"/>
              <a:t> </a:t>
            </a:r>
            <a:r>
              <a:rPr spc="5"/>
              <a:t>Function(Example)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166</a:t>
            </a:fld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492" y="666432"/>
            <a:ext cx="7929880" cy="57130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">
                <a:latin typeface="Calibri"/>
                <a:cs typeface="Calibri"/>
              </a:rPr>
              <a:t>SELECT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COUNT(*)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FROM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PRODUCT_MAST;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10">
                <a:solidFill>
                  <a:srgbClr val="44536A"/>
                </a:solidFill>
                <a:latin typeface="Arial MT"/>
                <a:cs typeface="Arial MT"/>
              </a:rPr>
              <a:t>10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1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10">
                <a:solidFill>
                  <a:srgbClr val="333333"/>
                </a:solidFill>
                <a:latin typeface="Calibri"/>
                <a:cs typeface="Calibri"/>
              </a:rPr>
              <a:t>ER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latin typeface="Calibri"/>
                <a:cs typeface="Calibri"/>
              </a:rPr>
              <a:t>SELECT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COUNT(*)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FROM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PRODUCT_MAST;</a:t>
            </a:r>
            <a:r>
              <a:rPr sz="2000" spc="29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WHERE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RATE&gt;=</a:t>
            </a:r>
            <a:r>
              <a:rPr sz="2000" spc="-5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r>
              <a:rPr sz="2000" spc="-5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>
                <a:latin typeface="Arial MT"/>
                <a:cs typeface="Arial MT"/>
              </a:rPr>
              <a:t>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0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2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>
                <a:latin typeface="Calibri"/>
                <a:cs typeface="Calibri"/>
              </a:rPr>
              <a:t>SELECT</a:t>
            </a:r>
            <a:r>
              <a:rPr sz="2000" spc="-5">
                <a:latin typeface="Calibri"/>
                <a:cs typeface="Calibri"/>
              </a:rPr>
              <a:t> COUNT(DISTINCT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COMPANY)</a:t>
            </a:r>
            <a:r>
              <a:rPr sz="2000" spc="37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FROM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PRODUCT_MAST;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4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0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GR</a:t>
            </a:r>
            <a:r>
              <a:rPr sz="2000" b="1" spc="-1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3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-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8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latin typeface="Calibri"/>
                <a:cs typeface="Calibri"/>
              </a:rPr>
              <a:t>SELECT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40">
                <a:latin typeface="Calibri"/>
                <a:cs typeface="Calibri"/>
              </a:rPr>
              <a:t>COMPANY,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COUNT(*)</a:t>
            </a:r>
            <a:r>
              <a:rPr sz="2000" spc="44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FROM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PRODUCT_MAST</a:t>
            </a:r>
            <a:r>
              <a:rPr sz="2000" spc="30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GROUP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BY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30">
                <a:latin typeface="Calibri"/>
                <a:cs typeface="Calibri"/>
              </a:rPr>
              <a:t>COMPANY;</a:t>
            </a:r>
            <a:endParaRPr sz="2000">
              <a:latin typeface="Calibri"/>
              <a:cs typeface="Calibri"/>
            </a:endParaRPr>
          </a:p>
          <a:p>
            <a:pPr marL="12700" marR="7094220">
              <a:lnSpc>
                <a:spcPct val="95600"/>
              </a:lnSpc>
              <a:spcBef>
                <a:spcPts val="110"/>
              </a:spcBef>
            </a:pPr>
            <a:r>
              <a:rPr sz="2000" b="1" spc="-1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:  </a:t>
            </a:r>
            <a:r>
              <a:rPr sz="2100" i="1" spc="-55">
                <a:latin typeface="Arial"/>
                <a:cs typeface="Arial"/>
              </a:rPr>
              <a:t>Com1 </a:t>
            </a:r>
            <a:r>
              <a:rPr sz="2100" i="1" spc="-50">
                <a:latin typeface="Arial"/>
                <a:cs typeface="Arial"/>
              </a:rPr>
              <a:t> </a:t>
            </a:r>
            <a:r>
              <a:rPr sz="2100" i="1" spc="-55">
                <a:latin typeface="Arial"/>
                <a:cs typeface="Arial"/>
              </a:rPr>
              <a:t>Com2 </a:t>
            </a:r>
            <a:r>
              <a:rPr sz="2100" i="1" spc="-50">
                <a:latin typeface="Arial"/>
                <a:cs typeface="Arial"/>
              </a:rPr>
              <a:t> </a:t>
            </a:r>
            <a:r>
              <a:rPr sz="2100" i="1" spc="-55">
                <a:latin typeface="Arial"/>
                <a:cs typeface="Arial"/>
              </a:rPr>
              <a:t>Com3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4998"/>
            <a:ext cx="1506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8F8F8"/>
                </a:solidFill>
                <a:latin typeface="Arial MT"/>
                <a:cs typeface="Arial MT"/>
              </a:rPr>
              <a:t>Com1</a:t>
            </a:r>
            <a:r>
              <a:rPr sz="1200" spc="-5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F8F8F8"/>
                </a:solidFill>
                <a:latin typeface="Arial MT"/>
                <a:cs typeface="Arial MT"/>
              </a:rPr>
              <a:t>5</a:t>
            </a:r>
            <a:r>
              <a:rPr sz="1200" spc="-4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F8F8F8"/>
                </a:solidFill>
                <a:latin typeface="Arial MT"/>
                <a:cs typeface="Arial MT"/>
              </a:rPr>
              <a:t>Com2</a:t>
            </a:r>
            <a:r>
              <a:rPr sz="1200" spc="-45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F8F8F8"/>
                </a:solidFill>
                <a:latin typeface="Arial MT"/>
                <a:cs typeface="Arial MT"/>
              </a:rPr>
              <a:t>3</a:t>
            </a:r>
            <a:r>
              <a:rPr sz="1200" spc="25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 spc="10">
                <a:solidFill>
                  <a:srgbClr val="F8F8F8"/>
                </a:solidFill>
                <a:latin typeface="Arial MT"/>
                <a:cs typeface="Arial MT"/>
              </a:rPr>
              <a:t>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9085" y="117184"/>
            <a:ext cx="208915" cy="2051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200">
                <a:solidFill>
                  <a:srgbClr val="F8F8F8"/>
                </a:solidFill>
                <a:latin typeface="Arial MT"/>
                <a:cs typeface="Arial MT"/>
              </a:rPr>
              <a:t>3</a:t>
            </a:r>
            <a:r>
              <a:rPr sz="1200" spc="-3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F8F8F8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44700" y="0"/>
            <a:ext cx="10647680" cy="770255"/>
            <a:chOff x="1544700" y="0"/>
            <a:chExt cx="10647680" cy="770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0"/>
              <a:ext cx="10644124" cy="766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7875" y="0"/>
              <a:ext cx="10644505" cy="767080"/>
            </a:xfrm>
            <a:custGeom>
              <a:avLst/>
              <a:gdLst/>
              <a:ahLst/>
              <a:cxnLst/>
              <a:rect l="l" t="t" r="r" b="b"/>
              <a:pathLst>
                <a:path w="10644505" h="767080">
                  <a:moveTo>
                    <a:pt x="0" y="766699"/>
                  </a:moveTo>
                  <a:lnTo>
                    <a:pt x="10644124" y="766699"/>
                  </a:lnTo>
                </a:path>
                <a:path w="10644505" h="767080">
                  <a:moveTo>
                    <a:pt x="0" y="0"/>
                  </a:moveTo>
                  <a:lnTo>
                    <a:pt x="0" y="76669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7415" y="90487"/>
            <a:ext cx="430784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/>
              <a:t>Count</a:t>
            </a:r>
            <a:r>
              <a:rPr spc="-145"/>
              <a:t> </a:t>
            </a:r>
            <a:r>
              <a:rPr spc="5"/>
              <a:t>Function(Example)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71599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167</a:t>
            </a:fld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50328"/>
            <a:ext cx="8944610" cy="53803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527675">
              <a:lnSpc>
                <a:spcPct val="79800"/>
              </a:lnSpc>
              <a:spcBef>
                <a:spcPts val="610"/>
              </a:spcBef>
            </a:pP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000" b="1" spc="4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2000" b="1" spc="-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33333"/>
                </a:solidFill>
                <a:latin typeface="Calibri"/>
                <a:cs typeface="Calibri"/>
              </a:rPr>
              <a:t>CO</a:t>
            </a:r>
            <a:r>
              <a:rPr sz="2000" b="1" spc="3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00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2000" b="1" spc="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1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000" b="1" spc="-9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000" b="1" spc="-1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0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000" b="1" spc="10">
                <a:solidFill>
                  <a:srgbClr val="333333"/>
                </a:solidFill>
                <a:latin typeface="Calibri"/>
                <a:cs typeface="Calibri"/>
              </a:rPr>
              <a:t>G  </a:t>
            </a:r>
            <a:r>
              <a:rPr sz="2000" spc="-10">
                <a:latin typeface="Calibri"/>
                <a:cs typeface="Calibri"/>
              </a:rPr>
              <a:t>SELECT </a:t>
            </a:r>
            <a:r>
              <a:rPr sz="2000" spc="-40">
                <a:latin typeface="Calibri"/>
                <a:cs typeface="Calibri"/>
              </a:rPr>
              <a:t>COMPANY, </a:t>
            </a:r>
            <a:r>
              <a:rPr sz="2000" spc="-10">
                <a:latin typeface="Calibri"/>
                <a:cs typeface="Calibri"/>
              </a:rPr>
              <a:t>COUNT(*) 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FROM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PRODUCT_MAST</a:t>
            </a:r>
            <a:endParaRPr sz="2000">
              <a:latin typeface="Calibri"/>
              <a:cs typeface="Calibri"/>
            </a:endParaRPr>
          </a:p>
          <a:p>
            <a:pPr marL="12700" marR="6681470">
              <a:lnSpc>
                <a:spcPct val="81400"/>
              </a:lnSpc>
            </a:pPr>
            <a:r>
              <a:rPr sz="2000" spc="15">
                <a:latin typeface="Calibri"/>
                <a:cs typeface="Calibri"/>
              </a:rPr>
              <a:t>G</a:t>
            </a:r>
            <a:r>
              <a:rPr sz="2000" spc="25">
                <a:latin typeface="Calibri"/>
                <a:cs typeface="Calibri"/>
              </a:rPr>
              <a:t>R</a:t>
            </a:r>
            <a:r>
              <a:rPr sz="2000" spc="20">
                <a:latin typeface="Calibri"/>
                <a:cs typeface="Calibri"/>
              </a:rPr>
              <a:t>O</a:t>
            </a:r>
            <a:r>
              <a:rPr sz="2000" spc="-15">
                <a:latin typeface="Calibri"/>
                <a:cs typeface="Calibri"/>
              </a:rPr>
              <a:t>U</a:t>
            </a:r>
            <a:r>
              <a:rPr sz="2000" spc="10">
                <a:latin typeface="Calibri"/>
                <a:cs typeface="Calibri"/>
              </a:rPr>
              <a:t>P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40">
                <a:latin typeface="Calibri"/>
                <a:cs typeface="Calibri"/>
              </a:rPr>
              <a:t>B</a:t>
            </a:r>
            <a:r>
              <a:rPr sz="2000" spc="10">
                <a:latin typeface="Calibri"/>
                <a:cs typeface="Calibri"/>
              </a:rPr>
              <a:t>Y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C</a:t>
            </a:r>
            <a:r>
              <a:rPr sz="2000" spc="20">
                <a:latin typeface="Calibri"/>
                <a:cs typeface="Calibri"/>
              </a:rPr>
              <a:t>O</a:t>
            </a:r>
            <a:r>
              <a:rPr sz="2000" spc="10">
                <a:latin typeface="Calibri"/>
                <a:cs typeface="Calibri"/>
              </a:rPr>
              <a:t>M</a:t>
            </a:r>
            <a:r>
              <a:rPr sz="2000" spc="-140">
                <a:latin typeface="Calibri"/>
                <a:cs typeface="Calibri"/>
              </a:rPr>
              <a:t>P</a:t>
            </a:r>
            <a:r>
              <a:rPr sz="2000" spc="40">
                <a:latin typeface="Calibri"/>
                <a:cs typeface="Calibri"/>
              </a:rPr>
              <a:t>A</a:t>
            </a:r>
            <a:r>
              <a:rPr sz="2000" spc="-20">
                <a:latin typeface="Calibri"/>
                <a:cs typeface="Calibri"/>
              </a:rPr>
              <a:t>N</a:t>
            </a:r>
            <a:r>
              <a:rPr sz="2000" spc="5">
                <a:latin typeface="Calibri"/>
                <a:cs typeface="Calibri"/>
              </a:rPr>
              <a:t>Y  </a:t>
            </a:r>
            <a:r>
              <a:rPr sz="2000" spc="25">
                <a:latin typeface="Calibri"/>
                <a:cs typeface="Calibri"/>
              </a:rPr>
              <a:t>H</a:t>
            </a:r>
            <a:r>
              <a:rPr sz="2000" spc="-35">
                <a:latin typeface="Calibri"/>
                <a:cs typeface="Calibri"/>
              </a:rPr>
              <a:t>A</a:t>
            </a:r>
            <a:r>
              <a:rPr sz="2000" spc="-15">
                <a:latin typeface="Calibri"/>
                <a:cs typeface="Calibri"/>
              </a:rPr>
              <a:t>V</a:t>
            </a:r>
            <a:r>
              <a:rPr sz="2000" spc="15">
                <a:latin typeface="Calibri"/>
                <a:cs typeface="Calibri"/>
              </a:rPr>
              <a:t>I</a:t>
            </a:r>
            <a:r>
              <a:rPr sz="2000" spc="-20">
                <a:latin typeface="Calibri"/>
                <a:cs typeface="Calibri"/>
              </a:rPr>
              <a:t>N</a:t>
            </a:r>
            <a:r>
              <a:rPr sz="2000" spc="15">
                <a:latin typeface="Calibri"/>
                <a:cs typeface="Calibri"/>
              </a:rPr>
              <a:t>G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C</a:t>
            </a:r>
            <a:r>
              <a:rPr sz="2000" spc="20">
                <a:latin typeface="Calibri"/>
                <a:cs typeface="Calibri"/>
              </a:rPr>
              <a:t>O</a:t>
            </a:r>
            <a:r>
              <a:rPr sz="2000" spc="-10">
                <a:latin typeface="Calibri"/>
                <a:cs typeface="Calibri"/>
              </a:rPr>
              <a:t>U</a:t>
            </a:r>
            <a:r>
              <a:rPr sz="2000" spc="-20">
                <a:latin typeface="Calibri"/>
                <a:cs typeface="Calibri"/>
              </a:rPr>
              <a:t>N</a:t>
            </a:r>
            <a:r>
              <a:rPr sz="2000" spc="-5">
                <a:latin typeface="Calibri"/>
                <a:cs typeface="Calibri"/>
              </a:rPr>
              <a:t>T(</a:t>
            </a:r>
            <a:r>
              <a:rPr sz="2000" spc="-25">
                <a:latin typeface="Calibri"/>
                <a:cs typeface="Calibri"/>
              </a:rPr>
              <a:t>*</a:t>
            </a:r>
            <a:r>
              <a:rPr sz="2000" spc="-10">
                <a:latin typeface="Calibri"/>
                <a:cs typeface="Calibri"/>
              </a:rPr>
              <a:t>)</a:t>
            </a:r>
            <a:r>
              <a:rPr sz="2000" spc="-30">
                <a:latin typeface="Calibri"/>
                <a:cs typeface="Calibri"/>
              </a:rPr>
              <a:t>&gt;</a:t>
            </a:r>
            <a:r>
              <a:rPr sz="2000" spc="3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000" spc="5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tabLst>
                <a:tab pos="831850" algn="l"/>
              </a:tabLst>
            </a:pPr>
            <a:r>
              <a:rPr sz="2000" spc="10">
                <a:latin typeface="Arial MT"/>
                <a:cs typeface="Arial MT"/>
              </a:rPr>
              <a:t>Com1	</a:t>
            </a:r>
            <a:r>
              <a:rPr sz="2000" spc="15"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  <a:p>
            <a:pPr marL="79375">
              <a:lnSpc>
                <a:spcPts val="2140"/>
              </a:lnSpc>
            </a:pPr>
            <a:r>
              <a:rPr sz="2000" spc="15">
                <a:latin typeface="Arial MT"/>
                <a:cs typeface="Arial MT"/>
              </a:rPr>
              <a:t>Com2</a:t>
            </a:r>
            <a:r>
              <a:rPr sz="2000" spc="-135">
                <a:latin typeface="Arial MT"/>
                <a:cs typeface="Arial MT"/>
              </a:rPr>
              <a:t> </a:t>
            </a:r>
            <a:r>
              <a:rPr sz="2000" spc="15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 SUM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67800"/>
              </a:lnSpc>
              <a:spcBef>
                <a:spcPts val="1130"/>
              </a:spcBef>
            </a:pPr>
            <a:r>
              <a:rPr sz="2400" spc="5">
                <a:latin typeface="Calibri"/>
                <a:cs typeface="Calibri"/>
              </a:rPr>
              <a:t>Sum</a:t>
            </a:r>
            <a:r>
              <a:rPr sz="2400" spc="40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function</a:t>
            </a:r>
            <a:r>
              <a:rPr sz="2400" spc="3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3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used</a:t>
            </a:r>
            <a:r>
              <a:rPr sz="2400" spc="38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calculate</a:t>
            </a:r>
            <a:r>
              <a:rPr sz="2400" spc="39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the</a:t>
            </a:r>
            <a:r>
              <a:rPr sz="2400" spc="3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sum</a:t>
            </a:r>
            <a:r>
              <a:rPr sz="2400" spc="4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3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3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selected</a:t>
            </a:r>
            <a:r>
              <a:rPr sz="2400" spc="3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columns.</a:t>
            </a:r>
            <a:r>
              <a:rPr sz="2400" spc="3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works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numeric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fields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b="1">
                <a:latin typeface="Calibri"/>
                <a:cs typeface="Calibri"/>
              </a:rPr>
              <a:t>Syntax:SUM()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5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(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[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35">
                <a:latin typeface="Calibri"/>
                <a:cs typeface="Calibri"/>
              </a:rPr>
              <a:t>LL</a:t>
            </a:r>
            <a:r>
              <a:rPr sz="2400" spc="15">
                <a:latin typeface="Calibri"/>
                <a:cs typeface="Calibri"/>
              </a:rPr>
              <a:t>|D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]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xp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0">
                <a:latin typeface="Calibri"/>
                <a:cs typeface="Calibri"/>
              </a:rPr>
              <a:t>Example: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SUM()</a:t>
            </a:r>
            <a:endParaRPr sz="2400">
              <a:latin typeface="Calibri"/>
              <a:cs typeface="Calibri"/>
            </a:endParaRPr>
          </a:p>
          <a:p>
            <a:pPr marL="12700" marR="5915660">
              <a:lnSpc>
                <a:spcPts val="3080"/>
              </a:lnSpc>
              <a:spcBef>
                <a:spcPts val="25"/>
              </a:spcBef>
            </a:pPr>
            <a:r>
              <a:rPr sz="2400">
                <a:latin typeface="Calibri"/>
                <a:cs typeface="Calibri"/>
              </a:rPr>
              <a:t>SELECT </a:t>
            </a:r>
            <a:r>
              <a:rPr sz="2400" spc="5">
                <a:latin typeface="Calibri"/>
                <a:cs typeface="Calibri"/>
              </a:rPr>
              <a:t>SUM(COST)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4225" y="0"/>
            <a:ext cx="10638155" cy="684530"/>
            <a:chOff x="1554225" y="0"/>
            <a:chExt cx="1063815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9540" y="43815"/>
            <a:ext cx="33432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4.1.3</a:t>
            </a:r>
            <a:r>
              <a:rPr spc="-80"/>
              <a:t> </a:t>
            </a:r>
            <a:r>
              <a:rPr spc="10"/>
              <a:t>SUM</a:t>
            </a:r>
            <a:r>
              <a:rPr spc="-70"/>
              <a:t> </a:t>
            </a:r>
            <a:r>
              <a:rPr spc="15"/>
              <a:t>Function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168</a:t>
            </a:fld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734123"/>
            <a:ext cx="4073525" cy="583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r>
              <a:rPr sz="2400" b="1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SUM()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SUM(COST)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30"/>
              </a:lnSpc>
              <a:spcBef>
                <a:spcPts val="200"/>
              </a:spcBef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sz="2400" spc="-20">
                <a:latin typeface="Calibri"/>
                <a:cs typeface="Calibri"/>
              </a:rPr>
              <a:t>670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r>
              <a:rPr sz="2400" b="1" spc="-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SUM()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4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12700" marR="1113790">
              <a:lnSpc>
                <a:spcPct val="79600"/>
              </a:lnSpc>
              <a:spcBef>
                <a:spcPts val="310"/>
              </a:spcBef>
            </a:pPr>
            <a:r>
              <a:rPr sz="2400">
                <a:latin typeface="Calibri"/>
                <a:cs typeface="Calibri"/>
              </a:rPr>
              <a:t>SELECT </a:t>
            </a:r>
            <a:r>
              <a:rPr sz="2400" spc="5">
                <a:latin typeface="Calibri"/>
                <a:cs typeface="Calibri"/>
              </a:rPr>
              <a:t>SUM(COST)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PRODUCT_MAST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>
                <a:latin typeface="Calibri"/>
                <a:cs typeface="Calibri"/>
              </a:rPr>
              <a:t> QTY&gt;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 marL="12700">
              <a:lnSpc>
                <a:spcPts val="2014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-20">
                <a:latin typeface="Calibri"/>
                <a:cs typeface="Calibri"/>
              </a:rPr>
              <a:t>320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30"/>
              </a:lnSpc>
            </a:pPr>
            <a:r>
              <a:rPr sz="2400" b="1" spc="5">
                <a:latin typeface="Calibri"/>
                <a:cs typeface="Calibri"/>
              </a:rPr>
              <a:t>Example:</a:t>
            </a:r>
            <a:r>
              <a:rPr sz="2400" b="1" spc="-10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SUM()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with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GROUP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 spc="-75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2700" marR="1113790">
              <a:lnSpc>
                <a:spcPct val="79500"/>
              </a:lnSpc>
              <a:spcBef>
                <a:spcPts val="315"/>
              </a:spcBef>
            </a:pPr>
            <a:r>
              <a:rPr sz="2400">
                <a:latin typeface="Calibri"/>
                <a:cs typeface="Calibri"/>
              </a:rPr>
              <a:t>SELECT </a:t>
            </a:r>
            <a:r>
              <a:rPr sz="2400" spc="5">
                <a:latin typeface="Calibri"/>
                <a:cs typeface="Calibri"/>
              </a:rPr>
              <a:t>SUM(COST)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PRODUCT_MAST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QTY&gt;3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2400" spc="-10">
                <a:latin typeface="Calibri"/>
                <a:cs typeface="Calibri"/>
              </a:rPr>
              <a:t>GROUP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BY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COMPANY;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b="1" spc="-5"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5">
                <a:latin typeface="Calibri"/>
                <a:cs typeface="Calibri"/>
              </a:rPr>
              <a:t>Com1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150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5">
                <a:latin typeface="Calibri"/>
                <a:cs typeface="Calibri"/>
              </a:rPr>
              <a:t>Com2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170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5650" y="1650"/>
            <a:ext cx="10669905" cy="692150"/>
            <a:chOff x="1525650" y="1650"/>
            <a:chExt cx="1066990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8825" y="4825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7584" y="59689"/>
            <a:ext cx="41135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SUM</a:t>
            </a:r>
            <a:r>
              <a:rPr spc="-85"/>
              <a:t> </a:t>
            </a:r>
            <a:r>
              <a:rPr spc="5"/>
              <a:t>Function(Example)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169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4270" y="1073213"/>
            <a:ext cx="4796790" cy="50241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type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literals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>
                <a:latin typeface="Calibri"/>
                <a:cs typeface="Calibri"/>
              </a:rPr>
              <a:t>Types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their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Procedures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>
                <a:latin typeface="Calibri"/>
                <a:cs typeface="Calibri"/>
              </a:rPr>
              <a:t>Tables,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Views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Indexes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Queries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subqueries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>
                <a:latin typeface="Calibri"/>
                <a:cs typeface="Calibri"/>
              </a:rPr>
              <a:t>Aggregate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>
                <a:latin typeface="Calibri"/>
                <a:cs typeface="Calibri"/>
              </a:rPr>
              <a:t>Insert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Update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Delete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>
                <a:latin typeface="Calibri"/>
                <a:cs typeface="Calibri"/>
              </a:rPr>
              <a:t>Joins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>
                <a:latin typeface="Calibri"/>
                <a:cs typeface="Calibri"/>
              </a:rPr>
              <a:t>Unions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>
                <a:latin typeface="Calibri"/>
                <a:cs typeface="Calibri"/>
              </a:rPr>
              <a:t>Minus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>
                <a:latin typeface="Calibri"/>
                <a:cs typeface="Calibri"/>
              </a:rPr>
              <a:t>Cursors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5"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>
                <a:latin typeface="Calibri"/>
                <a:cs typeface="Calibri"/>
              </a:rPr>
              <a:t>Procedures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SQL/PL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7775" y="0"/>
              <a:ext cx="3471926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2189" y="57785"/>
            <a:ext cx="29362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>
                <a:solidFill>
                  <a:srgbClr val="000000"/>
                </a:solidFill>
              </a:rPr>
              <a:t>Content(Conti….)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5610" y="790511"/>
            <a:ext cx="9076055" cy="5466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6367145">
              <a:lnSpc>
                <a:spcPts val="1650"/>
              </a:lnSpc>
              <a:spcBef>
                <a:spcPts val="505"/>
              </a:spcBef>
            </a:pPr>
            <a:r>
              <a:rPr sz="1700" b="1" spc="-1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700" b="1" spc="40">
                <a:solidFill>
                  <a:srgbClr val="333333"/>
                </a:solidFill>
                <a:latin typeface="Calibri"/>
                <a:cs typeface="Calibri"/>
              </a:rPr>
              <a:t>x</a:t>
            </a:r>
            <a:r>
              <a:rPr sz="1700" b="1" spc="-2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700" b="1" spc="3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1700" b="1" spc="-20">
                <a:solidFill>
                  <a:srgbClr val="333333"/>
                </a:solidFill>
                <a:latin typeface="Calibri"/>
                <a:cs typeface="Calibri"/>
              </a:rPr>
              <a:t>p</a:t>
            </a:r>
            <a:r>
              <a:rPr sz="1700" b="1" spc="25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1700" b="1" spc="4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700" b="1" spc="5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1700" b="1" spc="-1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b="1" spc="15">
                <a:solidFill>
                  <a:srgbClr val="333333"/>
                </a:solidFill>
                <a:latin typeface="Calibri"/>
                <a:cs typeface="Calibri"/>
              </a:rPr>
              <a:t>SU</a:t>
            </a:r>
            <a:r>
              <a:rPr sz="1700" b="1" spc="1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1700" b="1" spc="-1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700" b="1" spc="5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1700" b="1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b="1" spc="5">
                <a:solidFill>
                  <a:srgbClr val="333333"/>
                </a:solidFill>
                <a:latin typeface="Calibri"/>
                <a:cs typeface="Calibri"/>
              </a:rPr>
              <a:t>w</a:t>
            </a:r>
            <a:r>
              <a:rPr sz="1700" b="1" spc="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700" b="1" spc="10">
                <a:solidFill>
                  <a:srgbClr val="333333"/>
                </a:solidFill>
                <a:latin typeface="Calibri"/>
                <a:cs typeface="Calibri"/>
              </a:rPr>
              <a:t>th</a:t>
            </a:r>
            <a:r>
              <a:rPr sz="1700" b="1" spc="-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700" b="1" spc="4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1700" b="1" spc="-6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700" b="1" spc="4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1700" b="1" spc="-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1700" b="1" spc="10">
                <a:solidFill>
                  <a:srgbClr val="333333"/>
                </a:solidFill>
                <a:latin typeface="Calibri"/>
                <a:cs typeface="Calibri"/>
              </a:rPr>
              <a:t>G  </a:t>
            </a:r>
            <a:r>
              <a:rPr sz="1700" spc="40">
                <a:latin typeface="Calibri"/>
                <a:cs typeface="Calibri"/>
              </a:rPr>
              <a:t>S</a:t>
            </a:r>
            <a:r>
              <a:rPr sz="1700" spc="-10">
                <a:latin typeface="Calibri"/>
                <a:cs typeface="Calibri"/>
              </a:rPr>
              <a:t>E</a:t>
            </a:r>
            <a:r>
              <a:rPr sz="1700" spc="30">
                <a:latin typeface="Calibri"/>
                <a:cs typeface="Calibri"/>
              </a:rPr>
              <a:t>L</a:t>
            </a:r>
            <a:r>
              <a:rPr sz="1700" spc="-10">
                <a:latin typeface="Calibri"/>
                <a:cs typeface="Calibri"/>
              </a:rPr>
              <a:t>E</a:t>
            </a:r>
            <a:r>
              <a:rPr sz="1700" spc="-15">
                <a:latin typeface="Calibri"/>
                <a:cs typeface="Calibri"/>
              </a:rPr>
              <a:t>C</a:t>
            </a:r>
            <a:r>
              <a:rPr sz="1700" spc="10">
                <a:latin typeface="Calibri"/>
                <a:cs typeface="Calibri"/>
              </a:rPr>
              <a:t>T</a:t>
            </a:r>
            <a:r>
              <a:rPr sz="1700" spc="-95">
                <a:latin typeface="Calibri"/>
                <a:cs typeface="Calibri"/>
              </a:rPr>
              <a:t> </a:t>
            </a:r>
            <a:r>
              <a:rPr sz="1700" spc="-15">
                <a:latin typeface="Calibri"/>
                <a:cs typeface="Calibri"/>
              </a:rPr>
              <a:t>C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40">
                <a:latin typeface="Calibri"/>
                <a:cs typeface="Calibri"/>
              </a:rPr>
              <a:t>M</a:t>
            </a:r>
            <a:r>
              <a:rPr sz="1700" spc="-135">
                <a:latin typeface="Calibri"/>
                <a:cs typeface="Calibri"/>
              </a:rPr>
              <a:t>P</a:t>
            </a:r>
            <a:r>
              <a:rPr sz="1700" spc="-15">
                <a:latin typeface="Calibri"/>
                <a:cs typeface="Calibri"/>
              </a:rPr>
              <a:t>A</a:t>
            </a:r>
            <a:r>
              <a:rPr sz="1700" spc="20">
                <a:latin typeface="Calibri"/>
                <a:cs typeface="Calibri"/>
              </a:rPr>
              <a:t>N</a:t>
            </a:r>
            <a:r>
              <a:rPr sz="1700" spc="-235">
                <a:latin typeface="Calibri"/>
                <a:cs typeface="Calibri"/>
              </a:rPr>
              <a:t>Y</a:t>
            </a:r>
            <a:r>
              <a:rPr sz="1700" spc="5">
                <a:latin typeface="Calibri"/>
                <a:cs typeface="Calibri"/>
              </a:rPr>
              <a:t>,</a:t>
            </a:r>
            <a:r>
              <a:rPr sz="1700" spc="-55">
                <a:latin typeface="Calibri"/>
                <a:cs typeface="Calibri"/>
              </a:rPr>
              <a:t> </a:t>
            </a:r>
            <a:r>
              <a:rPr sz="1700" spc="40">
                <a:latin typeface="Calibri"/>
                <a:cs typeface="Calibri"/>
              </a:rPr>
              <a:t>S</a:t>
            </a:r>
            <a:r>
              <a:rPr sz="1700" spc="30">
                <a:latin typeface="Calibri"/>
                <a:cs typeface="Calibri"/>
              </a:rPr>
              <a:t>U</a:t>
            </a:r>
            <a:r>
              <a:rPr sz="1700" spc="40">
                <a:latin typeface="Calibri"/>
                <a:cs typeface="Calibri"/>
              </a:rPr>
              <a:t>M</a:t>
            </a:r>
            <a:r>
              <a:rPr sz="1700">
                <a:latin typeface="Calibri"/>
                <a:cs typeface="Calibri"/>
              </a:rPr>
              <a:t>(</a:t>
            </a:r>
            <a:r>
              <a:rPr sz="1700" spc="-5">
                <a:latin typeface="Calibri"/>
                <a:cs typeface="Calibri"/>
              </a:rPr>
              <a:t>CO</a:t>
            </a:r>
            <a:r>
              <a:rPr sz="1700" spc="40">
                <a:latin typeface="Calibri"/>
                <a:cs typeface="Calibri"/>
              </a:rPr>
              <a:t>S</a:t>
            </a:r>
            <a:r>
              <a:rPr sz="1700" spc="-10">
                <a:latin typeface="Calibri"/>
                <a:cs typeface="Calibri"/>
              </a:rPr>
              <a:t>T</a:t>
            </a:r>
            <a:r>
              <a:rPr sz="1700" spc="5">
                <a:latin typeface="Calibri"/>
                <a:cs typeface="Calibri"/>
              </a:rPr>
              <a:t>)  FROM PRODUCT_MAST </a:t>
            </a:r>
            <a:r>
              <a:rPr sz="1700" spc="10">
                <a:latin typeface="Calibri"/>
                <a:cs typeface="Calibri"/>
              </a:rPr>
              <a:t> GROUP</a:t>
            </a:r>
            <a:r>
              <a:rPr sz="1700" spc="-8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BY</a:t>
            </a:r>
            <a:r>
              <a:rPr sz="1700" spc="-25">
                <a:latin typeface="Calibri"/>
                <a:cs typeface="Calibri"/>
              </a:rPr>
              <a:t> </a:t>
            </a:r>
            <a:r>
              <a:rPr sz="1700" spc="-15">
                <a:latin typeface="Calibri"/>
                <a:cs typeface="Calibri"/>
              </a:rPr>
              <a:t>COMPANY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400"/>
              </a:lnSpc>
            </a:pPr>
            <a:r>
              <a:rPr sz="1700" spc="-5">
                <a:latin typeface="Calibri"/>
                <a:cs typeface="Calibri"/>
              </a:rPr>
              <a:t>HAVING</a:t>
            </a:r>
            <a:r>
              <a:rPr sz="1700" spc="-80">
                <a:latin typeface="Calibri"/>
                <a:cs typeface="Calibri"/>
              </a:rPr>
              <a:t> </a:t>
            </a:r>
            <a:r>
              <a:rPr sz="1700" spc="10">
                <a:latin typeface="Calibri"/>
                <a:cs typeface="Calibri"/>
              </a:rPr>
              <a:t>SUM(COST)&gt;=</a:t>
            </a:r>
            <a:r>
              <a:rPr sz="1700" spc="10">
                <a:solidFill>
                  <a:srgbClr val="C00000"/>
                </a:solidFill>
                <a:latin typeface="Calibri"/>
                <a:cs typeface="Calibri"/>
              </a:rPr>
              <a:t>170</a:t>
            </a:r>
            <a:r>
              <a:rPr sz="1700" spc="10">
                <a:latin typeface="Calibri"/>
                <a:cs typeface="Calibri"/>
              </a:rPr>
              <a:t>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650"/>
              </a:lnSpc>
            </a:pPr>
            <a:r>
              <a:rPr sz="1700" b="1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650"/>
              </a:lnSpc>
            </a:pPr>
            <a:r>
              <a:rPr sz="1700" spc="20">
                <a:latin typeface="Arial MT"/>
                <a:cs typeface="Arial MT"/>
              </a:rPr>
              <a:t>Com1</a:t>
            </a:r>
            <a:r>
              <a:rPr sz="1700" spc="280">
                <a:latin typeface="Arial MT"/>
                <a:cs typeface="Arial MT"/>
              </a:rPr>
              <a:t> </a:t>
            </a:r>
            <a:r>
              <a:rPr sz="1700" spc="25">
                <a:latin typeface="Arial MT"/>
                <a:cs typeface="Arial MT"/>
              </a:rPr>
              <a:t>335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845"/>
              </a:lnSpc>
            </a:pPr>
            <a:r>
              <a:rPr sz="1700" spc="20">
                <a:latin typeface="Arial MT"/>
                <a:cs typeface="Arial MT"/>
              </a:rPr>
              <a:t>Com3</a:t>
            </a:r>
            <a:r>
              <a:rPr sz="1700" spc="280">
                <a:latin typeface="Arial MT"/>
                <a:cs typeface="Arial MT"/>
              </a:rPr>
              <a:t> </a:t>
            </a:r>
            <a:r>
              <a:rPr sz="1700" spc="25">
                <a:latin typeface="Arial MT"/>
                <a:cs typeface="Arial MT"/>
              </a:rPr>
              <a:t>170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2605"/>
              </a:lnSpc>
              <a:spcBef>
                <a:spcPts val="1015"/>
              </a:spcBef>
            </a:pPr>
            <a:r>
              <a:rPr sz="2400" b="1" spc="-10">
                <a:latin typeface="Calibri"/>
                <a:cs typeface="Calibri"/>
              </a:rPr>
              <a:t>3. </a:t>
            </a:r>
            <a:r>
              <a:rPr sz="2400" b="1" spc="-85">
                <a:latin typeface="Calibri"/>
                <a:cs typeface="Calibri"/>
              </a:rPr>
              <a:t>AVG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8200"/>
              </a:lnSpc>
              <a:spcBef>
                <a:spcPts val="35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AVG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to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calculate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average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 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numeric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type.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AVG</a:t>
            </a:r>
            <a:r>
              <a:rPr sz="2400" spc="-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returns</a:t>
            </a:r>
            <a:r>
              <a:rPr sz="24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average</a:t>
            </a:r>
            <a:r>
              <a:rPr sz="2400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non-Null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-10">
                <a:latin typeface="Calibri"/>
                <a:cs typeface="Calibri"/>
              </a:rPr>
              <a:t>AVG()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400" spc="1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30"/>
              </a:lnSpc>
            </a:pPr>
            <a:r>
              <a:rPr sz="2400" spc="-4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VG</a:t>
            </a:r>
            <a:r>
              <a:rPr sz="2400">
                <a:latin typeface="Calibri"/>
                <a:cs typeface="Calibri"/>
              </a:rPr>
              <a:t>(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[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35">
                <a:latin typeface="Calibri"/>
                <a:cs typeface="Calibri"/>
              </a:rPr>
              <a:t>LL</a:t>
            </a:r>
            <a:r>
              <a:rPr sz="2400" spc="15">
                <a:latin typeface="Calibri"/>
                <a:cs typeface="Calibri"/>
              </a:rPr>
              <a:t>|D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]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xp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)</a:t>
            </a:r>
          </a:p>
          <a:p>
            <a:pPr marL="12700">
              <a:lnSpc>
                <a:spcPts val="2330"/>
              </a:lnSpc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 marR="6047105">
              <a:lnSpc>
                <a:spcPct val="78200"/>
              </a:lnSpc>
              <a:spcBef>
                <a:spcPts val="350"/>
              </a:spcBef>
            </a:pPr>
            <a:r>
              <a:rPr sz="2400" spc="5">
                <a:latin typeface="Calibri"/>
                <a:cs typeface="Calibri"/>
              </a:rPr>
              <a:t>SELECT </a:t>
            </a:r>
            <a:r>
              <a:rPr sz="2400" spc="-5">
                <a:latin typeface="Calibri"/>
                <a:cs typeface="Calibri"/>
              </a:rPr>
              <a:t>AVG(COST)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-20">
                <a:latin typeface="Calibri"/>
                <a:cs typeface="Calibri"/>
              </a:rPr>
              <a:t>67.00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5650" y="0"/>
            <a:ext cx="10669905" cy="687705"/>
            <a:chOff x="1525650" y="0"/>
            <a:chExt cx="1066990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0"/>
              <a:ext cx="1066317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8825" y="0"/>
              <a:ext cx="10663555" cy="681355"/>
            </a:xfrm>
            <a:custGeom>
              <a:avLst/>
              <a:gdLst/>
              <a:ahLst/>
              <a:cxnLst/>
              <a:rect l="l" t="t" r="r" b="b"/>
              <a:pathLst>
                <a:path w="10663555" h="681355">
                  <a:moveTo>
                    <a:pt x="0" y="680974"/>
                  </a:moveTo>
                  <a:lnTo>
                    <a:pt x="10663174" y="680974"/>
                  </a:lnTo>
                </a:path>
                <a:path w="1066355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6464" y="43815"/>
            <a:ext cx="32423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4.1.4</a:t>
            </a:r>
            <a:r>
              <a:rPr spc="-75"/>
              <a:t> AVG</a:t>
            </a:r>
            <a:r>
              <a:rPr spc="-45"/>
              <a:t> </a:t>
            </a:r>
            <a:r>
              <a:rPr spc="10"/>
              <a:t>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096000" y="85724"/>
            <a:ext cx="9525" cy="285750"/>
          </a:xfrm>
          <a:custGeom>
            <a:avLst/>
            <a:gdLst/>
            <a:ahLst/>
            <a:cxnLst/>
            <a:rect l="l" t="t" r="r" b="b"/>
            <a:pathLst>
              <a:path w="9525" h="285750">
                <a:moveTo>
                  <a:pt x="9525" y="0"/>
                </a:moveTo>
                <a:lnTo>
                  <a:pt x="0" y="0"/>
                </a:lnTo>
                <a:lnTo>
                  <a:pt x="0" y="285750"/>
                </a:lnTo>
                <a:lnTo>
                  <a:pt x="9525" y="2857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170</a:t>
            </a:fld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441" y="1080452"/>
            <a:ext cx="8303895" cy="3917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00"/>
              </a:lnSpc>
              <a:spcBef>
                <a:spcPts val="125"/>
              </a:spcBef>
            </a:pPr>
            <a:r>
              <a:rPr sz="2600" b="1" spc="2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6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2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2600" b="1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5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80700"/>
              </a:lnSpc>
              <a:spcBef>
                <a:spcPts val="280"/>
              </a:spcBef>
            </a:pP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MAX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function is 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600" spc="2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find the 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maximum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value of 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a certain </a:t>
            </a:r>
            <a:r>
              <a:rPr sz="2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5">
                <a:solidFill>
                  <a:srgbClr val="333333"/>
                </a:solidFill>
                <a:latin typeface="Calibri"/>
                <a:cs typeface="Calibri"/>
              </a:rPr>
              <a:t>determines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largest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selected</a:t>
            </a:r>
            <a:r>
              <a:rPr sz="2600" spc="-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6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6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600" b="1" spc="1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515"/>
              </a:lnSpc>
            </a:pPr>
            <a:r>
              <a:rPr sz="2600" spc="10">
                <a:latin typeface="Calibri"/>
                <a:cs typeface="Calibri"/>
              </a:rPr>
              <a:t>MAX()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515"/>
              </a:lnSpc>
            </a:pPr>
            <a:r>
              <a:rPr sz="2600" spc="-25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480"/>
              </a:lnSpc>
            </a:pPr>
            <a:r>
              <a:rPr sz="2600" spc="20">
                <a:latin typeface="Calibri"/>
                <a:cs typeface="Calibri"/>
              </a:rPr>
              <a:t>M</a:t>
            </a:r>
            <a:r>
              <a:rPr sz="2600">
                <a:latin typeface="Calibri"/>
                <a:cs typeface="Calibri"/>
              </a:rPr>
              <a:t>AX</a:t>
            </a:r>
            <a:r>
              <a:rPr sz="2600" spc="5">
                <a:latin typeface="Calibri"/>
                <a:cs typeface="Calibri"/>
              </a:rPr>
              <a:t>(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600" spc="20">
                <a:latin typeface="Calibri"/>
                <a:cs typeface="Calibri"/>
              </a:rPr>
              <a:t>[</a:t>
            </a:r>
            <a:r>
              <a:rPr sz="2600" spc="-5">
                <a:latin typeface="Calibri"/>
                <a:cs typeface="Calibri"/>
              </a:rPr>
              <a:t>A</a:t>
            </a:r>
            <a:r>
              <a:rPr sz="2600" spc="25">
                <a:latin typeface="Calibri"/>
                <a:cs typeface="Calibri"/>
              </a:rPr>
              <a:t>LL</a:t>
            </a:r>
            <a:r>
              <a:rPr sz="2600" spc="5">
                <a:latin typeface="Calibri"/>
                <a:cs typeface="Calibri"/>
              </a:rPr>
              <a:t>|</a:t>
            </a:r>
            <a:r>
              <a:rPr sz="2600" spc="40">
                <a:latin typeface="Calibri"/>
                <a:cs typeface="Calibri"/>
              </a:rPr>
              <a:t>D</a:t>
            </a:r>
            <a:r>
              <a:rPr sz="2600" spc="15">
                <a:latin typeface="Calibri"/>
                <a:cs typeface="Calibri"/>
              </a:rPr>
              <a:t>I</a:t>
            </a:r>
            <a:r>
              <a:rPr sz="2600" spc="5">
                <a:latin typeface="Calibri"/>
                <a:cs typeface="Calibri"/>
              </a:rPr>
              <a:t>ST</a:t>
            </a:r>
            <a:r>
              <a:rPr sz="2600" spc="10">
                <a:latin typeface="Calibri"/>
                <a:cs typeface="Calibri"/>
              </a:rPr>
              <a:t>I</a:t>
            </a:r>
            <a:r>
              <a:rPr sz="2600" spc="-30">
                <a:latin typeface="Calibri"/>
                <a:cs typeface="Calibri"/>
              </a:rPr>
              <a:t>N</a:t>
            </a:r>
            <a:r>
              <a:rPr sz="2600" spc="30">
                <a:latin typeface="Calibri"/>
                <a:cs typeface="Calibri"/>
              </a:rPr>
              <a:t>C</a:t>
            </a:r>
            <a:r>
              <a:rPr sz="2600" spc="5">
                <a:latin typeface="Calibri"/>
                <a:cs typeface="Calibri"/>
              </a:rPr>
              <a:t>T]</a:t>
            </a:r>
            <a:r>
              <a:rPr sz="2600" spc="-270">
                <a:latin typeface="Calibri"/>
                <a:cs typeface="Calibri"/>
              </a:rPr>
              <a:t> </a:t>
            </a:r>
            <a:r>
              <a:rPr sz="2600" spc="-100">
                <a:latin typeface="Calibri"/>
                <a:cs typeface="Calibri"/>
              </a:rPr>
              <a:t>e</a:t>
            </a:r>
            <a:r>
              <a:rPr sz="2600" spc="-5">
                <a:latin typeface="Calibri"/>
                <a:cs typeface="Calibri"/>
              </a:rPr>
              <a:t>x</a:t>
            </a:r>
            <a:r>
              <a:rPr sz="2600" spc="-20">
                <a:latin typeface="Calibri"/>
                <a:cs typeface="Calibri"/>
              </a:rPr>
              <a:t>p</a:t>
            </a:r>
            <a:r>
              <a:rPr sz="2600" spc="-10">
                <a:latin typeface="Calibri"/>
                <a:cs typeface="Calibri"/>
              </a:rPr>
              <a:t>r</a:t>
            </a:r>
            <a:r>
              <a:rPr sz="2600" spc="-25">
                <a:latin typeface="Calibri"/>
                <a:cs typeface="Calibri"/>
              </a:rPr>
              <a:t>e</a:t>
            </a:r>
            <a:r>
              <a:rPr sz="2600" spc="30">
                <a:latin typeface="Calibri"/>
                <a:cs typeface="Calibri"/>
              </a:rPr>
              <a:t>ss</a:t>
            </a:r>
            <a:r>
              <a:rPr sz="2600" spc="5">
                <a:latin typeface="Calibri"/>
                <a:cs typeface="Calibri"/>
              </a:rPr>
              <a:t>i</a:t>
            </a:r>
            <a:r>
              <a:rPr sz="2600" spc="-30">
                <a:latin typeface="Calibri"/>
                <a:cs typeface="Calibri"/>
              </a:rPr>
              <a:t>o</a:t>
            </a:r>
            <a:r>
              <a:rPr sz="2600" spc="10">
                <a:latin typeface="Calibri"/>
                <a:cs typeface="Calibri"/>
              </a:rPr>
              <a:t>n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5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475"/>
              </a:lnSpc>
            </a:pPr>
            <a:r>
              <a:rPr sz="2600" b="1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600">
              <a:latin typeface="Calibri"/>
              <a:cs typeface="Calibri"/>
            </a:endParaRPr>
          </a:p>
          <a:p>
            <a:pPr marL="12700" marR="5019675">
              <a:lnSpc>
                <a:spcPct val="80700"/>
              </a:lnSpc>
              <a:spcBef>
                <a:spcPts val="284"/>
              </a:spcBef>
            </a:pPr>
            <a:r>
              <a:rPr sz="2600" spc="5">
                <a:latin typeface="Calibri"/>
                <a:cs typeface="Calibri"/>
              </a:rPr>
              <a:t>S</a:t>
            </a:r>
            <a:r>
              <a:rPr sz="2600" spc="-5">
                <a:latin typeface="Calibri"/>
                <a:cs typeface="Calibri"/>
              </a:rPr>
              <a:t>E</a:t>
            </a:r>
            <a:r>
              <a:rPr sz="2600" spc="30">
                <a:latin typeface="Calibri"/>
                <a:cs typeface="Calibri"/>
              </a:rPr>
              <a:t>L</a:t>
            </a:r>
            <a:r>
              <a:rPr sz="2600" spc="5">
                <a:latin typeface="Calibri"/>
                <a:cs typeface="Calibri"/>
              </a:rPr>
              <a:t>E</a:t>
            </a:r>
            <a:r>
              <a:rPr sz="2600" spc="30">
                <a:latin typeface="Calibri"/>
                <a:cs typeface="Calibri"/>
              </a:rPr>
              <a:t>C</a:t>
            </a:r>
            <a:r>
              <a:rPr sz="2600" spc="10">
                <a:latin typeface="Calibri"/>
                <a:cs typeface="Calibri"/>
              </a:rPr>
              <a:t>T</a:t>
            </a:r>
            <a:r>
              <a:rPr sz="2600" spc="-150">
                <a:latin typeface="Calibri"/>
                <a:cs typeface="Calibri"/>
              </a:rPr>
              <a:t> </a:t>
            </a:r>
            <a:r>
              <a:rPr sz="2600" spc="25">
                <a:latin typeface="Calibri"/>
                <a:cs typeface="Calibri"/>
              </a:rPr>
              <a:t>M</a:t>
            </a:r>
            <a:r>
              <a:rPr sz="2600" spc="-5">
                <a:latin typeface="Calibri"/>
                <a:cs typeface="Calibri"/>
              </a:rPr>
              <a:t>AX</a:t>
            </a:r>
            <a:r>
              <a:rPr sz="2600" spc="30">
                <a:latin typeface="Calibri"/>
                <a:cs typeface="Calibri"/>
              </a:rPr>
              <a:t>(</a:t>
            </a:r>
            <a:r>
              <a:rPr sz="2600" spc="15">
                <a:latin typeface="Calibri"/>
                <a:cs typeface="Calibri"/>
              </a:rPr>
              <a:t>R</a:t>
            </a:r>
            <a:r>
              <a:rPr sz="2600" spc="-235">
                <a:latin typeface="Calibri"/>
                <a:cs typeface="Calibri"/>
              </a:rPr>
              <a:t>A</a:t>
            </a:r>
            <a:r>
              <a:rPr sz="2600" spc="5">
                <a:latin typeface="Calibri"/>
                <a:cs typeface="Calibri"/>
              </a:rPr>
              <a:t>T</a:t>
            </a:r>
            <a:r>
              <a:rPr sz="2600" spc="-5">
                <a:latin typeface="Calibri"/>
                <a:cs typeface="Calibri"/>
              </a:rPr>
              <a:t>E</a:t>
            </a:r>
            <a:r>
              <a:rPr sz="2600" spc="5">
                <a:latin typeface="Calibri"/>
                <a:cs typeface="Calibri"/>
              </a:rPr>
              <a:t>)  FROM</a:t>
            </a:r>
            <a:r>
              <a:rPr sz="2600" spc="-110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PRODUCT_MAST; </a:t>
            </a:r>
            <a:r>
              <a:rPr sz="2600" spc="-575">
                <a:latin typeface="Calibri"/>
                <a:cs typeface="Calibri"/>
              </a:rPr>
              <a:t> </a:t>
            </a:r>
            <a:r>
              <a:rPr sz="2600" spc="30">
                <a:latin typeface="Calibri"/>
                <a:cs typeface="Calibri"/>
              </a:rPr>
              <a:t>30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4225" y="0"/>
            <a:ext cx="10641330" cy="687705"/>
            <a:chOff x="1554225" y="0"/>
            <a:chExt cx="1064133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0015" y="43815"/>
            <a:ext cx="33610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4.1.5</a:t>
            </a:r>
            <a:r>
              <a:rPr spc="-60"/>
              <a:t> </a:t>
            </a:r>
            <a:r>
              <a:rPr spc="25"/>
              <a:t>MAX</a:t>
            </a:r>
            <a:r>
              <a:rPr spc="-55"/>
              <a:t> </a:t>
            </a:r>
            <a:r>
              <a:rPr spc="10"/>
              <a:t>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096000" y="85725"/>
            <a:ext cx="9525" cy="285750"/>
          </a:xfrm>
          <a:custGeom>
            <a:avLst/>
            <a:gdLst/>
            <a:ahLst/>
            <a:cxnLst/>
            <a:rect l="l" t="t" r="r" b="b"/>
            <a:pathLst>
              <a:path w="9525" h="285750">
                <a:moveTo>
                  <a:pt x="9525" y="0"/>
                </a:moveTo>
                <a:lnTo>
                  <a:pt x="0" y="0"/>
                </a:lnTo>
                <a:lnTo>
                  <a:pt x="0" y="285750"/>
                </a:lnTo>
                <a:lnTo>
                  <a:pt x="9525" y="2857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171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045" y="1029969"/>
            <a:ext cx="8296275" cy="435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5. 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2400" b="1" spc="-1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60"/>
              </a:spcBef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MIN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function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minimum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certain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column.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function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determines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smallest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 all selected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25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>
                <a:latin typeface="Calibri"/>
                <a:cs typeface="Calibri"/>
              </a:rPr>
              <a:t>MIN()</a:t>
            </a: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5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63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-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(</a:t>
            </a:r>
            <a:r>
              <a:rPr sz="2400" spc="10">
                <a:latin typeface="Calibri"/>
                <a:cs typeface="Calibri"/>
              </a:rPr>
              <a:t> [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LL</a:t>
            </a:r>
            <a:r>
              <a:rPr sz="2400" spc="15">
                <a:latin typeface="Calibri"/>
                <a:cs typeface="Calibri"/>
              </a:rPr>
              <a:t>|D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]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x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)</a:t>
            </a:r>
          </a:p>
          <a:p>
            <a:pPr marL="12700">
              <a:lnSpc>
                <a:spcPts val="2590"/>
              </a:lnSpc>
            </a:pPr>
            <a:r>
              <a:rPr sz="2400" b="1" spc="5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MIN(RATE)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ts val="2590"/>
              </a:lnSpc>
              <a:buSzPct val="95833"/>
              <a:buAutoNum type="arabicPeriod"/>
              <a:tabLst>
                <a:tab pos="243204" algn="l"/>
              </a:tabLst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PRODUCT_MAST;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2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0"/>
            <a:ext cx="10688955" cy="687705"/>
            <a:chOff x="1506600" y="0"/>
            <a:chExt cx="1068895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6822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0"/>
              <a:ext cx="10682605" cy="681355"/>
            </a:xfrm>
            <a:custGeom>
              <a:avLst/>
              <a:gdLst/>
              <a:ahLst/>
              <a:cxnLst/>
              <a:rect l="l" t="t" r="r" b="b"/>
              <a:pathLst>
                <a:path w="10682605" h="681355">
                  <a:moveTo>
                    <a:pt x="0" y="680974"/>
                  </a:moveTo>
                  <a:lnTo>
                    <a:pt x="10682224" y="680974"/>
                  </a:lnTo>
                </a:path>
                <a:path w="106826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0970" y="43815"/>
            <a:ext cx="32613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4.1.6</a:t>
            </a:r>
            <a:r>
              <a:rPr spc="-70"/>
              <a:t> </a:t>
            </a:r>
            <a:r>
              <a:rPr spc="10"/>
              <a:t>MIN</a:t>
            </a:r>
            <a:r>
              <a:rPr spc="-45"/>
              <a:t> </a:t>
            </a:r>
            <a:r>
              <a:rPr spc="10"/>
              <a:t>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6096000" y="85725"/>
            <a:ext cx="9525" cy="285750"/>
          </a:xfrm>
          <a:custGeom>
            <a:avLst/>
            <a:gdLst/>
            <a:ahLst/>
            <a:cxnLst/>
            <a:rect l="l" t="t" r="r" b="b"/>
            <a:pathLst>
              <a:path w="9525" h="285750">
                <a:moveTo>
                  <a:pt x="9525" y="0"/>
                </a:moveTo>
                <a:lnTo>
                  <a:pt x="0" y="0"/>
                </a:lnTo>
                <a:lnTo>
                  <a:pt x="0" y="285750"/>
                </a:lnTo>
                <a:lnTo>
                  <a:pt x="9525" y="2857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172</a:t>
            </a:fld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754" y="720153"/>
            <a:ext cx="8891905" cy="487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INSERT</a:t>
            </a:r>
            <a:r>
              <a:rPr sz="2400" b="1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240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0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2400" spc="-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-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125"/>
              </a:spcBef>
            </a:pP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It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possible</a:t>
            </a:r>
            <a:r>
              <a:rPr sz="2400" spc="-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write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-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INTO</a:t>
            </a:r>
            <a:r>
              <a:rPr sz="24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two</a:t>
            </a:r>
            <a:r>
              <a:rPr sz="2400" spc="-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ways.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200"/>
              </a:spcBef>
            </a:pPr>
            <a:r>
              <a:rPr sz="2400" b="1" spc="-5">
                <a:solidFill>
                  <a:srgbClr val="20202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5080" indent="104775" algn="just">
              <a:lnSpc>
                <a:spcPct val="70400"/>
              </a:lnSpc>
              <a:spcBef>
                <a:spcPts val="975"/>
              </a:spcBef>
            </a:pP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first </a:t>
            </a:r>
            <a:r>
              <a:rPr sz="2400" spc="-35">
                <a:solidFill>
                  <a:srgbClr val="202020"/>
                </a:solidFill>
                <a:latin typeface="Calibri"/>
                <a:cs typeface="Calibri"/>
              </a:rPr>
              <a:t>way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specifies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both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column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names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values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to be 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inserted.</a:t>
            </a:r>
            <a:endParaRPr sz="2400">
              <a:latin typeface="Calibri"/>
              <a:cs typeface="Calibri"/>
            </a:endParaRPr>
          </a:p>
          <a:p>
            <a:pPr marL="12700" marR="6985" indent="76200" algn="just">
              <a:lnSpc>
                <a:spcPct val="70400"/>
              </a:lnSpc>
              <a:spcBef>
                <a:spcPts val="975"/>
              </a:spcBef>
            </a:pP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If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you are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adding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values 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for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all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columns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table,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then no need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 to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specify the column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names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SQL </a:t>
            </a:r>
            <a:r>
              <a:rPr sz="2400" spc="-30">
                <a:solidFill>
                  <a:srgbClr val="202020"/>
                </a:solidFill>
                <a:latin typeface="Calibri"/>
                <a:cs typeface="Calibri"/>
              </a:rPr>
              <a:t>query.</a:t>
            </a:r>
            <a:r>
              <a:rPr sz="2400" spc="4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02020"/>
                </a:solidFill>
                <a:latin typeface="Calibri"/>
                <a:cs typeface="Calibri"/>
              </a:rPr>
              <a:t>However,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make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sure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that 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order of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values is in the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same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order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as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columns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30">
                <a:solidFill>
                  <a:srgbClr val="006699"/>
                </a:solidFill>
                <a:latin typeface="Calibri"/>
                <a:cs typeface="Calibri"/>
              </a:rPr>
              <a:t>I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NS</a:t>
            </a:r>
            <a:r>
              <a:rPr sz="2400" b="1" spc="25">
                <a:solidFill>
                  <a:srgbClr val="006699"/>
                </a:solidFill>
                <a:latin typeface="Calibri"/>
                <a:cs typeface="Calibri"/>
              </a:rPr>
              <a:t>E</a:t>
            </a: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RT</a:t>
            </a:r>
            <a:r>
              <a:rPr sz="2400" b="1" spc="-8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30">
                <a:solidFill>
                  <a:srgbClr val="006699"/>
                </a:solidFill>
                <a:latin typeface="Calibri"/>
                <a:cs typeface="Calibri"/>
              </a:rPr>
              <a:t>I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N</a:t>
            </a:r>
            <a:r>
              <a:rPr sz="2400" b="1" spc="-70">
                <a:solidFill>
                  <a:srgbClr val="006699"/>
                </a:solidFill>
                <a:latin typeface="Calibri"/>
                <a:cs typeface="Calibri"/>
              </a:rPr>
              <a:t>T</a:t>
            </a: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O</a:t>
            </a:r>
            <a:r>
              <a:rPr sz="2400" b="1" spc="-7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5">
                <a:latin typeface="Calibri"/>
                <a:cs typeface="Calibri"/>
              </a:rPr>
              <a:t>_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(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25">
                <a:latin typeface="Calibri"/>
                <a:cs typeface="Calibri"/>
              </a:rPr>
              <a:t>mn</a:t>
            </a:r>
            <a:r>
              <a:rPr sz="2400" spc="-20">
                <a:latin typeface="Calibri"/>
                <a:cs typeface="Calibri"/>
              </a:rPr>
              <a:t>1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17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-20">
                <a:latin typeface="Calibri"/>
                <a:cs typeface="Calibri"/>
              </a:rPr>
              <a:t>2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-20">
                <a:latin typeface="Calibri"/>
                <a:cs typeface="Calibri"/>
              </a:rPr>
              <a:t>3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...</a:t>
            </a:r>
            <a:r>
              <a:rPr sz="2400">
                <a:latin typeface="Calibri"/>
                <a:cs typeface="Calibri"/>
              </a:rPr>
              <a:t>)</a:t>
            </a:r>
          </a:p>
          <a:p>
            <a:pPr marL="146050" marR="4461510" indent="-133985" algn="just">
              <a:lnSpc>
                <a:spcPct val="104299"/>
              </a:lnSpc>
            </a:pP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VALUES </a:t>
            </a:r>
            <a:r>
              <a:rPr sz="2400" spc="-10">
                <a:latin typeface="Calibri"/>
                <a:cs typeface="Calibri"/>
              </a:rPr>
              <a:t>(value1, </a:t>
            </a:r>
            <a:r>
              <a:rPr sz="2400" spc="-15">
                <a:latin typeface="Calibri"/>
                <a:cs typeface="Calibri"/>
              </a:rPr>
              <a:t>value2, value3, </a:t>
            </a:r>
            <a:r>
              <a:rPr sz="2400" spc="-5">
                <a:latin typeface="Calibri"/>
                <a:cs typeface="Calibri"/>
              </a:rPr>
              <a:t>...);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'2nd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way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10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INTO</a:t>
            </a:r>
            <a:r>
              <a:rPr sz="2400" b="1" spc="-9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</a:t>
            </a:r>
          </a:p>
          <a:p>
            <a:pPr marL="12700" algn="just">
              <a:lnSpc>
                <a:spcPct val="100000"/>
              </a:lnSpc>
              <a:spcBef>
                <a:spcPts val="200"/>
              </a:spcBef>
            </a:pP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VALUES</a:t>
            </a:r>
            <a:r>
              <a:rPr sz="2400" b="1" spc="-4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(value1,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value2,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value3,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...);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1650"/>
            <a:ext cx="10765155" cy="692150"/>
            <a:chOff x="1430400" y="1650"/>
            <a:chExt cx="1076515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575" y="4825"/>
              <a:ext cx="107584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4825"/>
              <a:ext cx="10758805" cy="685800"/>
            </a:xfrm>
            <a:custGeom>
              <a:avLst/>
              <a:gdLst/>
              <a:ahLst/>
              <a:cxnLst/>
              <a:rect l="l" t="t" r="r" b="b"/>
              <a:pathLst>
                <a:path w="10758805" h="685800">
                  <a:moveTo>
                    <a:pt x="0" y="685800"/>
                  </a:moveTo>
                  <a:lnTo>
                    <a:pt x="10758423" y="685800"/>
                  </a:lnTo>
                </a:path>
                <a:path w="10758805" h="685800">
                  <a:moveTo>
                    <a:pt x="107584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5939" y="57785"/>
            <a:ext cx="74866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Insert,</a:t>
            </a:r>
            <a:r>
              <a:rPr spc="-45"/>
              <a:t> </a:t>
            </a:r>
            <a:r>
              <a:rPr spc="-5"/>
              <a:t>Update</a:t>
            </a:r>
            <a:r>
              <a:rPr spc="-25"/>
              <a:t> </a:t>
            </a:r>
            <a:r>
              <a:rPr spc="5"/>
              <a:t>and</a:t>
            </a:r>
            <a:r>
              <a:rPr spc="-55"/>
              <a:t> </a:t>
            </a:r>
            <a:r>
              <a:rPr spc="10"/>
              <a:t>Delete</a:t>
            </a:r>
            <a:r>
              <a:rPr spc="-95"/>
              <a:t> </a:t>
            </a:r>
            <a:r>
              <a:t>Operations</a:t>
            </a:r>
            <a:r>
              <a:rPr spc="-140"/>
              <a:t> </a:t>
            </a:r>
            <a:r>
              <a:rPr spc="25"/>
              <a:t>in</a:t>
            </a:r>
            <a:r>
              <a:rPr spc="-45"/>
              <a:t> </a:t>
            </a:r>
            <a:r>
              <a:rPr spc="15"/>
              <a:t>SQL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173</a:t>
            </a:fld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037195" cy="397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>
                <a:solidFill>
                  <a:srgbClr val="20202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-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value</a:t>
            </a:r>
            <a:r>
              <a:rPr sz="24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1st</a:t>
            </a:r>
            <a:r>
              <a:rPr sz="2400" spc="-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75">
                <a:solidFill>
                  <a:srgbClr val="202020"/>
                </a:solidFill>
                <a:latin typeface="Calibri"/>
                <a:cs typeface="Calibri"/>
              </a:rPr>
              <a:t>way.</a:t>
            </a:r>
            <a:r>
              <a:rPr sz="2400" spc="4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column</a:t>
            </a:r>
            <a:r>
              <a:rPr sz="2400" spc="-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names</a:t>
            </a:r>
            <a:r>
              <a:rPr sz="24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 spc="-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67800"/>
              </a:lnSpc>
              <a:spcBef>
                <a:spcPts val="1125"/>
              </a:spcBef>
              <a:tabLst>
                <a:tab pos="3167380" algn="l"/>
              </a:tabLst>
            </a:pP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8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INTO</a:t>
            </a:r>
            <a:r>
              <a:rPr sz="2400" b="1" spc="-6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Employee	(EmpId,LastName,FirstName,ADDRESS,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City)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VALUES</a:t>
            </a:r>
            <a:r>
              <a:rPr sz="2400" b="1" spc="-4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(1,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'XYZ'</a:t>
            </a:r>
            <a:r>
              <a:rPr sz="2400" spc="5">
                <a:latin typeface="Calibri"/>
                <a:cs typeface="Calibri"/>
              </a:rPr>
              <a:t>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00FF"/>
                </a:solidFill>
                <a:latin typeface="Calibri"/>
                <a:cs typeface="Calibri"/>
              </a:rPr>
              <a:t>'ABC'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00FF"/>
                </a:solidFill>
                <a:latin typeface="Calibri"/>
                <a:cs typeface="Calibri"/>
              </a:rPr>
              <a:t>'India'</a:t>
            </a:r>
            <a:r>
              <a:rPr sz="2400" spc="-10">
                <a:latin typeface="Calibri"/>
                <a:cs typeface="Calibri"/>
              </a:rPr>
              <a:t>,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00FF"/>
                </a:solidFill>
                <a:latin typeface="Calibri"/>
                <a:cs typeface="Calibri"/>
              </a:rPr>
              <a:t>'Mumbai'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 marR="74295" indent="133350">
              <a:lnSpc>
                <a:spcPct val="70400"/>
              </a:lnSpc>
              <a:spcBef>
                <a:spcPts val="980"/>
              </a:spcBef>
            </a:pP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9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INTO </a:t>
            </a:r>
            <a:r>
              <a:rPr sz="2400">
                <a:latin typeface="Calibri"/>
                <a:cs typeface="Calibri"/>
              </a:rPr>
              <a:t>Employee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(EmpId,LastName,FirstName,ADDRESS,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City)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20">
                <a:solidFill>
                  <a:srgbClr val="5C5C5C"/>
                </a:solidFill>
                <a:latin typeface="Calibri"/>
                <a:cs typeface="Calibri"/>
              </a:rPr>
              <a:t>VALUES</a:t>
            </a:r>
            <a:r>
              <a:rPr sz="2400" spc="-8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5C5C5C"/>
                </a:solidFill>
                <a:latin typeface="Calibri"/>
                <a:cs typeface="Calibri"/>
              </a:rPr>
              <a:t>(2,</a:t>
            </a:r>
            <a:r>
              <a:rPr sz="2400" spc="-15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'X'</a:t>
            </a:r>
            <a:r>
              <a:rPr sz="2400">
                <a:solidFill>
                  <a:srgbClr val="5C5C5C"/>
                </a:solidFill>
                <a:latin typeface="Calibri"/>
                <a:cs typeface="Calibri"/>
              </a:rPr>
              <a:t>,</a:t>
            </a:r>
            <a:r>
              <a:rPr sz="2400" spc="-90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'A'</a:t>
            </a:r>
            <a:r>
              <a:rPr sz="2400" spc="5">
                <a:solidFill>
                  <a:srgbClr val="5C5C5C"/>
                </a:solidFill>
                <a:latin typeface="Calibri"/>
                <a:cs typeface="Calibri"/>
              </a:rPr>
              <a:t>,</a:t>
            </a:r>
            <a:r>
              <a:rPr sz="2400" spc="-15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00FF"/>
                </a:solidFill>
                <a:latin typeface="Calibri"/>
                <a:cs typeface="Calibri"/>
              </a:rPr>
              <a:t>'India'</a:t>
            </a:r>
            <a:r>
              <a:rPr sz="2400" spc="-10">
                <a:solidFill>
                  <a:srgbClr val="5C5C5C"/>
                </a:solidFill>
                <a:latin typeface="Calibri"/>
                <a:cs typeface="Calibri"/>
              </a:rPr>
              <a:t>,</a:t>
            </a:r>
            <a:r>
              <a:rPr sz="2400" spc="55">
                <a:solidFill>
                  <a:srgbClr val="5C5C5C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'Pune'</a:t>
            </a:r>
            <a:r>
              <a:rPr sz="2400" spc="-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5C5C5C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Insert</a:t>
            </a:r>
            <a:r>
              <a:rPr sz="2400" spc="-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value</a:t>
            </a:r>
            <a:r>
              <a:rPr sz="2400" spc="5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2nd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70">
                <a:solidFill>
                  <a:srgbClr val="202020"/>
                </a:solidFill>
                <a:latin typeface="Calibri"/>
                <a:cs typeface="Calibri"/>
              </a:rPr>
              <a:t>way.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INSERT</a:t>
            </a:r>
            <a:r>
              <a:rPr sz="2400" b="1" spc="-10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INTO</a:t>
            </a:r>
            <a:r>
              <a:rPr sz="2400" b="1" spc="-8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Employee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VALUES</a:t>
            </a:r>
            <a:r>
              <a:rPr sz="2400" b="1" spc="-4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(3,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'XYZ'</a:t>
            </a:r>
            <a:r>
              <a:rPr sz="2400" spc="5">
                <a:latin typeface="Calibri"/>
                <a:cs typeface="Calibri"/>
              </a:rPr>
              <a:t>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00FF"/>
                </a:solidFill>
                <a:latin typeface="Calibri"/>
                <a:cs typeface="Calibri"/>
              </a:rPr>
              <a:t>'ABC'</a:t>
            </a:r>
            <a:r>
              <a:rPr sz="2400" spc="-5">
                <a:latin typeface="Calibri"/>
                <a:cs typeface="Calibri"/>
              </a:rPr>
              <a:t>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00FF"/>
                </a:solidFill>
                <a:latin typeface="Calibri"/>
                <a:cs typeface="Calibri"/>
              </a:rPr>
              <a:t>'India'</a:t>
            </a:r>
            <a:r>
              <a:rPr sz="2400" spc="-10">
                <a:latin typeface="Calibri"/>
                <a:cs typeface="Calibri"/>
              </a:rPr>
              <a:t>,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00FF"/>
                </a:solidFill>
                <a:latin typeface="Calibri"/>
                <a:cs typeface="Calibri"/>
              </a:rPr>
              <a:t>'Mumbai'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0"/>
            <a:ext cx="10685780" cy="684530"/>
            <a:chOff x="1506600" y="0"/>
            <a:chExt cx="106857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6822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0"/>
              <a:ext cx="10682605" cy="681355"/>
            </a:xfrm>
            <a:custGeom>
              <a:avLst/>
              <a:gdLst/>
              <a:ahLst/>
              <a:cxnLst/>
              <a:rect l="l" t="t" r="r" b="b"/>
              <a:pathLst>
                <a:path w="10682605" h="681355">
                  <a:moveTo>
                    <a:pt x="0" y="680974"/>
                  </a:moveTo>
                  <a:lnTo>
                    <a:pt x="10682224" y="680974"/>
                  </a:lnTo>
                </a:path>
                <a:path w="106826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96409" y="43815"/>
            <a:ext cx="51073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5.1</a:t>
            </a:r>
            <a:r>
              <a:rPr spc="-50"/>
              <a:t> </a:t>
            </a:r>
            <a:r>
              <a:rPr spc="-10"/>
              <a:t>INSERT </a:t>
            </a:r>
            <a:r>
              <a:t>operation</a:t>
            </a:r>
            <a:r>
              <a:rPr spc="-135"/>
              <a:t> </a:t>
            </a:r>
            <a:r>
              <a:t>Example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174</a:t>
            </a:fld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952563"/>
            <a:ext cx="8053070" cy="52908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pd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4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825"/>
              </a:spcBef>
            </a:pP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UPDATE</a:t>
            </a:r>
            <a:r>
              <a:rPr sz="2400" spc="-2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 spc="-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modify</a:t>
            </a:r>
            <a:r>
              <a:rPr sz="2400" spc="-5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2400" spc="-1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-5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spc="-5">
                <a:solidFill>
                  <a:srgbClr val="20202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45">
                <a:solidFill>
                  <a:srgbClr val="006699"/>
                </a:solidFill>
                <a:latin typeface="Calibri"/>
                <a:cs typeface="Calibri"/>
              </a:rPr>
              <a:t>UPDATE</a:t>
            </a:r>
            <a:r>
              <a:rPr sz="2400" b="1" spc="-1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table_name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SET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column1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5">
                <a:latin typeface="Calibri"/>
                <a:cs typeface="Calibri"/>
              </a:rPr>
              <a:t> value1,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column2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5">
                <a:latin typeface="Calibri"/>
                <a:cs typeface="Calibri"/>
              </a:rPr>
              <a:t> value2,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WHERE</a:t>
            </a:r>
            <a:r>
              <a:rPr sz="2400" b="1" spc="-2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condition;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spc="5">
                <a:solidFill>
                  <a:srgbClr val="20202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45">
                <a:solidFill>
                  <a:srgbClr val="006699"/>
                </a:solidFill>
                <a:latin typeface="Calibri"/>
                <a:cs typeface="Calibri"/>
              </a:rPr>
              <a:t>UPDATE</a:t>
            </a:r>
            <a:r>
              <a:rPr sz="2400" b="1" spc="-3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Employee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5">
                <a:solidFill>
                  <a:srgbClr val="006699"/>
                </a:solidFill>
                <a:latin typeface="Calibri"/>
                <a:cs typeface="Calibri"/>
              </a:rPr>
              <a:t>SET</a:t>
            </a:r>
            <a:r>
              <a:rPr sz="2400" b="1" spc="-1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FirstName=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'KS'</a:t>
            </a:r>
            <a:r>
              <a:rPr sz="2400" spc="5">
                <a:latin typeface="Calibri"/>
                <a:cs typeface="Calibri"/>
              </a:rPr>
              <a:t>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City=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0000FF"/>
                </a:solidFill>
                <a:latin typeface="Calibri"/>
                <a:cs typeface="Calibri"/>
              </a:rPr>
              <a:t>'Pune'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WHERE</a:t>
            </a:r>
            <a:r>
              <a:rPr sz="2400" b="1" spc="-2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EmpId=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0"/>
            <a:ext cx="10761980" cy="684530"/>
            <a:chOff x="1430400" y="0"/>
            <a:chExt cx="107619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575" y="0"/>
              <a:ext cx="107584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0"/>
              <a:ext cx="10758805" cy="681355"/>
            </a:xfrm>
            <a:custGeom>
              <a:avLst/>
              <a:gdLst/>
              <a:ahLst/>
              <a:cxnLst/>
              <a:rect l="l" t="t" r="r" b="b"/>
              <a:pathLst>
                <a:path w="10758805" h="681355">
                  <a:moveTo>
                    <a:pt x="0" y="680974"/>
                  </a:moveTo>
                  <a:lnTo>
                    <a:pt x="10758423" y="680974"/>
                  </a:lnTo>
                </a:path>
                <a:path w="107588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15915" y="43815"/>
            <a:ext cx="3798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5.2</a:t>
            </a:r>
            <a:r>
              <a:rPr spc="-65"/>
              <a:t> </a:t>
            </a:r>
            <a:r>
              <a:rPr spc="-45"/>
              <a:t>UPDATE</a:t>
            </a:r>
            <a:r>
              <a:rPr spc="-70"/>
              <a:t> </a:t>
            </a:r>
            <a:r>
              <a:t>Operation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175</a:t>
            </a:fld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955039"/>
            <a:ext cx="8055609" cy="5438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If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above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query</a:t>
            </a:r>
            <a:r>
              <a:rPr sz="24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executed</a:t>
            </a:r>
            <a:r>
              <a:rPr sz="2400" spc="-15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then</a:t>
            </a:r>
            <a:r>
              <a:rPr sz="2400" spc="-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2400" spc="11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EmpId=</a:t>
            </a:r>
            <a:r>
              <a:rPr sz="2400" spc="-9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1,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"Firstname"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and "City"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column</a:t>
            </a:r>
            <a:r>
              <a:rPr sz="2400" spc="-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2400" spc="-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24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Update</a:t>
            </a:r>
            <a:r>
              <a:rPr sz="2400" spc="-1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Multiple</a:t>
            </a:r>
            <a:r>
              <a:rPr sz="2400" spc="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02020"/>
                </a:solidFill>
                <a:latin typeface="Calibri"/>
                <a:cs typeface="Calibri"/>
              </a:rPr>
              <a:t>Rows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1025"/>
              </a:spcBef>
            </a:pP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It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WHERE</a:t>
            </a:r>
            <a:r>
              <a:rPr sz="24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clause</a:t>
            </a:r>
            <a:r>
              <a:rPr sz="2400" spc="-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that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determines</a:t>
            </a:r>
            <a:r>
              <a:rPr sz="2400" spc="-1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how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many</a:t>
            </a:r>
            <a:r>
              <a:rPr sz="24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24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 marR="5730875">
              <a:lnSpc>
                <a:spcPct val="134300"/>
              </a:lnSpc>
              <a:spcBef>
                <a:spcPts val="35"/>
              </a:spcBef>
            </a:pPr>
            <a:r>
              <a:rPr sz="2400" b="1" spc="-45">
                <a:solidFill>
                  <a:srgbClr val="006699"/>
                </a:solidFill>
                <a:latin typeface="Calibri"/>
                <a:cs typeface="Calibri"/>
              </a:rPr>
              <a:t>UPDATE </a:t>
            </a:r>
            <a:r>
              <a:rPr sz="2400">
                <a:latin typeface="Calibri"/>
                <a:cs typeface="Calibri"/>
              </a:rPr>
              <a:t>Employee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SET </a:t>
            </a:r>
            <a:r>
              <a:rPr sz="2400" spc="-5">
                <a:latin typeface="Calibri"/>
                <a:cs typeface="Calibri"/>
              </a:rPr>
              <a:t>City=</a:t>
            </a:r>
            <a:r>
              <a:rPr sz="2400" spc="-5">
                <a:solidFill>
                  <a:srgbClr val="0000FF"/>
                </a:solidFill>
                <a:latin typeface="Calibri"/>
                <a:cs typeface="Calibri"/>
              </a:rPr>
              <a:t>'Pune'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1025"/>
              </a:spcBef>
            </a:pP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DELETE</a:t>
            </a:r>
            <a:r>
              <a:rPr sz="2400" spc="-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statement</a:t>
            </a:r>
            <a:r>
              <a:rPr sz="2400" spc="-2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delete</a:t>
            </a:r>
            <a:r>
              <a:rPr sz="2400" spc="-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2400" spc="-1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2400" spc="-1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table</a:t>
            </a:r>
            <a:r>
              <a:rPr sz="24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2400" spc="-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particular</a:t>
            </a:r>
            <a:r>
              <a:rPr sz="2400" spc="-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Record.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10">
                <a:solidFill>
                  <a:srgbClr val="20202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10">
                <a:solidFill>
                  <a:srgbClr val="006699"/>
                </a:solidFill>
                <a:latin typeface="Calibri"/>
                <a:cs typeface="Calibri"/>
              </a:rPr>
              <a:t>DELETE</a:t>
            </a:r>
            <a:r>
              <a:rPr sz="2400" b="1" spc="-6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006699"/>
                </a:solidFill>
                <a:latin typeface="Calibri"/>
                <a:cs typeface="Calibri"/>
              </a:rPr>
              <a:t>FROM</a:t>
            </a:r>
            <a:r>
              <a:rPr sz="2400" b="1" spc="-10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006699"/>
                </a:solidFill>
                <a:latin typeface="Calibri"/>
                <a:cs typeface="Calibri"/>
              </a:rPr>
              <a:t>WHERE </a:t>
            </a:r>
            <a:r>
              <a:rPr sz="2400">
                <a:latin typeface="Calibri"/>
                <a:cs typeface="Calibri"/>
              </a:rPr>
              <a:t>condition;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0875" y="0"/>
            <a:ext cx="10771505" cy="684530"/>
            <a:chOff x="1420875" y="0"/>
            <a:chExt cx="107715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0"/>
              <a:ext cx="107679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4050" y="0"/>
              <a:ext cx="10768330" cy="681355"/>
            </a:xfrm>
            <a:custGeom>
              <a:avLst/>
              <a:gdLst/>
              <a:ahLst/>
              <a:cxnLst/>
              <a:rect l="l" t="t" r="r" b="b"/>
              <a:pathLst>
                <a:path w="10768330" h="681355">
                  <a:moveTo>
                    <a:pt x="0" y="680974"/>
                  </a:moveTo>
                  <a:lnTo>
                    <a:pt x="10767948" y="680974"/>
                  </a:lnTo>
                </a:path>
                <a:path w="107683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2695" y="43815"/>
            <a:ext cx="35058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5.3</a:t>
            </a:r>
            <a:r>
              <a:rPr spc="-60"/>
              <a:t> </a:t>
            </a:r>
            <a:r>
              <a:rPr spc="10"/>
              <a:t>Delete</a:t>
            </a:r>
            <a:r>
              <a:rPr spc="-120"/>
              <a:t> </a:t>
            </a:r>
            <a:r>
              <a:t>operation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176</a:t>
            </a:fld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088630" cy="474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0">
                <a:latin typeface="Calibri"/>
                <a:cs typeface="Calibri"/>
              </a:rPr>
              <a:t>DELETE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Employee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WHERE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EmpId=1;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Employee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EmpId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1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record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gets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deleted.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>
                <a:latin typeface="Calibri"/>
                <a:cs typeface="Calibri"/>
              </a:rPr>
              <a:t>Delete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All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Records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400"/>
              </a:lnSpc>
              <a:spcBef>
                <a:spcPts val="5"/>
              </a:spcBef>
            </a:pPr>
            <a:r>
              <a:rPr sz="2400" spc="-5">
                <a:latin typeface="Calibri"/>
                <a:cs typeface="Calibri"/>
              </a:rPr>
              <a:t>It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-10">
                <a:latin typeface="Calibri"/>
                <a:cs typeface="Calibri"/>
              </a:rPr>
              <a:t>possible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delete </a:t>
            </a:r>
            <a:r>
              <a:rPr sz="2400" spc="-20">
                <a:latin typeface="Calibri"/>
                <a:cs typeface="Calibri"/>
              </a:rPr>
              <a:t>all rows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table </a:t>
            </a:r>
            <a:r>
              <a:rPr sz="2400">
                <a:latin typeface="Calibri"/>
                <a:cs typeface="Calibri"/>
              </a:rPr>
              <a:t>without </a:t>
            </a:r>
            <a:r>
              <a:rPr sz="2400" spc="-5">
                <a:latin typeface="Calibri"/>
                <a:cs typeface="Calibri"/>
              </a:rPr>
              <a:t>deleting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r>
              <a:rPr sz="2400">
                <a:latin typeface="Calibri"/>
                <a:cs typeface="Calibri"/>
              </a:rPr>
              <a:t> This</a:t>
            </a:r>
            <a:r>
              <a:rPr sz="2400" spc="5">
                <a:latin typeface="Calibri"/>
                <a:cs typeface="Calibri"/>
              </a:rPr>
              <a:t> means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that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structure,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attributes,</a:t>
            </a:r>
            <a:r>
              <a:rPr sz="2400" spc="-10">
                <a:latin typeface="Calibri"/>
                <a:cs typeface="Calibri"/>
              </a:rPr>
              <a:t> and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indexes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intact,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0">
                <a:latin typeface="Calibri"/>
                <a:cs typeface="Calibri"/>
              </a:rPr>
              <a:t>DELETE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10">
                <a:latin typeface="Calibri"/>
                <a:cs typeface="Calibri"/>
              </a:rPr>
              <a:t>FROM</a:t>
            </a:r>
            <a:r>
              <a:rPr sz="2400" b="1" spc="-9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table_name;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10">
                <a:latin typeface="Calibri"/>
                <a:cs typeface="Calibri"/>
              </a:rPr>
              <a:t>DELETE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Employee</a:t>
            </a:r>
            <a:r>
              <a:rPr sz="2400" spc="4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0">
                <a:latin typeface="Calibri"/>
                <a:cs typeface="Calibri"/>
              </a:rPr>
              <a:t>When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above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executed,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only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gets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9450" y="0"/>
            <a:ext cx="10742930" cy="684530"/>
            <a:chOff x="1449450" y="0"/>
            <a:chExt cx="1074293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0"/>
              <a:ext cx="1073937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2625" y="0"/>
              <a:ext cx="10739755" cy="681355"/>
            </a:xfrm>
            <a:custGeom>
              <a:avLst/>
              <a:gdLst/>
              <a:ahLst/>
              <a:cxnLst/>
              <a:rect l="l" t="t" r="r" b="b"/>
              <a:pathLst>
                <a:path w="10739755" h="681355">
                  <a:moveTo>
                    <a:pt x="0" y="680974"/>
                  </a:moveTo>
                  <a:lnTo>
                    <a:pt x="10739374" y="680974"/>
                  </a:lnTo>
                </a:path>
                <a:path w="1073975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403" y="43815"/>
            <a:ext cx="46412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Delete</a:t>
            </a:r>
            <a:r>
              <a:rPr spc="-105"/>
              <a:t> </a:t>
            </a:r>
            <a:r>
              <a:rPr spc="-5"/>
              <a:t>Operation(Example)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177</a:t>
            </a:fld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2300" y="0"/>
            <a:ext cx="10803255" cy="900430"/>
            <a:chOff x="1392300" y="0"/>
            <a:chExt cx="1080325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475" y="14350"/>
              <a:ext cx="1079652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5475" y="14350"/>
              <a:ext cx="10796905" cy="685800"/>
            </a:xfrm>
            <a:custGeom>
              <a:avLst/>
              <a:gdLst/>
              <a:ahLst/>
              <a:cxnLst/>
              <a:rect l="l" t="t" r="r" b="b"/>
              <a:pathLst>
                <a:path w="10796905" h="685800">
                  <a:moveTo>
                    <a:pt x="0" y="685800"/>
                  </a:moveTo>
                  <a:lnTo>
                    <a:pt x="10796524" y="685800"/>
                  </a:lnTo>
                </a:path>
                <a:path w="10796905" h="685800">
                  <a:moveTo>
                    <a:pt x="107965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2124" y="0"/>
              <a:ext cx="2452751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32728" y="70485"/>
            <a:ext cx="19132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6.SQL</a:t>
            </a:r>
            <a:r>
              <a:rPr spc="-140"/>
              <a:t> </a:t>
            </a:r>
            <a:r>
              <a:rPr spc="10"/>
              <a:t>Joins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79590" y="1057211"/>
            <a:ext cx="1988185" cy="681355"/>
            <a:chOff x="2179590" y="1057211"/>
            <a:chExt cx="1988185" cy="681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4" y="1057211"/>
              <a:ext cx="1128712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1324" y="1057211"/>
              <a:ext cx="642937" cy="6810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6599" y="1057211"/>
              <a:ext cx="890587" cy="68103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37791" y="1028827"/>
            <a:ext cx="2498090" cy="2084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>
                <a:latin typeface="Calibri"/>
                <a:cs typeface="Calibri"/>
              </a:rPr>
              <a:t>JOINS</a:t>
            </a:r>
            <a:r>
              <a:rPr sz="2400" spc="-15">
                <a:latin typeface="Calibri"/>
                <a:cs typeface="Calibri"/>
              </a:rPr>
              <a:t> in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>
                <a:latin typeface="Calibri"/>
                <a:cs typeface="Calibri"/>
              </a:rPr>
              <a:t>Types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joins</a:t>
            </a:r>
          </a:p>
          <a:p>
            <a:pPr marL="699135" lvl="1" indent="-229235">
              <a:lnSpc>
                <a:spcPct val="100000"/>
              </a:lnSpc>
              <a:spcBef>
                <a:spcPts val="450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15">
                <a:latin typeface="Calibri"/>
                <a:cs typeface="Calibri"/>
              </a:rPr>
              <a:t>INNER</a:t>
            </a:r>
            <a:r>
              <a:rPr sz="1550" spc="3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10">
                <a:latin typeface="Calibri"/>
                <a:cs typeface="Calibri"/>
              </a:rPr>
              <a:t>LEFT</a:t>
            </a:r>
            <a:r>
              <a:rPr sz="1550" spc="-2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90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-10">
                <a:latin typeface="Calibri"/>
                <a:cs typeface="Calibri"/>
              </a:rPr>
              <a:t>RIGHT</a:t>
            </a:r>
            <a:r>
              <a:rPr sz="1550" spc="12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699135" algn="l"/>
              </a:tabLst>
            </a:pPr>
            <a:r>
              <a:rPr sz="1550" spc="10">
                <a:latin typeface="Calibri"/>
                <a:cs typeface="Calibri"/>
              </a:rPr>
              <a:t>FULL</a:t>
            </a:r>
            <a:r>
              <a:rPr sz="155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JOIN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93639" y="6472554"/>
            <a:ext cx="88265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178</a:t>
            </a:fld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900" y="0"/>
            <a:ext cx="10574655" cy="900430"/>
            <a:chOff x="1620900" y="0"/>
            <a:chExt cx="10574655" cy="90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075" y="14350"/>
              <a:ext cx="1056792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24075" y="14350"/>
              <a:ext cx="10568305" cy="685800"/>
            </a:xfrm>
            <a:custGeom>
              <a:avLst/>
              <a:gdLst/>
              <a:ahLst/>
              <a:cxnLst/>
              <a:rect l="l" t="t" r="r" b="b"/>
              <a:pathLst>
                <a:path w="10568305" h="685800">
                  <a:moveTo>
                    <a:pt x="0" y="685800"/>
                  </a:moveTo>
                  <a:lnTo>
                    <a:pt x="10567924" y="685800"/>
                  </a:lnTo>
                </a:path>
                <a:path w="10568305" h="685800">
                  <a:moveTo>
                    <a:pt x="105679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4049" y="0"/>
              <a:ext cx="2357501" cy="900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94780" y="70485"/>
            <a:ext cx="18180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/>
              <a:t>Objectives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79590" y="1057211"/>
            <a:ext cx="8236584" cy="681355"/>
            <a:chOff x="2179590" y="1057211"/>
            <a:chExt cx="8236584" cy="681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4" y="1057211"/>
              <a:ext cx="700087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6524" y="1057211"/>
              <a:ext cx="1042987" cy="6810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5674" y="1057211"/>
              <a:ext cx="1128712" cy="6810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0550" y="1057211"/>
              <a:ext cx="642937" cy="681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9650" y="1057211"/>
              <a:ext cx="890587" cy="6810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6399" y="1057211"/>
              <a:ext cx="1157287" cy="6810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0324" y="1057211"/>
              <a:ext cx="1081087" cy="6810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8049" y="1057211"/>
              <a:ext cx="681037" cy="681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5724" y="1057211"/>
              <a:ext cx="1195387" cy="6810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77274" y="1057211"/>
              <a:ext cx="881062" cy="6810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24974" y="1057211"/>
              <a:ext cx="1090612" cy="68103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67393" y="1120139"/>
            <a:ext cx="13633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1035" algn="l"/>
              </a:tabLst>
            </a:pP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ud</a:t>
            </a:r>
            <a:r>
              <a:rPr sz="2400">
                <a:latin typeface="Calibri"/>
                <a:cs typeface="Calibri"/>
              </a:rPr>
              <a:t>y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2181225" y="1390586"/>
            <a:ext cx="4062729" cy="681355"/>
            <a:chOff x="2181225" y="1390586"/>
            <a:chExt cx="4062729" cy="68135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81225" y="1390586"/>
              <a:ext cx="2014601" cy="6810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38575" y="1390586"/>
              <a:ext cx="1519174" cy="6810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0625" y="1390586"/>
              <a:ext cx="1166812" cy="6810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53100" y="1390586"/>
              <a:ext cx="490537" cy="68103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137791" y="1120139"/>
            <a:ext cx="6563995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8285">
              <a:lnSpc>
                <a:spcPts val="2755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985" algn="l"/>
                <a:tab pos="736600" algn="l"/>
                <a:tab pos="1556385" algn="l"/>
                <a:tab pos="2461895" algn="l"/>
                <a:tab pos="2881630" algn="l"/>
                <a:tab pos="3549015" algn="l"/>
                <a:tab pos="4473575" algn="l"/>
                <a:tab pos="5321935" algn="l"/>
                <a:tab pos="5769610" algn="l"/>
              </a:tabLst>
            </a:pPr>
            <a:r>
              <a:rPr sz="2400" spc="-20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-20">
                <a:latin typeface="Calibri"/>
                <a:cs typeface="Calibri"/>
              </a:rPr>
              <a:t>JO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20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	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	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5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</a:p>
          <a:p>
            <a:pPr marL="2413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relationships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between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tables.</a:t>
            </a:r>
          </a:p>
        </p:txBody>
      </p: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93639" y="6472554"/>
            <a:ext cx="88265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179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6434454"/>
            <a:ext cx="6743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>
                <a:solidFill>
                  <a:srgbClr val="888888"/>
                </a:solidFill>
                <a:latin typeface="Calibri"/>
                <a:cs typeface="Calibri"/>
              </a:rPr>
              <a:t>5/01/2024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7584" y="6434454"/>
            <a:ext cx="879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064" y="6434454"/>
            <a:ext cx="400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837" y="6434454"/>
            <a:ext cx="412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626" y="4825"/>
            <a:ext cx="7772400" cy="685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766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3350" spc="-30">
                <a:solidFill>
                  <a:srgbClr val="000000"/>
                </a:solidFill>
                <a:latin typeface="Times New Roman"/>
                <a:cs typeface="Times New Roman"/>
              </a:rPr>
              <a:t>Unit</a:t>
            </a:r>
            <a:r>
              <a:rPr sz="3350" spc="1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1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701" y="19050"/>
            <a:ext cx="1305098" cy="7810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66645" y="1473517"/>
            <a:ext cx="7321550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17145" indent="-285750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>
                <a:latin typeface="Times New Roman"/>
                <a:cs typeface="Times New Roman"/>
              </a:rPr>
              <a:t>Students will </a:t>
            </a:r>
            <a:r>
              <a:rPr sz="2400" spc="-5">
                <a:latin typeface="Times New Roman"/>
                <a:cs typeface="Times New Roman"/>
              </a:rPr>
              <a:t>be able </a:t>
            </a:r>
            <a:r>
              <a:rPr sz="2400">
                <a:latin typeface="Times New Roman"/>
                <a:cs typeface="Times New Roman"/>
              </a:rPr>
              <a:t>to learn </a:t>
            </a:r>
            <a:r>
              <a:rPr sz="2400" spc="-10">
                <a:latin typeface="Times New Roman"/>
                <a:cs typeface="Times New Roman"/>
              </a:rPr>
              <a:t>various Relational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Data 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Model</a:t>
            </a:r>
            <a:r>
              <a:rPr sz="2400" spc="-5">
                <a:latin typeface="Times New Roman"/>
                <a:cs typeface="Times New Roman"/>
              </a:rPr>
              <a:t> Concepts,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constraints,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Relational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Algebra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and 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Relational</a:t>
            </a:r>
            <a:r>
              <a:rPr sz="2400" spc="70">
                <a:latin typeface="Times New Roman"/>
                <a:cs typeface="Times New Roman"/>
              </a:rPr>
              <a:t> </a:t>
            </a:r>
            <a:r>
              <a:rPr sz="2400" spc="-30">
                <a:latin typeface="Times New Roman"/>
                <a:cs typeface="Times New Roman"/>
              </a:rPr>
              <a:t>Calculus</a:t>
            </a:r>
            <a:endParaRPr sz="2400">
              <a:latin typeface="Times New Roman"/>
              <a:cs typeface="Times New Roman"/>
            </a:endParaRPr>
          </a:p>
          <a:p>
            <a:pPr marL="298450" indent="-285750" algn="just">
              <a:lnSpc>
                <a:spcPts val="2855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spc="-5">
                <a:latin typeface="Times New Roman"/>
                <a:cs typeface="Times New Roman"/>
              </a:rPr>
              <a:t>Introduction</a:t>
            </a:r>
            <a:r>
              <a:rPr sz="2400" spc="70">
                <a:latin typeface="Times New Roman"/>
                <a:cs typeface="Times New Roman"/>
              </a:rPr>
              <a:t> </a:t>
            </a:r>
            <a:r>
              <a:rPr sz="2400" spc="35">
                <a:latin typeface="Times New Roman"/>
                <a:cs typeface="Times New Roman"/>
              </a:rPr>
              <a:t>on</a:t>
            </a:r>
            <a:r>
              <a:rPr sz="2400" spc="7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3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and</a:t>
            </a:r>
            <a:r>
              <a:rPr sz="2400" spc="235">
                <a:latin typeface="Times New Roman"/>
                <a:cs typeface="Times New Roman"/>
              </a:rPr>
              <a:t> </a:t>
            </a:r>
            <a:r>
              <a:rPr sz="2400" spc="-35">
                <a:latin typeface="Times New Roman"/>
                <a:cs typeface="Times New Roman"/>
              </a:rPr>
              <a:t>Various</a:t>
            </a:r>
            <a:r>
              <a:rPr sz="2400" spc="45">
                <a:latin typeface="Times New Roman"/>
                <a:cs typeface="Times New Roman"/>
              </a:rPr>
              <a:t> </a:t>
            </a:r>
            <a:r>
              <a:rPr sz="2400" spc="5">
                <a:latin typeface="Times New Roman"/>
                <a:cs typeface="Times New Roman"/>
              </a:rPr>
              <a:t>queries</a:t>
            </a:r>
            <a:r>
              <a:rPr sz="2400" spc="13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and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operations</a:t>
            </a:r>
          </a:p>
          <a:p>
            <a:pPr marL="298450" marR="5080" algn="just">
              <a:lnSpc>
                <a:spcPct val="99100"/>
              </a:lnSpc>
              <a:spcBef>
                <a:spcPts val="75"/>
              </a:spcBef>
            </a:pPr>
            <a:r>
              <a:rPr sz="2400">
                <a:latin typeface="Times New Roman"/>
                <a:cs typeface="Times New Roman"/>
              </a:rPr>
              <a:t>in SQL </a:t>
            </a:r>
            <a:r>
              <a:rPr sz="2400" spc="10">
                <a:latin typeface="Times New Roman"/>
                <a:cs typeface="Times New Roman"/>
              </a:rPr>
              <a:t>which </a:t>
            </a:r>
            <a:r>
              <a:rPr sz="2400" spc="-5">
                <a:latin typeface="Times New Roman"/>
                <a:cs typeface="Times New Roman"/>
              </a:rPr>
              <a:t>helps </a:t>
            </a:r>
            <a:r>
              <a:rPr sz="2400">
                <a:latin typeface="Times New Roman"/>
                <a:cs typeface="Times New Roman"/>
              </a:rPr>
              <a:t>to </a:t>
            </a:r>
            <a:r>
              <a:rPr sz="2400" spc="-5">
                <a:latin typeface="Times New Roman"/>
                <a:cs typeface="Times New Roman"/>
              </a:rPr>
              <a:t>communicate with </a:t>
            </a:r>
            <a:r>
              <a:rPr sz="2400">
                <a:latin typeface="Times New Roman"/>
                <a:cs typeface="Times New Roman"/>
              </a:rPr>
              <a:t>the </a:t>
            </a:r>
            <a:r>
              <a:rPr sz="2400" spc="-5">
                <a:latin typeface="Times New Roman"/>
                <a:cs typeface="Times New Roman"/>
              </a:rPr>
              <a:t>database. 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Along </a:t>
            </a:r>
            <a:r>
              <a:rPr sz="2400" spc="15">
                <a:latin typeface="Times New Roman"/>
                <a:cs typeface="Times New Roman"/>
              </a:rPr>
              <a:t>with </a:t>
            </a:r>
            <a:r>
              <a:rPr sz="2400">
                <a:latin typeface="Times New Roman"/>
                <a:cs typeface="Times New Roman"/>
              </a:rPr>
              <a:t>cursors, </a:t>
            </a:r>
            <a:r>
              <a:rPr sz="2400" spc="-5">
                <a:latin typeface="Times New Roman"/>
                <a:cs typeface="Times New Roman"/>
              </a:rPr>
              <a:t>Triggers </a:t>
            </a:r>
            <a:r>
              <a:rPr sz="2400" spc="-10">
                <a:latin typeface="Times New Roman"/>
                <a:cs typeface="Times New Roman"/>
              </a:rPr>
              <a:t>and </a:t>
            </a:r>
            <a:r>
              <a:rPr sz="2400" spc="5">
                <a:latin typeface="Times New Roman"/>
                <a:cs typeface="Times New Roman"/>
              </a:rPr>
              <a:t>Procedures </a:t>
            </a:r>
            <a:r>
              <a:rPr sz="2400" spc="40">
                <a:latin typeface="Times New Roman"/>
                <a:cs typeface="Times New Roman"/>
              </a:rPr>
              <a:t>in </a:t>
            </a:r>
            <a:r>
              <a:rPr sz="2400" spc="5">
                <a:latin typeface="Times New Roman"/>
                <a:cs typeface="Times New Roman"/>
              </a:rPr>
              <a:t>SQL/PL </a:t>
            </a:r>
            <a:r>
              <a:rPr sz="2400" spc="1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SQL.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9309100" cy="379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2400" spc="3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name</a:t>
            </a:r>
            <a:r>
              <a:rPr sz="2400" spc="2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shows,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JOIN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means</a:t>
            </a:r>
            <a:r>
              <a:rPr sz="2400" spc="3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2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combine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something.</a:t>
            </a:r>
            <a:r>
              <a:rPr sz="2400" spc="2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case</a:t>
            </a:r>
            <a:r>
              <a:rPr sz="2400" spc="2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SQL,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JOIN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means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"to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combine</a:t>
            </a:r>
            <a:r>
              <a:rPr sz="2400" spc="-1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tables".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50"/>
              </a:lnSpc>
              <a:spcBef>
                <a:spcPts val="1085"/>
              </a:spcBef>
              <a:tabLst>
                <a:tab pos="1756410" algn="l"/>
                <a:tab pos="2976880" algn="l"/>
                <a:tab pos="6904355" algn="l"/>
                <a:tab pos="7628890" algn="l"/>
              </a:tabLst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4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SQL,</a:t>
            </a:r>
            <a:r>
              <a:rPr sz="2400" spc="4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JOIN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clause</a:t>
            </a:r>
            <a:r>
              <a:rPr sz="2400" spc="4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4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400" spc="45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combine</a:t>
            </a:r>
            <a:r>
              <a:rPr sz="2400" spc="4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5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records	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400" spc="4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3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more </a:t>
            </a:r>
            <a:r>
              <a:rPr sz="2400" spc="-5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20">
                <a:latin typeface="Calibri"/>
                <a:cs typeface="Calibri"/>
              </a:rPr>
              <a:t>NE</a:t>
            </a:r>
            <a:r>
              <a:rPr sz="2400">
                <a:latin typeface="Calibri"/>
                <a:cs typeface="Calibri"/>
              </a:rPr>
              <a:t>R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J</a:t>
            </a: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IN</a:t>
            </a: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>
                <a:latin typeface="Calibri"/>
                <a:cs typeface="Calibri"/>
              </a:rPr>
              <a:t>LEFT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 spc="-15">
                <a:latin typeface="Calibri"/>
                <a:cs typeface="Calibri"/>
              </a:rPr>
              <a:t>RIGHT </a:t>
            </a:r>
            <a:r>
              <a:rPr sz="2400" spc="-1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243204" algn="l"/>
              </a:tabLst>
            </a:pPr>
            <a:r>
              <a:rPr sz="2400">
                <a:latin typeface="Calibri"/>
                <a:cs typeface="Calibri"/>
              </a:rPr>
              <a:t>FULL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20700"/>
            <a:ext cx="10688955" cy="692150"/>
            <a:chOff x="1506600" y="20700"/>
            <a:chExt cx="1068895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23875"/>
              <a:ext cx="106822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23875"/>
              <a:ext cx="10682605" cy="685800"/>
            </a:xfrm>
            <a:custGeom>
              <a:avLst/>
              <a:gdLst/>
              <a:ahLst/>
              <a:cxnLst/>
              <a:rect l="l" t="t" r="r" b="b"/>
              <a:pathLst>
                <a:path w="10682605" h="685800">
                  <a:moveTo>
                    <a:pt x="0" y="685800"/>
                  </a:moveTo>
                  <a:lnTo>
                    <a:pt x="10682224" y="685800"/>
                  </a:lnTo>
                </a:path>
                <a:path w="10682605" h="685800">
                  <a:moveTo>
                    <a:pt x="106822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30951" y="72389"/>
            <a:ext cx="20459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6.1</a:t>
            </a:r>
            <a:r>
              <a:rPr spc="-75"/>
              <a:t> </a:t>
            </a:r>
            <a:r>
              <a:rPr spc="15"/>
              <a:t>SQL</a:t>
            </a:r>
            <a:r>
              <a:rPr spc="-100"/>
              <a:t> </a:t>
            </a:r>
            <a:r>
              <a:rPr spc="10"/>
              <a:t>Join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180</a:t>
            </a:fld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6600" y="0"/>
            <a:ext cx="10685780" cy="684530"/>
            <a:chOff x="1506600" y="0"/>
            <a:chExt cx="10685780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682224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9775" y="0"/>
              <a:ext cx="10682605" cy="681355"/>
            </a:xfrm>
            <a:custGeom>
              <a:avLst/>
              <a:gdLst/>
              <a:ahLst/>
              <a:cxnLst/>
              <a:rect l="l" t="t" r="r" b="b"/>
              <a:pathLst>
                <a:path w="10682605" h="681355">
                  <a:moveTo>
                    <a:pt x="0" y="680974"/>
                  </a:moveTo>
                  <a:lnTo>
                    <a:pt x="10682224" y="680974"/>
                  </a:lnTo>
                </a:path>
                <a:path w="106826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0279" y="43815"/>
            <a:ext cx="15995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50"/>
              <a:t> </a:t>
            </a:r>
            <a:r>
              <a:rPr spc="10"/>
              <a:t>Joins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8537" y="1892109"/>
          <a:ext cx="5613398" cy="333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2002">
                <a:tc>
                  <a:txBody>
                    <a:bodyPr/>
                    <a:lstStyle/>
                    <a:p>
                      <a:pPr marL="114935" marR="224154">
                        <a:lnSpc>
                          <a:spcPct val="100800"/>
                        </a:lnSpc>
                        <a:spcBef>
                          <a:spcPts val="680"/>
                        </a:spcBef>
                      </a:pPr>
                      <a:r>
                        <a:rPr sz="18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3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4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_I  D</a:t>
                      </a:r>
                    </a:p>
                  </a:txBody>
                  <a:tcPr marL="0" marR="0" marT="8636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CITY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205740">
                        <a:lnSpc>
                          <a:spcPct val="100800"/>
                        </a:lnSpc>
                        <a:spcBef>
                          <a:spcPts val="680"/>
                        </a:spcBef>
                      </a:pPr>
                      <a:r>
                        <a:rPr sz="1800" spc="-10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2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>
                          <a:latin typeface="Times New Roman"/>
                          <a:cs typeface="Times New Roman"/>
                        </a:rPr>
                        <a:t>R  Y</a:t>
                      </a:r>
                    </a:p>
                  </a:txBody>
                  <a:tcPr marL="0" marR="0" marT="8636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3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DFF899"/>
                      </a:solidFill>
                      <a:prstDash val="solid"/>
                    </a:lnL>
                    <a:lnR w="9525">
                      <a:solidFill>
                        <a:srgbClr val="DFF899"/>
                      </a:solidFill>
                      <a:prstDash val="solid"/>
                    </a:lnR>
                    <a:lnT w="9525">
                      <a:solidFill>
                        <a:srgbClr val="DFF89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Chicago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Austin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Denver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Russell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Los</a:t>
                      </a:r>
                      <a:r>
                        <a:rPr sz="18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Canada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92199" y="895286"/>
            <a:ext cx="166243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600A4A"/>
                </a:solidFill>
                <a:latin typeface="Calibri"/>
                <a:cs typeface="Calibri"/>
              </a:rPr>
              <a:t>Sample</a:t>
            </a:r>
            <a:r>
              <a:rPr sz="2400" spc="-70">
                <a:solidFill>
                  <a:srgbClr val="600A4A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600A4A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50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5515" y="1307147"/>
            <a:ext cx="9455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89889" y="1892109"/>
          <a:ext cx="4526914" cy="3337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349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5">
                          <a:latin typeface="Times New Roman"/>
                          <a:cs typeface="Times New Roman"/>
                        </a:rPr>
                        <a:t>ROJECT_NO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EFA6BE"/>
                      </a:solidFill>
                      <a:prstDash val="solid"/>
                    </a:lnL>
                    <a:lnR w="9525">
                      <a:solidFill>
                        <a:srgbClr val="EFA6BE"/>
                      </a:solidFill>
                      <a:prstDash val="solid"/>
                    </a:lnR>
                    <a:lnT w="9525">
                      <a:solidFill>
                        <a:srgbClr val="EFA6B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5">
                          <a:latin typeface="Times New Roman"/>
                          <a:cs typeface="Times New Roman"/>
                        </a:rPr>
                        <a:t>EMP_ID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EFA6BE"/>
                      </a:solidFill>
                      <a:prstDash val="solid"/>
                    </a:lnL>
                    <a:lnR w="9525">
                      <a:solidFill>
                        <a:srgbClr val="EFA6BE"/>
                      </a:solidFill>
                      <a:prstDash val="solid"/>
                    </a:lnR>
                    <a:lnT w="9525">
                      <a:solidFill>
                        <a:srgbClr val="EFA6B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35">
                          <a:latin typeface="Times New Roman"/>
                          <a:cs typeface="Times New Roman"/>
                        </a:rPr>
                        <a:t>DEPARTMENT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EFA6BE"/>
                      </a:solidFill>
                      <a:prstDash val="solid"/>
                    </a:lnL>
                    <a:lnR w="9525">
                      <a:solidFill>
                        <a:srgbClr val="EFA6BE"/>
                      </a:solidFill>
                      <a:prstDash val="solid"/>
                    </a:lnR>
                    <a:lnT w="9525">
                      <a:solidFill>
                        <a:srgbClr val="EFA6B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4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98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181</a:t>
            </a:fld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0125" y="555815"/>
            <a:ext cx="8088630" cy="59493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INNER</a:t>
            </a:r>
            <a:r>
              <a:rPr sz="2400" b="1" spc="-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1000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INNER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JOIN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selects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records that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have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matching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 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both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long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condition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satisfied. It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returns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combination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of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where</a:t>
            </a:r>
            <a:r>
              <a:rPr sz="2400" spc="5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condition</a:t>
            </a:r>
            <a:r>
              <a:rPr sz="2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satisfies.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table1.column1,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table1.column2,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table2.column1,....</a:t>
            </a:r>
            <a:endParaRPr sz="2400">
              <a:latin typeface="Calibri"/>
              <a:cs typeface="Calibri"/>
            </a:endParaRPr>
          </a:p>
          <a:p>
            <a:pPr marL="12700" marR="5787390">
              <a:lnSpc>
                <a:spcPts val="3310"/>
              </a:lnSpc>
              <a:spcBef>
                <a:spcPts val="175"/>
              </a:spcBef>
            </a:pPr>
            <a:r>
              <a:rPr sz="2400" spc="-5">
                <a:latin typeface="Calibri"/>
                <a:cs typeface="Calibri"/>
              </a:rPr>
              <a:t>FROM table1 </a:t>
            </a:r>
            <a:r>
              <a:rPr sz="2400">
                <a:latin typeface="Calibri"/>
                <a:cs typeface="Calibri"/>
              </a:rPr>
              <a:t> I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25">
                <a:latin typeface="Calibri"/>
                <a:cs typeface="Calibri"/>
              </a:rPr>
              <a:t>NE</a:t>
            </a:r>
            <a:r>
              <a:rPr sz="2400">
                <a:latin typeface="Calibri"/>
                <a:cs typeface="Calibri"/>
              </a:rPr>
              <a:t>R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J</a:t>
            </a: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0">
                <a:latin typeface="Calibri"/>
                <a:cs typeface="Calibri"/>
              </a:rPr>
              <a:t>ON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>
                <a:latin typeface="Calibri"/>
                <a:cs typeface="Calibri"/>
              </a:rPr>
              <a:t>.matching_column;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1210310">
              <a:lnSpc>
                <a:spcPct val="114700"/>
              </a:lnSpc>
            </a:pPr>
            <a:r>
              <a:rPr sz="2400" spc="5">
                <a:latin typeface="Calibri"/>
                <a:cs typeface="Calibri"/>
              </a:rPr>
              <a:t>SELECT </a:t>
            </a:r>
            <a:r>
              <a:rPr sz="2400" spc="-5">
                <a:latin typeface="Calibri"/>
                <a:cs typeface="Calibri"/>
              </a:rPr>
              <a:t>EMPLOYEE.EMP_NAME, </a:t>
            </a:r>
            <a:r>
              <a:rPr sz="2400" spc="-25">
                <a:latin typeface="Calibri"/>
                <a:cs typeface="Calibri"/>
              </a:rPr>
              <a:t>PROJECT.DEPARTMENT </a:t>
            </a:r>
            <a:r>
              <a:rPr sz="2400" spc="-5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0">
                <a:latin typeface="Calibri"/>
                <a:cs typeface="Calibri"/>
              </a:rPr>
              <a:t>INNER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OJ</a:t>
            </a:r>
            <a:r>
              <a:rPr sz="2400" spc="2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20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4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.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 spc="30">
                <a:latin typeface="Calibri"/>
                <a:cs typeface="Calibri"/>
              </a:rPr>
              <a:t>P</a:t>
            </a:r>
            <a:r>
              <a:rPr sz="2400" spc="-5">
                <a:latin typeface="Calibri"/>
                <a:cs typeface="Calibri"/>
              </a:rPr>
              <a:t>_I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4700" y="1650"/>
            <a:ext cx="10650855" cy="644525"/>
            <a:chOff x="1544700" y="1650"/>
            <a:chExt cx="10650855" cy="644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4825"/>
              <a:ext cx="10644124" cy="638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4825"/>
              <a:ext cx="10644505" cy="638175"/>
            </a:xfrm>
            <a:custGeom>
              <a:avLst/>
              <a:gdLst/>
              <a:ahLst/>
              <a:cxnLst/>
              <a:rect l="l" t="t" r="r" b="b"/>
              <a:pathLst>
                <a:path w="10644505" h="638175">
                  <a:moveTo>
                    <a:pt x="0" y="638175"/>
                  </a:moveTo>
                  <a:lnTo>
                    <a:pt x="10644124" y="638175"/>
                  </a:lnTo>
                </a:path>
                <a:path w="10644505" h="638175">
                  <a:moveTo>
                    <a:pt x="10644124" y="0"/>
                  </a:moveTo>
                  <a:lnTo>
                    <a:pt x="0" y="0"/>
                  </a:lnTo>
                  <a:lnTo>
                    <a:pt x="0" y="638175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0525" y="35813"/>
            <a:ext cx="27870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6.2.1</a:t>
            </a:r>
            <a:r>
              <a:rPr spc="-70"/>
              <a:t> </a:t>
            </a:r>
            <a:r>
              <a:rPr spc="-5"/>
              <a:t>INNER</a:t>
            </a:r>
            <a:r>
              <a:rPr spc="-30"/>
              <a:t> </a:t>
            </a:r>
            <a:r>
              <a:rPr spc="5"/>
              <a:t>Join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6381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182</a:t>
            </a:fld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200" y="23875"/>
            <a:ext cx="105156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1200" y="23875"/>
            <a:ext cx="105156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4026535">
              <a:lnSpc>
                <a:spcPct val="100000"/>
              </a:lnSpc>
              <a:spcBef>
                <a:spcPts val="525"/>
              </a:spcBef>
            </a:pPr>
            <a:r>
              <a:t>6.2.2</a:t>
            </a:r>
            <a:r>
              <a:rPr spc="-60"/>
              <a:t> </a:t>
            </a:r>
            <a:r>
              <a:rPr spc="15"/>
              <a:t>LEFT</a:t>
            </a:r>
            <a:r>
              <a:rPr spc="-25"/>
              <a:t> </a:t>
            </a:r>
            <a:r>
              <a:rPr spc="10"/>
              <a:t>Join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90837" y="1290891"/>
          <a:ext cx="6037580" cy="17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15">
                          <a:latin typeface="Times New Roman"/>
                          <a:cs typeface="Times New Roman"/>
                        </a:rPr>
                        <a:t>EMP_NAME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C0A44B"/>
                      </a:solidFill>
                      <a:prstDash val="solid"/>
                    </a:lnL>
                    <a:lnR w="9525">
                      <a:solidFill>
                        <a:srgbClr val="C0A44B"/>
                      </a:solidFill>
                      <a:prstDash val="solid"/>
                    </a:lnR>
                    <a:lnT w="9525">
                      <a:solidFill>
                        <a:srgbClr val="C0A44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0">
                          <a:latin typeface="Times New Roman"/>
                          <a:cs typeface="Times New Roman"/>
                        </a:rPr>
                        <a:t>DEPARTMENT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9525">
                      <a:solidFill>
                        <a:srgbClr val="C0A44B"/>
                      </a:solidFill>
                      <a:prstDash val="solid"/>
                    </a:lnL>
                    <a:lnR w="9525">
                      <a:solidFill>
                        <a:srgbClr val="C0A44B"/>
                      </a:solidFill>
                      <a:prstDash val="solid"/>
                    </a:lnR>
                    <a:lnT w="9525">
                      <a:solidFill>
                        <a:srgbClr val="C0A44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66544" y="785431"/>
            <a:ext cx="1015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420" y="2986087"/>
            <a:ext cx="876427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2400" b="1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641350" algn="l"/>
                <a:tab pos="1280160" algn="l"/>
                <a:tab pos="1861185" algn="l"/>
                <a:tab pos="2490470" algn="l"/>
                <a:tab pos="3568065" algn="l"/>
                <a:tab pos="4015740" algn="l"/>
                <a:tab pos="4597400" algn="l"/>
                <a:tab pos="5541010" algn="l"/>
                <a:tab pos="6313170" algn="l"/>
                <a:tab pos="6894830" algn="l"/>
                <a:tab pos="7695565" algn="l"/>
                <a:tab pos="8324215" algn="l"/>
              </a:tabLst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	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left	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join	returns	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	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	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from	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left	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table	and	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70"/>
              </a:spcBef>
              <a:tabLst>
                <a:tab pos="1308735" algn="l"/>
                <a:tab pos="2233295" algn="l"/>
                <a:tab pos="2967355" algn="l"/>
                <a:tab pos="3529329" algn="l"/>
                <a:tab pos="4244340" algn="l"/>
                <a:tab pos="5092700" algn="l"/>
                <a:tab pos="5398135" algn="l"/>
                <a:tab pos="6208395" algn="l"/>
                <a:tab pos="6541770" algn="l"/>
                <a:tab pos="6999605" algn="l"/>
                <a:tab pos="8286115" algn="l"/>
              </a:tabLst>
            </a:pP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g	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v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al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es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f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m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b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.	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f	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	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	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10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g	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j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n 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value,</a:t>
            </a:r>
            <a:r>
              <a:rPr sz="240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NULL.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table1.column1,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table1.column2,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table2.column1,....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>
                <a:latin typeface="Calibri"/>
                <a:cs typeface="Calibri"/>
              </a:rPr>
              <a:t>LEFT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>
                <a:latin typeface="Calibri"/>
                <a:cs typeface="Calibri"/>
              </a:rPr>
              <a:t>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>
                <a:latin typeface="Calibri"/>
                <a:cs typeface="Calibri"/>
              </a:rPr>
              <a:t>.matching_column;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183</a:t>
            </a:fld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0445" y="725987"/>
            <a:ext cx="6883400" cy="25431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310"/>
              </a:lnSpc>
              <a:spcBef>
                <a:spcPts val="175"/>
              </a:spcBef>
            </a:pPr>
            <a:r>
              <a:rPr sz="2400">
                <a:latin typeface="Calibri"/>
                <a:cs typeface="Calibri"/>
              </a:rPr>
              <a:t>SELECT </a:t>
            </a:r>
            <a:r>
              <a:rPr sz="2400" spc="-5">
                <a:latin typeface="Calibri"/>
                <a:cs typeface="Calibri"/>
              </a:rPr>
              <a:t>EMPLOYEE.EMP_NAME, </a:t>
            </a:r>
            <a:r>
              <a:rPr sz="2400" spc="-25">
                <a:latin typeface="Calibri"/>
                <a:cs typeface="Calibri"/>
              </a:rPr>
              <a:t>PROJECT.DEPARTMENT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400">
                <a:latin typeface="Calibri"/>
                <a:cs typeface="Calibri"/>
              </a:rPr>
              <a:t>LEFT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20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spc="2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19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45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.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 spc="30">
                <a:latin typeface="Calibri"/>
                <a:cs typeface="Calibri"/>
              </a:rPr>
              <a:t>P</a:t>
            </a:r>
            <a:r>
              <a:rPr sz="2400" spc="-5">
                <a:latin typeface="Calibri"/>
                <a:cs typeface="Calibri"/>
              </a:rPr>
              <a:t>_I</a:t>
            </a:r>
            <a:r>
              <a:rPr sz="2400" spc="25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5"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5841" y="3693350"/>
          <a:ext cx="7048500" cy="2423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15">
                          <a:latin typeface="Times New Roman"/>
                          <a:cs typeface="Times New Roman"/>
                        </a:rPr>
                        <a:t>EMP_NAME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1FE48E"/>
                      </a:solidFill>
                      <a:prstDash val="solid"/>
                    </a:lnL>
                    <a:lnR w="9525">
                      <a:solidFill>
                        <a:srgbClr val="1FE48E"/>
                      </a:solidFill>
                      <a:prstDash val="solid"/>
                    </a:lnR>
                    <a:lnT w="9525">
                      <a:solidFill>
                        <a:srgbClr val="1FE48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0">
                          <a:latin typeface="Times New Roman"/>
                          <a:cs typeface="Times New Roman"/>
                        </a:rPr>
                        <a:t>DEPARTMENT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1FE48E"/>
                      </a:solidFill>
                      <a:prstDash val="solid"/>
                    </a:lnL>
                    <a:lnR w="9525">
                      <a:solidFill>
                        <a:srgbClr val="1FE48E"/>
                      </a:solidFill>
                      <a:prstDash val="solid"/>
                    </a:lnR>
                    <a:lnT w="9525">
                      <a:solidFill>
                        <a:srgbClr val="1FE48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Russell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Marry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450" y="23875"/>
            <a:ext cx="10420350" cy="68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6450" y="23875"/>
            <a:ext cx="104203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pc="10"/>
              <a:t>LEFT</a:t>
            </a:r>
            <a:r>
              <a:rPr spc="-105"/>
              <a:t> </a:t>
            </a:r>
            <a:r>
              <a:rPr spc="5"/>
              <a:t>Join(Example)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184</a:t>
            </a:fld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770636"/>
            <a:ext cx="8084820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>
                <a:latin typeface="Calibri"/>
                <a:cs typeface="Calibri"/>
              </a:rPr>
              <a:t>3. </a:t>
            </a:r>
            <a:r>
              <a:rPr sz="2400" b="1" spc="-5">
                <a:latin typeface="Calibri"/>
                <a:cs typeface="Calibri"/>
              </a:rPr>
              <a:t>RIGHT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7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RIGHT JOIN returns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</a:t>
            </a:r>
            <a:r>
              <a:rPr sz="2400" spc="50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rows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right table and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matched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values from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left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matching</a:t>
            </a:r>
            <a:r>
              <a:rPr sz="2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tables,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return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NULL.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table1.column1,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table1.column2,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table2.column1,....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>
                <a:latin typeface="Calibri"/>
                <a:cs typeface="Calibri"/>
              </a:rPr>
              <a:t>FROM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5">
                <a:latin typeface="Calibri"/>
                <a:cs typeface="Calibri"/>
              </a:rPr>
              <a:t>RIGHT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0">
                <a:latin typeface="Calibri"/>
                <a:cs typeface="Calibri"/>
              </a:rPr>
              <a:t>ON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>
                <a:latin typeface="Calibri"/>
                <a:cs typeface="Calibri"/>
              </a:rPr>
              <a:t>.matching_column;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1204595">
              <a:lnSpc>
                <a:spcPct val="104299"/>
              </a:lnSpc>
              <a:spcBef>
                <a:spcPts val="75"/>
              </a:spcBef>
            </a:pPr>
            <a:r>
              <a:rPr sz="2400">
                <a:latin typeface="Calibri"/>
                <a:cs typeface="Calibri"/>
              </a:rPr>
              <a:t>SELECT </a:t>
            </a:r>
            <a:r>
              <a:rPr sz="2400" spc="-5">
                <a:latin typeface="Calibri"/>
                <a:cs typeface="Calibri"/>
              </a:rPr>
              <a:t>EMPLOYEE.EMP_NAME, </a:t>
            </a:r>
            <a:r>
              <a:rPr sz="2400" spc="-25">
                <a:latin typeface="Calibri"/>
                <a:cs typeface="Calibri"/>
              </a:rPr>
              <a:t>PROJECT.DEPARTMENT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5">
                <a:latin typeface="Calibri"/>
                <a:cs typeface="Calibri"/>
              </a:rPr>
              <a:t>RIGHT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spc="2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20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4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.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 spc="30">
                <a:latin typeface="Calibri"/>
                <a:cs typeface="Calibri"/>
              </a:rPr>
              <a:t>P</a:t>
            </a:r>
            <a:r>
              <a:rPr sz="2400" spc="-5">
                <a:latin typeface="Calibri"/>
                <a:cs typeface="Calibri"/>
              </a:rPr>
              <a:t>_I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4700" y="20700"/>
            <a:ext cx="10650855" cy="692150"/>
            <a:chOff x="1544700" y="20700"/>
            <a:chExt cx="1065085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23875"/>
              <a:ext cx="106441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23875"/>
              <a:ext cx="10644505" cy="685800"/>
            </a:xfrm>
            <a:custGeom>
              <a:avLst/>
              <a:gdLst/>
              <a:ahLst/>
              <a:cxnLst/>
              <a:rect l="l" t="t" r="r" b="b"/>
              <a:pathLst>
                <a:path w="10644505" h="685800">
                  <a:moveTo>
                    <a:pt x="0" y="685800"/>
                  </a:moveTo>
                  <a:lnTo>
                    <a:pt x="10644124" y="685800"/>
                  </a:lnTo>
                </a:path>
                <a:path w="10644505" h="685800">
                  <a:moveTo>
                    <a:pt x="106441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88409" y="72389"/>
            <a:ext cx="5154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6.2.3</a:t>
            </a:r>
            <a:r>
              <a:rPr spc="-50"/>
              <a:t> </a:t>
            </a:r>
            <a:r>
              <a:rPr spc="-5"/>
              <a:t>RIGHT</a:t>
            </a:r>
            <a:r>
              <a:rPr spc="60"/>
              <a:t> </a:t>
            </a:r>
            <a:r>
              <a:rPr spc="5"/>
              <a:t>Join</a:t>
            </a:r>
            <a:r>
              <a:rPr spc="-65"/>
              <a:t> </a:t>
            </a:r>
            <a:r>
              <a:rPr spc="15"/>
              <a:t>with</a:t>
            </a:r>
            <a:r>
              <a:rPr spc="-140"/>
              <a:t> </a:t>
            </a:r>
            <a:r>
              <a:t>Example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185</a:t>
            </a:fld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025" y="0"/>
            <a:ext cx="10541000" cy="687705"/>
            <a:chOff x="1478025" y="0"/>
            <a:chExt cx="1054100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200" y="0"/>
              <a:ext cx="1053465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81200" y="0"/>
              <a:ext cx="10534650" cy="681355"/>
            </a:xfrm>
            <a:custGeom>
              <a:avLst/>
              <a:gdLst/>
              <a:ahLst/>
              <a:cxnLst/>
              <a:rect l="l" t="t" r="r" b="b"/>
              <a:pathLst>
                <a:path w="10534650" h="681355">
                  <a:moveTo>
                    <a:pt x="0" y="680974"/>
                  </a:moveTo>
                  <a:lnTo>
                    <a:pt x="10534650" y="680974"/>
                  </a:lnTo>
                  <a:lnTo>
                    <a:pt x="10534650" y="0"/>
                  </a:lnTo>
                </a:path>
                <a:path w="1053465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269" y="43815"/>
            <a:ext cx="23183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6.2.4</a:t>
            </a:r>
            <a:r>
              <a:rPr spc="-75"/>
              <a:t> </a:t>
            </a:r>
            <a:r>
              <a:rPr spc="15"/>
              <a:t>Full</a:t>
            </a:r>
            <a:r>
              <a:rPr spc="-130"/>
              <a:t> </a:t>
            </a:r>
            <a:r>
              <a:rPr spc="5"/>
              <a:t>Join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944" y="68262"/>
            <a:ext cx="996426" cy="691157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67037" y="1384363"/>
          <a:ext cx="7086600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501644"/>
                      </a:solidFill>
                      <a:prstDash val="solid"/>
                    </a:lnL>
                    <a:lnR w="9525">
                      <a:solidFill>
                        <a:srgbClr val="501644"/>
                      </a:solidFill>
                      <a:prstDash val="solid"/>
                    </a:lnR>
                    <a:lnT w="9525">
                      <a:solidFill>
                        <a:srgbClr val="501644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35">
                          <a:latin typeface="Times New Roman"/>
                          <a:cs typeface="Times New Roman"/>
                        </a:rPr>
                        <a:t>DEPARTMENT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501644"/>
                      </a:solidFill>
                      <a:prstDash val="solid"/>
                    </a:lnL>
                    <a:lnR w="9525">
                      <a:solidFill>
                        <a:srgbClr val="501644"/>
                      </a:solidFill>
                      <a:prstDash val="solid"/>
                    </a:lnR>
                    <a:lnT w="9525">
                      <a:solidFill>
                        <a:srgbClr val="501644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186</a:t>
            </a:fld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3904" y="913130"/>
            <a:ext cx="8401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5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000" b="1" spc="-2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-25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000" b="1" spc="-1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000" b="1" spc="5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7791" y="3918902"/>
            <a:ext cx="85420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 F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35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5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3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FULL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JOIN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result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combination of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both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left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right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outer</a:t>
            </a:r>
            <a:r>
              <a:rPr sz="2400" spc="20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join.</a:t>
            </a:r>
            <a:r>
              <a:rPr sz="2400" spc="20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Join</a:t>
            </a:r>
            <a:r>
              <a:rPr sz="2400" spc="2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tables</a:t>
            </a:r>
            <a:r>
              <a:rPr sz="2400" spc="1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400" spc="2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2400" spc="1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2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1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both</a:t>
            </a:r>
            <a:r>
              <a:rPr sz="2400" spc="1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tables.</a:t>
            </a:r>
            <a:r>
              <a:rPr sz="2400" spc="1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400" spc="2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puts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NULL</a:t>
            </a:r>
            <a:r>
              <a:rPr sz="2400" spc="-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place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matches</a:t>
            </a:r>
            <a:r>
              <a:rPr sz="2400" spc="-1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found.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7452359" cy="4594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25200"/>
              </a:lnSpc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table1.column1,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table1.column2,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table2.column1,....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FULL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>
                <a:latin typeface="Calibri"/>
                <a:cs typeface="Calibri"/>
              </a:rPr>
              <a:t>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table1.matching_column</a:t>
            </a:r>
            <a:r>
              <a:rPr sz="2400" spc="-2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table2</a:t>
            </a:r>
            <a:r>
              <a:rPr sz="2400">
                <a:latin typeface="Calibri"/>
                <a:cs typeface="Calibri"/>
              </a:rPr>
              <a:t>.matching_column;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2700" marR="575310">
              <a:lnSpc>
                <a:spcPts val="3610"/>
              </a:lnSpc>
              <a:spcBef>
                <a:spcPts val="165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EMPLOYEE.EMP_NAME,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PROJECT.DEPARTMENT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spc="5">
                <a:latin typeface="Calibri"/>
                <a:cs typeface="Calibri"/>
              </a:rPr>
              <a:t>FULL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OJ</a:t>
            </a:r>
            <a:r>
              <a:rPr sz="2400" spc="2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20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2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_I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3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11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9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3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25">
                <a:solidFill>
                  <a:srgbClr val="0000FF"/>
                </a:solidFill>
                <a:latin typeface="Calibri"/>
                <a:cs typeface="Calibri"/>
              </a:rPr>
              <a:t>EE</a:t>
            </a:r>
            <a:r>
              <a:rPr sz="2400" spc="-5">
                <a:latin typeface="Calibri"/>
                <a:cs typeface="Calibri"/>
              </a:rPr>
              <a:t>.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 spc="30">
                <a:latin typeface="Calibri"/>
                <a:cs typeface="Calibri"/>
              </a:rPr>
              <a:t>P</a:t>
            </a:r>
            <a:r>
              <a:rPr sz="2400" spc="-5">
                <a:latin typeface="Calibri"/>
                <a:cs typeface="Calibri"/>
              </a:rPr>
              <a:t>_I</a:t>
            </a:r>
            <a:r>
              <a:rPr sz="2400" spc="3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944" y="68262"/>
            <a:ext cx="996426" cy="6911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77204" y="43815"/>
            <a:ext cx="26028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Full</a:t>
            </a:r>
            <a:r>
              <a:rPr spc="-130"/>
              <a:t> </a:t>
            </a:r>
            <a:r>
              <a:rPr spc="5"/>
              <a:t>Join</a:t>
            </a:r>
            <a:r>
              <a:rPr spc="-90"/>
              <a:t> </a:t>
            </a:r>
            <a:r>
              <a:rPr spc="-15"/>
              <a:t>Syntax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187</a:t>
            </a:fld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52637" y="2043620"/>
          <a:ext cx="7048500" cy="3063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>
                          <a:latin typeface="Times New Roman"/>
                          <a:cs typeface="Times New Roman"/>
                        </a:rPr>
                        <a:t>EMP_NAME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C0458B"/>
                      </a:solidFill>
                      <a:prstDash val="solid"/>
                    </a:lnL>
                    <a:lnR w="9525">
                      <a:solidFill>
                        <a:srgbClr val="C0458B"/>
                      </a:solidFill>
                      <a:prstDash val="solid"/>
                    </a:lnR>
                    <a:lnT w="9525">
                      <a:solidFill>
                        <a:srgbClr val="C0458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35">
                          <a:latin typeface="Times New Roman"/>
                          <a:cs typeface="Times New Roman"/>
                        </a:rPr>
                        <a:t>DEPARTMENT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C0458B"/>
                      </a:solidFill>
                      <a:prstDash val="solid"/>
                    </a:lnL>
                    <a:lnR w="9525">
                      <a:solidFill>
                        <a:srgbClr val="C0458B"/>
                      </a:solidFill>
                      <a:prstDash val="solid"/>
                    </a:lnR>
                    <a:lnT w="9525">
                      <a:solidFill>
                        <a:srgbClr val="C0458B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5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Angelina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Robert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Christian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Kristen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Russell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16201" y="1317942"/>
            <a:ext cx="93154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>
                <a:solidFill>
                  <a:srgbClr val="333333"/>
                </a:solidFill>
                <a:latin typeface="Calibri"/>
                <a:cs typeface="Calibri"/>
              </a:rPr>
              <a:t>O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400" b="1" spc="-15">
                <a:solidFill>
                  <a:srgbClr val="333333"/>
                </a:solidFill>
                <a:latin typeface="Calibri"/>
                <a:cs typeface="Calibri"/>
              </a:rPr>
              <a:t>pu</a:t>
            </a:r>
            <a:r>
              <a:rPr sz="2400" b="1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7075" y="1650"/>
            <a:ext cx="10698480" cy="692150"/>
            <a:chOff x="1497075" y="1650"/>
            <a:chExt cx="10698480" cy="692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4825"/>
              <a:ext cx="10691749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00250" y="4825"/>
              <a:ext cx="10692130" cy="685800"/>
            </a:xfrm>
            <a:custGeom>
              <a:avLst/>
              <a:gdLst/>
              <a:ahLst/>
              <a:cxnLst/>
              <a:rect l="l" t="t" r="r" b="b"/>
              <a:pathLst>
                <a:path w="10692130" h="685800">
                  <a:moveTo>
                    <a:pt x="0" y="685800"/>
                  </a:moveTo>
                  <a:lnTo>
                    <a:pt x="10691749" y="685800"/>
                  </a:lnTo>
                </a:path>
                <a:path w="10692130" h="685800">
                  <a:moveTo>
                    <a:pt x="106917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76926" y="57785"/>
            <a:ext cx="29273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Full</a:t>
            </a:r>
            <a:r>
              <a:rPr spc="-135"/>
              <a:t> </a:t>
            </a:r>
            <a:r>
              <a:rPr spc="10"/>
              <a:t>Join</a:t>
            </a:r>
            <a:r>
              <a:rPr spc="-90"/>
              <a:t> </a:t>
            </a:r>
            <a:r>
              <a:rPr spc="5"/>
              <a:t>Example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188</a:t>
            </a:fld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088630" cy="52050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Union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3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4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Union</a:t>
            </a:r>
            <a:r>
              <a:rPr sz="2400" spc="4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4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combines</a:t>
            </a:r>
            <a:r>
              <a:rPr sz="2400" spc="4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result</a:t>
            </a:r>
            <a:r>
              <a:rPr sz="2400" spc="459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4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400" spc="4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2400" spc="4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25">
                <a:solidFill>
                  <a:srgbClr val="333333"/>
                </a:solidFill>
                <a:latin typeface="Calibri"/>
                <a:cs typeface="Calibri"/>
              </a:rPr>
              <a:t>statementsand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provides</a:t>
            </a:r>
            <a:r>
              <a:rPr sz="2400" spc="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single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output.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90400"/>
              </a:lnSpc>
              <a:spcBef>
                <a:spcPts val="93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 type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number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columns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must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be the same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statement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with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UNION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operator.</a:t>
            </a:r>
            <a:r>
              <a:rPr sz="2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operator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does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show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duplicate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 in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 output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Syntax</a:t>
            </a:r>
            <a:r>
              <a:rPr sz="2400" b="1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333333"/>
                </a:solidFill>
                <a:latin typeface="Calibri"/>
                <a:cs typeface="Calibri"/>
              </a:rPr>
              <a:t>UNION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2400" b="1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333333"/>
                </a:solidFill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15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column1,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column2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....,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columnN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table_Name1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[W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15"/>
              </a:lnSpc>
            </a:pPr>
            <a:r>
              <a:rPr sz="2400">
                <a:latin typeface="Calibri"/>
                <a:cs typeface="Calibri"/>
              </a:rPr>
              <a:t>HERE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conditions]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UNION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column1,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column2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....,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columnN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table_Name2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[W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>
                <a:latin typeface="Calibri"/>
                <a:cs typeface="Calibri"/>
              </a:rPr>
              <a:t>HERE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conditions];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7075" y="11175"/>
            <a:ext cx="10698480" cy="692150"/>
            <a:chOff x="1497075" y="11175"/>
            <a:chExt cx="10698480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14350"/>
              <a:ext cx="10691749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14350"/>
              <a:ext cx="10692130" cy="685800"/>
            </a:xfrm>
            <a:custGeom>
              <a:avLst/>
              <a:gdLst/>
              <a:ahLst/>
              <a:cxnLst/>
              <a:rect l="l" t="t" r="r" b="b"/>
              <a:pathLst>
                <a:path w="10692130" h="685800">
                  <a:moveTo>
                    <a:pt x="0" y="685800"/>
                  </a:moveTo>
                  <a:lnTo>
                    <a:pt x="10691749" y="685800"/>
                  </a:lnTo>
                </a:path>
                <a:path w="10692130" h="685800">
                  <a:moveTo>
                    <a:pt x="106917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8395" y="71755"/>
            <a:ext cx="3818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7.</a:t>
            </a:r>
            <a:r>
              <a:rPr spc="-40"/>
              <a:t> </a:t>
            </a:r>
            <a:r>
              <a:rPr spc="15"/>
              <a:t>SQL</a:t>
            </a:r>
            <a:r>
              <a:rPr spc="-80"/>
              <a:t> </a:t>
            </a:r>
            <a:r>
              <a:rPr spc="10"/>
              <a:t>Union</a:t>
            </a:r>
            <a:r>
              <a:rPr spc="-145"/>
              <a:t> </a:t>
            </a:r>
            <a:r>
              <a:rPr spc="-5"/>
              <a:t>Operator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189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2779" y="1303083"/>
            <a:ext cx="4146550" cy="299212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150" b="1" spc="10">
                <a:latin typeface="Calibri"/>
                <a:cs typeface="Calibri"/>
              </a:rPr>
              <a:t>1.Relational</a:t>
            </a:r>
            <a:r>
              <a:rPr sz="2150" b="1" spc="30">
                <a:latin typeface="Calibri"/>
                <a:cs typeface="Calibri"/>
              </a:rPr>
              <a:t> </a:t>
            </a:r>
            <a:r>
              <a:rPr sz="2150" b="1" spc="-5">
                <a:latin typeface="Calibri"/>
                <a:cs typeface="Calibri"/>
              </a:rPr>
              <a:t>Data</a:t>
            </a:r>
            <a:r>
              <a:rPr sz="2150" b="1" spc="80">
                <a:latin typeface="Calibri"/>
                <a:cs typeface="Calibri"/>
              </a:rPr>
              <a:t> </a:t>
            </a:r>
            <a:r>
              <a:rPr sz="2150" b="1" spc="20">
                <a:latin typeface="Calibri"/>
                <a:cs typeface="Calibri"/>
              </a:rPr>
              <a:t>Model</a:t>
            </a:r>
            <a:r>
              <a:rPr sz="2150" b="1" spc="25">
                <a:latin typeface="Calibri"/>
                <a:cs typeface="Calibri"/>
              </a:rPr>
              <a:t> </a:t>
            </a:r>
            <a:r>
              <a:rPr sz="2150" b="1" spc="5">
                <a:latin typeface="Calibri"/>
                <a:cs typeface="Calibri"/>
              </a:rPr>
              <a:t>in</a:t>
            </a:r>
            <a:r>
              <a:rPr sz="2150" b="1" spc="-10">
                <a:latin typeface="Calibri"/>
                <a:cs typeface="Calibri"/>
              </a:rPr>
              <a:t> </a:t>
            </a:r>
            <a:r>
              <a:rPr sz="2150" b="1" spc="-5">
                <a:latin typeface="Calibri"/>
                <a:cs typeface="Calibri"/>
              </a:rPr>
              <a:t>DBMS</a:t>
            </a:r>
            <a:endParaRPr sz="215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527050" algn="l"/>
                <a:tab pos="527685" algn="l"/>
              </a:tabLst>
            </a:pPr>
            <a:r>
              <a:rPr sz="2150">
                <a:latin typeface="Calibri"/>
                <a:cs typeface="Calibri"/>
              </a:rPr>
              <a:t>Relational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Data</a:t>
            </a:r>
            <a:r>
              <a:rPr sz="2150" spc="-3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Model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Concepts</a:t>
            </a:r>
            <a:endParaRPr sz="215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527050" algn="l"/>
                <a:tab pos="527685" algn="l"/>
              </a:tabLst>
            </a:pPr>
            <a:r>
              <a:rPr sz="2150">
                <a:latin typeface="Calibri"/>
                <a:cs typeface="Calibri"/>
              </a:rPr>
              <a:t>Properties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3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Relations</a:t>
            </a:r>
          </a:p>
          <a:p>
            <a:pPr marL="527685" indent="-514984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527050" algn="l"/>
                <a:tab pos="527685" algn="l"/>
              </a:tabLst>
            </a:pPr>
            <a:r>
              <a:rPr sz="2150" spc="-5">
                <a:latin typeface="Calibri"/>
                <a:cs typeface="Calibri"/>
              </a:rPr>
              <a:t>Constraints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-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Relational</a:t>
            </a:r>
            <a:r>
              <a:rPr sz="2150" spc="114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Model</a:t>
            </a: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10">
                <a:latin typeface="Calibri"/>
                <a:cs typeface="Calibri"/>
              </a:rPr>
              <a:t>Domain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10">
                <a:latin typeface="Calibri"/>
                <a:cs typeface="Calibri"/>
              </a:rPr>
              <a:t>Entity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Integrity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>
                <a:latin typeface="Calibri"/>
                <a:cs typeface="Calibri"/>
              </a:rPr>
              <a:t>Re</a:t>
            </a:r>
            <a:r>
              <a:rPr sz="1800" spc="-105">
                <a:latin typeface="Calibri"/>
                <a:cs typeface="Calibri"/>
              </a:rPr>
              <a:t>f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25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t</a:t>
            </a:r>
            <a:r>
              <a:rPr sz="1800" spc="30">
                <a:latin typeface="Calibri"/>
                <a:cs typeface="Calibri"/>
              </a:rPr>
              <a:t>ia</a:t>
            </a:r>
            <a:r>
              <a:rPr sz="1800">
                <a:latin typeface="Calibri"/>
                <a:cs typeface="Calibri"/>
              </a:rPr>
              <a:t>l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</a:t>
            </a:r>
            <a:r>
              <a:rPr sz="1800" spc="20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te</a:t>
            </a:r>
            <a:r>
              <a:rPr sz="1800" spc="-30">
                <a:latin typeface="Calibri"/>
                <a:cs typeface="Calibri"/>
              </a:rPr>
              <a:t>gr</a:t>
            </a:r>
            <a:r>
              <a:rPr sz="1800" spc="35">
                <a:latin typeface="Calibri"/>
                <a:cs typeface="Calibri"/>
              </a:rPr>
              <a:t>i</a:t>
            </a:r>
            <a:r>
              <a:rPr sz="1800">
                <a:latin typeface="Calibri"/>
                <a:cs typeface="Calibri"/>
              </a:rPr>
              <a:t>ty</a:t>
            </a:r>
            <a:r>
              <a:rPr sz="1800" spc="-95">
                <a:latin typeface="Calibri"/>
                <a:cs typeface="Calibri"/>
              </a:rPr>
              <a:t> </a:t>
            </a:r>
            <a:r>
              <a:rPr sz="1800" spc="10">
                <a:latin typeface="Calibri"/>
                <a:cs typeface="Calibri"/>
              </a:rPr>
              <a:t>C</a:t>
            </a:r>
            <a:r>
              <a:rPr sz="1800" spc="20">
                <a:latin typeface="Calibri"/>
                <a:cs typeface="Calibri"/>
              </a:rPr>
              <a:t>o</a:t>
            </a:r>
            <a:r>
              <a:rPr sz="1800" spc="25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s</a:t>
            </a:r>
            <a:r>
              <a:rPr sz="1800">
                <a:latin typeface="Calibri"/>
                <a:cs typeface="Calibri"/>
              </a:rPr>
              <a:t>t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30">
                <a:latin typeface="Calibri"/>
                <a:cs typeface="Calibri"/>
              </a:rPr>
              <a:t>a</a:t>
            </a:r>
            <a:r>
              <a:rPr sz="1800" spc="35">
                <a:latin typeface="Calibri"/>
                <a:cs typeface="Calibri"/>
              </a:rPr>
              <a:t>i</a:t>
            </a:r>
            <a:r>
              <a:rPr sz="1800" spc="25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ts</a:t>
            </a:r>
          </a:p>
          <a:p>
            <a:pPr marL="699135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5">
                <a:latin typeface="Calibri"/>
                <a:cs typeface="Calibri"/>
              </a:rPr>
              <a:t>Key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1575" y="0"/>
              <a:ext cx="3624326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6115" y="57785"/>
            <a:ext cx="30816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/>
              <a:t>Topic</a:t>
            </a:r>
            <a:r>
              <a:rPr spc="-80"/>
              <a:t> </a:t>
            </a:r>
            <a:r>
              <a:rPr spc="15"/>
              <a:t>1</a:t>
            </a:r>
            <a:r>
              <a:rPr spc="5"/>
              <a:t> </a:t>
            </a:r>
            <a:r>
              <a:rPr spc="10"/>
              <a:t>Objectives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465185" cy="12750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Intersect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Intersect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shows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common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record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two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more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SELECT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statements.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>
                <a:latin typeface="Calibri"/>
                <a:cs typeface="Calibri"/>
              </a:rPr>
              <a:t> data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type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number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2236406"/>
            <a:ext cx="8470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325" algn="l"/>
                <a:tab pos="1308735" algn="l"/>
                <a:tab pos="1899920" algn="l"/>
                <a:tab pos="2748280" algn="l"/>
                <a:tab pos="3281679" algn="l"/>
                <a:tab pos="4044315" algn="l"/>
                <a:tab pos="5093335" algn="l"/>
                <a:tab pos="6541770" algn="l"/>
                <a:tab pos="7313930" algn="l"/>
                <a:tab pos="8038465" algn="l"/>
              </a:tabLst>
            </a:pPr>
            <a:r>
              <a:rPr sz="2400" spc="30">
                <a:latin typeface="Calibri"/>
                <a:cs typeface="Calibri"/>
              </a:rPr>
              <a:t>m</a:t>
            </a:r>
            <a:r>
              <a:rPr sz="2400" spc="-60">
                <a:latin typeface="Calibri"/>
                <a:cs typeface="Calibri"/>
              </a:rPr>
              <a:t>u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15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	e</a:t>
            </a:r>
            <a:r>
              <a:rPr sz="2400" spc="-9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	</a:t>
            </a:r>
            <a:r>
              <a:rPr sz="2400" spc="-55">
                <a:latin typeface="Calibri"/>
                <a:cs typeface="Calibri"/>
              </a:rPr>
              <a:t>S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-4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10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-75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-65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ed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-6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h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7791" y="2478595"/>
            <a:ext cx="4332605" cy="9417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2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22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5">
                <a:latin typeface="Calibri"/>
                <a:cs typeface="Calibri"/>
              </a:rPr>
              <a:t>Syntax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INTERSECT</a:t>
            </a:r>
            <a:r>
              <a:rPr sz="2400" b="1" spc="-8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Set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25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791" y="3476688"/>
            <a:ext cx="2294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7760" algn="l"/>
              </a:tabLst>
            </a:pPr>
            <a:r>
              <a:rPr sz="2400" spc="2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-45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-15">
                <a:latin typeface="Calibri"/>
                <a:cs typeface="Calibri"/>
              </a:rPr>
              <a:t>1</a:t>
            </a:r>
            <a:r>
              <a:rPr sz="2400">
                <a:latin typeface="Calibri"/>
                <a:cs typeface="Calibri"/>
              </a:rPr>
              <a:t>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35119" y="3476688"/>
            <a:ext cx="5966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260" algn="l"/>
                <a:tab pos="1928495" algn="l"/>
                <a:tab pos="3282315" algn="l"/>
                <a:tab pos="4273550" algn="l"/>
              </a:tabLst>
            </a:pPr>
            <a:r>
              <a:rPr sz="2400" spc="-5">
                <a:latin typeface="Calibri"/>
                <a:cs typeface="Calibri"/>
              </a:rPr>
              <a:t>column2	</a:t>
            </a:r>
            <a:r>
              <a:rPr sz="2400" spc="-10">
                <a:latin typeface="Calibri"/>
                <a:cs typeface="Calibri"/>
              </a:rPr>
              <a:t>....,	</a:t>
            </a:r>
            <a:r>
              <a:rPr sz="2400" spc="-5">
                <a:latin typeface="Calibri"/>
                <a:cs typeface="Calibri"/>
              </a:rPr>
              <a:t>columnN	FROM	</a:t>
            </a:r>
            <a:r>
              <a:rPr sz="2400">
                <a:latin typeface="Calibri"/>
                <a:cs typeface="Calibri"/>
              </a:rPr>
              <a:t>table_Name1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7791" y="3718623"/>
            <a:ext cx="274066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0">
              <a:lnSpc>
                <a:spcPct val="125200"/>
              </a:lnSpc>
              <a:spcBef>
                <a:spcPts val="95"/>
              </a:spcBef>
            </a:pPr>
            <a:r>
              <a:rPr sz="2400" spc="-10">
                <a:latin typeface="Calibri"/>
                <a:cs typeface="Calibri"/>
              </a:rPr>
              <a:t>[WHERE </a:t>
            </a:r>
            <a:r>
              <a:rPr sz="2400" spc="5">
                <a:latin typeface="Calibri"/>
                <a:cs typeface="Calibri"/>
              </a:rPr>
              <a:t>conditions]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INTERSECT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7791" y="4725987"/>
            <a:ext cx="8463915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  <a:tabLst>
                <a:tab pos="1127760" algn="l"/>
                <a:tab pos="2509520" algn="l"/>
                <a:tab pos="3815715" algn="l"/>
                <a:tab pos="4425950" algn="l"/>
                <a:tab pos="5779135" algn="l"/>
                <a:tab pos="6771005" algn="l"/>
              </a:tabLst>
            </a:pPr>
            <a:r>
              <a:rPr sz="2400" spc="5">
                <a:latin typeface="Calibri"/>
                <a:cs typeface="Calibri"/>
              </a:rPr>
              <a:t>SELECT	</a:t>
            </a:r>
            <a:r>
              <a:rPr sz="2400" spc="-5">
                <a:latin typeface="Calibri"/>
                <a:cs typeface="Calibri"/>
              </a:rPr>
              <a:t>column1,	column2	</a:t>
            </a:r>
            <a:r>
              <a:rPr sz="2400" spc="-10">
                <a:latin typeface="Calibri"/>
                <a:cs typeface="Calibri"/>
              </a:rPr>
              <a:t>....,	</a:t>
            </a:r>
            <a:r>
              <a:rPr sz="2400" spc="-5">
                <a:latin typeface="Calibri"/>
                <a:cs typeface="Calibri"/>
              </a:rPr>
              <a:t>columnN	FROM	</a:t>
            </a:r>
            <a:r>
              <a:rPr sz="2400">
                <a:latin typeface="Calibri"/>
                <a:cs typeface="Calibri"/>
              </a:rPr>
              <a:t>table_Name2</a:t>
            </a:r>
          </a:p>
          <a:p>
            <a:pPr marL="241300">
              <a:lnSpc>
                <a:spcPts val="2715"/>
              </a:lnSpc>
            </a:pPr>
            <a:r>
              <a:rPr sz="2400" spc="-5">
                <a:latin typeface="Calibri"/>
                <a:cs typeface="Calibri"/>
              </a:rPr>
              <a:t>[WHERE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conditions];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97075" y="0"/>
            <a:ext cx="10521950" cy="687705"/>
            <a:chOff x="1497075" y="0"/>
            <a:chExt cx="10521950" cy="6877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515600" cy="6809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00250" y="0"/>
              <a:ext cx="10515600" cy="681355"/>
            </a:xfrm>
            <a:custGeom>
              <a:avLst/>
              <a:gdLst/>
              <a:ahLst/>
              <a:cxnLst/>
              <a:rect l="l" t="t" r="r" b="b"/>
              <a:pathLst>
                <a:path w="10515600" h="681355">
                  <a:moveTo>
                    <a:pt x="0" y="680974"/>
                  </a:moveTo>
                  <a:lnTo>
                    <a:pt x="10515600" y="680974"/>
                  </a:lnTo>
                  <a:lnTo>
                    <a:pt x="10515600" y="0"/>
                  </a:lnTo>
                </a:path>
                <a:path w="105156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15204" y="43815"/>
            <a:ext cx="38754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00"/>
              <a:t> </a:t>
            </a:r>
            <a:r>
              <a:rPr spc="-10"/>
              <a:t>Intersect</a:t>
            </a:r>
            <a:r>
              <a:rPr spc="-85"/>
              <a:t> </a:t>
            </a:r>
            <a:r>
              <a:rPr spc="-5"/>
              <a:t>Operator</a:t>
            </a: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2376" y="1028827"/>
            <a:ext cx="8235315" cy="40887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Minus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10">
                <a:latin typeface="Calibri"/>
                <a:cs typeface="Calibri"/>
              </a:rPr>
              <a:t>Minus</a:t>
            </a:r>
            <a:r>
              <a:rPr sz="2400" spc="-5">
                <a:latin typeface="Calibri"/>
                <a:cs typeface="Calibri"/>
              </a:rPr>
              <a:t> Operator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combines</a:t>
            </a:r>
            <a:r>
              <a:rPr sz="2400" spc="10">
                <a:latin typeface="Calibri"/>
                <a:cs typeface="Calibri"/>
              </a:rPr>
              <a:t> the </a:t>
            </a:r>
            <a:r>
              <a:rPr sz="2400">
                <a:latin typeface="Calibri"/>
                <a:cs typeface="Calibri"/>
              </a:rPr>
              <a:t>result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two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 </a:t>
            </a:r>
            <a:r>
              <a:rPr sz="2400" spc="5">
                <a:latin typeface="Calibri"/>
                <a:cs typeface="Calibri"/>
              </a:rPr>
              <a:t>more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SELECT </a:t>
            </a:r>
            <a:r>
              <a:rPr sz="2400" spc="-15">
                <a:latin typeface="Calibri"/>
                <a:cs typeface="Calibri"/>
              </a:rPr>
              <a:t>statements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5">
                <a:latin typeface="Calibri"/>
                <a:cs typeface="Calibri"/>
              </a:rPr>
              <a:t>shows only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results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first </a:t>
            </a:r>
            <a:r>
              <a:rPr sz="2400">
                <a:latin typeface="Calibri"/>
                <a:cs typeface="Calibri"/>
              </a:rPr>
              <a:t>data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spc="-10">
                <a:latin typeface="Calibri"/>
                <a:cs typeface="Calibri"/>
              </a:rPr>
              <a:t>Syntax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MINUS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25">
                <a:latin typeface="Calibri"/>
                <a:cs typeface="Calibri"/>
              </a:rPr>
              <a:t>operator:</a:t>
            </a:r>
            <a:endParaRPr sz="2400">
              <a:latin typeface="Calibri"/>
              <a:cs typeface="Calibri"/>
            </a:endParaRPr>
          </a:p>
          <a:p>
            <a:pPr marL="12700" marR="9525" algn="just">
              <a:lnSpc>
                <a:spcPts val="2550"/>
              </a:lnSpc>
              <a:spcBef>
                <a:spcPts val="1085"/>
              </a:spcBef>
            </a:pPr>
            <a:r>
              <a:rPr sz="2400">
                <a:latin typeface="Calibri"/>
                <a:cs typeface="Calibri"/>
              </a:rPr>
              <a:t>SELECT </a:t>
            </a:r>
            <a:r>
              <a:rPr sz="2400" spc="-5">
                <a:latin typeface="Calibri"/>
                <a:cs typeface="Calibri"/>
              </a:rPr>
              <a:t>column1, column2 </a:t>
            </a:r>
            <a:r>
              <a:rPr sz="2400" spc="-10">
                <a:latin typeface="Calibri"/>
                <a:cs typeface="Calibri"/>
              </a:rPr>
              <a:t>...., </a:t>
            </a:r>
            <a:r>
              <a:rPr sz="2400" spc="-5">
                <a:latin typeface="Calibri"/>
                <a:cs typeface="Calibri"/>
              </a:rPr>
              <a:t>columnN </a:t>
            </a:r>
            <a:r>
              <a:rPr sz="2400" spc="-10">
                <a:latin typeface="Calibri"/>
                <a:cs typeface="Calibri"/>
              </a:rPr>
              <a:t>FROM First_tablename </a:t>
            </a:r>
            <a:r>
              <a:rPr sz="2400">
                <a:latin typeface="Calibri"/>
                <a:cs typeface="Calibri"/>
              </a:rPr>
              <a:t>[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5">
                <a:latin typeface="Calibri"/>
                <a:cs typeface="Calibri"/>
              </a:rPr>
              <a:t> conditions]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>
                <a:latin typeface="Calibri"/>
                <a:cs typeface="Calibri"/>
              </a:rPr>
              <a:t>MINUS</a:t>
            </a:r>
          </a:p>
          <a:p>
            <a:pPr marL="12700" algn="just">
              <a:lnSpc>
                <a:spcPts val="2755"/>
              </a:lnSpc>
              <a:spcBef>
                <a:spcPts val="725"/>
              </a:spcBef>
            </a:pPr>
            <a:r>
              <a:rPr sz="2400">
                <a:latin typeface="Calibri"/>
                <a:cs typeface="Calibri"/>
              </a:rPr>
              <a:t>SELECT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column1,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column2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....,</a:t>
            </a:r>
            <a:r>
              <a:rPr sz="2400" spc="-5">
                <a:latin typeface="Calibri"/>
                <a:cs typeface="Calibri"/>
              </a:rPr>
              <a:t> columnN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FROM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Second_tablename</a:t>
            </a:r>
            <a:endParaRPr sz="2400">
              <a:latin typeface="Calibri"/>
              <a:cs typeface="Calibri"/>
            </a:endParaRPr>
          </a:p>
          <a:p>
            <a:pPr marL="79375" algn="just">
              <a:lnSpc>
                <a:spcPts val="2755"/>
              </a:lnSpc>
            </a:pPr>
            <a:r>
              <a:rPr sz="2400" spc="-10">
                <a:latin typeface="Calibri"/>
                <a:cs typeface="Calibri"/>
              </a:rPr>
              <a:t>[WHERE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conditions];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44675" y="0"/>
            <a:ext cx="10645775" cy="687705"/>
            <a:chOff x="1344675" y="0"/>
            <a:chExt cx="10645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850" y="0"/>
              <a:ext cx="10639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7850" y="0"/>
              <a:ext cx="10639425" cy="681355"/>
            </a:xfrm>
            <a:custGeom>
              <a:avLst/>
              <a:gdLst/>
              <a:ahLst/>
              <a:cxnLst/>
              <a:rect l="l" t="t" r="r" b="b"/>
              <a:pathLst>
                <a:path w="10639425" h="681355">
                  <a:moveTo>
                    <a:pt x="0" y="680974"/>
                  </a:moveTo>
                  <a:lnTo>
                    <a:pt x="10639425" y="680974"/>
                  </a:lnTo>
                  <a:lnTo>
                    <a:pt x="10639425" y="0"/>
                  </a:lnTo>
                </a:path>
                <a:path w="10639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9029" y="43815"/>
            <a:ext cx="3447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00"/>
              <a:t> </a:t>
            </a:r>
            <a:r>
              <a:rPr spc="20"/>
              <a:t>Minus</a:t>
            </a:r>
            <a:r>
              <a:rPr spc="-170"/>
              <a:t> </a:t>
            </a:r>
            <a:r>
              <a:rPr spc="-5"/>
              <a:t>Operator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56" y="0"/>
            <a:ext cx="107851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191</a:t>
            </a:fld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650" y="0"/>
            <a:ext cx="10669905" cy="890905"/>
            <a:chOff x="1525650" y="0"/>
            <a:chExt cx="10669905" cy="890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25" y="4825"/>
              <a:ext cx="10663174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825" y="4825"/>
              <a:ext cx="10663555" cy="685800"/>
            </a:xfrm>
            <a:custGeom>
              <a:avLst/>
              <a:gdLst/>
              <a:ahLst/>
              <a:cxnLst/>
              <a:rect l="l" t="t" r="r" b="b"/>
              <a:pathLst>
                <a:path w="10663555" h="685800">
                  <a:moveTo>
                    <a:pt x="0" y="685800"/>
                  </a:moveTo>
                  <a:lnTo>
                    <a:pt x="10663174" y="685800"/>
                  </a:lnTo>
                </a:path>
                <a:path w="10663555" h="685800">
                  <a:moveTo>
                    <a:pt x="106631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3099" y="0"/>
              <a:ext cx="2224151" cy="890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18276" y="53339"/>
            <a:ext cx="16833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8.</a:t>
            </a:r>
            <a:r>
              <a:rPr spc="-100"/>
              <a:t> </a:t>
            </a:r>
            <a:r>
              <a:rPr spc="-20"/>
              <a:t>Cursors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962150" y="1057211"/>
            <a:ext cx="2967355" cy="1138555"/>
            <a:chOff x="1962150" y="1057211"/>
            <a:chExt cx="2967355" cy="11385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590" y="1217963"/>
              <a:ext cx="207986" cy="245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275" y="1057211"/>
              <a:ext cx="1223962" cy="681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575" y="1057211"/>
              <a:ext cx="1643126" cy="6810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2150" y="1514411"/>
              <a:ext cx="633412" cy="6524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0275" y="1514411"/>
              <a:ext cx="842962" cy="681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5100" y="1514411"/>
              <a:ext cx="1033462" cy="6810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0900" y="1514411"/>
              <a:ext cx="671512" cy="6810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5225" y="1514411"/>
              <a:ext cx="1223962" cy="68103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137791" y="1028827"/>
            <a:ext cx="2591435" cy="9410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>
                <a:latin typeface="Calibri"/>
                <a:cs typeface="Calibri"/>
              </a:rPr>
              <a:t>Cursor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Definition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35">
                <a:latin typeface="Calibri"/>
                <a:cs typeface="Calibri"/>
              </a:rPr>
              <a:t>Life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cycle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Cursor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93639" y="6472554"/>
            <a:ext cx="88265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15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7129" y="6472554"/>
            <a:ext cx="4013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85303" y="6472554"/>
            <a:ext cx="399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5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192</a:t>
            </a:fld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91882"/>
            <a:ext cx="8091170" cy="47796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ct val="80300"/>
              </a:lnSpc>
              <a:spcBef>
                <a:spcPts val="670"/>
              </a:spcBef>
            </a:pP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Cursor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Temporary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Memory or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Temporary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Workstation.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Allocated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Database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Server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Time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Performing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DML(Data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Manipulation Language) operations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on Table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User.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Cursors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used to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store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Tables.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There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2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types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Cursors: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Implicit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Cursors,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and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Explicit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Cursors.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These 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explained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following</a:t>
            </a:r>
            <a:r>
              <a:rPr sz="2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  <a:p>
            <a:pPr marL="317500" indent="-305435" algn="just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318135" algn="l"/>
              </a:tabLst>
            </a:pP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Implicit</a:t>
            </a:r>
            <a:r>
              <a:rPr sz="2400" b="1" spc="-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Cursors:</a:t>
            </a:r>
            <a:endParaRPr sz="2400">
              <a:latin typeface="Calibri"/>
              <a:cs typeface="Calibri"/>
            </a:endParaRPr>
          </a:p>
          <a:p>
            <a:pPr marL="12700" marR="433705">
              <a:lnSpc>
                <a:spcPct val="80900"/>
              </a:lnSpc>
              <a:spcBef>
                <a:spcPts val="969"/>
              </a:spcBef>
            </a:pP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Implicit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also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known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Default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SQL 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SERVER.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allocated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SQL</a:t>
            </a:r>
            <a:r>
              <a:rPr sz="2400" spc="-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SERVER</a:t>
            </a:r>
            <a:r>
              <a:rPr sz="2400" spc="-1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when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performs</a:t>
            </a:r>
            <a:r>
              <a:rPr sz="2400" spc="-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DML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425"/>
              </a:spcBef>
              <a:buAutoNum type="arabicPeriod" startAt="2"/>
              <a:tabLst>
                <a:tab pos="318135" algn="l"/>
              </a:tabLst>
            </a:pP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Explicit</a:t>
            </a:r>
            <a:r>
              <a:rPr sz="2400" b="1" spc="-1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Cursors:</a:t>
            </a:r>
            <a:endParaRPr sz="2400">
              <a:latin typeface="Calibri"/>
              <a:cs typeface="Calibri"/>
            </a:endParaRPr>
          </a:p>
          <a:p>
            <a:pPr marL="12700" marR="76200">
              <a:lnSpc>
                <a:spcPct val="79500"/>
              </a:lnSpc>
              <a:spcBef>
                <a:spcPts val="1015"/>
              </a:spcBef>
            </a:pP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Explicit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Cursors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Created</a:t>
            </a:r>
            <a:r>
              <a:rPr sz="2400" spc="-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Users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whenever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user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requires </a:t>
            </a:r>
            <a:r>
              <a:rPr sz="2400" spc="-5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them.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Explicit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Cursors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used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Fetching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Table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Row-By-Row</a:t>
            </a:r>
            <a:r>
              <a:rPr sz="2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40">
                <a:solidFill>
                  <a:srgbClr val="273139"/>
                </a:solidFill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601" y="23875"/>
            <a:ext cx="1038225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3601" y="23875"/>
            <a:ext cx="103822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350260">
              <a:lnSpc>
                <a:spcPct val="100000"/>
              </a:lnSpc>
              <a:spcBef>
                <a:spcPts val="555"/>
              </a:spcBef>
            </a:pPr>
            <a:r>
              <a:t>8.1</a:t>
            </a:r>
            <a:r>
              <a:rPr spc="-60"/>
              <a:t> </a:t>
            </a:r>
            <a:r>
              <a:rPr spc="-20"/>
              <a:t>Cursors</a:t>
            </a:r>
            <a:r>
              <a:rPr spc="70"/>
              <a:t> </a:t>
            </a:r>
            <a:r>
              <a:rPr spc="15"/>
              <a:t>Definition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193</a:t>
            </a:fld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025" y="4825"/>
            <a:ext cx="10410825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5025" y="4825"/>
            <a:ext cx="10410825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300095">
              <a:lnSpc>
                <a:spcPct val="100000"/>
              </a:lnSpc>
              <a:spcBef>
                <a:spcPts val="545"/>
              </a:spcBef>
            </a:pPr>
            <a:r>
              <a:t>8.2</a:t>
            </a:r>
            <a:r>
              <a:rPr spc="-50"/>
              <a:t> </a:t>
            </a:r>
            <a:r>
              <a:t>Life</a:t>
            </a:r>
            <a:r>
              <a:rPr spc="-35"/>
              <a:t> </a:t>
            </a:r>
            <a:r>
              <a:t>Cycle</a:t>
            </a:r>
            <a:r>
              <a:rPr spc="-35"/>
              <a:t> </a:t>
            </a:r>
            <a:r>
              <a:rPr spc="5"/>
              <a:t>of</a:t>
            </a:r>
            <a:r>
              <a:rPr spc="-35"/>
              <a:t> </a:t>
            </a:r>
            <a:r>
              <a:rPr spc="-5"/>
              <a:t>Cursor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733" y="2416752"/>
            <a:ext cx="10079298" cy="18426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01164" y="1173099"/>
            <a:ext cx="8834120" cy="1126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15">
                <a:latin typeface="Calibri"/>
                <a:cs typeface="Calibri"/>
              </a:rPr>
              <a:t>Life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Cycle</a:t>
            </a:r>
            <a:r>
              <a:rPr sz="2400" b="1" spc="2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the</a:t>
            </a:r>
            <a:r>
              <a:rPr sz="2400" b="1" spc="3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cursor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60">
                <a:latin typeface="Calibri"/>
                <a:cs typeface="Calibri"/>
              </a:rPr>
              <a:t>We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describe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life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cycle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cursor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into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five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different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sections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5">
                <a:latin typeface="Calibri"/>
                <a:cs typeface="Calibri"/>
              </a:rPr>
              <a:t>as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194</a:t>
            </a:fld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991" y="832802"/>
            <a:ext cx="9157335" cy="5591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400" b="1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Explicit</a:t>
            </a:r>
            <a:r>
              <a:rPr sz="2400" b="1" spc="-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Cursor:</a:t>
            </a:r>
            <a:endParaRPr sz="2400">
              <a:latin typeface="Calibri"/>
              <a:cs typeface="Calibri"/>
            </a:endParaRPr>
          </a:p>
          <a:p>
            <a:pPr marL="250825" indent="-238760">
              <a:lnSpc>
                <a:spcPts val="2865"/>
              </a:lnSpc>
              <a:buSzPct val="95833"/>
              <a:buAutoNum type="arabicPeriod"/>
              <a:tabLst>
                <a:tab pos="251460" algn="l"/>
              </a:tabLst>
            </a:pP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Declare</a:t>
            </a:r>
            <a:r>
              <a:rPr sz="2400" b="1" spc="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Cursor</a:t>
            </a:r>
            <a:r>
              <a:rPr sz="2400" b="1" spc="-6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12700" marR="1607185">
              <a:lnSpc>
                <a:spcPct val="100400"/>
              </a:lnSpc>
              <a:spcBef>
                <a:spcPts val="35"/>
              </a:spcBef>
            </a:pP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sz="2400" b="1" spc="-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sz="2400" b="1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DECLARE</a:t>
            </a:r>
            <a:r>
              <a:rPr sz="2400" spc="-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cursor_name</a:t>
            </a:r>
            <a:r>
              <a:rPr sz="2400" spc="-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-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SELECT</a:t>
            </a:r>
            <a:r>
              <a:rPr sz="2400" spc="-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*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FROM </a:t>
            </a:r>
            <a:r>
              <a:rPr sz="2400" spc="-5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 err="1">
                <a:solidFill>
                  <a:srgbClr val="273139"/>
                </a:solidFill>
                <a:latin typeface="Calibri"/>
                <a:cs typeface="Calibri"/>
              </a:rPr>
              <a:t>table_name</a:t>
            </a:r>
            <a:endParaRPr lang="en-IN" sz="2400" spc="10">
              <a:solidFill>
                <a:srgbClr val="273139"/>
              </a:solidFill>
              <a:latin typeface="Calibri"/>
              <a:cs typeface="Calibri"/>
            </a:endParaRPr>
          </a:p>
          <a:p>
            <a:pPr marL="12700" marR="1607185">
              <a:lnSpc>
                <a:spcPct val="100400"/>
              </a:lnSpc>
              <a:spcBef>
                <a:spcPts val="35"/>
              </a:spcBef>
            </a:pPr>
            <a:r>
              <a:rPr sz="2400" spc="10">
                <a:solidFill>
                  <a:srgbClr val="273139"/>
                </a:solidFill>
                <a:latin typeface="Consolas"/>
                <a:cs typeface="Consolas"/>
              </a:rPr>
              <a:t>DECLARE s1 </a:t>
            </a:r>
            <a:r>
              <a:rPr sz="2400" spc="20">
                <a:solidFill>
                  <a:srgbClr val="273139"/>
                </a:solidFill>
                <a:latin typeface="Consolas"/>
                <a:cs typeface="Consolas"/>
              </a:rPr>
              <a:t>CURSOR </a:t>
            </a:r>
            <a:r>
              <a:rPr sz="2400" spc="15">
                <a:solidFill>
                  <a:srgbClr val="273139"/>
                </a:solidFill>
                <a:latin typeface="Consolas"/>
                <a:cs typeface="Consolas"/>
              </a:rPr>
              <a:t>FOR </a:t>
            </a:r>
            <a:r>
              <a:rPr sz="2400" spc="20">
                <a:solidFill>
                  <a:srgbClr val="273139"/>
                </a:solidFill>
                <a:latin typeface="Consolas"/>
                <a:cs typeface="Consolas"/>
              </a:rPr>
              <a:t>SELECT </a:t>
            </a:r>
            <a:r>
              <a:rPr sz="2400">
                <a:solidFill>
                  <a:srgbClr val="273139"/>
                </a:solidFill>
                <a:latin typeface="Consolas"/>
                <a:cs typeface="Consolas"/>
              </a:rPr>
              <a:t>* </a:t>
            </a:r>
            <a:r>
              <a:rPr sz="2400" spc="20">
                <a:solidFill>
                  <a:srgbClr val="273139"/>
                </a:solidFill>
                <a:latin typeface="Consolas"/>
                <a:cs typeface="Consolas"/>
              </a:rPr>
              <a:t>FROM </a:t>
            </a:r>
            <a:r>
              <a:rPr sz="2400" spc="-130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5">
                <a:solidFill>
                  <a:srgbClr val="273139"/>
                </a:solidFill>
                <a:latin typeface="Consolas"/>
                <a:cs typeface="Consolas"/>
              </a:rPr>
              <a:t>studDetails</a:t>
            </a:r>
            <a:endParaRPr sz="2400">
              <a:latin typeface="Consolas"/>
              <a:cs typeface="Consolas"/>
            </a:endParaRPr>
          </a:p>
          <a:p>
            <a:pPr marL="250825" indent="-238760">
              <a:lnSpc>
                <a:spcPts val="2840"/>
              </a:lnSpc>
              <a:buSzPct val="95833"/>
              <a:buAutoNum type="arabicPeriod" startAt="2"/>
              <a:tabLst>
                <a:tab pos="251460" algn="l"/>
              </a:tabLst>
            </a:pP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Open</a:t>
            </a:r>
            <a:r>
              <a:rPr sz="2400" b="1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Cursor</a:t>
            </a:r>
            <a:r>
              <a:rPr sz="2400" b="1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Connection.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sz="2400" b="1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: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OPEN</a:t>
            </a:r>
            <a:r>
              <a:rPr sz="2400" spc="-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 err="1">
                <a:solidFill>
                  <a:srgbClr val="273139"/>
                </a:solidFill>
                <a:latin typeface="Calibri"/>
                <a:cs typeface="Calibri"/>
              </a:rPr>
              <a:t>cursor_connection</a:t>
            </a:r>
            <a:endParaRPr lang="en-IN" sz="2400" spc="5">
              <a:solidFill>
                <a:srgbClr val="273139"/>
              </a:solidFill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5">
                <a:solidFill>
                  <a:srgbClr val="273139"/>
                </a:solidFill>
                <a:latin typeface="Consolas"/>
                <a:cs typeface="Consolas"/>
              </a:rPr>
              <a:t>OPEN</a:t>
            </a:r>
            <a:r>
              <a:rPr sz="2400" spc="-18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3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sz="2400">
              <a:latin typeface="Consolas"/>
              <a:cs typeface="Consolas"/>
            </a:endParaRPr>
          </a:p>
          <a:p>
            <a:pPr marL="250825" indent="-238760">
              <a:lnSpc>
                <a:spcPts val="2870"/>
              </a:lnSpc>
              <a:spcBef>
                <a:spcPts val="50"/>
              </a:spcBef>
              <a:buSzPct val="95833"/>
              <a:buAutoNum type="arabicPeriod" startAt="3"/>
              <a:tabLst>
                <a:tab pos="251460" algn="l"/>
              </a:tabLst>
            </a:pP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Fetch</a:t>
            </a:r>
            <a:r>
              <a:rPr sz="2400" b="1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4471C4"/>
                </a:solidFill>
                <a:latin typeface="Calibri"/>
                <a:cs typeface="Calibri"/>
              </a:rPr>
              <a:t>Data</a:t>
            </a:r>
            <a:r>
              <a:rPr sz="2400" b="1" spc="-10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4471C4"/>
                </a:solidFill>
                <a:latin typeface="Calibri"/>
                <a:cs typeface="Calibri"/>
              </a:rPr>
              <a:t>from</a:t>
            </a:r>
            <a:r>
              <a:rPr sz="2400" b="1" spc="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50">
                <a:solidFill>
                  <a:srgbClr val="4471C4"/>
                </a:solidFill>
                <a:latin typeface="Calibri"/>
                <a:cs typeface="Calibri"/>
              </a:rPr>
              <a:t>cursor.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total</a:t>
            </a:r>
            <a:r>
              <a:rPr sz="2400" spc="-114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-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methods</a:t>
            </a:r>
            <a:r>
              <a:rPr sz="2400" spc="-1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access</a:t>
            </a:r>
            <a:r>
              <a:rPr sz="2400" spc="-1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40">
                <a:solidFill>
                  <a:srgbClr val="273139"/>
                </a:solidFill>
                <a:latin typeface="Calibri"/>
                <a:cs typeface="Calibri"/>
              </a:rPr>
              <a:t>cursor.</a:t>
            </a:r>
            <a:r>
              <a:rPr sz="2400" spc="-1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400" spc="-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follows</a:t>
            </a:r>
            <a:r>
              <a:rPr sz="2400" spc="-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45"/>
              </a:spcBef>
            </a:pPr>
            <a:r>
              <a:rPr sz="2400" b="1" spc="5">
                <a:solidFill>
                  <a:srgbClr val="273139"/>
                </a:solidFill>
                <a:latin typeface="Calibri"/>
                <a:cs typeface="Calibri"/>
              </a:rPr>
              <a:t>FIRST</a:t>
            </a:r>
            <a:r>
              <a:rPr sz="2400" b="1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used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only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first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row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LAST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only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last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row</a:t>
            </a:r>
            <a:r>
              <a:rPr sz="2400" spc="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1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spc="10">
                <a:solidFill>
                  <a:srgbClr val="273139"/>
                </a:solidFill>
                <a:latin typeface="Calibri"/>
                <a:cs typeface="Calibri"/>
              </a:rPr>
              <a:t>NEXT</a:t>
            </a:r>
            <a:r>
              <a:rPr sz="2400" b="1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114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forward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direction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1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5">
                <a:solidFill>
                  <a:srgbClr val="273139"/>
                </a:solidFill>
                <a:latin typeface="Calibri"/>
                <a:cs typeface="Calibri"/>
              </a:rPr>
              <a:t>PRIOR</a:t>
            </a:r>
            <a:r>
              <a:rPr sz="2400" b="1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to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1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backward</a:t>
            </a:r>
            <a:r>
              <a:rPr sz="2400" spc="-1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direction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sz="2400" spc="-1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92212" y="0"/>
            <a:ext cx="11000105" cy="684530"/>
            <a:chOff x="1192212" y="0"/>
            <a:chExt cx="110001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387" y="0"/>
              <a:ext cx="10996612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5387" y="0"/>
              <a:ext cx="10996930" cy="681355"/>
            </a:xfrm>
            <a:custGeom>
              <a:avLst/>
              <a:gdLst/>
              <a:ahLst/>
              <a:cxnLst/>
              <a:rect l="l" t="t" r="r" b="b"/>
              <a:pathLst>
                <a:path w="10996930" h="681355">
                  <a:moveTo>
                    <a:pt x="0" y="680974"/>
                  </a:moveTo>
                  <a:lnTo>
                    <a:pt x="10996612" y="680974"/>
                  </a:lnTo>
                </a:path>
                <a:path w="10996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7876" y="43815"/>
            <a:ext cx="2682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/>
              <a:t>Cursors(conti…)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23" y="0"/>
            <a:ext cx="1005001" cy="6477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195</a:t>
            </a:fld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91" y="1158239"/>
            <a:ext cx="8080375" cy="45582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225" indent="-238760">
              <a:lnSpc>
                <a:spcPts val="2865"/>
              </a:lnSpc>
              <a:spcBef>
                <a:spcPts val="105"/>
              </a:spcBef>
              <a:buSzPct val="95833"/>
              <a:buAutoNum type="arabicPeriod" startAt="3"/>
              <a:tabLst>
                <a:tab pos="276860" algn="l"/>
              </a:tabLst>
            </a:pP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ABSOLUTE</a:t>
            </a:r>
            <a:r>
              <a:rPr sz="2400" b="1" spc="-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sz="2400" b="1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used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exact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sz="2325" spc="37" baseline="26881">
                <a:solidFill>
                  <a:srgbClr val="273139"/>
                </a:solidFill>
                <a:latin typeface="Calibri"/>
                <a:cs typeface="Calibri"/>
              </a:rPr>
              <a:t>th</a:t>
            </a:r>
            <a:r>
              <a:rPr sz="2325" spc="262" baseline="26881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row</a:t>
            </a:r>
            <a:r>
              <a:rPr sz="2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from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</a:pP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  <a:spcBef>
                <a:spcPts val="50"/>
              </a:spcBef>
            </a:pP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RELATIVE</a:t>
            </a:r>
            <a:r>
              <a:rPr sz="2400" b="1" spc="-1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sz="2400" b="1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incremental</a:t>
            </a:r>
            <a:r>
              <a:rPr sz="2400" spc="-1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way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well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</a:pP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35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30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nt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sz="2400" spc="-1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w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190">
                <a:solidFill>
                  <a:srgbClr val="273139"/>
                </a:solidFill>
                <a:latin typeface="Calibri"/>
                <a:cs typeface="Calibri"/>
              </a:rPr>
              <a:t>y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sz="2400" b="1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FETCH</a:t>
            </a:r>
            <a:r>
              <a:rPr sz="2400" spc="-1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NEXT/FIRST/LAST/PRIOR/ABSOLUTE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n/RELATIVE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n </a:t>
            </a:r>
            <a:r>
              <a:rPr sz="2400" spc="-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sz="2400" spc="5" err="1">
                <a:solidFill>
                  <a:srgbClr val="273139"/>
                </a:solidFill>
                <a:latin typeface="Calibri"/>
                <a:cs typeface="Calibri"/>
              </a:rPr>
              <a:t>cursor_name</a:t>
            </a:r>
            <a:endParaRPr lang="en-IN" sz="2400" spc="5">
              <a:solidFill>
                <a:srgbClr val="273139"/>
              </a:solidFill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5">
                <a:solidFill>
                  <a:srgbClr val="273139"/>
                </a:solidFill>
                <a:latin typeface="Consolas"/>
                <a:cs typeface="Consolas"/>
              </a:rPr>
              <a:t>FETCH </a:t>
            </a:r>
            <a:r>
              <a:rPr sz="2400" spc="15">
                <a:solidFill>
                  <a:srgbClr val="273139"/>
                </a:solidFill>
                <a:latin typeface="Consolas"/>
                <a:cs typeface="Consolas"/>
              </a:rPr>
              <a:t>FIRST FROM </a:t>
            </a:r>
            <a:r>
              <a:rPr sz="2400" spc="10">
                <a:solidFill>
                  <a:srgbClr val="273139"/>
                </a:solidFill>
                <a:latin typeface="Consolas"/>
                <a:cs typeface="Consolas"/>
              </a:rPr>
              <a:t>s1 </a:t>
            </a:r>
            <a:endParaRPr lang="en-IN" sz="2400" spc="1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15">
                <a:solidFill>
                  <a:srgbClr val="273139"/>
                </a:solidFill>
                <a:latin typeface="Consolas"/>
                <a:cs typeface="Consolas"/>
              </a:rPr>
              <a:t>FETCH LAST </a:t>
            </a:r>
            <a:r>
              <a:rPr sz="2400" spc="20">
                <a:solidFill>
                  <a:srgbClr val="273139"/>
                </a:solidFill>
                <a:latin typeface="Consolas"/>
                <a:cs typeface="Consolas"/>
              </a:rPr>
              <a:t> FROM</a:t>
            </a: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endParaRPr lang="en-IN" sz="2400" spc="-15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5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>
                <a:solidFill>
                  <a:srgbClr val="273139"/>
                </a:solidFill>
                <a:latin typeface="Consolas"/>
                <a:cs typeface="Consolas"/>
              </a:rPr>
              <a:t>NEXT</a:t>
            </a: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sz="2400" spc="6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-25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r>
              <a:rPr sz="2400" spc="6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endParaRPr lang="en-IN" sz="2400" spc="6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-10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6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-10">
                <a:solidFill>
                  <a:srgbClr val="273139"/>
                </a:solidFill>
                <a:latin typeface="Consolas"/>
                <a:cs typeface="Consolas"/>
              </a:rPr>
              <a:t>PRIOR</a:t>
            </a:r>
            <a:r>
              <a:rPr sz="2400" spc="6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>
                <a:solidFill>
                  <a:srgbClr val="273139"/>
                </a:solidFill>
                <a:latin typeface="Consolas"/>
                <a:cs typeface="Consolas"/>
              </a:rPr>
              <a:t>s1 </a:t>
            </a:r>
            <a:r>
              <a:rPr sz="2400" spc="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endParaRPr lang="en-IN" sz="2400" spc="15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5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5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-5">
                <a:solidFill>
                  <a:srgbClr val="273139"/>
                </a:solidFill>
                <a:latin typeface="Consolas"/>
                <a:cs typeface="Consolas"/>
              </a:rPr>
              <a:t>ABSOLUTE</a:t>
            </a:r>
            <a:r>
              <a:rPr sz="2400" spc="5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>
                <a:solidFill>
                  <a:srgbClr val="273139"/>
                </a:solidFill>
                <a:latin typeface="Consolas"/>
                <a:cs typeface="Consolas"/>
              </a:rPr>
              <a:t>7</a:t>
            </a: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sz="2400" spc="-2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IN" sz="2400" spc="10">
              <a:solidFill>
                <a:srgbClr val="273139"/>
              </a:solidFill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spcBef>
                <a:spcPts val="50"/>
              </a:spcBef>
            </a:pP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5">
                <a:solidFill>
                  <a:srgbClr val="273139"/>
                </a:solidFill>
                <a:latin typeface="Consolas"/>
                <a:cs typeface="Consolas"/>
              </a:rPr>
              <a:t>FETCH</a:t>
            </a:r>
            <a:r>
              <a:rPr sz="2400" spc="-1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5">
                <a:solidFill>
                  <a:srgbClr val="273139"/>
                </a:solidFill>
                <a:latin typeface="Consolas"/>
                <a:cs typeface="Consolas"/>
              </a:rPr>
              <a:t>RELATIVE</a:t>
            </a:r>
            <a:r>
              <a:rPr sz="2400" spc="-2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 spc="10">
                <a:solidFill>
                  <a:srgbClr val="273139"/>
                </a:solidFill>
                <a:latin typeface="Consolas"/>
                <a:cs typeface="Consolas"/>
              </a:rPr>
              <a:t>-2</a:t>
            </a:r>
            <a:r>
              <a:rPr sz="2400" spc="-2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2400">
                <a:solidFill>
                  <a:srgbClr val="273139"/>
                </a:solidFill>
                <a:latin typeface="Consolas"/>
                <a:cs typeface="Consolas"/>
              </a:rPr>
              <a:t>FROM</a:t>
            </a:r>
            <a:r>
              <a:rPr lang="en-IN" sz="2400">
                <a:latin typeface="Consolas"/>
                <a:cs typeface="Consolas"/>
              </a:rPr>
              <a:t> </a:t>
            </a:r>
            <a:r>
              <a:rPr sz="2400" spc="3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IN" sz="2400" spc="30">
              <a:solidFill>
                <a:srgbClr val="273139"/>
              </a:solidFill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9450" y="11175"/>
            <a:ext cx="10746105" cy="692150"/>
            <a:chOff x="1449450" y="11175"/>
            <a:chExt cx="1074610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14350"/>
              <a:ext cx="107393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2625" y="14350"/>
              <a:ext cx="10739755" cy="685800"/>
            </a:xfrm>
            <a:custGeom>
              <a:avLst/>
              <a:gdLst/>
              <a:ahLst/>
              <a:cxnLst/>
              <a:rect l="l" t="t" r="r" b="b"/>
              <a:pathLst>
                <a:path w="10739755" h="685800">
                  <a:moveTo>
                    <a:pt x="0" y="685800"/>
                  </a:moveTo>
                  <a:lnTo>
                    <a:pt x="10739374" y="685800"/>
                  </a:lnTo>
                </a:path>
                <a:path w="10739755" h="685800">
                  <a:moveTo>
                    <a:pt x="107393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4240" y="71755"/>
            <a:ext cx="268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/>
              <a:t>Cursors(conti…)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196</a:t>
            </a:fld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91" y="1158239"/>
            <a:ext cx="8080375" cy="18934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225" indent="-238760">
              <a:lnSpc>
                <a:spcPts val="2865"/>
              </a:lnSpc>
              <a:spcBef>
                <a:spcPts val="50"/>
              </a:spcBef>
              <a:buSzPct val="95833"/>
              <a:buAutoNum type="arabicPeriod" startAt="4"/>
              <a:tabLst>
                <a:tab pos="276860" algn="l"/>
              </a:tabLst>
            </a:pPr>
            <a:r>
              <a:rPr lang="en-US" sz="2400" b="1" spc="-5">
                <a:solidFill>
                  <a:srgbClr val="4471C4"/>
                </a:solidFill>
                <a:latin typeface="Calibri"/>
                <a:cs typeface="Calibri"/>
              </a:rPr>
              <a:t>Close</a:t>
            </a:r>
            <a:r>
              <a:rPr lang="en-US" sz="2400" b="1" spc="-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lang="en-US" sz="2400" b="1" spc="-15">
                <a:solidFill>
                  <a:srgbClr val="4471C4"/>
                </a:solidFill>
                <a:latin typeface="Calibri"/>
                <a:cs typeface="Calibri"/>
              </a:rPr>
              <a:t>cursor</a:t>
            </a:r>
            <a:r>
              <a:rPr lang="en-US" sz="2400" b="1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lang="en-US" sz="2400" b="1" spc="-15">
                <a:solidFill>
                  <a:srgbClr val="4471C4"/>
                </a:solidFill>
                <a:latin typeface="Calibri"/>
                <a:cs typeface="Calibri"/>
              </a:rPr>
              <a:t>connection.</a:t>
            </a:r>
            <a:endParaRPr lang="en-US" sz="2400">
              <a:latin typeface="Calibri"/>
              <a:cs typeface="Calibri"/>
            </a:endParaRPr>
          </a:p>
          <a:p>
            <a:pPr marL="38100">
              <a:lnSpc>
                <a:spcPts val="2855"/>
              </a:lnSpc>
            </a:pPr>
            <a:r>
              <a:rPr lang="en-US" sz="2400" b="1" spc="-5">
                <a:solidFill>
                  <a:srgbClr val="273139"/>
                </a:solidFill>
                <a:latin typeface="Calibri"/>
                <a:cs typeface="Calibri"/>
              </a:rPr>
              <a:t>Syntax</a:t>
            </a:r>
            <a:r>
              <a:rPr lang="en-US" sz="2400" b="1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lang="en-US" sz="2400" b="1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-25">
                <a:solidFill>
                  <a:srgbClr val="273139"/>
                </a:solidFill>
                <a:latin typeface="Calibri"/>
                <a:cs typeface="Calibri"/>
              </a:rPr>
              <a:t>CLOSE</a:t>
            </a:r>
            <a:r>
              <a:rPr lang="en-US"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5" err="1">
                <a:solidFill>
                  <a:srgbClr val="273139"/>
                </a:solidFill>
                <a:latin typeface="Calibri"/>
                <a:cs typeface="Calibri"/>
              </a:rPr>
              <a:t>cursor_name</a:t>
            </a:r>
            <a:r>
              <a:rPr lang="en-US" sz="2400" spc="5" err="1">
                <a:solidFill>
                  <a:srgbClr val="273139"/>
                </a:solidFill>
                <a:latin typeface="Consolas"/>
                <a:cs typeface="Consolas"/>
              </a:rPr>
              <a:t>CLOSE</a:t>
            </a:r>
            <a:r>
              <a:rPr lang="en-US" sz="2400" spc="-10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lang="en-US" sz="2400" spc="3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US" sz="2400">
              <a:latin typeface="Consolas"/>
              <a:cs typeface="Consolas"/>
            </a:endParaRPr>
          </a:p>
          <a:p>
            <a:pPr marL="276225" indent="-238760">
              <a:lnSpc>
                <a:spcPts val="2870"/>
              </a:lnSpc>
              <a:buSzPct val="95833"/>
              <a:buAutoNum type="arabicPeriod" startAt="5"/>
              <a:tabLst>
                <a:tab pos="276860" algn="l"/>
              </a:tabLst>
            </a:pPr>
            <a:r>
              <a:rPr lang="en-US" sz="2400" b="1" spc="-10">
                <a:solidFill>
                  <a:srgbClr val="273139"/>
                </a:solidFill>
                <a:latin typeface="Calibri"/>
                <a:cs typeface="Calibri"/>
              </a:rPr>
              <a:t>Deallocate</a:t>
            </a:r>
            <a:r>
              <a:rPr lang="en-US" sz="2400" b="1" spc="-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 spc="-15">
                <a:solidFill>
                  <a:srgbClr val="273139"/>
                </a:solidFill>
                <a:latin typeface="Calibri"/>
                <a:cs typeface="Calibri"/>
              </a:rPr>
              <a:t>cursor</a:t>
            </a:r>
            <a:r>
              <a:rPr lang="en-US" sz="2400" b="1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 spc="-35">
                <a:solidFill>
                  <a:srgbClr val="273139"/>
                </a:solidFill>
                <a:latin typeface="Calibri"/>
                <a:cs typeface="Calibri"/>
              </a:rPr>
              <a:t>memory.</a:t>
            </a:r>
            <a:endParaRPr lang="en-US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lang="en-US" sz="2400" b="1" spc="-1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lang="en-US" sz="2400" b="1" spc="-15">
                <a:solidFill>
                  <a:srgbClr val="273139"/>
                </a:solidFill>
                <a:latin typeface="Calibri"/>
                <a:cs typeface="Calibri"/>
              </a:rPr>
              <a:t>yn</a:t>
            </a:r>
            <a:r>
              <a:rPr lang="en-US" sz="2400" b="1" spc="-1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lang="en-US" sz="2400" b="1" spc="1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b="1">
                <a:solidFill>
                  <a:srgbClr val="273139"/>
                </a:solidFill>
                <a:latin typeface="Calibri"/>
                <a:cs typeface="Calibri"/>
              </a:rPr>
              <a:t>x</a:t>
            </a:r>
            <a:r>
              <a:rPr lang="en-US" sz="2400" b="1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b="1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lang="en-US" sz="2400" b="1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15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lang="en-US" sz="2400" spc="2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lang="en-US" sz="2400" spc="3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spc="-35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lang="en-US" sz="2400" spc="-11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lang="en-US" sz="2400" spc="-15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lang="en-US" sz="2400" spc="-5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lang="en-US" sz="2400" spc="-12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spc="2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lang="en-US"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lang="en-US" sz="2400" spc="-1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lang="en-US" sz="2400" spc="30" err="1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lang="en-US" sz="2400" spc="10" err="1">
                <a:solidFill>
                  <a:srgbClr val="273139"/>
                </a:solidFill>
                <a:latin typeface="Calibri"/>
                <a:cs typeface="Calibri"/>
              </a:rPr>
              <a:t>u</a:t>
            </a:r>
            <a:r>
              <a:rPr lang="en-US" sz="2400" spc="-90" err="1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lang="en-US" sz="2400" spc="30" err="1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lang="en-US" sz="2400" spc="5" err="1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lang="en-US" sz="2400" spc="-15" err="1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lang="en-US" sz="2400" spc="-5" err="1">
                <a:solidFill>
                  <a:srgbClr val="273139"/>
                </a:solidFill>
                <a:latin typeface="Calibri"/>
                <a:cs typeface="Calibri"/>
              </a:rPr>
              <a:t>_</a:t>
            </a:r>
            <a:r>
              <a:rPr lang="en-US" sz="2400" spc="10" err="1">
                <a:solidFill>
                  <a:srgbClr val="273139"/>
                </a:solidFill>
                <a:latin typeface="Calibri"/>
                <a:cs typeface="Calibri"/>
              </a:rPr>
              <a:t>n</a:t>
            </a:r>
            <a:r>
              <a:rPr lang="en-US" sz="2400" spc="-30" err="1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lang="en-US" sz="2400" spc="25" err="1">
                <a:solidFill>
                  <a:srgbClr val="273139"/>
                </a:solidFill>
                <a:latin typeface="Calibri"/>
                <a:cs typeface="Calibri"/>
              </a:rPr>
              <a:t>me</a:t>
            </a:r>
            <a:endParaRPr lang="en-US" sz="2400" spc="25">
              <a:solidFill>
                <a:srgbClr val="273139"/>
              </a:solidFill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lang="en-US" sz="2400" spc="25">
                <a:solidFill>
                  <a:srgbClr val="273139"/>
                </a:solidFill>
                <a:latin typeface="Consolas"/>
                <a:cs typeface="Consolas"/>
              </a:rPr>
              <a:t>DEALLOCAT</a:t>
            </a:r>
            <a:r>
              <a:rPr lang="en-US" sz="2400">
                <a:solidFill>
                  <a:srgbClr val="273139"/>
                </a:solidFill>
                <a:latin typeface="Consolas"/>
                <a:cs typeface="Consolas"/>
              </a:rPr>
              <a:t>E</a:t>
            </a:r>
            <a:r>
              <a:rPr lang="en-US" sz="2400" spc="-23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lang="en-US" sz="2400" spc="30">
                <a:solidFill>
                  <a:srgbClr val="273139"/>
                </a:solidFill>
                <a:latin typeface="Consolas"/>
                <a:cs typeface="Consolas"/>
              </a:rPr>
              <a:t>s1</a:t>
            </a:r>
            <a:endParaRPr lang="en-US" sz="24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9450" y="11175"/>
            <a:ext cx="10746105" cy="692150"/>
            <a:chOff x="1449450" y="11175"/>
            <a:chExt cx="10746105" cy="69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25" y="14350"/>
              <a:ext cx="107393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2625" y="14350"/>
              <a:ext cx="10739755" cy="685800"/>
            </a:xfrm>
            <a:custGeom>
              <a:avLst/>
              <a:gdLst/>
              <a:ahLst/>
              <a:cxnLst/>
              <a:rect l="l" t="t" r="r" b="b"/>
              <a:pathLst>
                <a:path w="10739755" h="685800">
                  <a:moveTo>
                    <a:pt x="0" y="685800"/>
                  </a:moveTo>
                  <a:lnTo>
                    <a:pt x="10739374" y="685800"/>
                  </a:lnTo>
                </a:path>
                <a:path w="10739755" h="685800">
                  <a:moveTo>
                    <a:pt x="107393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4240" y="71755"/>
            <a:ext cx="268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/>
              <a:t>Cursors(conti…)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7046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3435" y="1063243"/>
            <a:ext cx="8129270" cy="38646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385"/>
              </a:spcBef>
            </a:pPr>
            <a:r>
              <a:rPr sz="2400">
                <a:latin typeface="Calibri"/>
                <a:cs typeface="Calibri"/>
              </a:rPr>
              <a:t>A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10">
                <a:latin typeface="Calibri"/>
                <a:cs typeface="Calibri"/>
              </a:rPr>
              <a:t>trigger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database </a:t>
            </a:r>
            <a:r>
              <a:rPr sz="2400" spc="10">
                <a:latin typeface="Calibri"/>
                <a:cs typeface="Calibri"/>
              </a:rPr>
              <a:t>object </a:t>
            </a:r>
            <a:r>
              <a:rPr sz="2400">
                <a:latin typeface="Calibri"/>
                <a:cs typeface="Calibri"/>
              </a:rPr>
              <a:t>which </a:t>
            </a:r>
            <a:r>
              <a:rPr sz="2400" spc="-10">
                <a:latin typeface="Calibri"/>
                <a:cs typeface="Calibri"/>
              </a:rPr>
              <a:t>fires </a:t>
            </a:r>
            <a:r>
              <a:rPr sz="2400" spc="5">
                <a:latin typeface="Calibri"/>
                <a:cs typeface="Calibri"/>
              </a:rPr>
              <a:t>when </a:t>
            </a:r>
            <a:r>
              <a:rPr sz="2400" spc="-15">
                <a:latin typeface="Calibri"/>
                <a:cs typeface="Calibri"/>
              </a:rPr>
              <a:t>an </a:t>
            </a:r>
            <a:r>
              <a:rPr sz="2400" spc="-5">
                <a:latin typeface="Calibri"/>
                <a:cs typeface="Calibri"/>
              </a:rPr>
              <a:t>event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occurs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a database. </a:t>
            </a:r>
            <a:r>
              <a:rPr sz="2400" spc="-60">
                <a:latin typeface="Calibri"/>
                <a:cs typeface="Calibri"/>
              </a:rPr>
              <a:t>We </a:t>
            </a:r>
            <a:r>
              <a:rPr sz="2400">
                <a:latin typeface="Calibri"/>
                <a:cs typeface="Calibri"/>
              </a:rPr>
              <a:t>can execute a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5">
                <a:latin typeface="Calibri"/>
                <a:cs typeface="Calibri"/>
              </a:rPr>
              <a:t>query </a:t>
            </a:r>
            <a:r>
              <a:rPr sz="2400">
                <a:latin typeface="Calibri"/>
                <a:cs typeface="Calibri"/>
              </a:rPr>
              <a:t>that </a:t>
            </a:r>
            <a:r>
              <a:rPr sz="2400" spc="-15">
                <a:latin typeface="Calibri"/>
                <a:cs typeface="Calibri"/>
              </a:rPr>
              <a:t>will </a:t>
            </a:r>
            <a:r>
              <a:rPr sz="2400" spc="5">
                <a:latin typeface="Calibri"/>
                <a:cs typeface="Calibri"/>
              </a:rPr>
              <a:t>"do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something"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database </a:t>
            </a:r>
            <a:r>
              <a:rPr sz="2400" spc="5">
                <a:latin typeface="Calibri"/>
                <a:cs typeface="Calibri"/>
              </a:rPr>
              <a:t>when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change </a:t>
            </a:r>
            <a:r>
              <a:rPr sz="2400" spc="-15">
                <a:latin typeface="Calibri"/>
                <a:cs typeface="Calibri"/>
              </a:rPr>
              <a:t>occurs </a:t>
            </a:r>
            <a:r>
              <a:rPr sz="2400" spc="5">
                <a:latin typeface="Calibri"/>
                <a:cs typeface="Calibri"/>
              </a:rPr>
              <a:t>on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5">
                <a:latin typeface="Calibri"/>
                <a:cs typeface="Calibri"/>
              </a:rPr>
              <a:t>database </a:t>
            </a:r>
            <a:r>
              <a:rPr sz="2400" spc="-10">
                <a:latin typeface="Calibri"/>
                <a:cs typeface="Calibri"/>
              </a:rPr>
              <a:t> table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such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5">
                <a:latin typeface="Calibri"/>
                <a:cs typeface="Calibri"/>
              </a:rPr>
              <a:t>record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is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inserted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 </a:t>
            </a:r>
            <a:r>
              <a:rPr sz="2400" spc="-10">
                <a:latin typeface="Calibri"/>
                <a:cs typeface="Calibri"/>
              </a:rPr>
              <a:t>updated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deleted. </a:t>
            </a:r>
            <a:r>
              <a:rPr sz="2400" spc="5">
                <a:latin typeface="Calibri"/>
                <a:cs typeface="Calibri"/>
              </a:rPr>
              <a:t>For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example,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trigger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be </a:t>
            </a:r>
            <a:r>
              <a:rPr sz="2400" spc="10">
                <a:latin typeface="Calibri"/>
                <a:cs typeface="Calibri"/>
              </a:rPr>
              <a:t>set </a:t>
            </a:r>
            <a:r>
              <a:rPr sz="2400">
                <a:latin typeface="Calibri"/>
                <a:cs typeface="Calibri"/>
              </a:rPr>
              <a:t>on a record insert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">
                <a:latin typeface="Calibri"/>
                <a:cs typeface="Calibri"/>
              </a:rPr>
              <a:t>database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000" spc="-5">
                <a:solidFill>
                  <a:srgbClr val="6FAC46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FF0000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 marR="4005579" algn="just">
              <a:lnSpc>
                <a:spcPct val="1252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There</a:t>
            </a:r>
            <a:r>
              <a:rPr sz="2400" spc="-9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sz="2400" spc="5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two</a:t>
            </a:r>
            <a:r>
              <a:rPr sz="2400" spc="-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types</a:t>
            </a:r>
            <a:r>
              <a:rPr sz="2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2400" spc="-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triggers: </a:t>
            </a:r>
            <a:r>
              <a:rPr sz="2400" spc="-5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1.DDL</a:t>
            </a:r>
            <a:r>
              <a:rPr sz="2400" spc="-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02020"/>
                </a:solidFill>
                <a:latin typeface="Calibri"/>
                <a:cs typeface="Calibri"/>
              </a:rPr>
              <a:t>Trigger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2.DML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02020"/>
                </a:solidFill>
                <a:latin typeface="Calibri"/>
                <a:cs typeface="Calibri"/>
              </a:rPr>
              <a:t>Trigger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6600" y="0"/>
            <a:ext cx="10493375" cy="687705"/>
            <a:chOff x="1506600" y="0"/>
            <a:chExt cx="104933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775" y="0"/>
              <a:ext cx="104870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9775" y="0"/>
              <a:ext cx="10487025" cy="681355"/>
            </a:xfrm>
            <a:custGeom>
              <a:avLst/>
              <a:gdLst/>
              <a:ahLst/>
              <a:cxnLst/>
              <a:rect l="l" t="t" r="r" b="b"/>
              <a:pathLst>
                <a:path w="10487025" h="681355">
                  <a:moveTo>
                    <a:pt x="0" y="680974"/>
                  </a:moveTo>
                  <a:lnTo>
                    <a:pt x="10487025" y="680974"/>
                  </a:lnTo>
                  <a:lnTo>
                    <a:pt x="10487025" y="0"/>
                  </a:lnTo>
                </a:path>
                <a:path w="104870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55029" y="43815"/>
            <a:ext cx="15976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9.</a:t>
            </a:r>
            <a:r>
              <a:rPr spc="-105"/>
              <a:t> </a:t>
            </a:r>
            <a:r>
              <a:rPr spc="-20"/>
              <a:t>Trigger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198</a:t>
            </a:fld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185" y="693483"/>
            <a:ext cx="8126095" cy="55860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DDL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400"/>
              </a:lnSpc>
              <a:spcBef>
                <a:spcPts val="1000"/>
              </a:spcBef>
            </a:pPr>
            <a:r>
              <a:rPr sz="2400" spc="10">
                <a:latin typeface="Calibri"/>
                <a:cs typeface="Calibri"/>
              </a:rPr>
              <a:t>The DDL </a:t>
            </a:r>
            <a:r>
              <a:rPr sz="2400" spc="-20">
                <a:latin typeface="Calibri"/>
                <a:cs typeface="Calibri"/>
              </a:rPr>
              <a:t>triggers</a:t>
            </a:r>
            <a:r>
              <a:rPr sz="2400" spc="-15">
                <a:latin typeface="Calibri"/>
                <a:cs typeface="Calibri"/>
              </a:rPr>
              <a:t> are </a:t>
            </a:r>
            <a:r>
              <a:rPr sz="2400" spc="-10">
                <a:latin typeface="Calibri"/>
                <a:cs typeface="Calibri"/>
              </a:rPr>
              <a:t>fired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10">
                <a:latin typeface="Calibri"/>
                <a:cs typeface="Calibri"/>
              </a:rPr>
              <a:t>response to DDL </a:t>
            </a:r>
            <a:r>
              <a:rPr sz="2400">
                <a:latin typeface="Calibri"/>
                <a:cs typeface="Calibri"/>
              </a:rPr>
              <a:t>(Data </a:t>
            </a:r>
            <a:r>
              <a:rPr sz="2400" spc="-5">
                <a:latin typeface="Calibri"/>
                <a:cs typeface="Calibri"/>
              </a:rPr>
              <a:t>Definition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Language)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command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events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start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Create,</a:t>
            </a:r>
            <a:r>
              <a:rPr sz="2400">
                <a:latin typeface="Calibri"/>
                <a:cs typeface="Calibri"/>
              </a:rPr>
              <a:t> Alter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Drop, </a:t>
            </a:r>
            <a:r>
              <a:rPr sz="2400" spc="15">
                <a:latin typeface="Calibri"/>
                <a:cs typeface="Calibri"/>
              </a:rPr>
              <a:t>such </a:t>
            </a:r>
            <a:r>
              <a:rPr sz="2400" spc="-15">
                <a:latin typeface="Calibri"/>
                <a:cs typeface="Calibri"/>
              </a:rPr>
              <a:t>as </a:t>
            </a:r>
            <a:r>
              <a:rPr sz="2400" spc="-10">
                <a:latin typeface="Calibri"/>
                <a:cs typeface="Calibri"/>
              </a:rPr>
              <a:t>Create_table, </a:t>
            </a:r>
            <a:r>
              <a:rPr sz="2400" spc="-25">
                <a:latin typeface="Calibri"/>
                <a:cs typeface="Calibri"/>
              </a:rPr>
              <a:t>Create_view, </a:t>
            </a:r>
            <a:r>
              <a:rPr sz="2400" spc="-10">
                <a:latin typeface="Calibri"/>
                <a:cs typeface="Calibri"/>
              </a:rPr>
              <a:t>drop_table, </a:t>
            </a:r>
            <a:r>
              <a:rPr sz="2400" spc="-5">
                <a:latin typeface="Calibri"/>
                <a:cs typeface="Calibri"/>
              </a:rPr>
              <a:t>Drop_view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Alter_table.</a:t>
            </a:r>
          </a:p>
          <a:p>
            <a:pPr marL="12700" marR="5405120">
              <a:lnSpc>
                <a:spcPct val="123900"/>
              </a:lnSpc>
              <a:spcBef>
                <a:spcPts val="35"/>
              </a:spcBef>
            </a:pP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Code of </a:t>
            </a:r>
            <a:r>
              <a:rPr sz="2400" b="1">
                <a:solidFill>
                  <a:srgbClr val="4471C4"/>
                </a:solidFill>
                <a:latin typeface="Calibri"/>
                <a:cs typeface="Calibri"/>
              </a:rPr>
              <a:t>a </a:t>
            </a:r>
            <a:r>
              <a:rPr sz="2400" b="1" spc="-10">
                <a:solidFill>
                  <a:srgbClr val="4471C4"/>
                </a:solidFill>
                <a:latin typeface="Calibri"/>
                <a:cs typeface="Calibri"/>
              </a:rPr>
              <a:t>DDL </a:t>
            </a:r>
            <a:r>
              <a:rPr sz="2400" b="1" spc="-30">
                <a:solidFill>
                  <a:srgbClr val="4471C4"/>
                </a:solidFill>
                <a:latin typeface="Calibri"/>
                <a:cs typeface="Calibri"/>
              </a:rPr>
              <a:t>Trigger </a:t>
            </a:r>
            <a:r>
              <a:rPr sz="2400" b="1" spc="-5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create </a:t>
            </a:r>
            <a:r>
              <a:rPr sz="2400" spc="-5">
                <a:latin typeface="Calibri"/>
                <a:cs typeface="Calibri"/>
              </a:rPr>
              <a:t>trigger </a:t>
            </a:r>
            <a:r>
              <a:rPr sz="2400" spc="5">
                <a:latin typeface="Calibri"/>
                <a:cs typeface="Calibri"/>
              </a:rPr>
              <a:t>saftey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12700" marR="3663950">
              <a:lnSpc>
                <a:spcPct val="125200"/>
              </a:lnSpc>
            </a:pPr>
            <a:r>
              <a:rPr sz="2400" spc="-20">
                <a:latin typeface="Calibri"/>
                <a:cs typeface="Calibri"/>
              </a:rPr>
              <a:t>for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create_table,alter_table,drop_table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462280">
              <a:lnSpc>
                <a:spcPct val="125200"/>
              </a:lnSpc>
            </a:pPr>
            <a:r>
              <a:rPr sz="2400" spc="-5">
                <a:latin typeface="Calibri"/>
                <a:cs typeface="Calibri"/>
              </a:rPr>
              <a:t>print'you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>
                <a:latin typeface="Calibri"/>
                <a:cs typeface="Calibri"/>
              </a:rPr>
              <a:t>create </a:t>
            </a:r>
            <a:r>
              <a:rPr sz="2400" spc="-15">
                <a:latin typeface="Calibri"/>
                <a:cs typeface="Calibri"/>
              </a:rPr>
              <a:t>,drop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10">
                <a:latin typeface="Calibri"/>
                <a:cs typeface="Calibri"/>
              </a:rPr>
              <a:t>alter table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this </a:t>
            </a:r>
            <a:r>
              <a:rPr sz="2400" spc="-5">
                <a:latin typeface="Calibri"/>
                <a:cs typeface="Calibri"/>
              </a:rPr>
              <a:t>database'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rollback;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8500" y="0"/>
            <a:ext cx="10723880" cy="684530"/>
            <a:chOff x="1468500" y="0"/>
            <a:chExt cx="107238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675" y="0"/>
              <a:ext cx="107203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1675" y="0"/>
              <a:ext cx="10720705" cy="681355"/>
            </a:xfrm>
            <a:custGeom>
              <a:avLst/>
              <a:gdLst/>
              <a:ahLst/>
              <a:cxnLst/>
              <a:rect l="l" t="t" r="r" b="b"/>
              <a:pathLst>
                <a:path w="10720705" h="681355">
                  <a:moveTo>
                    <a:pt x="0" y="680974"/>
                  </a:moveTo>
                  <a:lnTo>
                    <a:pt x="10720324" y="680974"/>
                  </a:lnTo>
                </a:path>
                <a:path w="107207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51905" y="43815"/>
            <a:ext cx="19608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DDL</a:t>
            </a:r>
            <a:r>
              <a:rPr spc="-145"/>
              <a:t> </a:t>
            </a:r>
            <a:r>
              <a:rPr spc="-20"/>
              <a:t>Trigger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7075" y="1650"/>
            <a:ext cx="10698480" cy="520700"/>
            <a:chOff x="1497075" y="1650"/>
            <a:chExt cx="10698480" cy="52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4825"/>
              <a:ext cx="10691749" cy="5143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0250" y="4825"/>
              <a:ext cx="10692130" cy="514350"/>
            </a:xfrm>
            <a:custGeom>
              <a:avLst/>
              <a:gdLst/>
              <a:ahLst/>
              <a:cxnLst/>
              <a:rect l="l" t="t" r="r" b="b"/>
              <a:pathLst>
                <a:path w="10692130" h="514350">
                  <a:moveTo>
                    <a:pt x="0" y="514350"/>
                  </a:moveTo>
                  <a:lnTo>
                    <a:pt x="10691749" y="514350"/>
                  </a:lnTo>
                </a:path>
                <a:path w="10692130" h="514350">
                  <a:moveTo>
                    <a:pt x="10691749" y="0"/>
                  </a:moveTo>
                  <a:lnTo>
                    <a:pt x="0" y="0"/>
                  </a:lnTo>
                  <a:lnTo>
                    <a:pt x="0" y="51435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8959" y="0"/>
            <a:ext cx="1389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>
                <a:solidFill>
                  <a:srgbClr val="000000"/>
                </a:solidFill>
              </a:rPr>
              <a:t>C</a:t>
            </a:r>
            <a:r>
              <a:rPr spc="5">
                <a:solidFill>
                  <a:srgbClr val="000000"/>
                </a:solidFill>
              </a:rPr>
              <a:t>o</a:t>
            </a:r>
            <a:r>
              <a:rPr spc="15">
                <a:solidFill>
                  <a:srgbClr val="000000"/>
                </a:solidFill>
              </a:rPr>
              <a:t>n</a:t>
            </a:r>
            <a:r>
              <a:rPr spc="-70">
                <a:solidFill>
                  <a:srgbClr val="000000"/>
                </a:solidFill>
              </a:rPr>
              <a:t>t</a:t>
            </a:r>
            <a:r>
              <a:rPr spc="35">
                <a:solidFill>
                  <a:srgbClr val="000000"/>
                </a:solidFill>
              </a:rPr>
              <a:t>e</a:t>
            </a:r>
            <a:r>
              <a:rPr spc="10">
                <a:solidFill>
                  <a:srgbClr val="000000"/>
                </a:solidFill>
              </a:rPr>
              <a:t>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497" y="711644"/>
            <a:ext cx="3388995" cy="52044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10">
                <a:latin typeface="Calibri"/>
                <a:cs typeface="Calibri"/>
              </a:rPr>
              <a:t>Brief</a:t>
            </a:r>
            <a:r>
              <a:rPr sz="1550" spc="130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Introduction</a:t>
            </a:r>
            <a:r>
              <a:rPr sz="1550" spc="85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about</a:t>
            </a:r>
            <a:r>
              <a:rPr sz="1550" spc="85">
                <a:latin typeface="Calibri"/>
                <a:cs typeface="Calibri"/>
              </a:rPr>
              <a:t> </a:t>
            </a:r>
            <a:r>
              <a:rPr sz="1550" spc="20">
                <a:latin typeface="Calibri"/>
                <a:cs typeface="Calibri"/>
              </a:rPr>
              <a:t>me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>
                <a:latin typeface="Calibri"/>
                <a:cs typeface="Calibri"/>
              </a:rPr>
              <a:t>Evaluation</a:t>
            </a:r>
            <a:r>
              <a:rPr sz="1550" spc="6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Scheme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>
                <a:latin typeface="Calibri"/>
                <a:cs typeface="Calibri"/>
              </a:rPr>
              <a:t>Introduction</a:t>
            </a:r>
          </a:p>
          <a:p>
            <a:pPr marL="298450" indent="-28638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5">
                <a:latin typeface="Calibri"/>
                <a:cs typeface="Calibri"/>
              </a:rPr>
              <a:t>Syllabus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5">
                <a:latin typeface="Calibri"/>
                <a:cs typeface="Calibri"/>
              </a:rPr>
              <a:t>Course</a:t>
            </a:r>
            <a:r>
              <a:rPr sz="1550" spc="105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Objective</a:t>
            </a:r>
          </a:p>
          <a:p>
            <a:pPr marL="298450" indent="-28638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5">
                <a:latin typeface="Calibri"/>
                <a:cs typeface="Calibri"/>
              </a:rPr>
              <a:t>Course</a:t>
            </a:r>
            <a:r>
              <a:rPr sz="1550" spc="105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Outcomes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>
                <a:latin typeface="Calibri"/>
                <a:cs typeface="Calibri"/>
              </a:rPr>
              <a:t>Program</a:t>
            </a:r>
            <a:r>
              <a:rPr sz="1550" spc="7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Outcome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>
                <a:latin typeface="Calibri"/>
                <a:cs typeface="Calibri"/>
              </a:rPr>
              <a:t>Program</a:t>
            </a:r>
            <a:r>
              <a:rPr sz="1550" spc="85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Specific</a:t>
            </a:r>
            <a:r>
              <a:rPr sz="1550" spc="1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Outcomes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>
                <a:latin typeface="Calibri"/>
                <a:cs typeface="Calibri"/>
              </a:rPr>
              <a:t>CO-PO</a:t>
            </a:r>
            <a:r>
              <a:rPr sz="1550" spc="5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Mapping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5">
                <a:latin typeface="Calibri"/>
                <a:cs typeface="Calibri"/>
              </a:rPr>
              <a:t>Unit-2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>
                <a:latin typeface="Calibri"/>
                <a:cs typeface="Calibri"/>
              </a:rPr>
              <a:t>Relational</a:t>
            </a:r>
            <a:r>
              <a:rPr sz="1550" spc="9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Data</a:t>
            </a:r>
            <a:r>
              <a:rPr sz="1550">
                <a:latin typeface="Calibri"/>
                <a:cs typeface="Calibri"/>
              </a:rPr>
              <a:t> Model</a:t>
            </a:r>
            <a:r>
              <a:rPr sz="1550" spc="90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Concepts</a:t>
            </a:r>
          </a:p>
          <a:p>
            <a:pPr marL="755650" lvl="1" indent="-2857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>
                <a:latin typeface="Calibri"/>
                <a:cs typeface="Calibri"/>
              </a:rPr>
              <a:t>Constraints</a:t>
            </a:r>
          </a:p>
          <a:p>
            <a:pPr marL="755650" lvl="1" indent="-2857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>
                <a:latin typeface="Calibri"/>
                <a:cs typeface="Calibri"/>
              </a:rPr>
              <a:t>Relational</a:t>
            </a:r>
            <a:r>
              <a:rPr sz="1550" spc="65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Algebra</a:t>
            </a:r>
          </a:p>
          <a:p>
            <a:pPr marL="755650" lvl="1" indent="-28575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>
                <a:latin typeface="Calibri"/>
                <a:cs typeface="Calibri"/>
              </a:rPr>
              <a:t>Relational</a:t>
            </a:r>
            <a:r>
              <a:rPr sz="1550" spc="75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Calculus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 spc="-10">
                <a:latin typeface="Calibri"/>
                <a:cs typeface="Calibri"/>
              </a:rPr>
              <a:t>Tuple</a:t>
            </a:r>
            <a:r>
              <a:rPr sz="1550" spc="5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and </a:t>
            </a:r>
            <a:r>
              <a:rPr sz="1550" spc="15">
                <a:latin typeface="Calibri"/>
                <a:cs typeface="Calibri"/>
              </a:rPr>
              <a:t>Domain</a:t>
            </a:r>
            <a:r>
              <a:rPr sz="1550" spc="8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Calculus</a:t>
            </a:r>
            <a:endParaRPr sz="1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550">
                <a:latin typeface="Calibri"/>
                <a:cs typeface="Calibri"/>
              </a:rPr>
              <a:t>Introduction</a:t>
            </a:r>
            <a:r>
              <a:rPr sz="1550" spc="15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on </a:t>
            </a:r>
            <a:r>
              <a:rPr sz="1550" spc="15">
                <a:latin typeface="Calibri"/>
                <a:cs typeface="Calibri"/>
              </a:rPr>
              <a:t>SQL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691" y="1369157"/>
            <a:ext cx="7157084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sz="2150" spc="5">
                <a:latin typeface="Arial MT"/>
                <a:cs typeface="Arial MT"/>
              </a:rPr>
              <a:t>•	</a:t>
            </a:r>
            <a:r>
              <a:rPr sz="2150" spc="-5">
                <a:latin typeface="Calibri"/>
                <a:cs typeface="Calibri"/>
              </a:rPr>
              <a:t>Some</a:t>
            </a:r>
            <a:r>
              <a:rPr sz="2150" spc="16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popular</a:t>
            </a:r>
            <a:r>
              <a:rPr sz="2150" spc="12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Relational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Database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management</a:t>
            </a:r>
            <a:r>
              <a:rPr sz="2150" spc="235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systems</a:t>
            </a:r>
            <a:r>
              <a:rPr sz="2150" spc="17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are:</a:t>
            </a:r>
            <a:endParaRPr sz="215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275"/>
              </a:spcBef>
              <a:tabLst>
                <a:tab pos="685800" algn="l"/>
              </a:tabLst>
            </a:pPr>
            <a:r>
              <a:rPr sz="2000" spc="5">
                <a:latin typeface="Arial MT"/>
                <a:cs typeface="Arial MT"/>
              </a:rPr>
              <a:t>•	</a:t>
            </a:r>
            <a:r>
              <a:rPr sz="2000" spc="40">
                <a:latin typeface="Calibri"/>
                <a:cs typeface="Calibri"/>
              </a:rPr>
              <a:t>D</a:t>
            </a:r>
            <a:r>
              <a:rPr sz="2000" spc="35">
                <a:latin typeface="Calibri"/>
                <a:cs typeface="Calibri"/>
              </a:rPr>
              <a:t>B</a:t>
            </a:r>
            <a:r>
              <a:rPr sz="2000" spc="10">
                <a:latin typeface="Calibri"/>
                <a:cs typeface="Calibri"/>
              </a:rPr>
              <a:t>2</a:t>
            </a:r>
            <a:r>
              <a:rPr sz="2000" spc="-13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10">
                <a:latin typeface="Calibri"/>
                <a:cs typeface="Calibri"/>
              </a:rPr>
              <a:t>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I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-90">
                <a:latin typeface="Calibri"/>
                <a:cs typeface="Calibri"/>
              </a:rPr>
              <a:t>f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-30">
                <a:latin typeface="Calibri"/>
                <a:cs typeface="Calibri"/>
              </a:rPr>
              <a:t>r</a:t>
            </a:r>
            <a:r>
              <a:rPr sz="2000" spc="50">
                <a:latin typeface="Calibri"/>
                <a:cs typeface="Calibri"/>
              </a:rPr>
              <a:t>m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10">
                <a:latin typeface="Calibri"/>
                <a:cs typeface="Calibri"/>
              </a:rPr>
              <a:t>x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40">
                <a:latin typeface="Calibri"/>
                <a:cs typeface="Calibri"/>
              </a:rPr>
              <a:t>D</a:t>
            </a:r>
            <a:r>
              <a:rPr sz="2000" spc="-10">
                <a:latin typeface="Calibri"/>
                <a:cs typeface="Calibri"/>
              </a:rPr>
              <a:t>y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50">
                <a:latin typeface="Calibri"/>
                <a:cs typeface="Calibri"/>
              </a:rPr>
              <a:t>m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10">
                <a:latin typeface="Calibri"/>
                <a:cs typeface="Calibri"/>
              </a:rPr>
              <a:t>c</a:t>
            </a:r>
            <a:r>
              <a:rPr sz="2000" spc="-10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Ser</a:t>
            </a:r>
            <a:r>
              <a:rPr sz="2000" spc="-10">
                <a:latin typeface="Calibri"/>
                <a:cs typeface="Calibri"/>
              </a:rPr>
              <a:t>v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5">
                <a:latin typeface="Calibri"/>
                <a:cs typeface="Calibri"/>
              </a:rPr>
              <a:t>r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-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I</a:t>
            </a:r>
            <a:r>
              <a:rPr sz="2000" spc="35">
                <a:latin typeface="Calibri"/>
                <a:cs typeface="Calibri"/>
              </a:rPr>
              <a:t>B</a:t>
            </a:r>
            <a:r>
              <a:rPr sz="2000" spc="2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  <a:tabLst>
                <a:tab pos="685800" algn="l"/>
              </a:tabLst>
            </a:pPr>
            <a:r>
              <a:rPr sz="2000" spc="5">
                <a:latin typeface="Arial MT"/>
                <a:cs typeface="Arial MT"/>
              </a:rPr>
              <a:t>•	</a:t>
            </a:r>
            <a:r>
              <a:rPr sz="2000" spc="20">
                <a:latin typeface="Calibri"/>
                <a:cs typeface="Calibri"/>
              </a:rPr>
              <a:t>O</a:t>
            </a:r>
            <a:r>
              <a:rPr sz="2000" spc="-105">
                <a:latin typeface="Calibri"/>
                <a:cs typeface="Calibri"/>
              </a:rPr>
              <a:t>r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20">
                <a:latin typeface="Calibri"/>
                <a:cs typeface="Calibri"/>
              </a:rPr>
              <a:t>c</a:t>
            </a:r>
            <a:r>
              <a:rPr sz="2000" spc="-15">
                <a:latin typeface="Calibri"/>
                <a:cs typeface="Calibri"/>
              </a:rPr>
              <a:t>l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10">
                <a:latin typeface="Calibri"/>
                <a:cs typeface="Calibri"/>
              </a:rPr>
              <a:t>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30">
                <a:latin typeface="Calibri"/>
                <a:cs typeface="Calibri"/>
              </a:rPr>
              <a:t>R</a:t>
            </a:r>
            <a:r>
              <a:rPr sz="2000" spc="40">
                <a:latin typeface="Calibri"/>
                <a:cs typeface="Calibri"/>
              </a:rPr>
              <a:t>D</a:t>
            </a:r>
            <a:r>
              <a:rPr sz="2000" spc="15">
                <a:latin typeface="Calibri"/>
                <a:cs typeface="Calibri"/>
              </a:rPr>
              <a:t>B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–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20">
                <a:latin typeface="Calibri"/>
                <a:cs typeface="Calibri"/>
              </a:rPr>
              <a:t>O</a:t>
            </a:r>
            <a:r>
              <a:rPr sz="2000" spc="-105">
                <a:latin typeface="Calibri"/>
                <a:cs typeface="Calibri"/>
              </a:rPr>
              <a:t>r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20">
                <a:latin typeface="Calibri"/>
                <a:cs typeface="Calibri"/>
              </a:rPr>
              <a:t>c</a:t>
            </a:r>
            <a:r>
              <a:rPr sz="2000" spc="-15">
                <a:latin typeface="Calibri"/>
                <a:cs typeface="Calibri"/>
              </a:rPr>
              <a:t>l</a:t>
            </a:r>
            <a:r>
              <a:rPr sz="2000" spc="1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  <a:spcBef>
                <a:spcPts val="229"/>
              </a:spcBef>
              <a:tabLst>
                <a:tab pos="685800" algn="l"/>
              </a:tabLst>
            </a:pPr>
            <a:r>
              <a:rPr sz="2000" spc="5">
                <a:latin typeface="Arial MT"/>
                <a:cs typeface="Arial MT"/>
              </a:rPr>
              <a:t>•	</a:t>
            </a:r>
            <a:r>
              <a:rPr sz="2000" spc="-5">
                <a:latin typeface="Calibri"/>
                <a:cs typeface="Calibri"/>
              </a:rPr>
              <a:t>SQL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Server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Access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-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Microsoft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9225" y="43815"/>
            <a:ext cx="56553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1.Relational</a:t>
            </a:r>
            <a:r>
              <a:rPr spc="-180"/>
              <a:t> </a:t>
            </a:r>
            <a:r>
              <a:rPr spc="5"/>
              <a:t>Data</a:t>
            </a:r>
            <a:r>
              <a:rPr spc="-75"/>
              <a:t> </a:t>
            </a:r>
            <a:r>
              <a:rPr spc="20"/>
              <a:t>Model</a:t>
            </a:r>
            <a:r>
              <a:rPr spc="-110"/>
              <a:t> </a:t>
            </a:r>
            <a:r>
              <a:rPr spc="20"/>
              <a:t>in</a:t>
            </a:r>
            <a:r>
              <a:rPr spc="-70"/>
              <a:t> </a:t>
            </a:r>
            <a:r>
              <a:rPr spc="15"/>
              <a:t>DBMS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14475" y="0"/>
            <a:ext cx="1457325" cy="819150"/>
            <a:chOff x="1514475" y="0"/>
            <a:chExt cx="1457325" cy="8191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5" y="9525"/>
              <a:ext cx="1371600" cy="77152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733550" y="1390650"/>
            <a:ext cx="9515475" cy="4248150"/>
          </a:xfrm>
          <a:custGeom>
            <a:avLst/>
            <a:gdLst/>
            <a:ahLst/>
            <a:cxnLst/>
            <a:rect l="l" t="t" r="r" b="b"/>
            <a:pathLst>
              <a:path w="9515475" h="4248150">
                <a:moveTo>
                  <a:pt x="9515475" y="0"/>
                </a:moveTo>
                <a:lnTo>
                  <a:pt x="0" y="0"/>
                </a:lnTo>
                <a:lnTo>
                  <a:pt x="0" y="4248150"/>
                </a:lnTo>
                <a:lnTo>
                  <a:pt x="9515475" y="4248150"/>
                </a:lnTo>
                <a:lnTo>
                  <a:pt x="951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0595" y="1384998"/>
            <a:ext cx="9557385" cy="4054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was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proposed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 spc="-50">
                <a:solidFill>
                  <a:srgbClr val="273139"/>
                </a:solidFill>
                <a:latin typeface="Calibri"/>
                <a:cs typeface="Calibri"/>
              </a:rPr>
              <a:t>E.F.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Codd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form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or tables.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After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designing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conceptual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Database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using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ER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diagram,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we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need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convert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conceptual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model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model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which can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implemented using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any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RDBMS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languages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like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Oracle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SQL,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MySQL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Model?</a:t>
            </a:r>
            <a:endParaRPr sz="2400">
              <a:latin typeface="Calibri"/>
              <a:cs typeface="Calibri"/>
            </a:endParaRPr>
          </a:p>
          <a:p>
            <a:pPr marL="12700" marR="10795" algn="just">
              <a:lnSpc>
                <a:spcPct val="100000"/>
              </a:lnSpc>
              <a:spcBef>
                <a:spcPts val="5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Model represents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how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Databases.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relational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stores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form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relations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(tables).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Consider 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STUDENT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with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attributes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ROLL_NO,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NAME,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ADDRESS,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PHONE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AGE</a:t>
            </a:r>
            <a:r>
              <a:rPr sz="2400" spc="-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shown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Table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1.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1085532"/>
            <a:ext cx="8129270" cy="6108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80"/>
              </a:spcBef>
              <a:tabLst>
                <a:tab pos="831850" algn="l"/>
                <a:tab pos="3968115" algn="l"/>
                <a:tab pos="5579110" algn="l"/>
                <a:tab pos="7724140" algn="l"/>
              </a:tabLst>
            </a:pPr>
            <a:r>
              <a:rPr sz="2000" spc="160">
                <a:solidFill>
                  <a:srgbClr val="202020"/>
                </a:solidFill>
                <a:latin typeface="Lucida Sans Unicode"/>
                <a:cs typeface="Lucida Sans Unicode"/>
              </a:rPr>
              <a:t>W</a:t>
            </a:r>
            <a:r>
              <a:rPr sz="2000" spc="30">
                <a:solidFill>
                  <a:srgbClr val="202020"/>
                </a:solidFill>
                <a:latin typeface="Lucida Sans Unicode"/>
                <a:cs typeface="Lucida Sans Unicode"/>
              </a:rPr>
              <a:t>h</a:t>
            </a:r>
            <a:r>
              <a:rPr sz="2000" spc="-7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n	</a:t>
            </a:r>
            <a:r>
              <a:rPr sz="2000" spc="35">
                <a:solidFill>
                  <a:srgbClr val="202020"/>
                </a:solidFill>
                <a:latin typeface="Lucida Sans Unicode"/>
                <a:cs typeface="Lucida Sans Unicode"/>
              </a:rPr>
              <a:t>w</a:t>
            </a:r>
            <a:r>
              <a:rPr sz="2000" spc="2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305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10">
                <a:solidFill>
                  <a:srgbClr val="202020"/>
                </a:solidFill>
                <a:latin typeface="Lucida Sans Unicode"/>
                <a:cs typeface="Lucida Sans Unicode"/>
              </a:rPr>
              <a:t>cr</a:t>
            </a:r>
            <a:r>
              <a:rPr sz="2000" spc="-25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6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5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5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110">
                <a:solidFill>
                  <a:srgbClr val="202020"/>
                </a:solidFill>
                <a:latin typeface="Lucida Sans Unicode"/>
                <a:cs typeface="Lucida Sans Unicode"/>
              </a:rPr>
              <a:t>,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285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60">
                <a:solidFill>
                  <a:srgbClr val="202020"/>
                </a:solidFill>
                <a:latin typeface="Lucida Sans Unicode"/>
                <a:cs typeface="Lucida Sans Unicode"/>
              </a:rPr>
              <a:t>al</a:t>
            </a:r>
            <a:r>
              <a:rPr sz="2000" spc="-5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5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1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29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20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26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10">
                <a:solidFill>
                  <a:srgbClr val="202020"/>
                </a:solidFill>
                <a:latin typeface="Lucida Sans Unicode"/>
                <a:cs typeface="Lucida Sans Unicode"/>
              </a:rPr>
              <a:t>d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-95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 spc="-20">
                <a:solidFill>
                  <a:srgbClr val="202020"/>
                </a:solidFill>
                <a:latin typeface="Lucida Sans Unicode"/>
                <a:cs typeface="Lucida Sans Unicode"/>
              </a:rPr>
              <a:t>p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	</a:t>
            </a:r>
            <a:r>
              <a:rPr sz="2000" spc="-6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25">
                <a:solidFill>
                  <a:srgbClr val="202020"/>
                </a:solidFill>
                <a:latin typeface="Lucida Sans Unicode"/>
                <a:cs typeface="Lucida Sans Unicode"/>
              </a:rPr>
              <a:t>n</a:t>
            </a:r>
            <a:r>
              <a:rPr sz="2000" spc="-30">
                <a:solidFill>
                  <a:srgbClr val="202020"/>
                </a:solidFill>
                <a:latin typeface="Lucida Sans Unicode"/>
                <a:cs typeface="Lucida Sans Unicode"/>
              </a:rPr>
              <a:t>y</a:t>
            </a:r>
            <a:r>
              <a:rPr sz="2000" spc="305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5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-55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10">
                <a:solidFill>
                  <a:srgbClr val="202020"/>
                </a:solidFill>
                <a:latin typeface="Lucida Sans Unicode"/>
                <a:cs typeface="Lucida Sans Unicode"/>
              </a:rPr>
              <a:t>b</a:t>
            </a:r>
            <a:r>
              <a:rPr sz="2000" spc="-60">
                <a:solidFill>
                  <a:srgbClr val="202020"/>
                </a:solidFill>
                <a:latin typeface="Lucida Sans Unicode"/>
                <a:cs typeface="Lucida Sans Unicode"/>
              </a:rPr>
              <a:t>l</a:t>
            </a:r>
            <a:r>
              <a:rPr sz="2000" spc="2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305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90">
                <a:solidFill>
                  <a:srgbClr val="202020"/>
                </a:solidFill>
                <a:latin typeface="Lucida Sans Unicode"/>
                <a:cs typeface="Lucida Sans Unicode"/>
              </a:rPr>
              <a:t>i</a:t>
            </a:r>
            <a:r>
              <a:rPr sz="2000" spc="-45">
                <a:solidFill>
                  <a:srgbClr val="202020"/>
                </a:solidFill>
                <a:latin typeface="Lucida Sans Unicode"/>
                <a:cs typeface="Lucida Sans Unicode"/>
              </a:rPr>
              <a:t>n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	</a:t>
            </a:r>
            <a:r>
              <a:rPr sz="2000" spc="2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265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10">
                <a:solidFill>
                  <a:srgbClr val="202020"/>
                </a:solidFill>
                <a:latin typeface="Lucida Sans Unicode"/>
                <a:cs typeface="Lucida Sans Unicode"/>
              </a:rPr>
              <a:t>d</a:t>
            </a:r>
            <a:r>
              <a:rPr sz="2000" spc="-5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5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35">
                <a:solidFill>
                  <a:srgbClr val="202020"/>
                </a:solidFill>
                <a:latin typeface="Lucida Sans Unicode"/>
                <a:cs typeface="Lucida Sans Unicode"/>
              </a:rPr>
              <a:t>b</a:t>
            </a:r>
            <a:r>
              <a:rPr sz="2000" spc="-55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50">
                <a:solidFill>
                  <a:srgbClr val="202020"/>
                </a:solidFill>
                <a:latin typeface="Lucida Sans Unicode"/>
                <a:cs typeface="Lucida Sans Unicode"/>
              </a:rPr>
              <a:t>s</a:t>
            </a:r>
            <a:r>
              <a:rPr sz="2000" spc="2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31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8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30">
                <a:solidFill>
                  <a:srgbClr val="202020"/>
                </a:solidFill>
                <a:latin typeface="Lucida Sans Unicode"/>
                <a:cs typeface="Lucida Sans Unicode"/>
              </a:rPr>
              <a:t>h</a:t>
            </a:r>
            <a:r>
              <a:rPr sz="2000" spc="-7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n	</a:t>
            </a:r>
            <a:r>
              <a:rPr sz="2000" spc="-80">
                <a:solidFill>
                  <a:srgbClr val="202020"/>
                </a:solidFill>
                <a:latin typeface="Lucida Sans Unicode"/>
                <a:cs typeface="Lucida Sans Unicode"/>
              </a:rPr>
              <a:t>t</a:t>
            </a:r>
            <a:r>
              <a:rPr sz="2000" spc="25">
                <a:solidFill>
                  <a:srgbClr val="202020"/>
                </a:solidFill>
                <a:latin typeface="Lucida Sans Unicode"/>
                <a:cs typeface="Lucida Sans Unicode"/>
              </a:rPr>
              <a:t>h</a:t>
            </a:r>
            <a:r>
              <a:rPr sz="2000" spc="15">
                <a:solidFill>
                  <a:srgbClr val="202020"/>
                </a:solidFill>
                <a:latin typeface="Lucida Sans Unicode"/>
                <a:cs typeface="Lucida Sans Unicode"/>
              </a:rPr>
              <a:t>e  </a:t>
            </a:r>
            <a:r>
              <a:rPr sz="2000" spc="-30">
                <a:solidFill>
                  <a:srgbClr val="202020"/>
                </a:solidFill>
                <a:latin typeface="Lucida Sans Unicode"/>
                <a:cs typeface="Lucida Sans Unicode"/>
              </a:rPr>
              <a:t>f</a:t>
            </a:r>
            <a:r>
              <a:rPr sz="2000" spc="-65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 spc="-60">
                <a:solidFill>
                  <a:srgbClr val="202020"/>
                </a:solidFill>
                <a:latin typeface="Lucida Sans Unicode"/>
                <a:cs typeface="Lucida Sans Unicode"/>
              </a:rPr>
              <a:t>ll</a:t>
            </a:r>
            <a:r>
              <a:rPr sz="2000" spc="-30">
                <a:solidFill>
                  <a:srgbClr val="202020"/>
                </a:solidFill>
                <a:latin typeface="Lucida Sans Unicode"/>
                <a:cs typeface="Lucida Sans Unicode"/>
              </a:rPr>
              <a:t>o</a:t>
            </a:r>
            <a:r>
              <a:rPr sz="2000" spc="30">
                <a:solidFill>
                  <a:srgbClr val="202020"/>
                </a:solidFill>
                <a:latin typeface="Lucida Sans Unicode"/>
                <a:cs typeface="Lucida Sans Unicode"/>
              </a:rPr>
              <a:t>w</a:t>
            </a:r>
            <a:r>
              <a:rPr sz="2000" spc="-60">
                <a:solidFill>
                  <a:srgbClr val="202020"/>
                </a:solidFill>
                <a:latin typeface="Lucida Sans Unicode"/>
                <a:cs typeface="Lucida Sans Unicode"/>
              </a:rPr>
              <a:t>i</a:t>
            </a:r>
            <a:r>
              <a:rPr sz="2000" spc="30">
                <a:solidFill>
                  <a:srgbClr val="202020"/>
                </a:solidFill>
                <a:latin typeface="Lucida Sans Unicode"/>
                <a:cs typeface="Lucida Sans Unicode"/>
              </a:rPr>
              <a:t>n</a:t>
            </a:r>
            <a:r>
              <a:rPr sz="2000" spc="-150">
                <a:solidFill>
                  <a:srgbClr val="202020"/>
                </a:solidFill>
                <a:latin typeface="Lucida Sans Unicode"/>
                <a:cs typeface="Lucida Sans Unicode"/>
              </a:rPr>
              <a:t>g</a:t>
            </a:r>
            <a:r>
              <a:rPr sz="2000" spc="-31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20">
                <a:solidFill>
                  <a:srgbClr val="202020"/>
                </a:solidFill>
                <a:latin typeface="Lucida Sans Unicode"/>
                <a:cs typeface="Lucida Sans Unicode"/>
              </a:rPr>
              <a:t>m</a:t>
            </a:r>
            <a:r>
              <a:rPr sz="2000" spc="-5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50">
                <a:solidFill>
                  <a:srgbClr val="202020"/>
                </a:solidFill>
                <a:latin typeface="Lucida Sans Unicode"/>
                <a:cs typeface="Lucida Sans Unicode"/>
              </a:rPr>
              <a:t>ss</a:t>
            </a:r>
            <a:r>
              <a:rPr sz="2000" spc="-6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-45">
                <a:solidFill>
                  <a:srgbClr val="202020"/>
                </a:solidFill>
                <a:latin typeface="Lucida Sans Unicode"/>
                <a:cs typeface="Lucida Sans Unicode"/>
              </a:rPr>
              <a:t>g</a:t>
            </a:r>
            <a:r>
              <a:rPr sz="2000" spc="2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195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 spc="30">
                <a:solidFill>
                  <a:srgbClr val="202020"/>
                </a:solidFill>
                <a:latin typeface="Lucida Sans Unicode"/>
                <a:cs typeface="Lucida Sans Unicode"/>
              </a:rPr>
              <a:t>p</a:t>
            </a:r>
            <a:r>
              <a:rPr sz="2000" spc="10">
                <a:solidFill>
                  <a:srgbClr val="202020"/>
                </a:solidFill>
                <a:latin typeface="Lucida Sans Unicode"/>
                <a:cs typeface="Lucida Sans Unicode"/>
              </a:rPr>
              <a:t>p</a:t>
            </a:r>
            <a:r>
              <a:rPr sz="2000" spc="5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15">
                <a:solidFill>
                  <a:srgbClr val="202020"/>
                </a:solidFill>
                <a:latin typeface="Lucida Sans Unicode"/>
                <a:cs typeface="Lucida Sans Unicode"/>
              </a:rPr>
              <a:t>a</a:t>
            </a:r>
            <a:r>
              <a:rPr sz="200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-40">
                <a:solidFill>
                  <a:srgbClr val="202020"/>
                </a:solidFill>
                <a:latin typeface="Lucida Sans Unicode"/>
                <a:cs typeface="Lucida Sans Unicode"/>
              </a:rPr>
              <a:t>s</a:t>
            </a:r>
            <a:r>
              <a:rPr sz="2000" spc="-105">
                <a:solidFill>
                  <a:srgbClr val="202020"/>
                </a:solidFill>
                <a:latin typeface="Lucida Sans Unicode"/>
                <a:cs typeface="Lucida Sans Unicode"/>
              </a:rPr>
              <a:t>: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8025" y="0"/>
            <a:ext cx="10474325" cy="687705"/>
            <a:chOff x="1478025" y="0"/>
            <a:chExt cx="1047432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200" y="0"/>
              <a:ext cx="1046797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81200" y="0"/>
              <a:ext cx="10467975" cy="681355"/>
            </a:xfrm>
            <a:custGeom>
              <a:avLst/>
              <a:gdLst/>
              <a:ahLst/>
              <a:cxnLst/>
              <a:rect l="l" t="t" r="r" b="b"/>
              <a:pathLst>
                <a:path w="10467975" h="681355">
                  <a:moveTo>
                    <a:pt x="0" y="680974"/>
                  </a:moveTo>
                  <a:lnTo>
                    <a:pt x="10467975" y="680974"/>
                  </a:lnTo>
                  <a:lnTo>
                    <a:pt x="10467975" y="0"/>
                  </a:lnTo>
                </a:path>
                <a:path w="1046797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130"/>
              </a:spcBef>
            </a:pPr>
            <a:r>
              <a:rPr spc="5"/>
              <a:t>DDL</a:t>
            </a:r>
            <a:r>
              <a:rPr spc="-100"/>
              <a:t> </a:t>
            </a:r>
            <a:r>
              <a:rPr spc="-5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0425" y="2181225"/>
            <a:ext cx="5210175" cy="13094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200</a:t>
            </a:fld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984313"/>
            <a:ext cx="8564880" cy="47948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DML </a:t>
            </a:r>
            <a:r>
              <a:rPr sz="2400" spc="-35">
                <a:solidFill>
                  <a:srgbClr val="FF0000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DML </a:t>
            </a:r>
            <a:r>
              <a:rPr sz="2400" spc="-15">
                <a:latin typeface="Calibri"/>
                <a:cs typeface="Calibri"/>
              </a:rPr>
              <a:t>triggers are </a:t>
            </a:r>
            <a:r>
              <a:rPr sz="2400" spc="-10">
                <a:latin typeface="Calibri"/>
                <a:cs typeface="Calibri"/>
              </a:rPr>
              <a:t>fired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10">
                <a:latin typeface="Calibri"/>
                <a:cs typeface="Calibri"/>
              </a:rPr>
              <a:t>response to </a:t>
            </a:r>
            <a:r>
              <a:rPr sz="2400" spc="-5">
                <a:latin typeface="Calibri"/>
                <a:cs typeface="Calibri"/>
              </a:rPr>
              <a:t>DML </a:t>
            </a:r>
            <a:r>
              <a:rPr sz="2400" spc="-10">
                <a:latin typeface="Calibri"/>
                <a:cs typeface="Calibri"/>
              </a:rPr>
              <a:t>(Data Manipulation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Language)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command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events</a:t>
            </a:r>
            <a:r>
              <a:rPr sz="2400" spc="-5">
                <a:latin typeface="Calibri"/>
                <a:cs typeface="Calibri"/>
              </a:rPr>
              <a:t> that</a:t>
            </a:r>
            <a:r>
              <a:rPr sz="2400">
                <a:latin typeface="Calibri"/>
                <a:cs typeface="Calibri"/>
              </a:rPr>
              <a:t> start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Insert,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Update,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Delete.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Like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insert_table,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Update_view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Delete_table.</a:t>
            </a:r>
          </a:p>
          <a:p>
            <a:pPr marL="12700" marR="6182360">
              <a:lnSpc>
                <a:spcPct val="125200"/>
              </a:lnSpc>
            </a:pPr>
            <a:r>
              <a:rPr sz="2400">
                <a:latin typeface="Calibri"/>
                <a:cs typeface="Calibri"/>
              </a:rPr>
              <a:t>create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trigger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deep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 marR="5997575">
              <a:lnSpc>
                <a:spcPct val="125099"/>
              </a:lnSpc>
            </a:pPr>
            <a:r>
              <a:rPr sz="2400" spc="-25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er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15">
                <a:latin typeface="Calibri"/>
                <a:cs typeface="Calibri"/>
              </a:rPr>
              <a:t>u</a:t>
            </a:r>
            <a:r>
              <a:rPr sz="2400" spc="10">
                <a:latin typeface="Calibri"/>
                <a:cs typeface="Calibri"/>
              </a:rPr>
              <a:t>pd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5">
                <a:latin typeface="Calibri"/>
                <a:cs typeface="Calibri"/>
              </a:rPr>
              <a:t>,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  </a:t>
            </a:r>
            <a:r>
              <a:rPr sz="2400" spc="-25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1899285">
              <a:lnSpc>
                <a:spcPts val="3610"/>
              </a:lnSpc>
              <a:spcBef>
                <a:spcPts val="20"/>
              </a:spcBef>
            </a:pPr>
            <a:r>
              <a:rPr sz="2400" spc="-5">
                <a:latin typeface="Calibri"/>
                <a:cs typeface="Calibri"/>
              </a:rPr>
              <a:t>print'you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>
                <a:latin typeface="Calibri"/>
                <a:cs typeface="Calibri"/>
              </a:rPr>
              <a:t>insert,update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this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 spc="-15">
                <a:latin typeface="Calibri"/>
                <a:cs typeface="Calibri"/>
              </a:rPr>
              <a:t> i'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rollback;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8326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DML</a:t>
            </a:r>
            <a:r>
              <a:rPr spc="-90"/>
              <a:t> </a:t>
            </a:r>
            <a:r>
              <a:rPr spc="-5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201</a:t>
            </a:fld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2189" y="1435798"/>
            <a:ext cx="8115934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spc="-1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2400" spc="2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we</a:t>
            </a:r>
            <a:r>
              <a:rPr sz="2400" spc="2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insert,</a:t>
            </a:r>
            <a:r>
              <a:rPr sz="2400" spc="20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update</a:t>
            </a:r>
            <a:r>
              <a:rPr sz="2400" spc="2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2400" spc="19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delete</a:t>
            </a:r>
            <a:r>
              <a:rPr sz="2400" spc="2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2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table</a:t>
            </a:r>
            <a:r>
              <a:rPr sz="2400" spc="2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2400" spc="2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1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020"/>
                </a:solidFill>
                <a:latin typeface="Calibri"/>
                <a:cs typeface="Calibri"/>
              </a:rPr>
              <a:t>database</a:t>
            </a:r>
            <a:r>
              <a:rPr sz="2400" spc="2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020"/>
                </a:solidFill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2400" spc="-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following</a:t>
            </a:r>
            <a:r>
              <a:rPr sz="2400" spc="-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020"/>
                </a:solidFill>
                <a:latin typeface="Calibri"/>
                <a:cs typeface="Calibri"/>
              </a:rPr>
              <a:t>message</a:t>
            </a:r>
            <a:r>
              <a:rPr sz="2400" spc="-10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020"/>
                </a:solidFill>
                <a:latin typeface="Calibri"/>
                <a:cs typeface="Calibri"/>
              </a:rPr>
              <a:t>appears</a:t>
            </a:r>
            <a:endParaRPr sz="2400">
              <a:latin typeface="Calibri"/>
              <a:cs typeface="Calibri"/>
            </a:endParaRPr>
          </a:p>
          <a:p>
            <a:pPr marL="1985010" algn="ctr">
              <a:lnSpc>
                <a:spcPct val="100000"/>
              </a:lnSpc>
              <a:spcBef>
                <a:spcPts val="1340"/>
              </a:spcBef>
            </a:pPr>
            <a:r>
              <a:rPr sz="1200" spc="-70">
                <a:solidFill>
                  <a:srgbClr val="202020"/>
                </a:solidFill>
                <a:latin typeface="Lucida Sans Unicode"/>
                <a:cs typeface="Lucida Sans Unicode"/>
              </a:rPr>
              <a:t>,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1850" y="0"/>
            <a:ext cx="10388600" cy="687705"/>
            <a:chOff x="1601850" y="0"/>
            <a:chExt cx="1038860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25" y="0"/>
              <a:ext cx="1038225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5025" y="0"/>
              <a:ext cx="10382250" cy="681355"/>
            </a:xfrm>
            <a:custGeom>
              <a:avLst/>
              <a:gdLst/>
              <a:ahLst/>
              <a:cxnLst/>
              <a:rect l="l" t="t" r="r" b="b"/>
              <a:pathLst>
                <a:path w="10382250" h="681355">
                  <a:moveTo>
                    <a:pt x="0" y="680974"/>
                  </a:moveTo>
                  <a:lnTo>
                    <a:pt x="10382250" y="680974"/>
                  </a:lnTo>
                  <a:lnTo>
                    <a:pt x="10382250" y="0"/>
                  </a:lnTo>
                </a:path>
                <a:path w="1038225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4980" y="43815"/>
            <a:ext cx="3474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DML</a:t>
            </a:r>
            <a:r>
              <a:rPr spc="-95"/>
              <a:t> </a:t>
            </a:r>
            <a:r>
              <a:rPr spc="-5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5675" y="2381250"/>
            <a:ext cx="6115050" cy="2533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202</a:t>
            </a:fld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984313"/>
            <a:ext cx="8566785" cy="492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09085">
              <a:lnSpc>
                <a:spcPct val="125200"/>
              </a:lnSpc>
              <a:spcBef>
                <a:spcPts val="95"/>
              </a:spcBef>
            </a:pPr>
            <a:r>
              <a:rPr sz="2400" spc="5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24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4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4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DML</a:t>
            </a:r>
            <a:r>
              <a:rPr sz="24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FF0000"/>
                </a:solidFill>
                <a:latin typeface="Calibri"/>
                <a:cs typeface="Calibri"/>
              </a:rPr>
              <a:t>triggers </a:t>
            </a:r>
            <a:r>
              <a:rPr sz="2400" spc="-5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4471C4"/>
                </a:solidFill>
                <a:latin typeface="Calibri"/>
                <a:cs typeface="Calibri"/>
              </a:rPr>
              <a:t>AFTER</a:t>
            </a:r>
            <a:r>
              <a:rPr sz="2400" spc="-1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4471C4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AFTER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triggers</a:t>
            </a:r>
            <a:r>
              <a:rPr sz="2400" spc="2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executed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after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action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INSERT,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UPDATE,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>
                <a:latin typeface="Calibri"/>
                <a:cs typeface="Calibri"/>
              </a:rPr>
              <a:t>or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DELETE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 marR="5995670">
              <a:lnSpc>
                <a:spcPct val="125200"/>
              </a:lnSpc>
            </a:pPr>
            <a:r>
              <a:rPr sz="2400">
                <a:latin typeface="Calibri"/>
                <a:cs typeface="Calibri"/>
              </a:rPr>
              <a:t>create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trigger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insertt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>
                <a:latin typeface="Calibri"/>
                <a:cs typeface="Calibri"/>
              </a:rPr>
              <a:t>after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insert</a:t>
            </a:r>
          </a:p>
          <a:p>
            <a:pPr marL="12700" marR="7861300">
              <a:lnSpc>
                <a:spcPct val="125099"/>
              </a:lnSpc>
              <a:spcBef>
                <a:spcPts val="5"/>
              </a:spcBef>
            </a:pPr>
            <a:r>
              <a:rPr sz="2400" spc="-25">
                <a:latin typeface="Calibri"/>
                <a:cs typeface="Calibri"/>
              </a:rPr>
              <a:t>as 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eg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</a:p>
          <a:p>
            <a:pPr marL="12700" marR="4013200">
              <a:lnSpc>
                <a:spcPct val="125200"/>
              </a:lnSpc>
            </a:pPr>
            <a:r>
              <a:rPr sz="2400">
                <a:latin typeface="Calibri"/>
                <a:cs typeface="Calibri"/>
              </a:rPr>
              <a:t>insert</a:t>
            </a:r>
            <a:r>
              <a:rPr sz="2400" spc="-5">
                <a:latin typeface="Calibri"/>
                <a:cs typeface="Calibri"/>
              </a:rPr>
              <a:t> into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empstatus</a:t>
            </a:r>
            <a:r>
              <a:rPr sz="2400" spc="-1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values('active')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7075" y="0"/>
            <a:ext cx="10695305" cy="684530"/>
            <a:chOff x="1497075" y="0"/>
            <a:chExt cx="106953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6917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0"/>
              <a:ext cx="10692130" cy="681355"/>
            </a:xfrm>
            <a:custGeom>
              <a:avLst/>
              <a:gdLst/>
              <a:ahLst/>
              <a:cxnLst/>
              <a:rect l="l" t="t" r="r" b="b"/>
              <a:pathLst>
                <a:path w="10692130" h="681355">
                  <a:moveTo>
                    <a:pt x="0" y="680974"/>
                  </a:moveTo>
                  <a:lnTo>
                    <a:pt x="10691749" y="680974"/>
                  </a:lnTo>
                </a:path>
                <a:path w="106921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9845" y="43815"/>
            <a:ext cx="3474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DML</a:t>
            </a:r>
            <a:r>
              <a:rPr spc="-95"/>
              <a:t> </a:t>
            </a:r>
            <a:r>
              <a:rPr spc="-5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203</a:t>
            </a:fld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275" y="0"/>
            <a:ext cx="10619105" cy="684530"/>
            <a:chOff x="1573275" y="0"/>
            <a:chExt cx="10619105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450" y="0"/>
              <a:ext cx="10615549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6450" y="0"/>
              <a:ext cx="10615930" cy="681355"/>
            </a:xfrm>
            <a:custGeom>
              <a:avLst/>
              <a:gdLst/>
              <a:ahLst/>
              <a:cxnLst/>
              <a:rect l="l" t="t" r="r" b="b"/>
              <a:pathLst>
                <a:path w="10615930" h="681355">
                  <a:moveTo>
                    <a:pt x="0" y="680974"/>
                  </a:moveTo>
                  <a:lnTo>
                    <a:pt x="10615549" y="680974"/>
                  </a:lnTo>
                </a:path>
                <a:path w="106159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8326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DML</a:t>
            </a:r>
            <a:r>
              <a:rPr spc="-90"/>
              <a:t> </a:t>
            </a:r>
            <a:r>
              <a:rPr spc="-5"/>
              <a:t>Trigger(conti…)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4225" y="1371600"/>
            <a:ext cx="3714750" cy="31623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204</a:t>
            </a:fld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682561"/>
            <a:ext cx="8562975" cy="51282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400" spc="15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400" spc="2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400" spc="3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400" spc="25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3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400" spc="-2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400" spc="7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25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-85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400"/>
              </a:lnSpc>
              <a:spcBef>
                <a:spcPts val="1000"/>
              </a:spcBef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tell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r>
              <a:rPr sz="2400">
                <a:latin typeface="Calibri"/>
                <a:cs typeface="Calibri"/>
              </a:rPr>
              <a:t> engine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execute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trigger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instead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of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executing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statement.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For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example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insert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trigger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executes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when </a:t>
            </a:r>
            <a:r>
              <a:rPr sz="2400" spc="-15">
                <a:latin typeface="Calibri"/>
                <a:cs typeface="Calibri"/>
              </a:rPr>
              <a:t>an </a:t>
            </a:r>
            <a:r>
              <a:rPr sz="2400" spc="-5">
                <a:latin typeface="Calibri"/>
                <a:cs typeface="Calibri"/>
              </a:rPr>
              <a:t>event occurs </a:t>
            </a:r>
            <a:r>
              <a:rPr sz="2400">
                <a:latin typeface="Calibri"/>
                <a:cs typeface="Calibri"/>
              </a:rPr>
              <a:t>instead 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statement </a:t>
            </a:r>
            <a:r>
              <a:rPr sz="2400" spc="-5">
                <a:latin typeface="Calibri"/>
                <a:cs typeface="Calibri"/>
              </a:rPr>
              <a:t>that </a:t>
            </a:r>
            <a:r>
              <a:rPr sz="2400" spc="-15">
                <a:latin typeface="Calibri"/>
                <a:cs typeface="Calibri"/>
              </a:rPr>
              <a:t>would </a:t>
            </a:r>
            <a:r>
              <a:rPr sz="2400">
                <a:latin typeface="Calibri"/>
                <a:cs typeface="Calibri"/>
              </a:rPr>
              <a:t>insert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 marR="5463540">
              <a:lnSpc>
                <a:spcPct val="122600"/>
              </a:lnSpc>
              <a:spcBef>
                <a:spcPts val="75"/>
              </a:spcBef>
            </a:pPr>
            <a:r>
              <a:rPr sz="2400" spc="-5">
                <a:latin typeface="Calibri"/>
                <a:cs typeface="Calibri"/>
              </a:rPr>
              <a:t>C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114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-25">
                <a:latin typeface="Calibri"/>
                <a:cs typeface="Calibri"/>
              </a:rPr>
              <a:t>G</a:t>
            </a:r>
            <a:r>
              <a:rPr sz="2400" spc="-20">
                <a:latin typeface="Calibri"/>
                <a:cs typeface="Calibri"/>
              </a:rPr>
              <a:t>G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R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f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r  </a:t>
            </a:r>
            <a:r>
              <a:rPr sz="2400" spc="-10">
                <a:latin typeface="Calibri"/>
                <a:cs typeface="Calibri"/>
              </a:rPr>
              <a:t>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v11</a:t>
            </a:r>
            <a:endParaRPr sz="2400">
              <a:latin typeface="Calibri"/>
              <a:cs typeface="Calibri"/>
            </a:endParaRPr>
          </a:p>
          <a:p>
            <a:pPr marL="12700" marR="6115050">
              <a:lnSpc>
                <a:spcPts val="3610"/>
              </a:lnSpc>
              <a:spcBef>
                <a:spcPts val="240"/>
              </a:spcBef>
            </a:pPr>
            <a:r>
              <a:rPr sz="240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20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2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 I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2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T  </a:t>
            </a:r>
            <a:r>
              <a:rPr sz="2400" spc="35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spc="-5">
                <a:latin typeface="Calibri"/>
                <a:cs typeface="Calibri"/>
              </a:rPr>
              <a:t>BEGIN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INSERT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INTO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SELECT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I.id,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I.names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4225" y="0"/>
            <a:ext cx="10638155" cy="684530"/>
            <a:chOff x="1554225" y="0"/>
            <a:chExt cx="1063815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2865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DML</a:t>
            </a:r>
            <a:r>
              <a:rPr spc="-95"/>
              <a:t> </a:t>
            </a:r>
            <a:r>
              <a:rPr spc="-5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205</a:t>
            </a:fld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620" y="648906"/>
            <a:ext cx="8542020" cy="5386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5">
                <a:latin typeface="Calibri"/>
                <a:cs typeface="Calibri"/>
              </a:rPr>
              <a:t>FROM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INSERTED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</a:p>
          <a:p>
            <a:pPr marL="12700" marR="5400040">
              <a:lnSpc>
                <a:spcPts val="3610"/>
              </a:lnSpc>
              <a:spcBef>
                <a:spcPts val="240"/>
              </a:spcBef>
            </a:pPr>
            <a:r>
              <a:rPr sz="2400" spc="5">
                <a:latin typeface="Calibri"/>
                <a:cs typeface="Calibri"/>
              </a:rPr>
              <a:t>INSERT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INTO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emp1values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SELECT </a:t>
            </a:r>
            <a:r>
              <a:rPr sz="2400" spc="-10">
                <a:latin typeface="Calibri"/>
                <a:cs typeface="Calibri"/>
              </a:rPr>
              <a:t>I.id1, </a:t>
            </a:r>
            <a:r>
              <a:rPr sz="2400">
                <a:latin typeface="Calibri"/>
                <a:cs typeface="Calibri"/>
              </a:rPr>
              <a:t>I.name1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FROM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INSERTED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15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650"/>
              </a:spcBef>
              <a:tabLst>
                <a:tab pos="889635" algn="l"/>
                <a:tab pos="1394460" algn="l"/>
                <a:tab pos="2242820" algn="l"/>
                <a:tab pos="2929255" algn="l"/>
                <a:tab pos="3558540" algn="l"/>
                <a:tab pos="3834765" algn="l"/>
                <a:tab pos="4540250" algn="l"/>
                <a:tab pos="4968875" algn="l"/>
                <a:tab pos="5521960" algn="l"/>
                <a:tab pos="6799580" algn="l"/>
                <a:tab pos="7647940" algn="l"/>
                <a:tab pos="8362950" algn="l"/>
              </a:tabLst>
            </a:pPr>
            <a:r>
              <a:rPr sz="2400" spc="-40">
                <a:latin typeface="Calibri"/>
                <a:cs typeface="Calibri"/>
              </a:rPr>
              <a:t>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en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5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a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a	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ew	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40">
                <a:latin typeface="Calibri"/>
                <a:cs typeface="Calibri"/>
              </a:rPr>
              <a:t>l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ow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	</a:t>
            </a:r>
            <a:r>
              <a:rPr sz="2400" spc="5">
                <a:latin typeface="Calibri"/>
                <a:cs typeface="Calibri"/>
              </a:rPr>
              <a:t>qu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en	</a:t>
            </a:r>
            <a:r>
              <a:rPr sz="2400" spc="-3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inserts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both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>
                <a:latin typeface="Calibri"/>
                <a:cs typeface="Calibri"/>
              </a:rPr>
              <a:t>insert</a:t>
            </a:r>
            <a:r>
              <a:rPr sz="2400" spc="-5">
                <a:latin typeface="Calibri"/>
                <a:cs typeface="Calibri"/>
              </a:rPr>
              <a:t> into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v11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values(1,'d','dd')</a:t>
            </a:r>
            <a:endParaRPr sz="2400">
              <a:latin typeface="Calibri"/>
              <a:cs typeface="Calibri"/>
            </a:endParaRPr>
          </a:p>
          <a:p>
            <a:pPr marL="12700" marR="2767330">
              <a:lnSpc>
                <a:spcPct val="125200"/>
              </a:lnSpc>
            </a:pPr>
            <a:r>
              <a:rPr sz="2400" spc="-40">
                <a:latin typeface="Calibri"/>
                <a:cs typeface="Calibri"/>
              </a:rPr>
              <a:t>You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10">
                <a:latin typeface="Calibri"/>
                <a:cs typeface="Calibri"/>
              </a:rPr>
              <a:t>see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both </a:t>
            </a:r>
            <a:r>
              <a:rPr sz="2400" spc="-5">
                <a:latin typeface="Calibri"/>
                <a:cs typeface="Calibri"/>
              </a:rPr>
              <a:t>tables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folowing </a:t>
            </a:r>
            <a:r>
              <a:rPr sz="2400" spc="-5">
                <a:latin typeface="Calibri"/>
                <a:cs typeface="Calibri"/>
              </a:rPr>
              <a:t>query: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select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>
                <a:latin typeface="Calibri"/>
                <a:cs typeface="Calibri"/>
              </a:rPr>
              <a:t>select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*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emp1values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0400" y="0"/>
            <a:ext cx="10761980" cy="684530"/>
            <a:chOff x="1430400" y="0"/>
            <a:chExt cx="107619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575" y="0"/>
              <a:ext cx="107584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75" y="0"/>
              <a:ext cx="10758805" cy="681355"/>
            </a:xfrm>
            <a:custGeom>
              <a:avLst/>
              <a:gdLst/>
              <a:ahLst/>
              <a:cxnLst/>
              <a:rect l="l" t="t" r="r" b="b"/>
              <a:pathLst>
                <a:path w="10758805" h="681355">
                  <a:moveTo>
                    <a:pt x="0" y="680974"/>
                  </a:moveTo>
                  <a:lnTo>
                    <a:pt x="10758423" y="680974"/>
                  </a:lnTo>
                </a:path>
                <a:path w="107588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7714" y="43815"/>
            <a:ext cx="3474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DML</a:t>
            </a:r>
            <a:r>
              <a:rPr spc="-95"/>
              <a:t> </a:t>
            </a:r>
            <a:r>
              <a:rPr spc="-5"/>
              <a:t>Trigger(conti…)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00025"/>
            <a:ext cx="9525" cy="514350"/>
          </a:xfrm>
          <a:custGeom>
            <a:avLst/>
            <a:gdLst/>
            <a:ahLst/>
            <a:cxnLst/>
            <a:rect l="l" t="t" r="r" b="b"/>
            <a:pathLst>
              <a:path w="9525" h="514350">
                <a:moveTo>
                  <a:pt x="9525" y="0"/>
                </a:moveTo>
                <a:lnTo>
                  <a:pt x="0" y="0"/>
                </a:lnTo>
                <a:lnTo>
                  <a:pt x="0" y="514350"/>
                </a:lnTo>
                <a:lnTo>
                  <a:pt x="9525" y="5143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206</a:t>
            </a:fld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4225" y="0"/>
            <a:ext cx="10638155" cy="684530"/>
            <a:chOff x="1554225" y="0"/>
            <a:chExt cx="10638155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400" y="0"/>
              <a:ext cx="10634599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57400" y="0"/>
              <a:ext cx="10634980" cy="681355"/>
            </a:xfrm>
            <a:custGeom>
              <a:avLst/>
              <a:gdLst/>
              <a:ahLst/>
              <a:cxnLst/>
              <a:rect l="l" t="t" r="r" b="b"/>
              <a:pathLst>
                <a:path w="10634980" h="681355">
                  <a:moveTo>
                    <a:pt x="0" y="680974"/>
                  </a:moveTo>
                  <a:lnTo>
                    <a:pt x="10634599" y="680974"/>
                  </a:lnTo>
                </a:path>
                <a:path w="1063498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2865" y="43815"/>
            <a:ext cx="3474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DML</a:t>
            </a:r>
            <a:r>
              <a:rPr spc="-95"/>
              <a:t> </a:t>
            </a:r>
            <a:r>
              <a:rPr spc="-5"/>
              <a:t>Trigger(conti…)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00025"/>
            <a:ext cx="9525" cy="514350"/>
          </a:xfrm>
          <a:custGeom>
            <a:avLst/>
            <a:gdLst/>
            <a:ahLst/>
            <a:cxnLst/>
            <a:rect l="l" t="t" r="r" b="b"/>
            <a:pathLst>
              <a:path w="9525" h="514350">
                <a:moveTo>
                  <a:pt x="9525" y="0"/>
                </a:moveTo>
                <a:lnTo>
                  <a:pt x="0" y="0"/>
                </a:lnTo>
                <a:lnTo>
                  <a:pt x="0" y="514350"/>
                </a:lnTo>
                <a:lnTo>
                  <a:pt x="9525" y="514350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6650" y="1000125"/>
            <a:ext cx="4838700" cy="4819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207</a:t>
            </a:fld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3785" y="1460118"/>
            <a:ext cx="8520430" cy="30346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5080" indent="-228600" algn="just">
              <a:lnSpc>
                <a:spcPct val="90300"/>
              </a:lnSpc>
              <a:spcBef>
                <a:spcPts val="384"/>
              </a:spcBef>
            </a:pP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PL/SQL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block-structured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language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that enables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developers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combine</a:t>
            </a:r>
            <a:r>
              <a:rPr sz="2400" spc="530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   power  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  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SQL  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2400" spc="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procedural</a:t>
            </a:r>
            <a:r>
              <a:rPr sz="2400" spc="509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statements.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procedure in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PL/SQL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nothing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but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series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declarative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SQL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statements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which can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catalogue.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procedure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can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be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thought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function or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method.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They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can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be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invoked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through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triggers,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other procedures,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applications </a:t>
            </a:r>
            <a:r>
              <a:rPr sz="2400" spc="-70">
                <a:solidFill>
                  <a:srgbClr val="273139"/>
                </a:solidFill>
                <a:latin typeface="Calibri"/>
                <a:cs typeface="Calibri"/>
              </a:rPr>
              <a:t>on </a:t>
            </a:r>
            <a:r>
              <a:rPr sz="2400" spc="-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Java,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PHP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etc.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All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statements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a block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passed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Oracle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engine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all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at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once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which increases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processing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speed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decreases </a:t>
            </a:r>
            <a:r>
              <a:rPr sz="2400" spc="-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traffic.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7075" y="0"/>
            <a:ext cx="10695305" cy="684530"/>
            <a:chOff x="1497075" y="0"/>
            <a:chExt cx="10695305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0"/>
              <a:ext cx="10691749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250" y="0"/>
              <a:ext cx="10692130" cy="681355"/>
            </a:xfrm>
            <a:custGeom>
              <a:avLst/>
              <a:gdLst/>
              <a:ahLst/>
              <a:cxnLst/>
              <a:rect l="l" t="t" r="r" b="b"/>
              <a:pathLst>
                <a:path w="10692130" h="681355">
                  <a:moveTo>
                    <a:pt x="0" y="680974"/>
                  </a:moveTo>
                  <a:lnTo>
                    <a:pt x="10691749" y="680974"/>
                  </a:lnTo>
                </a:path>
                <a:path w="106921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115" y="43815"/>
            <a:ext cx="49771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10.</a:t>
            </a:r>
            <a:r>
              <a:rPr spc="-100"/>
              <a:t> </a:t>
            </a:r>
            <a:r>
              <a:t>Procedures</a:t>
            </a:r>
            <a:r>
              <a:rPr spc="-150"/>
              <a:t> </a:t>
            </a:r>
            <a:r>
              <a:rPr spc="20"/>
              <a:t>in</a:t>
            </a:r>
            <a:r>
              <a:rPr spc="-65"/>
              <a:t> </a:t>
            </a:r>
            <a:r>
              <a:t>SQL/PL </a:t>
            </a:r>
            <a:r>
              <a:rPr spc="15"/>
              <a:t>SQL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208</a:t>
            </a:fld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254" y="703008"/>
            <a:ext cx="8827135" cy="35071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Advantages: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They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result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performance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improvement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of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application.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If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procedure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being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called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frequently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an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application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connection,</a:t>
            </a:r>
            <a:r>
              <a:rPr sz="2400" spc="-1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then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compiled</a:t>
            </a:r>
            <a:r>
              <a:rPr sz="2400" spc="-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version</a:t>
            </a:r>
            <a:r>
              <a:rPr sz="2400" spc="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procedure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delivered.</a:t>
            </a:r>
            <a:endParaRPr sz="2400">
              <a:latin typeface="Calibri"/>
              <a:cs typeface="Calibri"/>
            </a:endParaRPr>
          </a:p>
          <a:p>
            <a:pPr marL="241300" marR="10160" indent="-229235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They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reduce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traffic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between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application,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since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lengthy statements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already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fed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into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need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sent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again</a:t>
            </a:r>
            <a:r>
              <a:rPr sz="2400" spc="1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again</a:t>
            </a:r>
            <a:r>
              <a:rPr sz="2400" spc="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via</a:t>
            </a:r>
            <a:r>
              <a:rPr sz="2400" spc="1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241300" marR="14604" indent="-229235" algn="just">
              <a:lnSpc>
                <a:spcPts val="263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They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add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to code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reusability,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similar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how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functions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methods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work</a:t>
            </a:r>
            <a:r>
              <a:rPr sz="2400" spc="-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other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languages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such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C/C++</a:t>
            </a:r>
            <a:r>
              <a:rPr sz="2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Java.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700" y="0"/>
            <a:ext cx="10647680" cy="684530"/>
            <a:chOff x="1544700" y="0"/>
            <a:chExt cx="10647680" cy="68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75" y="0"/>
              <a:ext cx="10644124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7875" y="0"/>
              <a:ext cx="10644505" cy="681355"/>
            </a:xfrm>
            <a:custGeom>
              <a:avLst/>
              <a:gdLst/>
              <a:ahLst/>
              <a:cxnLst/>
              <a:rect l="l" t="t" r="r" b="b"/>
              <a:pathLst>
                <a:path w="10644505" h="681355">
                  <a:moveTo>
                    <a:pt x="0" y="680974"/>
                  </a:moveTo>
                  <a:lnTo>
                    <a:pt x="10644124" y="680974"/>
                  </a:lnTo>
                </a:path>
                <a:path w="1064450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50309" y="43815"/>
            <a:ext cx="52355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10.1</a:t>
            </a:r>
            <a:r>
              <a:rPr spc="-60"/>
              <a:t> </a:t>
            </a:r>
            <a:r>
              <a:rPr spc="-5"/>
              <a:t>Advantages</a:t>
            </a:r>
            <a:r>
              <a:rPr spc="-155"/>
              <a:t> </a:t>
            </a:r>
            <a:r>
              <a:rPr spc="5"/>
              <a:t>of</a:t>
            </a:r>
            <a:r>
              <a:rPr spc="-45"/>
              <a:t> </a:t>
            </a:r>
            <a:r>
              <a:t>Procedures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1650"/>
            <a:ext cx="7778750" cy="692150"/>
            <a:chOff x="2897251" y="1650"/>
            <a:chExt cx="777875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5665" y="57785"/>
            <a:ext cx="67449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Relational</a:t>
            </a:r>
            <a:r>
              <a:rPr spc="-175"/>
              <a:t> </a:t>
            </a:r>
            <a:r>
              <a:rPr spc="5"/>
              <a:t>Data</a:t>
            </a:r>
            <a:r>
              <a:rPr spc="-65"/>
              <a:t> </a:t>
            </a:r>
            <a:r>
              <a:rPr spc="20"/>
              <a:t>Model</a:t>
            </a:r>
            <a:r>
              <a:rPr spc="-90"/>
              <a:t> </a:t>
            </a:r>
            <a:r>
              <a:rPr spc="25"/>
              <a:t>in</a:t>
            </a:r>
            <a:r>
              <a:rPr spc="-55"/>
              <a:t> </a:t>
            </a:r>
            <a:r>
              <a:rPr spc="15"/>
              <a:t>DBMS</a:t>
            </a:r>
            <a:r>
              <a:rPr spc="-75"/>
              <a:t> </a:t>
            </a:r>
            <a:r>
              <a:rPr spc="-10"/>
              <a:t>(conti..)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14475" y="0"/>
            <a:ext cx="1457325" cy="819150"/>
            <a:chOff x="1514475" y="0"/>
            <a:chExt cx="1457325" cy="819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5" y="0"/>
              <a:ext cx="1371600" cy="771525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32204" y="1238011"/>
          <a:ext cx="8653142" cy="283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233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sz="2400" b="1" spc="10">
                          <a:latin typeface="Calibri"/>
                          <a:cs typeface="Calibri"/>
                        </a:rPr>
                        <a:t>ROLL_NO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2280"/>
                        </a:lnSpc>
                      </a:pPr>
                      <a:r>
                        <a:rPr sz="2400" b="1" spc="-10"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ts val="2280"/>
                        </a:lnSpc>
                      </a:pPr>
                      <a:r>
                        <a:rPr sz="2400" b="1" spc="-10">
                          <a:latin typeface="Calibri"/>
                          <a:cs typeface="Calibri"/>
                        </a:rPr>
                        <a:t>ADDRESS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2280"/>
                        </a:lnSpc>
                      </a:pPr>
                      <a:r>
                        <a:rPr sz="2400" b="1">
                          <a:latin typeface="Calibri"/>
                          <a:cs typeface="Calibri"/>
                        </a:rPr>
                        <a:t>PHONE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280"/>
                        </a:lnSpc>
                      </a:pPr>
                      <a:r>
                        <a:rPr sz="2400" b="1" spc="-35">
                          <a:latin typeface="Calibri"/>
                          <a:cs typeface="Calibri"/>
                        </a:rPr>
                        <a:t>AGE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>
                          <a:latin typeface="Calibri"/>
                          <a:cs typeface="Calibri"/>
                        </a:rPr>
                        <a:t>John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>
                          <a:latin typeface="Calibri"/>
                          <a:cs typeface="Calibri"/>
                        </a:rPr>
                        <a:t>DELHI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9999999999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1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>
                          <a:latin typeface="Calibri"/>
                          <a:cs typeface="Calibri"/>
                        </a:rPr>
                        <a:t>Elisa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>
                          <a:latin typeface="Calibri"/>
                          <a:cs typeface="Calibri"/>
                        </a:rPr>
                        <a:t>GURGAON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9898989898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4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5">
                          <a:latin typeface="Calibri"/>
                          <a:cs typeface="Calibri"/>
                        </a:rPr>
                        <a:t>William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>
                          <a:latin typeface="Calibri"/>
                          <a:cs typeface="Calibri"/>
                        </a:rPr>
                        <a:t>Noida</a:t>
                      </a: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9717171798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5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45">
                          <a:latin typeface="Calibri"/>
                          <a:cs typeface="Calibri"/>
                        </a:rPr>
                        <a:t>Ryan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>
                          <a:latin typeface="Calibri"/>
                          <a:cs typeface="Calibri"/>
                        </a:rPr>
                        <a:t>DELHI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8512545896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2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3" name="object 3"/>
            <p:cNvSpPr/>
            <p:nvPr/>
          </p:nvSpPr>
          <p:spPr>
            <a:xfrm>
              <a:off x="0" y="66675"/>
              <a:ext cx="180975" cy="323850"/>
            </a:xfrm>
            <a:custGeom>
              <a:avLst/>
              <a:gdLst/>
              <a:ahLst/>
              <a:cxnLst/>
              <a:rect l="l" t="t" r="r" b="b"/>
              <a:pathLst>
                <a:path w="180975" h="323850">
                  <a:moveTo>
                    <a:pt x="1809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0975" y="3238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61950" y="904875"/>
            <a:ext cx="180975" cy="276225"/>
          </a:xfrm>
          <a:custGeom>
            <a:avLst/>
            <a:gdLst/>
            <a:ahLst/>
            <a:cxnLst/>
            <a:rect l="l" t="t" r="r" b="b"/>
            <a:pathLst>
              <a:path w="180975" h="276225">
                <a:moveTo>
                  <a:pt x="180975" y="0"/>
                </a:moveTo>
                <a:lnTo>
                  <a:pt x="0" y="0"/>
                </a:lnTo>
                <a:lnTo>
                  <a:pt x="0" y="276225"/>
                </a:lnTo>
                <a:lnTo>
                  <a:pt x="180975" y="276225"/>
                </a:lnTo>
                <a:lnTo>
                  <a:pt x="1809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9595" y="1217612"/>
            <a:ext cx="8652510" cy="23914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Disadvantages: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procedures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can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cause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lot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memory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usage.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administrator</a:t>
            </a:r>
            <a:r>
              <a:rPr sz="2400" spc="-1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should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decide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an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upper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bound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how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many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stored </a:t>
            </a:r>
            <a:r>
              <a:rPr sz="2400" spc="-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procedures</a:t>
            </a:r>
            <a:r>
              <a:rPr sz="2400" spc="-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feasible</a:t>
            </a:r>
            <a:r>
              <a:rPr sz="2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MySQL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does</a:t>
            </a:r>
            <a:r>
              <a:rPr sz="2400" spc="-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provide</a:t>
            </a:r>
            <a:r>
              <a:rPr sz="2400" spc="1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functionality</a:t>
            </a:r>
            <a:r>
              <a:rPr sz="2400" spc="-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debugging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stored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procedures.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8025" y="20700"/>
            <a:ext cx="10717530" cy="692150"/>
            <a:chOff x="1478025" y="20700"/>
            <a:chExt cx="10717530" cy="6921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200" y="23875"/>
              <a:ext cx="10710799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81200" y="23875"/>
              <a:ext cx="10711180" cy="685800"/>
            </a:xfrm>
            <a:custGeom>
              <a:avLst/>
              <a:gdLst/>
              <a:ahLst/>
              <a:cxnLst/>
              <a:rect l="l" t="t" r="r" b="b"/>
              <a:pathLst>
                <a:path w="10711180" h="685800">
                  <a:moveTo>
                    <a:pt x="0" y="685800"/>
                  </a:moveTo>
                  <a:lnTo>
                    <a:pt x="10710798" y="685800"/>
                  </a:lnTo>
                </a:path>
                <a:path w="10711180" h="685800">
                  <a:moveTo>
                    <a:pt x="1071079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79926" y="72136"/>
            <a:ext cx="57188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/>
              <a:t>10</a:t>
            </a:r>
            <a:r>
              <a:rPr spc="-35"/>
              <a:t>.</a:t>
            </a:r>
            <a:r>
              <a:rPr spc="15"/>
              <a:t>2</a:t>
            </a:r>
            <a:r>
              <a:rPr spc="-35"/>
              <a:t> </a:t>
            </a:r>
            <a:r>
              <a:rPr spc="10"/>
              <a:t>D</a:t>
            </a:r>
            <a:r>
              <a:rPr spc="20"/>
              <a:t>i</a:t>
            </a:r>
            <a:r>
              <a:t>s</a:t>
            </a:r>
            <a:r>
              <a:rPr spc="-10"/>
              <a:t>a</a:t>
            </a:r>
            <a:r>
              <a:rPr spc="15"/>
              <a:t>d</a:t>
            </a:r>
            <a:r>
              <a:rPr spc="-100"/>
              <a:t>v</a:t>
            </a:r>
            <a:r>
              <a:rPr spc="-10"/>
              <a:t>a</a:t>
            </a:r>
            <a:r>
              <a:rPr spc="10"/>
              <a:t>nt</a:t>
            </a:r>
            <a:r>
              <a:rPr spc="-10"/>
              <a:t>a</a:t>
            </a:r>
            <a:r>
              <a:rPr spc="-20"/>
              <a:t>g</a:t>
            </a:r>
            <a:r>
              <a:rPr spc="35"/>
              <a:t>e</a:t>
            </a:r>
            <a:r>
              <a:rPr spc="10"/>
              <a:t>s</a:t>
            </a:r>
            <a:r>
              <a:rPr spc="-210"/>
              <a:t> </a:t>
            </a:r>
            <a:r>
              <a:rPr spc="5"/>
              <a:t>of</a:t>
            </a:r>
            <a:r>
              <a:rPr spc="45"/>
              <a:t> </a:t>
            </a:r>
            <a:r>
              <a:rPr spc="10"/>
              <a:t>P</a:t>
            </a:r>
            <a:r>
              <a:rPr spc="-80"/>
              <a:t>r</a:t>
            </a:r>
            <a:r>
              <a:rPr spc="5"/>
              <a:t>oc</a:t>
            </a:r>
            <a:r>
              <a:rPr spc="35"/>
              <a:t>e</a:t>
            </a:r>
            <a:r>
              <a:rPr spc="15"/>
              <a:t>d</a:t>
            </a:r>
            <a:r>
              <a:t>u</a:t>
            </a:r>
            <a:r>
              <a:rPr spc="-15"/>
              <a:t>r</a:t>
            </a:r>
            <a:r>
              <a:rPr spc="35"/>
              <a:t>e</a:t>
            </a:r>
            <a:r>
              <a:rPr spc="1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210</a:t>
            </a:fld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5676" y="0"/>
            <a:ext cx="10466705" cy="684530"/>
            <a:chOff x="1725676" y="0"/>
            <a:chExt cx="10466705" cy="684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851" y="0"/>
              <a:ext cx="10463149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28851" y="0"/>
              <a:ext cx="10463530" cy="681355"/>
            </a:xfrm>
            <a:custGeom>
              <a:avLst/>
              <a:gdLst/>
              <a:ahLst/>
              <a:cxnLst/>
              <a:rect l="l" t="t" r="r" b="b"/>
              <a:pathLst>
                <a:path w="10463530" h="681355">
                  <a:moveTo>
                    <a:pt x="0" y="680974"/>
                  </a:moveTo>
                  <a:lnTo>
                    <a:pt x="10463149" y="680974"/>
                  </a:lnTo>
                </a:path>
                <a:path w="1046353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1440" y="43815"/>
            <a:ext cx="45669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10.3</a:t>
            </a:r>
            <a:r>
              <a:rPr spc="-45"/>
              <a:t> </a:t>
            </a:r>
            <a:r>
              <a:rPr spc="-25"/>
              <a:t>Syantax</a:t>
            </a:r>
            <a:r>
              <a:rPr spc="-50"/>
              <a:t> </a:t>
            </a:r>
            <a:r>
              <a:rPr spc="-10"/>
              <a:t>for</a:t>
            </a:r>
            <a:r>
              <a:rPr spc="-15"/>
              <a:t> </a:t>
            </a:r>
            <a:r>
              <a:rPr spc="-5"/>
              <a:t>Procedure</a:t>
            </a:r>
          </a:p>
        </p:txBody>
      </p:sp>
      <p:sp>
        <p:nvSpPr>
          <p:cNvPr id="6" name="object 6"/>
          <p:cNvSpPr/>
          <p:nvPr/>
        </p:nvSpPr>
        <p:spPr>
          <a:xfrm>
            <a:off x="361950" y="904875"/>
            <a:ext cx="180975" cy="276225"/>
          </a:xfrm>
          <a:custGeom>
            <a:avLst/>
            <a:gdLst/>
            <a:ahLst/>
            <a:cxnLst/>
            <a:rect l="l" t="t" r="r" b="b"/>
            <a:pathLst>
              <a:path w="180975" h="276225">
                <a:moveTo>
                  <a:pt x="180975" y="0"/>
                </a:moveTo>
                <a:lnTo>
                  <a:pt x="0" y="0"/>
                </a:lnTo>
                <a:lnTo>
                  <a:pt x="0" y="276225"/>
                </a:lnTo>
                <a:lnTo>
                  <a:pt x="180975" y="276225"/>
                </a:lnTo>
                <a:lnTo>
                  <a:pt x="1809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371600" cy="781050"/>
            <a:chOff x="0" y="0"/>
            <a:chExt cx="1371600" cy="781050"/>
          </a:xfrm>
        </p:grpSpPr>
        <p:sp>
          <p:nvSpPr>
            <p:cNvPr id="8" name="object 8"/>
            <p:cNvSpPr/>
            <p:nvPr/>
          </p:nvSpPr>
          <p:spPr>
            <a:xfrm>
              <a:off x="0" y="47625"/>
              <a:ext cx="180975" cy="361950"/>
            </a:xfrm>
            <a:custGeom>
              <a:avLst/>
              <a:gdLst/>
              <a:ahLst/>
              <a:cxnLst/>
              <a:rect l="l" t="t" r="r" b="b"/>
              <a:pathLst>
                <a:path w="180975" h="361950">
                  <a:moveTo>
                    <a:pt x="1809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80975" y="3619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371599" cy="7810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57145" y="931862"/>
            <a:ext cx="4688205" cy="28390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4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5">
                <a:solidFill>
                  <a:srgbClr val="0000CD"/>
                </a:solidFill>
                <a:latin typeface="Calibri"/>
                <a:cs typeface="Calibri"/>
              </a:rPr>
              <a:t>C</a:t>
            </a:r>
            <a:r>
              <a:rPr sz="2400" spc="-35">
                <a:solidFill>
                  <a:srgbClr val="0000CD"/>
                </a:solidFill>
                <a:latin typeface="Calibri"/>
                <a:cs typeface="Calibri"/>
              </a:rPr>
              <a:t>R</a:t>
            </a:r>
            <a:r>
              <a:rPr sz="2400" spc="25">
                <a:solidFill>
                  <a:srgbClr val="0000CD"/>
                </a:solidFill>
                <a:latin typeface="Calibri"/>
                <a:cs typeface="Calibri"/>
              </a:rPr>
              <a:t>E</a:t>
            </a:r>
            <a:r>
              <a:rPr sz="2400" spc="-114">
                <a:solidFill>
                  <a:srgbClr val="0000CD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0000CD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0000CD"/>
                </a:solidFill>
                <a:latin typeface="Calibri"/>
                <a:cs typeface="Calibri"/>
              </a:rPr>
              <a:t>E</a:t>
            </a:r>
            <a:r>
              <a:rPr sz="2400" spc="-145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0000CD"/>
                </a:solidFill>
                <a:latin typeface="Calibri"/>
                <a:cs typeface="Calibri"/>
              </a:rPr>
              <a:t>P</a:t>
            </a:r>
            <a:r>
              <a:rPr sz="2400" spc="-30">
                <a:solidFill>
                  <a:srgbClr val="0000CD"/>
                </a:solidFill>
                <a:latin typeface="Calibri"/>
                <a:cs typeface="Calibri"/>
              </a:rPr>
              <a:t>R</a:t>
            </a:r>
            <a:r>
              <a:rPr sz="2400" spc="-15">
                <a:solidFill>
                  <a:srgbClr val="0000CD"/>
                </a:solidFill>
                <a:latin typeface="Calibri"/>
                <a:cs typeface="Calibri"/>
              </a:rPr>
              <a:t>O</a:t>
            </a:r>
            <a:r>
              <a:rPr sz="2400" spc="-5">
                <a:solidFill>
                  <a:srgbClr val="0000CD"/>
                </a:solidFill>
                <a:latin typeface="Calibri"/>
                <a:cs typeface="Calibri"/>
              </a:rPr>
              <a:t>C</a:t>
            </a:r>
            <a:r>
              <a:rPr sz="2400" spc="15">
                <a:solidFill>
                  <a:srgbClr val="0000CD"/>
                </a:solidFill>
                <a:latin typeface="Calibri"/>
                <a:cs typeface="Calibri"/>
              </a:rPr>
              <a:t>ED</a:t>
            </a:r>
            <a:r>
              <a:rPr sz="2400" spc="30">
                <a:solidFill>
                  <a:srgbClr val="0000CD"/>
                </a:solidFill>
                <a:latin typeface="Calibri"/>
                <a:cs typeface="Calibri"/>
              </a:rPr>
              <a:t>U</a:t>
            </a:r>
            <a:r>
              <a:rPr sz="2400" spc="-30">
                <a:solidFill>
                  <a:srgbClr val="0000CD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0000CD"/>
                </a:solidFill>
                <a:latin typeface="Calibri"/>
                <a:cs typeface="Calibri"/>
              </a:rPr>
              <a:t>E</a:t>
            </a:r>
            <a:r>
              <a:rPr sz="2400" spc="-5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i="1" spc="-40">
                <a:latin typeface="Calibri"/>
                <a:cs typeface="Calibri"/>
              </a:rPr>
              <a:t>p</a:t>
            </a:r>
            <a:r>
              <a:rPr sz="2400" i="1">
                <a:latin typeface="Calibri"/>
                <a:cs typeface="Calibri"/>
              </a:rPr>
              <a:t>r</a:t>
            </a:r>
            <a:r>
              <a:rPr sz="2400" i="1" spc="-35">
                <a:latin typeface="Calibri"/>
                <a:cs typeface="Calibri"/>
              </a:rPr>
              <a:t>o</a:t>
            </a:r>
            <a:r>
              <a:rPr sz="2400" i="1" spc="-25">
                <a:latin typeface="Calibri"/>
                <a:cs typeface="Calibri"/>
              </a:rPr>
              <a:t>ce</a:t>
            </a:r>
            <a:r>
              <a:rPr sz="2400" i="1" spc="-40">
                <a:latin typeface="Calibri"/>
                <a:cs typeface="Calibri"/>
              </a:rPr>
              <a:t>du</a:t>
            </a:r>
            <a:r>
              <a:rPr sz="2400" i="1">
                <a:latin typeface="Calibri"/>
                <a:cs typeface="Calibri"/>
              </a:rPr>
              <a:t>r</a:t>
            </a:r>
            <a:r>
              <a:rPr sz="2400" i="1" spc="-25">
                <a:latin typeface="Calibri"/>
                <a:cs typeface="Calibri"/>
              </a:rPr>
              <a:t>e</a:t>
            </a:r>
            <a:r>
              <a:rPr sz="2400" i="1" spc="-5">
                <a:latin typeface="Calibri"/>
                <a:cs typeface="Calibri"/>
              </a:rPr>
              <a:t>_</a:t>
            </a:r>
            <a:r>
              <a:rPr sz="2400" i="1" spc="-35">
                <a:latin typeface="Calibri"/>
                <a:cs typeface="Calibri"/>
              </a:rPr>
              <a:t>n</a:t>
            </a:r>
            <a:r>
              <a:rPr sz="2400" i="1" spc="-40">
                <a:latin typeface="Calibri"/>
                <a:cs typeface="Calibri"/>
              </a:rPr>
              <a:t>a</a:t>
            </a:r>
            <a:r>
              <a:rPr sz="2400" i="1" spc="-30">
                <a:latin typeface="Calibri"/>
                <a:cs typeface="Calibri"/>
              </a:rPr>
              <a:t>m</a:t>
            </a:r>
            <a:r>
              <a:rPr sz="2400" i="1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35">
                <a:solidFill>
                  <a:srgbClr val="0000CD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i="1" spc="-20">
                <a:latin typeface="Calibri"/>
                <a:cs typeface="Calibri"/>
              </a:rPr>
              <a:t>sql_statement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5">
                <a:latin typeface="Calibri"/>
                <a:cs typeface="Calibri"/>
              </a:rPr>
              <a:t>GO;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Execute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Stored</a:t>
            </a:r>
            <a:r>
              <a:rPr sz="2400" b="1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20">
                <a:solidFill>
                  <a:srgbClr val="0000CD"/>
                </a:solidFill>
                <a:latin typeface="Calibri"/>
                <a:cs typeface="Calibri"/>
              </a:rPr>
              <a:t>EXEC</a:t>
            </a:r>
            <a:r>
              <a:rPr sz="2400" spc="-13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i="1" spc="-25">
                <a:latin typeface="Calibri"/>
                <a:cs typeface="Calibri"/>
              </a:rPr>
              <a:t>procedure_name</a:t>
            </a:r>
            <a:r>
              <a:rPr sz="2400" spc="-25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211</a:t>
            </a:fld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376" rIns="0" bIns="0" rtlCol="0">
            <a:spAutoFit/>
          </a:bodyPr>
          <a:lstStyle/>
          <a:p>
            <a:pPr marL="397510" indent="-229235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398145" algn="l"/>
              </a:tabLst>
            </a:pPr>
            <a:r>
              <a:rPr sz="2400"/>
              <a:t>Define</a:t>
            </a:r>
            <a:r>
              <a:rPr sz="2400" spc="145"/>
              <a:t> </a:t>
            </a:r>
            <a:r>
              <a:rPr sz="2400" spc="-15"/>
              <a:t>Attributes,</a:t>
            </a:r>
            <a:r>
              <a:rPr sz="2400" spc="155"/>
              <a:t> </a:t>
            </a:r>
            <a:r>
              <a:rPr sz="2400" spc="-20"/>
              <a:t>Relational</a:t>
            </a:r>
            <a:r>
              <a:rPr sz="2400" spc="105"/>
              <a:t> </a:t>
            </a:r>
            <a:r>
              <a:rPr sz="2400"/>
              <a:t>Instance</a:t>
            </a:r>
            <a:r>
              <a:rPr sz="2400" spc="150"/>
              <a:t> </a:t>
            </a:r>
            <a:r>
              <a:rPr sz="2400" spc="-5"/>
              <a:t>and</a:t>
            </a:r>
            <a:r>
              <a:rPr sz="2400" spc="145"/>
              <a:t> </a:t>
            </a:r>
            <a:r>
              <a:rPr sz="2400"/>
              <a:t>Degree</a:t>
            </a:r>
            <a:r>
              <a:rPr sz="2400" spc="145"/>
              <a:t> </a:t>
            </a:r>
            <a:r>
              <a:rPr sz="2400" spc="-15"/>
              <a:t>in</a:t>
            </a:r>
            <a:r>
              <a:rPr sz="2400" spc="150"/>
              <a:t> </a:t>
            </a:r>
            <a:r>
              <a:rPr sz="2400" spc="-20"/>
              <a:t>Relational</a:t>
            </a:r>
            <a:endParaRPr sz="2400"/>
          </a:p>
          <a:p>
            <a:pPr marL="397510">
              <a:lnSpc>
                <a:spcPts val="2755"/>
              </a:lnSpc>
            </a:pPr>
            <a:r>
              <a:rPr sz="2400" spc="-5"/>
              <a:t>Model.</a:t>
            </a:r>
            <a:endParaRPr sz="2400"/>
          </a:p>
          <a:p>
            <a:pPr marL="39751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98145" algn="l"/>
              </a:tabLst>
            </a:pPr>
            <a:r>
              <a:rPr sz="2400"/>
              <a:t>Define</a:t>
            </a:r>
            <a:r>
              <a:rPr sz="2400" spc="-15"/>
              <a:t> </a:t>
            </a:r>
            <a:r>
              <a:rPr sz="2400" spc="-20"/>
              <a:t>Referential</a:t>
            </a:r>
            <a:r>
              <a:rPr sz="2400" spc="-45"/>
              <a:t> </a:t>
            </a:r>
            <a:r>
              <a:rPr sz="2400" spc="-20"/>
              <a:t>Integrity.</a:t>
            </a:r>
            <a:endParaRPr sz="2400"/>
          </a:p>
          <a:p>
            <a:pPr marL="397510" marR="5080" indent="-229235">
              <a:lnSpc>
                <a:spcPts val="2630"/>
              </a:lnSpc>
              <a:spcBef>
                <a:spcPts val="944"/>
              </a:spcBef>
              <a:buFont typeface="Arial MT"/>
              <a:buChar char="•"/>
              <a:tabLst>
                <a:tab pos="398145" algn="l"/>
                <a:tab pos="2227580" algn="l"/>
                <a:tab pos="3580765" algn="l"/>
                <a:tab pos="5058410" algn="l"/>
                <a:tab pos="6259830" algn="l"/>
                <a:tab pos="6984365" algn="l"/>
              </a:tabLst>
            </a:pPr>
            <a:r>
              <a:rPr sz="2400" spc="15"/>
              <a:t>D</a:t>
            </a:r>
            <a:r>
              <a:rPr sz="2400" spc="-30"/>
              <a:t>i</a:t>
            </a:r>
            <a:r>
              <a:rPr sz="2400" spc="10"/>
              <a:t>f</a:t>
            </a:r>
            <a:r>
              <a:rPr sz="2400" spc="-60"/>
              <a:t>f</a:t>
            </a:r>
            <a:r>
              <a:rPr sz="2400"/>
              <a:t>e</a:t>
            </a:r>
            <a:r>
              <a:rPr sz="2400" spc="-10"/>
              <a:t>r</a:t>
            </a:r>
            <a:r>
              <a:rPr sz="2400"/>
              <a:t>e</a:t>
            </a:r>
            <a:r>
              <a:rPr sz="2400" spc="-60"/>
              <a:t>n</a:t>
            </a:r>
            <a:r>
              <a:rPr sz="2400" spc="15"/>
              <a:t>t</a:t>
            </a:r>
            <a:r>
              <a:rPr sz="2400" spc="-30"/>
              <a:t>ia</a:t>
            </a:r>
            <a:r>
              <a:rPr sz="2400" spc="15"/>
              <a:t>t</a:t>
            </a:r>
            <a:r>
              <a:rPr sz="2400"/>
              <a:t>e	</a:t>
            </a:r>
            <a:r>
              <a:rPr sz="2400" spc="10"/>
              <a:t>b</a:t>
            </a:r>
            <a:r>
              <a:rPr sz="2400" spc="-70"/>
              <a:t>e</a:t>
            </a:r>
            <a:r>
              <a:rPr sz="2400" spc="15"/>
              <a:t>t</a:t>
            </a:r>
            <a:r>
              <a:rPr sz="2400" spc="5"/>
              <a:t>w</a:t>
            </a:r>
            <a:r>
              <a:rPr sz="2400"/>
              <a:t>e</a:t>
            </a:r>
            <a:r>
              <a:rPr sz="2400" spc="10"/>
              <a:t>e</a:t>
            </a:r>
            <a:r>
              <a:rPr sz="2400"/>
              <a:t>n	</a:t>
            </a:r>
            <a:r>
              <a:rPr sz="2400" spc="-105"/>
              <a:t>R</a:t>
            </a:r>
            <a:r>
              <a:rPr sz="2400"/>
              <a:t>e</a:t>
            </a:r>
            <a:r>
              <a:rPr sz="2400" spc="-20"/>
              <a:t>l</a:t>
            </a:r>
            <a:r>
              <a:rPr sz="2400" spc="-25"/>
              <a:t>a</a:t>
            </a:r>
            <a:r>
              <a:rPr sz="2400" spc="15"/>
              <a:t>t</a:t>
            </a:r>
            <a:r>
              <a:rPr sz="2400" spc="-25"/>
              <a:t>i</a:t>
            </a:r>
            <a:r>
              <a:rPr sz="2400" spc="5"/>
              <a:t>o</a:t>
            </a:r>
            <a:r>
              <a:rPr sz="2400" spc="10"/>
              <a:t>n</a:t>
            </a:r>
            <a:r>
              <a:rPr sz="2400" spc="-25"/>
              <a:t>a</a:t>
            </a:r>
            <a:r>
              <a:rPr sz="2400"/>
              <a:t>l	</a:t>
            </a:r>
            <a:r>
              <a:rPr sz="2400" spc="30"/>
              <a:t>A</a:t>
            </a:r>
            <a:r>
              <a:rPr sz="2400" spc="-30"/>
              <a:t>l</a:t>
            </a:r>
            <a:r>
              <a:rPr sz="2400"/>
              <a:t>ge</a:t>
            </a:r>
            <a:r>
              <a:rPr sz="2400" spc="5"/>
              <a:t>b</a:t>
            </a:r>
            <a:r>
              <a:rPr sz="2400" spc="-90"/>
              <a:t>r</a:t>
            </a:r>
            <a:r>
              <a:rPr sz="2400"/>
              <a:t>a	</a:t>
            </a:r>
            <a:r>
              <a:rPr sz="2400" spc="-30"/>
              <a:t>a</a:t>
            </a:r>
            <a:r>
              <a:rPr sz="2400" spc="10"/>
              <a:t>n</a:t>
            </a:r>
            <a:r>
              <a:rPr sz="2400"/>
              <a:t>d	</a:t>
            </a:r>
            <a:r>
              <a:rPr sz="2400" spc="-110"/>
              <a:t>R</a:t>
            </a:r>
            <a:r>
              <a:rPr sz="2400"/>
              <a:t>e</a:t>
            </a:r>
            <a:r>
              <a:rPr sz="2400" spc="-25"/>
              <a:t>l</a:t>
            </a:r>
            <a:r>
              <a:rPr sz="2400" spc="-30"/>
              <a:t>a</a:t>
            </a:r>
            <a:r>
              <a:rPr sz="2400" spc="15"/>
              <a:t>t</a:t>
            </a:r>
            <a:r>
              <a:rPr sz="2400" spc="-30"/>
              <a:t>i</a:t>
            </a:r>
            <a:r>
              <a:rPr sz="2400" spc="5"/>
              <a:t>o</a:t>
            </a:r>
            <a:r>
              <a:rPr sz="2400" spc="10"/>
              <a:t>n</a:t>
            </a:r>
            <a:r>
              <a:rPr sz="2400" spc="45"/>
              <a:t>a</a:t>
            </a:r>
            <a:r>
              <a:rPr sz="2400"/>
              <a:t>l  calculus.</a:t>
            </a:r>
          </a:p>
          <a:p>
            <a:pPr marL="39751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98145" algn="l"/>
              </a:tabLst>
            </a:pPr>
            <a:r>
              <a:rPr sz="2400" spc="-40"/>
              <a:t>W</a:t>
            </a:r>
            <a:r>
              <a:rPr sz="2400" spc="-65"/>
              <a:t>h</a:t>
            </a:r>
            <a:r>
              <a:rPr sz="2400"/>
              <a:t>y</a:t>
            </a:r>
            <a:r>
              <a:rPr sz="2400" spc="20"/>
              <a:t> </a:t>
            </a:r>
            <a:r>
              <a:rPr sz="2400" spc="-25"/>
              <a:t>a</a:t>
            </a:r>
            <a:r>
              <a:rPr sz="2400" spc="-15"/>
              <a:t>r</a:t>
            </a:r>
            <a:r>
              <a:rPr sz="2400"/>
              <a:t>e</a:t>
            </a:r>
            <a:r>
              <a:rPr sz="2400" spc="60"/>
              <a:t> </a:t>
            </a:r>
            <a:r>
              <a:rPr sz="2400" spc="-25"/>
              <a:t>i</a:t>
            </a:r>
            <a:r>
              <a:rPr sz="2400" spc="10"/>
              <a:t>n</a:t>
            </a:r>
            <a:r>
              <a:rPr sz="2400" spc="15"/>
              <a:t>t</a:t>
            </a:r>
            <a:r>
              <a:rPr sz="2400"/>
              <a:t>eg</a:t>
            </a:r>
            <a:r>
              <a:rPr sz="2400" spc="-10"/>
              <a:t>r</a:t>
            </a:r>
            <a:r>
              <a:rPr sz="2400" spc="-25"/>
              <a:t>i</a:t>
            </a:r>
            <a:r>
              <a:rPr sz="2400" spc="15"/>
              <a:t>t</a:t>
            </a:r>
            <a:r>
              <a:rPr sz="2400"/>
              <a:t>y</a:t>
            </a:r>
            <a:r>
              <a:rPr sz="2400" spc="-65"/>
              <a:t> </a:t>
            </a:r>
            <a:r>
              <a:rPr sz="2400" spc="30"/>
              <a:t>c</a:t>
            </a:r>
            <a:r>
              <a:rPr sz="2400" spc="5"/>
              <a:t>o</a:t>
            </a:r>
            <a:r>
              <a:rPr sz="2400" spc="10"/>
              <a:t>n</a:t>
            </a:r>
            <a:r>
              <a:rPr sz="2400" spc="30"/>
              <a:t>s</a:t>
            </a:r>
            <a:r>
              <a:rPr sz="2400" spc="15"/>
              <a:t>t</a:t>
            </a:r>
            <a:r>
              <a:rPr sz="2400" spc="-90"/>
              <a:t>r</a:t>
            </a:r>
            <a:r>
              <a:rPr sz="2400" spc="-25"/>
              <a:t>a</a:t>
            </a:r>
            <a:r>
              <a:rPr sz="2400" spc="-30"/>
              <a:t>i</a:t>
            </a:r>
            <a:r>
              <a:rPr sz="2400" spc="10"/>
              <a:t>n</a:t>
            </a:r>
            <a:r>
              <a:rPr sz="2400" spc="15"/>
              <a:t>t</a:t>
            </a:r>
            <a:r>
              <a:rPr sz="2400"/>
              <a:t>s</a:t>
            </a:r>
            <a:r>
              <a:rPr sz="2400" spc="-190"/>
              <a:t> </a:t>
            </a:r>
            <a:r>
              <a:rPr sz="2400" spc="-30"/>
              <a:t>i</a:t>
            </a:r>
            <a:r>
              <a:rPr sz="2400" spc="25"/>
              <a:t>m</a:t>
            </a:r>
            <a:r>
              <a:rPr sz="2400" spc="10"/>
              <a:t>p</a:t>
            </a:r>
            <a:r>
              <a:rPr sz="2400" spc="5"/>
              <a:t>o</a:t>
            </a:r>
            <a:r>
              <a:rPr sz="2400" spc="-15"/>
              <a:t>r</a:t>
            </a:r>
            <a:r>
              <a:rPr sz="2400" spc="15"/>
              <a:t>t</a:t>
            </a:r>
            <a:r>
              <a:rPr sz="2400" spc="-30"/>
              <a:t>a</a:t>
            </a:r>
            <a:r>
              <a:rPr sz="2400" spc="10"/>
              <a:t>n</a:t>
            </a:r>
            <a:r>
              <a:rPr sz="2400"/>
              <a:t>t</a:t>
            </a:r>
            <a:r>
              <a:rPr sz="2400" spc="-55"/>
              <a:t> </a:t>
            </a:r>
            <a:r>
              <a:rPr sz="2400" spc="-30"/>
              <a:t>i</a:t>
            </a:r>
            <a:r>
              <a:rPr sz="2400"/>
              <a:t>n</a:t>
            </a:r>
            <a:r>
              <a:rPr sz="2400" spc="-5"/>
              <a:t> </a:t>
            </a:r>
            <a:r>
              <a:rPr sz="2400" spc="10"/>
              <a:t>d</a:t>
            </a:r>
            <a:r>
              <a:rPr sz="2400" spc="-25"/>
              <a:t>a</a:t>
            </a:r>
            <a:r>
              <a:rPr sz="2400" spc="15"/>
              <a:t>t</a:t>
            </a:r>
            <a:r>
              <a:rPr sz="2400" spc="-25"/>
              <a:t>a</a:t>
            </a:r>
            <a:r>
              <a:rPr sz="2400" spc="10"/>
              <a:t>b</a:t>
            </a:r>
            <a:r>
              <a:rPr sz="2400" spc="-25"/>
              <a:t>a</a:t>
            </a:r>
            <a:r>
              <a:rPr sz="2400" spc="35"/>
              <a:t>s</a:t>
            </a:r>
            <a:r>
              <a:rPr sz="2400"/>
              <a:t>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9001" y="0"/>
            <a:ext cx="10536555" cy="890905"/>
            <a:chOff x="1659001" y="0"/>
            <a:chExt cx="10536555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176" y="4825"/>
              <a:ext cx="1052982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62176" y="4825"/>
              <a:ext cx="10530205" cy="685800"/>
            </a:xfrm>
            <a:custGeom>
              <a:avLst/>
              <a:gdLst/>
              <a:ahLst/>
              <a:cxnLst/>
              <a:rect l="l" t="t" r="r" b="b"/>
              <a:pathLst>
                <a:path w="10530205" h="685800">
                  <a:moveTo>
                    <a:pt x="0" y="685800"/>
                  </a:moveTo>
                  <a:lnTo>
                    <a:pt x="10529824" y="685800"/>
                  </a:lnTo>
                </a:path>
                <a:path w="10530205" h="685800">
                  <a:moveTo>
                    <a:pt x="1052982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0725" y="0"/>
              <a:ext cx="228130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9804" y="57785"/>
            <a:ext cx="17392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>
                <a:solidFill>
                  <a:srgbClr val="000000"/>
                </a:solidFill>
              </a:rPr>
              <a:t>Daily</a:t>
            </a:r>
            <a:r>
              <a:rPr spc="-165">
                <a:solidFill>
                  <a:srgbClr val="000000"/>
                </a:solidFill>
              </a:rPr>
              <a:t> </a:t>
            </a:r>
            <a:r>
              <a:rPr spc="25">
                <a:solidFill>
                  <a:srgbClr val="000000"/>
                </a:solidFill>
              </a:rPr>
              <a:t>Quiz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212</a:t>
            </a:fld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9751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/>
              <a:t>What</a:t>
            </a:r>
            <a:r>
              <a:rPr spc="50"/>
              <a:t> </a:t>
            </a:r>
            <a:r>
              <a:rPr spc="-10"/>
              <a:t>does</a:t>
            </a:r>
            <a:r>
              <a:rPr spc="65"/>
              <a:t> </a:t>
            </a:r>
            <a:r>
              <a:rPr spc="15"/>
              <a:t>SQL</a:t>
            </a:r>
            <a:r>
              <a:rPr spc="85"/>
              <a:t> </a:t>
            </a:r>
            <a:r>
              <a:rPr spc="5"/>
              <a:t>stand</a:t>
            </a:r>
            <a:r>
              <a:rPr spc="15"/>
              <a:t> </a:t>
            </a:r>
            <a:r>
              <a:rPr spc="-15"/>
              <a:t>for?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/>
              <a:t>What</a:t>
            </a:r>
            <a:r>
              <a:rPr spc="60"/>
              <a:t> </a:t>
            </a:r>
            <a:r>
              <a:t>do</a:t>
            </a:r>
            <a:r>
              <a:rPr spc="10"/>
              <a:t> </a:t>
            </a:r>
            <a:r>
              <a:t>you</a:t>
            </a:r>
            <a:r>
              <a:rPr spc="85"/>
              <a:t> </a:t>
            </a:r>
            <a:r>
              <a:t>mean</a:t>
            </a:r>
            <a:r>
              <a:rPr spc="90"/>
              <a:t> </a:t>
            </a:r>
            <a:r>
              <a:t>by</a:t>
            </a:r>
            <a:r>
              <a:rPr spc="25"/>
              <a:t> </a:t>
            </a:r>
            <a:r>
              <a:rPr spc="-10"/>
              <a:t>Cursors</a:t>
            </a:r>
            <a:r>
              <a:rPr spc="160"/>
              <a:t> </a:t>
            </a:r>
            <a:r>
              <a:rPr spc="20"/>
              <a:t>in</a:t>
            </a:r>
            <a:r>
              <a:rPr spc="-60"/>
              <a:t> </a:t>
            </a:r>
            <a:r>
              <a:rPr spc="10"/>
              <a:t>SQL?</a:t>
            </a:r>
          </a:p>
          <a:p>
            <a:pPr marL="39751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5"/>
              <a:t>Define</a:t>
            </a:r>
            <a:r>
              <a:rPr spc="85"/>
              <a:t> </a:t>
            </a:r>
            <a:r>
              <a:rPr spc="10"/>
              <a:t>Union</a:t>
            </a:r>
            <a:r>
              <a:rPr spc="25"/>
              <a:t> </a:t>
            </a:r>
            <a:r>
              <a:rPr spc="5"/>
              <a:t>and</a:t>
            </a:r>
            <a:r>
              <a:rPr spc="15"/>
              <a:t> </a:t>
            </a:r>
            <a:r>
              <a:rPr spc="-5"/>
              <a:t>Intersection</a:t>
            </a:r>
            <a:r>
              <a:rPr spc="180"/>
              <a:t> </a:t>
            </a:r>
            <a:r>
              <a:t>using</a:t>
            </a:r>
            <a:r>
              <a:rPr spc="65"/>
              <a:t> </a:t>
            </a:r>
            <a:r>
              <a:rPr spc="15"/>
              <a:t>SQL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/>
              <a:t>Which</a:t>
            </a:r>
            <a:r>
              <a:rPr spc="25"/>
              <a:t> </a:t>
            </a:r>
            <a:r>
              <a:rPr spc="15"/>
              <a:t>SQL</a:t>
            </a:r>
            <a:r>
              <a:rPr spc="100"/>
              <a:t> </a:t>
            </a:r>
            <a:r>
              <a:t>statement</a:t>
            </a:r>
            <a:r>
              <a:rPr spc="75"/>
              <a:t> </a:t>
            </a:r>
            <a:r>
              <a:rPr spc="20"/>
              <a:t>is</a:t>
            </a:r>
            <a:r>
              <a:rPr spc="10"/>
              <a:t> </a:t>
            </a:r>
            <a:r>
              <a:rPr spc="-10"/>
              <a:t>used</a:t>
            </a:r>
            <a:r>
              <a:rPr spc="90"/>
              <a:t> </a:t>
            </a:r>
            <a:r>
              <a:rPr spc="20"/>
              <a:t>to</a:t>
            </a:r>
            <a:r>
              <a:rPr spc="15"/>
              <a:t> </a:t>
            </a:r>
            <a:r>
              <a:rPr spc="-5"/>
              <a:t>extract</a:t>
            </a:r>
            <a:r>
              <a:rPr spc="70"/>
              <a:t> </a:t>
            </a:r>
            <a:r>
              <a:rPr spc="10"/>
              <a:t>data</a:t>
            </a:r>
            <a:r>
              <a:rPr spc="-25"/>
              <a:t> </a:t>
            </a:r>
            <a:r>
              <a:t>from</a:t>
            </a:r>
            <a:r>
              <a:rPr spc="105"/>
              <a:t> </a:t>
            </a:r>
            <a:r>
              <a:rPr spc="10"/>
              <a:t>a</a:t>
            </a:r>
            <a:r>
              <a:rPr spc="-30"/>
              <a:t> </a:t>
            </a:r>
            <a:r>
              <a:t>database?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/>
              <a:t>Which</a:t>
            </a:r>
            <a:r>
              <a:rPr spc="20"/>
              <a:t> </a:t>
            </a:r>
            <a:r>
              <a:rPr spc="15"/>
              <a:t>SQL</a:t>
            </a:r>
            <a:r>
              <a:rPr spc="100"/>
              <a:t> </a:t>
            </a:r>
            <a:r>
              <a:t>statement</a:t>
            </a:r>
            <a:r>
              <a:rPr spc="75"/>
              <a:t> </a:t>
            </a:r>
            <a:r>
              <a:rPr spc="20"/>
              <a:t>is</a:t>
            </a:r>
            <a:r>
              <a:rPr spc="10"/>
              <a:t> </a:t>
            </a:r>
            <a:r>
              <a:rPr spc="-10"/>
              <a:t>used</a:t>
            </a:r>
            <a:r>
              <a:rPr spc="90"/>
              <a:t> </a:t>
            </a:r>
            <a:r>
              <a:rPr spc="20"/>
              <a:t>to</a:t>
            </a:r>
            <a:r>
              <a:rPr spc="15"/>
              <a:t> </a:t>
            </a:r>
            <a:r>
              <a:rPr spc="5"/>
              <a:t>update</a:t>
            </a:r>
            <a:r>
              <a:rPr spc="85"/>
              <a:t> </a:t>
            </a:r>
            <a:r>
              <a:rPr spc="10"/>
              <a:t>data</a:t>
            </a:r>
            <a:r>
              <a:rPr spc="-25"/>
              <a:t> </a:t>
            </a:r>
            <a:r>
              <a:rPr spc="20"/>
              <a:t>in</a:t>
            </a:r>
            <a:r>
              <a:rPr spc="-55"/>
              <a:t> </a:t>
            </a:r>
            <a:r>
              <a:rPr spc="10"/>
              <a:t>a</a:t>
            </a:r>
            <a:r>
              <a:rPr spc="45"/>
              <a:t> </a:t>
            </a:r>
            <a:r>
              <a:t>database?</a:t>
            </a:r>
          </a:p>
          <a:p>
            <a:pPr marL="39751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/>
              <a:t>Which</a:t>
            </a:r>
            <a:r>
              <a:rPr spc="25"/>
              <a:t> </a:t>
            </a:r>
            <a:r>
              <a:rPr spc="15"/>
              <a:t>SQL</a:t>
            </a:r>
            <a:r>
              <a:rPr spc="100"/>
              <a:t> </a:t>
            </a:r>
            <a:r>
              <a:t>statement</a:t>
            </a:r>
            <a:r>
              <a:rPr spc="75"/>
              <a:t> </a:t>
            </a:r>
            <a:r>
              <a:rPr spc="20"/>
              <a:t>is</a:t>
            </a:r>
            <a:r>
              <a:rPr spc="15"/>
              <a:t> </a:t>
            </a:r>
            <a:r>
              <a:rPr spc="-10"/>
              <a:t>used</a:t>
            </a:r>
            <a:r>
              <a:rPr spc="90"/>
              <a:t> </a:t>
            </a:r>
            <a:r>
              <a:rPr spc="20"/>
              <a:t>to</a:t>
            </a:r>
            <a:r>
              <a:rPr spc="15"/>
              <a:t> </a:t>
            </a:r>
            <a:r>
              <a:t>delete</a:t>
            </a:r>
            <a:r>
              <a:rPr spc="90"/>
              <a:t> </a:t>
            </a:r>
            <a:r>
              <a:rPr spc="10"/>
              <a:t>data</a:t>
            </a:r>
            <a:r>
              <a:rPr spc="-30"/>
              <a:t> </a:t>
            </a:r>
            <a:r>
              <a:t>from</a:t>
            </a:r>
            <a:r>
              <a:rPr spc="100"/>
              <a:t> </a:t>
            </a:r>
            <a:r>
              <a:rPr spc="10"/>
              <a:t>a</a:t>
            </a:r>
            <a:r>
              <a:rPr spc="-30"/>
              <a:t> </a:t>
            </a:r>
            <a:r>
              <a:t>database?</a:t>
            </a:r>
          </a:p>
          <a:p>
            <a:pPr marL="39751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/>
              <a:t>Which</a:t>
            </a:r>
            <a:r>
              <a:rPr spc="20"/>
              <a:t> </a:t>
            </a:r>
            <a:r>
              <a:rPr spc="15"/>
              <a:t>SQL</a:t>
            </a:r>
            <a:r>
              <a:rPr spc="100"/>
              <a:t> </a:t>
            </a:r>
            <a:r>
              <a:t>statement</a:t>
            </a:r>
            <a:r>
              <a:rPr spc="65"/>
              <a:t> </a:t>
            </a:r>
            <a:r>
              <a:rPr spc="15"/>
              <a:t>is</a:t>
            </a:r>
            <a:r>
              <a:rPr spc="10"/>
              <a:t> </a:t>
            </a:r>
            <a:r>
              <a:rPr spc="-10"/>
              <a:t>used</a:t>
            </a:r>
            <a:r>
              <a:rPr spc="90"/>
              <a:t> </a:t>
            </a:r>
            <a:r>
              <a:rPr spc="20"/>
              <a:t>to</a:t>
            </a:r>
            <a:r>
              <a:rPr spc="15"/>
              <a:t> </a:t>
            </a:r>
            <a:r>
              <a:rPr spc="-5"/>
              <a:t>insert</a:t>
            </a:r>
            <a:r>
              <a:rPr spc="135"/>
              <a:t> </a:t>
            </a:r>
            <a:r>
              <a:rPr spc="-5"/>
              <a:t>new</a:t>
            </a:r>
            <a:r>
              <a:rPr spc="55"/>
              <a:t> </a:t>
            </a:r>
            <a:r>
              <a:rPr spc="10"/>
              <a:t>data</a:t>
            </a:r>
            <a:r>
              <a:rPr spc="45"/>
              <a:t> </a:t>
            </a:r>
            <a:r>
              <a:rPr spc="20"/>
              <a:t>in</a:t>
            </a:r>
            <a:r>
              <a:rPr spc="-55"/>
              <a:t> </a:t>
            </a:r>
            <a:r>
              <a:rPr spc="10"/>
              <a:t>a</a:t>
            </a:r>
            <a:r>
              <a:rPr spc="40"/>
              <a:t> </a:t>
            </a:r>
            <a:r>
              <a:rPr spc="5"/>
              <a:t>database?</a:t>
            </a:r>
          </a:p>
          <a:p>
            <a:pPr marL="397510" marR="7620" indent="-229235">
              <a:lnSpc>
                <a:spcPct val="72800"/>
              </a:lnSpc>
              <a:spcBef>
                <a:spcPts val="97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20"/>
              <a:t>With</a:t>
            </a:r>
            <a:r>
              <a:rPr spc="250"/>
              <a:t> </a:t>
            </a:r>
            <a:r>
              <a:rPr spc="10"/>
              <a:t>SQL,</a:t>
            </a:r>
            <a:r>
              <a:rPr spc="315"/>
              <a:t> </a:t>
            </a:r>
            <a:r>
              <a:t>how</a:t>
            </a:r>
            <a:r>
              <a:rPr spc="285"/>
              <a:t> </a:t>
            </a:r>
            <a:r>
              <a:rPr spc="40"/>
              <a:t>do</a:t>
            </a:r>
            <a:r>
              <a:rPr spc="240"/>
              <a:t> </a:t>
            </a:r>
            <a:r>
              <a:rPr spc="25"/>
              <a:t>you</a:t>
            </a:r>
            <a:r>
              <a:rPr spc="245"/>
              <a:t> </a:t>
            </a:r>
            <a:r>
              <a:rPr spc="20"/>
              <a:t>select</a:t>
            </a:r>
            <a:r>
              <a:rPr spc="290"/>
              <a:t> </a:t>
            </a:r>
            <a:r>
              <a:rPr spc="10"/>
              <a:t>a</a:t>
            </a:r>
            <a:r>
              <a:rPr spc="270"/>
              <a:t> </a:t>
            </a:r>
            <a:r>
              <a:rPr spc="10"/>
              <a:t>column</a:t>
            </a:r>
            <a:r>
              <a:rPr spc="335"/>
              <a:t> </a:t>
            </a:r>
            <a:r>
              <a:rPr spc="15"/>
              <a:t>named</a:t>
            </a:r>
            <a:r>
              <a:rPr spc="245"/>
              <a:t> </a:t>
            </a:r>
            <a:r>
              <a:rPr spc="15"/>
              <a:t>"FirstName"</a:t>
            </a:r>
            <a:r>
              <a:rPr spc="295"/>
              <a:t> </a:t>
            </a:r>
            <a:r>
              <a:rPr spc="20"/>
              <a:t>from</a:t>
            </a:r>
            <a:r>
              <a:rPr spc="254"/>
              <a:t> </a:t>
            </a:r>
            <a:r>
              <a:rPr spc="10"/>
              <a:t>a </a:t>
            </a:r>
            <a:r>
              <a:rPr spc="-470"/>
              <a:t> </a:t>
            </a:r>
            <a:r>
              <a:rPr spc="10"/>
              <a:t>table </a:t>
            </a:r>
            <a:r>
              <a:t>named</a:t>
            </a:r>
            <a:r>
              <a:rPr spc="90"/>
              <a:t> </a:t>
            </a:r>
            <a:r>
              <a:rPr spc="-5"/>
              <a:t>"Persons"?</a:t>
            </a:r>
          </a:p>
          <a:p>
            <a:pPr marL="397510" marR="5080" indent="-229235">
              <a:lnSpc>
                <a:spcPct val="72800"/>
              </a:lnSpc>
              <a:spcBef>
                <a:spcPts val="98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20"/>
              <a:t>With</a:t>
            </a:r>
            <a:r>
              <a:rPr spc="325"/>
              <a:t> </a:t>
            </a:r>
            <a:r>
              <a:rPr spc="10"/>
              <a:t>SQL,</a:t>
            </a:r>
            <a:r>
              <a:rPr spc="325"/>
              <a:t> </a:t>
            </a:r>
            <a:r>
              <a:rPr spc="20"/>
              <a:t>how</a:t>
            </a:r>
            <a:r>
              <a:rPr spc="360"/>
              <a:t> </a:t>
            </a:r>
            <a:r>
              <a:rPr spc="40"/>
              <a:t>do</a:t>
            </a:r>
            <a:r>
              <a:rPr spc="320"/>
              <a:t> </a:t>
            </a:r>
            <a:r>
              <a:t>you</a:t>
            </a:r>
            <a:r>
              <a:rPr spc="395"/>
              <a:t> </a:t>
            </a:r>
            <a:r>
              <a:rPr spc="5"/>
              <a:t>select</a:t>
            </a:r>
            <a:r>
              <a:rPr spc="370"/>
              <a:t> </a:t>
            </a:r>
            <a:r>
              <a:rPr spc="15"/>
              <a:t>all</a:t>
            </a:r>
            <a:r>
              <a:rPr spc="370"/>
              <a:t> </a:t>
            </a:r>
            <a:r>
              <a:rPr spc="10"/>
              <a:t>the</a:t>
            </a:r>
            <a:r>
              <a:rPr spc="305"/>
              <a:t> </a:t>
            </a:r>
            <a:r>
              <a:rPr spc="20"/>
              <a:t>columns</a:t>
            </a:r>
            <a:r>
              <a:rPr spc="310"/>
              <a:t> </a:t>
            </a:r>
            <a:r>
              <a:rPr spc="20"/>
              <a:t>from</a:t>
            </a:r>
            <a:r>
              <a:rPr spc="335"/>
              <a:t> </a:t>
            </a:r>
            <a:r>
              <a:rPr spc="10"/>
              <a:t>a</a:t>
            </a:r>
            <a:r>
              <a:rPr spc="345"/>
              <a:t> </a:t>
            </a:r>
            <a:r>
              <a:rPr spc="10"/>
              <a:t>table</a:t>
            </a:r>
            <a:r>
              <a:rPr spc="315"/>
              <a:t> </a:t>
            </a:r>
            <a:r>
              <a:rPr spc="30"/>
              <a:t>named </a:t>
            </a:r>
            <a:r>
              <a:rPr spc="-470"/>
              <a:t> </a:t>
            </a:r>
            <a:r>
              <a:rPr spc="-10"/>
              <a:t>"Persons"?</a:t>
            </a:r>
          </a:p>
          <a:p>
            <a:pPr marL="397510" marR="5080" indent="-229235">
              <a:lnSpc>
                <a:spcPct val="69800"/>
              </a:lnSpc>
              <a:spcBef>
                <a:spcPts val="105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20"/>
              <a:t>With</a:t>
            </a:r>
            <a:r>
              <a:rPr spc="400"/>
              <a:t> </a:t>
            </a:r>
            <a:r>
              <a:rPr spc="10"/>
              <a:t>SQL,</a:t>
            </a:r>
            <a:r>
              <a:rPr spc="395"/>
              <a:t> </a:t>
            </a:r>
            <a:r>
              <a:rPr spc="20"/>
              <a:t>how</a:t>
            </a:r>
            <a:r>
              <a:rPr spc="440"/>
              <a:t> </a:t>
            </a:r>
            <a:r>
              <a:t>do</a:t>
            </a:r>
            <a:r>
              <a:rPr spc="395"/>
              <a:t> </a:t>
            </a:r>
            <a:r>
              <a:rPr spc="25"/>
              <a:t>you</a:t>
            </a:r>
            <a:r>
              <a:rPr spc="475"/>
              <a:t> </a:t>
            </a:r>
            <a:r>
              <a:rPr spc="5"/>
              <a:t>select</a:t>
            </a:r>
            <a:r>
              <a:rPr spc="440"/>
              <a:t> </a:t>
            </a:r>
            <a:r>
              <a:rPr spc="15"/>
              <a:t>all</a:t>
            </a:r>
            <a:r>
              <a:rPr spc="445"/>
              <a:t> </a:t>
            </a:r>
            <a:r>
              <a:rPr spc="10"/>
              <a:t>the</a:t>
            </a:r>
            <a:r>
              <a:rPr spc="385"/>
              <a:t> </a:t>
            </a:r>
            <a:r>
              <a:t>records</a:t>
            </a:r>
            <a:r>
              <a:rPr spc="395"/>
              <a:t> </a:t>
            </a:r>
            <a:r>
              <a:rPr spc="20"/>
              <a:t>from</a:t>
            </a:r>
            <a:r>
              <a:rPr spc="409"/>
              <a:t> </a:t>
            </a:r>
            <a:r>
              <a:rPr spc="10"/>
              <a:t>a</a:t>
            </a:r>
            <a:r>
              <a:rPr spc="425"/>
              <a:t> </a:t>
            </a:r>
            <a:r>
              <a:rPr spc="10"/>
              <a:t>table</a:t>
            </a:r>
            <a:r>
              <a:rPr spc="390"/>
              <a:t> </a:t>
            </a:r>
            <a:r>
              <a:rPr spc="30"/>
              <a:t>named </a:t>
            </a:r>
            <a:r>
              <a:rPr spc="-470"/>
              <a:t> </a:t>
            </a:r>
            <a:r>
              <a:rPr spc="-15"/>
              <a:t>"Persons"</a:t>
            </a:r>
            <a:r>
              <a:rPr spc="220"/>
              <a:t> </a:t>
            </a:r>
            <a:r>
              <a:t>where</a:t>
            </a:r>
            <a:r>
              <a:rPr spc="85"/>
              <a:t> </a:t>
            </a:r>
            <a:r>
              <a:rPr spc="10"/>
              <a:t>the</a:t>
            </a:r>
            <a:r>
              <a:rPr spc="85"/>
              <a:t> </a:t>
            </a:r>
            <a:r>
              <a:rPr spc="10"/>
              <a:t>value </a:t>
            </a:r>
            <a:r>
              <a:rPr spc="-5"/>
              <a:t>of</a:t>
            </a:r>
            <a:r>
              <a:rPr spc="45"/>
              <a:t> </a:t>
            </a:r>
            <a:r>
              <a:rPr spc="10"/>
              <a:t>the </a:t>
            </a:r>
            <a:r>
              <a:t>column</a:t>
            </a:r>
            <a:r>
              <a:rPr spc="175"/>
              <a:t> </a:t>
            </a:r>
            <a:r>
              <a:rPr spc="10"/>
              <a:t>"FirstName"</a:t>
            </a:r>
            <a:r>
              <a:rPr spc="65"/>
              <a:t> </a:t>
            </a:r>
            <a:r>
              <a:rPr spc="20"/>
              <a:t>is</a:t>
            </a:r>
            <a:r>
              <a:rPr spc="10"/>
              <a:t> </a:t>
            </a:r>
            <a:r>
              <a:t>"Peter"?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1850" y="0"/>
            <a:ext cx="10593705" cy="890905"/>
            <a:chOff x="1601850" y="0"/>
            <a:chExt cx="10593705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25" y="4825"/>
              <a:ext cx="10586974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5025" y="4825"/>
              <a:ext cx="10587355" cy="685800"/>
            </a:xfrm>
            <a:custGeom>
              <a:avLst/>
              <a:gdLst/>
              <a:ahLst/>
              <a:cxnLst/>
              <a:rect l="l" t="t" r="r" b="b"/>
              <a:pathLst>
                <a:path w="10587355" h="685800">
                  <a:moveTo>
                    <a:pt x="0" y="685800"/>
                  </a:moveTo>
                  <a:lnTo>
                    <a:pt x="10586974" y="685800"/>
                  </a:lnTo>
                </a:path>
                <a:path w="10587355" h="685800">
                  <a:moveTo>
                    <a:pt x="10586974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2624" y="0"/>
              <a:ext cx="228130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27801" y="57785"/>
            <a:ext cx="17392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>
                <a:solidFill>
                  <a:srgbClr val="000000"/>
                </a:solidFill>
              </a:rPr>
              <a:t>Daily</a:t>
            </a:r>
            <a:r>
              <a:rPr spc="-165">
                <a:solidFill>
                  <a:srgbClr val="000000"/>
                </a:solidFill>
              </a:rPr>
              <a:t> </a:t>
            </a:r>
            <a:r>
              <a:rPr spc="25">
                <a:solidFill>
                  <a:srgbClr val="000000"/>
                </a:solidFill>
              </a:rPr>
              <a:t>Quiz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213</a:t>
            </a:fld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32573"/>
            <a:ext cx="8072120" cy="11893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>
                <a:latin typeface="Calibri"/>
                <a:cs typeface="Calibri"/>
              </a:rPr>
              <a:t>Explain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Entity</a:t>
            </a:r>
            <a:r>
              <a:rPr sz="2150" spc="-3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integrity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and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Referential</a:t>
            </a:r>
            <a:r>
              <a:rPr sz="2150" spc="13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integrity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-5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detail.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CO2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49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241935" algn="l"/>
                <a:tab pos="1108710" algn="l"/>
                <a:tab pos="1527810" algn="l"/>
                <a:tab pos="2853055" algn="l"/>
                <a:tab pos="4063365" algn="l"/>
                <a:tab pos="5140960" algn="l"/>
                <a:tab pos="5769610" algn="l"/>
                <a:tab pos="6847205" algn="l"/>
              </a:tabLst>
            </a:pPr>
            <a:r>
              <a:rPr sz="2150" spc="10">
                <a:latin typeface="Calibri"/>
                <a:cs typeface="Calibri"/>
              </a:rPr>
              <a:t>What	</a:t>
            </a:r>
            <a:r>
              <a:rPr sz="2150" spc="20">
                <a:latin typeface="Calibri"/>
                <a:cs typeface="Calibri"/>
              </a:rPr>
              <a:t>is	</a:t>
            </a:r>
            <a:r>
              <a:rPr sz="2150" spc="5">
                <a:latin typeface="Calibri"/>
                <a:cs typeface="Calibri"/>
              </a:rPr>
              <a:t>relational	algebra?	</a:t>
            </a:r>
            <a:r>
              <a:rPr sz="2150" spc="20">
                <a:latin typeface="Calibri"/>
                <a:cs typeface="Calibri"/>
              </a:rPr>
              <a:t>Discuss	</a:t>
            </a:r>
            <a:r>
              <a:rPr sz="2150" spc="30">
                <a:latin typeface="Calibri"/>
                <a:cs typeface="Calibri"/>
              </a:rPr>
              <a:t>the	</a:t>
            </a:r>
            <a:r>
              <a:rPr sz="2150" spc="15">
                <a:latin typeface="Calibri"/>
                <a:cs typeface="Calibri"/>
              </a:rPr>
              <a:t>various	</a:t>
            </a:r>
            <a:r>
              <a:rPr sz="2150" spc="5">
                <a:latin typeface="Calibri"/>
                <a:cs typeface="Calibri"/>
              </a:rPr>
              <a:t>operations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ts val="2490"/>
              </a:lnSpc>
            </a:pPr>
            <a:r>
              <a:rPr sz="2150">
                <a:latin typeface="Calibri"/>
                <a:cs typeface="Calibri"/>
              </a:rPr>
              <a:t>of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relational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algebra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with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suitable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example.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CO2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2293556"/>
            <a:ext cx="80727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  <a:tab pos="1032510" algn="l"/>
                <a:tab pos="1375410" algn="l"/>
                <a:tab pos="2614930" algn="l"/>
                <a:tab pos="3796665" algn="l"/>
                <a:tab pos="5398135" algn="l"/>
                <a:tab pos="6646545" algn="l"/>
                <a:tab pos="7638415" algn="l"/>
              </a:tabLst>
            </a:pPr>
            <a:r>
              <a:rPr sz="2150" spc="30">
                <a:latin typeface="Calibri"/>
                <a:cs typeface="Calibri"/>
              </a:rPr>
              <a:t>W</a:t>
            </a:r>
            <a:r>
              <a:rPr sz="2150" spc="-10">
                <a:latin typeface="Calibri"/>
                <a:cs typeface="Calibri"/>
              </a:rPr>
              <a:t>h</a:t>
            </a:r>
            <a:r>
              <a:rPr sz="2150" spc="10">
                <a:latin typeface="Calibri"/>
                <a:cs typeface="Calibri"/>
              </a:rPr>
              <a:t>at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30">
                <a:latin typeface="Calibri"/>
                <a:cs typeface="Calibri"/>
              </a:rPr>
              <a:t>i</a:t>
            </a:r>
            <a:r>
              <a:rPr sz="2150" spc="10">
                <a:latin typeface="Calibri"/>
                <a:cs typeface="Calibri"/>
              </a:rPr>
              <a:t>s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0">
                <a:latin typeface="Calibri"/>
                <a:cs typeface="Calibri"/>
              </a:rPr>
              <a:t>r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25">
                <a:latin typeface="Calibri"/>
                <a:cs typeface="Calibri"/>
              </a:rPr>
              <a:t>l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-50">
                <a:latin typeface="Calibri"/>
                <a:cs typeface="Calibri"/>
              </a:rPr>
              <a:t>t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5">
                <a:latin typeface="Calibri"/>
                <a:cs typeface="Calibri"/>
              </a:rPr>
              <a:t>al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5">
                <a:latin typeface="Calibri"/>
                <a:cs typeface="Calibri"/>
              </a:rPr>
              <a:t>c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25">
                <a:latin typeface="Calibri"/>
                <a:cs typeface="Calibri"/>
              </a:rPr>
              <a:t>l</a:t>
            </a:r>
            <a:r>
              <a:rPr sz="2150" spc="-15">
                <a:latin typeface="Calibri"/>
                <a:cs typeface="Calibri"/>
              </a:rPr>
              <a:t>c</a:t>
            </a:r>
            <a:r>
              <a:rPr sz="2150" spc="-10">
                <a:latin typeface="Calibri"/>
                <a:cs typeface="Calibri"/>
              </a:rPr>
              <a:t>u</a:t>
            </a:r>
            <a:r>
              <a:rPr sz="2150" spc="25">
                <a:latin typeface="Calibri"/>
                <a:cs typeface="Calibri"/>
              </a:rPr>
              <a:t>l</a:t>
            </a:r>
            <a:r>
              <a:rPr sz="2150" spc="-10">
                <a:latin typeface="Calibri"/>
                <a:cs typeface="Calibri"/>
              </a:rPr>
              <a:t>u</a:t>
            </a:r>
            <a:r>
              <a:rPr sz="2150" spc="-20">
                <a:latin typeface="Calibri"/>
                <a:cs typeface="Calibri"/>
              </a:rPr>
              <a:t>s</a:t>
            </a:r>
            <a:r>
              <a:rPr sz="2150" spc="10">
                <a:latin typeface="Calibri"/>
                <a:cs typeface="Calibri"/>
              </a:rPr>
              <a:t>?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5">
                <a:latin typeface="Calibri"/>
                <a:cs typeface="Calibri"/>
              </a:rPr>
              <a:t>D</a:t>
            </a:r>
            <a:r>
              <a:rPr sz="2150" spc="30">
                <a:latin typeface="Calibri"/>
                <a:cs typeface="Calibri"/>
              </a:rPr>
              <a:t>i</a:t>
            </a:r>
            <a:r>
              <a:rPr sz="2150" spc="15">
                <a:latin typeface="Calibri"/>
                <a:cs typeface="Calibri"/>
              </a:rPr>
              <a:t>f</a:t>
            </a:r>
            <a:r>
              <a:rPr sz="2150" spc="-60">
                <a:latin typeface="Calibri"/>
                <a:cs typeface="Calibri"/>
              </a:rPr>
              <a:t>f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-5">
                <a:latin typeface="Calibri"/>
                <a:cs typeface="Calibri"/>
              </a:rPr>
              <a:t>r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25">
                <a:latin typeface="Calibri"/>
                <a:cs typeface="Calibri"/>
              </a:rPr>
              <a:t>t</a:t>
            </a:r>
            <a:r>
              <a:rPr sz="2150" spc="30">
                <a:latin typeface="Calibri"/>
                <a:cs typeface="Calibri"/>
              </a:rPr>
              <a:t>i</a:t>
            </a:r>
            <a:r>
              <a:rPr sz="2150" spc="15">
                <a:latin typeface="Calibri"/>
                <a:cs typeface="Calibri"/>
              </a:rPr>
              <a:t>a</a:t>
            </a:r>
            <a:r>
              <a:rPr sz="2150" spc="25">
                <a:latin typeface="Calibri"/>
                <a:cs typeface="Calibri"/>
              </a:rPr>
              <a:t>t</a:t>
            </a:r>
            <a:r>
              <a:rPr sz="2150" spc="10">
                <a:latin typeface="Calibri"/>
                <a:cs typeface="Calibri"/>
              </a:rPr>
              <a:t>e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5">
                <a:latin typeface="Calibri"/>
                <a:cs typeface="Calibri"/>
              </a:rPr>
              <a:t>r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25">
                <a:latin typeface="Calibri"/>
                <a:cs typeface="Calibri"/>
              </a:rPr>
              <a:t>l</a:t>
            </a:r>
            <a:r>
              <a:rPr sz="2150" spc="15">
                <a:latin typeface="Calibri"/>
                <a:cs typeface="Calibri"/>
              </a:rPr>
              <a:t>a</a:t>
            </a:r>
            <a:r>
              <a:rPr sz="2150" spc="25">
                <a:latin typeface="Calibri"/>
                <a:cs typeface="Calibri"/>
              </a:rPr>
              <a:t>ti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15">
                <a:latin typeface="Calibri"/>
                <a:cs typeface="Calibri"/>
              </a:rPr>
              <a:t>a</a:t>
            </a:r>
            <a:r>
              <a:rPr sz="2150" spc="5">
                <a:latin typeface="Calibri"/>
                <a:cs typeface="Calibri"/>
              </a:rPr>
              <a:t>l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60">
                <a:latin typeface="Calibri"/>
                <a:cs typeface="Calibri"/>
              </a:rPr>
              <a:t>a</a:t>
            </a:r>
            <a:r>
              <a:rPr sz="2150" spc="25">
                <a:latin typeface="Calibri"/>
                <a:cs typeface="Calibri"/>
              </a:rPr>
              <a:t>lg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-10">
                <a:latin typeface="Calibri"/>
                <a:cs typeface="Calibri"/>
              </a:rPr>
              <a:t>b</a:t>
            </a:r>
            <a:r>
              <a:rPr sz="2150" spc="-80">
                <a:latin typeface="Calibri"/>
                <a:cs typeface="Calibri"/>
              </a:rPr>
              <a:t>r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10">
                <a:latin typeface="Calibri"/>
                <a:cs typeface="Calibri"/>
              </a:rPr>
              <a:t>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3671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890"/>
              </a:spcBef>
            </a:pPr>
            <a:r>
              <a:rPr spc="5"/>
              <a:t>relational</a:t>
            </a:r>
            <a:r>
              <a:rPr spc="70"/>
              <a:t> </a:t>
            </a:r>
            <a:r>
              <a:t>calculus.</a:t>
            </a:r>
            <a:r>
              <a:rPr spc="-5"/>
              <a:t> CO2</a:t>
            </a:r>
          </a:p>
          <a:p>
            <a:pPr marL="397510" indent="-229235">
              <a:lnSpc>
                <a:spcPts val="2490"/>
              </a:lnSpc>
              <a:spcBef>
                <a:spcPts val="795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0"/>
              <a:t>What</a:t>
            </a:r>
            <a:r>
              <a:rPr spc="220"/>
              <a:t> </a:t>
            </a:r>
            <a:r>
              <a:rPr spc="20"/>
              <a:t>is</a:t>
            </a:r>
            <a:r>
              <a:rPr spc="160"/>
              <a:t> </a:t>
            </a:r>
            <a:r>
              <a:rPr spc="10"/>
              <a:t>the</a:t>
            </a:r>
            <a:r>
              <a:rPr spc="155"/>
              <a:t> </a:t>
            </a:r>
            <a:r>
              <a:rPr spc="5"/>
              <a:t>difference</a:t>
            </a:r>
            <a:r>
              <a:rPr spc="160"/>
              <a:t> </a:t>
            </a:r>
            <a:r>
              <a:rPr spc="20"/>
              <a:t>between</a:t>
            </a:r>
            <a:r>
              <a:rPr spc="170"/>
              <a:t> </a:t>
            </a:r>
            <a:r>
              <a:rPr spc="40"/>
              <a:t>DBMS</a:t>
            </a:r>
            <a:r>
              <a:rPr spc="175"/>
              <a:t> </a:t>
            </a:r>
            <a:r>
              <a:rPr spc="10"/>
              <a:t>and</a:t>
            </a:r>
            <a:r>
              <a:rPr spc="170"/>
              <a:t> </a:t>
            </a:r>
            <a:r>
              <a:rPr spc="30"/>
              <a:t>RDBMS?</a:t>
            </a:r>
            <a:r>
              <a:rPr spc="165"/>
              <a:t> </a:t>
            </a:r>
            <a:r>
              <a:rPr spc="25"/>
              <a:t>Which</a:t>
            </a:r>
            <a:r>
              <a:rPr spc="165"/>
              <a:t> </a:t>
            </a:r>
            <a:r>
              <a:t>of</a:t>
            </a:r>
            <a:r>
              <a:rPr spc="200"/>
              <a:t> </a:t>
            </a:r>
            <a:r>
              <a:rPr spc="40"/>
              <a:t>them</a:t>
            </a:r>
          </a:p>
          <a:p>
            <a:pPr marL="397510">
              <a:lnSpc>
                <a:spcPts val="2490"/>
              </a:lnSpc>
            </a:pPr>
            <a:r>
              <a:rPr spc="20"/>
              <a:t>is</a:t>
            </a:r>
            <a:r>
              <a:rPr spc="-10"/>
              <a:t> </a:t>
            </a:r>
            <a:r>
              <a:t>more</a:t>
            </a:r>
            <a:r>
              <a:rPr spc="55"/>
              <a:t> </a:t>
            </a:r>
            <a:r>
              <a:rPr spc="5"/>
              <a:t>suitable?</a:t>
            </a:r>
            <a:r>
              <a:rPr spc="75"/>
              <a:t> </a:t>
            </a:r>
            <a:r>
              <a:rPr spc="-5"/>
              <a:t>CO2</a:t>
            </a:r>
          </a:p>
          <a:p>
            <a:pPr marL="39751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-15"/>
              <a:t>Why</a:t>
            </a:r>
            <a:r>
              <a:rPr spc="100"/>
              <a:t> </a:t>
            </a:r>
            <a:r>
              <a:rPr spc="5"/>
              <a:t>are </a:t>
            </a:r>
            <a:r>
              <a:rPr spc="10"/>
              <a:t>integrity</a:t>
            </a:r>
            <a:r>
              <a:rPr spc="-35"/>
              <a:t> </a:t>
            </a:r>
            <a:r>
              <a:rPr spc="-5"/>
              <a:t>constraints</a:t>
            </a:r>
            <a:r>
              <a:rPr spc="175"/>
              <a:t> </a:t>
            </a:r>
            <a:r>
              <a:rPr spc="5"/>
              <a:t>important</a:t>
            </a:r>
            <a:r>
              <a:rPr spc="70"/>
              <a:t> </a:t>
            </a:r>
            <a:r>
              <a:rPr spc="20"/>
              <a:t>in</a:t>
            </a:r>
            <a:r>
              <a:rPr spc="15"/>
              <a:t> </a:t>
            </a:r>
            <a:r>
              <a:rPr spc="5"/>
              <a:t>database?</a:t>
            </a:r>
            <a:r>
              <a:rPr spc="75"/>
              <a:t> </a:t>
            </a:r>
            <a:r>
              <a:rPr spc="-5"/>
              <a:t>CO2</a:t>
            </a:r>
          </a:p>
          <a:p>
            <a:pPr marL="39751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t>Discuss</a:t>
            </a:r>
            <a:r>
              <a:rPr spc="90"/>
              <a:t> </a:t>
            </a:r>
            <a:r>
              <a:t>about</a:t>
            </a:r>
            <a:r>
              <a:rPr spc="130"/>
              <a:t> </a:t>
            </a:r>
            <a:r>
              <a:rPr spc="15"/>
              <a:t>SQL</a:t>
            </a:r>
            <a:r>
              <a:rPr spc="20"/>
              <a:t> </a:t>
            </a:r>
            <a:r>
              <a:rPr spc="10"/>
              <a:t>and</a:t>
            </a:r>
            <a:r>
              <a:rPr spc="85"/>
              <a:t> </a:t>
            </a:r>
            <a:r>
              <a:rPr spc="-10"/>
              <a:t>it’s</a:t>
            </a:r>
            <a:r>
              <a:rPr spc="15"/>
              <a:t> </a:t>
            </a:r>
            <a:r>
              <a:rPr spc="5"/>
              <a:t>advantages. </a:t>
            </a:r>
            <a:r>
              <a:rPr spc="-5"/>
              <a:t>CO2</a:t>
            </a:r>
          </a:p>
          <a:p>
            <a:pPr marL="39751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97510" algn="l"/>
                <a:tab pos="398145" algn="l"/>
              </a:tabLst>
            </a:pPr>
            <a:r>
              <a:rPr spc="15"/>
              <a:t>Explain</a:t>
            </a:r>
            <a:r>
              <a:rPr spc="30"/>
              <a:t> </a:t>
            </a:r>
            <a:r>
              <a:rPr spc="-5"/>
              <a:t>stored</a:t>
            </a:r>
            <a:r>
              <a:rPr spc="25"/>
              <a:t> </a:t>
            </a:r>
            <a:r>
              <a:rPr spc="-10"/>
              <a:t>procedure</a:t>
            </a:r>
            <a:r>
              <a:rPr spc="240"/>
              <a:t> </a:t>
            </a:r>
            <a:r>
              <a:rPr spc="10"/>
              <a:t>and</a:t>
            </a:r>
            <a:r>
              <a:rPr spc="20"/>
              <a:t> </a:t>
            </a:r>
            <a:r>
              <a:rPr spc="-5"/>
              <a:t>stored</a:t>
            </a:r>
            <a:r>
              <a:rPr spc="105"/>
              <a:t> </a:t>
            </a:r>
            <a:r>
              <a:rPr spc="5"/>
              <a:t>function</a:t>
            </a:r>
            <a:r>
              <a:rPr spc="100"/>
              <a:t> </a:t>
            </a:r>
            <a:r>
              <a:rPr spc="25"/>
              <a:t>with</a:t>
            </a:r>
            <a:r>
              <a:rPr spc="-50"/>
              <a:t> </a:t>
            </a:r>
            <a:r>
              <a:rPr spc="-5"/>
              <a:t>example.</a:t>
            </a:r>
            <a:r>
              <a:rPr spc="160"/>
              <a:t> </a:t>
            </a:r>
            <a:r>
              <a:rPr spc="-5"/>
              <a:t>CO2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78025" y="1650"/>
            <a:ext cx="10717530" cy="692150"/>
            <a:chOff x="1478025" y="1650"/>
            <a:chExt cx="10717530" cy="6921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200" y="4825"/>
              <a:ext cx="10710799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1200" y="4825"/>
              <a:ext cx="10711180" cy="685800"/>
            </a:xfrm>
            <a:custGeom>
              <a:avLst/>
              <a:gdLst/>
              <a:ahLst/>
              <a:cxnLst/>
              <a:rect l="l" t="t" r="r" b="b"/>
              <a:pathLst>
                <a:path w="10711180" h="685800">
                  <a:moveTo>
                    <a:pt x="0" y="685800"/>
                  </a:moveTo>
                  <a:lnTo>
                    <a:pt x="10710798" y="685800"/>
                  </a:lnTo>
                </a:path>
                <a:path w="10711180" h="685800">
                  <a:moveTo>
                    <a:pt x="1071079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61915" y="57785"/>
            <a:ext cx="33604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5">
                <a:solidFill>
                  <a:srgbClr val="000000"/>
                </a:solidFill>
              </a:rPr>
              <a:t>W</a:t>
            </a:r>
            <a:r>
              <a:rPr spc="30">
                <a:solidFill>
                  <a:srgbClr val="000000"/>
                </a:solidFill>
              </a:rPr>
              <a:t>eekl</a:t>
            </a:r>
            <a:r>
              <a:rPr spc="10">
                <a:solidFill>
                  <a:srgbClr val="000000"/>
                </a:solidFill>
              </a:rPr>
              <a:t>y</a:t>
            </a:r>
            <a:r>
              <a:rPr spc="-155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A</a:t>
            </a:r>
            <a:r>
              <a:rPr spc="-10">
                <a:solidFill>
                  <a:srgbClr val="000000"/>
                </a:solidFill>
              </a:rPr>
              <a:t>s</a:t>
            </a:r>
            <a:r>
              <a:rPr spc="-5">
                <a:solidFill>
                  <a:srgbClr val="000000"/>
                </a:solidFill>
              </a:rPr>
              <a:t>s</a:t>
            </a:r>
            <a:r>
              <a:rPr spc="30">
                <a:solidFill>
                  <a:srgbClr val="000000"/>
                </a:solidFill>
              </a:rPr>
              <a:t>i</a:t>
            </a:r>
            <a:r>
              <a:rPr spc="-25">
                <a:solidFill>
                  <a:srgbClr val="000000"/>
                </a:solidFill>
              </a:rPr>
              <a:t>g</a:t>
            </a:r>
            <a:r>
              <a:rPr spc="20">
                <a:solidFill>
                  <a:srgbClr val="000000"/>
                </a:solidFill>
              </a:rPr>
              <a:t>nm</a:t>
            </a:r>
            <a:r>
              <a:rPr spc="35">
                <a:solidFill>
                  <a:srgbClr val="000000"/>
                </a:solidFill>
              </a:rPr>
              <a:t>e</a:t>
            </a:r>
            <a:r>
              <a:rPr spc="10">
                <a:solidFill>
                  <a:srgbClr val="000000"/>
                </a:solidFill>
              </a:rPr>
              <a:t>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214</a:t>
            </a:fld>
            <a:endParaRP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0639"/>
            <a:ext cx="8073390" cy="3007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000" spc="-10">
                <a:latin typeface="Calibri"/>
                <a:cs typeface="Calibri"/>
              </a:rPr>
              <a:t>Video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Links:</a:t>
            </a:r>
          </a:p>
          <a:p>
            <a:pPr marL="241300" indent="-229235">
              <a:lnSpc>
                <a:spcPts val="2755"/>
              </a:lnSpc>
              <a:spcBef>
                <a:spcPts val="65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https://www.youtube.com/watch?v=kBdlM6hNDAE&amp;list=PLxCz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COWd7aiFAN6I8CuViBuCdJgiOkT2Y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https://www.youtube.com/watch?v=AepLj_C4ywM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https://www.youtube.com/watch?v=zYH-e6tUYbw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https://www.youtube.com/watch?v=hIh5-Y1QwFw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https://www.youtube.com/watch?v=OuFJzs1hGxM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sz="2400" spc="-10">
                <a:latin typeface="Calibri"/>
                <a:cs typeface="Calibri"/>
              </a:rPr>
              <a:t>Faculty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Video</a:t>
            </a:r>
            <a:r>
              <a:rPr sz="2400">
                <a:latin typeface="Calibri"/>
                <a:cs typeface="Calibri"/>
              </a:rPr>
              <a:t> Links,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Youtube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&amp; </a:t>
            </a:r>
            <a:r>
              <a:rPr sz="2400" spc="20">
                <a:latin typeface="Calibri"/>
                <a:cs typeface="Calibri"/>
              </a:rPr>
              <a:t>NPTEL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Video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Links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Online</a:t>
            </a:r>
            <a:endParaRPr sz="2400">
              <a:latin typeface="Calibri"/>
              <a:cs typeface="Calibri"/>
            </a:endParaRPr>
          </a:p>
          <a:p>
            <a:pPr marR="1905" algn="ctr">
              <a:lnSpc>
                <a:spcPts val="2870"/>
              </a:lnSpc>
            </a:pPr>
            <a:r>
              <a:rPr sz="2400" spc="-10">
                <a:latin typeface="Calibri"/>
                <a:cs typeface="Calibri"/>
              </a:rPr>
              <a:t>Courses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215</a:t>
            </a:fld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0125" y="776033"/>
            <a:ext cx="8086725" cy="53479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08610" algn="l"/>
              </a:tabLst>
            </a:pPr>
            <a:r>
              <a:rPr sz="2400" spc="-5">
                <a:latin typeface="Calibri"/>
                <a:cs typeface="Calibri"/>
              </a:rPr>
              <a:t>Which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true </a:t>
            </a:r>
            <a:r>
              <a:rPr sz="2400" spc="-20">
                <a:latin typeface="Calibri"/>
                <a:cs typeface="Calibri"/>
              </a:rPr>
              <a:t>regarding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Referential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Integrity?</a:t>
            </a:r>
            <a:endParaRPr sz="2400">
              <a:latin typeface="Calibri"/>
              <a:cs typeface="Calibri"/>
            </a:endParaRPr>
          </a:p>
          <a:p>
            <a:pPr marL="927735" marR="22225" lvl="1" indent="-457834">
              <a:lnSpc>
                <a:spcPts val="2630"/>
              </a:lnSpc>
              <a:spcBef>
                <a:spcPts val="49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spc="-20">
                <a:latin typeface="Calibri"/>
                <a:cs typeface="Calibri"/>
              </a:rPr>
              <a:t>Every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primary-key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value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must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match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primary-key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value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ss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ia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ed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</a:p>
          <a:p>
            <a:pPr marL="927735" lvl="1" indent="-457834">
              <a:lnSpc>
                <a:spcPts val="2755"/>
              </a:lnSpc>
              <a:spcBef>
                <a:spcPts val="15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spc="-20">
                <a:latin typeface="Calibri"/>
                <a:cs typeface="Calibri"/>
              </a:rPr>
              <a:t>Every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primary-key</a:t>
            </a:r>
            <a:r>
              <a:rPr sz="2400" spc="254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value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must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match</a:t>
            </a:r>
            <a:r>
              <a:rPr sz="2400" spc="3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26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foreign-key</a:t>
            </a:r>
            <a:r>
              <a:rPr sz="2400" spc="26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ts val="2755"/>
              </a:lnSpc>
            </a:pPr>
            <a:r>
              <a:rPr sz="2400" spc="-2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ss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ia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ed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</a:p>
          <a:p>
            <a:pPr marL="927735" lvl="1" indent="-457834">
              <a:lnSpc>
                <a:spcPts val="2715"/>
              </a:lnSpc>
              <a:spcBef>
                <a:spcPts val="200"/>
              </a:spcBef>
              <a:buAutoNum type="alphaLcParenR" startAt="3"/>
              <a:tabLst>
                <a:tab pos="927100" algn="l"/>
                <a:tab pos="927735" algn="l"/>
              </a:tabLst>
            </a:pPr>
            <a:r>
              <a:rPr sz="2400" b="1" spc="-20">
                <a:latin typeface="Calibri"/>
                <a:cs typeface="Calibri"/>
              </a:rPr>
              <a:t>Every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foreign-key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value</a:t>
            </a:r>
            <a:r>
              <a:rPr sz="2400" b="1" spc="55">
                <a:latin typeface="Calibri"/>
                <a:cs typeface="Calibri"/>
              </a:rPr>
              <a:t> </a:t>
            </a:r>
            <a:r>
              <a:rPr sz="2400" b="1" spc="15">
                <a:latin typeface="Calibri"/>
                <a:cs typeface="Calibri"/>
              </a:rPr>
              <a:t>must</a:t>
            </a:r>
            <a:r>
              <a:rPr sz="2400" b="1" spc="5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match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</a:t>
            </a:r>
            <a:r>
              <a:rPr sz="2400" b="1" spc="7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primary-key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ts val="2715"/>
              </a:lnSpc>
            </a:pPr>
            <a:r>
              <a:rPr sz="2400" b="1" spc="5">
                <a:latin typeface="Calibri"/>
                <a:cs typeface="Calibri"/>
              </a:rPr>
              <a:t>in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an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associated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715"/>
              </a:lnSpc>
              <a:spcBef>
                <a:spcPts val="275"/>
              </a:spcBef>
              <a:buAutoNum type="alphaLcParenR" startAt="4"/>
              <a:tabLst>
                <a:tab pos="927100" algn="l"/>
                <a:tab pos="927735" algn="l"/>
              </a:tabLst>
            </a:pPr>
            <a:r>
              <a:rPr sz="2400" spc="-20">
                <a:latin typeface="Calibri"/>
                <a:cs typeface="Calibri"/>
              </a:rPr>
              <a:t>Every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foreign-key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value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must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match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foreign-key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ts val="2715"/>
              </a:lnSpc>
            </a:pPr>
            <a:r>
              <a:rPr sz="2400" spc="-10">
                <a:latin typeface="Calibri"/>
                <a:cs typeface="Calibri"/>
              </a:rPr>
              <a:t>an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associated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495"/>
              </a:spcBef>
              <a:buAutoNum type="arabicPeriod" startAt="2"/>
              <a:tabLst>
                <a:tab pos="412750" algn="l"/>
                <a:tab pos="413384" algn="l"/>
                <a:tab pos="1375410" algn="l"/>
                <a:tab pos="1804035" algn="l"/>
                <a:tab pos="2404745" algn="l"/>
                <a:tab pos="3720465" algn="l"/>
                <a:tab pos="4082415" algn="l"/>
                <a:tab pos="4854575" algn="l"/>
                <a:tab pos="5293360" algn="l"/>
                <a:tab pos="6360795" algn="l"/>
                <a:tab pos="6951980" algn="l"/>
              </a:tabLst>
            </a:pPr>
            <a:r>
              <a:rPr sz="2400" spc="-40">
                <a:solidFill>
                  <a:srgbClr val="212121"/>
                </a:solidFill>
                <a:latin typeface="Calibri"/>
                <a:cs typeface="Calibri"/>
              </a:rPr>
              <a:t>W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3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h	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f	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	</a:t>
            </a:r>
            <a:r>
              <a:rPr sz="2400" spc="-6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ll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ow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g	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s	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u</a:t>
            </a:r>
            <a:r>
              <a:rPr sz="2400" spc="3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ed	</a:t>
            </a:r>
            <a:r>
              <a:rPr sz="2400" spc="2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o	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	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	</a:t>
            </a:r>
            <a:r>
              <a:rPr sz="2400" spc="3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-25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35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n  </a:t>
            </a:r>
            <a:r>
              <a:rPr sz="2400" spc="-15">
                <a:solidFill>
                  <a:srgbClr val="212121"/>
                </a:solidFill>
                <a:latin typeface="Calibri"/>
                <a:cs typeface="Calibri"/>
              </a:rPr>
              <a:t>operation</a:t>
            </a:r>
            <a:r>
              <a:rPr sz="2400" spc="-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12121"/>
                </a:solidFill>
                <a:latin typeface="Calibri"/>
                <a:cs typeface="Calibri"/>
              </a:rPr>
              <a:t>relational</a:t>
            </a:r>
            <a:r>
              <a:rPr sz="2400" spc="4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12121"/>
                </a:solidFill>
                <a:latin typeface="Calibri"/>
                <a:cs typeface="Calibri"/>
              </a:rPr>
              <a:t>algebra</a:t>
            </a:r>
            <a:r>
              <a:rPr sz="2400" spc="3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420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Pi</a:t>
            </a:r>
            <a:r>
              <a:rPr sz="2400" spc="-8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590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b="1" spc="-5">
                <a:solidFill>
                  <a:srgbClr val="212121"/>
                </a:solidFill>
                <a:latin typeface="Calibri"/>
                <a:cs typeface="Calibri"/>
              </a:rPr>
              <a:t>Sigma</a:t>
            </a:r>
            <a:r>
              <a:rPr sz="2400" b="1" spc="-4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590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spc="-5">
                <a:solidFill>
                  <a:srgbClr val="212121"/>
                </a:solidFill>
                <a:latin typeface="Calibri"/>
                <a:cs typeface="Calibri"/>
              </a:rPr>
              <a:t>Lambda</a:t>
            </a:r>
            <a:r>
              <a:rPr sz="2400" spc="-7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ts val="2715"/>
              </a:lnSpc>
              <a:buAutoNum type="alphaLcParenR"/>
              <a:tabLst>
                <a:tab pos="927100" algn="l"/>
                <a:tab pos="927735" algn="l"/>
              </a:tabLst>
            </a:pPr>
            <a:r>
              <a:rPr sz="2400" spc="-15">
                <a:solidFill>
                  <a:srgbClr val="212121"/>
                </a:solidFill>
                <a:latin typeface="Calibri"/>
                <a:cs typeface="Calibri"/>
              </a:rPr>
              <a:t>Omega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(Greek)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30">
                <a:solidFill>
                  <a:srgbClr val="000000"/>
                </a:solidFill>
              </a:rPr>
              <a:t>MCQ</a:t>
            </a:r>
            <a:r>
              <a:rPr spc="-130">
                <a:solidFill>
                  <a:srgbClr val="000000"/>
                </a:solidFill>
              </a:rPr>
              <a:t> </a:t>
            </a:r>
            <a:r>
              <a:rPr spc="10">
                <a:solidFill>
                  <a:srgbClr val="000000"/>
                </a:solidFill>
              </a:rPr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216</a:t>
            </a:fld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0125" y="801052"/>
            <a:ext cx="8077200" cy="452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  <a:tabLst>
                <a:tab pos="3205480" algn="l"/>
                <a:tab pos="4530725" algn="l"/>
                <a:tab pos="6847205" algn="l"/>
              </a:tabLst>
            </a:pPr>
            <a:r>
              <a:rPr sz="2400" spc="-20">
                <a:solidFill>
                  <a:srgbClr val="212121"/>
                </a:solidFill>
                <a:latin typeface="Calibri"/>
                <a:cs typeface="Calibri"/>
              </a:rPr>
              <a:t>3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. </a:t>
            </a:r>
            <a:r>
              <a:rPr sz="2400" spc="-1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n </a:t>
            </a:r>
            <a:r>
              <a:rPr sz="2400" spc="-9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2400" spc="-15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35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2400" spc="3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 </a:t>
            </a:r>
            <a:r>
              <a:rPr sz="2400" spc="-9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f </a:t>
            </a:r>
            <a:r>
              <a:rPr sz="2400" spc="-9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et	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-85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 spc="-9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s	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 </a:t>
            </a:r>
            <a:r>
              <a:rPr sz="2400" spc="-1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2400" spc="-15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400" spc="-35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 spc="35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2400" spc="-25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 spc="5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n </a:t>
            </a:r>
            <a:r>
              <a:rPr sz="2400" spc="-1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s	e</a:t>
            </a:r>
            <a:r>
              <a:rPr sz="2400" spc="-35">
                <a:solidFill>
                  <a:srgbClr val="212121"/>
                </a:solidFill>
                <a:latin typeface="Calibri"/>
                <a:cs typeface="Calibri"/>
              </a:rPr>
              <a:t>v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al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u</a:t>
            </a:r>
            <a:r>
              <a:rPr sz="2400" spc="-3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65"/>
              </a:lnSpc>
            </a:pPr>
            <a:r>
              <a:rPr sz="2400" spc="-20">
                <a:solidFill>
                  <a:srgbClr val="212121"/>
                </a:solidFill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3025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750" spc="5">
                <a:solidFill>
                  <a:srgbClr val="212121"/>
                </a:solidFill>
                <a:latin typeface="Calibri"/>
                <a:cs typeface="Calibri"/>
              </a:rPr>
              <a:t>Left</a:t>
            </a:r>
            <a:r>
              <a:rPr sz="2750" spc="-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750" spc="-5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750" spc="-10">
                <a:solidFill>
                  <a:srgbClr val="212121"/>
                </a:solidFill>
                <a:latin typeface="Calibri"/>
                <a:cs typeface="Calibri"/>
              </a:rPr>
              <a:t> right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ts val="2630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400" b="1" spc="-5">
                <a:solidFill>
                  <a:srgbClr val="212121"/>
                </a:solidFill>
                <a:latin typeface="Calibri"/>
                <a:cs typeface="Calibri"/>
              </a:rPr>
              <a:t>Right</a:t>
            </a:r>
            <a:r>
              <a:rPr sz="2400" b="1" spc="-4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400" b="1" spc="-6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212121"/>
                </a:solidFill>
                <a:latin typeface="Calibri"/>
                <a:cs typeface="Calibri"/>
              </a:rPr>
              <a:t>left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590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400" spc="-15">
                <a:solidFill>
                  <a:srgbClr val="212121"/>
                </a:solidFill>
                <a:latin typeface="Calibri"/>
                <a:cs typeface="Calibri"/>
              </a:rPr>
              <a:t>From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user</a:t>
            </a:r>
            <a:r>
              <a:rPr sz="2400" spc="-1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specification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755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2400" spc="10">
                <a:solidFill>
                  <a:srgbClr val="212121"/>
                </a:solidFill>
                <a:latin typeface="Calibri"/>
                <a:cs typeface="Calibri"/>
              </a:rPr>
              <a:t>None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buSzPct val="95833"/>
              <a:buAutoNum type="arabicPeriod" startAt="4"/>
              <a:tabLst>
                <a:tab pos="243204" algn="l"/>
              </a:tabLst>
            </a:pPr>
            <a:r>
              <a:rPr sz="2400">
                <a:latin typeface="Calibri"/>
                <a:cs typeface="Calibri"/>
              </a:rPr>
              <a:t>Data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Manipulation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(DML)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b="1" spc="-5">
                <a:latin typeface="Calibri"/>
                <a:cs typeface="Calibri"/>
              </a:rPr>
              <a:t>Create</a:t>
            </a:r>
            <a:r>
              <a:rPr sz="2400" b="1" spc="-4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information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table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in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the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>
                <a:latin typeface="Calibri"/>
                <a:cs typeface="Calibri"/>
              </a:rPr>
              <a:t>Insertion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new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into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927735" lvl="1" indent="-457834">
              <a:lnSpc>
                <a:spcPct val="100000"/>
              </a:lnSpc>
              <a:spcBef>
                <a:spcPts val="2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>
                <a:latin typeface="Calibri"/>
                <a:cs typeface="Calibri"/>
              </a:rPr>
              <a:t>Deletion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</a:p>
          <a:p>
            <a:pPr marL="927735" lvl="1" indent="-457834">
              <a:lnSpc>
                <a:spcPct val="100000"/>
              </a:lnSpc>
              <a:spcBef>
                <a:spcPts val="275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400" spc="-5">
                <a:latin typeface="Calibri"/>
                <a:cs typeface="Calibri"/>
              </a:rPr>
              <a:t>Modification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information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30">
                <a:solidFill>
                  <a:srgbClr val="000000"/>
                </a:solidFill>
              </a:rPr>
              <a:t>MCQ</a:t>
            </a:r>
            <a:r>
              <a:rPr spc="-130">
                <a:solidFill>
                  <a:srgbClr val="000000"/>
                </a:solidFill>
              </a:rPr>
              <a:t> </a:t>
            </a:r>
            <a:r>
              <a:rPr spc="10">
                <a:solidFill>
                  <a:srgbClr val="000000"/>
                </a:solidFill>
              </a:rPr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217</a:t>
            </a:fld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91286"/>
            <a:ext cx="8083550" cy="412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spc="-10">
                <a:latin typeface="Calibri"/>
                <a:cs typeface="Calibri"/>
              </a:rPr>
              <a:t>5.</a:t>
            </a:r>
            <a:r>
              <a:rPr sz="2400" spc="1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Which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to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count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number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1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</a:p>
          <a:p>
            <a:pPr marL="127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SQLquery?</a:t>
            </a:r>
            <a:endParaRPr sz="2400">
              <a:latin typeface="Calibri"/>
              <a:cs typeface="Calibri"/>
            </a:endParaRPr>
          </a:p>
          <a:p>
            <a:pPr marL="12700" marR="6483350">
              <a:lnSpc>
                <a:spcPct val="123900"/>
              </a:lnSpc>
              <a:spcBef>
                <a:spcPts val="35"/>
              </a:spcBef>
            </a:pPr>
            <a:r>
              <a:rPr sz="2400" spc="5">
                <a:latin typeface="Calibri"/>
                <a:cs typeface="Calibri"/>
              </a:rPr>
              <a:t>a)COUNT() </a:t>
            </a:r>
            <a:r>
              <a:rPr sz="2400" spc="10">
                <a:latin typeface="Calibri"/>
                <a:cs typeface="Calibri"/>
              </a:rPr>
              <a:t> b</a:t>
            </a:r>
            <a:r>
              <a:rPr sz="2400" spc="15">
                <a:latin typeface="Calibri"/>
                <a:cs typeface="Calibri"/>
              </a:rPr>
              <a:t>)</a:t>
            </a:r>
            <a:r>
              <a:rPr sz="2400" spc="25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MB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15">
                <a:latin typeface="Calibri"/>
                <a:cs typeface="Calibri"/>
              </a:rPr>
              <a:t>(</a:t>
            </a:r>
            <a:r>
              <a:rPr sz="2400">
                <a:latin typeface="Calibri"/>
                <a:cs typeface="Calibri"/>
              </a:rPr>
              <a:t>)  </a:t>
            </a:r>
            <a:r>
              <a:rPr sz="2400" spc="10">
                <a:latin typeface="Calibri"/>
                <a:cs typeface="Calibri"/>
              </a:rPr>
              <a:t>c)SUM()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10">
                <a:latin typeface="Calibri"/>
                <a:cs typeface="Calibri"/>
              </a:rPr>
              <a:t>d)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COUNT(*)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tabLst>
                <a:tab pos="1289685" algn="l"/>
                <a:tab pos="1871345" algn="l"/>
                <a:tab pos="2681605" algn="l"/>
                <a:tab pos="4101465" algn="l"/>
                <a:tab pos="4749800" algn="l"/>
                <a:tab pos="5560060" algn="l"/>
                <a:tab pos="6427470" algn="l"/>
                <a:tab pos="7142480" algn="l"/>
              </a:tabLst>
            </a:pPr>
            <a:r>
              <a:rPr sz="2400" spc="-40">
                <a:latin typeface="Calibri"/>
                <a:cs typeface="Calibri"/>
              </a:rPr>
              <a:t>6.What	</a:t>
            </a:r>
            <a:r>
              <a:rPr sz="2400" spc="-15">
                <a:latin typeface="Calibri"/>
                <a:cs typeface="Calibri"/>
              </a:rPr>
              <a:t>is	</a:t>
            </a:r>
            <a:r>
              <a:rPr sz="2400" spc="5">
                <a:latin typeface="Calibri"/>
                <a:cs typeface="Calibri"/>
              </a:rPr>
              <a:t>the	purpose	</a:t>
            </a:r>
            <a:r>
              <a:rPr sz="2400">
                <a:latin typeface="Calibri"/>
                <a:cs typeface="Calibri"/>
              </a:rPr>
              <a:t>of	</a:t>
            </a:r>
            <a:r>
              <a:rPr sz="2400" spc="5">
                <a:latin typeface="Calibri"/>
                <a:cs typeface="Calibri"/>
              </a:rPr>
              <a:t>the	</a:t>
            </a:r>
            <a:r>
              <a:rPr sz="2400" spc="15">
                <a:latin typeface="Calibri"/>
                <a:cs typeface="Calibri"/>
              </a:rPr>
              <a:t>SQL	AS	</a:t>
            </a:r>
            <a:r>
              <a:rPr sz="2400">
                <a:latin typeface="Calibri"/>
                <a:cs typeface="Calibri"/>
              </a:rPr>
              <a:t>clause?</a:t>
            </a:r>
          </a:p>
          <a:p>
            <a:pPr marL="12700">
              <a:lnSpc>
                <a:spcPts val="2590"/>
              </a:lnSpc>
            </a:pPr>
            <a:r>
              <a:rPr sz="2400" b="1" spc="5">
                <a:latin typeface="Calibri"/>
                <a:cs typeface="Calibri"/>
              </a:rPr>
              <a:t>a)</a:t>
            </a:r>
            <a:r>
              <a:rPr sz="2400" b="1" spc="5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The</a:t>
            </a:r>
            <a:r>
              <a:rPr sz="2400" b="1" spc="5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AS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SQL</a:t>
            </a:r>
            <a:r>
              <a:rPr sz="2400" b="1" spc="9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clause</a:t>
            </a:r>
            <a:r>
              <a:rPr sz="2400" b="1" spc="5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is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used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to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change</a:t>
            </a:r>
            <a:r>
              <a:rPr sz="2400" b="1" spc="5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the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name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</a:t>
            </a:r>
            <a:r>
              <a:rPr sz="2400" b="1" spc="6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column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tabLst>
                <a:tab pos="612775" algn="l"/>
                <a:tab pos="1518285" algn="l"/>
                <a:tab pos="2090420" algn="l"/>
                <a:tab pos="2538095" algn="l"/>
                <a:tab pos="2986405" algn="l"/>
                <a:tab pos="3949065" algn="l"/>
                <a:tab pos="4292600" algn="l"/>
                <a:tab pos="5188585" algn="l"/>
                <a:tab pos="5636260" algn="l"/>
                <a:tab pos="5970270" algn="l"/>
                <a:tab pos="7113905" algn="l"/>
              </a:tabLst>
            </a:pPr>
            <a:r>
              <a:rPr sz="2400" b="1" spc="-10">
                <a:latin typeface="Calibri"/>
                <a:cs typeface="Calibri"/>
              </a:rPr>
              <a:t>the	result	</a:t>
            </a:r>
            <a:r>
              <a:rPr sz="2400" b="1">
                <a:latin typeface="Calibri"/>
                <a:cs typeface="Calibri"/>
              </a:rPr>
              <a:t>set	</a:t>
            </a:r>
            <a:r>
              <a:rPr sz="2400" b="1" spc="-10">
                <a:latin typeface="Calibri"/>
                <a:cs typeface="Calibri"/>
              </a:rPr>
              <a:t>or	</a:t>
            </a:r>
            <a:r>
              <a:rPr sz="2400" b="1" spc="-5">
                <a:latin typeface="Calibri"/>
                <a:cs typeface="Calibri"/>
              </a:rPr>
              <a:t>to	</a:t>
            </a:r>
            <a:r>
              <a:rPr sz="2400" b="1" spc="5">
                <a:latin typeface="Calibri"/>
                <a:cs typeface="Calibri"/>
              </a:rPr>
              <a:t>assign	</a:t>
            </a:r>
            <a:r>
              <a:rPr sz="2400" b="1">
                <a:latin typeface="Calibri"/>
                <a:cs typeface="Calibri"/>
              </a:rPr>
              <a:t>a	</a:t>
            </a:r>
            <a:r>
              <a:rPr sz="2400" b="1" spc="-5">
                <a:latin typeface="Calibri"/>
                <a:cs typeface="Calibri"/>
              </a:rPr>
              <a:t>name	to	</a:t>
            </a:r>
            <a:r>
              <a:rPr sz="2400" b="1">
                <a:latin typeface="Calibri"/>
                <a:cs typeface="Calibri"/>
              </a:rPr>
              <a:t>a	derived	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4954841"/>
            <a:ext cx="474218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984">
              <a:lnSpc>
                <a:spcPts val="2715"/>
              </a:lnSpc>
              <a:spcBef>
                <a:spcPts val="100"/>
              </a:spcBef>
              <a:buAutoNum type="alphaLcParenR" startAt="2"/>
              <a:tabLst>
                <a:tab pos="527050" algn="l"/>
                <a:tab pos="527685" algn="l"/>
                <a:tab pos="1251585" algn="l"/>
                <a:tab pos="1833245" algn="l"/>
                <a:tab pos="2872105" algn="l"/>
                <a:tab pos="3319779" algn="l"/>
                <a:tab pos="4177665" algn="l"/>
              </a:tabLst>
            </a:pPr>
            <a:r>
              <a:rPr sz="2400" spc="30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3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la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ed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h</a:t>
            </a:r>
          </a:p>
          <a:p>
            <a:pPr marL="699135" indent="-686435">
              <a:lnSpc>
                <a:spcPts val="2715"/>
              </a:lnSpc>
              <a:buAutoNum type="alphaLcParenR" startAt="2"/>
              <a:tabLst>
                <a:tab pos="698500" algn="l"/>
                <a:tab pos="699135" algn="l"/>
                <a:tab pos="1623060" algn="l"/>
                <a:tab pos="2404745" algn="l"/>
                <a:tab pos="3644265" algn="l"/>
              </a:tabLst>
            </a:pPr>
            <a:r>
              <a:rPr sz="2400" spc="10">
                <a:latin typeface="Calibri"/>
                <a:cs typeface="Calibri"/>
              </a:rPr>
              <a:t>The	</a:t>
            </a:r>
            <a:r>
              <a:rPr sz="2400" spc="20">
                <a:latin typeface="Calibri"/>
                <a:cs typeface="Calibri"/>
              </a:rPr>
              <a:t>AS	</a:t>
            </a:r>
            <a:r>
              <a:rPr sz="2400">
                <a:latin typeface="Calibri"/>
                <a:cs typeface="Calibri"/>
              </a:rPr>
              <a:t>clause	defines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3651" y="4954841"/>
            <a:ext cx="3109595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  <a:tabLst>
                <a:tab pos="688975" algn="l"/>
                <a:tab pos="1518285" algn="l"/>
                <a:tab pos="2557145" algn="l"/>
              </a:tabLst>
            </a:pPr>
            <a:r>
              <a:rPr sz="2400" spc="5">
                <a:latin typeface="Calibri"/>
                <a:cs typeface="Calibri"/>
              </a:rPr>
              <a:t>the	</a:t>
            </a:r>
            <a:r>
              <a:rPr sz="2400" spc="-10">
                <a:latin typeface="Calibri"/>
                <a:cs typeface="Calibri"/>
              </a:rPr>
              <a:t>JOIN	</a:t>
            </a:r>
            <a:r>
              <a:rPr sz="2400">
                <a:latin typeface="Calibri"/>
                <a:cs typeface="Calibri"/>
              </a:rPr>
              <a:t>clause	</a:t>
            </a:r>
            <a:r>
              <a:rPr sz="2400" spc="-5">
                <a:latin typeface="Calibri"/>
                <a:cs typeface="Calibri"/>
              </a:rPr>
              <a:t>only</a:t>
            </a:r>
            <a:endParaRPr sz="2400">
              <a:latin typeface="Calibri"/>
              <a:cs typeface="Calibri"/>
            </a:endParaRPr>
          </a:p>
          <a:p>
            <a:pPr marL="41275">
              <a:lnSpc>
                <a:spcPts val="2715"/>
              </a:lnSpc>
              <a:tabLst>
                <a:tab pos="641350" algn="l"/>
                <a:tab pos="1918970" algn="l"/>
              </a:tabLst>
            </a:pPr>
            <a:r>
              <a:rPr sz="2400">
                <a:latin typeface="Calibri"/>
                <a:cs typeface="Calibri"/>
              </a:rPr>
              <a:t>a	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nd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7791" y="5613082"/>
            <a:ext cx="2900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>
                <a:latin typeface="Calibri"/>
                <a:cs typeface="Calibri"/>
              </a:rPr>
              <a:t>d)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All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mentioned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30">
                <a:solidFill>
                  <a:srgbClr val="000000"/>
                </a:solidFill>
              </a:rPr>
              <a:t>MCQ</a:t>
            </a:r>
            <a:r>
              <a:rPr spc="-130">
                <a:solidFill>
                  <a:srgbClr val="000000"/>
                </a:solidFill>
              </a:rPr>
              <a:t> </a:t>
            </a:r>
            <a:r>
              <a:rPr spc="10">
                <a:solidFill>
                  <a:srgbClr val="000000"/>
                </a:solidFill>
              </a:rPr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218</a:t>
            </a:fld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624" y="673671"/>
            <a:ext cx="9037955" cy="52235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50" spc="20">
                <a:solidFill>
                  <a:srgbClr val="4471C4"/>
                </a:solidFill>
                <a:latin typeface="Calibri"/>
                <a:cs typeface="Calibri"/>
              </a:rPr>
              <a:t>1.</a:t>
            </a:r>
            <a:r>
              <a:rPr sz="2150" spc="10">
                <a:solidFill>
                  <a:srgbClr val="4471C4"/>
                </a:solidFill>
                <a:latin typeface="Calibri"/>
                <a:cs typeface="Calibri"/>
              </a:rPr>
              <a:t> What</a:t>
            </a:r>
            <a:r>
              <a:rPr sz="2150" spc="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150" spc="-6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15">
                <a:solidFill>
                  <a:srgbClr val="4471C4"/>
                </a:solidFill>
                <a:latin typeface="Calibri"/>
                <a:cs typeface="Calibri"/>
              </a:rPr>
              <a:t>an</a:t>
            </a:r>
            <a:r>
              <a:rPr sz="2150" spc="2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4471C4"/>
                </a:solidFill>
                <a:latin typeface="Calibri"/>
                <a:cs typeface="Calibri"/>
              </a:rPr>
              <a:t>Instance</a:t>
            </a:r>
            <a:r>
              <a:rPr sz="2150" spc="1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150" spc="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150" spc="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4471C4"/>
                </a:solidFill>
                <a:latin typeface="Calibri"/>
                <a:cs typeface="Calibri"/>
              </a:rPr>
              <a:t>Database?</a:t>
            </a:r>
            <a:endParaRPr sz="21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289560" algn="l"/>
              </a:tabLst>
            </a:pPr>
            <a:r>
              <a:rPr sz="2150">
                <a:latin typeface="Calibri"/>
                <a:cs typeface="Calibri"/>
              </a:rPr>
              <a:t>The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logical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design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5">
                <a:latin typeface="Calibri"/>
                <a:cs typeface="Calibri"/>
              </a:rPr>
              <a:t> database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system</a:t>
            </a:r>
            <a:endParaRPr sz="21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308610" algn="l"/>
              </a:tabLst>
            </a:pPr>
            <a:r>
              <a:rPr sz="215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entire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set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of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attributes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of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Database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put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together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-6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single relation</a:t>
            </a:r>
            <a:endParaRPr sz="215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280035" algn="l"/>
              </a:tabLst>
            </a:pPr>
            <a:r>
              <a:rPr sz="215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state</a:t>
            </a:r>
            <a:r>
              <a:rPr sz="2150" spc="-6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database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system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at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any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given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point</a:t>
            </a:r>
            <a:r>
              <a:rPr sz="2150" spc="5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time</a:t>
            </a:r>
            <a:endParaRPr sz="21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308610" algn="l"/>
              </a:tabLst>
            </a:pPr>
            <a:r>
              <a:rPr sz="2150">
                <a:latin typeface="Calibri"/>
                <a:cs typeface="Calibri"/>
              </a:rPr>
              <a:t>The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initial</a:t>
            </a:r>
            <a:r>
              <a:rPr sz="2150" spc="-6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values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inserted</a:t>
            </a:r>
            <a:r>
              <a:rPr sz="2150" spc="114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into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 Database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immediately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after</a:t>
            </a:r>
            <a:r>
              <a:rPr sz="2150" spc="-4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its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creation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20">
                <a:solidFill>
                  <a:srgbClr val="4471C4"/>
                </a:solidFill>
                <a:latin typeface="Calibri"/>
                <a:cs typeface="Calibri"/>
              </a:rPr>
              <a:t>2.</a:t>
            </a:r>
            <a:r>
              <a:rPr sz="2150" spc="10">
                <a:solidFill>
                  <a:srgbClr val="4471C4"/>
                </a:solidFill>
                <a:latin typeface="Calibri"/>
                <a:cs typeface="Calibri"/>
              </a:rPr>
              <a:t> What</a:t>
            </a:r>
            <a:r>
              <a:rPr sz="2150" spc="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4471C4"/>
                </a:solidFill>
                <a:latin typeface="Calibri"/>
                <a:cs typeface="Calibri"/>
              </a:rPr>
              <a:t>does</a:t>
            </a:r>
            <a:r>
              <a:rPr sz="2150" spc="8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1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150" spc="8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40">
                <a:solidFill>
                  <a:srgbClr val="4471C4"/>
                </a:solidFill>
                <a:latin typeface="Calibri"/>
                <a:cs typeface="Calibri"/>
              </a:rPr>
              <a:t>“x”</a:t>
            </a:r>
            <a:r>
              <a:rPr sz="2150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4471C4"/>
                </a:solidFill>
                <a:latin typeface="Calibri"/>
                <a:cs typeface="Calibri"/>
              </a:rPr>
              <a:t>operator</a:t>
            </a:r>
            <a:r>
              <a:rPr sz="2150" spc="19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4471C4"/>
                </a:solidFill>
                <a:latin typeface="Calibri"/>
                <a:cs typeface="Calibri"/>
              </a:rPr>
              <a:t>do</a:t>
            </a:r>
            <a:r>
              <a:rPr sz="2150" spc="9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2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150" spc="-5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5">
                <a:solidFill>
                  <a:srgbClr val="4471C4"/>
                </a:solidFill>
                <a:latin typeface="Calibri"/>
                <a:cs typeface="Calibri"/>
              </a:rPr>
              <a:t>relational</a:t>
            </a:r>
            <a:r>
              <a:rPr sz="2150" spc="8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150" spc="-5">
                <a:solidFill>
                  <a:srgbClr val="4471C4"/>
                </a:solidFill>
                <a:latin typeface="Calibri"/>
                <a:cs typeface="Calibri"/>
              </a:rPr>
              <a:t>algebra?</a:t>
            </a:r>
            <a:endParaRPr sz="2150">
              <a:latin typeface="Calibri"/>
              <a:cs typeface="Calibri"/>
            </a:endParaRPr>
          </a:p>
          <a:p>
            <a:pPr marL="12700" marR="15875">
              <a:lnSpc>
                <a:spcPts val="2400"/>
              </a:lnSpc>
              <a:spcBef>
                <a:spcPts val="1030"/>
              </a:spcBef>
              <a:buAutoNum type="alphaLcParenR"/>
              <a:tabLst>
                <a:tab pos="365125" algn="l"/>
                <a:tab pos="365760" algn="l"/>
                <a:tab pos="1299210" algn="l"/>
                <a:tab pos="2433320" algn="l"/>
                <a:tab pos="3672840" algn="l"/>
                <a:tab pos="4349750" algn="l"/>
                <a:tab pos="4749800" algn="l"/>
                <a:tab pos="5426710" algn="l"/>
                <a:tab pos="5789295" algn="l"/>
                <a:tab pos="6294120" algn="l"/>
                <a:tab pos="7018655" algn="l"/>
                <a:tab pos="8096250" algn="l"/>
              </a:tabLst>
            </a:pPr>
            <a:r>
              <a:rPr sz="2150" spc="-5">
                <a:latin typeface="Calibri"/>
                <a:cs typeface="Calibri"/>
              </a:rPr>
              <a:t>Ou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-10">
                <a:latin typeface="Calibri"/>
                <a:cs typeface="Calibri"/>
              </a:rPr>
              <a:t>pu</a:t>
            </a:r>
            <a:r>
              <a:rPr sz="2150" spc="5">
                <a:latin typeface="Calibri"/>
                <a:cs typeface="Calibri"/>
              </a:rPr>
              <a:t>t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20">
                <a:latin typeface="Calibri"/>
                <a:cs typeface="Calibri"/>
              </a:rPr>
              <a:t>s</a:t>
            </a:r>
            <a:r>
              <a:rPr sz="2150" spc="65">
                <a:latin typeface="Calibri"/>
                <a:cs typeface="Calibri"/>
              </a:rPr>
              <a:t>p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-15">
                <a:latin typeface="Calibri"/>
                <a:cs typeface="Calibri"/>
              </a:rPr>
              <a:t>c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10">
                <a:latin typeface="Calibri"/>
                <a:cs typeface="Calibri"/>
              </a:rPr>
              <a:t>f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10">
                <a:latin typeface="Calibri"/>
                <a:cs typeface="Calibri"/>
              </a:rPr>
              <a:t>d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20">
                <a:latin typeface="Calibri"/>
                <a:cs typeface="Calibri"/>
              </a:rPr>
              <a:t>tt</a:t>
            </a:r>
            <a:r>
              <a:rPr sz="2150" spc="-10">
                <a:latin typeface="Calibri"/>
                <a:cs typeface="Calibri"/>
              </a:rPr>
              <a:t>r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10">
                <a:latin typeface="Calibri"/>
                <a:cs typeface="Calibri"/>
              </a:rPr>
              <a:t>bu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10">
                <a:latin typeface="Calibri"/>
                <a:cs typeface="Calibri"/>
              </a:rPr>
              <a:t>s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10">
                <a:latin typeface="Calibri"/>
                <a:cs typeface="Calibri"/>
              </a:rPr>
              <a:t>f</a:t>
            </a:r>
            <a:r>
              <a:rPr sz="2150" spc="-10">
                <a:latin typeface="Calibri"/>
                <a:cs typeface="Calibri"/>
              </a:rPr>
              <a:t>r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20">
                <a:latin typeface="Calibri"/>
                <a:cs typeface="Calibri"/>
              </a:rPr>
              <a:t>m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25">
                <a:latin typeface="Calibri"/>
                <a:cs typeface="Calibri"/>
              </a:rPr>
              <a:t>l</a:t>
            </a:r>
            <a:r>
              <a:rPr sz="2150" spc="5">
                <a:latin typeface="Calibri"/>
                <a:cs typeface="Calibri"/>
              </a:rPr>
              <a:t>l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0">
                <a:latin typeface="Calibri"/>
                <a:cs typeface="Calibri"/>
              </a:rPr>
              <a:t>r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30">
                <a:latin typeface="Calibri"/>
                <a:cs typeface="Calibri"/>
              </a:rPr>
              <a:t>w</a:t>
            </a:r>
            <a:r>
              <a:rPr sz="2150" spc="10">
                <a:latin typeface="Calibri"/>
                <a:cs typeface="Calibri"/>
              </a:rPr>
              <a:t>s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5">
                <a:latin typeface="Calibri"/>
                <a:cs typeface="Calibri"/>
              </a:rPr>
              <a:t>f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-10">
                <a:latin typeface="Calibri"/>
                <a:cs typeface="Calibri"/>
              </a:rPr>
              <a:t>h</a:t>
            </a:r>
            <a:r>
              <a:rPr sz="2150" spc="10">
                <a:latin typeface="Calibri"/>
                <a:cs typeface="Calibri"/>
              </a:rPr>
              <a:t>e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10">
                <a:latin typeface="Calibri"/>
                <a:cs typeface="Calibri"/>
              </a:rPr>
              <a:t>npu</a:t>
            </a:r>
            <a:r>
              <a:rPr sz="2150" spc="5">
                <a:latin typeface="Calibri"/>
                <a:cs typeface="Calibri"/>
              </a:rPr>
              <a:t>t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0">
                <a:latin typeface="Calibri"/>
                <a:cs typeface="Calibri"/>
              </a:rPr>
              <a:t>r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25">
                <a:latin typeface="Calibri"/>
                <a:cs typeface="Calibri"/>
              </a:rPr>
              <a:t>l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5">
                <a:latin typeface="Calibri"/>
                <a:cs typeface="Calibri"/>
              </a:rPr>
              <a:t>n.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5">
                <a:latin typeface="Calibri"/>
                <a:cs typeface="Calibri"/>
              </a:rPr>
              <a:t>R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5">
                <a:latin typeface="Calibri"/>
                <a:cs typeface="Calibri"/>
              </a:rPr>
              <a:t>m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70">
                <a:latin typeface="Calibri"/>
                <a:cs typeface="Calibri"/>
              </a:rPr>
              <a:t>v</a:t>
            </a:r>
            <a:r>
              <a:rPr sz="2150" spc="5">
                <a:latin typeface="Calibri"/>
                <a:cs typeface="Calibri"/>
              </a:rPr>
              <a:t>e  duplicate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tuples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from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output</a:t>
            </a:r>
          </a:p>
          <a:p>
            <a:pPr marL="12700" marR="5080">
              <a:lnSpc>
                <a:spcPts val="2330"/>
              </a:lnSpc>
              <a:spcBef>
                <a:spcPts val="1040"/>
              </a:spcBef>
              <a:buAutoNum type="alphaLcParenR"/>
              <a:tabLst>
                <a:tab pos="327660" algn="l"/>
              </a:tabLst>
            </a:pPr>
            <a:r>
              <a:rPr sz="2150">
                <a:latin typeface="Calibri"/>
                <a:cs typeface="Calibri"/>
              </a:rPr>
              <a:t>Output</a:t>
            </a:r>
            <a:r>
              <a:rPr sz="2150" spc="21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pairs</a:t>
            </a:r>
            <a:r>
              <a:rPr sz="2150" spc="17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20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rows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from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two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input</a:t>
            </a:r>
            <a:r>
              <a:rPr sz="2150" spc="21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relations</a:t>
            </a:r>
            <a:r>
              <a:rPr sz="2150" spc="16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that</a:t>
            </a:r>
            <a:r>
              <a:rPr sz="2150" spc="14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have</a:t>
            </a:r>
            <a:r>
              <a:rPr sz="2150" spc="16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same</a:t>
            </a:r>
            <a:r>
              <a:rPr sz="2150" spc="16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value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on</a:t>
            </a:r>
            <a:r>
              <a:rPr sz="2150" spc="15">
                <a:latin typeface="Calibri"/>
                <a:cs typeface="Calibri"/>
              </a:rPr>
              <a:t> all</a:t>
            </a:r>
            <a:r>
              <a:rPr sz="2150" spc="-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attributes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that</a:t>
            </a:r>
            <a:r>
              <a:rPr sz="2150" spc="6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have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same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98450" indent="-286385">
              <a:lnSpc>
                <a:spcPts val="2490"/>
              </a:lnSpc>
              <a:spcBef>
                <a:spcPts val="760"/>
              </a:spcBef>
              <a:buAutoNum type="alphaLcParenR"/>
              <a:tabLst>
                <a:tab pos="299085" algn="l"/>
              </a:tabLst>
            </a:pPr>
            <a:r>
              <a:rPr sz="2150">
                <a:latin typeface="Calibri"/>
                <a:cs typeface="Calibri"/>
              </a:rPr>
              <a:t>Output</a:t>
            </a:r>
            <a:r>
              <a:rPr sz="2150" spc="21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all</a:t>
            </a:r>
            <a:r>
              <a:rPr sz="2150" spc="1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pairs</a:t>
            </a:r>
            <a:r>
              <a:rPr sz="2150" spc="17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12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rows</a:t>
            </a:r>
            <a:r>
              <a:rPr sz="2150" spc="1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from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16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two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input</a:t>
            </a:r>
            <a:r>
              <a:rPr sz="2150" spc="21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relations</a:t>
            </a:r>
            <a:r>
              <a:rPr sz="2150" spc="18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(regardless</a:t>
            </a:r>
            <a:r>
              <a:rPr sz="2150" spc="17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204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whether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490"/>
              </a:lnSpc>
            </a:pPr>
            <a:r>
              <a:rPr sz="2150">
                <a:latin typeface="Calibri"/>
                <a:cs typeface="Calibri"/>
              </a:rPr>
              <a:t>or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not</a:t>
            </a:r>
            <a:r>
              <a:rPr sz="2150" spc="13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they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have</a:t>
            </a:r>
            <a:r>
              <a:rPr sz="2150" spc="-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same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values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on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common</a:t>
            </a:r>
            <a:r>
              <a:rPr sz="2150" spc="16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attributes)</a:t>
            </a:r>
            <a:endParaRPr sz="215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800"/>
              </a:spcBef>
              <a:buAutoNum type="alphaLcParenR" startAt="4"/>
              <a:tabLst>
                <a:tab pos="308610" algn="l"/>
              </a:tabLst>
            </a:pPr>
            <a:r>
              <a:rPr sz="2150" spc="-10">
                <a:latin typeface="Calibri"/>
                <a:cs typeface="Calibri"/>
              </a:rPr>
              <a:t>Returns</a:t>
            </a:r>
            <a:r>
              <a:rPr sz="2150" spc="16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5">
                <a:latin typeface="Calibri"/>
                <a:cs typeface="Calibri"/>
              </a:rPr>
              <a:t> rows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of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input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relation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that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satisfy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predicate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>
                <a:solidFill>
                  <a:srgbClr val="000000"/>
                </a:solidFill>
              </a:rPr>
              <a:t>Glossary</a:t>
            </a:r>
            <a:r>
              <a:rPr spc="-40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219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3559159"/>
            <a:ext cx="6722109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  <a:tabLst>
                <a:tab pos="1646555" algn="l"/>
                <a:tab pos="3293745" algn="l"/>
                <a:tab pos="4940935" algn="l"/>
                <a:tab pos="6588125" algn="l"/>
              </a:tabLst>
            </a:pPr>
            <a:r>
              <a:rPr sz="950" spc="10">
                <a:latin typeface="Calibri"/>
                <a:cs typeface="Calibri"/>
              </a:rPr>
              <a:t>1	</a:t>
            </a:r>
            <a:r>
              <a:rPr sz="950">
                <a:latin typeface="Calibri"/>
                <a:cs typeface="Calibri"/>
              </a:rPr>
              <a:t>R</a:t>
            </a:r>
            <a:r>
              <a:rPr sz="950" spc="-30">
                <a:latin typeface="Calibri"/>
                <a:cs typeface="Calibri"/>
              </a:rPr>
              <a:t>A</a:t>
            </a:r>
            <a:r>
              <a:rPr sz="950" spc="20">
                <a:latin typeface="Calibri"/>
                <a:cs typeface="Calibri"/>
              </a:rPr>
              <a:t>M</a:t>
            </a:r>
            <a:r>
              <a:rPr sz="950">
                <a:latin typeface="Calibri"/>
                <a:cs typeface="Calibri"/>
              </a:rPr>
              <a:t>	</a:t>
            </a:r>
            <a:r>
              <a:rPr sz="950" spc="10">
                <a:latin typeface="Calibri"/>
                <a:cs typeface="Calibri"/>
              </a:rPr>
              <a:t>D</a:t>
            </a:r>
            <a:r>
              <a:rPr sz="950" spc="-20">
                <a:latin typeface="Calibri"/>
                <a:cs typeface="Calibri"/>
              </a:rPr>
              <a:t>E</a:t>
            </a:r>
            <a:r>
              <a:rPr sz="950" spc="-30">
                <a:latin typeface="Calibri"/>
                <a:cs typeface="Calibri"/>
              </a:rPr>
              <a:t>L</a:t>
            </a:r>
            <a:r>
              <a:rPr sz="950" spc="5">
                <a:latin typeface="Calibri"/>
                <a:cs typeface="Calibri"/>
              </a:rPr>
              <a:t>HI</a:t>
            </a:r>
            <a:r>
              <a:rPr sz="950">
                <a:latin typeface="Calibri"/>
                <a:cs typeface="Calibri"/>
              </a:rPr>
              <a:t>	</a:t>
            </a:r>
            <a:r>
              <a:rPr sz="950" spc="35">
                <a:latin typeface="Calibri"/>
                <a:cs typeface="Calibri"/>
              </a:rPr>
              <a:t>945512345</a:t>
            </a:r>
            <a:r>
              <a:rPr sz="950" spc="10">
                <a:latin typeface="Calibri"/>
                <a:cs typeface="Calibri"/>
              </a:rPr>
              <a:t>1</a:t>
            </a:r>
            <a:r>
              <a:rPr sz="950">
                <a:latin typeface="Calibri"/>
                <a:cs typeface="Calibri"/>
              </a:rPr>
              <a:t>	</a:t>
            </a:r>
            <a:r>
              <a:rPr sz="950" spc="35">
                <a:latin typeface="Calibri"/>
                <a:cs typeface="Calibri"/>
              </a:rPr>
              <a:t>18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25"/>
              <a:t>1</a:t>
            </a:r>
            <a:r>
              <a:rPr spc="-35"/>
              <a:t>.</a:t>
            </a:r>
            <a:r>
              <a:rPr spc="25"/>
              <a:t>1</a:t>
            </a:r>
            <a:r>
              <a:rPr spc="-80"/>
              <a:t>R</a:t>
            </a:r>
            <a:r>
              <a:rPr spc="35"/>
              <a:t>e</a:t>
            </a:r>
            <a:r>
              <a:rPr spc="30"/>
              <a:t>l</a:t>
            </a:r>
            <a:r>
              <a:rPr spc="-10"/>
              <a:t>a</a:t>
            </a:r>
            <a:r>
              <a:rPr spc="10"/>
              <a:t>t</a:t>
            </a:r>
            <a:r>
              <a:rPr spc="35"/>
              <a:t>i</a:t>
            </a:r>
            <a:r>
              <a:rPr spc="5"/>
              <a:t>o</a:t>
            </a:r>
            <a:r>
              <a:rPr spc="15"/>
              <a:t>n</a:t>
            </a:r>
            <a:r>
              <a:rPr spc="-15"/>
              <a:t>a</a:t>
            </a:r>
            <a:r>
              <a:rPr spc="5"/>
              <a:t>l</a:t>
            </a:r>
            <a:r>
              <a:rPr spc="-170"/>
              <a:t> </a:t>
            </a:r>
            <a:r>
              <a:rPr spc="10"/>
              <a:t>D</a:t>
            </a:r>
            <a:r>
              <a:rPr spc="-20"/>
              <a:t>a</a:t>
            </a:r>
            <a:r>
              <a:rPr spc="10"/>
              <a:t>ta</a:t>
            </a:r>
            <a:r>
              <a:rPr spc="-135"/>
              <a:t> </a:t>
            </a:r>
            <a:r>
              <a:rPr spc="50"/>
              <a:t>M</a:t>
            </a:r>
            <a:r>
              <a:rPr spc="5"/>
              <a:t>o</a:t>
            </a:r>
            <a:r>
              <a:rPr spc="15"/>
              <a:t>d</a:t>
            </a:r>
            <a:r>
              <a:rPr spc="30"/>
              <a:t>e</a:t>
            </a:r>
            <a:r>
              <a:rPr spc="5"/>
              <a:t>l</a:t>
            </a:r>
            <a:r>
              <a:rPr spc="-100"/>
              <a:t> </a:t>
            </a:r>
            <a:r>
              <a:rPr spc="30"/>
              <a:t>C</a:t>
            </a:r>
            <a:r>
              <a:rPr spc="5"/>
              <a:t>o</a:t>
            </a:r>
            <a:r>
              <a:rPr spc="10"/>
              <a:t>nc</a:t>
            </a:r>
            <a:r>
              <a:rPr spc="35"/>
              <a:t>e</a:t>
            </a:r>
            <a:r>
              <a:rPr spc="10"/>
              <a:t>pts</a:t>
            </a:r>
          </a:p>
        </p:txBody>
      </p:sp>
      <p:sp>
        <p:nvSpPr>
          <p:cNvPr id="5" name="object 5"/>
          <p:cNvSpPr/>
          <p:nvPr/>
        </p:nvSpPr>
        <p:spPr>
          <a:xfrm>
            <a:off x="1400175" y="771525"/>
            <a:ext cx="9725025" cy="5543550"/>
          </a:xfrm>
          <a:custGeom>
            <a:avLst/>
            <a:gdLst/>
            <a:ahLst/>
            <a:cxnLst/>
            <a:rect l="l" t="t" r="r" b="b"/>
            <a:pathLst>
              <a:path w="9725025" h="5543550">
                <a:moveTo>
                  <a:pt x="9725025" y="0"/>
                </a:moveTo>
                <a:lnTo>
                  <a:pt x="0" y="0"/>
                </a:lnTo>
                <a:lnTo>
                  <a:pt x="0" y="5543550"/>
                </a:lnTo>
                <a:lnTo>
                  <a:pt x="9725025" y="5543550"/>
                </a:lnTo>
                <a:lnTo>
                  <a:pt x="9725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188" y="1129728"/>
            <a:ext cx="9768840" cy="44265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50"/>
              </a:spcBef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20">
                <a:solidFill>
                  <a:srgbClr val="273139"/>
                </a:solidFill>
                <a:latin typeface="Calibri"/>
                <a:cs typeface="Calibri"/>
              </a:rPr>
              <a:t>Attribute:</a:t>
            </a:r>
            <a:r>
              <a:rPr sz="2400" b="1" spc="10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Attributes</a:t>
            </a:r>
            <a:r>
              <a:rPr sz="2400" spc="10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509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  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properties</a:t>
            </a:r>
            <a:r>
              <a:rPr sz="2400" spc="5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400" spc="530">
                <a:solidFill>
                  <a:srgbClr val="273139"/>
                </a:solidFill>
                <a:latin typeface="Calibri"/>
                <a:cs typeface="Calibri"/>
              </a:rPr>
              <a:t> 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define    a   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relation.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e.g.;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10">
                <a:solidFill>
                  <a:srgbClr val="273139"/>
                </a:solidFill>
                <a:latin typeface="Calibri"/>
                <a:cs typeface="Calibri"/>
              </a:rPr>
              <a:t>ROLL_NO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,</a:t>
            </a:r>
            <a:r>
              <a:rPr sz="2400" spc="-1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165100" indent="-153035" algn="just">
              <a:lnSpc>
                <a:spcPts val="2855"/>
              </a:lnSpc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b="1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Schema:</a:t>
            </a:r>
            <a:r>
              <a:rPr sz="2400" b="1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schema</a:t>
            </a:r>
            <a:r>
              <a:rPr sz="2400" spc="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represents</a:t>
            </a:r>
            <a:r>
              <a:rPr sz="2400" spc="1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name</a:t>
            </a:r>
            <a:r>
              <a:rPr sz="2400" spc="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with</a:t>
            </a:r>
            <a:r>
              <a:rPr sz="2400" spc="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  <a:p>
            <a:pPr marL="12700" marR="13335" algn="just">
              <a:lnSpc>
                <a:spcPct val="99100"/>
              </a:lnSpc>
              <a:spcBef>
                <a:spcPts val="80"/>
              </a:spcBef>
            </a:pP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attributes.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e.g.;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STUDENT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(ROLL_NO,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NAME,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ADDRESS,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PHONE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and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AGE)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schema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STUDENT. </a:t>
            </a:r>
            <a:r>
              <a:rPr sz="2400" spc="-45">
                <a:solidFill>
                  <a:srgbClr val="273139"/>
                </a:solidFill>
                <a:latin typeface="Calibri"/>
                <a:cs typeface="Calibri"/>
              </a:rPr>
              <a:t>If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schema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has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more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than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1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relation,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it is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called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Relational</a:t>
            </a:r>
            <a:r>
              <a:rPr sz="2400" spc="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Schema.</a:t>
            </a:r>
            <a:endParaRPr sz="2400">
              <a:latin typeface="Calibri"/>
              <a:cs typeface="Calibri"/>
            </a:endParaRPr>
          </a:p>
          <a:p>
            <a:pPr marL="12700" marR="10160" algn="just">
              <a:lnSpc>
                <a:spcPts val="2850"/>
              </a:lnSpc>
              <a:spcBef>
                <a:spcPts val="170"/>
              </a:spcBef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30">
                <a:solidFill>
                  <a:srgbClr val="273139"/>
                </a:solidFill>
                <a:latin typeface="Calibri"/>
                <a:cs typeface="Calibri"/>
              </a:rPr>
              <a:t>Tuple: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Each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row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known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tuple.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above relation contains </a:t>
            </a:r>
            <a:r>
              <a:rPr sz="2400" spc="-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4</a:t>
            </a:r>
            <a:r>
              <a:rPr sz="2400" spc="-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tuples.</a:t>
            </a:r>
            <a:endParaRPr sz="2400">
              <a:latin typeface="Calibri"/>
              <a:cs typeface="Calibri"/>
            </a:endParaRPr>
          </a:p>
          <a:p>
            <a:pPr marL="165100" indent="-153035" algn="just">
              <a:lnSpc>
                <a:spcPts val="2830"/>
              </a:lnSpc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b="1" spc="204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Instance:</a:t>
            </a:r>
            <a:r>
              <a:rPr sz="2400" b="1" spc="2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2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400" spc="2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229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tuples</a:t>
            </a:r>
            <a:r>
              <a:rPr sz="2400" spc="2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229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2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400" spc="3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 spc="2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instance</a:t>
            </a:r>
            <a:r>
              <a:rPr sz="2400" spc="229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55"/>
              </a:lnSpc>
            </a:pP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time</a:t>
            </a:r>
            <a:r>
              <a:rPr sz="2400" spc="509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5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called</a:t>
            </a:r>
            <a:r>
              <a:rPr sz="2400" spc="6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5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6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instance.</a:t>
            </a:r>
            <a:r>
              <a:rPr sz="2400" spc="4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Table</a:t>
            </a:r>
            <a:r>
              <a:rPr sz="2400" spc="5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 spc="484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shows</a:t>
            </a:r>
            <a:r>
              <a:rPr sz="2400" spc="5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5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instance</a:t>
            </a:r>
            <a:r>
              <a:rPr sz="2400" spc="509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6350" algn="just">
              <a:lnSpc>
                <a:spcPts val="2930"/>
              </a:lnSpc>
              <a:spcBef>
                <a:spcPts val="40"/>
              </a:spcBef>
            </a:pP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STUDENT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time.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can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change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whenever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there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insertion,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deletion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updation</a:t>
            </a:r>
            <a:r>
              <a:rPr sz="2400" spc="-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5" y="9525"/>
            <a:ext cx="1371600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00100"/>
            <a:ext cx="8065770" cy="49282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30">
                <a:solidFill>
                  <a:srgbClr val="4471C4"/>
                </a:solidFill>
                <a:latin typeface="Calibri"/>
                <a:cs typeface="Calibri"/>
              </a:rPr>
              <a:t>5.Which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 of 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following</a:t>
            </a:r>
            <a:r>
              <a:rPr sz="2400" spc="-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not</a:t>
            </a:r>
            <a:r>
              <a:rPr sz="2400" spc="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4471C4"/>
                </a:solidFill>
                <a:latin typeface="Calibri"/>
                <a:cs typeface="Calibri"/>
              </a:rPr>
              <a:t>valid</a:t>
            </a:r>
            <a:r>
              <a:rPr sz="2400" spc="7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4471C4"/>
                </a:solidFill>
                <a:latin typeface="Calibri"/>
                <a:cs typeface="Calibri"/>
              </a:rPr>
              <a:t>aggregate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function?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5">
                <a:latin typeface="Calibri"/>
                <a:cs typeface="Calibri"/>
              </a:rPr>
              <a:t>COUNT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5"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15">
                <a:latin typeface="Calibri"/>
                <a:cs typeface="Calibri"/>
              </a:rPr>
              <a:t>SUM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>
                <a:latin typeface="Calibri"/>
                <a:cs typeface="Calibri"/>
              </a:rPr>
              <a:t>MAX</a:t>
            </a:r>
          </a:p>
          <a:p>
            <a:pPr marL="12700">
              <a:lnSpc>
                <a:spcPts val="2715"/>
              </a:lnSpc>
              <a:spcBef>
                <a:spcPts val="725"/>
              </a:spcBef>
            </a:pPr>
            <a:r>
              <a:rPr sz="2400" spc="-30">
                <a:solidFill>
                  <a:srgbClr val="4471C4"/>
                </a:solidFill>
                <a:latin typeface="Calibri"/>
                <a:cs typeface="Calibri"/>
              </a:rPr>
              <a:t>6.Which</a:t>
            </a:r>
            <a:r>
              <a:rPr sz="2400" spc="1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4471C4"/>
                </a:solidFill>
                <a:latin typeface="Calibri"/>
                <a:cs typeface="Calibri"/>
              </a:rPr>
              <a:t>command</a:t>
            </a:r>
            <a:r>
              <a:rPr sz="2400" spc="1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6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4471C4"/>
                </a:solidFill>
                <a:latin typeface="Calibri"/>
                <a:cs typeface="Calibri"/>
              </a:rPr>
              <a:t>used</a:t>
            </a:r>
            <a:r>
              <a:rPr sz="2400" spc="1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400" spc="1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change</a:t>
            </a:r>
            <a:r>
              <a:rPr sz="2400" spc="13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400" spc="13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definition</a:t>
            </a:r>
            <a:r>
              <a:rPr sz="2400" spc="16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400" spc="1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10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table</a:t>
            </a:r>
            <a:r>
              <a:rPr sz="2400" spc="2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SQL?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0">
                <a:latin typeface="Calibri"/>
                <a:cs typeface="Calibri"/>
              </a:rPr>
              <a:t>CREATE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>
                <a:latin typeface="Calibri"/>
                <a:cs typeface="Calibri"/>
              </a:rPr>
              <a:t>UPDATE</a:t>
            </a: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0">
                <a:latin typeface="Calibri"/>
                <a:cs typeface="Calibri"/>
              </a:rPr>
              <a:t>ALTER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5">
                <a:latin typeface="Calibri"/>
                <a:cs typeface="Calibri"/>
              </a:rPr>
              <a:t>SELECT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>
                <a:solidFill>
                  <a:srgbClr val="000000"/>
                </a:solidFill>
              </a:rPr>
              <a:t>Glossary</a:t>
            </a:r>
            <a:r>
              <a:rPr spc="-40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220</a:t>
            </a:fld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800100"/>
            <a:ext cx="8049895" cy="4594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30">
                <a:solidFill>
                  <a:srgbClr val="4471C4"/>
                </a:solidFill>
                <a:latin typeface="Calibri"/>
                <a:cs typeface="Calibri"/>
              </a:rPr>
              <a:t>7.Which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statement</a:t>
            </a:r>
            <a:r>
              <a:rPr sz="2400" spc="-2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4471C4"/>
                </a:solidFill>
                <a:latin typeface="Calibri"/>
                <a:cs typeface="Calibri"/>
              </a:rPr>
              <a:t>regarding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procedures?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10">
                <a:latin typeface="Calibri"/>
                <a:cs typeface="Calibri"/>
              </a:rPr>
              <a:t>They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include </a:t>
            </a:r>
            <a:r>
              <a:rPr sz="2400" spc="-15">
                <a:latin typeface="Calibri"/>
                <a:cs typeface="Calibri"/>
              </a:rPr>
              <a:t>procedural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statements.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10">
                <a:latin typeface="Calibri"/>
                <a:cs typeface="Calibri"/>
              </a:rPr>
              <a:t>They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work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similarly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does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not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need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unique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names.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cannot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created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statements.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30">
                <a:solidFill>
                  <a:srgbClr val="4471C4"/>
                </a:solidFill>
                <a:latin typeface="Calibri"/>
                <a:cs typeface="Calibri"/>
              </a:rPr>
              <a:t>8.Which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 of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 the</a:t>
            </a:r>
            <a:r>
              <a:rPr sz="2400" spc="-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following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4471C4"/>
                </a:solidFill>
                <a:latin typeface="Calibri"/>
                <a:cs typeface="Calibri"/>
              </a:rPr>
              <a:t>correct</a:t>
            </a:r>
            <a:r>
              <a:rPr sz="2400" spc="-1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order</a:t>
            </a:r>
            <a:r>
              <a:rPr sz="2400" spc="-1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of</a:t>
            </a:r>
            <a:r>
              <a:rPr sz="2400" spc="-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-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400" spc="-5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471C4"/>
                </a:solidFill>
                <a:latin typeface="Calibri"/>
                <a:cs typeface="Calibri"/>
              </a:rPr>
              <a:t>statement?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5">
                <a:latin typeface="Calibri"/>
                <a:cs typeface="Calibri"/>
              </a:rPr>
              <a:t>SELECT,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GROUP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30">
                <a:latin typeface="Calibri"/>
                <a:cs typeface="Calibri"/>
              </a:rPr>
              <a:t>BY,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WHERE,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HAVING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20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-20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W</a:t>
            </a:r>
            <a:r>
              <a:rPr sz="2400" spc="-5">
                <a:latin typeface="Calibri"/>
                <a:cs typeface="Calibri"/>
              </a:rPr>
              <a:t>H</a:t>
            </a:r>
            <a:r>
              <a:rPr sz="2400" spc="25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-15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10">
                <a:latin typeface="Calibri"/>
                <a:cs typeface="Calibri"/>
              </a:rPr>
              <a:t>B</a:t>
            </a:r>
            <a:r>
              <a:rPr sz="2400" spc="-270">
                <a:latin typeface="Calibri"/>
                <a:cs typeface="Calibri"/>
              </a:rPr>
              <a:t>Y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</a:t>
            </a:r>
            <a:r>
              <a:rPr sz="2400" spc="-4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</a:t>
            </a: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5">
                <a:latin typeface="Calibri"/>
                <a:cs typeface="Calibri"/>
              </a:rPr>
              <a:t>SELECT,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HAVING,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WHERE,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GROUP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5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25">
                <a:latin typeface="Calibri"/>
                <a:cs typeface="Calibri"/>
              </a:rPr>
              <a:t>SELECT,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WHERE,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HAVING,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GROUP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5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>
                <a:solidFill>
                  <a:srgbClr val="000000"/>
                </a:solidFill>
              </a:rPr>
              <a:t>Glossary</a:t>
            </a:r>
            <a:r>
              <a:rPr spc="-40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221</a:t>
            </a:fld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021320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lang="en-US"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https://www.niet.co.in/pdf/previous-years/2022-23/4th-Semester-2022-2023/ACSAI0402.pdf</a:t>
            </a:r>
          </a:p>
          <a:p>
            <a:pPr marL="241300" indent="-229235">
              <a:lnSpc>
                <a:spcPts val="2755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http://www.aktuonline.com/papers/btech-cs-5-sem-data-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base-management-system-rcs501-2020.pdf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50"/>
              </a:lnSpc>
              <a:spcBef>
                <a:spcPts val="108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http://www.aktuonline.com/papers/btech-cs-5-sem-database- </a:t>
            </a:r>
            <a:r>
              <a:rPr sz="2400" spc="-53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management-system-KCS501-2018-19.pdf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990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http://www.aktuonline.com/papers/btech-cs-5-sem-database- </a:t>
            </a:r>
            <a:r>
              <a:rPr sz="2400" spc="-53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management-system-ncs-502-2017-18.pdf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905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http://www.aktuonline.com/papers/btech-cs-5-sem-database- </a:t>
            </a:r>
            <a:r>
              <a:rPr sz="2400" spc="-53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4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management-system-ncs-502-2016-17.pdf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90905"/>
            <a:chOff x="2897251" y="0"/>
            <a:chExt cx="7778750" cy="890905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1550" y="0"/>
              <a:ext cx="4014851" cy="890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45709" y="57785"/>
            <a:ext cx="34785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>
                <a:solidFill>
                  <a:srgbClr val="000000"/>
                </a:solidFill>
              </a:rPr>
              <a:t>O</a:t>
            </a:r>
            <a:r>
              <a:rPr spc="25">
                <a:solidFill>
                  <a:srgbClr val="000000"/>
                </a:solidFill>
              </a:rPr>
              <a:t>l</a:t>
            </a:r>
            <a:r>
              <a:rPr spc="15">
                <a:solidFill>
                  <a:srgbClr val="000000"/>
                </a:solidFill>
              </a:rPr>
              <a:t>d</a:t>
            </a:r>
            <a:r>
              <a:rPr spc="-55">
                <a:solidFill>
                  <a:srgbClr val="000000"/>
                </a:solidFill>
              </a:rPr>
              <a:t> </a:t>
            </a:r>
            <a:r>
              <a:rPr spc="50">
                <a:solidFill>
                  <a:srgbClr val="000000"/>
                </a:solidFill>
              </a:rPr>
              <a:t>Q</a:t>
            </a:r>
            <a:r>
              <a:rPr spc="15">
                <a:solidFill>
                  <a:srgbClr val="000000"/>
                </a:solidFill>
              </a:rPr>
              <a:t>u</a:t>
            </a:r>
            <a:r>
              <a:rPr spc="30">
                <a:solidFill>
                  <a:srgbClr val="000000"/>
                </a:solidFill>
              </a:rPr>
              <a:t>e</a:t>
            </a:r>
            <a:r>
              <a:rPr>
                <a:solidFill>
                  <a:srgbClr val="000000"/>
                </a:solidFill>
              </a:rPr>
              <a:t>s</a:t>
            </a:r>
            <a:r>
              <a:rPr spc="10">
                <a:solidFill>
                  <a:srgbClr val="000000"/>
                </a:solidFill>
              </a:rPr>
              <a:t>t</a:t>
            </a:r>
            <a:r>
              <a:rPr spc="40">
                <a:solidFill>
                  <a:srgbClr val="000000"/>
                </a:solidFill>
              </a:rPr>
              <a:t>i</a:t>
            </a:r>
            <a:r>
              <a:rPr spc="5">
                <a:solidFill>
                  <a:srgbClr val="000000"/>
                </a:solidFill>
              </a:rPr>
              <a:t>o</a:t>
            </a:r>
            <a:r>
              <a:rPr spc="15">
                <a:solidFill>
                  <a:srgbClr val="000000"/>
                </a:solidFill>
              </a:rPr>
              <a:t>n</a:t>
            </a:r>
            <a:r>
              <a:rPr spc="-204">
                <a:solidFill>
                  <a:srgbClr val="000000"/>
                </a:solidFill>
              </a:rPr>
              <a:t> </a:t>
            </a:r>
            <a:r>
              <a:rPr spc="-55">
                <a:solidFill>
                  <a:srgbClr val="000000"/>
                </a:solidFill>
              </a:rPr>
              <a:t>P</a:t>
            </a:r>
            <a:r>
              <a:rPr spc="-10">
                <a:solidFill>
                  <a:srgbClr val="000000"/>
                </a:solidFill>
              </a:rPr>
              <a:t>a</a:t>
            </a:r>
            <a:r>
              <a:rPr spc="15">
                <a:solidFill>
                  <a:srgbClr val="000000"/>
                </a:solidFill>
              </a:rPr>
              <a:t>p</a:t>
            </a:r>
            <a:r>
              <a:rPr spc="30">
                <a:solidFill>
                  <a:srgbClr val="000000"/>
                </a:solidFill>
              </a:rPr>
              <a:t>e</a:t>
            </a:r>
            <a:r>
              <a:rPr spc="-90">
                <a:solidFill>
                  <a:srgbClr val="000000"/>
                </a:solidFill>
              </a:rPr>
              <a:t>r</a:t>
            </a:r>
            <a:r>
              <a:rPr spc="10">
                <a:solidFill>
                  <a:srgbClr val="000000"/>
                </a:solidFill>
              </a:rPr>
              <a:t>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24000" y="0"/>
            <a:ext cx="1447800" cy="819150"/>
            <a:chOff x="1524000" y="0"/>
            <a:chExt cx="1447800" cy="819150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0" y="0"/>
              <a:ext cx="1447800" cy="819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4000" y="19050"/>
              <a:ext cx="1371600" cy="781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222</a:t>
            </a:fld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991" y="876363"/>
            <a:ext cx="5669915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>
                <a:latin typeface="Calibri"/>
                <a:cs typeface="Calibri"/>
              </a:rPr>
              <a:t>What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Algebra?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>
                <a:latin typeface="Calibri"/>
                <a:cs typeface="Calibri"/>
              </a:rPr>
              <a:t>Describe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Integrity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constraints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991" y="1883727"/>
            <a:ext cx="8075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  <a:tab pos="1365885" algn="l"/>
                <a:tab pos="1995170" algn="l"/>
                <a:tab pos="3338829" algn="l"/>
                <a:tab pos="4283075" algn="l"/>
                <a:tab pos="4749800" algn="l"/>
                <a:tab pos="5455285" algn="l"/>
                <a:tab pos="6951980" algn="l"/>
                <a:tab pos="7485380" algn="l"/>
              </a:tabLst>
            </a:pPr>
            <a:r>
              <a:rPr sz="2400" spc="15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sc</a:t>
            </a:r>
            <a:r>
              <a:rPr sz="2400" spc="-65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0">
                <a:latin typeface="Calibri"/>
                <a:cs typeface="Calibri"/>
              </a:rPr>
              <a:t>ll</a:t>
            </a:r>
            <a:r>
              <a:rPr sz="2400" spc="5">
                <a:latin typeface="Calibri"/>
                <a:cs typeface="Calibri"/>
              </a:rPr>
              <a:t>ow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er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20">
                <a:latin typeface="Calibri"/>
                <a:cs typeface="Calibri"/>
              </a:rPr>
              <a:t>(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)	</a:t>
            </a:r>
            <a:r>
              <a:rPr sz="2400" spc="-55">
                <a:latin typeface="Calibri"/>
                <a:cs typeface="Calibri"/>
              </a:rPr>
              <a:t>D</a:t>
            </a:r>
            <a:r>
              <a:rPr sz="2400" spc="15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-5">
                <a:latin typeface="Calibri"/>
                <a:cs typeface="Calibri"/>
              </a:rPr>
              <a:t>Co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15">
                <a:latin typeface="Calibri"/>
                <a:cs typeface="Calibri"/>
              </a:rPr>
              <a:t>(</a:t>
            </a:r>
            <a:r>
              <a:rPr sz="2400" spc="-30">
                <a:latin typeface="Calibri"/>
                <a:cs typeface="Calibri"/>
              </a:rPr>
              <a:t>ii</a:t>
            </a:r>
            <a:r>
              <a:rPr sz="2400">
                <a:latin typeface="Calibri"/>
                <a:cs typeface="Calibri"/>
              </a:rPr>
              <a:t>)	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3991" y="2116137"/>
            <a:ext cx="8081645" cy="38887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25"/>
              </a:spcBef>
            </a:pPr>
            <a:r>
              <a:rPr sz="2400" spc="10">
                <a:latin typeface="Calibri"/>
                <a:cs typeface="Calibri"/>
              </a:rPr>
              <a:t>command.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  <a:tab pos="4445000" algn="l"/>
              </a:tabLst>
            </a:pPr>
            <a:r>
              <a:rPr sz="2400" spc="-30">
                <a:latin typeface="Calibri"/>
                <a:cs typeface="Calibri"/>
              </a:rPr>
              <a:t>Write</a:t>
            </a:r>
            <a:r>
              <a:rPr sz="2400" spc="4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difference</a:t>
            </a:r>
            <a:r>
              <a:rPr sz="2400" spc="4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between</a:t>
            </a:r>
            <a:r>
              <a:rPr sz="2400" spc="3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Cross	</a:t>
            </a:r>
            <a:r>
              <a:rPr sz="2400" spc="-10">
                <a:latin typeface="Calibri"/>
                <a:cs typeface="Calibri"/>
              </a:rPr>
              <a:t>Join,</a:t>
            </a:r>
            <a:r>
              <a:rPr sz="2400" spc="3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Natural</a:t>
            </a:r>
            <a:r>
              <a:rPr sz="2400" spc="4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Join,</a:t>
            </a:r>
            <a:r>
              <a:rPr sz="2400" spc="4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left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outer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join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10">
                <a:latin typeface="Calibri"/>
                <a:cs typeface="Calibri"/>
              </a:rPr>
              <a:t>right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outer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join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suitable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example.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ai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 t</a:t>
            </a:r>
            <a:r>
              <a:rPr sz="2400" spc="-40">
                <a:latin typeface="Calibri"/>
                <a:cs typeface="Calibri"/>
              </a:rPr>
              <a:t>y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D</a:t>
            </a:r>
            <a:r>
              <a:rPr sz="2400" spc="-35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M</a:t>
            </a:r>
            <a:r>
              <a:rPr sz="2400" spc="2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241300" indent="-229235">
              <a:lnSpc>
                <a:spcPts val="272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>
                <a:latin typeface="Calibri"/>
                <a:cs typeface="Calibri"/>
              </a:rPr>
              <a:t>What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calculus?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Differentiate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algebra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20"/>
              </a:lnSpc>
            </a:pP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calculus.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>
                <a:latin typeface="Calibri"/>
                <a:cs typeface="Calibri"/>
              </a:rPr>
              <a:t>List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types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that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allowed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Attributes.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>
                <a:latin typeface="Calibri"/>
                <a:cs typeface="Calibri"/>
              </a:rPr>
              <a:t>What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you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mean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Cursors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SQL?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Define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Union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Intersection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using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545"/>
              </a:spcBef>
            </a:pPr>
            <a:r>
              <a:rPr spc="10">
                <a:solidFill>
                  <a:srgbClr val="000000"/>
                </a:solidFill>
              </a:rPr>
              <a:t>E</a:t>
            </a:r>
            <a:r>
              <a:rPr spc="30">
                <a:solidFill>
                  <a:srgbClr val="000000"/>
                </a:solidFill>
              </a:rPr>
              <a:t>x</a:t>
            </a:r>
            <a:r>
              <a:rPr spc="15">
                <a:solidFill>
                  <a:srgbClr val="000000"/>
                </a:solidFill>
              </a:rPr>
              <a:t>p</a:t>
            </a:r>
            <a:r>
              <a:rPr spc="30">
                <a:solidFill>
                  <a:srgbClr val="000000"/>
                </a:solidFill>
              </a:rPr>
              <a:t>e</a:t>
            </a:r>
            <a:r>
              <a:rPr spc="5">
                <a:solidFill>
                  <a:srgbClr val="000000"/>
                </a:solidFill>
              </a:rPr>
              <a:t>c</a:t>
            </a:r>
            <a:r>
              <a:rPr spc="-60">
                <a:solidFill>
                  <a:srgbClr val="000000"/>
                </a:solidFill>
              </a:rPr>
              <a:t>t</a:t>
            </a:r>
            <a:r>
              <a:rPr spc="35">
                <a:solidFill>
                  <a:srgbClr val="000000"/>
                </a:solidFill>
              </a:rPr>
              <a:t>e</a:t>
            </a:r>
            <a:r>
              <a:rPr spc="15">
                <a:solidFill>
                  <a:srgbClr val="000000"/>
                </a:solidFill>
              </a:rPr>
              <a:t>d</a:t>
            </a:r>
            <a:r>
              <a:rPr spc="-130">
                <a:solidFill>
                  <a:srgbClr val="000000"/>
                </a:solidFill>
              </a:rPr>
              <a:t> </a:t>
            </a:r>
            <a:r>
              <a:rPr spc="50">
                <a:solidFill>
                  <a:srgbClr val="000000"/>
                </a:solidFill>
              </a:rPr>
              <a:t>Q</a:t>
            </a:r>
            <a:r>
              <a:rPr spc="15">
                <a:solidFill>
                  <a:srgbClr val="000000"/>
                </a:solidFill>
              </a:rPr>
              <a:t>u</a:t>
            </a:r>
            <a:r>
              <a:rPr spc="30">
                <a:solidFill>
                  <a:srgbClr val="000000"/>
                </a:solidFill>
              </a:rPr>
              <a:t>e</a:t>
            </a:r>
            <a:r>
              <a:rPr>
                <a:solidFill>
                  <a:srgbClr val="000000"/>
                </a:solidFill>
              </a:rPr>
              <a:t>s</a:t>
            </a:r>
            <a:r>
              <a:rPr spc="10">
                <a:solidFill>
                  <a:srgbClr val="000000"/>
                </a:solidFill>
              </a:rPr>
              <a:t>t</a:t>
            </a:r>
            <a:r>
              <a:rPr spc="40">
                <a:solidFill>
                  <a:srgbClr val="000000"/>
                </a:solidFill>
              </a:rPr>
              <a:t>i</a:t>
            </a:r>
            <a:r>
              <a:rPr spc="5">
                <a:solidFill>
                  <a:srgbClr val="000000"/>
                </a:solidFill>
              </a:rPr>
              <a:t>o</a:t>
            </a:r>
            <a:r>
              <a:rPr spc="10">
                <a:solidFill>
                  <a:srgbClr val="000000"/>
                </a:solidFill>
              </a:rPr>
              <a:t>ns</a:t>
            </a:r>
            <a:r>
              <a:rPr spc="-220">
                <a:solidFill>
                  <a:srgbClr val="000000"/>
                </a:solidFill>
              </a:rPr>
              <a:t> </a:t>
            </a:r>
            <a:r>
              <a:rPr spc="-40">
                <a:solidFill>
                  <a:srgbClr val="000000"/>
                </a:solidFill>
              </a:rPr>
              <a:t>f</a:t>
            </a:r>
            <a:r>
              <a:rPr spc="5">
                <a:solidFill>
                  <a:srgbClr val="000000"/>
                </a:solidFill>
              </a:rPr>
              <a:t>o</a:t>
            </a:r>
            <a:r>
              <a:rPr spc="10">
                <a:solidFill>
                  <a:srgbClr val="000000"/>
                </a:solidFill>
              </a:rPr>
              <a:t>r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</a:t>
            </a:r>
            <a:r>
              <a:rPr spc="35">
                <a:solidFill>
                  <a:srgbClr val="000000"/>
                </a:solidFill>
              </a:rPr>
              <a:t>i</a:t>
            </a:r>
            <a:r>
              <a:rPr spc="-20">
                <a:solidFill>
                  <a:srgbClr val="000000"/>
                </a:solidFill>
              </a:rPr>
              <a:t>v</a:t>
            </a:r>
            <a:r>
              <a:rPr spc="35">
                <a:solidFill>
                  <a:srgbClr val="000000"/>
                </a:solidFill>
              </a:rPr>
              <a:t>e</a:t>
            </a:r>
            <a:r>
              <a:rPr spc="-90">
                <a:solidFill>
                  <a:srgbClr val="000000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s</a:t>
            </a:r>
            <a:r>
              <a:rPr spc="35">
                <a:solidFill>
                  <a:srgbClr val="000000"/>
                </a:solidFill>
              </a:rPr>
              <a:t>i</a:t>
            </a:r>
            <a:r>
              <a:rPr spc="10">
                <a:solidFill>
                  <a:srgbClr val="000000"/>
                </a:solidFill>
              </a:rPr>
              <a:t>ty</a:t>
            </a:r>
            <a:r>
              <a:rPr spc="-145">
                <a:solidFill>
                  <a:srgbClr val="000000"/>
                </a:solidFill>
              </a:rPr>
              <a:t> </a:t>
            </a:r>
            <a:r>
              <a:rPr spc="10">
                <a:solidFill>
                  <a:srgbClr val="000000"/>
                </a:solidFill>
              </a:rPr>
              <a:t>E</a:t>
            </a:r>
            <a:r>
              <a:rPr spc="-45">
                <a:solidFill>
                  <a:srgbClr val="000000"/>
                </a:solidFill>
              </a:rPr>
              <a:t>x</a:t>
            </a:r>
            <a:r>
              <a:rPr spc="-10">
                <a:solidFill>
                  <a:srgbClr val="000000"/>
                </a:solidFill>
              </a:rPr>
              <a:t>a</a:t>
            </a:r>
            <a:r>
              <a:rPr spc="20">
                <a:solidFill>
                  <a:srgbClr val="000000"/>
                </a:solidFill>
              </a:rPr>
              <a:t>m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223</a:t>
            </a:fld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991" y="968057"/>
            <a:ext cx="8078470" cy="49891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13335" indent="-229235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>
                <a:latin typeface="Calibri"/>
                <a:cs typeface="Calibri"/>
              </a:rPr>
              <a:t>Give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3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queries</a:t>
            </a:r>
            <a:r>
              <a:rPr sz="2400" spc="40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relational</a:t>
            </a:r>
            <a:r>
              <a:rPr sz="2400" spc="3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algebra</a:t>
            </a:r>
            <a:r>
              <a:rPr sz="2400" spc="3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using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schema: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ud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nt(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e)</a:t>
            </a: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10">
                <a:latin typeface="Calibri"/>
                <a:cs typeface="Calibri"/>
              </a:rPr>
              <a:t>enrolled(id,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code)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30">
                <a:latin typeface="Calibri"/>
                <a:cs typeface="Calibri"/>
              </a:rPr>
              <a:t>s</a:t>
            </a:r>
            <a:r>
              <a:rPr sz="2400" spc="10">
                <a:latin typeface="Calibri"/>
                <a:cs typeface="Calibri"/>
              </a:rPr>
              <a:t>ub</a:t>
            </a:r>
            <a:r>
              <a:rPr sz="2400" spc="20">
                <a:latin typeface="Calibri"/>
                <a:cs typeface="Calibri"/>
              </a:rPr>
              <a:t>j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t(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e,</a:t>
            </a:r>
            <a:r>
              <a:rPr sz="2400" spc="-21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)</a:t>
            </a:r>
          </a:p>
          <a:p>
            <a:pPr marL="765810" lvl="1" indent="-2959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2400" spc="-5">
                <a:latin typeface="Calibri"/>
                <a:cs typeface="Calibri"/>
              </a:rPr>
              <a:t>i).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What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names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students</a:t>
            </a:r>
            <a:r>
              <a:rPr sz="2400" spc="-19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enrolled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cs3020?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0">
                <a:latin typeface="Calibri"/>
                <a:cs typeface="Calibri"/>
              </a:rPr>
              <a:t>ii</a:t>
            </a:r>
            <a:r>
              <a:rPr sz="2400" spc="20">
                <a:latin typeface="Calibri"/>
                <a:cs typeface="Calibri"/>
              </a:rPr>
              <a:t>)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0">
                <a:latin typeface="Calibri"/>
                <a:cs typeface="Calibri"/>
              </a:rPr>
              <a:t>ub</a:t>
            </a:r>
            <a:r>
              <a:rPr sz="2400" spc="20">
                <a:latin typeface="Calibri"/>
                <a:cs typeface="Calibri"/>
              </a:rPr>
              <a:t>j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19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</a:t>
            </a:r>
            <a:r>
              <a:rPr sz="2400" spc="5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k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g?</a:t>
            </a: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>
                <a:latin typeface="Calibri"/>
                <a:cs typeface="Calibri"/>
              </a:rPr>
              <a:t>iii).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Who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teaches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cs1500?</a:t>
            </a: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>
                <a:latin typeface="Calibri"/>
                <a:cs typeface="Calibri"/>
              </a:rPr>
              <a:t>iv).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teaches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cs1500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or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cs3020?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>
                <a:latin typeface="Calibri"/>
                <a:cs typeface="Calibri"/>
              </a:rPr>
              <a:t>v).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Who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teaches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least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two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different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subjects?</a:t>
            </a:r>
            <a:endParaRPr sz="24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>
                <a:latin typeface="Calibri"/>
                <a:cs typeface="Calibri"/>
              </a:rPr>
              <a:t>vi).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What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names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10">
                <a:latin typeface="Calibri"/>
                <a:cs typeface="Calibri"/>
              </a:rPr>
              <a:t>students</a:t>
            </a:r>
            <a:r>
              <a:rPr sz="2400" spc="-1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cs1500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cs307?</a:t>
            </a:r>
          </a:p>
          <a:p>
            <a:pPr marL="698500" marR="5080" lvl="1" indent="-228600">
              <a:lnSpc>
                <a:spcPts val="2630"/>
              </a:lnSpc>
              <a:spcBef>
                <a:spcPts val="4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>
                <a:latin typeface="Calibri"/>
                <a:cs typeface="Calibri"/>
              </a:rPr>
              <a:t>vii).</a:t>
            </a:r>
            <a:r>
              <a:rPr sz="2400" spc="3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What</a:t>
            </a:r>
            <a:r>
              <a:rPr sz="2400" spc="3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3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3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names</a:t>
            </a:r>
            <a:r>
              <a:rPr sz="2400" spc="4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students</a:t>
            </a:r>
            <a:r>
              <a:rPr sz="2400" spc="4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3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both</a:t>
            </a:r>
            <a:r>
              <a:rPr sz="2400" spc="3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cs1500</a:t>
            </a:r>
            <a:r>
              <a:rPr sz="2400" spc="3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cs1200?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545"/>
              </a:spcBef>
            </a:pPr>
            <a:r>
              <a:rPr spc="10">
                <a:solidFill>
                  <a:srgbClr val="000000"/>
                </a:solidFill>
              </a:rPr>
              <a:t>E</a:t>
            </a:r>
            <a:r>
              <a:rPr spc="30">
                <a:solidFill>
                  <a:srgbClr val="000000"/>
                </a:solidFill>
              </a:rPr>
              <a:t>x</a:t>
            </a:r>
            <a:r>
              <a:rPr spc="15">
                <a:solidFill>
                  <a:srgbClr val="000000"/>
                </a:solidFill>
              </a:rPr>
              <a:t>p</a:t>
            </a:r>
            <a:r>
              <a:rPr spc="30">
                <a:solidFill>
                  <a:srgbClr val="000000"/>
                </a:solidFill>
              </a:rPr>
              <a:t>e</a:t>
            </a:r>
            <a:r>
              <a:rPr spc="5">
                <a:solidFill>
                  <a:srgbClr val="000000"/>
                </a:solidFill>
              </a:rPr>
              <a:t>c</a:t>
            </a:r>
            <a:r>
              <a:rPr spc="-60">
                <a:solidFill>
                  <a:srgbClr val="000000"/>
                </a:solidFill>
              </a:rPr>
              <a:t>t</a:t>
            </a:r>
            <a:r>
              <a:rPr spc="35">
                <a:solidFill>
                  <a:srgbClr val="000000"/>
                </a:solidFill>
              </a:rPr>
              <a:t>e</a:t>
            </a:r>
            <a:r>
              <a:rPr spc="15">
                <a:solidFill>
                  <a:srgbClr val="000000"/>
                </a:solidFill>
              </a:rPr>
              <a:t>d</a:t>
            </a:r>
            <a:r>
              <a:rPr spc="-130">
                <a:solidFill>
                  <a:srgbClr val="000000"/>
                </a:solidFill>
              </a:rPr>
              <a:t> </a:t>
            </a:r>
            <a:r>
              <a:rPr spc="50">
                <a:solidFill>
                  <a:srgbClr val="000000"/>
                </a:solidFill>
              </a:rPr>
              <a:t>Q</a:t>
            </a:r>
            <a:r>
              <a:rPr spc="15">
                <a:solidFill>
                  <a:srgbClr val="000000"/>
                </a:solidFill>
              </a:rPr>
              <a:t>u</a:t>
            </a:r>
            <a:r>
              <a:rPr spc="30">
                <a:solidFill>
                  <a:srgbClr val="000000"/>
                </a:solidFill>
              </a:rPr>
              <a:t>e</a:t>
            </a:r>
            <a:r>
              <a:rPr>
                <a:solidFill>
                  <a:srgbClr val="000000"/>
                </a:solidFill>
              </a:rPr>
              <a:t>s</a:t>
            </a:r>
            <a:r>
              <a:rPr spc="10">
                <a:solidFill>
                  <a:srgbClr val="000000"/>
                </a:solidFill>
              </a:rPr>
              <a:t>t</a:t>
            </a:r>
            <a:r>
              <a:rPr spc="40">
                <a:solidFill>
                  <a:srgbClr val="000000"/>
                </a:solidFill>
              </a:rPr>
              <a:t>i</a:t>
            </a:r>
            <a:r>
              <a:rPr spc="5">
                <a:solidFill>
                  <a:srgbClr val="000000"/>
                </a:solidFill>
              </a:rPr>
              <a:t>o</a:t>
            </a:r>
            <a:r>
              <a:rPr spc="10">
                <a:solidFill>
                  <a:srgbClr val="000000"/>
                </a:solidFill>
              </a:rPr>
              <a:t>ns</a:t>
            </a:r>
            <a:r>
              <a:rPr spc="-220">
                <a:solidFill>
                  <a:srgbClr val="000000"/>
                </a:solidFill>
              </a:rPr>
              <a:t> </a:t>
            </a:r>
            <a:r>
              <a:rPr spc="-40">
                <a:solidFill>
                  <a:srgbClr val="000000"/>
                </a:solidFill>
              </a:rPr>
              <a:t>f</a:t>
            </a:r>
            <a:r>
              <a:rPr spc="5">
                <a:solidFill>
                  <a:srgbClr val="000000"/>
                </a:solidFill>
              </a:rPr>
              <a:t>o</a:t>
            </a:r>
            <a:r>
              <a:rPr spc="10">
                <a:solidFill>
                  <a:srgbClr val="000000"/>
                </a:solidFill>
              </a:rPr>
              <a:t>r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</a:t>
            </a:r>
            <a:r>
              <a:rPr spc="35">
                <a:solidFill>
                  <a:srgbClr val="000000"/>
                </a:solidFill>
              </a:rPr>
              <a:t>i</a:t>
            </a:r>
            <a:r>
              <a:rPr spc="-20">
                <a:solidFill>
                  <a:srgbClr val="000000"/>
                </a:solidFill>
              </a:rPr>
              <a:t>v</a:t>
            </a:r>
            <a:r>
              <a:rPr spc="35">
                <a:solidFill>
                  <a:srgbClr val="000000"/>
                </a:solidFill>
              </a:rPr>
              <a:t>e</a:t>
            </a:r>
            <a:r>
              <a:rPr spc="-90">
                <a:solidFill>
                  <a:srgbClr val="000000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s</a:t>
            </a:r>
            <a:r>
              <a:rPr spc="35">
                <a:solidFill>
                  <a:srgbClr val="000000"/>
                </a:solidFill>
              </a:rPr>
              <a:t>i</a:t>
            </a:r>
            <a:r>
              <a:rPr spc="10">
                <a:solidFill>
                  <a:srgbClr val="000000"/>
                </a:solidFill>
              </a:rPr>
              <a:t>ty</a:t>
            </a:r>
            <a:r>
              <a:rPr spc="-145">
                <a:solidFill>
                  <a:srgbClr val="000000"/>
                </a:solidFill>
              </a:rPr>
              <a:t> </a:t>
            </a:r>
            <a:r>
              <a:rPr spc="10">
                <a:solidFill>
                  <a:srgbClr val="000000"/>
                </a:solidFill>
              </a:rPr>
              <a:t>E</a:t>
            </a:r>
            <a:r>
              <a:rPr spc="-45">
                <a:solidFill>
                  <a:srgbClr val="000000"/>
                </a:solidFill>
              </a:rPr>
              <a:t>x</a:t>
            </a:r>
            <a:r>
              <a:rPr spc="-10">
                <a:solidFill>
                  <a:srgbClr val="000000"/>
                </a:solidFill>
              </a:rPr>
              <a:t>a</a:t>
            </a:r>
            <a:r>
              <a:rPr spc="20">
                <a:solidFill>
                  <a:srgbClr val="000000"/>
                </a:solidFill>
              </a:rPr>
              <a:t>m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224</a:t>
            </a:fld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10">
                <a:solidFill>
                  <a:srgbClr val="000000"/>
                </a:solidFill>
              </a:rPr>
              <a:t>Recap</a:t>
            </a:r>
            <a:r>
              <a:rPr spc="-80">
                <a:solidFill>
                  <a:srgbClr val="000000"/>
                </a:solidFill>
              </a:rPr>
              <a:t> </a:t>
            </a:r>
            <a:r>
              <a:rPr spc="5">
                <a:solidFill>
                  <a:srgbClr val="000000"/>
                </a:solidFill>
              </a:rPr>
              <a:t>of</a:t>
            </a:r>
            <a:r>
              <a:rPr spc="-40">
                <a:solidFill>
                  <a:srgbClr val="000000"/>
                </a:solidFill>
              </a:rPr>
              <a:t> </a:t>
            </a:r>
            <a:r>
              <a:rPr spc="1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3991" y="1273111"/>
            <a:ext cx="6461125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Knowledge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model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Knowledge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Commands.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Knowledge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handling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queries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-10">
                <a:latin typeface="Calibri"/>
                <a:cs typeface="Calibri"/>
              </a:rPr>
              <a:t>DBMS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Knowledge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Cursors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Procedures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225</a:t>
            </a:fld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545"/>
              </a:spcBef>
            </a:pPr>
            <a:r>
              <a:rPr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3991" y="1195006"/>
            <a:ext cx="8073390" cy="42316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>
                <a:latin typeface="Calibri"/>
                <a:cs typeface="Calibri"/>
              </a:rPr>
              <a:t>Korth,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Silbertz,</a:t>
            </a:r>
            <a:r>
              <a:rPr sz="2150" spc="175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Sudarshan,”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Database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-30">
                <a:latin typeface="Calibri"/>
                <a:cs typeface="Calibri"/>
              </a:rPr>
              <a:t>Concepts”,</a:t>
            </a:r>
            <a:r>
              <a:rPr sz="2150" spc="23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McGraw</a:t>
            </a:r>
            <a:r>
              <a:rPr sz="2150" spc="14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Hill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>
                <a:latin typeface="Calibri"/>
                <a:cs typeface="Calibri"/>
              </a:rPr>
              <a:t>Date </a:t>
            </a:r>
            <a:r>
              <a:rPr sz="2150" spc="10">
                <a:latin typeface="Calibri"/>
                <a:cs typeface="Calibri"/>
              </a:rPr>
              <a:t>C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J,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-35">
                <a:latin typeface="Calibri"/>
                <a:cs typeface="Calibri"/>
              </a:rPr>
              <a:t>“An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Introduction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to </a:t>
            </a:r>
            <a:r>
              <a:rPr sz="2150" spc="5">
                <a:latin typeface="Calibri"/>
                <a:cs typeface="Calibri"/>
              </a:rPr>
              <a:t>Database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-30">
                <a:latin typeface="Calibri"/>
                <a:cs typeface="Calibri"/>
              </a:rPr>
              <a:t>Systems”,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Addision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Wesley</a:t>
            </a:r>
            <a:endParaRPr sz="2150">
              <a:latin typeface="Calibri"/>
              <a:cs typeface="Calibri"/>
            </a:endParaRPr>
          </a:p>
          <a:p>
            <a:pPr marL="241300" marR="5080" indent="-229235">
              <a:lnSpc>
                <a:spcPct val="728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>
                <a:latin typeface="Calibri"/>
                <a:cs typeface="Calibri"/>
              </a:rPr>
              <a:t>Elmasri,</a:t>
            </a:r>
            <a:r>
              <a:rPr sz="2150" spc="10">
                <a:latin typeface="Calibri"/>
                <a:cs typeface="Calibri"/>
              </a:rPr>
              <a:t> Navathe,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“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Fundamentals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Database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Systems”,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Addision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Wesley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>
                <a:latin typeface="Calibri"/>
                <a:cs typeface="Calibri"/>
              </a:rPr>
              <a:t>O’Neil,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Databases,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Elsevier</a:t>
            </a:r>
            <a:r>
              <a:rPr sz="2150" spc="1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Pub.</a:t>
            </a: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>
                <a:latin typeface="Calibri"/>
                <a:cs typeface="Calibri"/>
              </a:rPr>
              <a:t>RAMAKRISHNAN"Database</a:t>
            </a:r>
            <a:r>
              <a:rPr sz="2150" spc="19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Management</a:t>
            </a:r>
            <a:r>
              <a:rPr sz="2150" spc="14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Systems",McGraw</a:t>
            </a:r>
            <a:r>
              <a:rPr sz="2150" spc="19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Hill</a:t>
            </a:r>
            <a:endParaRPr sz="2150">
              <a:latin typeface="Calibri"/>
              <a:cs typeface="Calibri"/>
            </a:endParaRPr>
          </a:p>
          <a:p>
            <a:pPr marL="241300" marR="12065" indent="-229235">
              <a:lnSpc>
                <a:spcPct val="728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  <a:tab pos="975360" algn="l"/>
                <a:tab pos="3129280" algn="l"/>
                <a:tab pos="4845050" algn="l"/>
                <a:tab pos="6122670" algn="l"/>
                <a:tab pos="6894830" algn="l"/>
              </a:tabLst>
            </a:pPr>
            <a:r>
              <a:rPr sz="2150" spc="-10">
                <a:latin typeface="Calibri"/>
                <a:cs typeface="Calibri"/>
              </a:rPr>
              <a:t>L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55">
                <a:latin typeface="Calibri"/>
                <a:cs typeface="Calibri"/>
              </a:rPr>
              <a:t>o</a:t>
            </a:r>
            <a:r>
              <a:rPr sz="2150" spc="10">
                <a:latin typeface="Calibri"/>
                <a:cs typeface="Calibri"/>
              </a:rPr>
              <a:t>n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5">
                <a:latin typeface="Calibri"/>
                <a:cs typeface="Calibri"/>
              </a:rPr>
              <a:t>&amp;</a:t>
            </a:r>
            <a:r>
              <a:rPr sz="2150" spc="70">
                <a:latin typeface="Calibri"/>
                <a:cs typeface="Calibri"/>
              </a:rPr>
              <a:t>L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60">
                <a:latin typeface="Calibri"/>
                <a:cs typeface="Calibri"/>
              </a:rPr>
              <a:t>o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-165">
                <a:latin typeface="Calibri"/>
                <a:cs typeface="Calibri"/>
              </a:rPr>
              <a:t>,</a:t>
            </a:r>
            <a:r>
              <a:rPr sz="2150" spc="-5">
                <a:latin typeface="Calibri"/>
                <a:cs typeface="Calibri"/>
              </a:rPr>
              <a:t>”</a:t>
            </a:r>
            <a:r>
              <a:rPr sz="2150" spc="25">
                <a:latin typeface="Calibri"/>
                <a:cs typeface="Calibri"/>
              </a:rPr>
              <a:t>D</a:t>
            </a:r>
            <a:r>
              <a:rPr sz="2150" spc="15">
                <a:latin typeface="Calibri"/>
                <a:cs typeface="Calibri"/>
              </a:rPr>
              <a:t>a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15">
                <a:latin typeface="Calibri"/>
                <a:cs typeface="Calibri"/>
              </a:rPr>
              <a:t>a</a:t>
            </a:r>
            <a:r>
              <a:rPr sz="2150" spc="-10">
                <a:latin typeface="Calibri"/>
                <a:cs typeface="Calibri"/>
              </a:rPr>
              <a:t>b</a:t>
            </a:r>
            <a:r>
              <a:rPr sz="2150" spc="15">
                <a:latin typeface="Calibri"/>
                <a:cs typeface="Calibri"/>
              </a:rPr>
              <a:t>a</a:t>
            </a:r>
            <a:r>
              <a:rPr sz="2150" spc="55">
                <a:latin typeface="Calibri"/>
                <a:cs typeface="Calibri"/>
              </a:rPr>
              <a:t>s</a:t>
            </a:r>
            <a:r>
              <a:rPr sz="2150" spc="10">
                <a:latin typeface="Calibri"/>
                <a:cs typeface="Calibri"/>
              </a:rPr>
              <a:t>e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30">
                <a:latin typeface="Calibri"/>
                <a:cs typeface="Calibri"/>
              </a:rPr>
              <a:t>M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105">
                <a:latin typeface="Calibri"/>
                <a:cs typeface="Calibri"/>
              </a:rPr>
              <a:t>g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80">
                <a:latin typeface="Calibri"/>
                <a:cs typeface="Calibri"/>
              </a:rPr>
              <a:t>m</a:t>
            </a:r>
            <a:r>
              <a:rPr sz="2150" spc="-25">
                <a:latin typeface="Calibri"/>
                <a:cs typeface="Calibri"/>
              </a:rPr>
              <a:t>e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5">
                <a:latin typeface="Calibri"/>
                <a:cs typeface="Calibri"/>
              </a:rPr>
              <a:t>t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5">
                <a:latin typeface="Calibri"/>
                <a:cs typeface="Calibri"/>
              </a:rPr>
              <a:t>S</a:t>
            </a:r>
            <a:r>
              <a:rPr sz="2150" spc="-5">
                <a:latin typeface="Calibri"/>
                <a:cs typeface="Calibri"/>
              </a:rPr>
              <a:t>y</a:t>
            </a:r>
            <a:r>
              <a:rPr sz="2150" spc="-20">
                <a:latin typeface="Calibri"/>
                <a:cs typeface="Calibri"/>
              </a:rPr>
              <a:t>s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50">
                <a:latin typeface="Calibri"/>
                <a:cs typeface="Calibri"/>
              </a:rPr>
              <a:t>e</a:t>
            </a:r>
            <a:r>
              <a:rPr sz="2150" spc="5">
                <a:latin typeface="Calibri"/>
                <a:cs typeface="Calibri"/>
              </a:rPr>
              <a:t>m</a:t>
            </a:r>
            <a:r>
              <a:rPr sz="2150" spc="55">
                <a:latin typeface="Calibri"/>
                <a:cs typeface="Calibri"/>
              </a:rPr>
              <a:t>s</a:t>
            </a:r>
            <a:r>
              <a:rPr sz="2150" spc="-229">
                <a:latin typeface="Calibri"/>
                <a:cs typeface="Calibri"/>
              </a:rPr>
              <a:t>”</a:t>
            </a:r>
            <a:r>
              <a:rPr sz="2150" spc="5">
                <a:latin typeface="Calibri"/>
                <a:cs typeface="Calibri"/>
              </a:rPr>
              <a:t>,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20">
                <a:latin typeface="Calibri"/>
                <a:cs typeface="Calibri"/>
              </a:rPr>
              <a:t>V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5">
                <a:latin typeface="Calibri"/>
                <a:cs typeface="Calibri"/>
              </a:rPr>
              <a:t>k</a:t>
            </a:r>
            <a:r>
              <a:rPr sz="2150" spc="10">
                <a:latin typeface="Calibri"/>
                <a:cs typeface="Calibri"/>
              </a:rPr>
              <a:t>as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10">
                <a:latin typeface="Calibri"/>
                <a:cs typeface="Calibri"/>
              </a:rPr>
              <a:t>P</a:t>
            </a:r>
            <a:r>
              <a:rPr sz="2150" spc="65">
                <a:latin typeface="Calibri"/>
                <a:cs typeface="Calibri"/>
              </a:rPr>
              <a:t>u</a:t>
            </a:r>
            <a:r>
              <a:rPr sz="2150" spc="-10">
                <a:latin typeface="Calibri"/>
                <a:cs typeface="Calibri"/>
              </a:rPr>
              <a:t>b</a:t>
            </a:r>
            <a:r>
              <a:rPr sz="2150" spc="25">
                <a:latin typeface="Calibri"/>
                <a:cs typeface="Calibri"/>
              </a:rPr>
              <a:t>li</a:t>
            </a:r>
            <a:r>
              <a:rPr sz="2150" spc="-20">
                <a:latin typeface="Calibri"/>
                <a:cs typeface="Calibri"/>
              </a:rPr>
              <a:t>s</a:t>
            </a:r>
            <a:r>
              <a:rPr sz="2150" spc="-10">
                <a:latin typeface="Calibri"/>
                <a:cs typeface="Calibri"/>
              </a:rPr>
              <a:t>h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5">
                <a:latin typeface="Calibri"/>
                <a:cs typeface="Calibri"/>
              </a:rPr>
              <a:t>g  </a:t>
            </a:r>
            <a:r>
              <a:rPr sz="2150" spc="-5">
                <a:latin typeface="Calibri"/>
                <a:cs typeface="Calibri"/>
              </a:rPr>
              <a:t>House</a:t>
            </a:r>
            <a:endParaRPr sz="2150">
              <a:latin typeface="Calibri"/>
              <a:cs typeface="Calibri"/>
            </a:endParaRPr>
          </a:p>
          <a:p>
            <a:pPr marL="241300" marR="10160" indent="-229235">
              <a:lnSpc>
                <a:spcPct val="699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  <a:tab pos="241935" algn="l"/>
                <a:tab pos="946785" algn="l"/>
                <a:tab pos="1289685" algn="l"/>
                <a:tab pos="2109470" algn="l"/>
                <a:tab pos="2357120" algn="l"/>
                <a:tab pos="2805430" algn="l"/>
                <a:tab pos="4340225" algn="l"/>
                <a:tab pos="4711700" algn="l"/>
                <a:tab pos="5903595" algn="l"/>
                <a:tab pos="7113905" algn="l"/>
              </a:tabLst>
            </a:pPr>
            <a:r>
              <a:rPr sz="2150" spc="25">
                <a:latin typeface="Calibri"/>
                <a:cs typeface="Calibri"/>
              </a:rPr>
              <a:t>Bi</a:t>
            </a:r>
            <a:r>
              <a:rPr sz="2150" spc="-10">
                <a:latin typeface="Calibri"/>
                <a:cs typeface="Calibri"/>
              </a:rPr>
              <a:t>p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10">
                <a:latin typeface="Calibri"/>
                <a:cs typeface="Calibri"/>
              </a:rPr>
              <a:t>n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30">
                <a:latin typeface="Calibri"/>
                <a:cs typeface="Calibri"/>
              </a:rPr>
              <a:t>C</a:t>
            </a:r>
            <a:r>
              <a:rPr sz="2150" spc="5">
                <a:latin typeface="Calibri"/>
                <a:cs typeface="Calibri"/>
              </a:rPr>
              <a:t>.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0">
                <a:latin typeface="Calibri"/>
                <a:cs typeface="Calibri"/>
              </a:rPr>
              <a:t>D</a:t>
            </a:r>
            <a:r>
              <a:rPr sz="2150" spc="50">
                <a:latin typeface="Calibri"/>
                <a:cs typeface="Calibri"/>
              </a:rPr>
              <a:t>e</a:t>
            </a:r>
            <a:r>
              <a:rPr sz="2150" spc="-20">
                <a:latin typeface="Calibri"/>
                <a:cs typeface="Calibri"/>
              </a:rPr>
              <a:t>s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5">
                <a:latin typeface="Calibri"/>
                <a:cs typeface="Calibri"/>
              </a:rPr>
              <a:t>,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10">
                <a:latin typeface="Calibri"/>
                <a:cs typeface="Calibri"/>
              </a:rPr>
              <a:t>“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30">
                <a:latin typeface="Calibri"/>
                <a:cs typeface="Calibri"/>
              </a:rPr>
              <a:t>A</a:t>
            </a:r>
            <a:r>
              <a:rPr sz="2150" spc="10">
                <a:latin typeface="Calibri"/>
                <a:cs typeface="Calibri"/>
              </a:rPr>
              <a:t>n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20">
                <a:latin typeface="Calibri"/>
                <a:cs typeface="Calibri"/>
              </a:rPr>
              <a:t>I</a:t>
            </a:r>
            <a:r>
              <a:rPr sz="2150" spc="-10">
                <a:latin typeface="Calibri"/>
                <a:cs typeface="Calibri"/>
              </a:rPr>
              <a:t>n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-10">
                <a:latin typeface="Calibri"/>
                <a:cs typeface="Calibri"/>
              </a:rPr>
              <a:t>r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-10">
                <a:latin typeface="Calibri"/>
                <a:cs typeface="Calibri"/>
              </a:rPr>
              <a:t>d</a:t>
            </a:r>
            <a:r>
              <a:rPr sz="2150" spc="65">
                <a:latin typeface="Calibri"/>
                <a:cs typeface="Calibri"/>
              </a:rPr>
              <a:t>u</a:t>
            </a:r>
            <a:r>
              <a:rPr sz="2150" spc="-15">
                <a:latin typeface="Calibri"/>
                <a:cs typeface="Calibri"/>
              </a:rPr>
              <a:t>c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10">
                <a:latin typeface="Calibri"/>
                <a:cs typeface="Calibri"/>
              </a:rPr>
              <a:t>n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5">
                <a:latin typeface="Calibri"/>
                <a:cs typeface="Calibri"/>
              </a:rPr>
              <a:t>t</a:t>
            </a:r>
            <a:r>
              <a:rPr sz="2150" spc="10">
                <a:latin typeface="Calibri"/>
                <a:cs typeface="Calibri"/>
              </a:rPr>
              <a:t>o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20">
                <a:latin typeface="Calibri"/>
                <a:cs typeface="Calibri"/>
              </a:rPr>
              <a:t>D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-10">
                <a:latin typeface="Calibri"/>
                <a:cs typeface="Calibri"/>
              </a:rPr>
              <a:t>b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55">
                <a:latin typeface="Calibri"/>
                <a:cs typeface="Calibri"/>
              </a:rPr>
              <a:t>s</a:t>
            </a:r>
            <a:r>
              <a:rPr sz="2150" spc="10">
                <a:latin typeface="Calibri"/>
                <a:cs typeface="Calibri"/>
              </a:rPr>
              <a:t>e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5">
                <a:latin typeface="Calibri"/>
                <a:cs typeface="Calibri"/>
              </a:rPr>
              <a:t>S</a:t>
            </a:r>
            <a:r>
              <a:rPr sz="2150" spc="-5">
                <a:latin typeface="Calibri"/>
                <a:cs typeface="Calibri"/>
              </a:rPr>
              <a:t>y</a:t>
            </a:r>
            <a:r>
              <a:rPr sz="2150" spc="-20">
                <a:latin typeface="Calibri"/>
                <a:cs typeface="Calibri"/>
              </a:rPr>
              <a:t>s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50">
                <a:latin typeface="Calibri"/>
                <a:cs typeface="Calibri"/>
              </a:rPr>
              <a:t>e</a:t>
            </a:r>
            <a:r>
              <a:rPr sz="2150" spc="5">
                <a:latin typeface="Calibri"/>
                <a:cs typeface="Calibri"/>
              </a:rPr>
              <a:t>m</a:t>
            </a:r>
            <a:r>
              <a:rPr sz="2150" spc="55">
                <a:latin typeface="Calibri"/>
                <a:cs typeface="Calibri"/>
              </a:rPr>
              <a:t>s</a:t>
            </a:r>
            <a:r>
              <a:rPr sz="2150" spc="-229">
                <a:latin typeface="Calibri"/>
                <a:cs typeface="Calibri"/>
              </a:rPr>
              <a:t>”</a:t>
            </a:r>
            <a:r>
              <a:rPr sz="2150" spc="5">
                <a:latin typeface="Calibri"/>
                <a:cs typeface="Calibri"/>
              </a:rPr>
              <a:t>,</a:t>
            </a:r>
            <a:r>
              <a:rPr sz="2150">
                <a:latin typeface="Calibri"/>
                <a:cs typeface="Calibri"/>
              </a:rPr>
              <a:t>	</a:t>
            </a:r>
            <a:r>
              <a:rPr sz="2150" spc="-10">
                <a:latin typeface="Calibri"/>
                <a:cs typeface="Calibri"/>
              </a:rPr>
              <a:t>G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25">
                <a:latin typeface="Calibri"/>
                <a:cs typeface="Calibri"/>
              </a:rPr>
              <a:t>lg</a:t>
            </a:r>
            <a:r>
              <a:rPr sz="2150" spc="-15">
                <a:latin typeface="Calibri"/>
                <a:cs typeface="Calibri"/>
              </a:rPr>
              <a:t>o</a:t>
            </a:r>
            <a:r>
              <a:rPr sz="2150" spc="20">
                <a:latin typeface="Calibri"/>
                <a:cs typeface="Calibri"/>
              </a:rPr>
              <a:t>t</a:t>
            </a:r>
            <a:r>
              <a:rPr sz="2150" spc="25">
                <a:latin typeface="Calibri"/>
                <a:cs typeface="Calibri"/>
              </a:rPr>
              <a:t>i</a:t>
            </a:r>
            <a:r>
              <a:rPr sz="2150" spc="5">
                <a:latin typeface="Calibri"/>
                <a:cs typeface="Calibri"/>
              </a:rPr>
              <a:t>a  Publications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>
                <a:latin typeface="Calibri"/>
                <a:cs typeface="Calibri"/>
              </a:rPr>
              <a:t>Majumdar&amp;</a:t>
            </a:r>
            <a:r>
              <a:rPr sz="2150" spc="12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Bhattacharya,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“Database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Management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 spc="-35">
                <a:latin typeface="Calibri"/>
                <a:cs typeface="Calibri"/>
              </a:rPr>
              <a:t>System”,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TMH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23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70">
                <a:latin typeface="Calibri"/>
                <a:cs typeface="Calibri"/>
              </a:rPr>
              <a:t>R.P.</a:t>
            </a:r>
            <a:r>
              <a:rPr sz="2150" spc="3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Mahapatra,</a:t>
            </a:r>
            <a:r>
              <a:rPr sz="2150" spc="40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Database</a:t>
            </a:r>
            <a:r>
              <a:rPr sz="2150" spc="33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Management</a:t>
            </a:r>
            <a:r>
              <a:rPr sz="2150" spc="36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System,</a:t>
            </a:r>
            <a:r>
              <a:rPr sz="2150" spc="40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Khanna</a:t>
            </a:r>
            <a:r>
              <a:rPr sz="2150" spc="36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Publishing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ts val="2230"/>
              </a:lnSpc>
            </a:pPr>
            <a:r>
              <a:rPr sz="2150" spc="-5">
                <a:latin typeface="Calibri"/>
                <a:cs typeface="Calibri"/>
              </a:rPr>
              <a:t>House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226</a:t>
            </a:fld>
            <a:endParaRPr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1451" y="1650"/>
            <a:ext cx="9104630" cy="798830"/>
            <a:chOff x="1571451" y="1650"/>
            <a:chExt cx="9104630" cy="798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451" y="19050"/>
              <a:ext cx="1305098" cy="7810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04728" y="2671635"/>
            <a:ext cx="3536315" cy="588645"/>
            <a:chOff x="4304728" y="2671635"/>
            <a:chExt cx="3536315" cy="588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9490" y="2676398"/>
              <a:ext cx="3526536" cy="5791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6344" y="3072320"/>
              <a:ext cx="141223" cy="1151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9490" y="2676398"/>
              <a:ext cx="3526790" cy="579120"/>
            </a:xfrm>
            <a:custGeom>
              <a:avLst/>
              <a:gdLst/>
              <a:ahLst/>
              <a:cxnLst/>
              <a:rect l="l" t="t" r="r" b="b"/>
              <a:pathLst>
                <a:path w="3526790" h="579120">
                  <a:moveTo>
                    <a:pt x="2907030" y="248919"/>
                  </a:moveTo>
                  <a:lnTo>
                    <a:pt x="2866898" y="257301"/>
                  </a:lnTo>
                  <a:lnTo>
                    <a:pt x="2833514" y="290314"/>
                  </a:lnTo>
                  <a:lnTo>
                    <a:pt x="2819659" y="332486"/>
                  </a:lnTo>
                  <a:lnTo>
                    <a:pt x="2816606" y="372490"/>
                  </a:lnTo>
                  <a:lnTo>
                    <a:pt x="2816889" y="385734"/>
                  </a:lnTo>
                  <a:lnTo>
                    <a:pt x="2823672" y="433232"/>
                  </a:lnTo>
                  <a:lnTo>
                    <a:pt x="2841081" y="469677"/>
                  </a:lnTo>
                  <a:lnTo>
                    <a:pt x="2882058" y="494649"/>
                  </a:lnTo>
                  <a:lnTo>
                    <a:pt x="2905379" y="496950"/>
                  </a:lnTo>
                  <a:lnTo>
                    <a:pt x="2916638" y="496427"/>
                  </a:lnTo>
                  <a:lnTo>
                    <a:pt x="2954083" y="483901"/>
                  </a:lnTo>
                  <a:lnTo>
                    <a:pt x="2983706" y="446531"/>
                  </a:lnTo>
                  <a:lnTo>
                    <a:pt x="2994469" y="401177"/>
                  </a:lnTo>
                  <a:lnTo>
                    <a:pt x="2995803" y="373761"/>
                  </a:lnTo>
                  <a:lnTo>
                    <a:pt x="2995539" y="360499"/>
                  </a:lnTo>
                  <a:lnTo>
                    <a:pt x="2989008" y="313001"/>
                  </a:lnTo>
                  <a:lnTo>
                    <a:pt x="2971456" y="276552"/>
                  </a:lnTo>
                  <a:lnTo>
                    <a:pt x="2930620" y="251285"/>
                  </a:lnTo>
                  <a:lnTo>
                    <a:pt x="2907030" y="248919"/>
                  </a:lnTo>
                  <a:close/>
                </a:path>
                <a:path w="3526790" h="579120">
                  <a:moveTo>
                    <a:pt x="3229483" y="174371"/>
                  </a:moveTo>
                  <a:lnTo>
                    <a:pt x="3239516" y="174371"/>
                  </a:lnTo>
                  <a:lnTo>
                    <a:pt x="3247898" y="174751"/>
                  </a:lnTo>
                  <a:lnTo>
                    <a:pt x="3254375" y="175387"/>
                  </a:lnTo>
                  <a:lnTo>
                    <a:pt x="3260979" y="176149"/>
                  </a:lnTo>
                  <a:lnTo>
                    <a:pt x="3266186" y="177164"/>
                  </a:lnTo>
                  <a:lnTo>
                    <a:pt x="3270123" y="178562"/>
                  </a:lnTo>
                  <a:lnTo>
                    <a:pt x="3274187" y="179831"/>
                  </a:lnTo>
                  <a:lnTo>
                    <a:pt x="3276981" y="181610"/>
                  </a:lnTo>
                  <a:lnTo>
                    <a:pt x="3278505" y="183641"/>
                  </a:lnTo>
                  <a:lnTo>
                    <a:pt x="3280156" y="185674"/>
                  </a:lnTo>
                  <a:lnTo>
                    <a:pt x="3281044" y="188087"/>
                  </a:lnTo>
                  <a:lnTo>
                    <a:pt x="3281044" y="190753"/>
                  </a:lnTo>
                  <a:lnTo>
                    <a:pt x="3281044" y="397001"/>
                  </a:lnTo>
                  <a:lnTo>
                    <a:pt x="3284728" y="440816"/>
                  </a:lnTo>
                  <a:lnTo>
                    <a:pt x="3304555" y="476472"/>
                  </a:lnTo>
                  <a:lnTo>
                    <a:pt x="3342386" y="489585"/>
                  </a:lnTo>
                  <a:lnTo>
                    <a:pt x="3352218" y="488682"/>
                  </a:lnTo>
                  <a:lnTo>
                    <a:pt x="3391975" y="467258"/>
                  </a:lnTo>
                  <a:lnTo>
                    <a:pt x="3424301" y="433450"/>
                  </a:lnTo>
                  <a:lnTo>
                    <a:pt x="3424301" y="190753"/>
                  </a:lnTo>
                  <a:lnTo>
                    <a:pt x="3424301" y="188087"/>
                  </a:lnTo>
                  <a:lnTo>
                    <a:pt x="3434715" y="178562"/>
                  </a:lnTo>
                  <a:lnTo>
                    <a:pt x="3438652" y="177164"/>
                  </a:lnTo>
                  <a:lnTo>
                    <a:pt x="3443859" y="176149"/>
                  </a:lnTo>
                  <a:lnTo>
                    <a:pt x="3450463" y="175387"/>
                  </a:lnTo>
                  <a:lnTo>
                    <a:pt x="3457066" y="174751"/>
                  </a:lnTo>
                  <a:lnTo>
                    <a:pt x="3465322" y="174371"/>
                  </a:lnTo>
                  <a:lnTo>
                    <a:pt x="3475482" y="174371"/>
                  </a:lnTo>
                  <a:lnTo>
                    <a:pt x="3485515" y="174371"/>
                  </a:lnTo>
                  <a:lnTo>
                    <a:pt x="3515994" y="178562"/>
                  </a:lnTo>
                  <a:lnTo>
                    <a:pt x="3519805" y="179831"/>
                  </a:lnTo>
                  <a:lnTo>
                    <a:pt x="3522472" y="181610"/>
                  </a:lnTo>
                  <a:lnTo>
                    <a:pt x="3524123" y="183641"/>
                  </a:lnTo>
                  <a:lnTo>
                    <a:pt x="3525774" y="185674"/>
                  </a:lnTo>
                  <a:lnTo>
                    <a:pt x="3526536" y="188087"/>
                  </a:lnTo>
                  <a:lnTo>
                    <a:pt x="3526536" y="190753"/>
                  </a:lnTo>
                  <a:lnTo>
                    <a:pt x="3526536" y="555878"/>
                  </a:lnTo>
                  <a:lnTo>
                    <a:pt x="3526536" y="558546"/>
                  </a:lnTo>
                  <a:lnTo>
                    <a:pt x="3525901" y="560959"/>
                  </a:lnTo>
                  <a:lnTo>
                    <a:pt x="3524504" y="562990"/>
                  </a:lnTo>
                  <a:lnTo>
                    <a:pt x="3523234" y="565023"/>
                  </a:lnTo>
                  <a:lnTo>
                    <a:pt x="3520820" y="566801"/>
                  </a:lnTo>
                  <a:lnTo>
                    <a:pt x="3517391" y="568071"/>
                  </a:lnTo>
                  <a:lnTo>
                    <a:pt x="3513963" y="569467"/>
                  </a:lnTo>
                  <a:lnTo>
                    <a:pt x="3509517" y="570484"/>
                  </a:lnTo>
                  <a:lnTo>
                    <a:pt x="3503930" y="571246"/>
                  </a:lnTo>
                  <a:lnTo>
                    <a:pt x="3498341" y="571880"/>
                  </a:lnTo>
                  <a:lnTo>
                    <a:pt x="3491230" y="572262"/>
                  </a:lnTo>
                  <a:lnTo>
                    <a:pt x="3482848" y="572262"/>
                  </a:lnTo>
                  <a:lnTo>
                    <a:pt x="3473831" y="572262"/>
                  </a:lnTo>
                  <a:lnTo>
                    <a:pt x="3447541" y="568071"/>
                  </a:lnTo>
                  <a:lnTo>
                    <a:pt x="3444366" y="566801"/>
                  </a:lnTo>
                  <a:lnTo>
                    <a:pt x="3441954" y="565023"/>
                  </a:lnTo>
                  <a:lnTo>
                    <a:pt x="3440684" y="562990"/>
                  </a:lnTo>
                  <a:lnTo>
                    <a:pt x="3439287" y="560959"/>
                  </a:lnTo>
                  <a:lnTo>
                    <a:pt x="3438652" y="558546"/>
                  </a:lnTo>
                  <a:lnTo>
                    <a:pt x="3438652" y="555878"/>
                  </a:lnTo>
                  <a:lnTo>
                    <a:pt x="3438652" y="513714"/>
                  </a:lnTo>
                  <a:lnTo>
                    <a:pt x="3408092" y="542385"/>
                  </a:lnTo>
                  <a:lnTo>
                    <a:pt x="3361219" y="570011"/>
                  </a:lnTo>
                  <a:lnTo>
                    <a:pt x="3312160" y="579119"/>
                  </a:lnTo>
                  <a:lnTo>
                    <a:pt x="3294062" y="578357"/>
                  </a:lnTo>
                  <a:lnTo>
                    <a:pt x="3248914" y="566927"/>
                  </a:lnTo>
                  <a:lnTo>
                    <a:pt x="3216034" y="543425"/>
                  </a:lnTo>
                  <a:lnTo>
                    <a:pt x="3194081" y="510365"/>
                  </a:lnTo>
                  <a:lnTo>
                    <a:pt x="3182106" y="469138"/>
                  </a:lnTo>
                  <a:lnTo>
                    <a:pt x="3178302" y="414274"/>
                  </a:lnTo>
                  <a:lnTo>
                    <a:pt x="3178302" y="190753"/>
                  </a:lnTo>
                  <a:lnTo>
                    <a:pt x="3178302" y="188087"/>
                  </a:lnTo>
                  <a:lnTo>
                    <a:pt x="3179064" y="185674"/>
                  </a:lnTo>
                  <a:lnTo>
                    <a:pt x="3180588" y="183641"/>
                  </a:lnTo>
                  <a:lnTo>
                    <a:pt x="3181985" y="181610"/>
                  </a:lnTo>
                  <a:lnTo>
                    <a:pt x="3184779" y="179831"/>
                  </a:lnTo>
                  <a:lnTo>
                    <a:pt x="3188716" y="178562"/>
                  </a:lnTo>
                  <a:lnTo>
                    <a:pt x="3192653" y="177164"/>
                  </a:lnTo>
                  <a:lnTo>
                    <a:pt x="3197987" y="176149"/>
                  </a:lnTo>
                  <a:lnTo>
                    <a:pt x="3204717" y="175387"/>
                  </a:lnTo>
                  <a:lnTo>
                    <a:pt x="3211322" y="174751"/>
                  </a:lnTo>
                  <a:lnTo>
                    <a:pt x="3219577" y="174371"/>
                  </a:lnTo>
                  <a:lnTo>
                    <a:pt x="3229483" y="174371"/>
                  </a:lnTo>
                  <a:close/>
                </a:path>
                <a:path w="3526790" h="579120">
                  <a:moveTo>
                    <a:pt x="2910713" y="167386"/>
                  </a:moveTo>
                  <a:lnTo>
                    <a:pt x="2956544" y="170719"/>
                  </a:lnTo>
                  <a:lnTo>
                    <a:pt x="2995803" y="180721"/>
                  </a:lnTo>
                  <a:lnTo>
                    <a:pt x="3042844" y="207742"/>
                  </a:lnTo>
                  <a:lnTo>
                    <a:pt x="3075892" y="248586"/>
                  </a:lnTo>
                  <a:lnTo>
                    <a:pt x="3095418" y="302811"/>
                  </a:lnTo>
                  <a:lnTo>
                    <a:pt x="3101133" y="345951"/>
                  </a:lnTo>
                  <a:lnTo>
                    <a:pt x="3101848" y="369569"/>
                  </a:lnTo>
                  <a:lnTo>
                    <a:pt x="3101084" y="392404"/>
                  </a:lnTo>
                  <a:lnTo>
                    <a:pt x="3094936" y="435024"/>
                  </a:lnTo>
                  <a:lnTo>
                    <a:pt x="3082625" y="473360"/>
                  </a:lnTo>
                  <a:lnTo>
                    <a:pt x="3052317" y="521080"/>
                  </a:lnTo>
                  <a:lnTo>
                    <a:pt x="3007758" y="555674"/>
                  </a:lnTo>
                  <a:lnTo>
                    <a:pt x="2970061" y="570654"/>
                  </a:lnTo>
                  <a:lnTo>
                    <a:pt x="2926056" y="578187"/>
                  </a:lnTo>
                  <a:lnTo>
                    <a:pt x="2901695" y="579119"/>
                  </a:lnTo>
                  <a:lnTo>
                    <a:pt x="2878119" y="578284"/>
                  </a:lnTo>
                  <a:lnTo>
                    <a:pt x="2835777" y="571565"/>
                  </a:lnTo>
                  <a:lnTo>
                    <a:pt x="2799746" y="558133"/>
                  </a:lnTo>
                  <a:lnTo>
                    <a:pt x="2757169" y="526414"/>
                  </a:lnTo>
                  <a:lnTo>
                    <a:pt x="2728487" y="481016"/>
                  </a:lnTo>
                  <a:lnTo>
                    <a:pt x="2716990" y="443462"/>
                  </a:lnTo>
                  <a:lnTo>
                    <a:pt x="2711275" y="400460"/>
                  </a:lnTo>
                  <a:lnTo>
                    <a:pt x="2710561" y="376936"/>
                  </a:lnTo>
                  <a:lnTo>
                    <a:pt x="2711344" y="354173"/>
                  </a:lnTo>
                  <a:lnTo>
                    <a:pt x="2717579" y="311552"/>
                  </a:lnTo>
                  <a:lnTo>
                    <a:pt x="2730057" y="273071"/>
                  </a:lnTo>
                  <a:lnTo>
                    <a:pt x="2748778" y="239873"/>
                  </a:lnTo>
                  <a:lnTo>
                    <a:pt x="2788570" y="200818"/>
                  </a:lnTo>
                  <a:lnTo>
                    <a:pt x="2822956" y="182625"/>
                  </a:lnTo>
                  <a:lnTo>
                    <a:pt x="2863596" y="171196"/>
                  </a:lnTo>
                  <a:lnTo>
                    <a:pt x="2910713" y="167386"/>
                  </a:lnTo>
                  <a:close/>
                </a:path>
                <a:path w="3526790" h="579120">
                  <a:moveTo>
                    <a:pt x="1537843" y="167386"/>
                  </a:moveTo>
                  <a:lnTo>
                    <a:pt x="1587134" y="174351"/>
                  </a:lnTo>
                  <a:lnTo>
                    <a:pt x="1623774" y="194214"/>
                  </a:lnTo>
                  <a:lnTo>
                    <a:pt x="1649321" y="224055"/>
                  </a:lnTo>
                  <a:lnTo>
                    <a:pt x="1664716" y="262381"/>
                  </a:lnTo>
                  <a:lnTo>
                    <a:pt x="1671252" y="311209"/>
                  </a:lnTo>
                  <a:lnTo>
                    <a:pt x="1671701" y="330326"/>
                  </a:lnTo>
                  <a:lnTo>
                    <a:pt x="1671701" y="555878"/>
                  </a:lnTo>
                  <a:lnTo>
                    <a:pt x="1671701" y="558546"/>
                  </a:lnTo>
                  <a:lnTo>
                    <a:pt x="1670812" y="560959"/>
                  </a:lnTo>
                  <a:lnTo>
                    <a:pt x="1669161" y="562990"/>
                  </a:lnTo>
                  <a:lnTo>
                    <a:pt x="1667637" y="565023"/>
                  </a:lnTo>
                  <a:lnTo>
                    <a:pt x="1664843" y="566801"/>
                  </a:lnTo>
                  <a:lnTo>
                    <a:pt x="1661033" y="568071"/>
                  </a:lnTo>
                  <a:lnTo>
                    <a:pt x="1657223" y="569467"/>
                  </a:lnTo>
                  <a:lnTo>
                    <a:pt x="1652016" y="570484"/>
                  </a:lnTo>
                  <a:lnTo>
                    <a:pt x="1645285" y="571246"/>
                  </a:lnTo>
                  <a:lnTo>
                    <a:pt x="1638554" y="571880"/>
                  </a:lnTo>
                  <a:lnTo>
                    <a:pt x="1630299" y="572262"/>
                  </a:lnTo>
                  <a:lnTo>
                    <a:pt x="1620520" y="572262"/>
                  </a:lnTo>
                  <a:lnTo>
                    <a:pt x="1610360" y="572262"/>
                  </a:lnTo>
                  <a:lnTo>
                    <a:pt x="1579626" y="568071"/>
                  </a:lnTo>
                  <a:lnTo>
                    <a:pt x="1575816" y="566801"/>
                  </a:lnTo>
                  <a:lnTo>
                    <a:pt x="1573022" y="565023"/>
                  </a:lnTo>
                  <a:lnTo>
                    <a:pt x="1571371" y="562990"/>
                  </a:lnTo>
                  <a:lnTo>
                    <a:pt x="1569720" y="560959"/>
                  </a:lnTo>
                  <a:lnTo>
                    <a:pt x="1568958" y="558546"/>
                  </a:lnTo>
                  <a:lnTo>
                    <a:pt x="1568958" y="555878"/>
                  </a:lnTo>
                  <a:lnTo>
                    <a:pt x="1568958" y="347472"/>
                  </a:lnTo>
                  <a:lnTo>
                    <a:pt x="1565021" y="305815"/>
                  </a:lnTo>
                  <a:lnTo>
                    <a:pt x="1542542" y="266953"/>
                  </a:lnTo>
                  <a:lnTo>
                    <a:pt x="1507489" y="257048"/>
                  </a:lnTo>
                  <a:lnTo>
                    <a:pt x="1497655" y="257950"/>
                  </a:lnTo>
                  <a:lnTo>
                    <a:pt x="1457747" y="279374"/>
                  </a:lnTo>
                  <a:lnTo>
                    <a:pt x="1426083" y="313181"/>
                  </a:lnTo>
                  <a:lnTo>
                    <a:pt x="1426083" y="555878"/>
                  </a:lnTo>
                  <a:lnTo>
                    <a:pt x="1426083" y="558546"/>
                  </a:lnTo>
                  <a:lnTo>
                    <a:pt x="1425321" y="560959"/>
                  </a:lnTo>
                  <a:lnTo>
                    <a:pt x="1423670" y="562990"/>
                  </a:lnTo>
                  <a:lnTo>
                    <a:pt x="1422019" y="565023"/>
                  </a:lnTo>
                  <a:lnTo>
                    <a:pt x="1419225" y="566801"/>
                  </a:lnTo>
                  <a:lnTo>
                    <a:pt x="1415288" y="568071"/>
                  </a:lnTo>
                  <a:lnTo>
                    <a:pt x="1411351" y="569467"/>
                  </a:lnTo>
                  <a:lnTo>
                    <a:pt x="1406017" y="570484"/>
                  </a:lnTo>
                  <a:lnTo>
                    <a:pt x="1399539" y="571246"/>
                  </a:lnTo>
                  <a:lnTo>
                    <a:pt x="1392936" y="571880"/>
                  </a:lnTo>
                  <a:lnTo>
                    <a:pt x="1384681" y="572262"/>
                  </a:lnTo>
                  <a:lnTo>
                    <a:pt x="1374521" y="572262"/>
                  </a:lnTo>
                  <a:lnTo>
                    <a:pt x="1364488" y="572262"/>
                  </a:lnTo>
                  <a:lnTo>
                    <a:pt x="1333754" y="568071"/>
                  </a:lnTo>
                  <a:lnTo>
                    <a:pt x="1329817" y="566801"/>
                  </a:lnTo>
                  <a:lnTo>
                    <a:pt x="1327023" y="565023"/>
                  </a:lnTo>
                  <a:lnTo>
                    <a:pt x="1325372" y="562990"/>
                  </a:lnTo>
                  <a:lnTo>
                    <a:pt x="1323721" y="560959"/>
                  </a:lnTo>
                  <a:lnTo>
                    <a:pt x="1322959" y="558546"/>
                  </a:lnTo>
                  <a:lnTo>
                    <a:pt x="1322959" y="555878"/>
                  </a:lnTo>
                  <a:lnTo>
                    <a:pt x="1322959" y="190753"/>
                  </a:lnTo>
                  <a:lnTo>
                    <a:pt x="1322959" y="188087"/>
                  </a:lnTo>
                  <a:lnTo>
                    <a:pt x="1323594" y="185674"/>
                  </a:lnTo>
                  <a:lnTo>
                    <a:pt x="1324991" y="183641"/>
                  </a:lnTo>
                  <a:lnTo>
                    <a:pt x="1326388" y="181610"/>
                  </a:lnTo>
                  <a:lnTo>
                    <a:pt x="1328801" y="179831"/>
                  </a:lnTo>
                  <a:lnTo>
                    <a:pt x="1332357" y="178562"/>
                  </a:lnTo>
                  <a:lnTo>
                    <a:pt x="1335913" y="177164"/>
                  </a:lnTo>
                  <a:lnTo>
                    <a:pt x="1340485" y="176149"/>
                  </a:lnTo>
                  <a:lnTo>
                    <a:pt x="1346073" y="175387"/>
                  </a:lnTo>
                  <a:lnTo>
                    <a:pt x="1351661" y="174751"/>
                  </a:lnTo>
                  <a:lnTo>
                    <a:pt x="1358646" y="174371"/>
                  </a:lnTo>
                  <a:lnTo>
                    <a:pt x="1367155" y="174371"/>
                  </a:lnTo>
                  <a:lnTo>
                    <a:pt x="1375918" y="174371"/>
                  </a:lnTo>
                  <a:lnTo>
                    <a:pt x="1402207" y="178562"/>
                  </a:lnTo>
                  <a:lnTo>
                    <a:pt x="1405255" y="179831"/>
                  </a:lnTo>
                  <a:lnTo>
                    <a:pt x="1407541" y="181610"/>
                  </a:lnTo>
                  <a:lnTo>
                    <a:pt x="1408938" y="183641"/>
                  </a:lnTo>
                  <a:lnTo>
                    <a:pt x="1410335" y="185674"/>
                  </a:lnTo>
                  <a:lnTo>
                    <a:pt x="1410970" y="188087"/>
                  </a:lnTo>
                  <a:lnTo>
                    <a:pt x="1410970" y="190753"/>
                  </a:lnTo>
                  <a:lnTo>
                    <a:pt x="1410970" y="232917"/>
                  </a:lnTo>
                  <a:lnTo>
                    <a:pt x="1441529" y="204247"/>
                  </a:lnTo>
                  <a:lnTo>
                    <a:pt x="1488372" y="176601"/>
                  </a:lnTo>
                  <a:lnTo>
                    <a:pt x="1521035" y="168409"/>
                  </a:lnTo>
                  <a:lnTo>
                    <a:pt x="1537843" y="167386"/>
                  </a:lnTo>
                  <a:close/>
                </a:path>
                <a:path w="3526790" h="579120">
                  <a:moveTo>
                    <a:pt x="1063244" y="167386"/>
                  </a:moveTo>
                  <a:lnTo>
                    <a:pt x="1103042" y="169544"/>
                  </a:lnTo>
                  <a:lnTo>
                    <a:pt x="1151221" y="180637"/>
                  </a:lnTo>
                  <a:lnTo>
                    <a:pt x="1186814" y="201675"/>
                  </a:lnTo>
                  <a:lnTo>
                    <a:pt x="1210246" y="233358"/>
                  </a:lnTo>
                  <a:lnTo>
                    <a:pt x="1222184" y="276383"/>
                  </a:lnTo>
                  <a:lnTo>
                    <a:pt x="1224407" y="311530"/>
                  </a:lnTo>
                  <a:lnTo>
                    <a:pt x="1224407" y="557022"/>
                  </a:lnTo>
                  <a:lnTo>
                    <a:pt x="1224407" y="560959"/>
                  </a:lnTo>
                  <a:lnTo>
                    <a:pt x="1223137" y="563879"/>
                  </a:lnTo>
                  <a:lnTo>
                    <a:pt x="1220343" y="566038"/>
                  </a:lnTo>
                  <a:lnTo>
                    <a:pt x="1217676" y="568325"/>
                  </a:lnTo>
                  <a:lnTo>
                    <a:pt x="1181481" y="572262"/>
                  </a:lnTo>
                  <a:lnTo>
                    <a:pt x="1172882" y="572166"/>
                  </a:lnTo>
                  <a:lnTo>
                    <a:pt x="1142746" y="566038"/>
                  </a:lnTo>
                  <a:lnTo>
                    <a:pt x="1140460" y="563879"/>
                  </a:lnTo>
                  <a:lnTo>
                    <a:pt x="1139317" y="560959"/>
                  </a:lnTo>
                  <a:lnTo>
                    <a:pt x="1139317" y="557022"/>
                  </a:lnTo>
                  <a:lnTo>
                    <a:pt x="1139317" y="528065"/>
                  </a:lnTo>
                  <a:lnTo>
                    <a:pt x="1102008" y="558230"/>
                  </a:lnTo>
                  <a:lnTo>
                    <a:pt x="1057513" y="575770"/>
                  </a:lnTo>
                  <a:lnTo>
                    <a:pt x="1023874" y="579119"/>
                  </a:lnTo>
                  <a:lnTo>
                    <a:pt x="1009663" y="578663"/>
                  </a:lnTo>
                  <a:lnTo>
                    <a:pt x="970534" y="571626"/>
                  </a:lnTo>
                  <a:lnTo>
                    <a:pt x="928370" y="549148"/>
                  </a:lnTo>
                  <a:lnTo>
                    <a:pt x="900684" y="512063"/>
                  </a:lnTo>
                  <a:lnTo>
                    <a:pt x="891522" y="474791"/>
                  </a:lnTo>
                  <a:lnTo>
                    <a:pt x="890905" y="460501"/>
                  </a:lnTo>
                  <a:lnTo>
                    <a:pt x="891688" y="445043"/>
                  </a:lnTo>
                  <a:lnTo>
                    <a:pt x="903351" y="405002"/>
                  </a:lnTo>
                  <a:lnTo>
                    <a:pt x="928961" y="374356"/>
                  </a:lnTo>
                  <a:lnTo>
                    <a:pt x="968359" y="352821"/>
                  </a:lnTo>
                  <a:lnTo>
                    <a:pt x="1021353" y="340221"/>
                  </a:lnTo>
                  <a:lnTo>
                    <a:pt x="1064129" y="336514"/>
                  </a:lnTo>
                  <a:lnTo>
                    <a:pt x="1087755" y="336041"/>
                  </a:lnTo>
                  <a:lnTo>
                    <a:pt x="1123314" y="336041"/>
                  </a:lnTo>
                  <a:lnTo>
                    <a:pt x="1123314" y="313943"/>
                  </a:lnTo>
                  <a:lnTo>
                    <a:pt x="1117600" y="275336"/>
                  </a:lnTo>
                  <a:lnTo>
                    <a:pt x="1087120" y="249681"/>
                  </a:lnTo>
                  <a:lnTo>
                    <a:pt x="1054227" y="245617"/>
                  </a:lnTo>
                  <a:lnTo>
                    <a:pt x="1041630" y="245975"/>
                  </a:lnTo>
                  <a:lnTo>
                    <a:pt x="998315" y="254281"/>
                  </a:lnTo>
                  <a:lnTo>
                    <a:pt x="958008" y="270716"/>
                  </a:lnTo>
                  <a:lnTo>
                    <a:pt x="939419" y="280542"/>
                  </a:lnTo>
                  <a:lnTo>
                    <a:pt x="933704" y="282448"/>
                  </a:lnTo>
                  <a:lnTo>
                    <a:pt x="929386" y="282448"/>
                  </a:lnTo>
                  <a:lnTo>
                    <a:pt x="926338" y="282448"/>
                  </a:lnTo>
                  <a:lnTo>
                    <a:pt x="923671" y="281559"/>
                  </a:lnTo>
                  <a:lnTo>
                    <a:pt x="921385" y="279526"/>
                  </a:lnTo>
                  <a:lnTo>
                    <a:pt x="919099" y="277622"/>
                  </a:lnTo>
                  <a:lnTo>
                    <a:pt x="917194" y="274954"/>
                  </a:lnTo>
                  <a:lnTo>
                    <a:pt x="910971" y="247396"/>
                  </a:lnTo>
                  <a:lnTo>
                    <a:pt x="910971" y="241173"/>
                  </a:lnTo>
                  <a:lnTo>
                    <a:pt x="910971" y="232663"/>
                  </a:lnTo>
                  <a:lnTo>
                    <a:pt x="911606" y="225932"/>
                  </a:lnTo>
                  <a:lnTo>
                    <a:pt x="913003" y="221106"/>
                  </a:lnTo>
                  <a:lnTo>
                    <a:pt x="914400" y="216153"/>
                  </a:lnTo>
                  <a:lnTo>
                    <a:pt x="916939" y="211709"/>
                  </a:lnTo>
                  <a:lnTo>
                    <a:pt x="920750" y="207772"/>
                  </a:lnTo>
                  <a:lnTo>
                    <a:pt x="924560" y="203835"/>
                  </a:lnTo>
                  <a:lnTo>
                    <a:pt x="965033" y="184475"/>
                  </a:lnTo>
                  <a:lnTo>
                    <a:pt x="1005187" y="173444"/>
                  </a:lnTo>
                  <a:lnTo>
                    <a:pt x="1051242" y="167643"/>
                  </a:lnTo>
                  <a:lnTo>
                    <a:pt x="1063244" y="167386"/>
                  </a:lnTo>
                  <a:close/>
                </a:path>
                <a:path w="3526790" h="579120">
                  <a:moveTo>
                    <a:pt x="15875" y="40131"/>
                  </a:moveTo>
                  <a:lnTo>
                    <a:pt x="389128" y="40131"/>
                  </a:lnTo>
                  <a:lnTo>
                    <a:pt x="391668" y="40131"/>
                  </a:lnTo>
                  <a:lnTo>
                    <a:pt x="393826" y="40893"/>
                  </a:lnTo>
                  <a:lnTo>
                    <a:pt x="404113" y="63500"/>
                  </a:lnTo>
                  <a:lnTo>
                    <a:pt x="404749" y="69214"/>
                  </a:lnTo>
                  <a:lnTo>
                    <a:pt x="405130" y="76200"/>
                  </a:lnTo>
                  <a:lnTo>
                    <a:pt x="405130" y="84327"/>
                  </a:lnTo>
                  <a:lnTo>
                    <a:pt x="405130" y="92328"/>
                  </a:lnTo>
                  <a:lnTo>
                    <a:pt x="404749" y="99060"/>
                  </a:lnTo>
                  <a:lnTo>
                    <a:pt x="404113" y="104648"/>
                  </a:lnTo>
                  <a:lnTo>
                    <a:pt x="403479" y="110236"/>
                  </a:lnTo>
                  <a:lnTo>
                    <a:pt x="391668" y="128142"/>
                  </a:lnTo>
                  <a:lnTo>
                    <a:pt x="389128" y="128142"/>
                  </a:lnTo>
                  <a:lnTo>
                    <a:pt x="256539" y="128142"/>
                  </a:lnTo>
                  <a:lnTo>
                    <a:pt x="256539" y="554989"/>
                  </a:lnTo>
                  <a:lnTo>
                    <a:pt x="256539" y="557784"/>
                  </a:lnTo>
                  <a:lnTo>
                    <a:pt x="255650" y="560197"/>
                  </a:lnTo>
                  <a:lnTo>
                    <a:pt x="253873" y="562355"/>
                  </a:lnTo>
                  <a:lnTo>
                    <a:pt x="252095" y="564641"/>
                  </a:lnTo>
                  <a:lnTo>
                    <a:pt x="249174" y="566419"/>
                  </a:lnTo>
                  <a:lnTo>
                    <a:pt x="245110" y="567689"/>
                  </a:lnTo>
                  <a:lnTo>
                    <a:pt x="241046" y="569087"/>
                  </a:lnTo>
                  <a:lnTo>
                    <a:pt x="235458" y="570229"/>
                  </a:lnTo>
                  <a:lnTo>
                    <a:pt x="202564" y="572262"/>
                  </a:lnTo>
                  <a:lnTo>
                    <a:pt x="195085" y="572170"/>
                  </a:lnTo>
                  <a:lnTo>
                    <a:pt x="160020" y="567689"/>
                  </a:lnTo>
                  <a:lnTo>
                    <a:pt x="155829" y="566419"/>
                  </a:lnTo>
                  <a:lnTo>
                    <a:pt x="152908" y="564641"/>
                  </a:lnTo>
                  <a:lnTo>
                    <a:pt x="151130" y="562355"/>
                  </a:lnTo>
                  <a:lnTo>
                    <a:pt x="149351" y="560197"/>
                  </a:lnTo>
                  <a:lnTo>
                    <a:pt x="148462" y="557784"/>
                  </a:lnTo>
                  <a:lnTo>
                    <a:pt x="148462" y="554989"/>
                  </a:lnTo>
                  <a:lnTo>
                    <a:pt x="148462" y="128142"/>
                  </a:lnTo>
                  <a:lnTo>
                    <a:pt x="15875" y="128142"/>
                  </a:lnTo>
                  <a:lnTo>
                    <a:pt x="13208" y="128142"/>
                  </a:lnTo>
                  <a:lnTo>
                    <a:pt x="10922" y="127380"/>
                  </a:lnTo>
                  <a:lnTo>
                    <a:pt x="9017" y="125729"/>
                  </a:lnTo>
                  <a:lnTo>
                    <a:pt x="7112" y="124078"/>
                  </a:lnTo>
                  <a:lnTo>
                    <a:pt x="5461" y="121538"/>
                  </a:lnTo>
                  <a:lnTo>
                    <a:pt x="4063" y="118110"/>
                  </a:lnTo>
                  <a:lnTo>
                    <a:pt x="2667" y="114680"/>
                  </a:lnTo>
                  <a:lnTo>
                    <a:pt x="1650" y="110236"/>
                  </a:lnTo>
                  <a:lnTo>
                    <a:pt x="1016" y="104648"/>
                  </a:lnTo>
                  <a:lnTo>
                    <a:pt x="254" y="99060"/>
                  </a:lnTo>
                  <a:lnTo>
                    <a:pt x="0" y="92328"/>
                  </a:lnTo>
                  <a:lnTo>
                    <a:pt x="0" y="84327"/>
                  </a:lnTo>
                  <a:lnTo>
                    <a:pt x="0" y="76200"/>
                  </a:lnTo>
                  <a:lnTo>
                    <a:pt x="254" y="69214"/>
                  </a:lnTo>
                  <a:lnTo>
                    <a:pt x="1016" y="63500"/>
                  </a:lnTo>
                  <a:lnTo>
                    <a:pt x="1650" y="57785"/>
                  </a:lnTo>
                  <a:lnTo>
                    <a:pt x="9017" y="42417"/>
                  </a:lnTo>
                  <a:lnTo>
                    <a:pt x="10922" y="40893"/>
                  </a:lnTo>
                  <a:lnTo>
                    <a:pt x="13208" y="40131"/>
                  </a:lnTo>
                  <a:lnTo>
                    <a:pt x="15875" y="40131"/>
                  </a:lnTo>
                  <a:close/>
                </a:path>
                <a:path w="3526790" h="579120">
                  <a:moveTo>
                    <a:pt x="2373503" y="37718"/>
                  </a:moveTo>
                  <a:lnTo>
                    <a:pt x="2416937" y="40131"/>
                  </a:lnTo>
                  <a:lnTo>
                    <a:pt x="2421382" y="41655"/>
                  </a:lnTo>
                  <a:lnTo>
                    <a:pt x="2425700" y="43052"/>
                  </a:lnTo>
                  <a:lnTo>
                    <a:pt x="2495804" y="187071"/>
                  </a:lnTo>
                  <a:lnTo>
                    <a:pt x="2512822" y="226822"/>
                  </a:lnTo>
                  <a:lnTo>
                    <a:pt x="2529840" y="270637"/>
                  </a:lnTo>
                  <a:lnTo>
                    <a:pt x="2530602" y="270637"/>
                  </a:lnTo>
                  <a:lnTo>
                    <a:pt x="2546604" y="227584"/>
                  </a:lnTo>
                  <a:lnTo>
                    <a:pt x="2562606" y="187960"/>
                  </a:lnTo>
                  <a:lnTo>
                    <a:pt x="2620644" y="58547"/>
                  </a:lnTo>
                  <a:lnTo>
                    <a:pt x="2622041" y="54228"/>
                  </a:lnTo>
                  <a:lnTo>
                    <a:pt x="2657522" y="38147"/>
                  </a:lnTo>
                  <a:lnTo>
                    <a:pt x="2679954" y="37718"/>
                  </a:lnTo>
                  <a:lnTo>
                    <a:pt x="2691004" y="37788"/>
                  </a:lnTo>
                  <a:lnTo>
                    <a:pt x="2730754" y="41148"/>
                  </a:lnTo>
                  <a:lnTo>
                    <a:pt x="2733802" y="44068"/>
                  </a:lnTo>
                  <a:lnTo>
                    <a:pt x="2736977" y="46862"/>
                  </a:lnTo>
                  <a:lnTo>
                    <a:pt x="2581402" y="368807"/>
                  </a:lnTo>
                  <a:lnTo>
                    <a:pt x="2581402" y="554989"/>
                  </a:lnTo>
                  <a:lnTo>
                    <a:pt x="2581402" y="557784"/>
                  </a:lnTo>
                  <a:lnTo>
                    <a:pt x="2580513" y="560197"/>
                  </a:lnTo>
                  <a:lnTo>
                    <a:pt x="2578735" y="562355"/>
                  </a:lnTo>
                  <a:lnTo>
                    <a:pt x="2576957" y="564641"/>
                  </a:lnTo>
                  <a:lnTo>
                    <a:pt x="2574036" y="566419"/>
                  </a:lnTo>
                  <a:lnTo>
                    <a:pt x="2569972" y="567689"/>
                  </a:lnTo>
                  <a:lnTo>
                    <a:pt x="2565781" y="569087"/>
                  </a:lnTo>
                  <a:lnTo>
                    <a:pt x="2527300" y="572262"/>
                  </a:lnTo>
                  <a:lnTo>
                    <a:pt x="2519729" y="572170"/>
                  </a:lnTo>
                  <a:lnTo>
                    <a:pt x="2484628" y="567689"/>
                  </a:lnTo>
                  <a:lnTo>
                    <a:pt x="2480310" y="566419"/>
                  </a:lnTo>
                  <a:lnTo>
                    <a:pt x="2477389" y="564641"/>
                  </a:lnTo>
                  <a:lnTo>
                    <a:pt x="2475738" y="562355"/>
                  </a:lnTo>
                  <a:lnTo>
                    <a:pt x="2474214" y="560197"/>
                  </a:lnTo>
                  <a:lnTo>
                    <a:pt x="2473325" y="557784"/>
                  </a:lnTo>
                  <a:lnTo>
                    <a:pt x="2473325" y="554989"/>
                  </a:lnTo>
                  <a:lnTo>
                    <a:pt x="2473325" y="368807"/>
                  </a:lnTo>
                  <a:lnTo>
                    <a:pt x="2328417" y="80263"/>
                  </a:lnTo>
                  <a:lnTo>
                    <a:pt x="2316861" y="51180"/>
                  </a:lnTo>
                  <a:lnTo>
                    <a:pt x="2317750" y="46862"/>
                  </a:lnTo>
                  <a:lnTo>
                    <a:pt x="2320925" y="44068"/>
                  </a:lnTo>
                  <a:lnTo>
                    <a:pt x="2323973" y="41148"/>
                  </a:lnTo>
                  <a:lnTo>
                    <a:pt x="2362862" y="37788"/>
                  </a:lnTo>
                  <a:lnTo>
                    <a:pt x="2373503" y="37718"/>
                  </a:lnTo>
                  <a:close/>
                </a:path>
                <a:path w="3526790" h="579120">
                  <a:moveTo>
                    <a:pt x="1822196" y="0"/>
                  </a:moveTo>
                  <a:lnTo>
                    <a:pt x="1832356" y="0"/>
                  </a:lnTo>
                  <a:lnTo>
                    <a:pt x="1840611" y="507"/>
                  </a:lnTo>
                  <a:lnTo>
                    <a:pt x="1871345" y="10287"/>
                  </a:lnTo>
                  <a:lnTo>
                    <a:pt x="1872996" y="12446"/>
                  </a:lnTo>
                  <a:lnTo>
                    <a:pt x="1873758" y="14986"/>
                  </a:lnTo>
                  <a:lnTo>
                    <a:pt x="1873758" y="17652"/>
                  </a:lnTo>
                  <a:lnTo>
                    <a:pt x="1873758" y="338074"/>
                  </a:lnTo>
                  <a:lnTo>
                    <a:pt x="1981835" y="192786"/>
                  </a:lnTo>
                  <a:lnTo>
                    <a:pt x="1983994" y="189611"/>
                  </a:lnTo>
                  <a:lnTo>
                    <a:pt x="1986407" y="186689"/>
                  </a:lnTo>
                  <a:lnTo>
                    <a:pt x="1989201" y="184276"/>
                  </a:lnTo>
                  <a:lnTo>
                    <a:pt x="1991868" y="181737"/>
                  </a:lnTo>
                  <a:lnTo>
                    <a:pt x="1995551" y="179831"/>
                  </a:lnTo>
                  <a:lnTo>
                    <a:pt x="1999996" y="178562"/>
                  </a:lnTo>
                  <a:lnTo>
                    <a:pt x="2004568" y="177164"/>
                  </a:lnTo>
                  <a:lnTo>
                    <a:pt x="2010156" y="176149"/>
                  </a:lnTo>
                  <a:lnTo>
                    <a:pt x="2042414" y="174371"/>
                  </a:lnTo>
                  <a:lnTo>
                    <a:pt x="2049670" y="174440"/>
                  </a:lnTo>
                  <a:lnTo>
                    <a:pt x="2084705" y="178562"/>
                  </a:lnTo>
                  <a:lnTo>
                    <a:pt x="2089023" y="179831"/>
                  </a:lnTo>
                  <a:lnTo>
                    <a:pt x="2091944" y="181610"/>
                  </a:lnTo>
                  <a:lnTo>
                    <a:pt x="2093595" y="183641"/>
                  </a:lnTo>
                  <a:lnTo>
                    <a:pt x="2095246" y="185674"/>
                  </a:lnTo>
                  <a:lnTo>
                    <a:pt x="2096008" y="188213"/>
                  </a:lnTo>
                  <a:lnTo>
                    <a:pt x="2096008" y="191135"/>
                  </a:lnTo>
                  <a:lnTo>
                    <a:pt x="2096008" y="195325"/>
                  </a:lnTo>
                  <a:lnTo>
                    <a:pt x="1976882" y="340105"/>
                  </a:lnTo>
                  <a:lnTo>
                    <a:pt x="2100580" y="531240"/>
                  </a:lnTo>
                  <a:lnTo>
                    <a:pt x="2103755" y="536701"/>
                  </a:lnTo>
                  <a:lnTo>
                    <a:pt x="2106168" y="541401"/>
                  </a:lnTo>
                  <a:lnTo>
                    <a:pt x="2107692" y="545464"/>
                  </a:lnTo>
                  <a:lnTo>
                    <a:pt x="2109216" y="549401"/>
                  </a:lnTo>
                  <a:lnTo>
                    <a:pt x="2109978" y="552957"/>
                  </a:lnTo>
                  <a:lnTo>
                    <a:pt x="2109978" y="556260"/>
                  </a:lnTo>
                  <a:lnTo>
                    <a:pt x="2109978" y="558926"/>
                  </a:lnTo>
                  <a:lnTo>
                    <a:pt x="2109216" y="561339"/>
                  </a:lnTo>
                  <a:lnTo>
                    <a:pt x="2107692" y="563372"/>
                  </a:lnTo>
                  <a:lnTo>
                    <a:pt x="2106168" y="565530"/>
                  </a:lnTo>
                  <a:lnTo>
                    <a:pt x="2103501" y="567054"/>
                  </a:lnTo>
                  <a:lnTo>
                    <a:pt x="2099437" y="568325"/>
                  </a:lnTo>
                  <a:lnTo>
                    <a:pt x="2095500" y="569594"/>
                  </a:lnTo>
                  <a:lnTo>
                    <a:pt x="2056764" y="572262"/>
                  </a:lnTo>
                  <a:lnTo>
                    <a:pt x="2048765" y="572212"/>
                  </a:lnTo>
                  <a:lnTo>
                    <a:pt x="2012314" y="568705"/>
                  </a:lnTo>
                  <a:lnTo>
                    <a:pt x="2007870" y="567563"/>
                  </a:lnTo>
                  <a:lnTo>
                    <a:pt x="2004314" y="565785"/>
                  </a:lnTo>
                  <a:lnTo>
                    <a:pt x="2001901" y="563626"/>
                  </a:lnTo>
                  <a:lnTo>
                    <a:pt x="1999488" y="561466"/>
                  </a:lnTo>
                  <a:lnTo>
                    <a:pt x="1997202" y="558546"/>
                  </a:lnTo>
                  <a:lnTo>
                    <a:pt x="1995297" y="554989"/>
                  </a:lnTo>
                  <a:lnTo>
                    <a:pt x="1873758" y="362712"/>
                  </a:lnTo>
                  <a:lnTo>
                    <a:pt x="1873758" y="555878"/>
                  </a:lnTo>
                  <a:lnTo>
                    <a:pt x="1873758" y="558546"/>
                  </a:lnTo>
                  <a:lnTo>
                    <a:pt x="1872996" y="560959"/>
                  </a:lnTo>
                  <a:lnTo>
                    <a:pt x="1871345" y="562990"/>
                  </a:lnTo>
                  <a:lnTo>
                    <a:pt x="1869694" y="565023"/>
                  </a:lnTo>
                  <a:lnTo>
                    <a:pt x="1866900" y="566801"/>
                  </a:lnTo>
                  <a:lnTo>
                    <a:pt x="1862963" y="568071"/>
                  </a:lnTo>
                  <a:lnTo>
                    <a:pt x="1859026" y="569467"/>
                  </a:lnTo>
                  <a:lnTo>
                    <a:pt x="1853692" y="570484"/>
                  </a:lnTo>
                  <a:lnTo>
                    <a:pt x="1847214" y="571246"/>
                  </a:lnTo>
                  <a:lnTo>
                    <a:pt x="1840611" y="571880"/>
                  </a:lnTo>
                  <a:lnTo>
                    <a:pt x="1832356" y="572262"/>
                  </a:lnTo>
                  <a:lnTo>
                    <a:pt x="1822196" y="572262"/>
                  </a:lnTo>
                  <a:lnTo>
                    <a:pt x="1812163" y="572262"/>
                  </a:lnTo>
                  <a:lnTo>
                    <a:pt x="1781429" y="568071"/>
                  </a:lnTo>
                  <a:lnTo>
                    <a:pt x="1777492" y="566801"/>
                  </a:lnTo>
                  <a:lnTo>
                    <a:pt x="1774698" y="565023"/>
                  </a:lnTo>
                  <a:lnTo>
                    <a:pt x="1773047" y="562990"/>
                  </a:lnTo>
                  <a:lnTo>
                    <a:pt x="1771396" y="560959"/>
                  </a:lnTo>
                  <a:lnTo>
                    <a:pt x="1770634" y="558546"/>
                  </a:lnTo>
                  <a:lnTo>
                    <a:pt x="1770634" y="555878"/>
                  </a:lnTo>
                  <a:lnTo>
                    <a:pt x="1770634" y="17652"/>
                  </a:lnTo>
                  <a:lnTo>
                    <a:pt x="1770634" y="14986"/>
                  </a:lnTo>
                  <a:lnTo>
                    <a:pt x="1771396" y="12446"/>
                  </a:lnTo>
                  <a:lnTo>
                    <a:pt x="1773047" y="10287"/>
                  </a:lnTo>
                  <a:lnTo>
                    <a:pt x="1774698" y="8127"/>
                  </a:lnTo>
                  <a:lnTo>
                    <a:pt x="1812163" y="0"/>
                  </a:lnTo>
                  <a:lnTo>
                    <a:pt x="1822196" y="0"/>
                  </a:lnTo>
                  <a:close/>
                </a:path>
                <a:path w="3526790" h="579120">
                  <a:moveTo>
                    <a:pt x="517271" y="0"/>
                  </a:moveTo>
                  <a:lnTo>
                    <a:pt x="527431" y="0"/>
                  </a:lnTo>
                  <a:lnTo>
                    <a:pt x="535686" y="507"/>
                  </a:lnTo>
                  <a:lnTo>
                    <a:pt x="566420" y="10287"/>
                  </a:lnTo>
                  <a:lnTo>
                    <a:pt x="568071" y="12446"/>
                  </a:lnTo>
                  <a:lnTo>
                    <a:pt x="568833" y="14986"/>
                  </a:lnTo>
                  <a:lnTo>
                    <a:pt x="568833" y="17652"/>
                  </a:lnTo>
                  <a:lnTo>
                    <a:pt x="568833" y="219455"/>
                  </a:lnTo>
                  <a:lnTo>
                    <a:pt x="609320" y="187630"/>
                  </a:lnTo>
                  <a:lnTo>
                    <a:pt x="651256" y="170624"/>
                  </a:lnTo>
                  <a:lnTo>
                    <a:pt x="680593" y="167386"/>
                  </a:lnTo>
                  <a:lnTo>
                    <a:pt x="698452" y="168167"/>
                  </a:lnTo>
                  <a:lnTo>
                    <a:pt x="743458" y="179704"/>
                  </a:lnTo>
                  <a:lnTo>
                    <a:pt x="776229" y="203207"/>
                  </a:lnTo>
                  <a:lnTo>
                    <a:pt x="798290" y="236362"/>
                  </a:lnTo>
                  <a:lnTo>
                    <a:pt x="810486" y="277971"/>
                  </a:lnTo>
                  <a:lnTo>
                    <a:pt x="814451" y="331977"/>
                  </a:lnTo>
                  <a:lnTo>
                    <a:pt x="814451" y="555878"/>
                  </a:lnTo>
                  <a:lnTo>
                    <a:pt x="814451" y="558546"/>
                  </a:lnTo>
                  <a:lnTo>
                    <a:pt x="813562" y="560959"/>
                  </a:lnTo>
                  <a:lnTo>
                    <a:pt x="811911" y="562990"/>
                  </a:lnTo>
                  <a:lnTo>
                    <a:pt x="810387" y="565023"/>
                  </a:lnTo>
                  <a:lnTo>
                    <a:pt x="807593" y="566801"/>
                  </a:lnTo>
                  <a:lnTo>
                    <a:pt x="803783" y="568071"/>
                  </a:lnTo>
                  <a:lnTo>
                    <a:pt x="799973" y="569467"/>
                  </a:lnTo>
                  <a:lnTo>
                    <a:pt x="794766" y="570484"/>
                  </a:lnTo>
                  <a:lnTo>
                    <a:pt x="788035" y="571246"/>
                  </a:lnTo>
                  <a:lnTo>
                    <a:pt x="781304" y="571880"/>
                  </a:lnTo>
                  <a:lnTo>
                    <a:pt x="773049" y="572262"/>
                  </a:lnTo>
                  <a:lnTo>
                    <a:pt x="763270" y="572262"/>
                  </a:lnTo>
                  <a:lnTo>
                    <a:pt x="753110" y="572262"/>
                  </a:lnTo>
                  <a:lnTo>
                    <a:pt x="722376" y="568071"/>
                  </a:lnTo>
                  <a:lnTo>
                    <a:pt x="718566" y="566801"/>
                  </a:lnTo>
                  <a:lnTo>
                    <a:pt x="715772" y="565023"/>
                  </a:lnTo>
                  <a:lnTo>
                    <a:pt x="714121" y="562990"/>
                  </a:lnTo>
                  <a:lnTo>
                    <a:pt x="712470" y="560959"/>
                  </a:lnTo>
                  <a:lnTo>
                    <a:pt x="711708" y="558546"/>
                  </a:lnTo>
                  <a:lnTo>
                    <a:pt x="711708" y="555878"/>
                  </a:lnTo>
                  <a:lnTo>
                    <a:pt x="711708" y="347472"/>
                  </a:lnTo>
                  <a:lnTo>
                    <a:pt x="707771" y="305815"/>
                  </a:lnTo>
                  <a:lnTo>
                    <a:pt x="685292" y="266953"/>
                  </a:lnTo>
                  <a:lnTo>
                    <a:pt x="650239" y="257048"/>
                  </a:lnTo>
                  <a:lnTo>
                    <a:pt x="640405" y="257950"/>
                  </a:lnTo>
                  <a:lnTo>
                    <a:pt x="600497" y="279374"/>
                  </a:lnTo>
                  <a:lnTo>
                    <a:pt x="568833" y="313181"/>
                  </a:lnTo>
                  <a:lnTo>
                    <a:pt x="568833" y="555878"/>
                  </a:lnTo>
                  <a:lnTo>
                    <a:pt x="568833" y="558546"/>
                  </a:lnTo>
                  <a:lnTo>
                    <a:pt x="568071" y="560959"/>
                  </a:lnTo>
                  <a:lnTo>
                    <a:pt x="566420" y="562990"/>
                  </a:lnTo>
                  <a:lnTo>
                    <a:pt x="564769" y="565023"/>
                  </a:lnTo>
                  <a:lnTo>
                    <a:pt x="561975" y="566801"/>
                  </a:lnTo>
                  <a:lnTo>
                    <a:pt x="558038" y="568071"/>
                  </a:lnTo>
                  <a:lnTo>
                    <a:pt x="554101" y="569467"/>
                  </a:lnTo>
                  <a:lnTo>
                    <a:pt x="548767" y="570484"/>
                  </a:lnTo>
                  <a:lnTo>
                    <a:pt x="542289" y="571246"/>
                  </a:lnTo>
                  <a:lnTo>
                    <a:pt x="535686" y="571880"/>
                  </a:lnTo>
                  <a:lnTo>
                    <a:pt x="527431" y="572262"/>
                  </a:lnTo>
                  <a:lnTo>
                    <a:pt x="517271" y="572262"/>
                  </a:lnTo>
                  <a:lnTo>
                    <a:pt x="507238" y="572262"/>
                  </a:lnTo>
                  <a:lnTo>
                    <a:pt x="476504" y="568071"/>
                  </a:lnTo>
                  <a:lnTo>
                    <a:pt x="472567" y="566801"/>
                  </a:lnTo>
                  <a:lnTo>
                    <a:pt x="469773" y="565023"/>
                  </a:lnTo>
                  <a:lnTo>
                    <a:pt x="468122" y="562990"/>
                  </a:lnTo>
                  <a:lnTo>
                    <a:pt x="466471" y="560959"/>
                  </a:lnTo>
                  <a:lnTo>
                    <a:pt x="465709" y="558546"/>
                  </a:lnTo>
                  <a:lnTo>
                    <a:pt x="465709" y="555878"/>
                  </a:lnTo>
                  <a:lnTo>
                    <a:pt x="465709" y="17652"/>
                  </a:lnTo>
                  <a:lnTo>
                    <a:pt x="465709" y="14986"/>
                  </a:lnTo>
                  <a:lnTo>
                    <a:pt x="466471" y="12446"/>
                  </a:lnTo>
                  <a:lnTo>
                    <a:pt x="468122" y="10287"/>
                  </a:lnTo>
                  <a:lnTo>
                    <a:pt x="469773" y="8127"/>
                  </a:lnTo>
                  <a:lnTo>
                    <a:pt x="507238" y="0"/>
                  </a:lnTo>
                  <a:lnTo>
                    <a:pt x="517271" y="0"/>
                  </a:lnTo>
                  <a:close/>
                </a:path>
              </a:pathLst>
            </a:custGeom>
            <a:ln w="9525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7065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545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319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227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11175"/>
            <a:ext cx="7778750" cy="692150"/>
            <a:chOff x="2897251" y="11175"/>
            <a:chExt cx="777875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14350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14350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8515" y="71755"/>
            <a:ext cx="68497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/>
              <a:t>R</a:t>
            </a:r>
            <a:r>
              <a:rPr spc="35"/>
              <a:t>e</a:t>
            </a:r>
            <a:r>
              <a:rPr spc="30"/>
              <a:t>l</a:t>
            </a:r>
            <a:r>
              <a:rPr spc="-10"/>
              <a:t>a</a:t>
            </a:r>
            <a:r>
              <a:rPr spc="10"/>
              <a:t>t</a:t>
            </a:r>
            <a:r>
              <a:rPr spc="35"/>
              <a:t>i</a:t>
            </a:r>
            <a:r>
              <a:rPr spc="5"/>
              <a:t>o</a:t>
            </a:r>
            <a:r>
              <a:rPr spc="15"/>
              <a:t>n</a:t>
            </a:r>
            <a:r>
              <a:rPr spc="-15"/>
              <a:t>a</a:t>
            </a:r>
            <a:r>
              <a:rPr spc="5"/>
              <a:t>l</a:t>
            </a:r>
            <a:r>
              <a:rPr spc="-170"/>
              <a:t> </a:t>
            </a:r>
            <a:r>
              <a:rPr spc="10"/>
              <a:t>D</a:t>
            </a:r>
            <a:r>
              <a:rPr spc="-20"/>
              <a:t>a</a:t>
            </a:r>
            <a:r>
              <a:rPr spc="10"/>
              <a:t>ta</a:t>
            </a:r>
            <a:r>
              <a:rPr spc="-65"/>
              <a:t> </a:t>
            </a:r>
            <a:r>
              <a:rPr spc="50"/>
              <a:t>M</a:t>
            </a:r>
            <a:r>
              <a:rPr spc="5"/>
              <a:t>o</a:t>
            </a:r>
            <a:r>
              <a:rPr spc="15"/>
              <a:t>d</a:t>
            </a:r>
            <a:r>
              <a:rPr spc="30"/>
              <a:t>e</a:t>
            </a:r>
            <a:r>
              <a:rPr spc="5"/>
              <a:t>l</a:t>
            </a:r>
            <a:r>
              <a:rPr spc="-100"/>
              <a:t> </a:t>
            </a:r>
            <a:r>
              <a:rPr spc="30"/>
              <a:t>C</a:t>
            </a:r>
            <a:r>
              <a:rPr spc="5"/>
              <a:t>o</a:t>
            </a:r>
            <a:r>
              <a:rPr spc="10"/>
              <a:t>nc</a:t>
            </a:r>
            <a:r>
              <a:rPr spc="35"/>
              <a:t>e</a:t>
            </a:r>
            <a:r>
              <a:rPr spc="10"/>
              <a:t>pts</a:t>
            </a:r>
            <a:r>
              <a:rPr spc="-135"/>
              <a:t> </a:t>
            </a:r>
            <a:r>
              <a:rPr spc="-25"/>
              <a:t>(</a:t>
            </a:r>
            <a:r>
              <a:rPr spc="5"/>
              <a:t>c</a:t>
            </a:r>
            <a:r>
              <a:t>o</a:t>
            </a:r>
            <a:r>
              <a:rPr spc="10"/>
              <a:t>nt</a:t>
            </a:r>
            <a:r>
              <a:rPr spc="35"/>
              <a:t>i</a:t>
            </a:r>
            <a:r>
              <a:rPr spc="-35"/>
              <a:t>..)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575" y="1024255"/>
            <a:ext cx="10365740" cy="4321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5">
                <a:solidFill>
                  <a:srgbClr val="273139"/>
                </a:solidFill>
                <a:latin typeface="Calibri"/>
                <a:cs typeface="Calibri"/>
              </a:rPr>
              <a:t>Degree:</a:t>
            </a:r>
            <a:r>
              <a:rPr sz="2400" b="1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number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attributes</a:t>
            </a:r>
            <a:r>
              <a:rPr sz="2400" spc="-1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known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degree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relation.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STUDENT</a:t>
            </a:r>
            <a:r>
              <a:rPr sz="2400" b="1" spc="-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defined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above</a:t>
            </a:r>
            <a:r>
              <a:rPr sz="2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has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degree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  <a:p>
            <a:pPr marL="241300" marR="1480820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Cardinality:</a:t>
            </a:r>
            <a:r>
              <a:rPr sz="2400" b="1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number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tuples</a:t>
            </a:r>
            <a:r>
              <a:rPr sz="2400" spc="-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is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known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cardinality. </a:t>
            </a:r>
            <a:r>
              <a:rPr sz="2400" spc="-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73139"/>
                </a:solidFill>
                <a:latin typeface="Calibri"/>
                <a:cs typeface="Calibri"/>
              </a:rPr>
              <a:t>STUDENT</a:t>
            </a:r>
            <a:r>
              <a:rPr sz="2400" b="1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defined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above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has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cardinality</a:t>
            </a:r>
            <a:r>
              <a:rPr sz="2400" spc="-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4.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Column:</a:t>
            </a:r>
            <a:r>
              <a:rPr sz="2400" b="1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Column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represents</a:t>
            </a:r>
            <a:r>
              <a:rPr sz="2400" spc="-1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set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values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for</a:t>
            </a:r>
            <a:r>
              <a:rPr sz="2400" spc="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particular</a:t>
            </a:r>
            <a:r>
              <a:rPr sz="2400" spc="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marL="241300" marR="13970" indent="-229235">
              <a:lnSpc>
                <a:spcPts val="2560"/>
              </a:lnSpc>
              <a:spcBef>
                <a:spcPts val="1080"/>
              </a:spcBef>
              <a:buFont typeface="Arial MT"/>
              <a:buChar char="•"/>
              <a:tabLst>
                <a:tab pos="241935" algn="l"/>
                <a:tab pos="2204720" algn="l"/>
                <a:tab pos="3014980" algn="l"/>
                <a:tab pos="4168140" algn="l"/>
                <a:tab pos="4854575" algn="l"/>
                <a:tab pos="7018655" algn="l"/>
                <a:tab pos="9620885" algn="l"/>
              </a:tabLst>
            </a:pPr>
            <a:r>
              <a:rPr sz="2400" b="1">
                <a:latin typeface="Calibri"/>
                <a:cs typeface="Calibri"/>
              </a:rPr>
              <a:t>R</a:t>
            </a:r>
            <a:r>
              <a:rPr sz="2400" b="1" spc="-15">
                <a:latin typeface="Calibri"/>
                <a:cs typeface="Calibri"/>
              </a:rPr>
              <a:t>e</a:t>
            </a:r>
            <a:r>
              <a:rPr sz="2400" b="1" spc="5">
                <a:latin typeface="Calibri"/>
                <a:cs typeface="Calibri"/>
              </a:rPr>
              <a:t>l</a:t>
            </a:r>
            <a:r>
              <a:rPr sz="2400" b="1" spc="10">
                <a:latin typeface="Calibri"/>
                <a:cs typeface="Calibri"/>
              </a:rPr>
              <a:t>a</a:t>
            </a:r>
            <a:r>
              <a:rPr sz="2400" b="1" spc="-10">
                <a:latin typeface="Calibri"/>
                <a:cs typeface="Calibri"/>
              </a:rPr>
              <a:t>t</a:t>
            </a:r>
            <a:r>
              <a:rPr sz="2400" b="1" spc="5">
                <a:latin typeface="Calibri"/>
                <a:cs typeface="Calibri"/>
              </a:rPr>
              <a:t>i</a:t>
            </a:r>
            <a:r>
              <a:rPr sz="2400" b="1" spc="-20">
                <a:latin typeface="Calibri"/>
                <a:cs typeface="Calibri"/>
              </a:rPr>
              <a:t>o</a:t>
            </a:r>
            <a:r>
              <a:rPr sz="2400" b="1">
                <a:latin typeface="Calibri"/>
                <a:cs typeface="Calibri"/>
              </a:rPr>
              <a:t>n </a:t>
            </a:r>
            <a:r>
              <a:rPr sz="2400" b="1" spc="-110">
                <a:latin typeface="Calibri"/>
                <a:cs typeface="Calibri"/>
              </a:rPr>
              <a:t> </a:t>
            </a:r>
            <a:r>
              <a:rPr sz="2400" b="1" spc="-105">
                <a:latin typeface="Calibri"/>
                <a:cs typeface="Calibri"/>
              </a:rPr>
              <a:t>k</a:t>
            </a:r>
            <a:r>
              <a:rPr sz="2400" b="1" spc="-15">
                <a:latin typeface="Calibri"/>
                <a:cs typeface="Calibri"/>
              </a:rPr>
              <a:t>e</a:t>
            </a:r>
            <a:r>
              <a:rPr sz="2400" b="1">
                <a:latin typeface="Calibri"/>
                <a:cs typeface="Calibri"/>
              </a:rPr>
              <a:t>y </a:t>
            </a:r>
            <a:r>
              <a:rPr sz="2400" b="1" spc="-1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-	</a:t>
            </a:r>
            <a:r>
              <a:rPr sz="2400" spc="-50">
                <a:latin typeface="Calibri"/>
                <a:cs typeface="Calibri"/>
              </a:rPr>
              <a:t>E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6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w 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e,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o 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 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tt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bu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7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, 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 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all</a:t>
            </a:r>
            <a:r>
              <a:rPr sz="2400">
                <a:latin typeface="Calibri"/>
                <a:cs typeface="Calibri"/>
              </a:rPr>
              <a:t>ed 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6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25">
                <a:latin typeface="Calibri"/>
                <a:cs typeface="Calibri"/>
              </a:rPr>
              <a:t>Attribute</a:t>
            </a:r>
            <a:r>
              <a:rPr sz="2400" b="1" spc="1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domain</a:t>
            </a:r>
            <a:r>
              <a:rPr sz="2400" b="1" spc="1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–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Every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attribute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has</a:t>
            </a:r>
            <a:r>
              <a:rPr sz="2400" spc="1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some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pre-defined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scope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which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0">
                <a:latin typeface="Calibri"/>
                <a:cs typeface="Calibri"/>
              </a:rPr>
              <a:t> known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attribute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domain.</a:t>
            </a:r>
          </a:p>
          <a:p>
            <a:pPr marL="241300" indent="-229235">
              <a:lnSpc>
                <a:spcPts val="2715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5">
                <a:latin typeface="Calibri"/>
                <a:cs typeface="Calibri"/>
              </a:rPr>
              <a:t>NULL</a:t>
            </a:r>
            <a:r>
              <a:rPr sz="2400" b="1" spc="95">
                <a:latin typeface="Calibri"/>
                <a:cs typeface="Calibri"/>
              </a:rPr>
              <a:t> </a:t>
            </a:r>
            <a:r>
              <a:rPr sz="2400" b="1" spc="-20">
                <a:latin typeface="Calibri"/>
                <a:cs typeface="Calibri"/>
              </a:rPr>
              <a:t>Values: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not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known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or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unavailable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called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NULL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value.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nt</a:t>
            </a:r>
            <a:r>
              <a:rPr sz="2400">
                <a:latin typeface="Calibri"/>
                <a:cs typeface="Calibri"/>
              </a:rPr>
              <a:t>ed</a:t>
            </a:r>
            <a:r>
              <a:rPr sz="2400" spc="-1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y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5">
                <a:latin typeface="Calibri"/>
                <a:cs typeface="Calibri"/>
              </a:rPr>
              <a:t>p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9525"/>
            <a:ext cx="1371600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467" y="171671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pc="-80"/>
              <a:t>R</a:t>
            </a:r>
            <a:r>
              <a:rPr spc="35"/>
              <a:t>e</a:t>
            </a:r>
            <a:r>
              <a:rPr spc="30"/>
              <a:t>l</a:t>
            </a:r>
            <a:r>
              <a:rPr spc="-10"/>
              <a:t>a</a:t>
            </a:r>
            <a:r>
              <a:rPr spc="10"/>
              <a:t>t</a:t>
            </a:r>
            <a:r>
              <a:rPr spc="35"/>
              <a:t>i</a:t>
            </a:r>
            <a:r>
              <a:rPr spc="5"/>
              <a:t>o</a:t>
            </a:r>
            <a:r>
              <a:rPr spc="15"/>
              <a:t>n</a:t>
            </a:r>
            <a:r>
              <a:rPr spc="-15"/>
              <a:t>a</a:t>
            </a:r>
            <a:r>
              <a:rPr spc="5"/>
              <a:t>l</a:t>
            </a:r>
            <a:r>
              <a:rPr spc="-170"/>
              <a:t> </a:t>
            </a:r>
            <a:r>
              <a:rPr spc="50"/>
              <a:t>M</a:t>
            </a:r>
            <a:r>
              <a:rPr spc="5"/>
              <a:t>o</a:t>
            </a:r>
            <a:r>
              <a:rPr spc="15"/>
              <a:t>d</a:t>
            </a:r>
            <a:r>
              <a:rPr spc="30"/>
              <a:t>e</a:t>
            </a:r>
            <a:r>
              <a:rPr spc="5"/>
              <a:t>l</a:t>
            </a:r>
            <a:r>
              <a:rPr spc="-100"/>
              <a:t> </a:t>
            </a:r>
            <a:r>
              <a:rPr spc="30"/>
              <a:t>C</a:t>
            </a:r>
            <a:r>
              <a:rPr spc="5"/>
              <a:t>o</a:t>
            </a:r>
            <a:r>
              <a:rPr spc="10"/>
              <a:t>nc</a:t>
            </a:r>
            <a:r>
              <a:rPr spc="35"/>
              <a:t>e</a:t>
            </a:r>
            <a:r>
              <a:rPr spc="10"/>
              <a:t>pt</a:t>
            </a:r>
            <a:r>
              <a:rPr spc="-5"/>
              <a:t>s</a:t>
            </a:r>
            <a:r>
              <a:rPr spc="-20"/>
              <a:t>(</a:t>
            </a:r>
            <a:r>
              <a:rPr spc="5"/>
              <a:t>c</a:t>
            </a:r>
            <a:r>
              <a:t>o</a:t>
            </a:r>
            <a:r>
              <a:rPr spc="10"/>
              <a:t>nt</a:t>
            </a:r>
            <a:r>
              <a:rPr spc="35"/>
              <a:t>i</a:t>
            </a:r>
            <a:r>
              <a:rPr spc="40"/>
              <a:t>…)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83081" y="1371600"/>
            <a:ext cx="7957820" cy="3838575"/>
            <a:chOff x="2383081" y="1371600"/>
            <a:chExt cx="7957820" cy="3838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3081" y="1371600"/>
              <a:ext cx="7957697" cy="3838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4100" y="2186050"/>
              <a:ext cx="1181100" cy="209550"/>
            </a:xfrm>
            <a:custGeom>
              <a:avLst/>
              <a:gdLst/>
              <a:ahLst/>
              <a:cxnLst/>
              <a:rect l="l" t="t" r="r" b="b"/>
              <a:pathLst>
                <a:path w="1181100" h="209550">
                  <a:moveTo>
                    <a:pt x="1181100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181100" y="20955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4100" y="2186050"/>
              <a:ext cx="1181100" cy="209550"/>
            </a:xfrm>
            <a:custGeom>
              <a:avLst/>
              <a:gdLst/>
              <a:ahLst/>
              <a:cxnLst/>
              <a:rect l="l" t="t" r="r" b="b"/>
              <a:pathLst>
                <a:path w="1181100" h="209550">
                  <a:moveTo>
                    <a:pt x="0" y="209550"/>
                  </a:moveTo>
                  <a:lnTo>
                    <a:pt x="1181100" y="209550"/>
                  </a:lnTo>
                  <a:lnTo>
                    <a:pt x="1181100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7803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4283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605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560" y="1022159"/>
            <a:ext cx="8793480" cy="48615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>
                <a:latin typeface="Calibri"/>
                <a:cs typeface="Calibri"/>
              </a:rPr>
              <a:t>Name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relation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distinct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other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relations.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800"/>
              </a:lnSpc>
              <a:spcBef>
                <a:spcPts val="8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>
                <a:latin typeface="Calibri"/>
                <a:cs typeface="Calibri"/>
              </a:rPr>
              <a:t>Each </a:t>
            </a:r>
            <a:r>
              <a:rPr sz="2400" spc="-20">
                <a:latin typeface="Calibri"/>
                <a:cs typeface="Calibri"/>
              </a:rPr>
              <a:t>value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a tuple </a:t>
            </a:r>
            <a:r>
              <a:rPr sz="2400" spc="-15">
                <a:latin typeface="Calibri"/>
                <a:cs typeface="Calibri"/>
              </a:rPr>
              <a:t>is an atomic value; </a:t>
            </a:r>
            <a:r>
              <a:rPr sz="2400" spc="-20">
                <a:latin typeface="Calibri"/>
                <a:cs typeface="Calibri"/>
              </a:rPr>
              <a:t>that </a:t>
            </a:r>
            <a:r>
              <a:rPr sz="2400">
                <a:latin typeface="Calibri"/>
                <a:cs typeface="Calibri"/>
              </a:rPr>
              <a:t>is, </a:t>
            </a:r>
            <a:r>
              <a:rPr sz="2400" spc="-15">
                <a:latin typeface="Calibri"/>
                <a:cs typeface="Calibri"/>
              </a:rPr>
              <a:t>it is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 spc="-15">
                <a:latin typeface="Calibri"/>
                <a:cs typeface="Calibri"/>
              </a:rPr>
              <a:t>divisible </a:t>
            </a:r>
            <a:r>
              <a:rPr sz="2400" spc="-5">
                <a:latin typeface="Calibri"/>
                <a:cs typeface="Calibri"/>
              </a:rPr>
              <a:t>into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components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framework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basic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 </a:t>
            </a:r>
            <a:r>
              <a:rPr sz="2400" spc="5">
                <a:latin typeface="Calibri"/>
                <a:cs typeface="Calibri"/>
              </a:rPr>
              <a:t>model.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Hence, </a:t>
            </a:r>
            <a:r>
              <a:rPr sz="2400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composite </a:t>
            </a:r>
            <a:r>
              <a:rPr sz="2400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multivalued attributes </a:t>
            </a:r>
            <a:r>
              <a:rPr sz="2400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</a:t>
            </a:r>
            <a:r>
              <a:rPr sz="2400" u="heavy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sz="2400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allowed. </a:t>
            </a:r>
            <a:r>
              <a:rPr sz="2400">
                <a:latin typeface="Calibri"/>
                <a:cs typeface="Calibri"/>
              </a:rPr>
              <a:t>This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model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sometimes</a:t>
            </a:r>
            <a:r>
              <a:rPr sz="2400" spc="-1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called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flat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model.</a:t>
            </a:r>
          </a:p>
          <a:p>
            <a:pPr marL="241300" marR="15240" algn="just">
              <a:lnSpc>
                <a:spcPct val="100400"/>
              </a:lnSpc>
              <a:spcBef>
                <a:spcPts val="940"/>
              </a:spcBef>
            </a:pPr>
            <a:r>
              <a:rPr sz="2400" spc="5">
                <a:latin typeface="Calibri"/>
                <a:cs typeface="Calibri"/>
              </a:rPr>
              <a:t>Hence,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multivalued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attributes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must</a:t>
            </a:r>
            <a:r>
              <a:rPr sz="2400" spc="5">
                <a:latin typeface="Calibri"/>
                <a:cs typeface="Calibri"/>
              </a:rPr>
              <a:t> be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represented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separate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relations,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composite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attributes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10">
                <a:latin typeface="Calibri"/>
                <a:cs typeface="Calibri"/>
              </a:rPr>
              <a:t> represented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only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 </a:t>
            </a:r>
            <a:r>
              <a:rPr sz="2400">
                <a:latin typeface="Calibri"/>
                <a:cs typeface="Calibri"/>
              </a:rPr>
              <a:t>their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simple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component</a:t>
            </a:r>
            <a:r>
              <a:rPr sz="2400" spc="-2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attributes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basic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0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 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tt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bu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4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tt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bu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ai</a:t>
            </a:r>
            <a:r>
              <a:rPr sz="2400">
                <a:latin typeface="Calibri"/>
                <a:cs typeface="Calibri"/>
              </a:rPr>
              <a:t>n 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gn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2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2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up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dup</a:t>
            </a:r>
            <a:r>
              <a:rPr sz="2400" spc="-30">
                <a:latin typeface="Calibri"/>
                <a:cs typeface="Calibri"/>
              </a:rPr>
              <a:t>li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al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1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Order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tuple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different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30978" y="43815"/>
            <a:ext cx="4506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1.2</a:t>
            </a:r>
            <a:r>
              <a:rPr spc="-55"/>
              <a:t> </a:t>
            </a:r>
            <a:r>
              <a:rPr spc="5"/>
              <a:t>Properties</a:t>
            </a:r>
            <a:r>
              <a:rPr spc="-80"/>
              <a:t> </a:t>
            </a:r>
            <a:r>
              <a:rPr spc="5"/>
              <a:t>of</a:t>
            </a:r>
            <a:r>
              <a:rPr spc="-40"/>
              <a:t> </a:t>
            </a:r>
            <a:r>
              <a:rPr spc="5"/>
              <a:t>Relations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575" y="6434454"/>
            <a:ext cx="6743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>
                <a:solidFill>
                  <a:srgbClr val="888888"/>
                </a:solidFill>
                <a:latin typeface="Calibri"/>
                <a:cs typeface="Calibri"/>
              </a:rPr>
              <a:t>5/01/2024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9984" y="6453504"/>
            <a:ext cx="879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6464" y="6453504"/>
            <a:ext cx="400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8237" y="6453504"/>
            <a:ext cx="412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91882"/>
            <a:ext cx="8091170" cy="4225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9235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>
                <a:latin typeface="Calibri"/>
                <a:cs typeface="Calibri"/>
              </a:rPr>
              <a:t>An </a:t>
            </a:r>
            <a:r>
              <a:rPr sz="2400" spc="-20">
                <a:latin typeface="Calibri"/>
                <a:cs typeface="Calibri"/>
              </a:rPr>
              <a:t>important </a:t>
            </a:r>
            <a:r>
              <a:rPr sz="2400">
                <a:latin typeface="Calibri"/>
                <a:cs typeface="Calibri"/>
              </a:rPr>
              <a:t>concept </a:t>
            </a:r>
            <a:r>
              <a:rPr sz="2400" spc="-55">
                <a:latin typeface="Calibri"/>
                <a:cs typeface="Calibri"/>
              </a:rPr>
              <a:t>is </a:t>
            </a:r>
            <a:r>
              <a:rPr sz="2400" spc="-20">
                <a:latin typeface="Calibri"/>
                <a:cs typeface="Calibri"/>
              </a:rPr>
              <a:t>that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-15">
                <a:latin typeface="Calibri"/>
                <a:cs typeface="Calibri"/>
              </a:rPr>
              <a:t>NULL </a:t>
            </a:r>
            <a:r>
              <a:rPr sz="2400" spc="-10">
                <a:latin typeface="Calibri"/>
                <a:cs typeface="Calibri"/>
              </a:rPr>
              <a:t>values, </a:t>
            </a:r>
            <a:r>
              <a:rPr sz="2400" spc="5">
                <a:latin typeface="Calibri"/>
                <a:cs typeface="Calibri"/>
              </a:rPr>
              <a:t>which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20">
                <a:latin typeface="Calibri"/>
                <a:cs typeface="Calibri"/>
              </a:rPr>
              <a:t>to 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represent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values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attributes</a:t>
            </a:r>
            <a:r>
              <a:rPr sz="2400" spc="509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that </a:t>
            </a:r>
            <a:r>
              <a:rPr sz="2400" spc="-25">
                <a:latin typeface="Calibri"/>
                <a:cs typeface="Calibri"/>
              </a:rPr>
              <a:t>may</a:t>
            </a:r>
            <a:r>
              <a:rPr sz="2400" spc="4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 unknown or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may </a:t>
            </a:r>
            <a:r>
              <a:rPr sz="2400" spc="5">
                <a:latin typeface="Calibri"/>
                <a:cs typeface="Calibri"/>
              </a:rPr>
              <a:t>not apply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a tuple. A </a:t>
            </a:r>
            <a:r>
              <a:rPr sz="2400" spc="5">
                <a:latin typeface="Calibri"/>
                <a:cs typeface="Calibri"/>
              </a:rPr>
              <a:t>special </a:t>
            </a:r>
            <a:r>
              <a:rPr sz="2400" spc="-5">
                <a:latin typeface="Calibri"/>
                <a:cs typeface="Calibri"/>
              </a:rPr>
              <a:t>value, </a:t>
            </a:r>
            <a:r>
              <a:rPr sz="2400" spc="-10">
                <a:latin typeface="Calibri"/>
                <a:cs typeface="Calibri"/>
              </a:rPr>
              <a:t>called </a:t>
            </a:r>
            <a:r>
              <a:rPr sz="2400" spc="10">
                <a:latin typeface="Calibri"/>
                <a:cs typeface="Calibri"/>
              </a:rPr>
              <a:t>NULL, 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these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cases.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Constraints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Model:</a:t>
            </a:r>
            <a:endParaRPr sz="2400">
              <a:latin typeface="Calibri"/>
              <a:cs typeface="Calibri"/>
            </a:endParaRPr>
          </a:p>
          <a:p>
            <a:pPr marL="241300" marR="13970" indent="-229235" algn="just">
              <a:lnSpc>
                <a:spcPct val="795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>
                <a:latin typeface="Calibri"/>
                <a:cs typeface="Calibri"/>
              </a:rPr>
              <a:t>While </a:t>
            </a:r>
            <a:r>
              <a:rPr sz="2400" spc="-5">
                <a:latin typeface="Calibri"/>
                <a:cs typeface="Calibri"/>
              </a:rPr>
              <a:t>designing </a:t>
            </a:r>
            <a:r>
              <a:rPr sz="2400" spc="-15">
                <a:latin typeface="Calibri"/>
                <a:cs typeface="Calibri"/>
              </a:rPr>
              <a:t>Relational </a:t>
            </a:r>
            <a:r>
              <a:rPr sz="2400" spc="-10">
                <a:latin typeface="Calibri"/>
                <a:cs typeface="Calibri"/>
              </a:rPr>
              <a:t>Model,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>
                <a:latin typeface="Calibri"/>
                <a:cs typeface="Calibri"/>
              </a:rPr>
              <a:t>define </a:t>
            </a:r>
            <a:r>
              <a:rPr sz="2400" spc="15">
                <a:latin typeface="Calibri"/>
                <a:cs typeface="Calibri"/>
              </a:rPr>
              <a:t>some </a:t>
            </a:r>
            <a:r>
              <a:rPr sz="2400" spc="-10">
                <a:latin typeface="Calibri"/>
                <a:cs typeface="Calibri"/>
              </a:rPr>
              <a:t>conditions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must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hold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present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10">
                <a:latin typeface="Calibri"/>
                <a:cs typeface="Calibri"/>
              </a:rPr>
              <a:t> called </a:t>
            </a:r>
            <a:r>
              <a:rPr sz="2400" spc="-5">
                <a:latin typeface="Calibri"/>
                <a:cs typeface="Calibri"/>
              </a:rPr>
              <a:t> Constraints.</a:t>
            </a:r>
            <a:endParaRPr sz="2400">
              <a:latin typeface="Calibri"/>
              <a:cs typeface="Calibri"/>
            </a:endParaRPr>
          </a:p>
          <a:p>
            <a:pPr marL="241300" marR="20955" indent="-229235" algn="just">
              <a:lnSpc>
                <a:spcPts val="233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>
                <a:latin typeface="Calibri"/>
                <a:cs typeface="Calibri"/>
              </a:rPr>
              <a:t>These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constraints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10">
                <a:latin typeface="Calibri"/>
                <a:cs typeface="Calibri"/>
              </a:rPr>
              <a:t> checked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before</a:t>
            </a:r>
            <a:r>
              <a:rPr sz="2400" spc="4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performing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any 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(insertion,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deletion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updation)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 marL="241300" indent="-229235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>
                <a:latin typeface="Calibri"/>
                <a:cs typeface="Calibri"/>
              </a:rPr>
              <a:t>If </a:t>
            </a:r>
            <a:r>
              <a:rPr sz="2400" spc="5">
                <a:latin typeface="Calibri"/>
                <a:cs typeface="Calibri"/>
              </a:rPr>
              <a:t>there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violation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any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constrains,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fail.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545"/>
              </a:spcBef>
            </a:pPr>
            <a:r>
              <a:t>1.3</a:t>
            </a:r>
            <a:r>
              <a:rPr spc="-40"/>
              <a:t> </a:t>
            </a:r>
            <a:r>
              <a:t>Constraints</a:t>
            </a:r>
            <a:r>
              <a:rPr spc="-150"/>
              <a:t> </a:t>
            </a:r>
            <a:r>
              <a:rPr spc="20"/>
              <a:t>in</a:t>
            </a:r>
            <a:r>
              <a:rPr spc="-65"/>
              <a:t> </a:t>
            </a:r>
            <a:r>
              <a:t>Relational</a:t>
            </a:r>
            <a:r>
              <a:rPr spc="-170"/>
              <a:t> </a:t>
            </a:r>
            <a:r>
              <a:rPr spc="2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8578" y="43815"/>
            <a:ext cx="48056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/>
              <a:t>Types</a:t>
            </a:r>
            <a:r>
              <a:rPr spc="-85"/>
              <a:t> </a:t>
            </a:r>
            <a:r>
              <a:rPr spc="5"/>
              <a:t>of</a:t>
            </a:r>
            <a:r>
              <a:rPr spc="-40"/>
              <a:t> </a:t>
            </a:r>
            <a:r>
              <a:rPr spc="-5"/>
              <a:t>Integrity</a:t>
            </a:r>
            <a:r>
              <a:rPr spc="-95"/>
              <a:t> </a:t>
            </a:r>
            <a:r>
              <a:t>Constraint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4796" y="1626510"/>
            <a:ext cx="7075194" cy="35580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976" y="9525"/>
            <a:ext cx="1305098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45"/>
              </a:spcBef>
            </a:pPr>
            <a:r>
              <a:rPr spc="10"/>
              <a:t>Domain</a:t>
            </a:r>
            <a:r>
              <a:rPr spc="-165"/>
              <a:t> </a:t>
            </a:r>
            <a:r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1408112"/>
            <a:ext cx="8086090" cy="176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604" indent="-343535" algn="just">
              <a:lnSpc>
                <a:spcPct val="104800"/>
              </a:lnSpc>
              <a:buFont typeface="Arial MT"/>
              <a:buChar char="•"/>
              <a:tabLst>
                <a:tab pos="356235" algn="l"/>
              </a:tabLst>
            </a:pPr>
            <a:r>
              <a:rPr sz="2150" spc="10">
                <a:latin typeface="Calibri"/>
                <a:cs typeface="Calibri"/>
              </a:rPr>
              <a:t>Domain </a:t>
            </a:r>
            <a:r>
              <a:rPr sz="2150">
                <a:latin typeface="Calibri"/>
                <a:cs typeface="Calibri"/>
              </a:rPr>
              <a:t>constraints </a:t>
            </a:r>
            <a:r>
              <a:rPr sz="2150" spc="5">
                <a:latin typeface="Calibri"/>
                <a:cs typeface="Calibri"/>
              </a:rPr>
              <a:t>can </a:t>
            </a:r>
            <a:r>
              <a:rPr sz="2150">
                <a:latin typeface="Calibri"/>
                <a:cs typeface="Calibri"/>
              </a:rPr>
              <a:t>be </a:t>
            </a:r>
            <a:r>
              <a:rPr sz="2150" spc="10">
                <a:latin typeface="Calibri"/>
                <a:cs typeface="Calibri"/>
              </a:rPr>
              <a:t>defined as the definition </a:t>
            </a:r>
            <a:r>
              <a:rPr sz="2150" spc="-5">
                <a:latin typeface="Calibri"/>
                <a:cs typeface="Calibri"/>
              </a:rPr>
              <a:t>of </a:t>
            </a:r>
            <a:r>
              <a:rPr sz="2150" spc="10">
                <a:latin typeface="Calibri"/>
                <a:cs typeface="Calibri"/>
              </a:rPr>
              <a:t>a </a:t>
            </a:r>
            <a:r>
              <a:rPr sz="2150" spc="15">
                <a:latin typeface="Calibri"/>
                <a:cs typeface="Calibri"/>
              </a:rPr>
              <a:t>valid </a:t>
            </a:r>
            <a:r>
              <a:rPr sz="2150" spc="-15">
                <a:latin typeface="Calibri"/>
                <a:cs typeface="Calibri"/>
              </a:rPr>
              <a:t>set of 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values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for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an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attribute.</a:t>
            </a:r>
            <a:endParaRPr sz="215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899"/>
              </a:lnSpc>
              <a:spcBef>
                <a:spcPts val="525"/>
              </a:spcBef>
              <a:buFont typeface="Arial MT"/>
              <a:buChar char="•"/>
              <a:tabLst>
                <a:tab pos="356235" algn="l"/>
              </a:tabLst>
            </a:pPr>
            <a:r>
              <a:rPr sz="2150">
                <a:latin typeface="Calibri"/>
                <a:cs typeface="Calibri"/>
              </a:rPr>
              <a:t>The </a:t>
            </a:r>
            <a:r>
              <a:rPr sz="2150" spc="10">
                <a:latin typeface="Calibri"/>
                <a:cs typeface="Calibri"/>
              </a:rPr>
              <a:t>data </a:t>
            </a:r>
            <a:r>
              <a:rPr sz="2150" spc="5">
                <a:latin typeface="Calibri"/>
                <a:cs typeface="Calibri"/>
              </a:rPr>
              <a:t>type </a:t>
            </a:r>
            <a:r>
              <a:rPr sz="2150" spc="-5">
                <a:latin typeface="Calibri"/>
                <a:cs typeface="Calibri"/>
              </a:rPr>
              <a:t>of </a:t>
            </a:r>
            <a:r>
              <a:rPr sz="2150" spc="15">
                <a:latin typeface="Calibri"/>
                <a:cs typeface="Calibri"/>
              </a:rPr>
              <a:t>domain </a:t>
            </a:r>
            <a:r>
              <a:rPr sz="2150" spc="10">
                <a:latin typeface="Calibri"/>
                <a:cs typeface="Calibri"/>
              </a:rPr>
              <a:t>includes </a:t>
            </a:r>
            <a:r>
              <a:rPr sz="2150" spc="5">
                <a:latin typeface="Calibri"/>
                <a:cs typeface="Calibri"/>
              </a:rPr>
              <a:t>string, </a:t>
            </a:r>
            <a:r>
              <a:rPr sz="2150" spc="-10">
                <a:latin typeface="Calibri"/>
                <a:cs typeface="Calibri"/>
              </a:rPr>
              <a:t>character, </a:t>
            </a:r>
            <a:r>
              <a:rPr sz="2150" spc="-25">
                <a:latin typeface="Calibri"/>
                <a:cs typeface="Calibri"/>
              </a:rPr>
              <a:t>integer,</a:t>
            </a:r>
            <a:r>
              <a:rPr sz="2150" spc="-2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time, 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date, </a:t>
            </a:r>
            <a:r>
              <a:rPr sz="2150" spc="-15">
                <a:latin typeface="Calibri"/>
                <a:cs typeface="Calibri"/>
              </a:rPr>
              <a:t>currency, </a:t>
            </a:r>
            <a:r>
              <a:rPr sz="2150">
                <a:latin typeface="Calibri"/>
                <a:cs typeface="Calibri"/>
              </a:rPr>
              <a:t>etc. </a:t>
            </a:r>
            <a:r>
              <a:rPr sz="2150" spc="25">
                <a:latin typeface="Calibri"/>
                <a:cs typeface="Calibri"/>
              </a:rPr>
              <a:t>The </a:t>
            </a:r>
            <a:r>
              <a:rPr sz="2150" spc="10">
                <a:latin typeface="Calibri"/>
                <a:cs typeface="Calibri"/>
              </a:rPr>
              <a:t>value </a:t>
            </a:r>
            <a:r>
              <a:rPr sz="2150" spc="-5">
                <a:latin typeface="Calibri"/>
                <a:cs typeface="Calibri"/>
              </a:rPr>
              <a:t>of </a:t>
            </a:r>
            <a:r>
              <a:rPr sz="2150" spc="10">
                <a:latin typeface="Calibri"/>
                <a:cs typeface="Calibri"/>
              </a:rPr>
              <a:t>the attribute </a:t>
            </a:r>
            <a:r>
              <a:rPr sz="2150" spc="-5">
                <a:latin typeface="Calibri"/>
                <a:cs typeface="Calibri"/>
              </a:rPr>
              <a:t>must </a:t>
            </a:r>
            <a:r>
              <a:rPr sz="2150">
                <a:latin typeface="Calibri"/>
                <a:cs typeface="Calibri"/>
              </a:rPr>
              <a:t>be </a:t>
            </a:r>
            <a:r>
              <a:rPr sz="2150" spc="15">
                <a:latin typeface="Calibri"/>
                <a:cs typeface="Calibri"/>
              </a:rPr>
              <a:t>available </a:t>
            </a:r>
            <a:r>
              <a:rPr sz="2150" spc="35">
                <a:latin typeface="Calibri"/>
                <a:cs typeface="Calibri"/>
              </a:rPr>
              <a:t>in 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corresponding</a:t>
            </a:r>
            <a:r>
              <a:rPr sz="2150" spc="29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domain.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3793228"/>
            <a:ext cx="4933950" cy="20005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976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7751" y="0"/>
            <a:ext cx="7778750" cy="687705"/>
            <a:chOff x="30877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09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909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8303" y="52324"/>
            <a:ext cx="4502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Entity</a:t>
            </a:r>
            <a:r>
              <a:rPr spc="-175"/>
              <a:t> </a:t>
            </a:r>
            <a:r>
              <a:t>integrity</a:t>
            </a:r>
            <a:r>
              <a:rPr spc="-105"/>
              <a:t> </a:t>
            </a:r>
            <a:r>
              <a:t>constraints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7791" y="1616392"/>
            <a:ext cx="8002905" cy="217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48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>
                <a:latin typeface="Calibri"/>
                <a:cs typeface="Calibri"/>
              </a:rPr>
              <a:t>The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entity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integrity</a:t>
            </a:r>
            <a:r>
              <a:rPr sz="2150" spc="-5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constraint</a:t>
            </a:r>
            <a:r>
              <a:rPr sz="2150" spc="13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states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that</a:t>
            </a:r>
            <a:r>
              <a:rPr sz="2150" spc="-2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primary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-35">
                <a:latin typeface="Calibri"/>
                <a:cs typeface="Calibri"/>
              </a:rPr>
              <a:t>key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value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can't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be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null.</a:t>
            </a:r>
            <a:endParaRPr sz="2150">
              <a:latin typeface="Calibri"/>
              <a:cs typeface="Calibri"/>
            </a:endParaRPr>
          </a:p>
          <a:p>
            <a:pPr marL="355600" marR="229870" indent="-343535">
              <a:lnSpc>
                <a:spcPct val="1018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5">
                <a:latin typeface="Calibri"/>
                <a:cs typeface="Calibri"/>
              </a:rPr>
              <a:t>This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is </a:t>
            </a:r>
            <a:r>
              <a:rPr sz="2150" spc="-10">
                <a:latin typeface="Calibri"/>
                <a:cs typeface="Calibri"/>
              </a:rPr>
              <a:t>because</a:t>
            </a:r>
            <a:r>
              <a:rPr sz="2150" spc="23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primary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-35">
                <a:latin typeface="Calibri"/>
                <a:cs typeface="Calibri"/>
              </a:rPr>
              <a:t>key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value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is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used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to </a:t>
            </a:r>
            <a:r>
              <a:rPr sz="2150" spc="5">
                <a:latin typeface="Calibri"/>
                <a:cs typeface="Calibri"/>
              </a:rPr>
              <a:t>identify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individual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rows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relation</a:t>
            </a:r>
            <a:r>
              <a:rPr sz="2150" spc="-5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and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if</a:t>
            </a:r>
            <a:r>
              <a:rPr sz="2150" spc="-3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primary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-35">
                <a:latin typeface="Calibri"/>
                <a:cs typeface="Calibri"/>
              </a:rPr>
              <a:t>key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has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null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value,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then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we 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can't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identify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those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rows.</a:t>
            </a: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15">
                <a:latin typeface="Calibri"/>
                <a:cs typeface="Calibri"/>
              </a:rPr>
              <a:t>A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table</a:t>
            </a:r>
            <a:r>
              <a:rPr sz="2150" spc="-7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can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contain</a:t>
            </a:r>
            <a:r>
              <a:rPr sz="2150" spc="-5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null</a:t>
            </a:r>
            <a:r>
              <a:rPr sz="2150" spc="5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value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other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than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primary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-35">
                <a:latin typeface="Calibri"/>
                <a:cs typeface="Calibri"/>
              </a:rPr>
              <a:t>key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field.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4725" y="4419600"/>
            <a:ext cx="4476750" cy="1790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1951" y="9525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7050" y="0"/>
            <a:ext cx="10895330" cy="522605"/>
            <a:chOff x="1297050" y="0"/>
            <a:chExt cx="10895330" cy="522605"/>
          </a:xfrm>
        </p:grpSpPr>
        <p:sp>
          <p:nvSpPr>
            <p:cNvPr id="3" name="object 3"/>
            <p:cNvSpPr/>
            <p:nvPr/>
          </p:nvSpPr>
          <p:spPr>
            <a:xfrm>
              <a:off x="1300225" y="0"/>
              <a:ext cx="10892155" cy="519430"/>
            </a:xfrm>
            <a:custGeom>
              <a:avLst/>
              <a:gdLst/>
              <a:ahLst/>
              <a:cxnLst/>
              <a:rect l="l" t="t" r="r" b="b"/>
              <a:pathLst>
                <a:path w="10892155" h="519430">
                  <a:moveTo>
                    <a:pt x="0" y="519049"/>
                  </a:moveTo>
                  <a:lnTo>
                    <a:pt x="10891774" y="519049"/>
                  </a:lnTo>
                  <a:lnTo>
                    <a:pt x="10891774" y="0"/>
                  </a:lnTo>
                  <a:lnTo>
                    <a:pt x="0" y="0"/>
                  </a:lnTo>
                  <a:lnTo>
                    <a:pt x="0" y="519049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0225" y="0"/>
              <a:ext cx="10892155" cy="519430"/>
            </a:xfrm>
            <a:custGeom>
              <a:avLst/>
              <a:gdLst/>
              <a:ahLst/>
              <a:cxnLst/>
              <a:rect l="l" t="t" r="r" b="b"/>
              <a:pathLst>
                <a:path w="10892155" h="519430">
                  <a:moveTo>
                    <a:pt x="0" y="519049"/>
                  </a:moveTo>
                  <a:lnTo>
                    <a:pt x="10891774" y="519049"/>
                  </a:lnTo>
                </a:path>
                <a:path w="10892155" h="519430">
                  <a:moveTo>
                    <a:pt x="0" y="0"/>
                  </a:moveTo>
                  <a:lnTo>
                    <a:pt x="0" y="5190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3400" y="0"/>
            <a:ext cx="108889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30"/>
              </a:spcBef>
            </a:pPr>
            <a:r>
              <a:rPr spc="5">
                <a:solidFill>
                  <a:srgbClr val="000000"/>
                </a:solidFill>
              </a:rPr>
              <a:t>Content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5028" y="797242"/>
            <a:ext cx="3578225" cy="568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indent="-229870">
              <a:lnSpc>
                <a:spcPts val="1764"/>
              </a:lnSpc>
              <a:spcBef>
                <a:spcPts val="10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0">
                <a:latin typeface="Calibri"/>
                <a:cs typeface="Calibri"/>
              </a:rPr>
              <a:t>C</a:t>
            </a:r>
            <a:r>
              <a:rPr sz="1500" spc="30">
                <a:latin typeface="Calibri"/>
                <a:cs typeface="Calibri"/>
              </a:rPr>
              <a:t>h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>
                <a:latin typeface="Calibri"/>
                <a:cs typeface="Calibri"/>
              </a:rPr>
              <a:t>r</a:t>
            </a:r>
            <a:r>
              <a:rPr sz="1500" spc="30">
                <a:latin typeface="Calibri"/>
                <a:cs typeface="Calibri"/>
              </a:rPr>
              <a:t>a</a:t>
            </a:r>
            <a:r>
              <a:rPr sz="1500" spc="-40">
                <a:latin typeface="Calibri"/>
                <a:cs typeface="Calibri"/>
              </a:rPr>
              <a:t>c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>
                <a:latin typeface="Calibri"/>
                <a:cs typeface="Calibri"/>
              </a:rPr>
              <a:t>er</a:t>
            </a:r>
            <a:r>
              <a:rPr sz="1500" spc="30">
                <a:latin typeface="Calibri"/>
                <a:cs typeface="Calibri"/>
              </a:rPr>
              <a:t>i</a:t>
            </a:r>
            <a:r>
              <a:rPr sz="1500" spc="10">
                <a:latin typeface="Calibri"/>
                <a:cs typeface="Calibri"/>
              </a:rPr>
              <a:t>s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-45">
                <a:latin typeface="Calibri"/>
                <a:cs typeface="Calibri"/>
              </a:rPr>
              <a:t>i</a:t>
            </a:r>
            <a:r>
              <a:rPr sz="1500" spc="-40">
                <a:latin typeface="Calibri"/>
                <a:cs typeface="Calibri"/>
              </a:rPr>
              <a:t>c</a:t>
            </a:r>
            <a:r>
              <a:rPr sz="1500">
                <a:latin typeface="Calibri"/>
                <a:cs typeface="Calibri"/>
              </a:rPr>
              <a:t>s </a:t>
            </a:r>
            <a:r>
              <a:rPr sz="1500" spc="-70">
                <a:latin typeface="Calibri"/>
                <a:cs typeface="Calibri"/>
              </a:rPr>
              <a:t> </a:t>
            </a:r>
            <a:r>
              <a:rPr sz="1500" spc="30">
                <a:latin typeface="Calibri"/>
                <a:cs typeface="Calibri"/>
              </a:rPr>
              <a:t>o</a:t>
            </a:r>
            <a:r>
              <a:rPr sz="1500">
                <a:latin typeface="Calibri"/>
                <a:cs typeface="Calibri"/>
              </a:rPr>
              <a:t>f</a:t>
            </a:r>
            <a:r>
              <a:rPr sz="1500" spc="-125">
                <a:latin typeface="Calibri"/>
                <a:cs typeface="Calibri"/>
              </a:rPr>
              <a:t> </a:t>
            </a:r>
            <a:r>
              <a:rPr sz="1500" spc="-20">
                <a:latin typeface="Calibri"/>
                <a:cs typeface="Calibri"/>
              </a:rPr>
              <a:t>S</a:t>
            </a:r>
            <a:r>
              <a:rPr sz="1500" spc="-40">
                <a:latin typeface="Calibri"/>
                <a:cs typeface="Calibri"/>
              </a:rPr>
              <a:t>Q</a:t>
            </a:r>
            <a:r>
              <a:rPr sz="1500">
                <a:latin typeface="Calibri"/>
                <a:cs typeface="Calibri"/>
              </a:rPr>
              <a:t>L</a:t>
            </a: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5">
                <a:latin typeface="Calibri"/>
                <a:cs typeface="Calibri"/>
              </a:rPr>
              <a:t>A</a:t>
            </a:r>
            <a:r>
              <a:rPr sz="1500" spc="30">
                <a:latin typeface="Calibri"/>
                <a:cs typeface="Calibri"/>
              </a:rPr>
              <a:t>d</a:t>
            </a:r>
            <a:r>
              <a:rPr sz="1500">
                <a:latin typeface="Calibri"/>
                <a:cs typeface="Calibri"/>
              </a:rPr>
              <a:t>v</a:t>
            </a:r>
            <a:r>
              <a:rPr sz="1500" spc="20">
                <a:latin typeface="Calibri"/>
                <a:cs typeface="Calibri"/>
              </a:rPr>
              <a:t>a</a:t>
            </a:r>
            <a:r>
              <a:rPr sz="1500" spc="30">
                <a:latin typeface="Calibri"/>
                <a:cs typeface="Calibri"/>
              </a:rPr>
              <a:t>n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-50">
                <a:latin typeface="Calibri"/>
                <a:cs typeface="Calibri"/>
              </a:rPr>
              <a:t>a</a:t>
            </a:r>
            <a:r>
              <a:rPr sz="1500" spc="-35">
                <a:latin typeface="Calibri"/>
                <a:cs typeface="Calibri"/>
              </a:rPr>
              <a:t>g</a:t>
            </a:r>
            <a:r>
              <a:rPr sz="1500">
                <a:latin typeface="Calibri"/>
                <a:cs typeface="Calibri"/>
              </a:rPr>
              <a:t>es</a:t>
            </a:r>
            <a:r>
              <a:rPr sz="1500" spc="-100">
                <a:latin typeface="Calibri"/>
                <a:cs typeface="Calibri"/>
              </a:rPr>
              <a:t> </a:t>
            </a:r>
            <a:r>
              <a:rPr sz="1500" spc="30">
                <a:latin typeface="Calibri"/>
                <a:cs typeface="Calibri"/>
              </a:rPr>
              <a:t>o</a:t>
            </a:r>
            <a:r>
              <a:rPr sz="1500">
                <a:latin typeface="Calibri"/>
                <a:cs typeface="Calibri"/>
              </a:rPr>
              <a:t>f</a:t>
            </a:r>
            <a:r>
              <a:rPr sz="1500" spc="-125">
                <a:latin typeface="Calibri"/>
                <a:cs typeface="Calibri"/>
              </a:rPr>
              <a:t> </a:t>
            </a:r>
            <a:r>
              <a:rPr sz="1500" spc="-20">
                <a:latin typeface="Calibri"/>
                <a:cs typeface="Calibri"/>
              </a:rPr>
              <a:t>S</a:t>
            </a:r>
            <a:r>
              <a:rPr sz="1500" spc="-40">
                <a:latin typeface="Calibri"/>
                <a:cs typeface="Calibri"/>
              </a:rPr>
              <a:t>Q</a:t>
            </a:r>
            <a:r>
              <a:rPr sz="1500">
                <a:latin typeface="Calibri"/>
                <a:cs typeface="Calibri"/>
              </a:rPr>
              <a:t>L</a:t>
            </a:r>
          </a:p>
          <a:p>
            <a:pPr marL="699135" indent="-229870">
              <a:lnSpc>
                <a:spcPts val="1764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20">
                <a:latin typeface="Calibri"/>
                <a:cs typeface="Calibri"/>
              </a:rPr>
              <a:t>S</a:t>
            </a:r>
            <a:r>
              <a:rPr sz="1500" spc="-40">
                <a:latin typeface="Calibri"/>
                <a:cs typeface="Calibri"/>
              </a:rPr>
              <a:t>Q</a:t>
            </a:r>
            <a:r>
              <a:rPr sz="1500">
                <a:latin typeface="Calibri"/>
                <a:cs typeface="Calibri"/>
              </a:rPr>
              <a:t>L</a:t>
            </a:r>
            <a:r>
              <a:rPr sz="1500" spc="5">
                <a:latin typeface="Calibri"/>
                <a:cs typeface="Calibri"/>
              </a:rPr>
              <a:t> </a:t>
            </a:r>
            <a:r>
              <a:rPr sz="1500" spc="30">
                <a:latin typeface="Calibri"/>
                <a:cs typeface="Calibri"/>
              </a:rPr>
              <a:t>d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>
                <a:latin typeface="Calibri"/>
                <a:cs typeface="Calibri"/>
              </a:rPr>
              <a:t>a</a:t>
            </a:r>
            <a:r>
              <a:rPr sz="1500" spc="-80">
                <a:latin typeface="Calibri"/>
                <a:cs typeface="Calibri"/>
              </a:rPr>
              <a:t> 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-10">
                <a:latin typeface="Calibri"/>
                <a:cs typeface="Calibri"/>
              </a:rPr>
              <a:t>y</a:t>
            </a:r>
            <a:r>
              <a:rPr sz="1500" spc="30">
                <a:latin typeface="Calibri"/>
                <a:cs typeface="Calibri"/>
              </a:rPr>
              <a:t>p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110">
                <a:latin typeface="Calibri"/>
                <a:cs typeface="Calibri"/>
              </a:rPr>
              <a:t> 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30">
                <a:latin typeface="Calibri"/>
                <a:cs typeface="Calibri"/>
              </a:rPr>
              <a:t>n</a:t>
            </a:r>
            <a:r>
              <a:rPr sz="1500">
                <a:latin typeface="Calibri"/>
                <a:cs typeface="Calibri"/>
              </a:rPr>
              <a:t>d</a:t>
            </a:r>
            <a:r>
              <a:rPr sz="1500" spc="-75">
                <a:latin typeface="Calibri"/>
                <a:cs typeface="Calibri"/>
              </a:rPr>
              <a:t> </a:t>
            </a:r>
            <a:r>
              <a:rPr sz="1500" spc="25">
                <a:latin typeface="Calibri"/>
                <a:cs typeface="Calibri"/>
              </a:rPr>
              <a:t>li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>
                <a:latin typeface="Calibri"/>
                <a:cs typeface="Calibri"/>
              </a:rPr>
              <a:t>er</a:t>
            </a:r>
            <a:r>
              <a:rPr sz="1500" spc="30">
                <a:latin typeface="Calibri"/>
                <a:cs typeface="Calibri"/>
              </a:rPr>
              <a:t>a</a:t>
            </a:r>
            <a:r>
              <a:rPr sz="1500" spc="25">
                <a:latin typeface="Calibri"/>
                <a:cs typeface="Calibri"/>
              </a:rPr>
              <a:t>l</a:t>
            </a:r>
            <a:r>
              <a:rPr sz="1500">
                <a:latin typeface="Calibri"/>
                <a:cs typeface="Calibri"/>
              </a:rPr>
              <a:t>s</a:t>
            </a:r>
          </a:p>
          <a:p>
            <a:pPr marL="699135" indent="-229870">
              <a:lnSpc>
                <a:spcPts val="1725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10">
                <a:latin typeface="Calibri"/>
                <a:cs typeface="Calibri"/>
              </a:rPr>
              <a:t>Types</a:t>
            </a:r>
            <a:r>
              <a:rPr sz="1500" spc="-40">
                <a:latin typeface="Calibri"/>
                <a:cs typeface="Calibri"/>
              </a:rPr>
              <a:t> </a:t>
            </a:r>
            <a:r>
              <a:rPr sz="1500" spc="15">
                <a:latin typeface="Calibri"/>
                <a:cs typeface="Calibri"/>
              </a:rPr>
              <a:t>of</a:t>
            </a:r>
            <a:r>
              <a:rPr sz="1500" spc="-55">
                <a:latin typeface="Calibri"/>
                <a:cs typeface="Calibri"/>
              </a:rPr>
              <a:t> </a:t>
            </a:r>
            <a:r>
              <a:rPr sz="1500" spc="-20">
                <a:latin typeface="Calibri"/>
                <a:cs typeface="Calibri"/>
              </a:rPr>
              <a:t>SQL</a:t>
            </a:r>
            <a:r>
              <a:rPr sz="1500" spc="-5">
                <a:latin typeface="Calibri"/>
                <a:cs typeface="Calibri"/>
              </a:rPr>
              <a:t> </a:t>
            </a:r>
            <a:r>
              <a:rPr sz="1500" spc="15">
                <a:latin typeface="Calibri"/>
                <a:cs typeface="Calibri"/>
              </a:rPr>
              <a:t>Commands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20">
                <a:latin typeface="Calibri"/>
                <a:cs typeface="Calibri"/>
              </a:rPr>
              <a:t>S</a:t>
            </a:r>
            <a:r>
              <a:rPr sz="1500" spc="-40">
                <a:latin typeface="Calibri"/>
                <a:cs typeface="Calibri"/>
              </a:rPr>
              <a:t>Q</a:t>
            </a:r>
            <a:r>
              <a:rPr sz="1500">
                <a:latin typeface="Calibri"/>
                <a:cs typeface="Calibri"/>
              </a:rPr>
              <a:t>L</a:t>
            </a:r>
            <a:r>
              <a:rPr sz="1500" spc="5">
                <a:latin typeface="Calibri"/>
                <a:cs typeface="Calibri"/>
              </a:rPr>
              <a:t> </a:t>
            </a:r>
            <a:r>
              <a:rPr sz="1500" spc="30">
                <a:latin typeface="Calibri"/>
                <a:cs typeface="Calibri"/>
              </a:rPr>
              <a:t>op</a:t>
            </a:r>
            <a:r>
              <a:rPr sz="1500">
                <a:latin typeface="Calibri"/>
                <a:cs typeface="Calibri"/>
              </a:rPr>
              <a:t>er</a:t>
            </a:r>
            <a:r>
              <a:rPr sz="1500" spc="30">
                <a:latin typeface="Calibri"/>
                <a:cs typeface="Calibri"/>
              </a:rPr>
              <a:t>a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30">
                <a:latin typeface="Calibri"/>
                <a:cs typeface="Calibri"/>
              </a:rPr>
              <a:t>o</a:t>
            </a:r>
            <a:r>
              <a:rPr sz="1500">
                <a:latin typeface="Calibri"/>
                <a:cs typeface="Calibri"/>
              </a:rPr>
              <a:t>rs</a:t>
            </a:r>
            <a:r>
              <a:rPr sz="1500" spc="-90">
                <a:latin typeface="Calibri"/>
                <a:cs typeface="Calibri"/>
              </a:rPr>
              <a:t> 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30">
                <a:latin typeface="Calibri"/>
                <a:cs typeface="Calibri"/>
              </a:rPr>
              <a:t>n</a:t>
            </a:r>
            <a:r>
              <a:rPr sz="1500">
                <a:latin typeface="Calibri"/>
                <a:cs typeface="Calibri"/>
              </a:rPr>
              <a:t>d</a:t>
            </a:r>
            <a:r>
              <a:rPr sz="1500" spc="-75">
                <a:latin typeface="Calibri"/>
                <a:cs typeface="Calibri"/>
              </a:rPr>
              <a:t> 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30">
                <a:latin typeface="Calibri"/>
                <a:cs typeface="Calibri"/>
              </a:rPr>
              <a:t>h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30">
                <a:latin typeface="Calibri"/>
                <a:cs typeface="Calibri"/>
              </a:rPr>
              <a:t>i</a:t>
            </a:r>
            <a:r>
              <a:rPr sz="1500">
                <a:latin typeface="Calibri"/>
                <a:cs typeface="Calibri"/>
              </a:rPr>
              <a:t>r</a:t>
            </a:r>
            <a:r>
              <a:rPr sz="1500" spc="-110">
                <a:latin typeface="Calibri"/>
                <a:cs typeface="Calibri"/>
              </a:rPr>
              <a:t> </a:t>
            </a:r>
            <a:r>
              <a:rPr sz="1500" spc="-30">
                <a:latin typeface="Calibri"/>
                <a:cs typeface="Calibri"/>
              </a:rPr>
              <a:t>P</a:t>
            </a:r>
            <a:r>
              <a:rPr sz="1500">
                <a:latin typeface="Calibri"/>
                <a:cs typeface="Calibri"/>
              </a:rPr>
              <a:t>r</a:t>
            </a:r>
            <a:r>
              <a:rPr sz="1500" spc="30">
                <a:latin typeface="Calibri"/>
                <a:cs typeface="Calibri"/>
              </a:rPr>
              <a:t>o</a:t>
            </a:r>
            <a:r>
              <a:rPr sz="1500" spc="-40">
                <a:latin typeface="Calibri"/>
                <a:cs typeface="Calibri"/>
              </a:rPr>
              <a:t>c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35">
                <a:latin typeface="Calibri"/>
                <a:cs typeface="Calibri"/>
              </a:rPr>
              <a:t>d</a:t>
            </a:r>
            <a:r>
              <a:rPr sz="1500" spc="30">
                <a:latin typeface="Calibri"/>
                <a:cs typeface="Calibri"/>
              </a:rPr>
              <a:t>u</a:t>
            </a:r>
            <a:r>
              <a:rPr sz="1500">
                <a:latin typeface="Calibri"/>
                <a:cs typeface="Calibri"/>
              </a:rPr>
              <a:t>res</a:t>
            </a: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135">
                <a:latin typeface="Calibri"/>
                <a:cs typeface="Calibri"/>
              </a:rPr>
              <a:t>T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30">
                <a:latin typeface="Calibri"/>
                <a:cs typeface="Calibri"/>
              </a:rPr>
              <a:t>b</a:t>
            </a:r>
            <a:r>
              <a:rPr sz="1500" spc="25">
                <a:latin typeface="Calibri"/>
                <a:cs typeface="Calibri"/>
              </a:rPr>
              <a:t>l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10">
                <a:latin typeface="Calibri"/>
                <a:cs typeface="Calibri"/>
              </a:rPr>
              <a:t>s</a:t>
            </a:r>
            <a:r>
              <a:rPr sz="1500">
                <a:latin typeface="Calibri"/>
                <a:cs typeface="Calibri"/>
              </a:rPr>
              <a:t>,</a:t>
            </a:r>
            <a:r>
              <a:rPr sz="1500" spc="-110">
                <a:latin typeface="Calibri"/>
                <a:cs typeface="Calibri"/>
              </a:rPr>
              <a:t> </a:t>
            </a:r>
            <a:r>
              <a:rPr sz="1500" spc="-25">
                <a:latin typeface="Calibri"/>
                <a:cs typeface="Calibri"/>
              </a:rPr>
              <a:t>V</a:t>
            </a:r>
            <a:r>
              <a:rPr sz="1500" spc="30">
                <a:latin typeface="Calibri"/>
                <a:cs typeface="Calibri"/>
              </a:rPr>
              <a:t>i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20">
                <a:latin typeface="Calibri"/>
                <a:cs typeface="Calibri"/>
              </a:rPr>
              <a:t>w</a:t>
            </a:r>
            <a:r>
              <a:rPr sz="1500">
                <a:latin typeface="Calibri"/>
                <a:cs typeface="Calibri"/>
              </a:rPr>
              <a:t>s</a:t>
            </a:r>
            <a:r>
              <a:rPr sz="1500" spc="-35">
                <a:latin typeface="Calibri"/>
                <a:cs typeface="Calibri"/>
              </a:rPr>
              <a:t> 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30">
                <a:latin typeface="Calibri"/>
                <a:cs typeface="Calibri"/>
              </a:rPr>
              <a:t>n</a:t>
            </a:r>
            <a:r>
              <a:rPr sz="1500">
                <a:latin typeface="Calibri"/>
                <a:cs typeface="Calibri"/>
              </a:rPr>
              <a:t>d</a:t>
            </a:r>
            <a:r>
              <a:rPr sz="1500" spc="-80">
                <a:latin typeface="Calibri"/>
                <a:cs typeface="Calibri"/>
              </a:rPr>
              <a:t> </a:t>
            </a:r>
            <a:r>
              <a:rPr sz="1500">
                <a:latin typeface="Calibri"/>
                <a:cs typeface="Calibri"/>
              </a:rPr>
              <a:t>I</a:t>
            </a:r>
            <a:r>
              <a:rPr sz="1500" spc="35">
                <a:latin typeface="Calibri"/>
                <a:cs typeface="Calibri"/>
              </a:rPr>
              <a:t>nd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45">
                <a:latin typeface="Calibri"/>
                <a:cs typeface="Calibri"/>
              </a:rPr>
              <a:t>x</a:t>
            </a:r>
            <a:r>
              <a:rPr sz="1500">
                <a:latin typeface="Calibri"/>
                <a:cs typeface="Calibri"/>
              </a:rPr>
              <a:t>es</a:t>
            </a: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>
                <a:latin typeface="Calibri"/>
                <a:cs typeface="Calibri"/>
              </a:rPr>
              <a:t>Queries</a:t>
            </a:r>
            <a:r>
              <a:rPr sz="1500" spc="-25">
                <a:latin typeface="Calibri"/>
                <a:cs typeface="Calibri"/>
              </a:rPr>
              <a:t> </a:t>
            </a:r>
            <a:r>
              <a:rPr sz="1500" spc="15">
                <a:latin typeface="Calibri"/>
                <a:cs typeface="Calibri"/>
              </a:rPr>
              <a:t>and</a:t>
            </a:r>
            <a:r>
              <a:rPr sz="1500" spc="-85">
                <a:latin typeface="Calibri"/>
                <a:cs typeface="Calibri"/>
              </a:rPr>
              <a:t> </a:t>
            </a:r>
            <a:r>
              <a:rPr sz="1500" spc="15">
                <a:latin typeface="Calibri"/>
                <a:cs typeface="Calibri"/>
              </a:rPr>
              <a:t>subqueries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5">
                <a:latin typeface="Calibri"/>
                <a:cs typeface="Calibri"/>
              </a:rPr>
              <a:t>A</a:t>
            </a:r>
            <a:r>
              <a:rPr sz="1500" spc="-35">
                <a:latin typeface="Calibri"/>
                <a:cs typeface="Calibri"/>
              </a:rPr>
              <a:t>gg</a:t>
            </a:r>
            <a:r>
              <a:rPr sz="1500">
                <a:latin typeface="Calibri"/>
                <a:cs typeface="Calibri"/>
              </a:rPr>
              <a:t>re</a:t>
            </a:r>
            <a:r>
              <a:rPr sz="1500" spc="-30">
                <a:latin typeface="Calibri"/>
                <a:cs typeface="Calibri"/>
              </a:rPr>
              <a:t>g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105">
                <a:latin typeface="Calibri"/>
                <a:cs typeface="Calibri"/>
              </a:rPr>
              <a:t> </a:t>
            </a:r>
            <a:r>
              <a:rPr sz="1500" spc="-20">
                <a:latin typeface="Calibri"/>
                <a:cs typeface="Calibri"/>
              </a:rPr>
              <a:t>F</a:t>
            </a:r>
            <a:r>
              <a:rPr sz="1500" spc="30">
                <a:latin typeface="Calibri"/>
                <a:cs typeface="Calibri"/>
              </a:rPr>
              <a:t>un</a:t>
            </a:r>
            <a:r>
              <a:rPr sz="1500" spc="-40">
                <a:latin typeface="Calibri"/>
                <a:cs typeface="Calibri"/>
              </a:rPr>
              <a:t>c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25">
                <a:latin typeface="Calibri"/>
                <a:cs typeface="Calibri"/>
              </a:rPr>
              <a:t>i</a:t>
            </a:r>
            <a:r>
              <a:rPr sz="1500" spc="30">
                <a:latin typeface="Calibri"/>
                <a:cs typeface="Calibri"/>
              </a:rPr>
              <a:t>on</a:t>
            </a:r>
            <a:r>
              <a:rPr sz="1500">
                <a:latin typeface="Calibri"/>
                <a:cs typeface="Calibri"/>
              </a:rPr>
              <a:t>s</a:t>
            </a: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>
                <a:latin typeface="Calibri"/>
                <a:cs typeface="Calibri"/>
              </a:rPr>
              <a:t>I</a:t>
            </a:r>
            <a:r>
              <a:rPr sz="1500" spc="30">
                <a:latin typeface="Calibri"/>
                <a:cs typeface="Calibri"/>
              </a:rPr>
              <a:t>n</a:t>
            </a:r>
            <a:r>
              <a:rPr sz="1500" spc="10">
                <a:latin typeface="Calibri"/>
                <a:cs typeface="Calibri"/>
              </a:rPr>
              <a:t>s</a:t>
            </a:r>
            <a:r>
              <a:rPr sz="1500">
                <a:latin typeface="Calibri"/>
                <a:cs typeface="Calibri"/>
              </a:rPr>
              <a:t>ert</a:t>
            </a:r>
            <a:r>
              <a:rPr sz="1500" spc="-90">
                <a:latin typeface="Calibri"/>
                <a:cs typeface="Calibri"/>
              </a:rPr>
              <a:t> </a:t>
            </a:r>
            <a:r>
              <a:rPr sz="1500" spc="10">
                <a:latin typeface="Calibri"/>
                <a:cs typeface="Calibri"/>
              </a:rPr>
              <a:t>U</a:t>
            </a:r>
            <a:r>
              <a:rPr sz="1500" spc="30">
                <a:latin typeface="Calibri"/>
                <a:cs typeface="Calibri"/>
              </a:rPr>
              <a:t>pd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105">
                <a:latin typeface="Calibri"/>
                <a:cs typeface="Calibri"/>
              </a:rPr>
              <a:t> 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 spc="30">
                <a:latin typeface="Calibri"/>
                <a:cs typeface="Calibri"/>
              </a:rPr>
              <a:t>n</a:t>
            </a:r>
            <a:r>
              <a:rPr sz="1500">
                <a:latin typeface="Calibri"/>
                <a:cs typeface="Calibri"/>
              </a:rPr>
              <a:t>d</a:t>
            </a:r>
            <a:r>
              <a:rPr sz="1500" spc="-75">
                <a:latin typeface="Calibri"/>
                <a:cs typeface="Calibri"/>
              </a:rPr>
              <a:t> </a:t>
            </a:r>
            <a:r>
              <a:rPr sz="1500" spc="-25">
                <a:latin typeface="Calibri"/>
                <a:cs typeface="Calibri"/>
              </a:rPr>
              <a:t>D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30">
                <a:latin typeface="Calibri"/>
                <a:cs typeface="Calibri"/>
              </a:rPr>
              <a:t>l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20">
                <a:latin typeface="Calibri"/>
                <a:cs typeface="Calibri"/>
              </a:rPr>
              <a:t>t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110">
                <a:latin typeface="Calibri"/>
                <a:cs typeface="Calibri"/>
              </a:rPr>
              <a:t> </a:t>
            </a:r>
            <a:r>
              <a:rPr sz="1500" spc="-20">
                <a:latin typeface="Calibri"/>
                <a:cs typeface="Calibri"/>
              </a:rPr>
              <a:t>O</a:t>
            </a:r>
            <a:r>
              <a:rPr sz="1500" spc="30">
                <a:latin typeface="Calibri"/>
                <a:cs typeface="Calibri"/>
              </a:rPr>
              <a:t>p</a:t>
            </a:r>
            <a:r>
              <a:rPr sz="1500">
                <a:latin typeface="Calibri"/>
                <a:cs typeface="Calibri"/>
              </a:rPr>
              <a:t>er</a:t>
            </a:r>
            <a:r>
              <a:rPr sz="1500" spc="30">
                <a:latin typeface="Calibri"/>
                <a:cs typeface="Calibri"/>
              </a:rPr>
              <a:t>a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25">
                <a:latin typeface="Calibri"/>
                <a:cs typeface="Calibri"/>
              </a:rPr>
              <a:t>i</a:t>
            </a:r>
            <a:r>
              <a:rPr sz="1500" spc="30">
                <a:latin typeface="Calibri"/>
                <a:cs typeface="Calibri"/>
              </a:rPr>
              <a:t>on</a:t>
            </a:r>
            <a:r>
              <a:rPr sz="1500">
                <a:latin typeface="Calibri"/>
                <a:cs typeface="Calibri"/>
              </a:rPr>
              <a:t>s</a:t>
            </a: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10">
                <a:latin typeface="Calibri"/>
                <a:cs typeface="Calibri"/>
              </a:rPr>
              <a:t>Joins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20">
                <a:latin typeface="Calibri"/>
                <a:cs typeface="Calibri"/>
              </a:rPr>
              <a:t>Unions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15">
                <a:latin typeface="Calibri"/>
                <a:cs typeface="Calibri"/>
              </a:rPr>
              <a:t>Minus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10">
                <a:latin typeface="Calibri"/>
                <a:cs typeface="Calibri"/>
              </a:rPr>
              <a:t>Cursors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15">
                <a:latin typeface="Calibri"/>
                <a:cs typeface="Calibri"/>
              </a:rPr>
              <a:t>Triggers</a:t>
            </a:r>
            <a:endParaRPr sz="1500">
              <a:latin typeface="Calibri"/>
              <a:cs typeface="Calibri"/>
            </a:endParaRPr>
          </a:p>
          <a:p>
            <a:pPr marL="699135" indent="-229870">
              <a:lnSpc>
                <a:spcPts val="1764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1500" spc="-25">
                <a:latin typeface="Calibri"/>
                <a:cs typeface="Calibri"/>
              </a:rPr>
              <a:t>P</a:t>
            </a:r>
            <a:r>
              <a:rPr sz="1500">
                <a:latin typeface="Calibri"/>
                <a:cs typeface="Calibri"/>
              </a:rPr>
              <a:t>r</a:t>
            </a:r>
            <a:r>
              <a:rPr sz="1500" spc="35">
                <a:latin typeface="Calibri"/>
                <a:cs typeface="Calibri"/>
              </a:rPr>
              <a:t>o</a:t>
            </a:r>
            <a:r>
              <a:rPr sz="1500" spc="-35">
                <a:latin typeface="Calibri"/>
                <a:cs typeface="Calibri"/>
              </a:rPr>
              <a:t>c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35">
                <a:latin typeface="Calibri"/>
                <a:cs typeface="Calibri"/>
              </a:rPr>
              <a:t>du</a:t>
            </a:r>
            <a:r>
              <a:rPr sz="1500">
                <a:latin typeface="Calibri"/>
                <a:cs typeface="Calibri"/>
              </a:rPr>
              <a:t>res</a:t>
            </a:r>
            <a:r>
              <a:rPr sz="1500" spc="-95">
                <a:latin typeface="Calibri"/>
                <a:cs typeface="Calibri"/>
              </a:rPr>
              <a:t> </a:t>
            </a:r>
            <a:r>
              <a:rPr sz="1500" spc="30">
                <a:latin typeface="Calibri"/>
                <a:cs typeface="Calibri"/>
              </a:rPr>
              <a:t>i</a:t>
            </a:r>
            <a:r>
              <a:rPr sz="1500">
                <a:latin typeface="Calibri"/>
                <a:cs typeface="Calibri"/>
              </a:rPr>
              <a:t>n</a:t>
            </a:r>
            <a:r>
              <a:rPr sz="1500" spc="-5">
                <a:latin typeface="Calibri"/>
                <a:cs typeface="Calibri"/>
              </a:rPr>
              <a:t> </a:t>
            </a:r>
            <a:r>
              <a:rPr sz="1500" spc="-15">
                <a:latin typeface="Calibri"/>
                <a:cs typeface="Calibri"/>
              </a:rPr>
              <a:t>S</a:t>
            </a:r>
            <a:r>
              <a:rPr sz="1500" spc="-35">
                <a:latin typeface="Calibri"/>
                <a:cs typeface="Calibri"/>
              </a:rPr>
              <a:t>QL</a:t>
            </a:r>
            <a:r>
              <a:rPr sz="1500" spc="15">
                <a:latin typeface="Calibri"/>
                <a:cs typeface="Calibri"/>
              </a:rPr>
              <a:t>/</a:t>
            </a:r>
            <a:r>
              <a:rPr sz="1500" spc="-25">
                <a:latin typeface="Calibri"/>
                <a:cs typeface="Calibri"/>
              </a:rPr>
              <a:t>P</a:t>
            </a:r>
            <a:r>
              <a:rPr sz="1500">
                <a:latin typeface="Calibri"/>
                <a:cs typeface="Calibri"/>
              </a:rPr>
              <a:t>L</a:t>
            </a:r>
            <a:r>
              <a:rPr sz="1500" spc="80">
                <a:latin typeface="Calibri"/>
                <a:cs typeface="Calibri"/>
              </a:rPr>
              <a:t> </a:t>
            </a:r>
            <a:r>
              <a:rPr sz="1500" spc="-15">
                <a:latin typeface="Calibri"/>
                <a:cs typeface="Calibri"/>
              </a:rPr>
              <a:t>S</a:t>
            </a:r>
            <a:r>
              <a:rPr sz="1500" spc="-35">
                <a:latin typeface="Calibri"/>
                <a:cs typeface="Calibri"/>
              </a:rPr>
              <a:t>Q</a:t>
            </a:r>
            <a:r>
              <a:rPr sz="1500">
                <a:latin typeface="Calibri"/>
                <a:cs typeface="Calibri"/>
              </a:rPr>
              <a:t>L</a:t>
            </a: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10">
                <a:latin typeface="Calibri"/>
                <a:cs typeface="Calibri"/>
              </a:rPr>
              <a:t>Daily</a:t>
            </a:r>
            <a:r>
              <a:rPr sz="1500" spc="-70">
                <a:latin typeface="Calibri"/>
                <a:cs typeface="Calibri"/>
              </a:rPr>
              <a:t> </a:t>
            </a:r>
            <a:r>
              <a:rPr sz="1500">
                <a:latin typeface="Calibri"/>
                <a:cs typeface="Calibri"/>
              </a:rPr>
              <a:t>Quiz</a:t>
            </a:r>
          </a:p>
          <a:p>
            <a:pPr marL="24130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-10">
                <a:latin typeface="Calibri"/>
                <a:cs typeface="Calibri"/>
              </a:rPr>
              <a:t>Weekly</a:t>
            </a:r>
            <a:r>
              <a:rPr sz="1500" spc="-65">
                <a:latin typeface="Calibri"/>
                <a:cs typeface="Calibri"/>
              </a:rPr>
              <a:t> </a:t>
            </a:r>
            <a:r>
              <a:rPr sz="1500" spc="10">
                <a:latin typeface="Calibri"/>
                <a:cs typeface="Calibri"/>
              </a:rPr>
              <a:t>Assignment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-135">
                <a:latin typeface="Calibri"/>
                <a:cs typeface="Calibri"/>
              </a:rPr>
              <a:t>T</a:t>
            </a:r>
            <a:r>
              <a:rPr sz="1500" spc="30">
                <a:latin typeface="Calibri"/>
                <a:cs typeface="Calibri"/>
              </a:rPr>
              <a:t>op</a:t>
            </a:r>
            <a:r>
              <a:rPr sz="1500" spc="25">
                <a:latin typeface="Calibri"/>
                <a:cs typeface="Calibri"/>
              </a:rPr>
              <a:t>i</a:t>
            </a:r>
            <a:r>
              <a:rPr sz="1500">
                <a:latin typeface="Calibri"/>
                <a:cs typeface="Calibri"/>
              </a:rPr>
              <a:t>c</a:t>
            </a:r>
            <a:r>
              <a:rPr sz="1500" spc="-70">
                <a:latin typeface="Calibri"/>
                <a:cs typeface="Calibri"/>
              </a:rPr>
              <a:t> </a:t>
            </a:r>
            <a:r>
              <a:rPr sz="1500" spc="-35">
                <a:latin typeface="Calibri"/>
                <a:cs typeface="Calibri"/>
              </a:rPr>
              <a:t>L</a:t>
            </a:r>
            <a:r>
              <a:rPr sz="1500" spc="25">
                <a:latin typeface="Calibri"/>
                <a:cs typeface="Calibri"/>
              </a:rPr>
              <a:t>i</a:t>
            </a:r>
            <a:r>
              <a:rPr sz="1500" spc="30">
                <a:latin typeface="Calibri"/>
                <a:cs typeface="Calibri"/>
              </a:rPr>
              <a:t>n</a:t>
            </a:r>
            <a:r>
              <a:rPr sz="1500" spc="-10">
                <a:latin typeface="Calibri"/>
                <a:cs typeface="Calibri"/>
              </a:rPr>
              <a:t>k</a:t>
            </a:r>
            <a:r>
              <a:rPr sz="1500">
                <a:latin typeface="Calibri"/>
                <a:cs typeface="Calibri"/>
              </a:rPr>
              <a:t>s</a:t>
            </a: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>
                <a:latin typeface="Calibri"/>
                <a:cs typeface="Calibri"/>
              </a:rPr>
              <a:t>MCQ</a:t>
            </a:r>
          </a:p>
          <a:p>
            <a:pPr marL="24130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25">
                <a:latin typeface="Calibri"/>
                <a:cs typeface="Calibri"/>
              </a:rPr>
              <a:t>Gl</a:t>
            </a:r>
            <a:r>
              <a:rPr sz="1500" spc="30">
                <a:latin typeface="Calibri"/>
                <a:cs typeface="Calibri"/>
              </a:rPr>
              <a:t>o</a:t>
            </a:r>
            <a:r>
              <a:rPr sz="1500" spc="10">
                <a:latin typeface="Calibri"/>
                <a:cs typeface="Calibri"/>
              </a:rPr>
              <a:t>ss</a:t>
            </a:r>
            <a:r>
              <a:rPr sz="1500" spc="25">
                <a:latin typeface="Calibri"/>
                <a:cs typeface="Calibri"/>
              </a:rPr>
              <a:t>a</a:t>
            </a:r>
            <a:r>
              <a:rPr sz="1500">
                <a:latin typeface="Calibri"/>
                <a:cs typeface="Calibri"/>
              </a:rPr>
              <a:t>ry</a:t>
            </a:r>
            <a:r>
              <a:rPr sz="1500" spc="-105">
                <a:latin typeface="Calibri"/>
                <a:cs typeface="Calibri"/>
              </a:rPr>
              <a:t> </a:t>
            </a:r>
            <a:r>
              <a:rPr sz="1500" spc="-40">
                <a:latin typeface="Calibri"/>
                <a:cs typeface="Calibri"/>
              </a:rPr>
              <a:t>Q</a:t>
            </a:r>
            <a:r>
              <a:rPr sz="1500" spc="30">
                <a:latin typeface="Calibri"/>
                <a:cs typeface="Calibri"/>
              </a:rPr>
              <a:t>u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10">
                <a:latin typeface="Calibri"/>
                <a:cs typeface="Calibri"/>
              </a:rPr>
              <a:t>s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25">
                <a:latin typeface="Calibri"/>
                <a:cs typeface="Calibri"/>
              </a:rPr>
              <a:t>i</a:t>
            </a:r>
            <a:r>
              <a:rPr sz="1500" spc="30">
                <a:latin typeface="Calibri"/>
                <a:cs typeface="Calibri"/>
              </a:rPr>
              <a:t>on</a:t>
            </a:r>
            <a:r>
              <a:rPr sz="1500">
                <a:latin typeface="Calibri"/>
                <a:cs typeface="Calibri"/>
              </a:rPr>
              <a:t>s</a:t>
            </a: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>
                <a:latin typeface="Calibri"/>
                <a:cs typeface="Calibri"/>
              </a:rPr>
              <a:t>Old</a:t>
            </a:r>
            <a:r>
              <a:rPr sz="1500" spc="-20">
                <a:latin typeface="Calibri"/>
                <a:cs typeface="Calibri"/>
              </a:rPr>
              <a:t> </a:t>
            </a:r>
            <a:r>
              <a:rPr sz="1500" spc="5">
                <a:latin typeface="Calibri"/>
                <a:cs typeface="Calibri"/>
              </a:rPr>
              <a:t>Question</a:t>
            </a:r>
            <a:r>
              <a:rPr sz="1500" spc="-80">
                <a:latin typeface="Calibri"/>
                <a:cs typeface="Calibri"/>
              </a:rPr>
              <a:t> </a:t>
            </a:r>
            <a:r>
              <a:rPr sz="1500" spc="5">
                <a:latin typeface="Calibri"/>
                <a:cs typeface="Calibri"/>
              </a:rPr>
              <a:t>Papers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10">
                <a:latin typeface="Calibri"/>
                <a:cs typeface="Calibri"/>
              </a:rPr>
              <a:t>E</a:t>
            </a:r>
            <a:r>
              <a:rPr sz="1500" spc="20">
                <a:latin typeface="Calibri"/>
                <a:cs typeface="Calibri"/>
              </a:rPr>
              <a:t>x</a:t>
            </a:r>
            <a:r>
              <a:rPr sz="1500" spc="30">
                <a:latin typeface="Calibri"/>
                <a:cs typeface="Calibri"/>
              </a:rPr>
              <a:t>p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35">
                <a:latin typeface="Calibri"/>
                <a:cs typeface="Calibri"/>
              </a:rPr>
              <a:t>c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>
                <a:latin typeface="Calibri"/>
                <a:cs typeface="Calibri"/>
              </a:rPr>
              <a:t>ed</a:t>
            </a:r>
            <a:r>
              <a:rPr sz="1500" spc="-70">
                <a:latin typeface="Calibri"/>
                <a:cs typeface="Calibri"/>
              </a:rPr>
              <a:t> </a:t>
            </a:r>
            <a:r>
              <a:rPr sz="1500" spc="-40">
                <a:latin typeface="Calibri"/>
                <a:cs typeface="Calibri"/>
              </a:rPr>
              <a:t>Q</a:t>
            </a:r>
            <a:r>
              <a:rPr sz="1500" spc="30">
                <a:latin typeface="Calibri"/>
                <a:cs typeface="Calibri"/>
              </a:rPr>
              <a:t>u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10">
                <a:latin typeface="Calibri"/>
                <a:cs typeface="Calibri"/>
              </a:rPr>
              <a:t>s</a:t>
            </a:r>
            <a:r>
              <a:rPr sz="1500" spc="15">
                <a:latin typeface="Calibri"/>
                <a:cs typeface="Calibri"/>
              </a:rPr>
              <a:t>t</a:t>
            </a:r>
            <a:r>
              <a:rPr sz="1500" spc="25">
                <a:latin typeface="Calibri"/>
                <a:cs typeface="Calibri"/>
              </a:rPr>
              <a:t>i</a:t>
            </a:r>
            <a:r>
              <a:rPr sz="1500" spc="30">
                <a:latin typeface="Calibri"/>
                <a:cs typeface="Calibri"/>
              </a:rPr>
              <a:t>on</a:t>
            </a:r>
            <a:r>
              <a:rPr sz="1500">
                <a:latin typeface="Calibri"/>
                <a:cs typeface="Calibri"/>
              </a:rPr>
              <a:t>s</a:t>
            </a: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5">
                <a:latin typeface="Calibri"/>
                <a:cs typeface="Calibri"/>
              </a:rPr>
              <a:t>R</a:t>
            </a:r>
            <a:r>
              <a:rPr sz="1500">
                <a:latin typeface="Calibri"/>
                <a:cs typeface="Calibri"/>
              </a:rPr>
              <a:t>e</a:t>
            </a:r>
            <a:r>
              <a:rPr sz="1500" spc="-35">
                <a:latin typeface="Calibri"/>
                <a:cs typeface="Calibri"/>
              </a:rPr>
              <a:t>c</a:t>
            </a:r>
            <a:r>
              <a:rPr sz="1500" spc="30">
                <a:latin typeface="Calibri"/>
                <a:cs typeface="Calibri"/>
              </a:rPr>
              <a:t>a</a:t>
            </a:r>
            <a:r>
              <a:rPr sz="1500">
                <a:latin typeface="Calibri"/>
                <a:cs typeface="Calibri"/>
              </a:rPr>
              <a:t>p</a:t>
            </a:r>
            <a:r>
              <a:rPr sz="1500" spc="-75">
                <a:latin typeface="Calibri"/>
                <a:cs typeface="Calibri"/>
              </a:rPr>
              <a:t> </a:t>
            </a:r>
            <a:r>
              <a:rPr sz="1500" spc="30">
                <a:latin typeface="Calibri"/>
                <a:cs typeface="Calibri"/>
              </a:rPr>
              <a:t>o</a:t>
            </a:r>
            <a:r>
              <a:rPr sz="1500">
                <a:latin typeface="Calibri"/>
                <a:cs typeface="Calibri"/>
              </a:rPr>
              <a:t>f</a:t>
            </a:r>
            <a:r>
              <a:rPr sz="1500" spc="-45">
                <a:latin typeface="Calibri"/>
                <a:cs typeface="Calibri"/>
              </a:rPr>
              <a:t> </a:t>
            </a:r>
            <a:r>
              <a:rPr sz="1500" spc="10">
                <a:latin typeface="Calibri"/>
                <a:cs typeface="Calibri"/>
              </a:rPr>
              <a:t>U</a:t>
            </a:r>
            <a:r>
              <a:rPr sz="1500" spc="35">
                <a:latin typeface="Calibri"/>
                <a:cs typeface="Calibri"/>
              </a:rPr>
              <a:t>n</a:t>
            </a:r>
            <a:r>
              <a:rPr sz="1500" spc="25">
                <a:latin typeface="Calibri"/>
                <a:cs typeface="Calibri"/>
              </a:rPr>
              <a:t>i</a:t>
            </a:r>
            <a:r>
              <a:rPr sz="1500">
                <a:latin typeface="Calibri"/>
                <a:cs typeface="Calibri"/>
              </a:rPr>
              <a:t>t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80"/>
              <a:t>R</a:t>
            </a:r>
            <a:r>
              <a:rPr spc="35"/>
              <a:t>e</a:t>
            </a:r>
            <a:r>
              <a:rPr spc="-45"/>
              <a:t>f</a:t>
            </a:r>
            <a:r>
              <a:rPr spc="35"/>
              <a:t>e</a:t>
            </a:r>
            <a:r>
              <a:rPr spc="-15"/>
              <a:t>r</a:t>
            </a:r>
            <a:r>
              <a:rPr spc="35"/>
              <a:t>e</a:t>
            </a:r>
            <a:r>
              <a:rPr spc="10"/>
              <a:t>nt</a:t>
            </a:r>
            <a:r>
              <a:rPr spc="30"/>
              <a:t>i</a:t>
            </a:r>
            <a:r>
              <a:rPr spc="-10"/>
              <a:t>a</a:t>
            </a:r>
            <a:r>
              <a:rPr spc="5"/>
              <a:t>l</a:t>
            </a:r>
            <a:r>
              <a:rPr spc="-245"/>
              <a:t> </a:t>
            </a:r>
            <a:r>
              <a:rPr spc="-35"/>
              <a:t>I</a:t>
            </a:r>
            <a:r>
              <a:rPr spc="15"/>
              <a:t>n</a:t>
            </a:r>
            <a:r>
              <a:rPr spc="-70"/>
              <a:t>t</a:t>
            </a:r>
            <a:r>
              <a:rPr spc="35"/>
              <a:t>e</a:t>
            </a:r>
            <a:r>
              <a:rPr spc="-25"/>
              <a:t>g</a:t>
            </a:r>
            <a:r>
              <a:rPr spc="-15"/>
              <a:t>r</a:t>
            </a:r>
            <a:r>
              <a:rPr spc="30"/>
              <a:t>i</a:t>
            </a:r>
            <a:r>
              <a:rPr spc="10"/>
              <a:t>ty</a:t>
            </a:r>
            <a:r>
              <a:rPr spc="-75"/>
              <a:t> </a:t>
            </a:r>
            <a:r>
              <a:rPr spc="30"/>
              <a:t>C</a:t>
            </a:r>
            <a:r>
              <a:rPr spc="5"/>
              <a:t>o</a:t>
            </a:r>
            <a:r>
              <a:rPr spc="15"/>
              <a:t>n</a:t>
            </a:r>
            <a:r>
              <a:rPr spc="-10"/>
              <a:t>s</a:t>
            </a:r>
            <a:r>
              <a:rPr spc="10"/>
              <a:t>t</a:t>
            </a:r>
            <a:r>
              <a:rPr spc="-85"/>
              <a:t>r</a:t>
            </a:r>
            <a:r>
              <a:rPr spc="-10"/>
              <a:t>a</a:t>
            </a:r>
            <a:r>
              <a:rPr spc="30"/>
              <a:t>i</a:t>
            </a:r>
            <a:r>
              <a:rPr spc="10"/>
              <a:t>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7791" y="1015682"/>
            <a:ext cx="8087995" cy="16891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1300" marR="5080" indent="-229235" algn="just">
              <a:lnSpc>
                <a:spcPts val="233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referential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integrity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constraint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specified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between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two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tables.</a:t>
            </a:r>
          </a:p>
          <a:p>
            <a:pPr marL="241300" marR="13335" indent="-229235" algn="just">
              <a:lnSpc>
                <a:spcPct val="79500"/>
              </a:lnSpc>
              <a:spcBef>
                <a:spcPts val="10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Referential</a:t>
            </a:r>
            <a:r>
              <a:rPr sz="2400" spc="114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integrity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constraints,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if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foreign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key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Table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1 </a:t>
            </a:r>
            <a:r>
              <a:rPr sz="2400" spc="-25">
                <a:latin typeface="Calibri"/>
                <a:cs typeface="Calibri"/>
              </a:rPr>
              <a:t>refers </a:t>
            </a:r>
            <a:r>
              <a:rPr sz="2400" spc="10">
                <a:latin typeface="Calibri"/>
                <a:cs typeface="Calibri"/>
              </a:rPr>
              <a:t>to the </a:t>
            </a:r>
            <a:r>
              <a:rPr sz="2400" spc="-5">
                <a:latin typeface="Calibri"/>
                <a:cs typeface="Calibri"/>
              </a:rPr>
              <a:t>Primary </a:t>
            </a:r>
            <a:r>
              <a:rPr sz="2400" spc="-15">
                <a:latin typeface="Calibri"/>
                <a:cs typeface="Calibri"/>
              </a:rPr>
              <a:t>Key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-35">
                <a:latin typeface="Calibri"/>
                <a:cs typeface="Calibri"/>
              </a:rPr>
              <a:t>Table </a:t>
            </a:r>
            <a:r>
              <a:rPr sz="2400" spc="-10">
                <a:latin typeface="Calibri"/>
                <a:cs typeface="Calibri"/>
              </a:rPr>
              <a:t>2, </a:t>
            </a:r>
            <a:r>
              <a:rPr sz="2400" spc="5">
                <a:latin typeface="Calibri"/>
                <a:cs typeface="Calibri"/>
              </a:rPr>
              <a:t>then </a:t>
            </a:r>
            <a:r>
              <a:rPr sz="2400" spc="-10">
                <a:latin typeface="Calibri"/>
                <a:cs typeface="Calibri"/>
              </a:rPr>
              <a:t>every </a:t>
            </a:r>
            <a:r>
              <a:rPr sz="2400" spc="-20">
                <a:latin typeface="Calibri"/>
                <a:cs typeface="Calibri"/>
              </a:rPr>
              <a:t>value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Foreign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Key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Table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1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must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null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available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Table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2705100"/>
            <a:ext cx="5334000" cy="3829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5"/>
              <a:t>Key</a:t>
            </a:r>
            <a:r>
              <a:rPr spc="-175"/>
              <a:t> </a:t>
            </a:r>
            <a:r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1273111"/>
            <a:ext cx="8085455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 algn="just">
              <a:lnSpc>
                <a:spcPts val="275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>
                <a:latin typeface="Calibri"/>
                <a:cs typeface="Calibri"/>
              </a:rPr>
              <a:t>Keys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entity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set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that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identify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entity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within</a:t>
            </a:r>
            <a:endParaRPr sz="2400">
              <a:latin typeface="Calibri"/>
              <a:cs typeface="Calibri"/>
            </a:endParaRPr>
          </a:p>
          <a:p>
            <a:pPr marL="241300" algn="just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its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entity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uniquely.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>
                <a:latin typeface="Calibri"/>
                <a:cs typeface="Calibri"/>
              </a:rPr>
              <a:t>An </a:t>
            </a:r>
            <a:r>
              <a:rPr sz="2400" spc="-10">
                <a:latin typeface="Calibri"/>
                <a:cs typeface="Calibri"/>
              </a:rPr>
              <a:t>entity </a:t>
            </a:r>
            <a:r>
              <a:rPr sz="2400" spc="10">
                <a:latin typeface="Calibri"/>
                <a:cs typeface="Calibri"/>
              </a:rPr>
              <a:t>set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-5">
                <a:latin typeface="Calibri"/>
                <a:cs typeface="Calibri"/>
              </a:rPr>
              <a:t>multiple </a:t>
            </a:r>
            <a:r>
              <a:rPr sz="2400" spc="-10">
                <a:latin typeface="Calibri"/>
                <a:cs typeface="Calibri"/>
              </a:rPr>
              <a:t>keys, </a:t>
            </a:r>
            <a:r>
              <a:rPr sz="2400" spc="5">
                <a:latin typeface="Calibri"/>
                <a:cs typeface="Calibri"/>
              </a:rPr>
              <a:t>but </a:t>
            </a:r>
            <a:r>
              <a:rPr sz="2400" spc="-20">
                <a:latin typeface="Calibri"/>
                <a:cs typeface="Calibri"/>
              </a:rPr>
              <a:t>out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which one </a:t>
            </a:r>
            <a:r>
              <a:rPr sz="2400" spc="-15">
                <a:latin typeface="Calibri"/>
                <a:cs typeface="Calibri"/>
              </a:rPr>
              <a:t>key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 </a:t>
            </a:r>
            <a:r>
              <a:rPr sz="2400" spc="5">
                <a:latin typeface="Calibri"/>
                <a:cs typeface="Calibri"/>
              </a:rPr>
              <a:t>be the </a:t>
            </a:r>
            <a:r>
              <a:rPr sz="2400">
                <a:latin typeface="Calibri"/>
                <a:cs typeface="Calibri"/>
              </a:rPr>
              <a:t>primary </a:t>
            </a:r>
            <a:r>
              <a:rPr sz="2400" spc="-60">
                <a:latin typeface="Calibri"/>
                <a:cs typeface="Calibri"/>
              </a:rPr>
              <a:t>key.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primary </a:t>
            </a:r>
            <a:r>
              <a:rPr sz="2400" spc="-15">
                <a:latin typeface="Calibri"/>
                <a:cs typeface="Calibri"/>
              </a:rPr>
              <a:t>key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-10">
                <a:latin typeface="Calibri"/>
                <a:cs typeface="Calibri"/>
              </a:rPr>
              <a:t>contain </a:t>
            </a:r>
            <a:r>
              <a:rPr sz="2400">
                <a:latin typeface="Calibri"/>
                <a:cs typeface="Calibri"/>
              </a:rPr>
              <a:t>a unique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null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value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5439" y="3562447"/>
            <a:ext cx="5396137" cy="2170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0445" y="703982"/>
            <a:ext cx="8089900" cy="47574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>
                <a:latin typeface="Calibri"/>
                <a:cs typeface="Calibri"/>
              </a:rPr>
              <a:t>Define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Relational</a:t>
            </a:r>
            <a:r>
              <a:rPr sz="2000" spc="-10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Algebra.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>
                <a:latin typeface="Calibri"/>
                <a:cs typeface="Calibri"/>
              </a:rPr>
              <a:t>Differentiate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between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Relational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Algebra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Relational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Calculus.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10">
                <a:latin typeface="Calibri"/>
                <a:cs typeface="Calibri"/>
              </a:rPr>
              <a:t>How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study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Relational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Algebra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related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DBMS?</a:t>
            </a:r>
            <a:endParaRPr sz="2000">
              <a:latin typeface="Calibri"/>
              <a:cs typeface="Calibri"/>
            </a:endParaRPr>
          </a:p>
          <a:p>
            <a:pPr marL="469900" marR="10795" indent="-457834">
              <a:lnSpc>
                <a:spcPct val="68800"/>
              </a:lnSpc>
              <a:spcBef>
                <a:spcPts val="10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>
                <a:latin typeface="Calibri"/>
                <a:cs typeface="Calibri"/>
              </a:rPr>
              <a:t>Consider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following</a:t>
            </a:r>
            <a:r>
              <a:rPr sz="2000" spc="17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relational</a:t>
            </a:r>
            <a:r>
              <a:rPr sz="2000" spc="15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database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schema</a:t>
            </a:r>
            <a:r>
              <a:rPr sz="2000" spc="16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consisting</a:t>
            </a:r>
            <a:r>
              <a:rPr sz="2000" spc="1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13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12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four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relation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schemas:</a:t>
            </a:r>
            <a:endParaRPr sz="2000">
              <a:latin typeface="Calibri"/>
              <a:cs typeface="Calibri"/>
            </a:endParaRPr>
          </a:p>
          <a:p>
            <a:pPr marL="927735" marR="3091815">
              <a:lnSpc>
                <a:spcPts val="2710"/>
              </a:lnSpc>
              <a:spcBef>
                <a:spcPts val="135"/>
              </a:spcBef>
            </a:pPr>
            <a:r>
              <a:rPr sz="2000" spc="5">
                <a:latin typeface="Calibri"/>
                <a:cs typeface="Calibri"/>
              </a:rPr>
              <a:t>passenger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(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pid,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pname,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pgender,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pcity)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agency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(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aid,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aname,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acity)</a:t>
            </a:r>
            <a:endParaRPr sz="2000">
              <a:latin typeface="Calibri"/>
              <a:cs typeface="Calibri"/>
            </a:endParaRPr>
          </a:p>
          <a:p>
            <a:pPr marL="927735" marR="3902075">
              <a:lnSpc>
                <a:spcPts val="2630"/>
              </a:lnSpc>
              <a:spcBef>
                <a:spcPts val="55"/>
              </a:spcBef>
            </a:pPr>
            <a:r>
              <a:rPr sz="2000" spc="-5">
                <a:latin typeface="Calibri"/>
                <a:cs typeface="Calibri"/>
              </a:rPr>
              <a:t>flight</a:t>
            </a:r>
            <a:r>
              <a:rPr sz="2000" spc="-10">
                <a:latin typeface="Calibri"/>
                <a:cs typeface="Calibri"/>
              </a:rPr>
              <a:t> (fid,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fdate,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time,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src,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dest)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booking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(pid,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aid,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fid,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fdate)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175"/>
              </a:spcBef>
            </a:pPr>
            <a:r>
              <a:rPr sz="2000" spc="10">
                <a:latin typeface="Calibri"/>
                <a:cs typeface="Calibri"/>
              </a:rPr>
              <a:t>Answer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following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questions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using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relational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algebra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queries;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0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000">
                <a:latin typeface="Calibri"/>
                <a:cs typeface="Calibri"/>
              </a:rPr>
              <a:t>Get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details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about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flights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from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Chennai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to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New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Delhi.</a:t>
            </a:r>
          </a:p>
          <a:p>
            <a:pPr marL="469900" marR="8255" indent="-457834">
              <a:lnSpc>
                <a:spcPct val="68800"/>
              </a:lnSpc>
              <a:spcBef>
                <a:spcPts val="105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000">
                <a:latin typeface="Calibri"/>
                <a:cs typeface="Calibri"/>
              </a:rPr>
              <a:t>Get</a:t>
            </a:r>
            <a:r>
              <a:rPr sz="2000" spc="2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19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details</a:t>
            </a:r>
            <a:r>
              <a:rPr sz="2000" spc="2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2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flights</a:t>
            </a:r>
            <a:r>
              <a:rPr sz="2000" spc="24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that</a:t>
            </a:r>
            <a:r>
              <a:rPr sz="2000" spc="2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18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scheduled</a:t>
            </a:r>
            <a:r>
              <a:rPr sz="2000" spc="20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</a:t>
            </a:r>
            <a:r>
              <a:rPr sz="2000" spc="2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both</a:t>
            </a:r>
            <a:r>
              <a:rPr sz="2000" spc="20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dates</a:t>
            </a:r>
            <a:r>
              <a:rPr sz="2000" spc="254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01/12/2020 </a:t>
            </a:r>
            <a:r>
              <a:rPr sz="2000" spc="-434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20">
                <a:latin typeface="Calibri"/>
                <a:cs typeface="Calibri"/>
              </a:rPr>
              <a:t>02/12/2020</a:t>
            </a:r>
            <a:r>
              <a:rPr sz="2000" spc="-204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at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20">
                <a:latin typeface="Calibri"/>
                <a:cs typeface="Calibri"/>
              </a:rPr>
              <a:t>16:00</a:t>
            </a:r>
            <a:r>
              <a:rPr sz="2000" spc="-1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hours.</a:t>
            </a:r>
          </a:p>
          <a:p>
            <a:pPr marL="527050" indent="-514984">
              <a:lnSpc>
                <a:spcPts val="2025"/>
              </a:lnSpc>
              <a:spcBef>
                <a:spcPts val="305"/>
              </a:spcBef>
              <a:buAutoNum type="alphaLcParenR"/>
              <a:tabLst>
                <a:tab pos="527050" algn="l"/>
                <a:tab pos="527685" algn="l"/>
              </a:tabLst>
            </a:pPr>
            <a:r>
              <a:rPr sz="2000" spc="-10">
                <a:latin typeface="Calibri"/>
                <a:cs typeface="Calibri"/>
              </a:rPr>
              <a:t>Find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passenger</a:t>
            </a:r>
            <a:r>
              <a:rPr sz="2000" spc="5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names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 spc="-30">
                <a:latin typeface="Calibri"/>
                <a:cs typeface="Calibri"/>
              </a:rPr>
              <a:t>for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passengers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who</a:t>
            </a:r>
            <a:r>
              <a:rPr sz="2000" spc="5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have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bookings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at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least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025"/>
              </a:lnSpc>
            </a:pPr>
            <a:r>
              <a:rPr sz="2000">
                <a:latin typeface="Calibri"/>
                <a:cs typeface="Calibri"/>
              </a:rPr>
              <a:t>one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flight.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4825"/>
            <a:ext cx="76200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4825"/>
            <a:ext cx="76200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545"/>
              </a:spcBef>
            </a:pPr>
            <a:r>
              <a:rPr spc="-125">
                <a:solidFill>
                  <a:srgbClr val="000000"/>
                </a:solidFill>
              </a:rPr>
              <a:t>W</a:t>
            </a:r>
            <a:r>
              <a:rPr spc="30">
                <a:solidFill>
                  <a:srgbClr val="000000"/>
                </a:solidFill>
              </a:rPr>
              <a:t>eekl</a:t>
            </a:r>
            <a:r>
              <a:rPr spc="10">
                <a:solidFill>
                  <a:srgbClr val="000000"/>
                </a:solidFill>
              </a:rPr>
              <a:t>y</a:t>
            </a:r>
            <a:r>
              <a:rPr spc="-155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A</a:t>
            </a:r>
            <a:r>
              <a:rPr spc="-10">
                <a:solidFill>
                  <a:srgbClr val="000000"/>
                </a:solidFill>
              </a:rPr>
              <a:t>s</a:t>
            </a:r>
            <a:r>
              <a:rPr spc="-5">
                <a:solidFill>
                  <a:srgbClr val="000000"/>
                </a:solidFill>
              </a:rPr>
              <a:t>s</a:t>
            </a:r>
            <a:r>
              <a:rPr spc="30">
                <a:solidFill>
                  <a:srgbClr val="000000"/>
                </a:solidFill>
              </a:rPr>
              <a:t>i</a:t>
            </a:r>
            <a:r>
              <a:rPr spc="-25">
                <a:solidFill>
                  <a:srgbClr val="000000"/>
                </a:solidFill>
              </a:rPr>
              <a:t>g</a:t>
            </a:r>
            <a:r>
              <a:rPr spc="20">
                <a:solidFill>
                  <a:srgbClr val="000000"/>
                </a:solidFill>
              </a:rPr>
              <a:t>nm</a:t>
            </a:r>
            <a:r>
              <a:rPr spc="25">
                <a:solidFill>
                  <a:srgbClr val="000000"/>
                </a:solidFill>
              </a:rPr>
              <a:t>e</a:t>
            </a:r>
            <a:r>
              <a:rPr spc="10">
                <a:solidFill>
                  <a:srgbClr val="000000"/>
                </a:solidFill>
              </a:rPr>
              <a:t>nt</a:t>
            </a:r>
            <a:r>
              <a:rPr spc="-204">
                <a:solidFill>
                  <a:srgbClr val="000000"/>
                </a:solidFill>
              </a:rPr>
              <a:t> </a:t>
            </a:r>
            <a:r>
              <a:rPr spc="25">
                <a:solidFill>
                  <a:srgbClr val="000000"/>
                </a:solidFill>
              </a:rPr>
              <a:t>1</a:t>
            </a:r>
            <a:r>
              <a:rPr spc="-35">
                <a:solidFill>
                  <a:srgbClr val="000000"/>
                </a:solidFill>
              </a:rPr>
              <a:t>.</a:t>
            </a:r>
            <a:r>
              <a:rPr spc="15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9525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4418" y="2865665"/>
            <a:ext cx="5606208" cy="4365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2654" y="2636837"/>
            <a:ext cx="56489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40">
                <a:solidFill>
                  <a:srgbClr val="6FAC46"/>
                </a:solidFill>
              </a:rPr>
              <a:t>RELATIONAL</a:t>
            </a:r>
            <a:r>
              <a:rPr sz="4800" spc="-85">
                <a:solidFill>
                  <a:srgbClr val="6FAC46"/>
                </a:solidFill>
              </a:rPr>
              <a:t> </a:t>
            </a:r>
            <a:r>
              <a:rPr sz="4800" spc="-10">
                <a:solidFill>
                  <a:srgbClr val="6FAC46"/>
                </a:solidFill>
              </a:rPr>
              <a:t>ALGEBRA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571451" y="1650"/>
            <a:ext cx="9104630" cy="798830"/>
            <a:chOff x="1571451" y="1650"/>
            <a:chExt cx="9104630" cy="7988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451" y="19050"/>
              <a:ext cx="1305098" cy="781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5520690" cy="312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>
                <a:latin typeface="Calibri"/>
                <a:cs typeface="Calibri"/>
              </a:rPr>
              <a:t>Relational</a:t>
            </a:r>
            <a:r>
              <a:rPr sz="2400" b="1" spc="-95">
                <a:latin typeface="Calibri"/>
                <a:cs typeface="Calibri"/>
              </a:rPr>
              <a:t> </a:t>
            </a:r>
            <a:r>
              <a:rPr sz="2400" b="1" spc="-25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5">
                <a:latin typeface="Calibri"/>
                <a:cs typeface="Calibri"/>
              </a:rPr>
              <a:t>Basic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>
                <a:latin typeface="Calibri"/>
                <a:cs typeface="Calibri"/>
              </a:rPr>
              <a:t>Importance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11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Language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their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6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Algebra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45"/>
              </a:spcBef>
            </a:pPr>
            <a:r>
              <a:rPr spc="5"/>
              <a:t>Content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4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1760" y="1413573"/>
            <a:ext cx="8090534" cy="30873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0">
                <a:latin typeface="Calibri"/>
                <a:cs typeface="Calibri"/>
              </a:rPr>
              <a:t>To</a:t>
            </a:r>
            <a:r>
              <a:rPr sz="2400" spc="-15">
                <a:latin typeface="Calibri"/>
                <a:cs typeface="Calibri"/>
              </a:rPr>
              <a:t> learn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about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basic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469900" algn="l"/>
                <a:tab pos="470534" algn="l"/>
                <a:tab pos="3729990" algn="l"/>
              </a:tabLst>
            </a:pPr>
            <a:r>
              <a:rPr sz="2400" spc="-100">
                <a:latin typeface="Calibri"/>
                <a:cs typeface="Calibri"/>
              </a:rPr>
              <a:t>To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know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about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	</a:t>
            </a:r>
            <a:r>
              <a:rPr sz="2400" spc="-15"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699135" lvl="1" indent="-457834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000">
                <a:latin typeface="Calibri"/>
                <a:cs typeface="Calibri"/>
              </a:rPr>
              <a:t>Importance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Relational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Algebra</a:t>
            </a:r>
            <a:endParaRPr sz="2000">
              <a:latin typeface="Calibri"/>
              <a:cs typeface="Calibri"/>
            </a:endParaRPr>
          </a:p>
          <a:p>
            <a:pPr marL="699135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000" spc="-70">
                <a:latin typeface="Calibri"/>
                <a:cs typeface="Calibri"/>
              </a:rPr>
              <a:t>To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learn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about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Relational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Query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699135" lvl="1" indent="-457834">
              <a:lnSpc>
                <a:spcPts val="2350"/>
              </a:lnSpc>
              <a:spcBef>
                <a:spcPts val="5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000">
                <a:latin typeface="Calibri"/>
                <a:cs typeface="Calibri"/>
              </a:rPr>
              <a:t>Relational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Algebra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  <a:p>
            <a:pPr marL="241300" marR="5080" algn="just">
              <a:lnSpc>
                <a:spcPct val="80900"/>
              </a:lnSpc>
              <a:spcBef>
                <a:spcPts val="500"/>
              </a:spcBef>
            </a:pPr>
            <a:r>
              <a:rPr sz="2400" spc="-15">
                <a:latin typeface="Calibri"/>
                <a:cs typeface="Calibri"/>
              </a:rPr>
              <a:t>as it </a:t>
            </a:r>
            <a:r>
              <a:rPr sz="2400" spc="-20">
                <a:latin typeface="Calibri"/>
                <a:cs typeface="Calibri"/>
              </a:rPr>
              <a:t>provides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theoretical foundation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 spc="-10">
                <a:latin typeface="Calibri"/>
                <a:cs typeface="Calibri"/>
              </a:rPr>
              <a:t>relational </a:t>
            </a:r>
            <a:r>
              <a:rPr sz="2400">
                <a:latin typeface="Calibri"/>
                <a:cs typeface="Calibri"/>
              </a:rPr>
              <a:t>databases,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particularly </a:t>
            </a:r>
            <a:r>
              <a:rPr sz="2400">
                <a:latin typeface="Calibri"/>
                <a:cs typeface="Calibri"/>
              </a:rPr>
              <a:t>query </a:t>
            </a:r>
            <a:r>
              <a:rPr sz="2400" spc="-10">
                <a:latin typeface="Calibri"/>
                <a:cs typeface="Calibri"/>
              </a:rPr>
              <a:t>languages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 spc="15">
                <a:latin typeface="Calibri"/>
                <a:cs typeface="Calibri"/>
              </a:rPr>
              <a:t>such </a:t>
            </a:r>
            <a:r>
              <a:rPr sz="2400">
                <a:latin typeface="Calibri"/>
                <a:cs typeface="Calibri"/>
              </a:rPr>
              <a:t>databases, chief </a:t>
            </a:r>
            <a:r>
              <a:rPr sz="2400" spc="5">
                <a:latin typeface="Calibri"/>
                <a:cs typeface="Calibri"/>
              </a:rPr>
              <a:t>among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which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SQL.</a:t>
            </a:r>
          </a:p>
          <a:p>
            <a:pPr marL="517525" indent="-505459" algn="just">
              <a:lnSpc>
                <a:spcPts val="2780"/>
              </a:lnSpc>
              <a:buAutoNum type="arabicPeriod" startAt="3"/>
              <a:tabLst>
                <a:tab pos="518159" algn="l"/>
              </a:tabLst>
            </a:pPr>
            <a:r>
              <a:rPr sz="2400" spc="-100">
                <a:latin typeface="Calibri"/>
                <a:cs typeface="Calibri"/>
              </a:rPr>
              <a:t>To</a:t>
            </a:r>
            <a:r>
              <a:rPr sz="2400" spc="-15">
                <a:latin typeface="Calibri"/>
                <a:cs typeface="Calibri"/>
              </a:rPr>
              <a:t> learn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about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114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Calculus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5"/>
              <a:t>Topic</a:t>
            </a:r>
            <a:r>
              <a:rPr spc="-70"/>
              <a:t> </a:t>
            </a:r>
            <a:r>
              <a:rPr spc="15"/>
              <a:t>2 </a:t>
            </a:r>
            <a:r>
              <a:rPr spc="10"/>
              <a:t>Objectives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9156065" cy="4871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5">
                <a:latin typeface="Calibri"/>
                <a:cs typeface="Calibri"/>
              </a:rPr>
              <a:t>Once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ready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users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start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using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>
                <a:latin typeface="Calibri"/>
                <a:cs typeface="Calibri"/>
              </a:rPr>
              <a:t>But</a:t>
            </a:r>
            <a:r>
              <a:rPr sz="2400" spc="3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how</a:t>
            </a:r>
            <a:r>
              <a:rPr sz="2400" spc="30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2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they</a:t>
            </a:r>
            <a:r>
              <a:rPr sz="2400" spc="2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access</a:t>
            </a:r>
            <a:r>
              <a:rPr sz="2400" spc="3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database?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Most</a:t>
            </a:r>
            <a:r>
              <a:rPr sz="2400" spc="3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time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they</a:t>
            </a:r>
            <a:r>
              <a:rPr sz="2400" spc="254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data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using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some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  <a:p>
            <a:pPr marL="241300" marR="20320" indent="-229235">
              <a:lnSpc>
                <a:spcPts val="2630"/>
              </a:lnSpc>
              <a:spcBef>
                <a:spcPts val="950"/>
              </a:spcBef>
              <a:buSzPct val="95833"/>
              <a:buFont typeface="Wingdings"/>
              <a:buChar char=""/>
              <a:tabLst>
                <a:tab pos="327660" algn="l"/>
              </a:tabLst>
            </a:pPr>
            <a:r>
              <a:rPr sz="2400" spc="15">
                <a:latin typeface="Calibri"/>
                <a:cs typeface="Calibri"/>
              </a:rPr>
              <a:t>These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applications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communicate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DBMS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is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responsible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managing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application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15">
                <a:latin typeface="Calibri"/>
                <a:cs typeface="Calibri"/>
              </a:rPr>
              <a:t>SQL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intact.</a:t>
            </a:r>
          </a:p>
          <a:p>
            <a:pPr marL="241300" marR="5080" indent="-229235">
              <a:lnSpc>
                <a:spcPts val="2550"/>
              </a:lnSpc>
              <a:spcBef>
                <a:spcPts val="103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has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its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own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querying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methods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interact</a:t>
            </a:r>
            <a:r>
              <a:rPr sz="2400" spc="24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with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database.</a:t>
            </a:r>
            <a:r>
              <a:rPr sz="2400" spc="204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But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how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these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queries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work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database?</a:t>
            </a:r>
            <a:endParaRPr sz="2400">
              <a:latin typeface="Calibri"/>
              <a:cs typeface="Calibri"/>
            </a:endParaRPr>
          </a:p>
          <a:p>
            <a:pPr marL="241300" marR="27305" indent="-229235">
              <a:lnSpc>
                <a:spcPts val="2630"/>
              </a:lnSpc>
              <a:spcBef>
                <a:spcPts val="994"/>
              </a:spcBef>
              <a:buSzPct val="95833"/>
              <a:buFont typeface="Wingdings"/>
              <a:buChar char=""/>
              <a:tabLst>
                <a:tab pos="260985" algn="l"/>
                <a:tab pos="1175385" algn="l"/>
                <a:tab pos="2271395" algn="l"/>
                <a:tab pos="3062605" algn="l"/>
                <a:tab pos="4044315" algn="l"/>
                <a:tab pos="4483100" algn="l"/>
                <a:tab pos="5826760" algn="l"/>
                <a:tab pos="6913880" algn="l"/>
                <a:tab pos="7600315" algn="l"/>
                <a:tab pos="8143240" algn="l"/>
                <a:tab pos="8896350" algn="l"/>
              </a:tabLst>
            </a:pPr>
            <a:r>
              <a:rPr sz="2400" spc="2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qu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es	</a:t>
            </a:r>
            <a:r>
              <a:rPr sz="2400" spc="-70">
                <a:latin typeface="Calibri"/>
                <a:cs typeface="Calibri"/>
              </a:rPr>
              <a:t>w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k	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105">
                <a:latin typeface="Calibri"/>
                <a:cs typeface="Calibri"/>
              </a:rPr>
              <a:t>i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ila</a:t>
            </a:r>
            <a:r>
              <a:rPr sz="2400">
                <a:latin typeface="Calibri"/>
                <a:cs typeface="Calibri"/>
              </a:rPr>
              <a:t>r	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ge</a:t>
            </a:r>
            <a:r>
              <a:rPr sz="2400" spc="15">
                <a:latin typeface="Calibri"/>
                <a:cs typeface="Calibri"/>
              </a:rPr>
              <a:t>b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a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105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in  </a:t>
            </a:r>
            <a:r>
              <a:rPr sz="2400" spc="5">
                <a:latin typeface="Calibri"/>
                <a:cs typeface="Calibri"/>
              </a:rPr>
              <a:t>mathematics.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  <a:tabLst>
                <a:tab pos="784225" algn="l"/>
                <a:tab pos="1108710" algn="l"/>
                <a:tab pos="2490470" algn="l"/>
                <a:tab pos="3558540" algn="l"/>
                <a:tab pos="4540250" algn="l"/>
                <a:tab pos="5760085" algn="l"/>
                <a:tab pos="7256780" algn="l"/>
                <a:tab pos="8782050" algn="l"/>
              </a:tabLst>
            </a:pPr>
            <a:r>
              <a:rPr sz="2400" spc="10">
                <a:latin typeface="Calibri"/>
                <a:cs typeface="Calibri"/>
              </a:rPr>
              <a:t>Note	</a:t>
            </a:r>
            <a:r>
              <a:rPr sz="2400" spc="-25">
                <a:latin typeface="Calibri"/>
                <a:cs typeface="Calibri"/>
              </a:rPr>
              <a:t>:-	</a:t>
            </a:r>
            <a:r>
              <a:rPr sz="2400" spc="-20">
                <a:latin typeface="Calibri"/>
                <a:cs typeface="Calibri"/>
              </a:rPr>
              <a:t>Relational	algebra	</a:t>
            </a:r>
            <a:r>
              <a:rPr sz="2400" spc="-10">
                <a:latin typeface="Calibri"/>
                <a:cs typeface="Calibri"/>
              </a:rPr>
              <a:t>mainly	provides	</a:t>
            </a:r>
            <a:r>
              <a:rPr sz="2400" spc="-5">
                <a:latin typeface="Calibri"/>
                <a:cs typeface="Calibri"/>
              </a:rPr>
              <a:t>theoretical	</a:t>
            </a:r>
            <a:r>
              <a:rPr sz="2400" spc="-10">
                <a:latin typeface="Calibri"/>
                <a:cs typeface="Calibri"/>
              </a:rPr>
              <a:t>foundation	</a:t>
            </a:r>
            <a:r>
              <a:rPr sz="2400" spc="-2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es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25">
                <a:latin typeface="Calibri"/>
                <a:cs typeface="Calibri"/>
              </a:rPr>
              <a:t>Q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52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52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t>2.1.Basic</a:t>
            </a:r>
            <a:r>
              <a:rPr spc="-70"/>
              <a:t> </a:t>
            </a:r>
            <a:r>
              <a:rPr spc="5"/>
              <a:t>of</a:t>
            </a:r>
            <a:r>
              <a:rPr spc="-35"/>
              <a:t> </a:t>
            </a:r>
            <a:r>
              <a:rPr spc="10"/>
              <a:t>relational</a:t>
            </a:r>
            <a:r>
              <a:rPr spc="-175"/>
              <a:t> </a:t>
            </a:r>
            <a:r>
              <a:t>database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3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2610" y="830008"/>
            <a:ext cx="9461500" cy="495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90">
              <a:lnSpc>
                <a:spcPct val="109500"/>
              </a:lnSpc>
              <a:spcBef>
                <a:spcPts val="100"/>
              </a:spcBef>
              <a:tabLst>
                <a:tab pos="622300" algn="l"/>
                <a:tab pos="1403985" algn="l"/>
                <a:tab pos="1928495" algn="l"/>
                <a:tab pos="2338070" algn="l"/>
                <a:tab pos="3844290" algn="l"/>
                <a:tab pos="4349750" algn="l"/>
                <a:tab pos="4921250" algn="l"/>
                <a:tab pos="6284595" algn="l"/>
                <a:tab pos="7228205" algn="l"/>
                <a:tab pos="7581265" algn="l"/>
                <a:tab pos="8582025" algn="l"/>
                <a:tab pos="9001125" algn="l"/>
              </a:tabLst>
            </a:pPr>
            <a:r>
              <a:rPr sz="2400" b="1" u="heavy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400" b="1" u="heavy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sz="2400" b="1" u="heavy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	</a:t>
            </a:r>
            <a:r>
              <a:rPr sz="2400" b="1" u="heavy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	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	</a:t>
            </a:r>
            <a:r>
              <a:rPr sz="2400" b="1" u="heavy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400" b="1" u="heavy" spc="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10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heavy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	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400" b="1" u="heavy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	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</a:t>
            </a:r>
            <a:r>
              <a:rPr sz="2400" b="1" u="heavy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	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heavy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	</a:t>
            </a:r>
            <a:r>
              <a:rPr sz="2400" b="1" u="heavy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	</a:t>
            </a:r>
            <a:r>
              <a:rPr sz="2400" b="1" u="heavy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	</a:t>
            </a:r>
            <a:r>
              <a:rPr sz="2400" b="1" u="heavy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	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 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algebra.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These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enable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specify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>
                <a:latin typeface="Calibri"/>
                <a:cs typeface="Calibri"/>
              </a:rPr>
              <a:t>basic</a:t>
            </a:r>
            <a:r>
              <a:rPr sz="2400" spc="-10">
                <a:latin typeface="Calibri"/>
                <a:cs typeface="Calibri"/>
              </a:rPr>
              <a:t> retrieval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requests.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Working</a:t>
            </a:r>
            <a:r>
              <a:rPr sz="2400" b="1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relational 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09500"/>
              </a:lnSpc>
              <a:spcBef>
                <a:spcPts val="105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result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5">
                <a:latin typeface="Calibri"/>
                <a:cs typeface="Calibri"/>
              </a:rPr>
              <a:t>retrieval is </a:t>
            </a:r>
            <a:r>
              <a:rPr sz="2400">
                <a:latin typeface="Calibri"/>
                <a:cs typeface="Calibri"/>
              </a:rPr>
              <a:t>a new </a:t>
            </a:r>
            <a:r>
              <a:rPr sz="2400" spc="-10">
                <a:latin typeface="Calibri"/>
                <a:cs typeface="Calibri"/>
              </a:rPr>
              <a:t>relation, </a:t>
            </a:r>
            <a:r>
              <a:rPr sz="2400">
                <a:latin typeface="Calibri"/>
                <a:cs typeface="Calibri"/>
              </a:rPr>
              <a:t>which may </a:t>
            </a:r>
            <a:r>
              <a:rPr sz="2400" spc="-15">
                <a:latin typeface="Calibri"/>
                <a:cs typeface="Calibri"/>
              </a:rPr>
              <a:t>have </a:t>
            </a:r>
            <a:r>
              <a:rPr sz="2400" spc="5">
                <a:latin typeface="Calibri"/>
                <a:cs typeface="Calibri"/>
              </a:rPr>
              <a:t>been </a:t>
            </a:r>
            <a:r>
              <a:rPr sz="2400" spc="-10">
                <a:latin typeface="Calibri"/>
                <a:cs typeface="Calibri"/>
              </a:rPr>
              <a:t>formed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one or more </a:t>
            </a:r>
            <a:r>
              <a:rPr sz="2400" spc="-5">
                <a:latin typeface="Calibri"/>
                <a:cs typeface="Calibri"/>
              </a:rPr>
              <a:t>relations. </a:t>
            </a:r>
            <a:r>
              <a:rPr sz="2400" spc="-15">
                <a:latin typeface="Calibri"/>
                <a:cs typeface="Calibri"/>
              </a:rPr>
              <a:t>The </a:t>
            </a:r>
            <a:r>
              <a:rPr sz="2400" spc="-20">
                <a:latin typeface="Calibri"/>
                <a:cs typeface="Calibri"/>
              </a:rPr>
              <a:t>algebra </a:t>
            </a:r>
            <a:r>
              <a:rPr sz="2400" spc="-10">
                <a:latin typeface="Calibri"/>
                <a:cs typeface="Calibri"/>
              </a:rPr>
              <a:t>operations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thus </a:t>
            </a:r>
            <a:r>
              <a:rPr sz="2400" spc="-5">
                <a:latin typeface="Calibri"/>
                <a:cs typeface="Calibri"/>
              </a:rPr>
              <a:t>produce </a:t>
            </a:r>
            <a:r>
              <a:rPr sz="2400">
                <a:latin typeface="Calibri"/>
                <a:cs typeface="Calibri"/>
              </a:rPr>
              <a:t>new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relations, </a:t>
            </a:r>
            <a:r>
              <a:rPr sz="2400">
                <a:latin typeface="Calibri"/>
                <a:cs typeface="Calibri"/>
              </a:rPr>
              <a:t>which can </a:t>
            </a:r>
            <a:r>
              <a:rPr sz="2400" spc="5">
                <a:latin typeface="Calibri"/>
                <a:cs typeface="Calibri"/>
              </a:rPr>
              <a:t>be further </a:t>
            </a:r>
            <a:r>
              <a:rPr sz="2400" spc="-15">
                <a:latin typeface="Calibri"/>
                <a:cs typeface="Calibri"/>
              </a:rPr>
              <a:t>manipulated </a:t>
            </a:r>
            <a:r>
              <a:rPr sz="2400">
                <a:latin typeface="Calibri"/>
                <a:cs typeface="Calibri"/>
              </a:rPr>
              <a:t>using </a:t>
            </a:r>
            <a:r>
              <a:rPr sz="2400" spc="-10">
                <a:latin typeface="Calibri"/>
                <a:cs typeface="Calibri"/>
              </a:rPr>
              <a:t>operations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5">
                <a:latin typeface="Calibri"/>
                <a:cs typeface="Calibri"/>
              </a:rPr>
              <a:t>same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algebra.</a:t>
            </a:r>
            <a:endParaRPr sz="2400">
              <a:latin typeface="Calibri"/>
              <a:cs typeface="Calibri"/>
            </a:endParaRPr>
          </a:p>
          <a:p>
            <a:pPr marL="241300" marR="6985" indent="-229235" algn="just">
              <a:lnSpc>
                <a:spcPct val="109500"/>
              </a:lnSpc>
              <a:spcBef>
                <a:spcPts val="10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sequence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algebra</a:t>
            </a:r>
            <a:r>
              <a:rPr sz="2400" spc="-15">
                <a:latin typeface="Calibri"/>
                <a:cs typeface="Calibri"/>
              </a:rPr>
              <a:t> operations</a:t>
            </a:r>
            <a:r>
              <a:rPr sz="2400" spc="-10">
                <a:latin typeface="Calibri"/>
                <a:cs typeface="Calibri"/>
              </a:rPr>
              <a:t> forms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algebra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expression,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whose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result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also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represents</a:t>
            </a:r>
            <a:r>
              <a:rPr sz="2400" spc="1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result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retrieval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request).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12359" y="43815"/>
            <a:ext cx="38481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2.2.</a:t>
            </a:r>
            <a:r>
              <a:rPr spc="-120"/>
              <a:t> </a:t>
            </a:r>
            <a:r>
              <a:rPr spc="5"/>
              <a:t>Relational</a:t>
            </a:r>
            <a:r>
              <a:rPr spc="-125"/>
              <a:t> </a:t>
            </a:r>
            <a:r>
              <a:rPr spc="-5"/>
              <a:t>Algebra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1985" y="780196"/>
            <a:ext cx="9015730" cy="4814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Importance</a:t>
            </a:r>
            <a:r>
              <a:rPr sz="2400" b="1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relational 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400">
              <a:latin typeface="Calibri"/>
              <a:cs typeface="Calibri"/>
            </a:endParaRPr>
          </a:p>
          <a:p>
            <a:pPr marL="469900" indent="-457834" algn="just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470534" algn="l"/>
              </a:tabLst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provides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formal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foundation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model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469900" marR="6985" indent="-457834" algn="just">
              <a:lnSpc>
                <a:spcPct val="100400"/>
              </a:lnSpc>
              <a:spcBef>
                <a:spcPts val="1240"/>
              </a:spcBef>
              <a:buAutoNum type="arabicPeriod"/>
              <a:tabLst>
                <a:tab pos="470534" algn="l"/>
              </a:tabLst>
            </a:pPr>
            <a:r>
              <a:rPr sz="2400" spc="-5">
                <a:latin typeface="Calibri"/>
                <a:cs typeface="Calibri"/>
              </a:rPr>
              <a:t>It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-5">
                <a:latin typeface="Calibri"/>
                <a:cs typeface="Calibri"/>
              </a:rPr>
              <a:t>used </a:t>
            </a:r>
            <a:r>
              <a:rPr sz="2400" spc="-15">
                <a:latin typeface="Calibri"/>
                <a:cs typeface="Calibri"/>
              </a:rPr>
              <a:t>as </a:t>
            </a:r>
            <a:r>
              <a:rPr sz="2400">
                <a:latin typeface="Calibri"/>
                <a:cs typeface="Calibri"/>
              </a:rPr>
              <a:t>a basis </a:t>
            </a:r>
            <a:r>
              <a:rPr sz="2400" spc="-20">
                <a:latin typeface="Calibri"/>
                <a:cs typeface="Calibri"/>
              </a:rPr>
              <a:t>for </a:t>
            </a:r>
            <a:r>
              <a:rPr sz="2400" spc="-5">
                <a:latin typeface="Calibri"/>
                <a:cs typeface="Calibri"/>
              </a:rPr>
              <a:t>implementing </a:t>
            </a:r>
            <a:r>
              <a:rPr sz="2400" spc="-10">
                <a:latin typeface="Calibri"/>
                <a:cs typeface="Calibri"/>
              </a:rPr>
              <a:t>and optimizing </a:t>
            </a:r>
            <a:r>
              <a:rPr sz="2400" spc="-5">
                <a:latin typeface="Calibri"/>
                <a:cs typeface="Calibri"/>
              </a:rPr>
              <a:t>queries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 processing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15">
                <a:latin typeface="Calibri"/>
                <a:cs typeface="Calibri"/>
              </a:rPr>
              <a:t>optimization </a:t>
            </a:r>
            <a:r>
              <a:rPr sz="2400" spc="5">
                <a:latin typeface="Calibri"/>
                <a:cs typeface="Calibri"/>
              </a:rPr>
              <a:t>modules </a:t>
            </a:r>
            <a:r>
              <a:rPr sz="2400" spc="-20">
                <a:latin typeface="Calibri"/>
                <a:cs typeface="Calibri"/>
              </a:rPr>
              <a:t>that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-25">
                <a:latin typeface="Calibri"/>
                <a:cs typeface="Calibri"/>
              </a:rPr>
              <a:t>integral </a:t>
            </a:r>
            <a:r>
              <a:rPr sz="2400" spc="-5">
                <a:latin typeface="Calibri"/>
                <a:cs typeface="Calibri"/>
              </a:rPr>
              <a:t>parts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ge</a:t>
            </a:r>
            <a:r>
              <a:rPr sz="2400" spc="2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t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sy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200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(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BM</a:t>
            </a:r>
            <a:r>
              <a:rPr sz="2400" spc="20">
                <a:latin typeface="Calibri"/>
                <a:cs typeface="Calibri"/>
              </a:rPr>
              <a:t>S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)</a:t>
            </a:r>
          </a:p>
          <a:p>
            <a:pPr marL="469900" indent="-457834" algn="just">
              <a:lnSpc>
                <a:spcPts val="2865"/>
              </a:lnSpc>
              <a:spcBef>
                <a:spcPts val="1175"/>
              </a:spcBef>
              <a:buAutoNum type="arabicPeriod"/>
              <a:tabLst>
                <a:tab pos="470534" algn="l"/>
              </a:tabLst>
            </a:pPr>
            <a:r>
              <a:rPr sz="2400" spc="10">
                <a:latin typeface="Calibri"/>
                <a:cs typeface="Calibri"/>
              </a:rPr>
              <a:t>Some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its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concepts</a:t>
            </a:r>
            <a:r>
              <a:rPr sz="2400" spc="2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incorporated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into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the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SQL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endParaRPr sz="2400">
              <a:latin typeface="Calibri"/>
              <a:cs typeface="Calibri"/>
            </a:endParaRPr>
          </a:p>
          <a:p>
            <a:pPr marL="469900" algn="just">
              <a:lnSpc>
                <a:spcPts val="2865"/>
              </a:lnSpc>
            </a:pPr>
            <a:r>
              <a:rPr sz="2400" spc="-15">
                <a:latin typeface="Calibri"/>
                <a:cs typeface="Calibri"/>
              </a:rPr>
              <a:t>Algebra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Calculus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</a:t>
            </a:r>
            <a:r>
              <a:rPr sz="2400" spc="-20">
                <a:latin typeface="Calibri"/>
                <a:cs typeface="Calibri"/>
              </a:rPr>
              <a:t> for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RDBMSs.</a:t>
            </a:r>
            <a:endParaRPr sz="2400">
              <a:latin typeface="Calibri"/>
              <a:cs typeface="Calibri"/>
            </a:endParaRPr>
          </a:p>
          <a:p>
            <a:pPr marL="241300" marR="5080" indent="-161925" algn="just">
              <a:lnSpc>
                <a:spcPct val="100000"/>
              </a:lnSpc>
              <a:spcBef>
                <a:spcPts val="1250"/>
              </a:spcBef>
            </a:pPr>
            <a:r>
              <a:rPr sz="2400">
                <a:latin typeface="Calibri"/>
                <a:cs typeface="Calibri"/>
              </a:rPr>
              <a:t>Although </a:t>
            </a:r>
            <a:r>
              <a:rPr sz="2400" spc="-5">
                <a:latin typeface="Calibri"/>
                <a:cs typeface="Calibri"/>
              </a:rPr>
              <a:t>most </a:t>
            </a:r>
            <a:r>
              <a:rPr sz="2400" spc="-10">
                <a:latin typeface="Calibri"/>
                <a:cs typeface="Calibri"/>
              </a:rPr>
              <a:t>commercial </a:t>
            </a:r>
            <a:r>
              <a:rPr sz="2400" spc="5">
                <a:latin typeface="Calibri"/>
                <a:cs typeface="Calibri"/>
              </a:rPr>
              <a:t>RDBMSs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10">
                <a:latin typeface="Calibri"/>
                <a:cs typeface="Calibri"/>
              </a:rPr>
              <a:t>use </a:t>
            </a:r>
            <a:r>
              <a:rPr sz="2400" spc="-15">
                <a:latin typeface="Calibri"/>
                <a:cs typeface="Calibri"/>
              </a:rPr>
              <a:t>today </a:t>
            </a:r>
            <a:r>
              <a:rPr sz="2400" spc="5">
                <a:latin typeface="Calibri"/>
                <a:cs typeface="Calibri"/>
              </a:rPr>
              <a:t>do not </a:t>
            </a:r>
            <a:r>
              <a:rPr sz="2400" spc="-20">
                <a:latin typeface="Calibri"/>
                <a:cs typeface="Calibri"/>
              </a:rPr>
              <a:t>provide </a:t>
            </a:r>
            <a:r>
              <a:rPr sz="2400" spc="10">
                <a:latin typeface="Calibri"/>
                <a:cs typeface="Calibri"/>
              </a:rPr>
              <a:t>user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interfaces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algebra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queries,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core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operations</a:t>
            </a:r>
            <a:r>
              <a:rPr sz="2400" spc="-5">
                <a:latin typeface="Calibri"/>
                <a:cs typeface="Calibri"/>
              </a:rPr>
              <a:t> and </a:t>
            </a:r>
            <a:r>
              <a:rPr sz="2400">
                <a:latin typeface="Calibri"/>
                <a:cs typeface="Calibri"/>
              </a:rPr>
              <a:t> functions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internal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modules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most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systems</a:t>
            </a:r>
            <a:r>
              <a:rPr sz="2400" b="1" u="heavy" spc="5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</a:t>
            </a:r>
            <a:r>
              <a:rPr sz="2400" b="1">
                <a:latin typeface="Calibri"/>
                <a:cs typeface="Calibri"/>
              </a:rPr>
              <a:t> </a:t>
            </a:r>
            <a:r>
              <a:rPr sz="2400" b="1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based</a:t>
            </a:r>
            <a:r>
              <a:rPr sz="2400" b="1" u="heavy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2400" b="1" u="heavy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 </a:t>
            </a:r>
            <a:r>
              <a:rPr sz="2400" b="1" u="heavy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algebra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27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42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535"/>
              </a:spcBef>
            </a:pPr>
            <a:r>
              <a:t>2.2.1</a:t>
            </a:r>
            <a:r>
              <a:rPr spc="-45"/>
              <a:t> </a:t>
            </a:r>
            <a:r>
              <a:t>Importance</a:t>
            </a:r>
            <a:r>
              <a:rPr spc="-35"/>
              <a:t> </a:t>
            </a:r>
            <a:r>
              <a:rPr spc="5"/>
              <a:t>of</a:t>
            </a:r>
            <a:r>
              <a:rPr spc="-25"/>
              <a:t> </a:t>
            </a:r>
            <a:r>
              <a:t>Relational</a:t>
            </a:r>
            <a:r>
              <a:rPr spc="-170"/>
              <a:t> </a:t>
            </a:r>
            <a:r>
              <a:rPr spc="-5"/>
              <a:t>Algebra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3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57705">
              <a:lnSpc>
                <a:spcPct val="100000"/>
              </a:lnSpc>
              <a:spcBef>
                <a:spcPts val="545"/>
              </a:spcBef>
            </a:pPr>
            <a:r>
              <a:t>2.2.2</a:t>
            </a:r>
            <a:r>
              <a:rPr spc="-60"/>
              <a:t> </a:t>
            </a:r>
            <a:r>
              <a:rPr spc="15"/>
              <a:t>Query</a:t>
            </a:r>
            <a:r>
              <a:rPr spc="-100"/>
              <a:t> </a:t>
            </a:r>
            <a:r>
              <a:t>processing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2233" y="2330781"/>
            <a:ext cx="7908982" cy="38615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39507"/>
            <a:ext cx="8087995" cy="2532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 algn="just">
              <a:lnSpc>
                <a:spcPct val="88700"/>
              </a:lnSpc>
              <a:spcBef>
                <a:spcPts val="345"/>
              </a:spcBef>
              <a:buFont typeface="Arial MT"/>
              <a:buChar char="•"/>
              <a:tabLst>
                <a:tab pos="241935" algn="l"/>
              </a:tabLst>
            </a:pPr>
            <a:r>
              <a:rPr sz="1800" spc="-5">
                <a:latin typeface="Calibri"/>
                <a:cs typeface="Calibri"/>
              </a:rPr>
              <a:t>Relational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data</a:t>
            </a:r>
            <a:r>
              <a:rPr sz="1800">
                <a:latin typeface="Calibri"/>
                <a:cs typeface="Calibri"/>
              </a:rPr>
              <a:t> Model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and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Language:</a:t>
            </a:r>
            <a:r>
              <a:rPr sz="1800">
                <a:latin typeface="Calibri"/>
                <a:cs typeface="Calibri"/>
              </a:rPr>
              <a:t> Relational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data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model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concepts,</a:t>
            </a:r>
            <a:r>
              <a:rPr sz="1800">
                <a:latin typeface="Calibri"/>
                <a:cs typeface="Calibri"/>
              </a:rPr>
              <a:t> integrity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constraints,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entity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integrity,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referential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integrity,</a:t>
            </a:r>
            <a:r>
              <a:rPr sz="1800" spc="37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Keys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constraints,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10">
                <a:latin typeface="Calibri"/>
                <a:cs typeface="Calibri"/>
              </a:rPr>
              <a:t>Domain 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constraints,</a:t>
            </a:r>
            <a:r>
              <a:rPr sz="1800" spc="-165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relational</a:t>
            </a:r>
            <a:r>
              <a:rPr sz="1800" spc="-130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algebra,</a:t>
            </a:r>
            <a:r>
              <a:rPr sz="1800" spc="-170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relational</a:t>
            </a:r>
            <a:r>
              <a:rPr sz="1800" spc="-130">
                <a:latin typeface="Calibri"/>
                <a:cs typeface="Calibri"/>
              </a:rPr>
              <a:t> </a:t>
            </a:r>
            <a:r>
              <a:rPr sz="1800" spc="10">
                <a:latin typeface="Calibri"/>
                <a:cs typeface="Calibri"/>
              </a:rPr>
              <a:t>calculus,</a:t>
            </a:r>
            <a:r>
              <a:rPr sz="1800" spc="-170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tuple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20">
                <a:latin typeface="Calibri"/>
                <a:cs typeface="Calibri"/>
              </a:rPr>
              <a:t>and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domain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10">
                <a:latin typeface="Calibri"/>
                <a:cs typeface="Calibri"/>
              </a:rPr>
              <a:t>calculus.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241300" marR="6985" indent="-229235" algn="just">
              <a:lnSpc>
                <a:spcPct val="90400"/>
              </a:lnSpc>
              <a:buFont typeface="Arial MT"/>
              <a:buChar char="•"/>
              <a:tabLst>
                <a:tab pos="241935" algn="l"/>
              </a:tabLst>
            </a:pPr>
            <a:r>
              <a:rPr sz="1800" spc="-5">
                <a:latin typeface="Calibri"/>
                <a:cs typeface="Calibri"/>
              </a:rPr>
              <a:t>Introduction </a:t>
            </a:r>
            <a:r>
              <a:rPr sz="1800" spc="10">
                <a:latin typeface="Calibri"/>
                <a:cs typeface="Calibri"/>
              </a:rPr>
              <a:t>on </a:t>
            </a:r>
            <a:r>
              <a:rPr sz="1800" spc="-10">
                <a:latin typeface="Calibri"/>
                <a:cs typeface="Calibri"/>
              </a:rPr>
              <a:t>SQL: </a:t>
            </a:r>
            <a:r>
              <a:rPr sz="1800" spc="-5">
                <a:latin typeface="Calibri"/>
                <a:cs typeface="Calibri"/>
              </a:rPr>
              <a:t>Characteristics </a:t>
            </a:r>
            <a:r>
              <a:rPr sz="1800" spc="10">
                <a:latin typeface="Calibri"/>
                <a:cs typeface="Calibri"/>
              </a:rPr>
              <a:t>of SQL, </a:t>
            </a:r>
            <a:r>
              <a:rPr sz="1800" spc="5">
                <a:latin typeface="Calibri"/>
                <a:cs typeface="Calibri"/>
              </a:rPr>
              <a:t>advantage </a:t>
            </a:r>
            <a:r>
              <a:rPr sz="1800" spc="10">
                <a:latin typeface="Calibri"/>
                <a:cs typeface="Calibri"/>
              </a:rPr>
              <a:t>of </a:t>
            </a:r>
            <a:r>
              <a:rPr sz="1800" spc="-10">
                <a:latin typeface="Calibri"/>
                <a:cs typeface="Calibri"/>
              </a:rPr>
              <a:t>SQL. SQl </a:t>
            </a:r>
            <a:r>
              <a:rPr sz="1800" spc="15">
                <a:latin typeface="Calibri"/>
                <a:cs typeface="Calibri"/>
              </a:rPr>
              <a:t>data </a:t>
            </a:r>
            <a:r>
              <a:rPr sz="1800" spc="5">
                <a:latin typeface="Calibri"/>
                <a:cs typeface="Calibri"/>
              </a:rPr>
              <a:t>type </a:t>
            </a:r>
            <a:r>
              <a:rPr sz="1800" spc="15">
                <a:latin typeface="Calibri"/>
                <a:cs typeface="Calibri"/>
              </a:rPr>
              <a:t>and 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literals. </a:t>
            </a:r>
            <a:r>
              <a:rPr sz="1800" spc="-20">
                <a:latin typeface="Calibri"/>
                <a:cs typeface="Calibri"/>
              </a:rPr>
              <a:t>Types </a:t>
            </a:r>
            <a:r>
              <a:rPr sz="1800" spc="10">
                <a:latin typeface="Calibri"/>
                <a:cs typeface="Calibri"/>
              </a:rPr>
              <a:t>of </a:t>
            </a:r>
            <a:r>
              <a:rPr sz="1800" spc="-10">
                <a:latin typeface="Calibri"/>
                <a:cs typeface="Calibri"/>
              </a:rPr>
              <a:t>SQL </a:t>
            </a:r>
            <a:r>
              <a:rPr sz="1800">
                <a:latin typeface="Calibri"/>
                <a:cs typeface="Calibri"/>
              </a:rPr>
              <a:t>commands. </a:t>
            </a:r>
            <a:r>
              <a:rPr sz="1800" spc="-10">
                <a:latin typeface="Calibri"/>
                <a:cs typeface="Calibri"/>
              </a:rPr>
              <a:t>SQL </a:t>
            </a:r>
            <a:r>
              <a:rPr sz="1800" spc="5">
                <a:latin typeface="Calibri"/>
                <a:cs typeface="Calibri"/>
              </a:rPr>
              <a:t>operators </a:t>
            </a:r>
            <a:r>
              <a:rPr sz="1800" spc="15">
                <a:latin typeface="Calibri"/>
                <a:cs typeface="Calibri"/>
              </a:rPr>
              <a:t>and </a:t>
            </a:r>
            <a:r>
              <a:rPr sz="1800" spc="-5">
                <a:latin typeface="Calibri"/>
                <a:cs typeface="Calibri"/>
              </a:rPr>
              <a:t>their </a:t>
            </a:r>
            <a:r>
              <a:rPr sz="1800">
                <a:latin typeface="Calibri"/>
                <a:cs typeface="Calibri"/>
              </a:rPr>
              <a:t>procedure. </a:t>
            </a:r>
            <a:r>
              <a:rPr sz="1800" spc="-35">
                <a:latin typeface="Calibri"/>
                <a:cs typeface="Calibri"/>
              </a:rPr>
              <a:t>Tables, </a:t>
            </a:r>
            <a:r>
              <a:rPr sz="1800" spc="5">
                <a:latin typeface="Calibri"/>
                <a:cs typeface="Calibri"/>
              </a:rPr>
              <a:t>views 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and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indexes.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Queries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and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sub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queries.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Aggregate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functions.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Insert,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update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and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spc="10">
                <a:latin typeface="Calibri"/>
                <a:cs typeface="Calibri"/>
              </a:rPr>
              <a:t>delete </a:t>
            </a:r>
            <a:r>
              <a:rPr sz="1800" spc="-5">
                <a:latin typeface="Calibri"/>
                <a:cs typeface="Calibri"/>
              </a:rPr>
              <a:t>operations, Joins, </a:t>
            </a:r>
            <a:r>
              <a:rPr sz="1800" spc="5">
                <a:latin typeface="Calibri"/>
                <a:cs typeface="Calibri"/>
              </a:rPr>
              <a:t>Unions, </a:t>
            </a:r>
            <a:r>
              <a:rPr sz="1800" spc="-5">
                <a:latin typeface="Calibri"/>
                <a:cs typeface="Calibri"/>
              </a:rPr>
              <a:t>Intersection, </a:t>
            </a:r>
            <a:r>
              <a:rPr sz="1800">
                <a:latin typeface="Calibri"/>
                <a:cs typeface="Calibri"/>
              </a:rPr>
              <a:t>Minus, </a:t>
            </a:r>
            <a:r>
              <a:rPr sz="1800" spc="-10">
                <a:latin typeface="Calibri"/>
                <a:cs typeface="Calibri"/>
              </a:rPr>
              <a:t>Cursors, </a:t>
            </a:r>
            <a:r>
              <a:rPr sz="1800" spc="-20">
                <a:latin typeface="Calibri"/>
                <a:cs typeface="Calibri"/>
              </a:rPr>
              <a:t>Triggers,</a:t>
            </a:r>
            <a:r>
              <a:rPr sz="1800" spc="36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Procedures 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15">
                <a:latin typeface="Calibri"/>
                <a:cs typeface="Calibri"/>
              </a:rPr>
              <a:t>in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SQL/PL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44675" y="1650"/>
            <a:ext cx="10850880" cy="568325"/>
            <a:chOff x="1344675" y="1650"/>
            <a:chExt cx="10850880" cy="568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850" y="4825"/>
              <a:ext cx="10844149" cy="5619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7850" y="4825"/>
              <a:ext cx="10844530" cy="561975"/>
            </a:xfrm>
            <a:custGeom>
              <a:avLst/>
              <a:gdLst/>
              <a:ahLst/>
              <a:cxnLst/>
              <a:rect l="l" t="t" r="r" b="b"/>
              <a:pathLst>
                <a:path w="10844530" h="561975">
                  <a:moveTo>
                    <a:pt x="0" y="561975"/>
                  </a:moveTo>
                  <a:lnTo>
                    <a:pt x="10844149" y="561975"/>
                  </a:lnTo>
                </a:path>
                <a:path w="10844530" h="561975">
                  <a:moveTo>
                    <a:pt x="10844149" y="0"/>
                  </a:moveTo>
                  <a:lnTo>
                    <a:pt x="0" y="0"/>
                  </a:lnTo>
                  <a:lnTo>
                    <a:pt x="0" y="561975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1201" y="0"/>
            <a:ext cx="29552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>
                <a:solidFill>
                  <a:srgbClr val="000000"/>
                </a:solidFill>
              </a:rPr>
              <a:t>Syllabus</a:t>
            </a:r>
            <a:r>
              <a:rPr spc="-90">
                <a:solidFill>
                  <a:srgbClr val="000000"/>
                </a:solidFill>
              </a:rPr>
              <a:t> </a:t>
            </a:r>
            <a:r>
              <a:rPr spc="5">
                <a:solidFill>
                  <a:srgbClr val="000000"/>
                </a:solidFill>
              </a:rPr>
              <a:t>of</a:t>
            </a:r>
            <a:r>
              <a:rPr spc="-45">
                <a:solidFill>
                  <a:srgbClr val="000000"/>
                </a:solidFill>
              </a:rPr>
              <a:t> </a:t>
            </a:r>
            <a:r>
              <a:rPr spc="10">
                <a:solidFill>
                  <a:srgbClr val="000000"/>
                </a:solidFill>
              </a:rPr>
              <a:t>Unit</a:t>
            </a:r>
            <a:r>
              <a:rPr spc="-65">
                <a:solidFill>
                  <a:srgbClr val="000000"/>
                </a:solidFill>
              </a:rPr>
              <a:t> </a:t>
            </a:r>
            <a:r>
              <a:rPr spc="15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12" y="0"/>
            <a:ext cx="1160087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120139"/>
            <a:ext cx="9025255" cy="346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  <a:tabLst>
                <a:tab pos="1384935" algn="l"/>
                <a:tab pos="2261870" algn="l"/>
                <a:tab pos="3653790" algn="l"/>
                <a:tab pos="4244340" algn="l"/>
                <a:tab pos="5569585" algn="l"/>
                <a:tab pos="6627495" algn="l"/>
                <a:tab pos="7047230" algn="l"/>
                <a:tab pos="7905115" algn="l"/>
                <a:tab pos="8476615" algn="l"/>
              </a:tabLst>
            </a:pPr>
            <a:r>
              <a:rPr sz="2400" spc="-11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la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10">
                <a:latin typeface="Calibri"/>
                <a:cs typeface="Calibri"/>
              </a:rPr>
              <a:t>qu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6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ges	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ge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a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5">
                <a:latin typeface="Calibri"/>
                <a:cs typeface="Calibri"/>
              </a:rPr>
              <a:t>b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k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65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er</a:t>
            </a:r>
          </a:p>
          <a:p>
            <a:pPr marL="2413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requests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5">
                <a:latin typeface="Calibri"/>
                <a:cs typeface="Calibri"/>
              </a:rPr>
              <a:t>instruct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DBMS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execute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requests.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communicates</a:t>
            </a:r>
            <a:r>
              <a:rPr sz="2400" spc="-1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15">
                <a:latin typeface="Calibri"/>
                <a:cs typeface="Calibri"/>
              </a:rPr>
              <a:t>These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spc="-25">
                <a:latin typeface="Calibri"/>
                <a:cs typeface="Calibri"/>
              </a:rPr>
              <a:t>Procedural</a:t>
            </a:r>
            <a:r>
              <a:rPr sz="2400" b="1" spc="55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Query</a:t>
            </a:r>
            <a:r>
              <a:rPr sz="2400" b="1" spc="11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spc="-10">
                <a:latin typeface="Calibri"/>
                <a:cs typeface="Calibri"/>
              </a:rPr>
              <a:t>Non-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25">
                <a:latin typeface="Calibri"/>
                <a:cs typeface="Calibri"/>
              </a:rPr>
              <a:t>Procedural</a:t>
            </a:r>
            <a:r>
              <a:rPr sz="2400" b="1" spc="1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Query</a:t>
            </a:r>
            <a:r>
              <a:rPr sz="2400" b="1" spc="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778750" cy="678180"/>
            <a:chOff x="29734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403" y="38735"/>
            <a:ext cx="4714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/>
              <a:t>R</a:t>
            </a:r>
            <a:r>
              <a:rPr spc="35"/>
              <a:t>e</a:t>
            </a:r>
            <a:r>
              <a:rPr spc="30"/>
              <a:t>l</a:t>
            </a:r>
            <a:r>
              <a:rPr spc="-10"/>
              <a:t>a</a:t>
            </a:r>
            <a:r>
              <a:rPr spc="10"/>
              <a:t>t</a:t>
            </a:r>
            <a:r>
              <a:rPr spc="35"/>
              <a:t>i</a:t>
            </a:r>
            <a:r>
              <a:rPr spc="5"/>
              <a:t>o</a:t>
            </a:r>
            <a:r>
              <a:rPr spc="15"/>
              <a:t>n</a:t>
            </a:r>
            <a:r>
              <a:rPr spc="-15"/>
              <a:t>a</a:t>
            </a:r>
            <a:r>
              <a:rPr spc="5"/>
              <a:t>l</a:t>
            </a:r>
            <a:r>
              <a:rPr spc="-170"/>
              <a:t> </a:t>
            </a:r>
            <a:r>
              <a:rPr spc="50"/>
              <a:t>Q</a:t>
            </a:r>
            <a:r>
              <a:rPr spc="15"/>
              <a:t>u</a:t>
            </a:r>
            <a:r>
              <a:rPr spc="30"/>
              <a:t>e</a:t>
            </a:r>
            <a:r>
              <a:rPr spc="-15"/>
              <a:t>r</a:t>
            </a:r>
            <a:r>
              <a:rPr spc="10"/>
              <a:t>y</a:t>
            </a:r>
            <a:r>
              <a:rPr spc="-80"/>
              <a:t> </a:t>
            </a:r>
            <a:r>
              <a:rPr spc="-10"/>
              <a:t>La</a:t>
            </a:r>
            <a:r>
              <a:rPr spc="15"/>
              <a:t>n</a:t>
            </a:r>
            <a:r>
              <a:rPr spc="-30"/>
              <a:t>g</a:t>
            </a:r>
            <a:r>
              <a:rPr spc="15"/>
              <a:t>u</a:t>
            </a:r>
            <a:r>
              <a:rPr spc="-15"/>
              <a:t>a</a:t>
            </a:r>
            <a:r>
              <a:rPr spc="-25"/>
              <a:t>g</a:t>
            </a:r>
            <a:r>
              <a:rPr spc="35"/>
              <a:t>e</a:t>
            </a:r>
            <a:r>
              <a:rPr spc="10"/>
              <a:t>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12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574405" cy="25152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469900" algn="l"/>
              </a:tabLst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1.	</a:t>
            </a:r>
            <a:r>
              <a:rPr sz="2400" b="1" u="heavy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Procedural</a:t>
            </a:r>
            <a:r>
              <a:rPr sz="2400" b="1" u="heavy" spc="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Query</a:t>
            </a:r>
            <a:r>
              <a:rPr sz="2400" b="1" u="heavy" spc="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procedural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language,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instructs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system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perform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series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operations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produce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desired</a:t>
            </a:r>
            <a:r>
              <a:rPr sz="2400" spc="5">
                <a:latin typeface="Calibri"/>
                <a:cs typeface="Calibri"/>
              </a:rPr>
              <a:t> results.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16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>
                <a:latin typeface="Calibri"/>
                <a:cs typeface="Calibri"/>
              </a:rPr>
              <a:t>Here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users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tells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what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data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to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retrieved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how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retrieve </a:t>
            </a:r>
            <a:r>
              <a:rPr sz="2400" spc="-5">
                <a:latin typeface="Calibri"/>
                <a:cs typeface="Calibri"/>
              </a:rPr>
              <a:t>it.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b="1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400" b="1" u="heavy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algebra</a:t>
            </a:r>
            <a:r>
              <a:rPr sz="2400" b="1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procedural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78180"/>
            <a:chOff x="2897251" y="0"/>
            <a:chExt cx="7778750" cy="67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71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01796" y="38480"/>
            <a:ext cx="61671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Relational</a:t>
            </a:r>
            <a:r>
              <a:rPr spc="-185"/>
              <a:t> </a:t>
            </a:r>
            <a:r>
              <a:rPr spc="15"/>
              <a:t>Query</a:t>
            </a:r>
            <a:r>
              <a:rPr spc="-90"/>
              <a:t> </a:t>
            </a:r>
            <a:r>
              <a:rPr spc="5"/>
              <a:t>Languages(Conti…)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910" y="1027993"/>
            <a:ext cx="8815705" cy="46907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Non-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Procedural</a:t>
            </a:r>
            <a:r>
              <a:rPr sz="2400" b="1" spc="1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r>
              <a:rPr sz="2400" b="1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9900"/>
              </a:lnSpc>
              <a:spcBef>
                <a:spcPts val="1030"/>
              </a:spcBef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Non-procedural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user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instructs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system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to 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produce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desired result </a:t>
            </a:r>
            <a:r>
              <a:rPr sz="2400" spc="-10">
                <a:latin typeface="Calibri"/>
                <a:cs typeface="Calibri"/>
              </a:rPr>
              <a:t>without telling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step </a:t>
            </a:r>
            <a:r>
              <a:rPr sz="2400" spc="5">
                <a:latin typeface="Calibri"/>
                <a:cs typeface="Calibri"/>
              </a:rPr>
              <a:t>by </a:t>
            </a:r>
            <a:r>
              <a:rPr sz="2400" spc="-10">
                <a:latin typeface="Calibri"/>
                <a:cs typeface="Calibri"/>
              </a:rPr>
              <a:t>step </a:t>
            </a:r>
            <a:r>
              <a:rPr sz="2400" spc="5">
                <a:latin typeface="Calibri"/>
                <a:cs typeface="Calibri"/>
              </a:rPr>
              <a:t>process.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Here </a:t>
            </a:r>
            <a:r>
              <a:rPr sz="2400" spc="-10">
                <a:latin typeface="Calibri"/>
                <a:cs typeface="Calibri"/>
              </a:rPr>
              <a:t>users tells </a:t>
            </a:r>
            <a:r>
              <a:rPr sz="2400" spc="-25">
                <a:latin typeface="Calibri"/>
                <a:cs typeface="Calibri"/>
              </a:rPr>
              <a:t>what </a:t>
            </a:r>
            <a:r>
              <a:rPr sz="2400" spc="-5">
                <a:latin typeface="Calibri"/>
                <a:cs typeface="Calibri"/>
              </a:rPr>
              <a:t>data </a:t>
            </a:r>
            <a:r>
              <a:rPr sz="2400" spc="-30">
                <a:latin typeface="Calibri"/>
                <a:cs typeface="Calibri"/>
              </a:rPr>
              <a:t>to </a:t>
            </a:r>
            <a:r>
              <a:rPr sz="2400" spc="5">
                <a:latin typeface="Calibri"/>
                <a:cs typeface="Calibri"/>
              </a:rPr>
              <a:t>be </a:t>
            </a:r>
            <a:r>
              <a:rPr sz="2400" spc="-10">
                <a:latin typeface="Calibri"/>
                <a:cs typeface="Calibri"/>
              </a:rPr>
              <a:t>retrieved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-15">
                <a:latin typeface="Calibri"/>
                <a:cs typeface="Calibri"/>
              </a:rPr>
              <a:t>database </a:t>
            </a:r>
            <a:r>
              <a:rPr sz="2400" spc="5">
                <a:latin typeface="Calibri"/>
                <a:cs typeface="Calibri"/>
              </a:rPr>
              <a:t>but </a:t>
            </a:r>
            <a:r>
              <a:rPr sz="2400" spc="-5">
                <a:latin typeface="Calibri"/>
                <a:cs typeface="Calibri"/>
              </a:rPr>
              <a:t>doesn’t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tell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how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retrieve </a:t>
            </a:r>
            <a:r>
              <a:rPr sz="2400" spc="-5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12700" marR="1821814" algn="just">
              <a:lnSpc>
                <a:spcPct val="133000"/>
              </a:lnSpc>
              <a:spcBef>
                <a:spcPts val="80"/>
              </a:spcBef>
            </a:pPr>
            <a:r>
              <a:rPr sz="2400" spc="-5">
                <a:latin typeface="Calibri"/>
                <a:cs typeface="Calibri"/>
              </a:rPr>
              <a:t>R</a:t>
            </a:r>
            <a:r>
              <a:rPr sz="2400" b="1" spc="-5">
                <a:latin typeface="Calibri"/>
                <a:cs typeface="Calibri"/>
              </a:rPr>
              <a:t>elational Calculus </a:t>
            </a:r>
            <a:r>
              <a:rPr sz="2400" b="1">
                <a:latin typeface="Calibri"/>
                <a:cs typeface="Calibri"/>
              </a:rPr>
              <a:t>is </a:t>
            </a:r>
            <a:r>
              <a:rPr sz="2400" b="1" spc="-10">
                <a:latin typeface="Calibri"/>
                <a:cs typeface="Calibri"/>
              </a:rPr>
              <a:t>Non- </a:t>
            </a:r>
            <a:r>
              <a:rPr sz="2400" b="1" spc="-25">
                <a:latin typeface="Calibri"/>
                <a:cs typeface="Calibri"/>
              </a:rPr>
              <a:t>Procedural </a:t>
            </a:r>
            <a:r>
              <a:rPr sz="2400" b="1" spc="-15">
                <a:latin typeface="Calibri"/>
                <a:cs typeface="Calibri"/>
              </a:rPr>
              <a:t>Query </a:t>
            </a:r>
            <a:r>
              <a:rPr sz="2400" b="1">
                <a:latin typeface="Calibri"/>
                <a:cs typeface="Calibri"/>
              </a:rPr>
              <a:t>Language. </a:t>
            </a:r>
            <a:r>
              <a:rPr sz="2400" b="1" spc="-530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Example</a:t>
            </a:r>
            <a:r>
              <a:rPr sz="2400" b="1" spc="-105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:-</a:t>
            </a:r>
            <a:endParaRPr sz="2400">
              <a:latin typeface="Calibri"/>
              <a:cs typeface="Calibri"/>
            </a:endParaRPr>
          </a:p>
          <a:p>
            <a:pPr marL="12700" marR="12700" algn="just">
              <a:lnSpc>
                <a:spcPct val="100000"/>
              </a:lnSpc>
              <a:spcBef>
                <a:spcPts val="1025"/>
              </a:spcBef>
            </a:pPr>
            <a:r>
              <a:rPr sz="2400" spc="-15">
                <a:latin typeface="Calibri"/>
                <a:cs typeface="Calibri"/>
              </a:rPr>
              <a:t>if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you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just </a:t>
            </a:r>
            <a:r>
              <a:rPr sz="2400" spc="-10">
                <a:latin typeface="Calibri"/>
                <a:cs typeface="Calibri"/>
              </a:rPr>
              <a:t>telling him</a:t>
            </a:r>
            <a:r>
              <a:rPr sz="2400" spc="5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make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tea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5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 spc="-10">
                <a:latin typeface="Calibri"/>
                <a:cs typeface="Calibri"/>
              </a:rPr>
              <a:t>telling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process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then </a:t>
            </a:r>
            <a:r>
              <a:rPr sz="2400" spc="-15">
                <a:latin typeface="Calibri"/>
                <a:cs typeface="Calibri"/>
              </a:rPr>
              <a:t>it is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non-procedural language, </a:t>
            </a:r>
            <a:r>
              <a:rPr sz="2400" spc="-5">
                <a:latin typeface="Calibri"/>
                <a:cs typeface="Calibri"/>
              </a:rPr>
              <a:t>however</a:t>
            </a:r>
            <a:r>
              <a:rPr sz="2400" spc="5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if you are</a:t>
            </a:r>
            <a:r>
              <a:rPr sz="2400" spc="5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telling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step </a:t>
            </a:r>
            <a:r>
              <a:rPr sz="2400" spc="5">
                <a:latin typeface="Calibri"/>
                <a:cs typeface="Calibri"/>
              </a:rPr>
              <a:t>by </a:t>
            </a:r>
            <a:r>
              <a:rPr sz="2400" spc="10">
                <a:latin typeface="Calibri"/>
                <a:cs typeface="Calibri"/>
              </a:rPr>
              <a:t>step </a:t>
            </a:r>
            <a:r>
              <a:rPr sz="2400" spc="-15">
                <a:latin typeface="Calibri"/>
                <a:cs typeface="Calibri"/>
              </a:rPr>
              <a:t>process </a:t>
            </a:r>
            <a:r>
              <a:rPr sz="2400" spc="-30">
                <a:latin typeface="Calibri"/>
                <a:cs typeface="Calibri"/>
              </a:rPr>
              <a:t>like </a:t>
            </a:r>
            <a:r>
              <a:rPr sz="2400" spc="-5">
                <a:latin typeface="Calibri"/>
                <a:cs typeface="Calibri"/>
              </a:rPr>
              <a:t>switch </a:t>
            </a:r>
            <a:r>
              <a:rPr sz="2400">
                <a:latin typeface="Calibri"/>
                <a:cs typeface="Calibri"/>
              </a:rPr>
              <a:t>on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stove, </a:t>
            </a:r>
            <a:r>
              <a:rPr sz="2400" spc="-5">
                <a:latin typeface="Calibri"/>
                <a:cs typeface="Calibri"/>
              </a:rPr>
              <a:t>boil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40">
                <a:latin typeface="Calibri"/>
                <a:cs typeface="Calibri"/>
              </a:rPr>
              <a:t>water, </a:t>
            </a:r>
            <a:r>
              <a:rPr sz="2400" spc="-10">
                <a:latin typeface="Calibri"/>
                <a:cs typeface="Calibri"/>
              </a:rPr>
              <a:t>add milk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etc.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procedural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0371" y="43815"/>
            <a:ext cx="61245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Relational</a:t>
            </a:r>
            <a:r>
              <a:rPr spc="-180"/>
              <a:t> </a:t>
            </a:r>
            <a:r>
              <a:rPr spc="15"/>
              <a:t>Query</a:t>
            </a:r>
            <a:r>
              <a:rPr spc="-90"/>
              <a:t> </a:t>
            </a:r>
            <a:r>
              <a:rPr spc="5"/>
              <a:t>Languages(conti…)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810" y="1616074"/>
            <a:ext cx="8820785" cy="1851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 indent="-229235" algn="just">
              <a:lnSpc>
                <a:spcPct val="99800"/>
              </a:lnSpc>
              <a:spcBef>
                <a:spcPts val="110"/>
              </a:spcBef>
            </a:pPr>
            <a:r>
              <a:rPr sz="2400" b="1" spc="-5">
                <a:latin typeface="Calibri"/>
                <a:cs typeface="Calibri"/>
              </a:rPr>
              <a:t>Note </a:t>
            </a:r>
            <a:r>
              <a:rPr sz="2400" b="1" spc="5">
                <a:latin typeface="Calibri"/>
                <a:cs typeface="Calibri"/>
              </a:rPr>
              <a:t>:- </a:t>
            </a:r>
            <a:r>
              <a:rPr sz="2400">
                <a:latin typeface="Calibri"/>
                <a:cs typeface="Calibri"/>
              </a:rPr>
              <a:t>I </a:t>
            </a:r>
            <a:r>
              <a:rPr sz="2400" spc="-35">
                <a:latin typeface="Calibri"/>
                <a:cs typeface="Calibri"/>
              </a:rPr>
              <a:t>have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>
                <a:latin typeface="Calibri"/>
                <a:cs typeface="Calibri"/>
              </a:rPr>
              <a:t>word </a:t>
            </a:r>
            <a:r>
              <a:rPr sz="2400" spc="-10">
                <a:latin typeface="Calibri"/>
                <a:cs typeface="Calibri"/>
              </a:rPr>
              <a:t>conceptual while </a:t>
            </a:r>
            <a:r>
              <a:rPr sz="2400">
                <a:latin typeface="Calibri"/>
                <a:cs typeface="Calibri"/>
              </a:rPr>
              <a:t>describing </a:t>
            </a:r>
            <a:r>
              <a:rPr sz="2400" spc="-10">
                <a:latin typeface="Calibri"/>
                <a:cs typeface="Calibri"/>
              </a:rPr>
              <a:t>relational algebra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relational </a:t>
            </a:r>
            <a:r>
              <a:rPr sz="2400" spc="5">
                <a:latin typeface="Calibri"/>
                <a:cs typeface="Calibri"/>
              </a:rPr>
              <a:t>calculus, </a:t>
            </a:r>
            <a:r>
              <a:rPr sz="2400" spc="-5">
                <a:latin typeface="Calibri"/>
                <a:cs typeface="Calibri"/>
              </a:rPr>
              <a:t>because </a:t>
            </a:r>
            <a:r>
              <a:rPr sz="2400" spc="5">
                <a:latin typeface="Calibri"/>
                <a:cs typeface="Calibri"/>
              </a:rPr>
              <a:t>they </a:t>
            </a:r>
            <a:r>
              <a:rPr sz="2400" spc="-15">
                <a:latin typeface="Calibri"/>
                <a:cs typeface="Calibri"/>
              </a:rPr>
              <a:t>are theoretical mathematical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system </a:t>
            </a:r>
            <a:r>
              <a:rPr sz="2400" spc="5">
                <a:latin typeface="Calibri"/>
                <a:cs typeface="Calibri"/>
              </a:rPr>
              <a:t>or </a:t>
            </a:r>
            <a:r>
              <a:rPr sz="2400">
                <a:latin typeface="Calibri"/>
                <a:cs typeface="Calibri"/>
              </a:rPr>
              <a:t>query </a:t>
            </a:r>
            <a:r>
              <a:rPr sz="2400" spc="-10">
                <a:latin typeface="Calibri"/>
                <a:cs typeface="Calibri"/>
              </a:rPr>
              <a:t>language, </a:t>
            </a:r>
            <a:r>
              <a:rPr sz="2400" spc="5">
                <a:latin typeface="Calibri"/>
                <a:cs typeface="Calibri"/>
              </a:rPr>
              <a:t>they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5">
                <a:latin typeface="Calibri"/>
                <a:cs typeface="Calibri"/>
              </a:rPr>
              <a:t>not the </a:t>
            </a:r>
            <a:r>
              <a:rPr sz="2400" spc="-10">
                <a:latin typeface="Calibri"/>
                <a:cs typeface="Calibri"/>
              </a:rPr>
              <a:t>practical </a:t>
            </a:r>
            <a:r>
              <a:rPr sz="2400">
                <a:latin typeface="Calibri"/>
                <a:cs typeface="Calibri"/>
              </a:rPr>
              <a:t>implementation,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>
                <a:latin typeface="Calibri"/>
                <a:cs typeface="Calibri"/>
              </a:rPr>
              <a:t>a practical implementation of </a:t>
            </a:r>
            <a:r>
              <a:rPr sz="2400" spc="-10">
                <a:latin typeface="Calibri"/>
                <a:cs typeface="Calibri"/>
              </a:rPr>
              <a:t>relational algebra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10">
                <a:latin typeface="Calibri"/>
                <a:cs typeface="Calibri"/>
              </a:rPr>
              <a:t>relational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calculus.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97230"/>
            <a:chOff x="2897251" y="0"/>
            <a:chExt cx="7778750" cy="697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3601" y="43815"/>
            <a:ext cx="77660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30"/>
              </a:spcBef>
            </a:pPr>
            <a:r>
              <a:rPr spc="-80"/>
              <a:t>R</a:t>
            </a:r>
            <a:r>
              <a:rPr spc="35"/>
              <a:t>e</a:t>
            </a:r>
            <a:r>
              <a:rPr spc="30"/>
              <a:t>l</a:t>
            </a:r>
            <a:r>
              <a:rPr spc="-10"/>
              <a:t>a</a:t>
            </a:r>
            <a:r>
              <a:rPr spc="10"/>
              <a:t>t</a:t>
            </a:r>
            <a:r>
              <a:rPr spc="35"/>
              <a:t>i</a:t>
            </a:r>
            <a:r>
              <a:rPr spc="5"/>
              <a:t>o</a:t>
            </a:r>
            <a:r>
              <a:rPr spc="15"/>
              <a:t>n</a:t>
            </a:r>
            <a:r>
              <a:rPr spc="-15"/>
              <a:t>a</a:t>
            </a:r>
            <a:r>
              <a:rPr spc="5"/>
              <a:t>l</a:t>
            </a:r>
            <a:r>
              <a:rPr spc="-170"/>
              <a:t> </a:t>
            </a:r>
            <a:r>
              <a:rPr spc="-915"/>
              <a:t>Q</a:t>
            </a:r>
            <a:r>
              <a:rPr sz="4800" spc="-1102" baseline="-1736">
                <a:solidFill>
                  <a:srgbClr val="000000"/>
                </a:solidFill>
              </a:rPr>
              <a:t>C</a:t>
            </a:r>
            <a:r>
              <a:rPr sz="3200" spc="-960"/>
              <a:t>u</a:t>
            </a:r>
            <a:r>
              <a:rPr sz="4800" spc="-1125" baseline="-1736">
                <a:solidFill>
                  <a:srgbClr val="000000"/>
                </a:solidFill>
              </a:rPr>
              <a:t>o</a:t>
            </a:r>
            <a:r>
              <a:rPr sz="3200" spc="-865"/>
              <a:t>e</a:t>
            </a:r>
            <a:r>
              <a:rPr sz="4800" spc="-1237" baseline="-1736">
                <a:solidFill>
                  <a:srgbClr val="000000"/>
                </a:solidFill>
              </a:rPr>
              <a:t>n</a:t>
            </a:r>
            <a:r>
              <a:rPr sz="3200" spc="-300"/>
              <a:t>r</a:t>
            </a:r>
            <a:r>
              <a:rPr sz="4800" spc="-1237" baseline="-1736">
                <a:solidFill>
                  <a:srgbClr val="000000"/>
                </a:solidFill>
              </a:rPr>
              <a:t>t</a:t>
            </a:r>
            <a:r>
              <a:rPr sz="3200" spc="-690"/>
              <a:t>y</a:t>
            </a:r>
            <a:r>
              <a:rPr sz="4800" spc="37" baseline="-1736">
                <a:solidFill>
                  <a:srgbClr val="000000"/>
                </a:solidFill>
              </a:rPr>
              <a:t>i</a:t>
            </a:r>
            <a:r>
              <a:rPr sz="4800" spc="-2632" baseline="-1736">
                <a:solidFill>
                  <a:srgbClr val="000000"/>
                </a:solidFill>
              </a:rPr>
              <a:t>…</a:t>
            </a:r>
            <a:r>
              <a:rPr sz="3200" spc="-5"/>
              <a:t>L</a:t>
            </a:r>
            <a:r>
              <a:rPr sz="3200" spc="-1145"/>
              <a:t>a</a:t>
            </a:r>
            <a:r>
              <a:rPr sz="4800" spc="-1717" baseline="-1736">
                <a:solidFill>
                  <a:srgbClr val="000000"/>
                </a:solidFill>
              </a:rPr>
              <a:t>…</a:t>
            </a:r>
            <a:r>
              <a:rPr sz="3200" spc="-530"/>
              <a:t>n</a:t>
            </a:r>
            <a:r>
              <a:rPr sz="4800" spc="-2602" baseline="-1736">
                <a:solidFill>
                  <a:srgbClr val="000000"/>
                </a:solidFill>
              </a:rPr>
              <a:t>…</a:t>
            </a:r>
            <a:r>
              <a:rPr sz="3200" spc="-25"/>
              <a:t>g</a:t>
            </a:r>
            <a:r>
              <a:rPr sz="3200" spc="-1510"/>
              <a:t>u</a:t>
            </a:r>
            <a:r>
              <a:rPr sz="4800" spc="-1132" baseline="-1736">
                <a:solidFill>
                  <a:srgbClr val="000000"/>
                </a:solidFill>
              </a:rPr>
              <a:t>…</a:t>
            </a:r>
            <a:r>
              <a:rPr sz="3200" spc="-790"/>
              <a:t>a</a:t>
            </a:r>
            <a:r>
              <a:rPr sz="4800" spc="-127" baseline="-1736">
                <a:solidFill>
                  <a:srgbClr val="000000"/>
                </a:solidFill>
              </a:rPr>
              <a:t>.</a:t>
            </a:r>
            <a:r>
              <a:rPr sz="3200" spc="-20"/>
              <a:t>g</a:t>
            </a:r>
            <a:r>
              <a:rPr sz="3200" spc="35"/>
              <a:t>e</a:t>
            </a:r>
            <a:r>
              <a:rPr sz="3200"/>
              <a:t>s</a:t>
            </a:r>
            <a:r>
              <a:rPr sz="3200" spc="-30"/>
              <a:t>(</a:t>
            </a:r>
            <a:r>
              <a:rPr sz="3200" spc="5"/>
              <a:t>c</a:t>
            </a:r>
            <a:r>
              <a:rPr sz="3200"/>
              <a:t>o</a:t>
            </a:r>
            <a:r>
              <a:rPr sz="3200" spc="10"/>
              <a:t>nt</a:t>
            </a:r>
            <a:r>
              <a:rPr sz="3200" spc="35"/>
              <a:t>i</a:t>
            </a:r>
            <a:r>
              <a:rPr sz="3200" spc="40"/>
              <a:t>…)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451" y="0"/>
            <a:ext cx="1305098" cy="781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4690" y="43815"/>
            <a:ext cx="3122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/>
              <a:t>R</a:t>
            </a:r>
            <a:r>
              <a:rPr spc="35"/>
              <a:t>e</a:t>
            </a:r>
            <a:r>
              <a:rPr spc="30"/>
              <a:t>l</a:t>
            </a:r>
            <a:r>
              <a:rPr spc="-10"/>
              <a:t>a</a:t>
            </a:r>
            <a:r>
              <a:rPr spc="10"/>
              <a:t>t</a:t>
            </a:r>
            <a:r>
              <a:rPr spc="35"/>
              <a:t>i</a:t>
            </a:r>
            <a:r>
              <a:t>o</a:t>
            </a:r>
            <a:r>
              <a:rPr spc="15"/>
              <a:t>n</a:t>
            </a:r>
            <a:r>
              <a:rPr spc="-20"/>
              <a:t>a</a:t>
            </a:r>
            <a:r>
              <a:rPr spc="5"/>
              <a:t>l</a:t>
            </a:r>
            <a:r>
              <a:rPr spc="-170"/>
              <a:t> </a:t>
            </a:r>
            <a:r>
              <a:rPr spc="15"/>
              <a:t>A</a:t>
            </a:r>
            <a:r>
              <a:rPr spc="25"/>
              <a:t>l</a:t>
            </a:r>
            <a:r>
              <a:rPr spc="-25"/>
              <a:t>g</a:t>
            </a:r>
            <a:r>
              <a:rPr spc="35"/>
              <a:t>e</a:t>
            </a:r>
            <a:r>
              <a:rPr spc="15"/>
              <a:t>b</a:t>
            </a:r>
            <a:r>
              <a:rPr spc="-100"/>
              <a:t>r</a:t>
            </a:r>
            <a:r>
              <a:rPr spc="1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6491" y="1138483"/>
            <a:ext cx="8709660" cy="30981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algebra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procedural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gives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step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step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process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obtain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result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 marL="241300" marR="12700" indent="-228600" algn="just">
              <a:lnSpc>
                <a:spcPct val="1004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It </a:t>
            </a:r>
            <a:r>
              <a:rPr sz="2400" spc="-30">
                <a:latin typeface="Calibri"/>
                <a:cs typeface="Calibri"/>
              </a:rPr>
              <a:t>takes </a:t>
            </a:r>
            <a:r>
              <a:rPr sz="2400" spc="-25">
                <a:latin typeface="Calibri"/>
                <a:cs typeface="Calibri"/>
              </a:rPr>
              <a:t>Relation </a:t>
            </a:r>
            <a:r>
              <a:rPr sz="2400" spc="-15">
                <a:latin typeface="Calibri"/>
                <a:cs typeface="Calibri"/>
              </a:rPr>
              <a:t>as input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25">
                <a:latin typeface="Calibri"/>
                <a:cs typeface="Calibri"/>
              </a:rPr>
              <a:t>generate </a:t>
            </a:r>
            <a:r>
              <a:rPr sz="2400" spc="-10">
                <a:latin typeface="Calibri"/>
                <a:cs typeface="Calibri"/>
              </a:rPr>
              <a:t>relation </a:t>
            </a:r>
            <a:r>
              <a:rPr sz="2400" spc="-50">
                <a:latin typeface="Calibri"/>
                <a:cs typeface="Calibri"/>
              </a:rPr>
              <a:t>as </a:t>
            </a:r>
            <a:r>
              <a:rPr sz="2400">
                <a:latin typeface="Calibri"/>
                <a:cs typeface="Calibri"/>
              </a:rPr>
              <a:t>output. </a:t>
            </a:r>
            <a:r>
              <a:rPr sz="2400" spc="-20">
                <a:latin typeface="Calibri"/>
                <a:cs typeface="Calibri"/>
              </a:rPr>
              <a:t>Relational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algebra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mainly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provides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theoretical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foundation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SQL.</a:t>
            </a:r>
          </a:p>
          <a:p>
            <a:pPr marL="241300" marR="5080" indent="-228600" algn="just">
              <a:lnSpc>
                <a:spcPts val="2860"/>
              </a:lnSpc>
              <a:spcBef>
                <a:spcPts val="11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uses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perform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queries. </a:t>
            </a:r>
            <a:r>
              <a:rPr sz="2400" spc="15">
                <a:latin typeface="Calibri"/>
                <a:cs typeface="Calibri"/>
              </a:rPr>
              <a:t>An </a:t>
            </a:r>
            <a:r>
              <a:rPr sz="2400" spc="-20">
                <a:latin typeface="Calibri"/>
                <a:cs typeface="Calibri"/>
              </a:rPr>
              <a:t>operator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5">
                <a:latin typeface="Calibri"/>
                <a:cs typeface="Calibri"/>
              </a:rPr>
              <a:t> be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either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unary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binary.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889635">
              <a:lnSpc>
                <a:spcPct val="100000"/>
              </a:lnSpc>
              <a:spcBef>
                <a:spcPts val="545"/>
              </a:spcBef>
            </a:pPr>
            <a:r>
              <a:t>2.2.3</a:t>
            </a:r>
            <a:r>
              <a:rPr spc="-50"/>
              <a:t> </a:t>
            </a:r>
            <a:r>
              <a:rPr spc="5"/>
              <a:t>Relational</a:t>
            </a:r>
            <a:r>
              <a:rPr spc="-110"/>
              <a:t> </a:t>
            </a:r>
            <a:r>
              <a:t>Algebra</a:t>
            </a:r>
            <a:r>
              <a:rPr spc="-155"/>
              <a:t> </a:t>
            </a:r>
            <a:r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807275"/>
            <a:ext cx="2566670" cy="52546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>
                <a:latin typeface="Calibri"/>
                <a:cs typeface="Calibri"/>
              </a:rPr>
              <a:t>SELECT(σ)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>
                <a:latin typeface="Calibri"/>
                <a:cs typeface="Calibri"/>
              </a:rPr>
              <a:t>Projection(π)</a:t>
            </a:r>
          </a:p>
          <a:p>
            <a:pPr marL="2413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>
                <a:latin typeface="Calibri"/>
                <a:cs typeface="Calibri"/>
              </a:rPr>
              <a:t>Rename</a:t>
            </a:r>
            <a:r>
              <a:rPr sz="2150" spc="114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(ρ)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>
                <a:latin typeface="Calibri"/>
                <a:cs typeface="Calibri"/>
              </a:rPr>
              <a:t>Union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operation</a:t>
            </a:r>
            <a:r>
              <a:rPr sz="2150" spc="135">
                <a:latin typeface="Calibri"/>
                <a:cs typeface="Calibri"/>
              </a:rPr>
              <a:t> </a:t>
            </a:r>
            <a:r>
              <a:rPr sz="2150" spc="35">
                <a:latin typeface="Calibri"/>
                <a:cs typeface="Calibri"/>
              </a:rPr>
              <a:t>(υ)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>
                <a:latin typeface="Calibri"/>
                <a:cs typeface="Calibri"/>
              </a:rPr>
              <a:t>Set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Difference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(-)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>
                <a:latin typeface="Calibri"/>
                <a:cs typeface="Calibri"/>
              </a:rPr>
              <a:t>Intersection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>
                <a:latin typeface="Calibri"/>
                <a:cs typeface="Calibri"/>
              </a:rPr>
              <a:t>Cartesian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product(X)</a:t>
            </a: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>
                <a:latin typeface="Calibri"/>
                <a:cs typeface="Calibri"/>
              </a:rPr>
              <a:t>Join</a:t>
            </a:r>
            <a:r>
              <a:rPr sz="2150" spc="-2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Operations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53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>
                <a:latin typeface="Calibri"/>
                <a:cs typeface="Calibri"/>
              </a:rPr>
              <a:t>Inner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Join:</a:t>
            </a:r>
          </a:p>
          <a:p>
            <a:pPr marL="699135" lvl="1" indent="-229235">
              <a:lnSpc>
                <a:spcPts val="21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10">
                <a:latin typeface="Calibri"/>
                <a:cs typeface="Calibri"/>
              </a:rPr>
              <a:t>Theta</a:t>
            </a:r>
            <a:r>
              <a:rPr sz="1850" spc="7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Join: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0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>
                <a:latin typeface="Calibri"/>
                <a:cs typeface="Calibri"/>
              </a:rPr>
              <a:t>EQUI</a:t>
            </a:r>
            <a:r>
              <a:rPr sz="1850" spc="-4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join: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6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20">
                <a:latin typeface="Calibri"/>
                <a:cs typeface="Calibri"/>
              </a:rPr>
              <a:t>NATURAL</a:t>
            </a:r>
            <a:r>
              <a:rPr sz="1850" spc="18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JOIN</a:t>
            </a:r>
            <a:r>
              <a:rPr sz="1850" spc="-5">
                <a:latin typeface="Calibri"/>
                <a:cs typeface="Calibri"/>
              </a:rPr>
              <a:t> </a:t>
            </a:r>
            <a:r>
              <a:rPr sz="1850" spc="30">
                <a:latin typeface="Calibri"/>
                <a:cs typeface="Calibri"/>
              </a:rPr>
              <a:t>(</a:t>
            </a:r>
            <a:r>
              <a:rPr sz="1850" spc="30">
                <a:latin typeface="Cambria Math"/>
                <a:cs typeface="Cambria Math"/>
              </a:rPr>
              <a:t>⋈</a:t>
            </a:r>
            <a:r>
              <a:rPr sz="1850" spc="3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241300" indent="-229235">
              <a:lnSpc>
                <a:spcPts val="253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>
                <a:latin typeface="Calibri"/>
                <a:cs typeface="Calibri"/>
              </a:rPr>
              <a:t>OUTER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JOIN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ts val="21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5">
                <a:latin typeface="Calibri"/>
                <a:cs typeface="Calibri"/>
              </a:rPr>
              <a:t>Left</a:t>
            </a:r>
            <a:r>
              <a:rPr sz="1850" spc="-40">
                <a:latin typeface="Calibri"/>
                <a:cs typeface="Calibri"/>
              </a:rPr>
              <a:t> </a:t>
            </a:r>
            <a:r>
              <a:rPr sz="1850">
                <a:latin typeface="Calibri"/>
                <a:cs typeface="Calibri"/>
              </a:rPr>
              <a:t>Outer</a:t>
            </a:r>
            <a:r>
              <a:rPr sz="1850" spc="8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Join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0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5">
                <a:latin typeface="Calibri"/>
                <a:cs typeface="Calibri"/>
              </a:rPr>
              <a:t>Right</a:t>
            </a:r>
            <a:r>
              <a:rPr sz="1850" spc="-35">
                <a:latin typeface="Calibri"/>
                <a:cs typeface="Calibri"/>
              </a:rPr>
              <a:t> </a:t>
            </a:r>
            <a:r>
              <a:rPr sz="1850">
                <a:latin typeface="Calibri"/>
                <a:cs typeface="Calibri"/>
              </a:rPr>
              <a:t>Outer</a:t>
            </a:r>
            <a:r>
              <a:rPr sz="1850" spc="10">
                <a:latin typeface="Calibri"/>
                <a:cs typeface="Calibri"/>
              </a:rPr>
              <a:t> Join</a:t>
            </a:r>
            <a:endParaRPr sz="1850">
              <a:latin typeface="Calibri"/>
              <a:cs typeface="Calibri"/>
            </a:endParaRPr>
          </a:p>
          <a:p>
            <a:pPr marL="699135" lvl="1" indent="-229235">
              <a:lnSpc>
                <a:spcPts val="216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5">
                <a:latin typeface="Calibri"/>
                <a:cs typeface="Calibri"/>
              </a:rPr>
              <a:t>Full</a:t>
            </a:r>
            <a:r>
              <a:rPr sz="1850" spc="10">
                <a:latin typeface="Calibri"/>
                <a:cs typeface="Calibri"/>
              </a:rPr>
              <a:t> </a:t>
            </a:r>
            <a:r>
              <a:rPr sz="1850">
                <a:latin typeface="Calibri"/>
                <a:cs typeface="Calibri"/>
              </a:rPr>
              <a:t>Outer</a:t>
            </a:r>
            <a:r>
              <a:rPr sz="1850" spc="9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Join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545"/>
              </a:spcBef>
            </a:pPr>
            <a:r>
              <a:rPr spc="10"/>
              <a:t>Basic</a:t>
            </a:r>
            <a:r>
              <a:rPr spc="-55"/>
              <a:t> </a:t>
            </a:r>
            <a:r>
              <a:rPr spc="15"/>
              <a:t>SQL</a:t>
            </a:r>
            <a:r>
              <a:rPr spc="-65"/>
              <a:t> </a:t>
            </a:r>
            <a:r>
              <a:rPr spc="5"/>
              <a:t>Relational</a:t>
            </a:r>
            <a:r>
              <a:rPr spc="-175"/>
              <a:t> </a:t>
            </a:r>
            <a:r>
              <a:t>Algebra</a:t>
            </a:r>
            <a:r>
              <a:rPr spc="-70"/>
              <a:t> </a:t>
            </a:r>
            <a:r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5433" y="805534"/>
            <a:ext cx="5969635" cy="52057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300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30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Algebra</a:t>
            </a:r>
            <a:r>
              <a:rPr sz="2300" u="heavy" spc="-6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divided</a:t>
            </a:r>
            <a:r>
              <a:rPr sz="2300" u="heavy" spc="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300" u="heavy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various</a:t>
            </a:r>
            <a:r>
              <a:rPr sz="2300" u="heavy" spc="-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groups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5">
                <a:latin typeface="Calibri"/>
                <a:cs typeface="Calibri"/>
              </a:rPr>
              <a:t>U</a:t>
            </a:r>
            <a:r>
              <a:rPr sz="2300" b="1" spc="35">
                <a:latin typeface="Calibri"/>
                <a:cs typeface="Calibri"/>
              </a:rPr>
              <a:t>n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>
                <a:latin typeface="Calibri"/>
                <a:cs typeface="Calibri"/>
              </a:rPr>
              <a:t>r</a:t>
            </a:r>
            <a:r>
              <a:rPr sz="2300" b="1" spc="10">
                <a:latin typeface="Calibri"/>
                <a:cs typeface="Calibri"/>
              </a:rPr>
              <a:t>y</a:t>
            </a:r>
            <a:r>
              <a:rPr sz="2300" b="1" spc="-50">
                <a:latin typeface="Calibri"/>
                <a:cs typeface="Calibri"/>
              </a:rPr>
              <a:t> </a:t>
            </a:r>
            <a:r>
              <a:rPr sz="2300" b="1" spc="-20">
                <a:latin typeface="Calibri"/>
                <a:cs typeface="Calibri"/>
              </a:rPr>
              <a:t>R</a:t>
            </a:r>
            <a:r>
              <a:rPr sz="2300" b="1" spc="35">
                <a:latin typeface="Calibri"/>
                <a:cs typeface="Calibri"/>
              </a:rPr>
              <a:t>el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15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io</a:t>
            </a:r>
            <a:r>
              <a:rPr sz="2300" b="1" spc="35">
                <a:latin typeface="Calibri"/>
                <a:cs typeface="Calibri"/>
              </a:rPr>
              <a:t>n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5">
                <a:latin typeface="Calibri"/>
                <a:cs typeface="Calibri"/>
              </a:rPr>
              <a:t>l</a:t>
            </a:r>
            <a:r>
              <a:rPr sz="2300" b="1" spc="-185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O</a:t>
            </a:r>
            <a:r>
              <a:rPr sz="2300" b="1" spc="35">
                <a:latin typeface="Calibri"/>
                <a:cs typeface="Calibri"/>
              </a:rPr>
              <a:t>pe</a:t>
            </a:r>
            <a:r>
              <a:rPr sz="2300" b="1" spc="-75">
                <a:latin typeface="Calibri"/>
                <a:cs typeface="Calibri"/>
              </a:rPr>
              <a:t>r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20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io</a:t>
            </a:r>
            <a:r>
              <a:rPr sz="2300" b="1" spc="35">
                <a:latin typeface="Calibri"/>
                <a:cs typeface="Calibri"/>
              </a:rPr>
              <a:t>n</a:t>
            </a:r>
            <a:r>
              <a:rPr sz="2300" b="1" spc="1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5">
                <a:latin typeface="Calibri"/>
                <a:cs typeface="Calibri"/>
              </a:rPr>
              <a:t>SELECT</a:t>
            </a:r>
            <a:r>
              <a:rPr sz="2300" spc="-100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(symbol:</a:t>
            </a:r>
            <a:r>
              <a:rPr sz="2300" spc="35">
                <a:latin typeface="Calibri"/>
                <a:cs typeface="Calibri"/>
              </a:rPr>
              <a:t> </a:t>
            </a:r>
            <a:r>
              <a:rPr sz="2300" spc="-30">
                <a:latin typeface="Calibri"/>
                <a:cs typeface="Calibri"/>
              </a:rPr>
              <a:t>σ)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15">
                <a:latin typeface="Calibri"/>
                <a:cs typeface="Calibri"/>
              </a:rPr>
              <a:t>P</a:t>
            </a:r>
            <a:r>
              <a:rPr sz="2300" spc="20">
                <a:latin typeface="Calibri"/>
                <a:cs typeface="Calibri"/>
              </a:rPr>
              <a:t>R</a:t>
            </a:r>
            <a:r>
              <a:rPr sz="2300" spc="45">
                <a:latin typeface="Calibri"/>
                <a:cs typeface="Calibri"/>
              </a:rPr>
              <a:t>O</a:t>
            </a:r>
            <a:r>
              <a:rPr sz="2300" spc="10">
                <a:latin typeface="Calibri"/>
                <a:cs typeface="Calibri"/>
              </a:rPr>
              <a:t>J</a:t>
            </a:r>
            <a:r>
              <a:rPr sz="2300">
                <a:latin typeface="Calibri"/>
                <a:cs typeface="Calibri"/>
              </a:rPr>
              <a:t>E</a:t>
            </a:r>
            <a:r>
              <a:rPr sz="2300" spc="45">
                <a:latin typeface="Calibri"/>
                <a:cs typeface="Calibri"/>
              </a:rPr>
              <a:t>C</a:t>
            </a:r>
            <a:r>
              <a:rPr sz="2300" spc="10">
                <a:latin typeface="Calibri"/>
                <a:cs typeface="Calibri"/>
              </a:rPr>
              <a:t>T</a:t>
            </a:r>
            <a:r>
              <a:rPr sz="2300" spc="-229">
                <a:latin typeface="Calibri"/>
                <a:cs typeface="Calibri"/>
              </a:rPr>
              <a:t> </a:t>
            </a:r>
            <a:r>
              <a:rPr sz="2300" spc="-30">
                <a:latin typeface="Calibri"/>
                <a:cs typeface="Calibri"/>
              </a:rPr>
              <a:t>(</a:t>
            </a:r>
            <a:r>
              <a:rPr sz="2300" spc="-80">
                <a:latin typeface="Calibri"/>
                <a:cs typeface="Calibri"/>
              </a:rPr>
              <a:t>s</a:t>
            </a:r>
            <a:r>
              <a:rPr sz="2300" spc="10">
                <a:latin typeface="Calibri"/>
                <a:cs typeface="Calibri"/>
              </a:rPr>
              <a:t>y</a:t>
            </a:r>
            <a:r>
              <a:rPr sz="2300" spc="25">
                <a:latin typeface="Calibri"/>
                <a:cs typeface="Calibri"/>
              </a:rPr>
              <a:t>m</a:t>
            </a:r>
            <a:r>
              <a:rPr sz="2300" spc="-10">
                <a:latin typeface="Calibri"/>
                <a:cs typeface="Calibri"/>
              </a:rPr>
              <a:t>b</a:t>
            </a:r>
            <a:r>
              <a:rPr sz="2300" spc="-15">
                <a:latin typeface="Calibri"/>
                <a:cs typeface="Calibri"/>
              </a:rPr>
              <a:t>o</a:t>
            </a:r>
            <a:r>
              <a:rPr sz="2300">
                <a:latin typeface="Calibri"/>
                <a:cs typeface="Calibri"/>
              </a:rPr>
              <a:t>l</a:t>
            </a:r>
            <a:r>
              <a:rPr sz="2300" spc="5">
                <a:latin typeface="Calibri"/>
                <a:cs typeface="Calibri"/>
              </a:rPr>
              <a:t>:</a:t>
            </a:r>
            <a:r>
              <a:rPr sz="2300" spc="55">
                <a:latin typeface="Calibri"/>
                <a:cs typeface="Calibri"/>
              </a:rPr>
              <a:t> </a:t>
            </a:r>
            <a:r>
              <a:rPr sz="2300" spc="-5">
                <a:latin typeface="Calibri"/>
                <a:cs typeface="Calibri"/>
              </a:rPr>
              <a:t>π)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20">
                <a:latin typeface="Calibri"/>
                <a:cs typeface="Calibri"/>
              </a:rPr>
              <a:t>R</a:t>
            </a:r>
            <a:r>
              <a:rPr sz="2300">
                <a:latin typeface="Calibri"/>
                <a:cs typeface="Calibri"/>
              </a:rPr>
              <a:t>E</a:t>
            </a:r>
            <a:r>
              <a:rPr sz="2300" spc="15">
                <a:latin typeface="Calibri"/>
                <a:cs typeface="Calibri"/>
              </a:rPr>
              <a:t>NA</a:t>
            </a:r>
            <a:r>
              <a:rPr sz="2300" spc="60">
                <a:latin typeface="Calibri"/>
                <a:cs typeface="Calibri"/>
              </a:rPr>
              <a:t>M</a:t>
            </a:r>
            <a:r>
              <a:rPr sz="2300" spc="10">
                <a:latin typeface="Calibri"/>
                <a:cs typeface="Calibri"/>
              </a:rPr>
              <a:t>E</a:t>
            </a:r>
            <a:r>
              <a:rPr sz="2300" spc="-160">
                <a:latin typeface="Calibri"/>
                <a:cs typeface="Calibri"/>
              </a:rPr>
              <a:t> </a:t>
            </a:r>
            <a:r>
              <a:rPr sz="2300" spc="-30">
                <a:latin typeface="Calibri"/>
                <a:cs typeface="Calibri"/>
              </a:rPr>
              <a:t>(</a:t>
            </a:r>
            <a:r>
              <a:rPr sz="2300" spc="-80">
                <a:latin typeface="Calibri"/>
                <a:cs typeface="Calibri"/>
              </a:rPr>
              <a:t>s</a:t>
            </a:r>
            <a:r>
              <a:rPr sz="2300" spc="10">
                <a:latin typeface="Calibri"/>
                <a:cs typeface="Calibri"/>
              </a:rPr>
              <a:t>y</a:t>
            </a:r>
            <a:r>
              <a:rPr sz="2300" spc="30">
                <a:latin typeface="Calibri"/>
                <a:cs typeface="Calibri"/>
              </a:rPr>
              <a:t>m</a:t>
            </a:r>
            <a:r>
              <a:rPr sz="2300" spc="-15">
                <a:latin typeface="Calibri"/>
                <a:cs typeface="Calibri"/>
              </a:rPr>
              <a:t>b</a:t>
            </a:r>
            <a:r>
              <a:rPr sz="2300" spc="-20">
                <a:latin typeface="Calibri"/>
                <a:cs typeface="Calibri"/>
              </a:rPr>
              <a:t>o</a:t>
            </a:r>
            <a:r>
              <a:rPr sz="2300" spc="-5">
                <a:latin typeface="Calibri"/>
                <a:cs typeface="Calibri"/>
              </a:rPr>
              <a:t>l</a:t>
            </a:r>
            <a:r>
              <a:rPr sz="2300" spc="5">
                <a:latin typeface="Calibri"/>
                <a:cs typeface="Calibri"/>
              </a:rPr>
              <a:t>:</a:t>
            </a:r>
            <a:r>
              <a:rPr sz="2300" spc="55">
                <a:latin typeface="Calibri"/>
                <a:cs typeface="Calibri"/>
              </a:rPr>
              <a:t> </a:t>
            </a:r>
            <a:r>
              <a:rPr sz="2300" spc="25">
                <a:latin typeface="Calibri"/>
                <a:cs typeface="Calibri"/>
              </a:rPr>
              <a:t>ρ)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20">
                <a:latin typeface="Calibri"/>
                <a:cs typeface="Calibri"/>
              </a:rPr>
              <a:t>R</a:t>
            </a:r>
            <a:r>
              <a:rPr sz="2300" b="1" spc="35">
                <a:latin typeface="Calibri"/>
                <a:cs typeface="Calibri"/>
              </a:rPr>
              <a:t>el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20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io</a:t>
            </a:r>
            <a:r>
              <a:rPr sz="2300" b="1" spc="35">
                <a:latin typeface="Calibri"/>
                <a:cs typeface="Calibri"/>
              </a:rPr>
              <a:t>n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5">
                <a:latin typeface="Calibri"/>
                <a:cs typeface="Calibri"/>
              </a:rPr>
              <a:t>l</a:t>
            </a:r>
            <a:r>
              <a:rPr sz="2300" b="1" spc="-190">
                <a:latin typeface="Calibri"/>
                <a:cs typeface="Calibri"/>
              </a:rPr>
              <a:t> </a:t>
            </a:r>
            <a:r>
              <a:rPr sz="2300" b="1" spc="25">
                <a:latin typeface="Calibri"/>
                <a:cs typeface="Calibri"/>
              </a:rPr>
              <a:t>A</a:t>
            </a:r>
            <a:r>
              <a:rPr sz="2300" b="1" spc="30">
                <a:latin typeface="Calibri"/>
                <a:cs typeface="Calibri"/>
              </a:rPr>
              <a:t>lg</a:t>
            </a:r>
            <a:r>
              <a:rPr sz="2300" b="1" spc="35">
                <a:latin typeface="Calibri"/>
                <a:cs typeface="Calibri"/>
              </a:rPr>
              <a:t>eb</a:t>
            </a:r>
            <a:r>
              <a:rPr sz="2300" b="1" spc="-75">
                <a:latin typeface="Calibri"/>
                <a:cs typeface="Calibri"/>
              </a:rPr>
              <a:t>r</a:t>
            </a:r>
            <a:r>
              <a:rPr sz="2300" b="1" spc="10">
                <a:latin typeface="Calibri"/>
                <a:cs typeface="Calibri"/>
              </a:rPr>
              <a:t>a</a:t>
            </a:r>
            <a:r>
              <a:rPr sz="2300" b="1" spc="-240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O</a:t>
            </a:r>
            <a:r>
              <a:rPr sz="2300" b="1" spc="30">
                <a:latin typeface="Calibri"/>
                <a:cs typeface="Calibri"/>
              </a:rPr>
              <a:t>p</a:t>
            </a:r>
            <a:r>
              <a:rPr sz="2300" b="1" spc="35">
                <a:latin typeface="Calibri"/>
                <a:cs typeface="Calibri"/>
              </a:rPr>
              <a:t>e</a:t>
            </a:r>
            <a:r>
              <a:rPr sz="2300" b="1" spc="-75">
                <a:latin typeface="Calibri"/>
                <a:cs typeface="Calibri"/>
              </a:rPr>
              <a:t>r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15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ion</a:t>
            </a:r>
            <a:r>
              <a:rPr sz="2300" b="1" spc="10">
                <a:latin typeface="Calibri"/>
                <a:cs typeface="Calibri"/>
              </a:rPr>
              <a:t>s</a:t>
            </a:r>
            <a:r>
              <a:rPr sz="2300" b="1" spc="-225">
                <a:latin typeface="Calibri"/>
                <a:cs typeface="Calibri"/>
              </a:rPr>
              <a:t> </a:t>
            </a:r>
            <a:r>
              <a:rPr sz="2300" b="1" spc="-10">
                <a:latin typeface="Calibri"/>
                <a:cs typeface="Calibri"/>
              </a:rPr>
              <a:t>F</a:t>
            </a:r>
            <a:r>
              <a:rPr sz="2300" b="1">
                <a:latin typeface="Calibri"/>
                <a:cs typeface="Calibri"/>
              </a:rPr>
              <a:t>r</a:t>
            </a:r>
            <a:r>
              <a:rPr sz="2300" b="1" spc="25">
                <a:latin typeface="Calibri"/>
                <a:cs typeface="Calibri"/>
              </a:rPr>
              <a:t>o</a:t>
            </a:r>
            <a:r>
              <a:rPr sz="2300" b="1" spc="20">
                <a:latin typeface="Calibri"/>
                <a:cs typeface="Calibri"/>
              </a:rPr>
              <a:t>m</a:t>
            </a:r>
            <a:r>
              <a:rPr sz="2300" b="1" spc="-85">
                <a:latin typeface="Calibri"/>
                <a:cs typeface="Calibri"/>
              </a:rPr>
              <a:t> </a:t>
            </a:r>
            <a:r>
              <a:rPr sz="2300" b="1" spc="30">
                <a:latin typeface="Calibri"/>
                <a:cs typeface="Calibri"/>
              </a:rPr>
              <a:t>S</a:t>
            </a:r>
            <a:r>
              <a:rPr sz="2300" b="1" spc="35">
                <a:latin typeface="Calibri"/>
                <a:cs typeface="Calibri"/>
              </a:rPr>
              <a:t>e</a:t>
            </a:r>
            <a:r>
              <a:rPr sz="2300" b="1" spc="5">
                <a:latin typeface="Calibri"/>
                <a:cs typeface="Calibri"/>
              </a:rPr>
              <a:t>t</a:t>
            </a:r>
            <a:r>
              <a:rPr sz="2300" b="1" spc="-50">
                <a:latin typeface="Calibri"/>
                <a:cs typeface="Calibri"/>
              </a:rPr>
              <a:t> </a:t>
            </a:r>
            <a:r>
              <a:rPr sz="2300" b="1" spc="-20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h</a:t>
            </a:r>
            <a:r>
              <a:rPr sz="2300" b="1" spc="35">
                <a:latin typeface="Calibri"/>
                <a:cs typeface="Calibri"/>
              </a:rPr>
              <a:t>e</a:t>
            </a:r>
            <a:r>
              <a:rPr sz="2300" b="1" spc="30">
                <a:latin typeface="Calibri"/>
                <a:cs typeface="Calibri"/>
              </a:rPr>
              <a:t>o</a:t>
            </a:r>
            <a:r>
              <a:rPr sz="2300" b="1" spc="5">
                <a:latin typeface="Calibri"/>
                <a:cs typeface="Calibri"/>
              </a:rPr>
              <a:t>ry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20">
                <a:latin typeface="Calibri"/>
                <a:cs typeface="Calibri"/>
              </a:rPr>
              <a:t>U</a:t>
            </a:r>
            <a:r>
              <a:rPr sz="2300" spc="15">
                <a:latin typeface="Calibri"/>
                <a:cs typeface="Calibri"/>
              </a:rPr>
              <a:t>NI</a:t>
            </a:r>
            <a:r>
              <a:rPr sz="2300" spc="45">
                <a:latin typeface="Calibri"/>
                <a:cs typeface="Calibri"/>
              </a:rPr>
              <a:t>O</a:t>
            </a:r>
            <a:r>
              <a:rPr sz="2300" spc="15">
                <a:latin typeface="Calibri"/>
                <a:cs typeface="Calibri"/>
              </a:rPr>
              <a:t>N</a:t>
            </a:r>
            <a:r>
              <a:rPr sz="2300" spc="-150">
                <a:latin typeface="Calibri"/>
                <a:cs typeface="Calibri"/>
              </a:rPr>
              <a:t> </a:t>
            </a:r>
            <a:r>
              <a:rPr sz="2300" spc="-30">
                <a:latin typeface="Calibri"/>
                <a:cs typeface="Calibri"/>
              </a:rPr>
              <a:t>(</a:t>
            </a:r>
            <a:r>
              <a:rPr sz="2300" spc="20">
                <a:latin typeface="Calibri"/>
                <a:cs typeface="Calibri"/>
              </a:rPr>
              <a:t>υ)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35">
                <a:latin typeface="Calibri"/>
                <a:cs typeface="Calibri"/>
              </a:rPr>
              <a:t>INTERSECTION(</a:t>
            </a:r>
            <a:r>
              <a:rPr sz="2300" spc="-50">
                <a:latin typeface="Calibri"/>
                <a:cs typeface="Calibri"/>
              </a:rPr>
              <a:t> </a:t>
            </a:r>
            <a:r>
              <a:rPr sz="2300" spc="-30">
                <a:latin typeface="Calibri"/>
                <a:cs typeface="Calibri"/>
              </a:rPr>
              <a:t>),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10">
                <a:latin typeface="Calibri"/>
                <a:cs typeface="Calibri"/>
              </a:rPr>
              <a:t>DIFFERENCE</a:t>
            </a:r>
            <a:r>
              <a:rPr sz="2300" spc="-114">
                <a:latin typeface="Calibri"/>
                <a:cs typeface="Calibri"/>
              </a:rPr>
              <a:t> </a:t>
            </a:r>
            <a:r>
              <a:rPr sz="2300" spc="-20">
                <a:latin typeface="Calibri"/>
                <a:cs typeface="Calibri"/>
              </a:rPr>
              <a:t>(-)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40">
                <a:latin typeface="Calibri"/>
                <a:cs typeface="Calibri"/>
              </a:rPr>
              <a:t>C</a:t>
            </a:r>
            <a:r>
              <a:rPr sz="2300" spc="15">
                <a:latin typeface="Calibri"/>
                <a:cs typeface="Calibri"/>
              </a:rPr>
              <a:t>A</a:t>
            </a:r>
            <a:r>
              <a:rPr sz="2300" spc="25">
                <a:latin typeface="Calibri"/>
                <a:cs typeface="Calibri"/>
              </a:rPr>
              <a:t>R</a:t>
            </a:r>
            <a:r>
              <a:rPr sz="2300" spc="5">
                <a:latin typeface="Calibri"/>
                <a:cs typeface="Calibri"/>
              </a:rPr>
              <a:t>T</a:t>
            </a:r>
            <a:r>
              <a:rPr sz="2300" spc="-5">
                <a:latin typeface="Calibri"/>
                <a:cs typeface="Calibri"/>
              </a:rPr>
              <a:t>E</a:t>
            </a:r>
            <a:r>
              <a:rPr sz="2300" spc="-10">
                <a:latin typeface="Calibri"/>
                <a:cs typeface="Calibri"/>
              </a:rPr>
              <a:t>S</a:t>
            </a:r>
            <a:r>
              <a:rPr sz="2300" spc="15">
                <a:latin typeface="Calibri"/>
                <a:cs typeface="Calibri"/>
              </a:rPr>
              <a:t>IAN</a:t>
            </a:r>
            <a:r>
              <a:rPr sz="2300" spc="-225">
                <a:latin typeface="Calibri"/>
                <a:cs typeface="Calibri"/>
              </a:rPr>
              <a:t> </a:t>
            </a:r>
            <a:r>
              <a:rPr sz="2300" spc="10">
                <a:latin typeface="Calibri"/>
                <a:cs typeface="Calibri"/>
              </a:rPr>
              <a:t>P</a:t>
            </a:r>
            <a:r>
              <a:rPr sz="2300" spc="15">
                <a:latin typeface="Calibri"/>
                <a:cs typeface="Calibri"/>
              </a:rPr>
              <a:t>R</a:t>
            </a:r>
            <a:r>
              <a:rPr sz="2300" spc="45">
                <a:latin typeface="Calibri"/>
                <a:cs typeface="Calibri"/>
              </a:rPr>
              <a:t>O</a:t>
            </a:r>
            <a:r>
              <a:rPr sz="2300" spc="10">
                <a:latin typeface="Calibri"/>
                <a:cs typeface="Calibri"/>
              </a:rPr>
              <a:t>DU</a:t>
            </a:r>
            <a:r>
              <a:rPr sz="2300" spc="40">
                <a:latin typeface="Calibri"/>
                <a:cs typeface="Calibri"/>
              </a:rPr>
              <a:t>C</a:t>
            </a:r>
            <a:r>
              <a:rPr sz="2300" spc="10">
                <a:latin typeface="Calibri"/>
                <a:cs typeface="Calibri"/>
              </a:rPr>
              <a:t>T</a:t>
            </a:r>
            <a:r>
              <a:rPr sz="2300" spc="-140">
                <a:latin typeface="Calibri"/>
                <a:cs typeface="Calibri"/>
              </a:rPr>
              <a:t> </a:t>
            </a:r>
            <a:r>
              <a:rPr sz="2300" spc="5">
                <a:latin typeface="Calibri"/>
                <a:cs typeface="Calibri"/>
              </a:rPr>
              <a:t>(</a:t>
            </a:r>
            <a:r>
              <a:rPr sz="2300" spc="-30">
                <a:latin typeface="Calibri"/>
                <a:cs typeface="Calibri"/>
              </a:rPr>
              <a:t> </a:t>
            </a:r>
            <a:r>
              <a:rPr sz="2300" spc="10">
                <a:latin typeface="Calibri"/>
                <a:cs typeface="Calibri"/>
              </a:rPr>
              <a:t>x</a:t>
            </a:r>
            <a:r>
              <a:rPr sz="2300" spc="45">
                <a:latin typeface="Calibri"/>
                <a:cs typeface="Calibri"/>
              </a:rPr>
              <a:t> </a:t>
            </a:r>
            <a:r>
              <a:rPr sz="2300" spc="5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15">
                <a:latin typeface="Calibri"/>
                <a:cs typeface="Calibri"/>
              </a:rPr>
              <a:t>B</a:t>
            </a:r>
            <a:r>
              <a:rPr sz="2300" b="1" spc="35">
                <a:latin typeface="Calibri"/>
                <a:cs typeface="Calibri"/>
              </a:rPr>
              <a:t>in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>
                <a:latin typeface="Calibri"/>
                <a:cs typeface="Calibri"/>
              </a:rPr>
              <a:t>r</a:t>
            </a:r>
            <a:r>
              <a:rPr sz="2300" b="1" spc="10">
                <a:latin typeface="Calibri"/>
                <a:cs typeface="Calibri"/>
              </a:rPr>
              <a:t>y</a:t>
            </a:r>
            <a:r>
              <a:rPr sz="2300" b="1" spc="-50">
                <a:latin typeface="Calibri"/>
                <a:cs typeface="Calibri"/>
              </a:rPr>
              <a:t> </a:t>
            </a:r>
            <a:r>
              <a:rPr sz="2300" b="1" spc="-20">
                <a:latin typeface="Calibri"/>
                <a:cs typeface="Calibri"/>
              </a:rPr>
              <a:t>R</a:t>
            </a:r>
            <a:r>
              <a:rPr sz="2300" b="1" spc="35">
                <a:latin typeface="Calibri"/>
                <a:cs typeface="Calibri"/>
              </a:rPr>
              <a:t>el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20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io</a:t>
            </a:r>
            <a:r>
              <a:rPr sz="2300" b="1" spc="35">
                <a:latin typeface="Calibri"/>
                <a:cs typeface="Calibri"/>
              </a:rPr>
              <a:t>n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5">
                <a:latin typeface="Calibri"/>
                <a:cs typeface="Calibri"/>
              </a:rPr>
              <a:t>l</a:t>
            </a:r>
            <a:r>
              <a:rPr sz="2300" b="1" spc="-270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O</a:t>
            </a:r>
            <a:r>
              <a:rPr sz="2300" b="1" spc="35">
                <a:latin typeface="Calibri"/>
                <a:cs typeface="Calibri"/>
              </a:rPr>
              <a:t>pe</a:t>
            </a:r>
            <a:r>
              <a:rPr sz="2300" b="1" spc="-75">
                <a:latin typeface="Calibri"/>
                <a:cs typeface="Calibri"/>
              </a:rPr>
              <a:t>r</a:t>
            </a:r>
            <a:r>
              <a:rPr sz="2300" b="1" spc="-15">
                <a:latin typeface="Calibri"/>
                <a:cs typeface="Calibri"/>
              </a:rPr>
              <a:t>a</a:t>
            </a:r>
            <a:r>
              <a:rPr sz="2300" b="1" spc="20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io</a:t>
            </a:r>
            <a:r>
              <a:rPr sz="2300" b="1" spc="35">
                <a:latin typeface="Calibri"/>
                <a:cs typeface="Calibri"/>
              </a:rPr>
              <a:t>n</a:t>
            </a:r>
            <a:r>
              <a:rPr sz="2300" b="1" spc="1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20">
                <a:latin typeface="Calibri"/>
                <a:cs typeface="Calibri"/>
              </a:rPr>
              <a:t>JOIN</a:t>
            </a:r>
            <a:endParaRPr sz="23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300" spc="15">
                <a:latin typeface="Calibri"/>
                <a:cs typeface="Calibri"/>
              </a:rPr>
              <a:t>DIVISION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"/>
              <a:t>SELECT</a:t>
            </a:r>
            <a:r>
              <a:rPr spc="-35"/>
              <a:t> </a:t>
            </a:r>
            <a:r>
              <a:rPr spc="-25"/>
              <a:t>(σ)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3210" y="1230630"/>
            <a:ext cx="9065260" cy="41217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2100" marR="17780" indent="-228600" algn="just">
              <a:lnSpc>
                <a:spcPct val="90400"/>
              </a:lnSpc>
              <a:spcBef>
                <a:spcPts val="380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 spc="1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used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selecting</a:t>
            </a:r>
            <a:r>
              <a:rPr sz="2400">
                <a:latin typeface="Calibri"/>
                <a:cs typeface="Calibri"/>
              </a:rPr>
              <a:t> 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subset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tuples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according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5">
                <a:latin typeface="Calibri"/>
                <a:cs typeface="Calibri"/>
              </a:rPr>
              <a:t>given </a:t>
            </a:r>
            <a:r>
              <a:rPr sz="2400" spc="-5">
                <a:latin typeface="Calibri"/>
                <a:cs typeface="Calibri"/>
              </a:rPr>
              <a:t>selection condition. </a:t>
            </a:r>
            <a:r>
              <a:rPr sz="2400" spc="-10">
                <a:latin typeface="Calibri"/>
                <a:cs typeface="Calibri"/>
              </a:rPr>
              <a:t>Sigma(σ)Symbol </a:t>
            </a:r>
            <a:r>
              <a:rPr sz="2400" spc="-5">
                <a:latin typeface="Calibri"/>
                <a:cs typeface="Calibri"/>
              </a:rPr>
              <a:t>denotes it. </a:t>
            </a:r>
            <a:r>
              <a:rPr sz="2400" spc="-10">
                <a:latin typeface="Calibri"/>
                <a:cs typeface="Calibri"/>
              </a:rPr>
              <a:t>It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-55">
                <a:latin typeface="Calibri"/>
                <a:cs typeface="Calibri"/>
              </a:rPr>
              <a:t>as </a:t>
            </a:r>
            <a:r>
              <a:rPr sz="2400" spc="-15">
                <a:latin typeface="Calibri"/>
                <a:cs typeface="Calibri"/>
              </a:rPr>
              <a:t>an </a:t>
            </a:r>
            <a:r>
              <a:rPr sz="2400" spc="-10">
                <a:latin typeface="Calibri"/>
                <a:cs typeface="Calibri"/>
              </a:rPr>
              <a:t>expression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choose tuples which </a:t>
            </a:r>
            <a:r>
              <a:rPr sz="2400" spc="5">
                <a:latin typeface="Calibri"/>
                <a:cs typeface="Calibri"/>
              </a:rPr>
              <a:t>meet the </a:t>
            </a:r>
            <a:r>
              <a:rPr sz="2400">
                <a:latin typeface="Calibri"/>
                <a:cs typeface="Calibri"/>
              </a:rPr>
              <a:t>selection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condition.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Select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selects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tuples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that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satisfy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given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predicate.</a:t>
            </a: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5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1750060" algn="l"/>
              </a:tabLst>
            </a:pPr>
            <a:r>
              <a:rPr sz="2400" b="1" spc="-10">
                <a:latin typeface="Calibri"/>
                <a:cs typeface="Calibri"/>
              </a:rPr>
              <a:t>Notation:	</a:t>
            </a:r>
            <a:r>
              <a:rPr sz="2400" b="1" spc="-15">
                <a:latin typeface="Calibri"/>
                <a:cs typeface="Calibri"/>
              </a:rPr>
              <a:t>σ</a:t>
            </a:r>
            <a:r>
              <a:rPr sz="2325" b="1" spc="-22" baseline="-19713">
                <a:latin typeface="Calibri"/>
                <a:cs typeface="Calibri"/>
              </a:rPr>
              <a:t>p</a:t>
            </a:r>
            <a:r>
              <a:rPr sz="2400" b="1" spc="-15">
                <a:latin typeface="Calibri"/>
                <a:cs typeface="Calibri"/>
              </a:rPr>
              <a:t>(r)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650"/>
              </a:spcBef>
            </a:pPr>
            <a:r>
              <a:rPr sz="2400">
                <a:latin typeface="Calibri"/>
                <a:cs typeface="Calibri"/>
              </a:rPr>
              <a:t>where:</a:t>
            </a:r>
          </a:p>
          <a:p>
            <a:pPr marL="2921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>
                <a:latin typeface="Calibri"/>
                <a:cs typeface="Calibri"/>
              </a:rPr>
              <a:t>σ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predicate</a:t>
            </a:r>
          </a:p>
          <a:p>
            <a:pPr marL="2921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stands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name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2921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>
                <a:latin typeface="Calibri"/>
                <a:cs typeface="Calibri"/>
              </a:rPr>
              <a:t>p</a:t>
            </a:r>
            <a:r>
              <a:rPr sz="2400" spc="-15">
                <a:latin typeface="Calibri"/>
                <a:cs typeface="Calibri"/>
              </a:rPr>
              <a:t> is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prepositional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45"/>
              </a:spcBef>
            </a:pPr>
            <a:r>
              <a:rPr spc="-5"/>
              <a:t>SELECT</a:t>
            </a:r>
            <a:r>
              <a:rPr spc="-15"/>
              <a:t> (σ)</a:t>
            </a:r>
            <a:r>
              <a:rPr spc="-20"/>
              <a:t> </a:t>
            </a:r>
            <a:r>
              <a:rPr spc="5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0451" y="676020"/>
            <a:ext cx="8408035" cy="28873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266700" algn="l"/>
              </a:tabLst>
            </a:pPr>
            <a:r>
              <a:rPr sz="2300" spc="-10">
                <a:latin typeface="Calibri"/>
                <a:cs typeface="Calibri"/>
              </a:rPr>
              <a:t>Example</a:t>
            </a:r>
            <a:r>
              <a:rPr sz="2300" spc="-50">
                <a:latin typeface="Calibri"/>
                <a:cs typeface="Calibri"/>
              </a:rPr>
              <a:t> </a:t>
            </a:r>
            <a:r>
              <a:rPr sz="2300" spc="15">
                <a:latin typeface="Calibri"/>
                <a:cs typeface="Calibri"/>
              </a:rPr>
              <a:t>1: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5"/>
              </a:spcBef>
            </a:pPr>
            <a:r>
              <a:rPr sz="2300" b="1" spc="15">
                <a:latin typeface="Calibri"/>
                <a:cs typeface="Calibri"/>
              </a:rPr>
              <a:t>σ</a:t>
            </a:r>
            <a:r>
              <a:rPr sz="2300" b="1">
                <a:latin typeface="Calibri"/>
                <a:cs typeface="Calibri"/>
              </a:rPr>
              <a:t> </a:t>
            </a:r>
            <a:r>
              <a:rPr sz="2250" b="1" spc="7" baseline="-20370">
                <a:latin typeface="Calibri"/>
                <a:cs typeface="Calibri"/>
              </a:rPr>
              <a:t>topic</a:t>
            </a:r>
            <a:r>
              <a:rPr sz="2250" b="1" spc="240" baseline="-20370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=</a:t>
            </a:r>
            <a:r>
              <a:rPr sz="2300" b="1" spc="-35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"Database"</a:t>
            </a:r>
            <a:r>
              <a:rPr sz="2300" b="1" spc="-125">
                <a:latin typeface="Calibri"/>
                <a:cs typeface="Calibri"/>
              </a:rPr>
              <a:t> </a:t>
            </a:r>
            <a:r>
              <a:rPr sz="2300" b="1" spc="15">
                <a:latin typeface="Calibri"/>
                <a:cs typeface="Calibri"/>
              </a:rPr>
              <a:t>(Subject)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5"/>
              </a:spcBef>
            </a:pPr>
            <a:r>
              <a:rPr sz="2300">
                <a:latin typeface="Calibri"/>
                <a:cs typeface="Calibri"/>
              </a:rPr>
              <a:t>Output</a:t>
            </a:r>
            <a:r>
              <a:rPr sz="2300" spc="-25">
                <a:latin typeface="Calibri"/>
                <a:cs typeface="Calibri"/>
              </a:rPr>
              <a:t> </a:t>
            </a:r>
            <a:r>
              <a:rPr sz="2300" spc="10">
                <a:latin typeface="Calibri"/>
                <a:cs typeface="Calibri"/>
              </a:rPr>
              <a:t>–</a:t>
            </a:r>
            <a:r>
              <a:rPr sz="2300" spc="40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Selects</a:t>
            </a:r>
            <a:r>
              <a:rPr sz="2300" spc="60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tuples</a:t>
            </a:r>
            <a:r>
              <a:rPr sz="2300" spc="60">
                <a:latin typeface="Calibri"/>
                <a:cs typeface="Calibri"/>
              </a:rPr>
              <a:t> </a:t>
            </a:r>
            <a:r>
              <a:rPr sz="2300" spc="-5">
                <a:latin typeface="Calibri"/>
                <a:cs typeface="Calibri"/>
              </a:rPr>
              <a:t>from</a:t>
            </a:r>
            <a:r>
              <a:rPr sz="2300" spc="-65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Subject</a:t>
            </a:r>
            <a:r>
              <a:rPr sz="2300" spc="114">
                <a:latin typeface="Calibri"/>
                <a:cs typeface="Calibri"/>
              </a:rPr>
              <a:t> </a:t>
            </a:r>
            <a:r>
              <a:rPr sz="2300">
                <a:latin typeface="Calibri"/>
                <a:cs typeface="Calibri"/>
              </a:rPr>
              <a:t>where</a:t>
            </a:r>
            <a:r>
              <a:rPr sz="2300" spc="-35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topic </a:t>
            </a:r>
            <a:r>
              <a:rPr sz="2300" spc="10">
                <a:latin typeface="Calibri"/>
                <a:cs typeface="Calibri"/>
              </a:rPr>
              <a:t>=</a:t>
            </a:r>
            <a:r>
              <a:rPr sz="2300" spc="-35">
                <a:latin typeface="Calibri"/>
                <a:cs typeface="Calibri"/>
              </a:rPr>
              <a:t> </a:t>
            </a:r>
            <a:r>
              <a:rPr sz="2300" spc="-15">
                <a:latin typeface="Calibri"/>
                <a:cs typeface="Calibri"/>
              </a:rPr>
              <a:t>‘Database’.</a:t>
            </a:r>
            <a:endParaRPr sz="23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66700" algn="l"/>
              </a:tabLst>
            </a:pPr>
            <a:r>
              <a:rPr sz="2300" spc="-10">
                <a:latin typeface="Calibri"/>
                <a:cs typeface="Calibri"/>
              </a:rPr>
              <a:t>Example</a:t>
            </a:r>
            <a:r>
              <a:rPr sz="2300" spc="-55">
                <a:latin typeface="Calibri"/>
                <a:cs typeface="Calibri"/>
              </a:rPr>
              <a:t> </a:t>
            </a:r>
            <a:r>
              <a:rPr sz="2300" spc="15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300" b="1" spc="15">
                <a:latin typeface="Calibri"/>
                <a:cs typeface="Calibri"/>
              </a:rPr>
              <a:t>σ</a:t>
            </a:r>
            <a:r>
              <a:rPr sz="2300" b="1" spc="10">
                <a:latin typeface="Calibri"/>
                <a:cs typeface="Calibri"/>
              </a:rPr>
              <a:t> </a:t>
            </a:r>
            <a:r>
              <a:rPr sz="2250" b="1" spc="7" baseline="-20370">
                <a:latin typeface="Calibri"/>
                <a:cs typeface="Calibri"/>
              </a:rPr>
              <a:t>topic</a:t>
            </a:r>
            <a:r>
              <a:rPr sz="2250" b="1" spc="240" baseline="-20370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=</a:t>
            </a:r>
            <a:r>
              <a:rPr sz="2300" b="1" spc="-30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"Database"</a:t>
            </a:r>
            <a:r>
              <a:rPr sz="2300" b="1" spc="-114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and</a:t>
            </a:r>
            <a:r>
              <a:rPr sz="2300" b="1" spc="-50">
                <a:latin typeface="Calibri"/>
                <a:cs typeface="Calibri"/>
              </a:rPr>
              <a:t> </a:t>
            </a:r>
            <a:r>
              <a:rPr sz="2300" b="1" spc="20">
                <a:latin typeface="Calibri"/>
                <a:cs typeface="Calibri"/>
              </a:rPr>
              <a:t>author</a:t>
            </a:r>
            <a:r>
              <a:rPr sz="2300" b="1" spc="-150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=</a:t>
            </a:r>
            <a:r>
              <a:rPr sz="2300" b="1" spc="-30">
                <a:latin typeface="Calibri"/>
                <a:cs typeface="Calibri"/>
              </a:rPr>
              <a:t> </a:t>
            </a:r>
            <a:r>
              <a:rPr sz="2300" b="1" spc="15">
                <a:latin typeface="Calibri"/>
                <a:cs typeface="Calibri"/>
              </a:rPr>
              <a:t>“Codd"(</a:t>
            </a:r>
            <a:r>
              <a:rPr sz="2300" b="1" spc="-125">
                <a:latin typeface="Calibri"/>
                <a:cs typeface="Calibri"/>
              </a:rPr>
              <a:t> </a:t>
            </a:r>
            <a:r>
              <a:rPr sz="2300" b="1" spc="20">
                <a:latin typeface="Calibri"/>
                <a:cs typeface="Calibri"/>
              </a:rPr>
              <a:t>Subject)</a:t>
            </a:r>
            <a:endParaRPr sz="23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994"/>
              </a:spcBef>
            </a:pPr>
            <a:r>
              <a:rPr sz="2300">
                <a:latin typeface="Calibri"/>
                <a:cs typeface="Calibri"/>
              </a:rPr>
              <a:t>Output</a:t>
            </a:r>
            <a:r>
              <a:rPr sz="2300" spc="-30">
                <a:latin typeface="Calibri"/>
                <a:cs typeface="Calibri"/>
              </a:rPr>
              <a:t> </a:t>
            </a:r>
            <a:r>
              <a:rPr sz="2300" spc="10">
                <a:latin typeface="Calibri"/>
                <a:cs typeface="Calibri"/>
              </a:rPr>
              <a:t>–</a:t>
            </a:r>
            <a:r>
              <a:rPr sz="2300" spc="45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Selects</a:t>
            </a:r>
            <a:r>
              <a:rPr sz="2300" spc="60">
                <a:latin typeface="Calibri"/>
                <a:cs typeface="Calibri"/>
              </a:rPr>
              <a:t> </a:t>
            </a:r>
            <a:r>
              <a:rPr sz="2300" spc="-15">
                <a:latin typeface="Calibri"/>
                <a:cs typeface="Calibri"/>
              </a:rPr>
              <a:t>tuples</a:t>
            </a:r>
            <a:r>
              <a:rPr sz="2300" spc="60">
                <a:latin typeface="Calibri"/>
                <a:cs typeface="Calibri"/>
              </a:rPr>
              <a:t> </a:t>
            </a:r>
            <a:r>
              <a:rPr sz="2300" spc="-5">
                <a:latin typeface="Calibri"/>
                <a:cs typeface="Calibri"/>
              </a:rPr>
              <a:t>from</a:t>
            </a:r>
            <a:r>
              <a:rPr sz="2300" spc="-60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Subject</a:t>
            </a:r>
            <a:r>
              <a:rPr sz="2300" spc="114">
                <a:latin typeface="Calibri"/>
                <a:cs typeface="Calibri"/>
              </a:rPr>
              <a:t> </a:t>
            </a:r>
            <a:r>
              <a:rPr sz="2300">
                <a:latin typeface="Calibri"/>
                <a:cs typeface="Calibri"/>
              </a:rPr>
              <a:t>where</a:t>
            </a:r>
            <a:r>
              <a:rPr sz="2300" spc="-30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the</a:t>
            </a:r>
            <a:r>
              <a:rPr sz="2300" spc="40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topic </a:t>
            </a:r>
            <a:r>
              <a:rPr sz="2300">
                <a:latin typeface="Calibri"/>
                <a:cs typeface="Calibri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851" y="3413442"/>
            <a:ext cx="5646420" cy="9791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672840" algn="l"/>
              </a:tabLst>
            </a:pPr>
            <a:r>
              <a:rPr sz="2300">
                <a:latin typeface="Calibri"/>
                <a:cs typeface="Calibri"/>
              </a:rPr>
              <a:t>‘Database’</a:t>
            </a:r>
            <a:r>
              <a:rPr sz="2300" spc="-125">
                <a:latin typeface="Calibri"/>
                <a:cs typeface="Calibri"/>
              </a:rPr>
              <a:t> </a:t>
            </a:r>
            <a:r>
              <a:rPr sz="2300" spc="5">
                <a:latin typeface="Calibri"/>
                <a:cs typeface="Calibri"/>
              </a:rPr>
              <a:t>and	</a:t>
            </a:r>
            <a:r>
              <a:rPr sz="2300">
                <a:latin typeface="Calibri"/>
                <a:cs typeface="Calibri"/>
              </a:rPr>
              <a:t>‘author’</a:t>
            </a:r>
            <a:r>
              <a:rPr sz="2300" spc="-15">
                <a:latin typeface="Calibri"/>
                <a:cs typeface="Calibri"/>
              </a:rPr>
              <a:t> </a:t>
            </a:r>
            <a:r>
              <a:rPr sz="2300">
                <a:latin typeface="Calibri"/>
                <a:cs typeface="Calibri"/>
              </a:rPr>
              <a:t>is</a:t>
            </a:r>
            <a:r>
              <a:rPr sz="2300" spc="-40">
                <a:latin typeface="Calibri"/>
                <a:cs typeface="Calibri"/>
              </a:rPr>
              <a:t> </a:t>
            </a:r>
            <a:r>
              <a:rPr sz="2300">
                <a:latin typeface="Calibri"/>
                <a:cs typeface="Calibri"/>
              </a:rPr>
              <a:t>Codd.</a:t>
            </a: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5">
                <a:latin typeface="Calibri"/>
                <a:cs typeface="Calibri"/>
              </a:rPr>
              <a:t>Example</a:t>
            </a:r>
            <a:r>
              <a:rPr sz="2300" spc="-70">
                <a:latin typeface="Calibri"/>
                <a:cs typeface="Calibri"/>
              </a:rPr>
              <a:t> </a:t>
            </a:r>
            <a:r>
              <a:rPr sz="2300" spc="10">
                <a:latin typeface="Calibri"/>
                <a:cs typeface="Calibri"/>
              </a:rPr>
              <a:t>3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485" y="4357623"/>
            <a:ext cx="7463790" cy="13423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300" b="1" spc="15">
                <a:latin typeface="Calibri"/>
                <a:cs typeface="Calibri"/>
              </a:rPr>
              <a:t>σ</a:t>
            </a:r>
            <a:r>
              <a:rPr sz="2300" b="1" spc="-215">
                <a:latin typeface="Calibri"/>
                <a:cs typeface="Calibri"/>
              </a:rPr>
              <a:t> </a:t>
            </a:r>
            <a:r>
              <a:rPr sz="2250" b="1" baseline="-20370">
                <a:latin typeface="Calibri"/>
                <a:cs typeface="Calibri"/>
              </a:rPr>
              <a:t>s</a:t>
            </a:r>
            <a:r>
              <a:rPr sz="2250" b="1" spc="15" baseline="-20370">
                <a:latin typeface="Calibri"/>
                <a:cs typeface="Calibri"/>
              </a:rPr>
              <a:t>a</a:t>
            </a:r>
            <a:r>
              <a:rPr sz="2250" b="1" spc="7" baseline="-20370">
                <a:latin typeface="Calibri"/>
                <a:cs typeface="Calibri"/>
              </a:rPr>
              <a:t>l</a:t>
            </a:r>
            <a:r>
              <a:rPr sz="2250" b="1" spc="-7" baseline="-20370">
                <a:latin typeface="Calibri"/>
                <a:cs typeface="Calibri"/>
              </a:rPr>
              <a:t>e</a:t>
            </a:r>
            <a:r>
              <a:rPr sz="2250" b="1" baseline="-20370">
                <a:latin typeface="Calibri"/>
                <a:cs typeface="Calibri"/>
              </a:rPr>
              <a:t>s</a:t>
            </a:r>
            <a:r>
              <a:rPr sz="2250" b="1" spc="157" baseline="-20370">
                <a:latin typeface="Calibri"/>
                <a:cs typeface="Calibri"/>
              </a:rPr>
              <a:t> </a:t>
            </a:r>
            <a:r>
              <a:rPr sz="2300" b="1" spc="10">
                <a:latin typeface="Calibri"/>
                <a:cs typeface="Calibri"/>
              </a:rPr>
              <a:t>&gt;</a:t>
            </a:r>
            <a:r>
              <a:rPr sz="2300" b="1" spc="-30">
                <a:latin typeface="Calibri"/>
                <a:cs typeface="Calibri"/>
              </a:rPr>
              <a:t> </a:t>
            </a:r>
            <a:r>
              <a:rPr sz="2300" b="1" spc="25">
                <a:latin typeface="Calibri"/>
                <a:cs typeface="Calibri"/>
              </a:rPr>
              <a:t>5</a:t>
            </a:r>
            <a:r>
              <a:rPr sz="2300" b="1" spc="30">
                <a:latin typeface="Calibri"/>
                <a:cs typeface="Calibri"/>
              </a:rPr>
              <a:t>000</a:t>
            </a:r>
            <a:r>
              <a:rPr sz="2300" b="1" spc="15">
                <a:latin typeface="Calibri"/>
                <a:cs typeface="Calibri"/>
              </a:rPr>
              <a:t>0</a:t>
            </a:r>
            <a:r>
              <a:rPr sz="2300" b="1" spc="-130">
                <a:latin typeface="Calibri"/>
                <a:cs typeface="Calibri"/>
              </a:rPr>
              <a:t> </a:t>
            </a:r>
            <a:r>
              <a:rPr sz="2300" b="1" spc="25">
                <a:latin typeface="Calibri"/>
                <a:cs typeface="Calibri"/>
              </a:rPr>
              <a:t>(</a:t>
            </a:r>
            <a:r>
              <a:rPr sz="2300" b="1" spc="-20">
                <a:latin typeface="Calibri"/>
                <a:cs typeface="Calibri"/>
              </a:rPr>
              <a:t>C</a:t>
            </a:r>
            <a:r>
              <a:rPr sz="2300" b="1" spc="35">
                <a:latin typeface="Calibri"/>
                <a:cs typeface="Calibri"/>
              </a:rPr>
              <a:t>u</a:t>
            </a:r>
            <a:r>
              <a:rPr sz="2300" b="1" spc="-25">
                <a:latin typeface="Calibri"/>
                <a:cs typeface="Calibri"/>
              </a:rPr>
              <a:t>s</a:t>
            </a:r>
            <a:r>
              <a:rPr sz="2300" b="1" spc="20">
                <a:latin typeface="Calibri"/>
                <a:cs typeface="Calibri"/>
              </a:rPr>
              <a:t>t</a:t>
            </a:r>
            <a:r>
              <a:rPr sz="2300" b="1" spc="30">
                <a:latin typeface="Calibri"/>
                <a:cs typeface="Calibri"/>
              </a:rPr>
              <a:t>o</a:t>
            </a:r>
            <a:r>
              <a:rPr sz="2300" b="1">
                <a:latin typeface="Calibri"/>
                <a:cs typeface="Calibri"/>
              </a:rPr>
              <a:t>m</a:t>
            </a:r>
            <a:r>
              <a:rPr sz="2300" b="1" spc="35">
                <a:latin typeface="Calibri"/>
                <a:cs typeface="Calibri"/>
              </a:rPr>
              <a:t>e</a:t>
            </a:r>
            <a:r>
              <a:rPr sz="2300" b="1" spc="-70">
                <a:latin typeface="Calibri"/>
                <a:cs typeface="Calibri"/>
              </a:rPr>
              <a:t>r</a:t>
            </a:r>
            <a:r>
              <a:rPr sz="2300" b="1" spc="-25">
                <a:latin typeface="Calibri"/>
                <a:cs typeface="Calibri"/>
              </a:rPr>
              <a:t>s</a:t>
            </a:r>
            <a:r>
              <a:rPr sz="2300" b="1" spc="5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38100">
              <a:lnSpc>
                <a:spcPts val="2730"/>
              </a:lnSpc>
              <a:spcBef>
                <a:spcPts val="1070"/>
              </a:spcBef>
            </a:pPr>
            <a:r>
              <a:rPr sz="2300">
                <a:latin typeface="Calibri"/>
                <a:cs typeface="Calibri"/>
              </a:rPr>
              <a:t>Output</a:t>
            </a:r>
            <a:r>
              <a:rPr sz="2300" spc="-25">
                <a:latin typeface="Calibri"/>
                <a:cs typeface="Calibri"/>
              </a:rPr>
              <a:t> </a:t>
            </a:r>
            <a:r>
              <a:rPr sz="2300" spc="10">
                <a:latin typeface="Calibri"/>
                <a:cs typeface="Calibri"/>
              </a:rPr>
              <a:t>–</a:t>
            </a:r>
            <a:r>
              <a:rPr sz="2300" spc="45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Selects</a:t>
            </a:r>
            <a:r>
              <a:rPr sz="2300" spc="65">
                <a:latin typeface="Calibri"/>
                <a:cs typeface="Calibri"/>
              </a:rPr>
              <a:t> </a:t>
            </a:r>
            <a:r>
              <a:rPr sz="2300" spc="-10">
                <a:latin typeface="Calibri"/>
                <a:cs typeface="Calibri"/>
              </a:rPr>
              <a:t>tuples</a:t>
            </a:r>
            <a:r>
              <a:rPr sz="2300" spc="65">
                <a:latin typeface="Calibri"/>
                <a:cs typeface="Calibri"/>
              </a:rPr>
              <a:t> </a:t>
            </a:r>
            <a:r>
              <a:rPr sz="2300" spc="-5">
                <a:latin typeface="Calibri"/>
                <a:cs typeface="Calibri"/>
              </a:rPr>
              <a:t>from</a:t>
            </a:r>
            <a:r>
              <a:rPr sz="2300" spc="-60">
                <a:latin typeface="Calibri"/>
                <a:cs typeface="Calibri"/>
              </a:rPr>
              <a:t> </a:t>
            </a:r>
            <a:r>
              <a:rPr sz="2300" spc="-5">
                <a:latin typeface="Calibri"/>
                <a:cs typeface="Calibri"/>
              </a:rPr>
              <a:t>Customers</a:t>
            </a:r>
            <a:r>
              <a:rPr sz="2300" spc="-85">
                <a:latin typeface="Calibri"/>
                <a:cs typeface="Calibri"/>
              </a:rPr>
              <a:t> </a:t>
            </a:r>
            <a:r>
              <a:rPr sz="2300">
                <a:latin typeface="Calibri"/>
                <a:cs typeface="Calibri"/>
              </a:rPr>
              <a:t>where</a:t>
            </a:r>
            <a:r>
              <a:rPr sz="2300" spc="35">
                <a:latin typeface="Calibri"/>
                <a:cs typeface="Calibri"/>
              </a:rPr>
              <a:t> </a:t>
            </a:r>
            <a:r>
              <a:rPr sz="2300" spc="-5">
                <a:latin typeface="Calibri"/>
                <a:cs typeface="Calibri"/>
              </a:rPr>
              <a:t>sales</a:t>
            </a:r>
            <a:r>
              <a:rPr sz="2300" spc="-10">
                <a:latin typeface="Calibri"/>
                <a:cs typeface="Calibri"/>
              </a:rPr>
              <a:t> </a:t>
            </a:r>
            <a:r>
              <a:rPr sz="2300">
                <a:latin typeface="Calibri"/>
                <a:cs typeface="Calibri"/>
              </a:rPr>
              <a:t>is</a:t>
            </a:r>
            <a:r>
              <a:rPr sz="2300" spc="-10">
                <a:latin typeface="Calibri"/>
                <a:cs typeface="Calibri"/>
              </a:rPr>
              <a:t> </a:t>
            </a:r>
            <a:r>
              <a:rPr sz="2300">
                <a:latin typeface="Calibri"/>
                <a:cs typeface="Calibri"/>
              </a:rPr>
              <a:t>greater</a:t>
            </a:r>
          </a:p>
          <a:p>
            <a:pPr marL="1867535">
              <a:lnSpc>
                <a:spcPts val="2730"/>
              </a:lnSpc>
            </a:pPr>
            <a:r>
              <a:rPr sz="2300" spc="30">
                <a:latin typeface="Calibri"/>
                <a:cs typeface="Calibri"/>
              </a:rPr>
              <a:t>50000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851" y="5319395"/>
            <a:ext cx="57150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30">
                <a:latin typeface="Calibri"/>
                <a:cs typeface="Calibri"/>
              </a:rPr>
              <a:t>t</a:t>
            </a:r>
            <a:r>
              <a:rPr sz="2300" spc="-15">
                <a:latin typeface="Calibri"/>
                <a:cs typeface="Calibri"/>
              </a:rPr>
              <a:t>h</a:t>
            </a:r>
            <a:r>
              <a:rPr sz="2300" spc="15">
                <a:latin typeface="Calibri"/>
                <a:cs typeface="Calibri"/>
              </a:rPr>
              <a:t>a</a:t>
            </a:r>
            <a:r>
              <a:rPr sz="2300" spc="10">
                <a:latin typeface="Calibri"/>
                <a:cs typeface="Calibri"/>
              </a:rPr>
              <a:t>n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t>Projection(π)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8391" y="1180211"/>
            <a:ext cx="8750935" cy="3702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8890" indent="-228600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projection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eliminates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attributes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input</a:t>
            </a:r>
            <a:r>
              <a:rPr sz="2400" spc="-10">
                <a:latin typeface="Calibri"/>
                <a:cs typeface="Calibri"/>
              </a:rPr>
              <a:t> relation</a:t>
            </a:r>
            <a:r>
              <a:rPr sz="2400" spc="5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but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those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mentioned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projection</a:t>
            </a:r>
            <a:r>
              <a:rPr sz="2400" spc="-5">
                <a:latin typeface="Calibri"/>
                <a:cs typeface="Calibri"/>
              </a:rPr>
              <a:t> list.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projection</a:t>
            </a:r>
            <a:r>
              <a:rPr sz="2400" spc="-5">
                <a:latin typeface="Calibri"/>
                <a:cs typeface="Calibri"/>
              </a:rPr>
              <a:t> method </a:t>
            </a:r>
            <a:r>
              <a:rPr sz="2400">
                <a:latin typeface="Calibri"/>
                <a:cs typeface="Calibri"/>
              </a:rPr>
              <a:t> defines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contains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vertical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subset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8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>
                <a:latin typeface="Calibri"/>
                <a:cs typeface="Calibri"/>
              </a:rPr>
              <a:t>This helps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20">
                <a:latin typeface="Calibri"/>
                <a:cs typeface="Calibri"/>
              </a:rPr>
              <a:t>extract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values </a:t>
            </a:r>
            <a:r>
              <a:rPr sz="2400">
                <a:latin typeface="Calibri"/>
                <a:cs typeface="Calibri"/>
              </a:rPr>
              <a:t>of specified </a:t>
            </a:r>
            <a:r>
              <a:rPr sz="2400" spc="-10">
                <a:latin typeface="Calibri"/>
                <a:cs typeface="Calibri"/>
              </a:rPr>
              <a:t>attributes </a:t>
            </a:r>
            <a:r>
              <a:rPr sz="2400" spc="-3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eliminates </a:t>
            </a:r>
            <a:r>
              <a:rPr sz="2400" spc="-5">
                <a:latin typeface="Calibri"/>
                <a:cs typeface="Calibri"/>
              </a:rPr>
              <a:t> duplicate </a:t>
            </a:r>
            <a:r>
              <a:rPr sz="2400" spc="-10">
                <a:latin typeface="Calibri"/>
                <a:cs typeface="Calibri"/>
              </a:rPr>
              <a:t>values. </a:t>
            </a:r>
            <a:r>
              <a:rPr sz="2400">
                <a:latin typeface="Calibri"/>
                <a:cs typeface="Calibri"/>
              </a:rPr>
              <a:t>(pi) ∏ </a:t>
            </a:r>
            <a:r>
              <a:rPr sz="2400" spc="-5">
                <a:latin typeface="Calibri"/>
                <a:cs typeface="Calibri"/>
              </a:rPr>
              <a:t>symbol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5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choose </a:t>
            </a:r>
            <a:r>
              <a:rPr sz="2400" spc="-15">
                <a:latin typeface="Calibri"/>
                <a:cs typeface="Calibri"/>
              </a:rPr>
              <a:t>attributes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relation. </a:t>
            </a:r>
            <a:r>
              <a:rPr sz="2400">
                <a:latin typeface="Calibri"/>
                <a:cs typeface="Calibri"/>
              </a:rPr>
              <a:t>This </a:t>
            </a:r>
            <a:r>
              <a:rPr sz="2400" spc="-10">
                <a:latin typeface="Calibri"/>
                <a:cs typeface="Calibri"/>
              </a:rPr>
              <a:t>operator </a:t>
            </a:r>
            <a:r>
              <a:rPr sz="2400">
                <a:latin typeface="Calibri"/>
                <a:cs typeface="Calibri"/>
              </a:rPr>
              <a:t>helps </a:t>
            </a:r>
            <a:r>
              <a:rPr sz="2400" spc="-15">
                <a:latin typeface="Calibri"/>
                <a:cs typeface="Calibri"/>
              </a:rPr>
              <a:t>you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keep </a:t>
            </a:r>
            <a:r>
              <a:rPr sz="2400" spc="-5">
                <a:latin typeface="Calibri"/>
                <a:cs typeface="Calibri"/>
              </a:rPr>
              <a:t>specific columns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discards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other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25">
                <a:latin typeface="Calibri"/>
                <a:cs typeface="Calibri"/>
              </a:rPr>
              <a:t>N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2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∏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1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-20">
                <a:latin typeface="Calibri"/>
                <a:cs typeface="Calibri"/>
              </a:rPr>
              <a:t>2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3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(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)</a:t>
            </a:r>
          </a:p>
          <a:p>
            <a:pPr marL="241300" indent="-228600" algn="just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>
                <a:latin typeface="Calibri"/>
                <a:cs typeface="Calibri"/>
              </a:rPr>
              <a:t>A1,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A2,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A3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 </a:t>
            </a:r>
            <a:r>
              <a:rPr sz="2400">
                <a:latin typeface="Calibri"/>
                <a:cs typeface="Calibri"/>
              </a:rPr>
              <a:t>attribute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name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20">
                <a:latin typeface="Calibri"/>
                <a:cs typeface="Calibri"/>
              </a:rPr>
              <a:t>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5676" y="1650"/>
            <a:ext cx="10469880" cy="692150"/>
            <a:chOff x="1725676" y="1650"/>
            <a:chExt cx="1046988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851" y="4825"/>
              <a:ext cx="10463149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28851" y="4825"/>
              <a:ext cx="10463530" cy="685800"/>
            </a:xfrm>
            <a:custGeom>
              <a:avLst/>
              <a:gdLst/>
              <a:ahLst/>
              <a:cxnLst/>
              <a:rect l="l" t="t" r="r" b="b"/>
              <a:pathLst>
                <a:path w="10463530" h="685800">
                  <a:moveTo>
                    <a:pt x="0" y="685800"/>
                  </a:moveTo>
                  <a:lnTo>
                    <a:pt x="10463148" y="685800"/>
                  </a:lnTo>
                </a:path>
                <a:path w="10463530" h="685800">
                  <a:moveTo>
                    <a:pt x="10463149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8351" y="61594"/>
            <a:ext cx="321818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5">
                <a:solidFill>
                  <a:srgbClr val="000000"/>
                </a:solidFill>
                <a:latin typeface="Times New Roman"/>
                <a:cs typeface="Times New Roman"/>
              </a:rPr>
              <a:t>Course</a:t>
            </a:r>
            <a:r>
              <a:rPr sz="3350" spc="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1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1826" y="1459166"/>
            <a:ext cx="7625715" cy="308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>
                <a:latin typeface="Calibri"/>
                <a:cs typeface="Calibri"/>
              </a:rPr>
              <a:t>Present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an </a:t>
            </a:r>
            <a:r>
              <a:rPr sz="2000" spc="-10">
                <a:latin typeface="Calibri"/>
                <a:cs typeface="Calibri"/>
              </a:rPr>
              <a:t>introduction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to</a:t>
            </a:r>
            <a:r>
              <a:rPr sz="2000" spc="10">
                <a:latin typeface="Calibri"/>
                <a:cs typeface="Calibri"/>
              </a:rPr>
              <a:t> database </a:t>
            </a:r>
            <a:r>
              <a:rPr sz="2000">
                <a:latin typeface="Calibri"/>
                <a:cs typeface="Calibri"/>
              </a:rPr>
              <a:t>management systems,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an 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emphasis </a:t>
            </a:r>
            <a:r>
              <a:rPr sz="2000">
                <a:latin typeface="Calibri"/>
                <a:cs typeface="Calibri"/>
              </a:rPr>
              <a:t>on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how </a:t>
            </a:r>
            <a:r>
              <a:rPr sz="2000" spc="5">
                <a:latin typeface="Calibri"/>
                <a:cs typeface="Calibri"/>
              </a:rPr>
              <a:t>to </a:t>
            </a:r>
            <a:r>
              <a:rPr sz="2000" spc="-15">
                <a:latin typeface="Calibri"/>
                <a:cs typeface="Calibri"/>
              </a:rPr>
              <a:t>organize,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maintain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retrieve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- </a:t>
            </a:r>
            <a:r>
              <a:rPr sz="2000" spc="-25">
                <a:latin typeface="Calibri"/>
                <a:cs typeface="Calibri"/>
              </a:rPr>
              <a:t>efficiently,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 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effectively</a:t>
            </a:r>
            <a:r>
              <a:rPr sz="2000" spc="12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-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information from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DBMS.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17804" indent="-205740" algn="just">
              <a:lnSpc>
                <a:spcPct val="100000"/>
              </a:lnSpc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 spc="-10">
                <a:latin typeface="Calibri"/>
                <a:cs typeface="Calibri"/>
              </a:rPr>
              <a:t>Differentiate</a:t>
            </a:r>
            <a:r>
              <a:rPr sz="2000" spc="4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between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database</a:t>
            </a:r>
            <a:r>
              <a:rPr sz="2000" spc="-18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system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file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12700" marR="8890" algn="just">
              <a:lnSpc>
                <a:spcPct val="100000"/>
              </a:lnSpc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>
                <a:latin typeface="Calibri"/>
                <a:cs typeface="Calibri"/>
              </a:rPr>
              <a:t>Knowledge of </a:t>
            </a:r>
            <a:r>
              <a:rPr sz="2000" spc="5">
                <a:latin typeface="Calibri"/>
                <a:cs typeface="Calibri"/>
              </a:rPr>
              <a:t>the </a:t>
            </a:r>
            <a:r>
              <a:rPr sz="2000" spc="-20">
                <a:latin typeface="Calibri"/>
                <a:cs typeface="Calibri"/>
              </a:rPr>
              <a:t>different </a:t>
            </a:r>
            <a:r>
              <a:rPr sz="2000">
                <a:latin typeface="Calibri"/>
                <a:cs typeface="Calibri"/>
              </a:rPr>
              <a:t>models </a:t>
            </a:r>
            <a:r>
              <a:rPr sz="2000" spc="-30">
                <a:latin typeface="Calibri"/>
                <a:cs typeface="Calibri"/>
              </a:rPr>
              <a:t>like </a:t>
            </a:r>
            <a:r>
              <a:rPr sz="2000">
                <a:latin typeface="Calibri"/>
                <a:cs typeface="Calibri"/>
              </a:rPr>
              <a:t>database modeling, </a:t>
            </a:r>
            <a:r>
              <a:rPr sz="2000" spc="-15">
                <a:latin typeface="Calibri"/>
                <a:cs typeface="Calibri"/>
              </a:rPr>
              <a:t>relational, 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hierarchical</a:t>
            </a:r>
            <a:r>
              <a:rPr sz="2000" spc="14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network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models.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17804" indent="-205740" algn="just">
              <a:lnSpc>
                <a:spcPct val="100000"/>
              </a:lnSpc>
              <a:spcBef>
                <a:spcPts val="5"/>
              </a:spcBef>
              <a:buSzPct val="95000"/>
              <a:buFont typeface="Wingdings"/>
              <a:buChar char=""/>
              <a:tabLst>
                <a:tab pos="218440" algn="l"/>
              </a:tabLst>
            </a:pPr>
            <a:r>
              <a:rPr sz="2000">
                <a:latin typeface="Calibri"/>
                <a:cs typeface="Calibri"/>
              </a:rPr>
              <a:t>Explain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basic</a:t>
            </a:r>
            <a:r>
              <a:rPr sz="2000" spc="-10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issues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transaction processing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and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concurrency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control.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1650"/>
            <a:ext cx="7778750" cy="692150"/>
            <a:chOff x="2897251" y="1650"/>
            <a:chExt cx="7778750" cy="69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1884" y="57785"/>
            <a:ext cx="37293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Example</a:t>
            </a:r>
            <a:r>
              <a:rPr spc="-120"/>
              <a:t> </a:t>
            </a:r>
            <a:r>
              <a:rPr spc="5"/>
              <a:t>of</a:t>
            </a:r>
            <a:r>
              <a:rPr spc="-45"/>
              <a:t> </a:t>
            </a:r>
            <a:r>
              <a:t>Projection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447800" cy="819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1591" y="794448"/>
            <a:ext cx="3733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Consider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50</a:t>
            </a:fld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3491" y="3373919"/>
            <a:ext cx="7529830" cy="10744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280035" algn="l"/>
              </a:tabLst>
            </a:pPr>
            <a:r>
              <a:rPr sz="2400" spc="-5">
                <a:latin typeface="Calibri"/>
                <a:cs typeface="Calibri"/>
              </a:rPr>
              <a:t>Here,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projection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CustomerName</a:t>
            </a:r>
            <a:r>
              <a:rPr sz="2400" spc="-2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status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give</a:t>
            </a:r>
            <a:endParaRPr sz="240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80035" algn="l"/>
              </a:tabLst>
            </a:pPr>
            <a:r>
              <a:rPr sz="3600" b="1" baseline="12731">
                <a:latin typeface="Calibri"/>
                <a:cs typeface="Calibri"/>
              </a:rPr>
              <a:t>Π</a:t>
            </a:r>
            <a:r>
              <a:rPr sz="3600" b="1" spc="-67" baseline="12731">
                <a:latin typeface="Calibri"/>
                <a:cs typeface="Calibri"/>
              </a:rPr>
              <a:t> </a:t>
            </a:r>
            <a:r>
              <a:rPr sz="1550" b="1">
                <a:latin typeface="Calibri"/>
                <a:cs typeface="Calibri"/>
              </a:rPr>
              <a:t>CustomerName,</a:t>
            </a:r>
            <a:r>
              <a:rPr sz="1550" b="1" spc="280">
                <a:latin typeface="Calibri"/>
                <a:cs typeface="Calibri"/>
              </a:rPr>
              <a:t> </a:t>
            </a:r>
            <a:r>
              <a:rPr sz="1550" b="1" spc="-5">
                <a:latin typeface="Calibri"/>
                <a:cs typeface="Calibri"/>
              </a:rPr>
              <a:t>Status</a:t>
            </a:r>
            <a:r>
              <a:rPr sz="1550" b="1" spc="65">
                <a:latin typeface="Calibri"/>
                <a:cs typeface="Calibri"/>
              </a:rPr>
              <a:t> </a:t>
            </a:r>
            <a:r>
              <a:rPr sz="3600" b="1" spc="-7" baseline="12731">
                <a:latin typeface="Calibri"/>
                <a:cs typeface="Calibri"/>
              </a:rPr>
              <a:t>(Customers)</a:t>
            </a:r>
            <a:endParaRPr sz="3600" baseline="12731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71748" y="1334388"/>
          <a:ext cx="618744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Amazon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Inactive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Alibaba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42344"/>
              </p:ext>
            </p:extLst>
          </p:nvPr>
        </p:nvGraphicFramePr>
        <p:xfrm>
          <a:off x="4400404" y="4610776"/>
          <a:ext cx="6096000" cy="1854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Amazon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Inactive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Alibaba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"/>
              <a:t>Rename</a:t>
            </a:r>
            <a:r>
              <a:rPr spc="-55"/>
              <a:t> </a:t>
            </a:r>
            <a:r>
              <a:rPr spc="5"/>
              <a:t>(ρ)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4585" y="1803780"/>
            <a:ext cx="8712835" cy="254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1394460" algn="l"/>
                <a:tab pos="1727835" algn="l"/>
                <a:tab pos="2014220" algn="l"/>
                <a:tab pos="2872105" algn="l"/>
                <a:tab pos="4225290" algn="l"/>
                <a:tab pos="4968875" algn="l"/>
                <a:tab pos="5464810" algn="l"/>
                <a:tab pos="6789420" algn="l"/>
                <a:tab pos="8152765" algn="l"/>
                <a:tab pos="8553450" algn="l"/>
              </a:tabLst>
            </a:pPr>
            <a:r>
              <a:rPr sz="2400" spc="-10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25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	a	</a:t>
            </a:r>
            <a:r>
              <a:rPr sz="2400" spc="5">
                <a:latin typeface="Calibri"/>
                <a:cs typeface="Calibri"/>
              </a:rPr>
              <a:t>un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5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y	o</a:t>
            </a:r>
            <a:r>
              <a:rPr sz="2400" spc="5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on	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ed	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>
                <a:latin typeface="Calibri"/>
                <a:cs typeface="Calibri"/>
              </a:rPr>
              <a:t>or	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tt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65">
                <a:latin typeface="Calibri"/>
                <a:cs typeface="Calibri"/>
              </a:rPr>
              <a:t>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es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	a</a:t>
            </a:r>
          </a:p>
          <a:p>
            <a:pPr marL="241300">
              <a:lnSpc>
                <a:spcPts val="2755"/>
              </a:lnSpc>
            </a:pPr>
            <a:r>
              <a:rPr sz="2400" spc="-10"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>
                <a:latin typeface="Calibri"/>
                <a:cs typeface="Calibri"/>
              </a:rPr>
              <a:t>‘Rename'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denoted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small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Greek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letter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rho </a:t>
            </a:r>
            <a:r>
              <a:rPr sz="2400" spc="-15">
                <a:latin typeface="Calibri"/>
                <a:cs typeface="Calibri"/>
              </a:rPr>
              <a:t>ρ.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>
                <a:latin typeface="Calibri"/>
                <a:cs typeface="Calibri"/>
              </a:rPr>
              <a:t>ρ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(a/b)R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will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rename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attribute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‘b’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85">
                <a:latin typeface="Calibri"/>
                <a:cs typeface="Calibri"/>
              </a:rPr>
              <a:t>‘a’.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pc="15"/>
              <a:t>Union</a:t>
            </a:r>
            <a:r>
              <a:rPr spc="-65"/>
              <a:t> </a:t>
            </a:r>
            <a:r>
              <a:t>operation</a:t>
            </a:r>
            <a:r>
              <a:rPr spc="-145"/>
              <a:t> </a:t>
            </a:r>
            <a:r>
              <a:rPr spc="10"/>
              <a:t>(υ)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6410" y="1293494"/>
            <a:ext cx="8848090" cy="31489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spc="5">
                <a:solidFill>
                  <a:srgbClr val="FF0000"/>
                </a:solidFill>
                <a:latin typeface="Calibri"/>
                <a:cs typeface="Calibri"/>
              </a:rPr>
              <a:t>UNION </a:t>
            </a:r>
            <a:r>
              <a:rPr sz="2400" spc="-15">
                <a:latin typeface="Calibri"/>
                <a:cs typeface="Calibri"/>
              </a:rPr>
              <a:t>is symbolized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 </a:t>
            </a:r>
            <a:r>
              <a:rPr sz="2400" spc="105">
                <a:latin typeface="Cambria Math"/>
                <a:cs typeface="Cambria Math"/>
              </a:rPr>
              <a:t>𝖴 </a:t>
            </a:r>
            <a:r>
              <a:rPr sz="2400" spc="-20">
                <a:latin typeface="Calibri"/>
                <a:cs typeface="Calibri"/>
              </a:rPr>
              <a:t>symbol. </a:t>
            </a:r>
            <a:r>
              <a:rPr sz="2400" spc="-5">
                <a:latin typeface="Calibri"/>
                <a:cs typeface="Calibri"/>
              </a:rPr>
              <a:t>It </a:t>
            </a:r>
            <a:r>
              <a:rPr sz="2400" spc="-10">
                <a:latin typeface="Calibri"/>
                <a:cs typeface="Calibri"/>
              </a:rPr>
              <a:t>includes</a:t>
            </a:r>
            <a:r>
              <a:rPr sz="2400" spc="5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 </a:t>
            </a:r>
            <a:r>
              <a:rPr sz="2400">
                <a:latin typeface="Calibri"/>
                <a:cs typeface="Calibri"/>
              </a:rPr>
              <a:t>tuples that </a:t>
            </a:r>
            <a:r>
              <a:rPr sz="2400" spc="-15">
                <a:latin typeface="Calibri"/>
                <a:cs typeface="Calibri"/>
              </a:rPr>
              <a:t>are either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R or S </a:t>
            </a:r>
            <a:r>
              <a:rPr sz="2400" spc="5">
                <a:latin typeface="Calibri"/>
                <a:cs typeface="Calibri"/>
              </a:rPr>
              <a:t>or </a:t>
            </a:r>
            <a:r>
              <a:rPr sz="2400" spc="-15">
                <a:latin typeface="Calibri"/>
                <a:cs typeface="Calibri"/>
              </a:rPr>
              <a:t>both in </a:t>
            </a:r>
            <a:r>
              <a:rPr sz="2400">
                <a:latin typeface="Calibri"/>
                <a:cs typeface="Calibri"/>
              </a:rPr>
              <a:t>R &amp; S.It </a:t>
            </a:r>
            <a:r>
              <a:rPr sz="2400" spc="-10">
                <a:latin typeface="Calibri"/>
                <a:cs typeface="Calibri"/>
              </a:rPr>
              <a:t>also </a:t>
            </a:r>
            <a:r>
              <a:rPr sz="2400" spc="-5">
                <a:latin typeface="Calibri"/>
                <a:cs typeface="Calibri"/>
              </a:rPr>
              <a:t>eliminates </a:t>
            </a:r>
            <a:r>
              <a:rPr sz="2400" spc="-10">
                <a:latin typeface="Calibri"/>
                <a:cs typeface="Calibri"/>
              </a:rPr>
              <a:t>duplicate </a:t>
            </a:r>
            <a:r>
              <a:rPr sz="2400" spc="5">
                <a:latin typeface="Calibri"/>
                <a:cs typeface="Calibri"/>
              </a:rPr>
              <a:t>tuples. </a:t>
            </a:r>
            <a:r>
              <a:rPr sz="2400" spc="-20">
                <a:latin typeface="Calibri"/>
                <a:cs typeface="Calibri"/>
              </a:rPr>
              <a:t>So, </a:t>
            </a:r>
            <a:r>
              <a:rPr sz="2400" spc="-15">
                <a:latin typeface="Calibri"/>
                <a:cs typeface="Calibri"/>
              </a:rPr>
              <a:t>set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UN</a:t>
            </a:r>
            <a:r>
              <a:rPr sz="2400" b="1" spc="30">
                <a:latin typeface="Calibri"/>
                <a:cs typeface="Calibri"/>
              </a:rPr>
              <a:t>I</a:t>
            </a:r>
            <a:r>
              <a:rPr sz="2400" b="1" spc="20">
                <a:latin typeface="Calibri"/>
                <a:cs typeface="Calibri"/>
              </a:rPr>
              <a:t>O</a:t>
            </a:r>
            <a:r>
              <a:rPr sz="2400" b="1">
                <a:latin typeface="Calibri"/>
                <a:cs typeface="Calibri"/>
              </a:rPr>
              <a:t>N</a:t>
            </a:r>
            <a:r>
              <a:rPr sz="2400" b="1" spc="-10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wo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0">
                <a:latin typeface="Calibri"/>
                <a:cs typeface="Calibri"/>
              </a:rPr>
              <a:t>xp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ed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:</a:t>
            </a:r>
          </a:p>
          <a:p>
            <a:pPr marL="212725">
              <a:lnSpc>
                <a:spcPct val="100000"/>
              </a:lnSpc>
              <a:spcBef>
                <a:spcPts val="725"/>
              </a:spcBef>
            </a:pPr>
            <a:r>
              <a:rPr sz="2400" b="1">
                <a:latin typeface="Calibri"/>
                <a:cs typeface="Calibri"/>
              </a:rPr>
              <a:t>A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spc="105">
                <a:latin typeface="Cambria Math"/>
                <a:cs typeface="Cambria Math"/>
              </a:rPr>
              <a:t>𝖴</a:t>
            </a:r>
            <a:r>
              <a:rPr sz="2400" spc="-90">
                <a:latin typeface="Cambria Math"/>
                <a:cs typeface="Cambria Math"/>
              </a:rPr>
              <a:t> </a:t>
            </a:r>
            <a:r>
              <a:rPr sz="2400" b="1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>
                <a:latin typeface="Calibri"/>
                <a:cs typeface="Calibri"/>
              </a:rPr>
              <a:t>For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union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operation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valid,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following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must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hold</a:t>
            </a:r>
            <a:r>
              <a:rPr sz="2400">
                <a:latin typeface="Calibri"/>
                <a:cs typeface="Calibri"/>
              </a:rPr>
              <a:t> :</a:t>
            </a: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>
                <a:latin typeface="Calibri"/>
                <a:cs typeface="Calibri"/>
              </a:rPr>
              <a:t>R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must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same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number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>
                <a:latin typeface="Calibri"/>
                <a:cs typeface="Calibri"/>
              </a:rPr>
              <a:t>Attribute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domains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need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compatible.</a:t>
            </a:r>
          </a:p>
          <a:p>
            <a:pPr marL="699135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>
                <a:latin typeface="Calibri"/>
                <a:cs typeface="Calibri"/>
              </a:rPr>
              <a:t>Duplicate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tuples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should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automatically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removed.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t>Example</a:t>
            </a:r>
            <a:r>
              <a:rPr spc="-120"/>
              <a:t> </a:t>
            </a:r>
            <a:r>
              <a:rPr spc="5"/>
              <a:t>of</a:t>
            </a:r>
            <a:r>
              <a:rPr spc="-40"/>
              <a:t> </a:t>
            </a:r>
            <a:r>
              <a:rPr spc="10"/>
              <a:t>Union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2625" y="1094422"/>
            <a:ext cx="36156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>
                <a:latin typeface="Calibri"/>
                <a:cs typeface="Calibri"/>
              </a:rPr>
              <a:t>Consider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following</a:t>
            </a:r>
            <a:r>
              <a:rPr sz="2150" spc="4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tables.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2625" y="3669728"/>
            <a:ext cx="15144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>
                <a:latin typeface="Calibri"/>
                <a:cs typeface="Calibri"/>
              </a:rPr>
              <a:t>A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110">
                <a:latin typeface="Cambria Math"/>
                <a:cs typeface="Cambria Math"/>
              </a:rPr>
              <a:t>𝖴</a:t>
            </a:r>
            <a:r>
              <a:rPr sz="2150" spc="-30">
                <a:latin typeface="Cambria Math"/>
                <a:cs typeface="Cambria Math"/>
              </a:rPr>
              <a:t> </a:t>
            </a:r>
            <a:r>
              <a:rPr sz="2150" spc="15">
                <a:latin typeface="Calibri"/>
                <a:cs typeface="Calibri"/>
              </a:rPr>
              <a:t>B </a:t>
            </a:r>
            <a:r>
              <a:rPr sz="2150" spc="10">
                <a:latin typeface="Calibri"/>
                <a:cs typeface="Calibri"/>
              </a:rPr>
              <a:t>gives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40810" y="1669160"/>
          <a:ext cx="6096000" cy="147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800" b="1" spc="-8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73196" y="4183760"/>
          <a:ext cx="6096000" cy="1483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</a:t>
                      </a:r>
                      <a:r>
                        <a:rPr sz="1800" b="1" spc="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</a:t>
                      </a:r>
                      <a:r>
                        <a:rPr sz="1800" b="1" spc="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4127" y="9525"/>
            <a:ext cx="113289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20"/>
              <a:t>S</a:t>
            </a:r>
            <a:r>
              <a:rPr spc="35"/>
              <a:t>e</a:t>
            </a:r>
            <a:r>
              <a:rPr spc="10"/>
              <a:t>t</a:t>
            </a:r>
            <a:r>
              <a:rPr spc="-45"/>
              <a:t> </a:t>
            </a:r>
            <a:r>
              <a:rPr spc="10"/>
              <a:t>D</a:t>
            </a:r>
            <a:r>
              <a:rPr spc="20"/>
              <a:t>i</a:t>
            </a:r>
            <a:r>
              <a:rPr spc="25"/>
              <a:t>f</a:t>
            </a:r>
            <a:r>
              <a:rPr spc="-45"/>
              <a:t>f</a:t>
            </a:r>
            <a:r>
              <a:rPr spc="35"/>
              <a:t>e</a:t>
            </a:r>
            <a:r>
              <a:rPr spc="-15"/>
              <a:t>r</a:t>
            </a:r>
            <a:r>
              <a:rPr spc="35"/>
              <a:t>e</a:t>
            </a:r>
            <a:r>
              <a:rPr spc="10"/>
              <a:t>nce</a:t>
            </a:r>
            <a:r>
              <a:rPr spc="-254"/>
              <a:t> </a:t>
            </a:r>
            <a:r>
              <a:rPr spc="-5"/>
              <a:t>(</a:t>
            </a:r>
            <a:r>
              <a:rPr spc="-10"/>
              <a:t>-</a:t>
            </a:r>
            <a:r>
              <a:rPr spc="5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2526" y="1189291"/>
            <a:ext cx="8676005" cy="44837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1300" marR="5080" indent="-229235">
              <a:lnSpc>
                <a:spcPct val="70400"/>
              </a:lnSpc>
              <a:spcBef>
                <a:spcPts val="95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result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FF0000"/>
                </a:solidFill>
                <a:latin typeface="Calibri"/>
                <a:cs typeface="Calibri"/>
              </a:rPr>
              <a:t>set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spc="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is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tuples,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which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present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in </a:t>
            </a:r>
            <a:r>
              <a:rPr sz="2400" spc="-5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but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second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relation.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–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Symbol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denotes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455"/>
              </a:lnSpc>
              <a:spcBef>
                <a:spcPts val="1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result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–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B,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includes</a:t>
            </a:r>
            <a:r>
              <a:rPr sz="2400" spc="114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tuples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5"/>
              </a:lnSpc>
            </a:pP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but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20">
                <a:latin typeface="Calibri"/>
                <a:cs typeface="Calibri"/>
              </a:rPr>
              <a:t> B.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</a:pPr>
            <a:r>
              <a:rPr sz="2400" b="1" spc="-10">
                <a:latin typeface="Calibri"/>
                <a:cs typeface="Calibri"/>
              </a:rPr>
              <a:t>Notation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r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−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Finds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tuples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that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5">
                <a:latin typeface="Calibri"/>
                <a:cs typeface="Calibri"/>
              </a:rPr>
              <a:t>present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but </a:t>
            </a:r>
            <a:r>
              <a:rPr sz="2400">
                <a:latin typeface="Calibri"/>
                <a:cs typeface="Calibri"/>
              </a:rPr>
              <a:t>not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attribute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A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has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match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-5">
                <a:latin typeface="Calibri"/>
                <a:cs typeface="Calibri"/>
              </a:rPr>
              <a:t> attribute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241300" marR="6985" indent="-229235">
              <a:lnSpc>
                <a:spcPct val="704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two-operand </a:t>
            </a:r>
            <a:r>
              <a:rPr sz="2400" spc="-10">
                <a:latin typeface="Calibri"/>
                <a:cs typeface="Calibri"/>
              </a:rPr>
              <a:t>relations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B </a:t>
            </a:r>
            <a:r>
              <a:rPr sz="2400" spc="5">
                <a:latin typeface="Calibri"/>
                <a:cs typeface="Calibri"/>
              </a:rPr>
              <a:t>should be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either compatible </a:t>
            </a:r>
            <a:r>
              <a:rPr sz="2400" spc="5">
                <a:latin typeface="Calibri"/>
                <a:cs typeface="Calibri"/>
              </a:rPr>
              <a:t>or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Union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compatible.</a:t>
            </a:r>
          </a:p>
          <a:p>
            <a:pPr marL="241300" marR="5080" indent="-229235">
              <a:lnSpc>
                <a:spcPct val="67800"/>
              </a:lnSpc>
              <a:spcBef>
                <a:spcPts val="1125"/>
              </a:spcBef>
              <a:buFont typeface="Arial MT"/>
              <a:buChar char="•"/>
              <a:tabLst>
                <a:tab pos="241935" algn="l"/>
                <a:tab pos="1508760" algn="l"/>
                <a:tab pos="3024505" algn="l"/>
                <a:tab pos="7275830" algn="l"/>
                <a:tab pos="7914640" algn="l"/>
              </a:tabLst>
            </a:pPr>
            <a:r>
              <a:rPr sz="2400" spc="-5">
                <a:latin typeface="Calibri"/>
                <a:cs typeface="Calibri"/>
              </a:rPr>
              <a:t>It</a:t>
            </a:r>
            <a:r>
              <a:rPr sz="2400" spc="4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should	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defined	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3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consisting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459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45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tuples	</a:t>
            </a:r>
            <a:r>
              <a:rPr sz="2400" spc="-5">
                <a:latin typeface="Calibri"/>
                <a:cs typeface="Calibri"/>
              </a:rPr>
              <a:t>that	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35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in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A,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but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7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545"/>
              </a:spcBef>
            </a:pPr>
            <a:r>
              <a:rPr spc="-15"/>
              <a:t>S</a:t>
            </a:r>
            <a:r>
              <a:rPr spc="35"/>
              <a:t>e</a:t>
            </a:r>
            <a:r>
              <a:rPr spc="10"/>
              <a:t>t</a:t>
            </a:r>
            <a:r>
              <a:rPr spc="-40"/>
              <a:t> </a:t>
            </a:r>
            <a:r>
              <a:rPr spc="10"/>
              <a:t>D</a:t>
            </a:r>
            <a:r>
              <a:rPr spc="20"/>
              <a:t>i</a:t>
            </a:r>
            <a:r>
              <a:rPr spc="25"/>
              <a:t>f</a:t>
            </a:r>
            <a:r>
              <a:rPr spc="-45"/>
              <a:t>f</a:t>
            </a:r>
            <a:r>
              <a:rPr spc="35"/>
              <a:t>e</a:t>
            </a:r>
            <a:r>
              <a:rPr spc="-15"/>
              <a:t>r</a:t>
            </a:r>
            <a:r>
              <a:rPr spc="35"/>
              <a:t>e</a:t>
            </a:r>
            <a:r>
              <a:rPr spc="10"/>
              <a:t>nce</a:t>
            </a:r>
            <a:r>
              <a:rPr spc="-250"/>
              <a:t> </a:t>
            </a:r>
            <a:r>
              <a:rPr spc="-30"/>
              <a:t>(</a:t>
            </a:r>
            <a:r>
              <a:rPr spc="-10"/>
              <a:t>-</a:t>
            </a:r>
            <a:r>
              <a:rPr spc="5"/>
              <a:t>)</a:t>
            </a:r>
            <a:r>
              <a:rPr spc="-10"/>
              <a:t> </a:t>
            </a:r>
            <a:r>
              <a:rPr spc="10"/>
              <a:t>E</a:t>
            </a:r>
            <a:r>
              <a:rPr spc="-50"/>
              <a:t>x</a:t>
            </a:r>
            <a:r>
              <a:rPr spc="-10"/>
              <a:t>a</a:t>
            </a:r>
            <a:r>
              <a:rPr spc="15"/>
              <a:t>mp</a:t>
            </a:r>
            <a:r>
              <a:rPr spc="20"/>
              <a:t>l</a:t>
            </a:r>
            <a:r>
              <a:rPr spc="1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3420" y="3602926"/>
            <a:ext cx="18980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>
                <a:latin typeface="Calibri"/>
                <a:cs typeface="Calibri"/>
              </a:rPr>
              <a:t>Example: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A-B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90010" y="4354957"/>
          <a:ext cx="6596380" cy="110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800" b="1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b="1" spc="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96360" y="1501584"/>
          <a:ext cx="6515099" cy="173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3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28575" marB="0"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45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>
                          <a:latin typeface="Calibri"/>
                          <a:cs typeface="Calibri"/>
                        </a:rPr>
                        <a:t>abl</a:t>
                      </a:r>
                      <a:r>
                        <a:rPr sz="1800" b="1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D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 marR="124460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  1</a:t>
                      </a:r>
                    </a:p>
                  </a:txBody>
                  <a:tcPr marL="0" marR="0" marT="27305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66370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66370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66370" marB="0"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0480" marB="0">
                    <a:lnT w="9525">
                      <a:solidFill>
                        <a:srgbClr val="EDEDED"/>
                      </a:solidFill>
                      <a:prstDash val="solid"/>
                    </a:lnT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0720" y="43815"/>
            <a:ext cx="205358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/>
              <a:t>Intersection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5800" y="1160906"/>
            <a:ext cx="8075295" cy="172338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20">
                <a:latin typeface="Calibri"/>
                <a:cs typeface="Calibri"/>
              </a:rPr>
              <a:t>An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intersection</a:t>
            </a:r>
            <a:r>
              <a:rPr sz="24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defined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symbol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∩</a:t>
            </a:r>
          </a:p>
          <a:p>
            <a:pPr marL="212725">
              <a:lnSpc>
                <a:spcPct val="100000"/>
              </a:lnSpc>
              <a:spcBef>
                <a:spcPts val="725"/>
              </a:spcBef>
            </a:pPr>
            <a:r>
              <a:rPr sz="2400" b="1" spc="-5">
                <a:latin typeface="Calibri"/>
                <a:cs typeface="Calibri"/>
              </a:rPr>
              <a:t>Notation</a:t>
            </a:r>
            <a:r>
              <a:rPr sz="2400" b="1" spc="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</a:t>
            </a:r>
            <a:r>
              <a:rPr sz="2400" b="1" spc="-6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∩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15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  <a:tab pos="1308735" algn="l"/>
                <a:tab pos="7323455" algn="l"/>
              </a:tabLst>
            </a:pPr>
            <a:r>
              <a:rPr sz="2400" spc="5">
                <a:latin typeface="Calibri"/>
                <a:cs typeface="Calibri"/>
              </a:rPr>
              <a:t>Defines	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4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consisting</a:t>
            </a:r>
            <a:r>
              <a:rPr sz="2400" spc="45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459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4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set</a:t>
            </a:r>
            <a:r>
              <a:rPr sz="2400" spc="4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38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4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tuple</a:t>
            </a:r>
            <a:r>
              <a:rPr sz="2400" spc="4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that	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28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5">
                <a:latin typeface="Calibri"/>
                <a:cs typeface="Calibri"/>
              </a:rPr>
              <a:t>both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B.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However,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B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must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union-compatible.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00" y="3467100"/>
            <a:ext cx="4819650" cy="1257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5512" y="19050"/>
            <a:ext cx="1160087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-5"/>
              <a:t>Intersection</a:t>
            </a:r>
            <a:r>
              <a:rPr spc="-155"/>
              <a:t> </a:t>
            </a:r>
            <a:r>
              <a:rPr spc="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3530536"/>
            <a:ext cx="19843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>
                <a:latin typeface="Calibri"/>
                <a:cs typeface="Calibri"/>
              </a:rPr>
              <a:t>Example: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A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∩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B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69335" y="4108450"/>
          <a:ext cx="6008370" cy="113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06"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800" b="1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∩</a:t>
                      </a:r>
                      <a:r>
                        <a:rPr sz="1800" b="1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1370030"/>
            <a:ext cx="7623357" cy="1627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t>Cartesian</a:t>
            </a:r>
            <a:r>
              <a:rPr spc="-60"/>
              <a:t> </a:t>
            </a:r>
            <a:r>
              <a:t>Product(X)</a:t>
            </a:r>
            <a:r>
              <a:rPr spc="-85"/>
              <a:t> </a:t>
            </a:r>
            <a:r>
              <a:rPr spc="25"/>
              <a:t>in</a:t>
            </a:r>
            <a:r>
              <a:rPr spc="-60"/>
              <a:t> </a:t>
            </a:r>
            <a:r>
              <a:rPr spc="15"/>
              <a:t>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3491" y="885443"/>
            <a:ext cx="8608695" cy="34163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0800" marR="33655" algn="just">
              <a:lnSpc>
                <a:spcPct val="90000"/>
              </a:lnSpc>
              <a:spcBef>
                <a:spcPts val="390"/>
              </a:spcBef>
            </a:pP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Cartesian </a:t>
            </a:r>
            <a:r>
              <a:rPr sz="2400" spc="-5">
                <a:solidFill>
                  <a:srgbClr val="FF0000"/>
                </a:solidFill>
                <a:latin typeface="Calibri"/>
                <a:cs typeface="Calibri"/>
              </a:rPr>
              <a:t>Product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-10">
                <a:latin typeface="Calibri"/>
                <a:cs typeface="Calibri"/>
              </a:rPr>
              <a:t>DBMS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-10">
                <a:latin typeface="Calibri"/>
                <a:cs typeface="Calibri"/>
              </a:rPr>
              <a:t>an operation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5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merge </a:t>
            </a:r>
            <a:r>
              <a:rPr sz="2400" spc="-5">
                <a:latin typeface="Calibri"/>
                <a:cs typeface="Calibri"/>
              </a:rPr>
              <a:t>columns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two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relations.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40">
                <a:latin typeface="Calibri"/>
                <a:cs typeface="Calibri"/>
              </a:rPr>
              <a:t>Generally,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cartesian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product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never</a:t>
            </a:r>
            <a:r>
              <a:rPr sz="2400">
                <a:latin typeface="Calibri"/>
                <a:cs typeface="Calibri"/>
              </a:rPr>
              <a:t> 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meaningful </a:t>
            </a:r>
            <a:r>
              <a:rPr sz="2400" spc="-15">
                <a:latin typeface="Calibri"/>
                <a:cs typeface="Calibri"/>
              </a:rPr>
              <a:t>operation </a:t>
            </a:r>
            <a:r>
              <a:rPr sz="2400" spc="5">
                <a:latin typeface="Calibri"/>
                <a:cs typeface="Calibri"/>
              </a:rPr>
              <a:t>when </a:t>
            </a:r>
            <a:r>
              <a:rPr sz="2400" spc="-15">
                <a:latin typeface="Calibri"/>
                <a:cs typeface="Calibri"/>
              </a:rPr>
              <a:t>it </a:t>
            </a:r>
            <a:r>
              <a:rPr sz="2400" spc="-5">
                <a:latin typeface="Calibri"/>
                <a:cs typeface="Calibri"/>
              </a:rPr>
              <a:t>performs alone. </a:t>
            </a:r>
            <a:r>
              <a:rPr sz="2400" spc="-40">
                <a:latin typeface="Calibri"/>
                <a:cs typeface="Calibri"/>
              </a:rPr>
              <a:t>However, </a:t>
            </a:r>
            <a:r>
              <a:rPr sz="2400" spc="-15">
                <a:latin typeface="Calibri"/>
                <a:cs typeface="Calibri"/>
              </a:rPr>
              <a:t>it </a:t>
            </a:r>
            <a:r>
              <a:rPr sz="2400">
                <a:latin typeface="Calibri"/>
                <a:cs typeface="Calibri"/>
              </a:rPr>
              <a:t>becomes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meaningful </a:t>
            </a:r>
            <a:r>
              <a:rPr sz="2400" spc="5">
                <a:latin typeface="Calibri"/>
                <a:cs typeface="Calibri"/>
              </a:rPr>
              <a:t>when </a:t>
            </a:r>
            <a:r>
              <a:rPr sz="2400" spc="-15">
                <a:latin typeface="Calibri"/>
                <a:cs typeface="Calibri"/>
              </a:rPr>
              <a:t>it is followed </a:t>
            </a:r>
            <a:r>
              <a:rPr sz="2400" spc="5">
                <a:latin typeface="Calibri"/>
                <a:cs typeface="Calibri"/>
              </a:rPr>
              <a:t>by other </a:t>
            </a:r>
            <a:r>
              <a:rPr sz="2400" spc="-5">
                <a:latin typeface="Calibri"/>
                <a:cs typeface="Calibri"/>
              </a:rPr>
              <a:t>operations. It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 spc="15">
                <a:latin typeface="Calibri"/>
                <a:cs typeface="Calibri"/>
              </a:rPr>
              <a:t>also </a:t>
            </a:r>
            <a:r>
              <a:rPr sz="2400" spc="-10">
                <a:latin typeface="Calibri"/>
                <a:cs typeface="Calibri"/>
              </a:rPr>
              <a:t>called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Cross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Product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Cross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80035" algn="l"/>
              </a:tabLst>
            </a:pPr>
            <a:r>
              <a:rPr sz="3600" b="1" baseline="11574">
                <a:latin typeface="Calibri"/>
                <a:cs typeface="Calibri"/>
              </a:rPr>
              <a:t>σ</a:t>
            </a:r>
            <a:r>
              <a:rPr sz="3600" b="1" spc="30" baseline="11574">
                <a:latin typeface="Calibri"/>
                <a:cs typeface="Calibri"/>
              </a:rPr>
              <a:t> </a:t>
            </a:r>
            <a:r>
              <a:rPr sz="1550" b="1" spc="20">
                <a:latin typeface="Calibri"/>
                <a:cs typeface="Calibri"/>
              </a:rPr>
              <a:t>c</a:t>
            </a:r>
            <a:r>
              <a:rPr sz="1550" b="1" spc="-15">
                <a:latin typeface="Calibri"/>
                <a:cs typeface="Calibri"/>
              </a:rPr>
              <a:t>o</a:t>
            </a:r>
            <a:r>
              <a:rPr sz="1550" b="1" spc="-10">
                <a:latin typeface="Calibri"/>
                <a:cs typeface="Calibri"/>
              </a:rPr>
              <a:t>l</a:t>
            </a:r>
            <a:r>
              <a:rPr sz="1550" b="1" spc="-15">
                <a:latin typeface="Calibri"/>
                <a:cs typeface="Calibri"/>
              </a:rPr>
              <a:t>u</a:t>
            </a:r>
            <a:r>
              <a:rPr sz="1550" b="1" spc="10">
                <a:latin typeface="Calibri"/>
                <a:cs typeface="Calibri"/>
              </a:rPr>
              <a:t>mn</a:t>
            </a:r>
            <a:r>
              <a:rPr sz="1550" b="1" spc="80">
                <a:latin typeface="Calibri"/>
                <a:cs typeface="Calibri"/>
              </a:rPr>
              <a:t> </a:t>
            </a:r>
            <a:r>
              <a:rPr sz="1550" b="1" spc="10">
                <a:latin typeface="Calibri"/>
                <a:cs typeface="Calibri"/>
              </a:rPr>
              <a:t>2</a:t>
            </a:r>
            <a:r>
              <a:rPr sz="1550" b="1" spc="50">
                <a:latin typeface="Calibri"/>
                <a:cs typeface="Calibri"/>
              </a:rPr>
              <a:t> </a:t>
            </a:r>
            <a:r>
              <a:rPr sz="3600" b="1" baseline="11574">
                <a:latin typeface="Calibri"/>
                <a:cs typeface="Calibri"/>
              </a:rPr>
              <a:t>=</a:t>
            </a:r>
            <a:r>
              <a:rPr sz="3600" b="1" spc="-247" baseline="11574">
                <a:latin typeface="Calibri"/>
                <a:cs typeface="Calibri"/>
              </a:rPr>
              <a:t> </a:t>
            </a:r>
            <a:r>
              <a:rPr sz="1550" b="1" spc="-30">
                <a:latin typeface="Calibri"/>
                <a:cs typeface="Calibri"/>
              </a:rPr>
              <a:t>‘</a:t>
            </a:r>
            <a:r>
              <a:rPr sz="1550" b="1" spc="30">
                <a:latin typeface="Calibri"/>
                <a:cs typeface="Calibri"/>
              </a:rPr>
              <a:t>1</a:t>
            </a:r>
            <a:r>
              <a:rPr sz="1550" b="1" spc="5">
                <a:latin typeface="Calibri"/>
                <a:cs typeface="Calibri"/>
              </a:rPr>
              <a:t>’</a:t>
            </a:r>
            <a:r>
              <a:rPr sz="1550" b="1" spc="65">
                <a:latin typeface="Calibri"/>
                <a:cs typeface="Calibri"/>
              </a:rPr>
              <a:t> </a:t>
            </a:r>
            <a:r>
              <a:rPr sz="3600" b="1" baseline="11574">
                <a:latin typeface="Calibri"/>
                <a:cs typeface="Calibri"/>
              </a:rPr>
              <a:t>(A</a:t>
            </a:r>
            <a:r>
              <a:rPr sz="3600" b="1" spc="-75" baseline="11574">
                <a:latin typeface="Calibri"/>
                <a:cs typeface="Calibri"/>
              </a:rPr>
              <a:t> </a:t>
            </a:r>
            <a:r>
              <a:rPr sz="3600" b="1" baseline="11574">
                <a:latin typeface="Calibri"/>
                <a:cs typeface="Calibri"/>
              </a:rPr>
              <a:t>X</a:t>
            </a:r>
            <a:r>
              <a:rPr sz="3600" b="1" spc="15" baseline="11574">
                <a:latin typeface="Calibri"/>
                <a:cs typeface="Calibri"/>
              </a:rPr>
              <a:t> </a:t>
            </a:r>
            <a:r>
              <a:rPr sz="3600" b="1" baseline="11574">
                <a:latin typeface="Calibri"/>
                <a:cs typeface="Calibri"/>
              </a:rPr>
              <a:t>B)</a:t>
            </a:r>
            <a:endParaRPr sz="3600" baseline="11574">
              <a:latin typeface="Calibri"/>
              <a:cs typeface="Calibri"/>
            </a:endParaRPr>
          </a:p>
          <a:p>
            <a:pPr marL="279400" marR="43180" indent="-229235">
              <a:lnSpc>
                <a:spcPts val="2630"/>
              </a:lnSpc>
              <a:spcBef>
                <a:spcPts val="500"/>
              </a:spcBef>
              <a:buFont typeface="Arial MT"/>
              <a:buChar char="•"/>
              <a:tabLst>
                <a:tab pos="280035" algn="l"/>
              </a:tabLst>
            </a:pPr>
            <a:r>
              <a:rPr sz="2400" spc="5">
                <a:latin typeface="Calibri"/>
                <a:cs typeface="Calibri"/>
              </a:rPr>
              <a:t>Output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–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above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example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shows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rows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whose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column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2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has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value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1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75533" y="4379086"/>
          <a:ext cx="5929630" cy="146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σ</a:t>
                      </a:r>
                      <a:r>
                        <a:rPr sz="1800" b="1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r>
                        <a:rPr sz="18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‘1’</a:t>
                      </a:r>
                      <a:r>
                        <a:rPr sz="1800" b="1" spc="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</a:t>
                      </a: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t>Cartesian</a:t>
            </a:r>
            <a:r>
              <a:rPr spc="-70"/>
              <a:t> </a:t>
            </a:r>
            <a:r>
              <a:t>Product(X)</a:t>
            </a:r>
            <a:r>
              <a:rPr spc="-85"/>
              <a:t> </a:t>
            </a:r>
            <a:r>
              <a:rPr spc="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8354" y="1183957"/>
            <a:ext cx="24523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>
                <a:latin typeface="Calibri"/>
                <a:cs typeface="Calibri"/>
              </a:rPr>
              <a:t>Consider</a:t>
            </a:r>
            <a:r>
              <a:rPr sz="2150" spc="15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R1</a:t>
            </a:r>
            <a:r>
              <a:rPr sz="2150" spc="3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table</a:t>
            </a:r>
            <a:r>
              <a:rPr sz="2150" spc="-1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−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8354" y="4188396"/>
            <a:ext cx="12045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0">
                <a:latin typeface="Calibri"/>
                <a:cs typeface="Calibri"/>
              </a:rPr>
              <a:t>Table</a:t>
            </a:r>
            <a:r>
              <a:rPr sz="2150" spc="-65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R2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03550" y="1700783"/>
          <a:ext cx="6019800" cy="187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1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CSE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0">
                          <a:latin typeface="Calibri"/>
                          <a:cs typeface="Calibri"/>
                        </a:rPr>
                        <a:t>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CIVIL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03550" y="4580635"/>
          <a:ext cx="6096000" cy="1127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spc="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284" y="6485254"/>
            <a:ext cx="256540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1245870" algn="l"/>
                <a:tab pos="2178050" algn="l"/>
              </a:tabLst>
            </a:pPr>
            <a:r>
              <a:rPr lang="en-IN" sz="1200" spc="-55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	</a:t>
            </a: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75" y="4825"/>
            <a:ext cx="1038225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5975" y="4825"/>
            <a:ext cx="1038225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575"/>
              </a:spcBef>
            </a:pPr>
            <a:r>
              <a:rPr sz="3350" spc="5">
                <a:solidFill>
                  <a:srgbClr val="000000"/>
                </a:solidFill>
                <a:latin typeface="Times New Roman"/>
                <a:cs typeface="Times New Roman"/>
              </a:rPr>
              <a:t>Course</a:t>
            </a:r>
            <a:r>
              <a:rPr sz="335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5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endParaRPr sz="33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91435" y="841375"/>
          <a:ext cx="8153400" cy="5734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446"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400" b="1" spc="1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2400" b="1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400" b="1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b="1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>
                          <a:latin typeface="Times New Roman"/>
                          <a:cs typeface="Times New Roman"/>
                        </a:rPr>
                        <a:t>semester</a:t>
                      </a:r>
                      <a:r>
                        <a:rPr sz="2400" b="1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2400" b="1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2400" b="1" spc="5">
                          <a:latin typeface="Times New Roman"/>
                          <a:cs typeface="Times New Roman"/>
                        </a:rPr>
                        <a:t> be</a:t>
                      </a:r>
                      <a:r>
                        <a:rPr sz="2400" b="1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5">
                          <a:latin typeface="Times New Roman"/>
                          <a:cs typeface="Times New Roman"/>
                        </a:rPr>
                        <a:t>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50" b="1" spc="25">
                          <a:latin typeface="Times New Roman"/>
                          <a:cs typeface="Times New Roman"/>
                        </a:rPr>
                        <a:t>CO1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150" spc="-35">
                          <a:latin typeface="Times New Roman"/>
                          <a:cs typeface="Times New Roman"/>
                        </a:rPr>
                        <a:t>Analyse</a:t>
                      </a:r>
                      <a:r>
                        <a:rPr sz="2150" spc="3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2150" spc="3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1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21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215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world</a:t>
                      </a:r>
                      <a:r>
                        <a:rPr sz="215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complex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15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2150" spc="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215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">
                          <a:latin typeface="Times New Roman"/>
                          <a:cs typeface="Times New Roman"/>
                        </a:rPr>
                        <a:t>ER,</a:t>
                      </a:r>
                      <a:r>
                        <a:rPr sz="21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25">
                          <a:latin typeface="Times New Roman"/>
                          <a:cs typeface="Times New Roman"/>
                        </a:rPr>
                        <a:t>EER</a:t>
                      </a:r>
                      <a:r>
                        <a:rPr sz="21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model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7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50" b="1" spc="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50" spc="-3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Analyse</a:t>
                      </a:r>
                      <a:r>
                        <a:rPr sz="2150" spc="35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6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apply</a:t>
                      </a:r>
                      <a:r>
                        <a:rPr sz="2150" spc="16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structured</a:t>
                      </a:r>
                      <a:r>
                        <a:rPr sz="2150" spc="3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Query</a:t>
                      </a:r>
                      <a:r>
                        <a:rPr sz="2150" spc="2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sz="2150" spc="4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(SQL)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 marR="114300">
                        <a:lnSpc>
                          <a:spcPct val="117900"/>
                        </a:lnSpc>
                        <a:spcBef>
                          <a:spcPts val="35"/>
                        </a:spcBef>
                        <a:tabLst>
                          <a:tab pos="5366385" algn="l"/>
                        </a:tabLst>
                      </a:pPr>
                      <a:r>
                        <a:rPr sz="2150" spc="-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15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procedural</a:t>
                      </a:r>
                      <a:r>
                        <a:rPr sz="2150" spc="-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Query </a:t>
                      </a:r>
                      <a:r>
                        <a:rPr sz="215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sz="2150" spc="-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(PL/SQL)</a:t>
                      </a:r>
                      <a:r>
                        <a:rPr sz="2150" spc="-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50" spc="-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2150" spc="-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7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50" spc="-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lex</a:t>
                      </a:r>
                      <a:r>
                        <a:rPr sz="2150" spc="2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21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 spc="-5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2150" spc="-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2150" spc="-254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50" spc="-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2150" spc="-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50" spc="204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50" spc="-7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50" spc="-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150" spc="-7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2150" spc="-18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50" spc="-4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sz="2150" spc="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l,	i</a:t>
                      </a:r>
                      <a:r>
                        <a:rPr sz="2150" spc="-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2150" spc="-114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50" spc="-5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50" spc="-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sz="2150" spc="-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constraints.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80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50" b="1" spc="25">
                          <a:latin typeface="Times New Roman"/>
                          <a:cs typeface="Times New Roman"/>
                        </a:rPr>
                        <a:t>CO3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50" spc="-15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215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sz="215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2150" spc="3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15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storing</a:t>
                      </a:r>
                      <a:r>
                        <a:rPr sz="215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1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latin typeface="Times New Roman"/>
                          <a:cs typeface="Times New Roman"/>
                        </a:rPr>
                        <a:t>managing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2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1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efficiently</a:t>
                      </a:r>
                      <a:r>
                        <a:rPr sz="215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1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latin typeface="Times New Roman"/>
                          <a:cs typeface="Times New Roman"/>
                        </a:rPr>
                        <a:t>applying</a:t>
                      </a:r>
                      <a:r>
                        <a:rPr sz="215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latin typeface="Times New Roman"/>
                          <a:cs typeface="Times New Roman"/>
                        </a:rPr>
                        <a:t>Normalization</a:t>
                      </a:r>
                      <a:r>
                        <a:rPr sz="215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process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150" spc="-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1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database.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50" b="1" spc="25">
                          <a:latin typeface="Times New Roman"/>
                          <a:cs typeface="Times New Roman"/>
                        </a:rPr>
                        <a:t>CO4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50" spc="-15">
                          <a:latin typeface="Times New Roman"/>
                          <a:cs typeface="Times New Roman"/>
                        </a:rPr>
                        <a:t>Synthesize</a:t>
                      </a:r>
                      <a:r>
                        <a:rPr sz="2150" spc="2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latin typeface="Times New Roman"/>
                          <a:cs typeface="Times New Roman"/>
                        </a:rPr>
                        <a:t>concepts</a:t>
                      </a:r>
                      <a:r>
                        <a:rPr sz="2150" spc="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1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2150" spc="3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management,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15">
                          <a:latin typeface="Times New Roman"/>
                          <a:cs typeface="Times New Roman"/>
                        </a:rPr>
                        <a:t>concurrency</a:t>
                      </a:r>
                      <a:r>
                        <a:rPr sz="215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215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>
                          <a:latin typeface="Times New Roman"/>
                          <a:cs typeface="Times New Roman"/>
                        </a:rPr>
                        <a:t>recovery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50" b="1" spc="25">
                          <a:latin typeface="Times New Roman"/>
                          <a:cs typeface="Times New Roman"/>
                        </a:rPr>
                        <a:t>CO5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9E2D1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50" spc="-15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215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5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0"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sz="215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1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20">
                          <a:latin typeface="Times New Roman"/>
                          <a:cs typeface="Times New Roman"/>
                        </a:rPr>
                        <a:t>concepts</a:t>
                      </a:r>
                      <a:r>
                        <a:rPr sz="2150" spc="3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NOSQL</a:t>
                      </a:r>
                      <a:r>
                        <a:rPr sz="215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15">
                          <a:latin typeface="Times New Roman"/>
                          <a:cs typeface="Times New Roman"/>
                        </a:rPr>
                        <a:t>with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150" spc="-2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215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-30">
                          <a:latin typeface="Times New Roman"/>
                          <a:cs typeface="Times New Roman"/>
                        </a:rPr>
                        <a:t>database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t>Cartesian</a:t>
            </a:r>
            <a:r>
              <a:rPr spc="-70"/>
              <a:t> </a:t>
            </a:r>
            <a:r>
              <a:t>Product(X)</a:t>
            </a:r>
            <a:r>
              <a:rPr spc="-85"/>
              <a:t> </a:t>
            </a:r>
            <a:r>
              <a:rPr spc="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6410" y="897953"/>
            <a:ext cx="11080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0">
                <a:latin typeface="Calibri"/>
                <a:cs typeface="Calibri"/>
              </a:rPr>
              <a:t>R1</a:t>
            </a:r>
            <a:r>
              <a:rPr sz="2150" spc="-6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X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R2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75050" y="1589024"/>
          <a:ext cx="6096000" cy="3383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CSE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CSE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ECE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CIVIL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CIVIL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Bhanu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Priya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9525"/>
            <a:ext cx="1160087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10"/>
              <a:t>Join</a:t>
            </a:r>
            <a:r>
              <a:rPr spc="-80"/>
              <a:t> </a:t>
            </a:r>
            <a:r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794448"/>
            <a:ext cx="8301990" cy="5694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229870" indent="-229235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25">
                <a:solidFill>
                  <a:srgbClr val="212121"/>
                </a:solidFill>
                <a:latin typeface="Tahoma"/>
                <a:cs typeface="Tahoma"/>
              </a:rPr>
              <a:t>Join</a:t>
            </a:r>
            <a:r>
              <a:rPr sz="2400" spc="-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operation</a:t>
            </a:r>
            <a:r>
              <a:rPr sz="2400" spc="-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2400" spc="-25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essentially</a:t>
            </a:r>
            <a:r>
              <a:rPr sz="2400" spc="-2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2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cartesian</a:t>
            </a:r>
            <a:r>
              <a:rPr sz="2400" spc="-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5">
                <a:solidFill>
                  <a:srgbClr val="212121"/>
                </a:solidFill>
                <a:latin typeface="Tahoma"/>
                <a:cs typeface="Tahoma"/>
              </a:rPr>
              <a:t>product</a:t>
            </a:r>
            <a:r>
              <a:rPr sz="2400" spc="-2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followed</a:t>
            </a:r>
            <a:r>
              <a:rPr sz="2400" spc="-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sz="2400" spc="-2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50">
                <a:solidFill>
                  <a:srgbClr val="212121"/>
                </a:solidFill>
                <a:latin typeface="Tahoma"/>
                <a:cs typeface="Tahoma"/>
              </a:rPr>
              <a:t>a </a:t>
            </a:r>
            <a:r>
              <a:rPr sz="2400" spc="-7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0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ct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13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2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400" spc="-2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y</a:t>
            </a:r>
            <a:r>
              <a:rPr sz="2400" spc="-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30">
                <a:solidFill>
                  <a:srgbClr val="212121"/>
                </a:solidFill>
                <a:latin typeface="Cambria Math"/>
                <a:cs typeface="Cambria Math"/>
              </a:rPr>
              <a:t>⋈</a:t>
            </a:r>
            <a:r>
              <a:rPr sz="2400" spc="-13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ts val="271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90">
                <a:solidFill>
                  <a:srgbClr val="212121"/>
                </a:solidFill>
                <a:latin typeface="Tahoma"/>
                <a:cs typeface="Tahoma"/>
              </a:rPr>
              <a:t>JOIN</a:t>
            </a:r>
            <a:r>
              <a:rPr sz="2400" spc="-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operation</a:t>
            </a:r>
            <a:r>
              <a:rPr sz="2400" spc="-2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also</a:t>
            </a:r>
            <a:r>
              <a:rPr sz="2400" spc="-2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sz="24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0">
                <a:solidFill>
                  <a:srgbClr val="212121"/>
                </a:solidFill>
                <a:latin typeface="Tahoma"/>
                <a:cs typeface="Tahoma"/>
              </a:rPr>
              <a:t>joining</a:t>
            </a:r>
            <a:r>
              <a:rPr sz="2400" spc="-3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40">
                <a:solidFill>
                  <a:srgbClr val="212121"/>
                </a:solidFill>
                <a:latin typeface="Tahoma"/>
                <a:cs typeface="Tahoma"/>
              </a:rPr>
              <a:t>variously</a:t>
            </a:r>
            <a:r>
              <a:rPr sz="2400" spc="-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related</a:t>
            </a:r>
            <a:r>
              <a:rPr sz="2400" spc="-2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tuples</a:t>
            </a:r>
            <a:r>
              <a:rPr sz="2400" spc="-2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5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endParaRPr sz="2400">
              <a:latin typeface="Tahoma"/>
              <a:cs typeface="Tahoma"/>
            </a:endParaRPr>
          </a:p>
          <a:p>
            <a:pPr marL="241300">
              <a:lnSpc>
                <a:spcPts val="2715"/>
              </a:lnSpc>
            </a:pP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400" spc="4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95">
                <a:solidFill>
                  <a:srgbClr val="212121"/>
                </a:solidFill>
                <a:latin typeface="Tahoma"/>
                <a:cs typeface="Tahoma"/>
              </a:rPr>
              <a:t>ff</a:t>
            </a:r>
            <a:r>
              <a:rPr sz="2400" spc="-50">
                <a:solidFill>
                  <a:srgbClr val="212121"/>
                </a:solidFill>
                <a:latin typeface="Tahoma"/>
                <a:cs typeface="Tahoma"/>
              </a:rPr>
              <a:t>ere</a:t>
            </a:r>
            <a:r>
              <a:rPr sz="2400" spc="-2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2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20">
                <a:solidFill>
                  <a:srgbClr val="212121"/>
                </a:solidFill>
                <a:latin typeface="Tahoma"/>
                <a:cs typeface="Tahoma"/>
              </a:rPr>
              <a:t>el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4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10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13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3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b="1" spc="-114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2400" b="1" spc="-165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400" b="1" spc="-155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b="1" spc="-17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b="1" spc="-2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4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spc="-10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400" b="1" spc="-2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>
                <a:solidFill>
                  <a:srgbClr val="FF0000"/>
                </a:solidFill>
                <a:latin typeface="Tahoma"/>
                <a:cs typeface="Tahoma"/>
              </a:rPr>
              <a:t>J</a:t>
            </a:r>
            <a:r>
              <a:rPr sz="2400" b="1" spc="-204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spc="-42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b="1" spc="-275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b="1" spc="-155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400" b="1" spc="-20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35">
                <a:solidFill>
                  <a:srgbClr val="212121"/>
                </a:solidFill>
                <a:latin typeface="Tahoma"/>
                <a:cs typeface="Tahoma"/>
              </a:rPr>
              <a:t>V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us</a:t>
            </a:r>
            <a:r>
              <a:rPr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9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m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-25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400" spc="-50">
                <a:solidFill>
                  <a:srgbClr val="212121"/>
                </a:solidFill>
                <a:latin typeface="Tahoma"/>
                <a:cs typeface="Tahoma"/>
              </a:rPr>
              <a:t>er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4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160">
                <a:solidFill>
                  <a:srgbClr val="212121"/>
                </a:solidFill>
                <a:latin typeface="Tahoma"/>
                <a:cs typeface="Tahoma"/>
              </a:rPr>
              <a:t>e: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0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nn</a:t>
            </a:r>
            <a:r>
              <a:rPr sz="2400" spc="-55">
                <a:solidFill>
                  <a:srgbClr val="212121"/>
                </a:solidFill>
                <a:latin typeface="Tahoma"/>
                <a:cs typeface="Tahoma"/>
              </a:rPr>
              <a:t>er</a:t>
            </a:r>
            <a:r>
              <a:rPr sz="2400" spc="-3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10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400" spc="-250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3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-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8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125">
                <a:solidFill>
                  <a:srgbClr val="212121"/>
                </a:solidFill>
                <a:latin typeface="Tahoma"/>
                <a:cs typeface="Tahoma"/>
              </a:rPr>
              <a:t>Q</a:t>
            </a:r>
            <a:r>
              <a:rPr sz="2400" spc="-5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-26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3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-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400" spc="6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8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400" spc="-254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8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2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65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55">
                <a:solidFill>
                  <a:srgbClr val="212121"/>
                </a:solidFill>
                <a:latin typeface="Tahoma"/>
                <a:cs typeface="Tahoma"/>
              </a:rPr>
              <a:t>er</a:t>
            </a:r>
            <a:r>
              <a:rPr sz="2400" spc="-3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4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135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400" spc="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3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699135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6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6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400" spc="-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-1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-7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400" spc="1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4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400" spc="-3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400" spc="120">
                <a:solidFill>
                  <a:srgbClr val="212121"/>
                </a:solidFill>
                <a:latin typeface="Tahoma"/>
                <a:cs typeface="Tahoma"/>
              </a:rPr>
              <a:t>J</a:t>
            </a:r>
            <a:r>
              <a:rPr sz="2400" spc="-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400" spc="4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400" spc="-2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45"/>
              </a:spcBef>
            </a:pPr>
            <a:r>
              <a:rPr spc="5"/>
              <a:t>Inner</a:t>
            </a:r>
            <a:r>
              <a:rPr spc="-95"/>
              <a:t> </a:t>
            </a:r>
            <a:r>
              <a:rPr spc="10"/>
              <a:t>Join</a:t>
            </a:r>
            <a:r>
              <a:rPr spc="-70"/>
              <a:t> </a:t>
            </a:r>
            <a:r>
              <a:rPr spc="5"/>
              <a:t>(Theta</a:t>
            </a:r>
            <a:r>
              <a:rPr spc="-85"/>
              <a:t> </a:t>
            </a:r>
            <a:r>
              <a:rPr spc="10"/>
              <a:t>Join)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6191" y="1030287"/>
            <a:ext cx="8134984" cy="36728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66700" marR="30480" indent="-229235" algn="just">
              <a:lnSpc>
                <a:spcPct val="89900"/>
              </a:lnSpc>
              <a:spcBef>
                <a:spcPts val="390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spc="-5">
                <a:latin typeface="Calibri"/>
                <a:cs typeface="Calibri"/>
              </a:rPr>
              <a:t>In </a:t>
            </a:r>
            <a:r>
              <a:rPr sz="2400" spc="-15">
                <a:latin typeface="Calibri"/>
                <a:cs typeface="Calibri"/>
              </a:rPr>
              <a:t>an </a:t>
            </a:r>
            <a:r>
              <a:rPr sz="2400" spc="-5">
                <a:latin typeface="Calibri"/>
                <a:cs typeface="Calibri"/>
              </a:rPr>
              <a:t>inner </a:t>
            </a:r>
            <a:r>
              <a:rPr sz="2400">
                <a:latin typeface="Calibri"/>
                <a:cs typeface="Calibri"/>
              </a:rPr>
              <a:t>join, </a:t>
            </a:r>
            <a:r>
              <a:rPr sz="2400" spc="-5">
                <a:latin typeface="Calibri"/>
                <a:cs typeface="Calibri"/>
              </a:rPr>
              <a:t>only </a:t>
            </a:r>
            <a:r>
              <a:rPr sz="2400" spc="10">
                <a:latin typeface="Calibri"/>
                <a:cs typeface="Calibri"/>
              </a:rPr>
              <a:t>those </a:t>
            </a:r>
            <a:r>
              <a:rPr sz="2400">
                <a:latin typeface="Calibri"/>
                <a:cs typeface="Calibri"/>
              </a:rPr>
              <a:t>tuples </a:t>
            </a:r>
            <a:r>
              <a:rPr sz="2400" spc="-20">
                <a:latin typeface="Calibri"/>
                <a:cs typeface="Calibri"/>
              </a:rPr>
              <a:t>that </a:t>
            </a:r>
            <a:r>
              <a:rPr sz="2400" spc="-5">
                <a:latin typeface="Calibri"/>
                <a:cs typeface="Calibri"/>
              </a:rPr>
              <a:t>satisfy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matching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criteria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>
                <a:latin typeface="Calibri"/>
                <a:cs typeface="Calibri"/>
              </a:rPr>
              <a:t>included, </a:t>
            </a:r>
            <a:r>
              <a:rPr sz="2400" spc="-10">
                <a:latin typeface="Calibri"/>
                <a:cs typeface="Calibri"/>
              </a:rPr>
              <a:t>while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35">
                <a:latin typeface="Calibri"/>
                <a:cs typeface="Calibri"/>
              </a:rPr>
              <a:t>rest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-10">
                <a:latin typeface="Calibri"/>
                <a:cs typeface="Calibri"/>
              </a:rPr>
              <a:t>excluded. </a:t>
            </a:r>
            <a:r>
              <a:rPr sz="2400" spc="-20">
                <a:latin typeface="Calibri"/>
                <a:cs typeface="Calibri"/>
              </a:rPr>
              <a:t>Let’s </a:t>
            </a:r>
            <a:r>
              <a:rPr sz="2400">
                <a:latin typeface="Calibri"/>
                <a:cs typeface="Calibri"/>
              </a:rPr>
              <a:t>study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various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types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Inner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Joins:</a:t>
            </a:r>
          </a:p>
          <a:p>
            <a:pPr marL="38100" algn="just">
              <a:lnSpc>
                <a:spcPct val="100000"/>
              </a:lnSpc>
              <a:spcBef>
                <a:spcPts val="7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Theta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400">
              <a:latin typeface="Calibri"/>
              <a:cs typeface="Calibri"/>
            </a:endParaRPr>
          </a:p>
          <a:p>
            <a:pPr marL="266700" indent="-229235" algn="just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general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case</a:t>
            </a:r>
            <a:r>
              <a:rPr sz="2400" spc="2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called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Theta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join.</a:t>
            </a:r>
            <a:r>
              <a:rPr sz="2400" spc="2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 spc="22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R="4999990" algn="ctr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denoted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symbol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θ</a:t>
            </a:r>
          </a:p>
          <a:p>
            <a:pPr marR="4991100" algn="ctr">
              <a:lnSpc>
                <a:spcPct val="100000"/>
              </a:lnSpc>
              <a:spcBef>
                <a:spcPts val="200"/>
              </a:spcBef>
            </a:pPr>
            <a:r>
              <a:rPr sz="2400" spc="-5">
                <a:latin typeface="Calibri"/>
                <a:cs typeface="Calibri"/>
              </a:rPr>
              <a:t>Example:-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</a:t>
            </a:r>
            <a:r>
              <a:rPr sz="2400" b="1" spc="10">
                <a:latin typeface="Calibri"/>
                <a:cs typeface="Calibri"/>
              </a:rPr>
              <a:t> </a:t>
            </a:r>
            <a:r>
              <a:rPr sz="2400" spc="60">
                <a:latin typeface="Cambria Math"/>
                <a:cs typeface="Cambria Math"/>
              </a:rPr>
              <a:t>⋈</a:t>
            </a:r>
            <a:r>
              <a:rPr sz="2325" b="1" spc="89" baseline="-19713">
                <a:latin typeface="Calibri"/>
                <a:cs typeface="Calibri"/>
              </a:rPr>
              <a:t>θ</a:t>
            </a:r>
            <a:r>
              <a:rPr sz="2325" b="1" spc="67" baseline="-19713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266700" indent="-229235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67335" algn="l"/>
              </a:tabLst>
            </a:pPr>
            <a:r>
              <a:rPr sz="2400" spc="10">
                <a:latin typeface="Calibri"/>
                <a:cs typeface="Calibri"/>
              </a:rPr>
              <a:t>Theta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join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any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selection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criteria.</a:t>
            </a:r>
            <a:endParaRPr sz="2400">
              <a:latin typeface="Calibri"/>
              <a:cs typeface="Calibri"/>
            </a:endParaRPr>
          </a:p>
          <a:p>
            <a:pPr marL="266700" indent="-22923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67335" algn="l"/>
              </a:tabLst>
            </a:pPr>
            <a:r>
              <a:rPr sz="3600" spc="7" baseline="11574">
                <a:latin typeface="Calibri"/>
                <a:cs typeface="Calibri"/>
              </a:rPr>
              <a:t>For</a:t>
            </a:r>
            <a:r>
              <a:rPr sz="3600" spc="-157" baseline="11574">
                <a:latin typeface="Calibri"/>
                <a:cs typeface="Calibri"/>
              </a:rPr>
              <a:t> </a:t>
            </a:r>
            <a:r>
              <a:rPr sz="3600" spc="-7" baseline="11574">
                <a:latin typeface="Calibri"/>
                <a:cs typeface="Calibri"/>
              </a:rPr>
              <a:t>example:-</a:t>
            </a:r>
            <a:r>
              <a:rPr sz="3600" spc="-15" baseline="11574">
                <a:latin typeface="Calibri"/>
                <a:cs typeface="Calibri"/>
              </a:rPr>
              <a:t> </a:t>
            </a:r>
            <a:r>
              <a:rPr sz="3600" b="1" baseline="11574">
                <a:latin typeface="Calibri"/>
                <a:cs typeface="Calibri"/>
              </a:rPr>
              <a:t>A</a:t>
            </a:r>
            <a:r>
              <a:rPr sz="3600" b="1" spc="-82" baseline="11574">
                <a:latin typeface="Calibri"/>
                <a:cs typeface="Calibri"/>
              </a:rPr>
              <a:t> </a:t>
            </a:r>
            <a:r>
              <a:rPr sz="3600" baseline="11574">
                <a:latin typeface="Cambria Math"/>
                <a:cs typeface="Cambria Math"/>
              </a:rPr>
              <a:t>⋈</a:t>
            </a:r>
            <a:r>
              <a:rPr sz="3600" spc="-75" baseline="11574">
                <a:latin typeface="Cambria Math"/>
                <a:cs typeface="Cambria Math"/>
              </a:rPr>
              <a:t> </a:t>
            </a:r>
            <a:r>
              <a:rPr sz="1550" b="1" spc="10">
                <a:latin typeface="Calibri"/>
                <a:cs typeface="Calibri"/>
              </a:rPr>
              <a:t>A.column</a:t>
            </a:r>
            <a:r>
              <a:rPr sz="1550" b="1" spc="150">
                <a:latin typeface="Calibri"/>
                <a:cs typeface="Calibri"/>
              </a:rPr>
              <a:t> </a:t>
            </a:r>
            <a:r>
              <a:rPr sz="1550" b="1" spc="10">
                <a:latin typeface="Calibri"/>
                <a:cs typeface="Calibri"/>
              </a:rPr>
              <a:t>2</a:t>
            </a:r>
            <a:r>
              <a:rPr sz="1550" b="1" spc="45">
                <a:latin typeface="Calibri"/>
                <a:cs typeface="Calibri"/>
              </a:rPr>
              <a:t> </a:t>
            </a:r>
            <a:r>
              <a:rPr sz="1550" b="1" spc="10">
                <a:latin typeface="Calibri"/>
                <a:cs typeface="Calibri"/>
              </a:rPr>
              <a:t>&gt;</a:t>
            </a:r>
            <a:r>
              <a:rPr sz="1550" b="1" spc="350">
                <a:latin typeface="Calibri"/>
                <a:cs typeface="Calibri"/>
              </a:rPr>
              <a:t> </a:t>
            </a:r>
            <a:r>
              <a:rPr sz="1550" b="1" spc="10">
                <a:latin typeface="Calibri"/>
                <a:cs typeface="Calibri"/>
              </a:rPr>
              <a:t>B.column</a:t>
            </a:r>
            <a:r>
              <a:rPr sz="1550" b="1" spc="80">
                <a:latin typeface="Calibri"/>
                <a:cs typeface="Calibri"/>
              </a:rPr>
              <a:t> </a:t>
            </a:r>
            <a:r>
              <a:rPr sz="1550" b="1" spc="10">
                <a:latin typeface="Calibri"/>
                <a:cs typeface="Calibri"/>
              </a:rPr>
              <a:t>2</a:t>
            </a:r>
            <a:r>
              <a:rPr sz="1550" b="1" spc="45">
                <a:latin typeface="Calibri"/>
                <a:cs typeface="Calibri"/>
              </a:rPr>
              <a:t> </a:t>
            </a:r>
            <a:r>
              <a:rPr sz="3600" b="1" baseline="11574">
                <a:latin typeface="Calibri"/>
                <a:cs typeface="Calibri"/>
              </a:rPr>
              <a:t>(B)</a:t>
            </a:r>
            <a:endParaRPr sz="3600" baseline="11574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37280" y="5104257"/>
          <a:ext cx="6096000" cy="111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⋈</a:t>
                      </a:r>
                      <a:r>
                        <a:rPr sz="18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A.column</a:t>
                      </a:r>
                      <a:r>
                        <a:rPr sz="1800" b="1" spc="-9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b="1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B.column</a:t>
                      </a:r>
                      <a:r>
                        <a:rPr sz="18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512" y="0"/>
            <a:ext cx="1160087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45"/>
              </a:spcBef>
            </a:pPr>
            <a:r>
              <a:rPr spc="5"/>
              <a:t>Inner</a:t>
            </a:r>
            <a:r>
              <a:rPr spc="-85"/>
              <a:t> </a:t>
            </a:r>
            <a:r>
              <a:rPr spc="10"/>
              <a:t>Join</a:t>
            </a:r>
            <a:r>
              <a:rPr spc="-70"/>
              <a:t> </a:t>
            </a:r>
            <a:r>
              <a:rPr spc="-15"/>
              <a:t>(Equi</a:t>
            </a:r>
            <a:r>
              <a:rPr spc="45"/>
              <a:t> </a:t>
            </a:r>
            <a:r>
              <a:rPr spc="5"/>
              <a:t>Join)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6485" y="1187577"/>
            <a:ext cx="8754110" cy="22574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9"/>
              </a:spcBef>
            </a:pP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EQUI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 join:</a:t>
            </a:r>
            <a:endParaRPr sz="2400">
              <a:latin typeface="Calibri"/>
              <a:cs typeface="Calibri"/>
            </a:endParaRPr>
          </a:p>
          <a:p>
            <a:pPr marL="279400" indent="-228600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79400" algn="l"/>
              </a:tabLst>
            </a:pPr>
            <a:r>
              <a:rPr sz="2400" spc="-5">
                <a:latin typeface="Calibri"/>
                <a:cs typeface="Calibri"/>
              </a:rPr>
              <a:t>When</a:t>
            </a:r>
            <a:r>
              <a:rPr sz="2400" spc="3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theta</a:t>
            </a:r>
            <a:r>
              <a:rPr sz="2400" spc="3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join</a:t>
            </a:r>
            <a:r>
              <a:rPr sz="2400" spc="3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uses</a:t>
            </a:r>
            <a:r>
              <a:rPr sz="2400" spc="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only</a:t>
            </a:r>
            <a:r>
              <a:rPr sz="2400" spc="3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equivalence</a:t>
            </a:r>
            <a:r>
              <a:rPr sz="2400" spc="3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condition,</a:t>
            </a:r>
            <a:r>
              <a:rPr sz="2400" spc="3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it</a:t>
            </a:r>
            <a:r>
              <a:rPr sz="2400" spc="3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becomes</a:t>
            </a:r>
            <a:r>
              <a:rPr sz="2400" spc="4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</a:p>
          <a:p>
            <a:pPr marL="2794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equi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join.</a:t>
            </a: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279400" algn="l"/>
              </a:tabLst>
            </a:pPr>
            <a:r>
              <a:rPr sz="3600" spc="7" baseline="11574">
                <a:latin typeface="Calibri"/>
                <a:cs typeface="Calibri"/>
              </a:rPr>
              <a:t>For</a:t>
            </a:r>
            <a:r>
              <a:rPr sz="3600" spc="-165" baseline="11574">
                <a:latin typeface="Calibri"/>
                <a:cs typeface="Calibri"/>
              </a:rPr>
              <a:t> </a:t>
            </a:r>
            <a:r>
              <a:rPr sz="3600" spc="-7" baseline="11574">
                <a:latin typeface="Calibri"/>
                <a:cs typeface="Calibri"/>
              </a:rPr>
              <a:t>example:- </a:t>
            </a:r>
            <a:r>
              <a:rPr sz="3600" baseline="11574">
                <a:latin typeface="Calibri"/>
                <a:cs typeface="Calibri"/>
              </a:rPr>
              <a:t>A</a:t>
            </a:r>
            <a:r>
              <a:rPr sz="3600" spc="-89" baseline="11574">
                <a:latin typeface="Calibri"/>
                <a:cs typeface="Calibri"/>
              </a:rPr>
              <a:t> </a:t>
            </a:r>
            <a:r>
              <a:rPr sz="3600" baseline="11574">
                <a:latin typeface="Cambria Math"/>
                <a:cs typeface="Cambria Math"/>
              </a:rPr>
              <a:t>⋈</a:t>
            </a:r>
            <a:r>
              <a:rPr sz="3600" spc="44" baseline="11574">
                <a:latin typeface="Cambria Math"/>
                <a:cs typeface="Cambria Math"/>
              </a:rPr>
              <a:t> </a:t>
            </a:r>
            <a:r>
              <a:rPr sz="1550" spc="5">
                <a:latin typeface="Calibri"/>
                <a:cs typeface="Calibri"/>
              </a:rPr>
              <a:t>A.column</a:t>
            </a:r>
            <a:r>
              <a:rPr sz="1550" spc="9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2</a:t>
            </a:r>
            <a:r>
              <a:rPr sz="1550" spc="5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=</a:t>
            </a:r>
            <a:r>
              <a:rPr sz="1550" spc="365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B.column</a:t>
            </a:r>
            <a:r>
              <a:rPr sz="1550" spc="9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2</a:t>
            </a:r>
            <a:r>
              <a:rPr sz="1550" spc="50">
                <a:latin typeface="Calibri"/>
                <a:cs typeface="Calibri"/>
              </a:rPr>
              <a:t> </a:t>
            </a:r>
            <a:r>
              <a:rPr sz="3600" spc="-7" baseline="11574">
                <a:latin typeface="Calibri"/>
                <a:cs typeface="Calibri"/>
              </a:rPr>
              <a:t>(B)</a:t>
            </a:r>
            <a:endParaRPr sz="3600" baseline="11574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37280" y="3830701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⋈</a:t>
                      </a:r>
                      <a:r>
                        <a:rPr sz="18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A.column</a:t>
                      </a:r>
                      <a:r>
                        <a:rPr sz="1800" b="1" spc="-9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B.column</a:t>
                      </a:r>
                      <a:r>
                        <a:rPr sz="18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sz="180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45"/>
              </a:spcBef>
            </a:pPr>
            <a:r>
              <a:rPr spc="5"/>
              <a:t>Inner</a:t>
            </a:r>
            <a:r>
              <a:rPr spc="-80"/>
              <a:t> </a:t>
            </a:r>
            <a:r>
              <a:rPr spc="5"/>
              <a:t>Join-</a:t>
            </a:r>
            <a:r>
              <a:rPr spc="-70"/>
              <a:t> </a:t>
            </a:r>
            <a:r>
              <a:rPr spc="-15"/>
              <a:t>Natural</a:t>
            </a:r>
            <a:r>
              <a:rPr spc="-30"/>
              <a:t> </a:t>
            </a:r>
            <a:r>
              <a:rPr spc="5"/>
              <a:t>Join</a:t>
            </a:r>
            <a:r>
              <a:rPr spc="-65"/>
              <a:t> </a:t>
            </a:r>
            <a:r>
              <a:rPr spc="40"/>
              <a:t>(</a:t>
            </a:r>
            <a:r>
              <a:rPr b="0" spc="40">
                <a:latin typeface="Cambria Math"/>
                <a:cs typeface="Cambria Math"/>
              </a:rPr>
              <a:t>⋈</a:t>
            </a:r>
            <a:r>
              <a:rPr spc="4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0214" y="1014793"/>
            <a:ext cx="8878570" cy="375475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NATURAL</a:t>
            </a:r>
            <a:r>
              <a:rPr sz="2400" b="1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15">
                <a:latin typeface="Calibri"/>
                <a:cs typeface="Calibri"/>
              </a:rPr>
              <a:t>Natural</a:t>
            </a:r>
            <a:r>
              <a:rPr sz="2400" spc="2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does</a:t>
            </a:r>
            <a:r>
              <a:rPr sz="2400" spc="3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not</a:t>
            </a:r>
            <a:r>
              <a:rPr sz="2400" spc="3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utilize</a:t>
            </a:r>
            <a:r>
              <a:rPr sz="2400" spc="29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any</a:t>
            </a:r>
            <a:r>
              <a:rPr sz="2400" spc="2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comparison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operators.</a:t>
            </a:r>
            <a:r>
              <a:rPr sz="2400" spc="2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type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join,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attributes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should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same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domain.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241300" indent="-228600">
              <a:lnSpc>
                <a:spcPts val="2755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641350" algn="l"/>
                <a:tab pos="1718310" algn="l"/>
                <a:tab pos="2442845" algn="l"/>
                <a:tab pos="3272154" algn="l"/>
                <a:tab pos="4272915" algn="l"/>
                <a:tab pos="4740275" algn="l"/>
                <a:tab pos="5149850" algn="l"/>
                <a:tab pos="5893435" algn="l"/>
                <a:tab pos="6522720" algn="l"/>
                <a:tab pos="7781290" algn="l"/>
              </a:tabLst>
            </a:pPr>
            <a:r>
              <a:rPr sz="2400" spc="-5">
                <a:latin typeface="Calibri"/>
                <a:cs typeface="Calibri"/>
              </a:rPr>
              <a:t>In	</a:t>
            </a:r>
            <a:r>
              <a:rPr sz="2400" spc="-15">
                <a:latin typeface="Calibri"/>
                <a:cs typeface="Calibri"/>
              </a:rPr>
              <a:t>Natural	</a:t>
            </a:r>
            <a:r>
              <a:rPr sz="2400" spc="-10">
                <a:latin typeface="Calibri"/>
                <a:cs typeface="Calibri"/>
              </a:rPr>
              <a:t>Join,	</a:t>
            </a:r>
            <a:r>
              <a:rPr sz="2400">
                <a:latin typeface="Calibri"/>
                <a:cs typeface="Calibri"/>
              </a:rPr>
              <a:t>there	should	</a:t>
            </a:r>
            <a:r>
              <a:rPr sz="2400" spc="5">
                <a:latin typeface="Calibri"/>
                <a:cs typeface="Calibri"/>
              </a:rPr>
              <a:t>be	</a:t>
            </a:r>
            <a:r>
              <a:rPr sz="2400" spc="-15">
                <a:latin typeface="Calibri"/>
                <a:cs typeface="Calibri"/>
              </a:rPr>
              <a:t>at	</a:t>
            </a:r>
            <a:r>
              <a:rPr sz="2400" spc="-20">
                <a:latin typeface="Calibri"/>
                <a:cs typeface="Calibri"/>
              </a:rPr>
              <a:t>least	</a:t>
            </a:r>
            <a:r>
              <a:rPr sz="2400" spc="5">
                <a:latin typeface="Calibri"/>
                <a:cs typeface="Calibri"/>
              </a:rPr>
              <a:t>one	</a:t>
            </a:r>
            <a:r>
              <a:rPr sz="2400" spc="-10">
                <a:latin typeface="Calibri"/>
                <a:cs typeface="Calibri"/>
              </a:rPr>
              <a:t>common	</a:t>
            </a:r>
            <a:r>
              <a:rPr sz="2400" spc="-20"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5">
                <a:latin typeface="Calibri"/>
                <a:cs typeface="Calibri"/>
              </a:rPr>
              <a:t>between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two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relations.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50"/>
              </a:lnSpc>
              <a:spcBef>
                <a:spcPts val="1760"/>
              </a:spcBef>
              <a:buFont typeface="Arial MT"/>
              <a:buChar char="•"/>
              <a:tabLst>
                <a:tab pos="241300" algn="l"/>
                <a:tab pos="574675" algn="l"/>
                <a:tab pos="1870710" algn="l"/>
                <a:tab pos="3148330" algn="l"/>
                <a:tab pos="4272915" algn="l"/>
                <a:tab pos="5417185" algn="l"/>
                <a:tab pos="5893435" algn="l"/>
                <a:tab pos="6751320" algn="l"/>
                <a:tab pos="8133715" algn="l"/>
              </a:tabLst>
            </a:pPr>
            <a:r>
              <a:rPr sz="2400" spc="-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er</a:t>
            </a:r>
            <a:r>
              <a:rPr sz="2400" spc="-65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40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	e</a:t>
            </a:r>
            <a:r>
              <a:rPr sz="2400" spc="20">
                <a:latin typeface="Calibri"/>
                <a:cs typeface="Calibri"/>
              </a:rPr>
              <a:t>q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li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tt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bu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es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-4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  </a:t>
            </a:r>
            <a:r>
              <a:rPr sz="2400" spc="-5">
                <a:latin typeface="Calibri"/>
                <a:cs typeface="Calibri"/>
              </a:rPr>
              <a:t>appear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both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relations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eliminates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duplicate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attributes.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545"/>
              </a:spcBef>
            </a:pPr>
            <a:r>
              <a:rPr spc="-15"/>
              <a:t>Natural</a:t>
            </a:r>
            <a:r>
              <a:rPr spc="-45"/>
              <a:t> </a:t>
            </a:r>
            <a:r>
              <a:rPr spc="10"/>
              <a:t>Join</a:t>
            </a:r>
            <a:r>
              <a:rPr spc="-70"/>
              <a:t> </a:t>
            </a:r>
            <a:r>
              <a:rPr spc="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1270" y="1544256"/>
            <a:ext cx="413448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15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150" spc="-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150" spc="-65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150" spc="2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150" spc="1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150" spc="-9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150" spc="-2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150" spc="-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2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150" spc="-5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150" spc="-5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150" spc="-2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-8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150" spc="25">
                <a:solidFill>
                  <a:srgbClr val="212121"/>
                </a:solidFill>
                <a:latin typeface="Tahoma"/>
                <a:cs typeface="Tahoma"/>
              </a:rPr>
              <a:t>ollo</a:t>
            </a:r>
            <a:r>
              <a:rPr sz="2150" spc="-30">
                <a:solidFill>
                  <a:srgbClr val="212121"/>
                </a:solidFill>
                <a:latin typeface="Tahoma"/>
                <a:cs typeface="Tahoma"/>
              </a:rPr>
              <a:t>w</a:t>
            </a:r>
            <a:r>
              <a:rPr sz="2150" spc="2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150" spc="-5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150" spc="-95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sz="215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3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150" spc="-25">
                <a:solidFill>
                  <a:srgbClr val="212121"/>
                </a:solidFill>
                <a:latin typeface="Tahoma"/>
                <a:cs typeface="Tahoma"/>
              </a:rPr>
              <a:t>w</a:t>
            </a:r>
            <a:r>
              <a:rPr sz="2150" spc="1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150" spc="-2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2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150" spc="-1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150" spc="55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150" spc="-15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150" spc="-9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150" spc="-5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1270" y="4119245"/>
            <a:ext cx="92964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150" spc="-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150" spc="20">
                <a:solidFill>
                  <a:srgbClr val="212121"/>
                </a:solidFill>
                <a:latin typeface="Cambria Math"/>
                <a:cs typeface="Cambria Math"/>
              </a:rPr>
              <a:t>⋈</a:t>
            </a:r>
            <a:r>
              <a:rPr sz="2150" spc="45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2150" spc="-12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endParaRPr sz="215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7951" y="2198497"/>
          <a:ext cx="6096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41650" y="4421504"/>
          <a:ext cx="6096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 gridSpan="3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⋈</a:t>
                      </a:r>
                      <a:r>
                        <a:rPr sz="1800" spc="-4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45"/>
              </a:spcBef>
            </a:pPr>
            <a:r>
              <a:t>Outer</a:t>
            </a:r>
            <a:r>
              <a:rPr spc="-105"/>
              <a:t> </a:t>
            </a:r>
            <a:r>
              <a:rPr spc="1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3776" y="1192275"/>
            <a:ext cx="8844280" cy="32397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Outer</a:t>
            </a:r>
            <a:r>
              <a:rPr sz="2400" b="1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20">
                <a:latin typeface="Calibri"/>
                <a:cs typeface="Calibri"/>
              </a:rPr>
              <a:t>An </a:t>
            </a:r>
            <a:r>
              <a:rPr sz="2400">
                <a:latin typeface="Calibri"/>
                <a:cs typeface="Calibri"/>
              </a:rPr>
              <a:t>OUTER </a:t>
            </a:r>
            <a:r>
              <a:rPr sz="2400" spc="-10">
                <a:latin typeface="Calibri"/>
                <a:cs typeface="Calibri"/>
              </a:rPr>
              <a:t>JOIN </a:t>
            </a:r>
            <a:r>
              <a:rPr sz="2400" spc="-15">
                <a:latin typeface="Calibri"/>
                <a:cs typeface="Calibri"/>
              </a:rPr>
              <a:t>doesn’t </a:t>
            </a:r>
            <a:r>
              <a:rPr sz="2400" spc="-5">
                <a:latin typeface="Calibri"/>
                <a:cs typeface="Calibri"/>
              </a:rPr>
              <a:t>require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10">
                <a:latin typeface="Calibri"/>
                <a:cs typeface="Calibri"/>
              </a:rPr>
              <a:t>record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 two </a:t>
            </a:r>
            <a:r>
              <a:rPr sz="2400">
                <a:latin typeface="Calibri"/>
                <a:cs typeface="Calibri"/>
              </a:rPr>
              <a:t>join </a:t>
            </a:r>
            <a:r>
              <a:rPr sz="2400" spc="-5">
                <a:latin typeface="Calibri"/>
                <a:cs typeface="Calibri"/>
              </a:rPr>
              <a:t>tables </a:t>
            </a:r>
            <a:r>
              <a:rPr sz="2400" spc="15">
                <a:latin typeface="Calibri"/>
                <a:cs typeface="Calibri"/>
              </a:rPr>
              <a:t>to 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have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matching </a:t>
            </a:r>
            <a:r>
              <a:rPr sz="2400" spc="-10">
                <a:latin typeface="Calibri"/>
                <a:cs typeface="Calibri"/>
              </a:rPr>
              <a:t>record. </a:t>
            </a:r>
            <a:r>
              <a:rPr sz="2400" spc="-5">
                <a:latin typeface="Calibri"/>
                <a:cs typeface="Calibri"/>
              </a:rPr>
              <a:t>In this type </a:t>
            </a:r>
            <a:r>
              <a:rPr sz="2400">
                <a:latin typeface="Calibri"/>
                <a:cs typeface="Calibri"/>
              </a:rPr>
              <a:t>of join,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table retains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3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er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x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spc="5">
                <a:latin typeface="Calibri"/>
                <a:cs typeface="Calibri"/>
              </a:rPr>
              <a:t>Three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types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Outer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>
                <a:latin typeface="Calibri"/>
                <a:cs typeface="Calibri"/>
              </a:rPr>
              <a:t>Left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Outer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>
                <a:latin typeface="Calibri"/>
                <a:cs typeface="Calibri"/>
              </a:rPr>
              <a:t>Right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Outer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>
                <a:latin typeface="Calibri"/>
                <a:cs typeface="Calibri"/>
              </a:rPr>
              <a:t>Full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Outer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7726" y="0"/>
            <a:ext cx="7778750" cy="678180"/>
            <a:chOff x="2887726" y="0"/>
            <a:chExt cx="7778750" cy="678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0901" y="0"/>
              <a:ext cx="7772400" cy="671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90901" y="0"/>
              <a:ext cx="7772400" cy="671830"/>
            </a:xfrm>
            <a:custGeom>
              <a:avLst/>
              <a:gdLst/>
              <a:ahLst/>
              <a:cxnLst/>
              <a:rect l="l" t="t" r="r" b="b"/>
              <a:pathLst>
                <a:path w="7772400" h="671830">
                  <a:moveTo>
                    <a:pt x="0" y="671449"/>
                  </a:moveTo>
                  <a:lnTo>
                    <a:pt x="7772400" y="671449"/>
                  </a:lnTo>
                  <a:lnTo>
                    <a:pt x="7772400" y="0"/>
                  </a:lnTo>
                </a:path>
                <a:path w="7772400" h="671830">
                  <a:moveTo>
                    <a:pt x="0" y="0"/>
                  </a:moveTo>
                  <a:lnTo>
                    <a:pt x="0" y="671449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9710" y="34924"/>
            <a:ext cx="39649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96640" algn="l"/>
              </a:tabLst>
            </a:pPr>
            <a:r>
              <a:rPr spc="-5"/>
              <a:t>L</a:t>
            </a:r>
            <a:r>
              <a:rPr spc="35"/>
              <a:t>e</a:t>
            </a:r>
            <a:r>
              <a:rPr spc="30"/>
              <a:t>f</a:t>
            </a:r>
            <a:r>
              <a:rPr spc="10"/>
              <a:t>t</a:t>
            </a:r>
            <a:r>
              <a:rPr spc="-114"/>
              <a:t> </a:t>
            </a:r>
            <a:r>
              <a:rPr spc="15"/>
              <a:t>O</a:t>
            </a:r>
            <a:r>
              <a:t>u</a:t>
            </a:r>
            <a:r>
              <a:rPr spc="-60"/>
              <a:t>t</a:t>
            </a:r>
            <a:r>
              <a:rPr spc="35"/>
              <a:t>e</a:t>
            </a:r>
            <a:r>
              <a:rPr spc="10"/>
              <a:t>r</a:t>
            </a:r>
            <a:r>
              <a:rPr spc="-70"/>
              <a:t> </a:t>
            </a:r>
            <a:r>
              <a:rPr spc="-15"/>
              <a:t>J</a:t>
            </a:r>
            <a:r>
              <a:rPr spc="5"/>
              <a:t>o</a:t>
            </a:r>
            <a:r>
              <a:rPr spc="30"/>
              <a:t>i</a:t>
            </a:r>
            <a:r>
              <a:rPr spc="15"/>
              <a:t>n </a:t>
            </a:r>
            <a:r>
              <a:rPr spc="-25"/>
              <a:t>(</a:t>
            </a:r>
            <a:r>
              <a:rPr spc="15"/>
              <a:t>A</a:t>
            </a:r>
            <a:r>
              <a:t>	</a:t>
            </a:r>
            <a:r>
              <a:rPr spc="-5"/>
              <a:t>B)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41270" y="1200213"/>
            <a:ext cx="8081009" cy="148526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150" b="1" spc="-5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2150" b="1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25">
                <a:solidFill>
                  <a:srgbClr val="FF0000"/>
                </a:solidFill>
                <a:latin typeface="Calibri"/>
                <a:cs typeface="Calibri"/>
              </a:rPr>
              <a:t>outer</a:t>
            </a:r>
            <a:r>
              <a:rPr sz="2150" b="1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25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15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17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150" spc="-5">
                <a:latin typeface="Calibri"/>
                <a:cs typeface="Calibri"/>
              </a:rPr>
              <a:t>LEFT </a:t>
            </a:r>
            <a:r>
              <a:rPr sz="2150" spc="15">
                <a:latin typeface="Calibri"/>
                <a:cs typeface="Calibri"/>
              </a:rPr>
              <a:t>JOIN </a:t>
            </a:r>
            <a:r>
              <a:rPr sz="2150" spc="10">
                <a:latin typeface="Calibri"/>
                <a:cs typeface="Calibri"/>
              </a:rPr>
              <a:t>returns </a:t>
            </a:r>
            <a:r>
              <a:rPr sz="2150" spc="15">
                <a:latin typeface="Calibri"/>
                <a:cs typeface="Calibri"/>
              </a:rPr>
              <a:t>all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spc="5">
                <a:latin typeface="Calibri"/>
                <a:cs typeface="Calibri"/>
              </a:rPr>
              <a:t>rows </a:t>
            </a:r>
            <a:r>
              <a:rPr sz="2150" spc="20">
                <a:latin typeface="Calibri"/>
                <a:cs typeface="Calibri"/>
              </a:rPr>
              <a:t>from </a:t>
            </a:r>
            <a:r>
              <a:rPr sz="2150" spc="30">
                <a:latin typeface="Calibri"/>
                <a:cs typeface="Calibri"/>
              </a:rPr>
              <a:t>the </a:t>
            </a:r>
            <a:r>
              <a:rPr sz="2150" spc="10">
                <a:latin typeface="Calibri"/>
                <a:cs typeface="Calibri"/>
              </a:rPr>
              <a:t>table </a:t>
            </a:r>
            <a:r>
              <a:rPr sz="2150">
                <a:latin typeface="Calibri"/>
                <a:cs typeface="Calibri"/>
              </a:rPr>
              <a:t>on </a:t>
            </a:r>
            <a:r>
              <a:rPr sz="2150" spc="35">
                <a:latin typeface="Calibri"/>
                <a:cs typeface="Calibri"/>
              </a:rPr>
              <a:t>the </a:t>
            </a:r>
            <a:r>
              <a:rPr sz="2150" spc="25">
                <a:latin typeface="Calibri"/>
                <a:cs typeface="Calibri"/>
              </a:rPr>
              <a:t>left </a:t>
            </a:r>
            <a:r>
              <a:rPr sz="2150" spc="10">
                <a:latin typeface="Calibri"/>
                <a:cs typeface="Calibri"/>
              </a:rPr>
              <a:t>even </a:t>
            </a:r>
            <a:r>
              <a:rPr sz="2150" spc="15">
                <a:latin typeface="Calibri"/>
                <a:cs typeface="Calibri"/>
              </a:rPr>
              <a:t>if </a:t>
            </a:r>
            <a:r>
              <a:rPr sz="2150" spc="65">
                <a:latin typeface="Calibri"/>
                <a:cs typeface="Calibri"/>
              </a:rPr>
              <a:t>no 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matching rows have </a:t>
            </a:r>
            <a:r>
              <a:rPr sz="2150" spc="25">
                <a:latin typeface="Calibri"/>
                <a:cs typeface="Calibri"/>
              </a:rPr>
              <a:t>been </a:t>
            </a:r>
            <a:r>
              <a:rPr sz="2150">
                <a:latin typeface="Calibri"/>
                <a:cs typeface="Calibri"/>
              </a:rPr>
              <a:t>found </a:t>
            </a:r>
            <a:r>
              <a:rPr sz="2150" spc="20">
                <a:latin typeface="Calibri"/>
                <a:cs typeface="Calibri"/>
              </a:rPr>
              <a:t>in </a:t>
            </a:r>
            <a:r>
              <a:rPr sz="2150" spc="35">
                <a:latin typeface="Calibri"/>
                <a:cs typeface="Calibri"/>
              </a:rPr>
              <a:t>the </a:t>
            </a:r>
            <a:r>
              <a:rPr sz="2150" spc="10">
                <a:latin typeface="Calibri"/>
                <a:cs typeface="Calibri"/>
              </a:rPr>
              <a:t>table </a:t>
            </a:r>
            <a:r>
              <a:rPr sz="2150">
                <a:latin typeface="Calibri"/>
                <a:cs typeface="Calibri"/>
              </a:rPr>
              <a:t>on </a:t>
            </a:r>
            <a:r>
              <a:rPr sz="2150" spc="35">
                <a:latin typeface="Calibri"/>
                <a:cs typeface="Calibri"/>
              </a:rPr>
              <a:t>the </a:t>
            </a:r>
            <a:r>
              <a:rPr sz="2150" spc="10">
                <a:latin typeface="Calibri"/>
                <a:cs typeface="Calibri"/>
              </a:rPr>
              <a:t>right. </a:t>
            </a:r>
            <a:r>
              <a:rPr sz="2150" spc="40">
                <a:latin typeface="Calibri"/>
                <a:cs typeface="Calibri"/>
              </a:rPr>
              <a:t>When </a:t>
            </a:r>
            <a:r>
              <a:rPr sz="2150" spc="65">
                <a:latin typeface="Calibri"/>
                <a:cs typeface="Calibri"/>
              </a:rPr>
              <a:t>no 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matching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-10">
                <a:latin typeface="Calibri"/>
                <a:cs typeface="Calibri"/>
              </a:rPr>
              <a:t>record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-15">
                <a:latin typeface="Calibri"/>
                <a:cs typeface="Calibri"/>
              </a:rPr>
              <a:t>found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in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table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on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right,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NULL</a:t>
            </a:r>
            <a:r>
              <a:rPr sz="2150" spc="3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is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returned.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80976" y="0"/>
            <a:ext cx="6639559" cy="781050"/>
            <a:chOff x="1580976" y="0"/>
            <a:chExt cx="6639559" cy="7810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8125" y="190500"/>
              <a:ext cx="361950" cy="2571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0976" y="0"/>
              <a:ext cx="1305098" cy="78105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5777" y="2935365"/>
            <a:ext cx="6803319" cy="21569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545"/>
              </a:spcBef>
            </a:pPr>
            <a:r>
              <a:rPr spc="15"/>
              <a:t>Left</a:t>
            </a:r>
            <a:r>
              <a:rPr spc="-125"/>
              <a:t> </a:t>
            </a:r>
            <a:r>
              <a:rPr spc="-5"/>
              <a:t>Outer</a:t>
            </a:r>
            <a:r>
              <a:rPr spc="-80"/>
              <a:t> </a:t>
            </a:r>
            <a:r>
              <a:rPr spc="5"/>
              <a:t>Join </a:t>
            </a:r>
            <a: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1591" y="1039812"/>
            <a:ext cx="37693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>
                <a:latin typeface="Calibri"/>
                <a:cs typeface="Calibri"/>
              </a:rPr>
              <a:t>Consider</a:t>
            </a:r>
            <a:r>
              <a:rPr sz="2150" spc="17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following</a:t>
            </a:r>
            <a:r>
              <a:rPr sz="2150" spc="5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2</a:t>
            </a:r>
            <a:r>
              <a:rPr sz="2150" spc="55">
                <a:latin typeface="Calibri"/>
                <a:cs typeface="Calibri"/>
              </a:rPr>
              <a:t> </a:t>
            </a:r>
            <a:r>
              <a:rPr sz="2150" spc="-25">
                <a:latin typeface="Calibri"/>
                <a:cs typeface="Calibri"/>
              </a:rPr>
              <a:t>Tables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77235" y="1665604"/>
          <a:ext cx="6096000" cy="1849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02382" y="4139819"/>
          <a:ext cx="6096000" cy="184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5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9525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9959" y="43815"/>
            <a:ext cx="40392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Left</a:t>
            </a:r>
            <a:r>
              <a:rPr spc="-130"/>
              <a:t> </a:t>
            </a:r>
            <a:r>
              <a:rPr spc="-5"/>
              <a:t>Outer</a:t>
            </a:r>
            <a:r>
              <a:rPr spc="-80"/>
              <a:t> </a:t>
            </a:r>
            <a:r>
              <a:rPr spc="5"/>
              <a:t>Join </a:t>
            </a:r>
            <a:r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575" y="1813623"/>
            <a:ext cx="119634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  <a:tab pos="946785" algn="l"/>
              </a:tabLst>
            </a:pPr>
            <a:r>
              <a:rPr sz="2150" b="1">
                <a:latin typeface="Calibri"/>
                <a:cs typeface="Calibri"/>
              </a:rPr>
              <a:t>(</a:t>
            </a:r>
            <a:r>
              <a:rPr sz="2150" b="1" spc="15">
                <a:latin typeface="Calibri"/>
                <a:cs typeface="Calibri"/>
              </a:rPr>
              <a:t>A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-15">
                <a:latin typeface="Calibri"/>
                <a:cs typeface="Calibri"/>
              </a:rPr>
              <a:t>B)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475" y="1924050"/>
            <a:ext cx="228600" cy="17145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89250" y="2342514"/>
          <a:ext cx="6096000" cy="1915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4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574675" algn="l"/>
                        </a:tabLst>
                      </a:pPr>
                      <a:r>
                        <a:rPr sz="1800" b="1" spc="-20">
                          <a:latin typeface="Calibri"/>
                          <a:cs typeface="Calibri"/>
                        </a:rPr>
                        <a:t>(A	</a:t>
                      </a:r>
                      <a:r>
                        <a:rPr sz="1800" b="1" spc="-4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–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2466975"/>
            <a:ext cx="228600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391" y="1091882"/>
            <a:ext cx="4326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>
                <a:latin typeface="Arial MT"/>
                <a:cs typeface="Arial MT"/>
              </a:rPr>
              <a:t>En</a:t>
            </a:r>
            <a:r>
              <a:rPr sz="2000" spc="5">
                <a:latin typeface="Arial MT"/>
                <a:cs typeface="Arial MT"/>
              </a:rPr>
              <a:t>g</a:t>
            </a:r>
            <a:r>
              <a:rPr sz="2000" spc="10">
                <a:latin typeface="Arial MT"/>
                <a:cs typeface="Arial MT"/>
              </a:rPr>
              <a:t>ine</a:t>
            </a:r>
            <a:r>
              <a:rPr sz="2000">
                <a:latin typeface="Arial MT"/>
                <a:cs typeface="Arial MT"/>
              </a:rPr>
              <a:t>e</a:t>
            </a:r>
            <a:r>
              <a:rPr sz="2000" spc="10">
                <a:latin typeface="Arial MT"/>
                <a:cs typeface="Arial MT"/>
              </a:rPr>
              <a:t>ring</a:t>
            </a:r>
            <a:r>
              <a:rPr sz="2000" spc="-110">
                <a:latin typeface="Arial MT"/>
                <a:cs typeface="Arial MT"/>
              </a:rPr>
              <a:t> </a:t>
            </a:r>
            <a:r>
              <a:rPr sz="2000" spc="15">
                <a:latin typeface="Arial MT"/>
                <a:cs typeface="Arial MT"/>
              </a:rPr>
              <a:t>Gra</a:t>
            </a:r>
            <a:r>
              <a:rPr sz="2000" spc="5">
                <a:latin typeface="Arial MT"/>
                <a:cs typeface="Arial MT"/>
              </a:rPr>
              <a:t>d</a:t>
            </a:r>
            <a:r>
              <a:rPr sz="2000" spc="15">
                <a:latin typeface="Arial MT"/>
                <a:cs typeface="Arial MT"/>
              </a:rPr>
              <a:t>ua</a:t>
            </a:r>
            <a:r>
              <a:rPr sz="2000" spc="35">
                <a:latin typeface="Arial MT"/>
                <a:cs typeface="Arial MT"/>
              </a:rPr>
              <a:t>t</a:t>
            </a:r>
            <a:r>
              <a:rPr sz="2000" spc="10">
                <a:latin typeface="Arial MT"/>
                <a:cs typeface="Arial MT"/>
              </a:rPr>
              <a:t>es</a:t>
            </a:r>
            <a:r>
              <a:rPr sz="2000" spc="-150">
                <a:latin typeface="Arial MT"/>
                <a:cs typeface="Arial MT"/>
              </a:rPr>
              <a:t> </a:t>
            </a:r>
            <a:r>
              <a:rPr sz="2000" spc="-25">
                <a:latin typeface="Arial MT"/>
                <a:cs typeface="Arial MT"/>
              </a:rPr>
              <a:t>w</a:t>
            </a:r>
            <a:r>
              <a:rPr sz="2000" spc="5">
                <a:latin typeface="Arial MT"/>
                <a:cs typeface="Arial MT"/>
              </a:rPr>
              <a:t>ill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 spc="15">
                <a:latin typeface="Arial MT"/>
                <a:cs typeface="Arial MT"/>
              </a:rPr>
              <a:t>be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 spc="10">
                <a:latin typeface="Arial MT"/>
                <a:cs typeface="Arial MT"/>
              </a:rPr>
              <a:t>able</a:t>
            </a:r>
            <a:r>
              <a:rPr sz="2000" spc="-40">
                <a:latin typeface="Arial MT"/>
                <a:cs typeface="Arial MT"/>
              </a:rPr>
              <a:t> </a:t>
            </a:r>
            <a:r>
              <a:rPr sz="2000" spc="35">
                <a:latin typeface="Arial MT"/>
                <a:cs typeface="Arial MT"/>
              </a:rPr>
              <a:t>t</a:t>
            </a:r>
            <a:r>
              <a:rPr sz="2000" spc="10">
                <a:latin typeface="Arial MT"/>
                <a:cs typeface="Arial MT"/>
              </a:rPr>
              <a:t>o: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6912" y="1585912"/>
          <a:ext cx="8305800" cy="423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5392">
                <a:tc>
                  <a:txBody>
                    <a:bodyPr/>
                    <a:lstStyle/>
                    <a:p>
                      <a:pPr marL="92710" marR="518795">
                        <a:lnSpc>
                          <a:spcPct val="103200"/>
                        </a:lnSpc>
                        <a:spcBef>
                          <a:spcPts val="254"/>
                        </a:spcBef>
                      </a:pPr>
                      <a:r>
                        <a:rPr sz="1850" b="1" spc="20">
                          <a:latin typeface="Calibri"/>
                          <a:cs typeface="Calibri"/>
                        </a:rPr>
                        <a:t>1. 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b="1" spc="5">
                          <a:latin typeface="Calibri"/>
                          <a:cs typeface="Calibri"/>
                        </a:rPr>
                        <a:t> knowledge:</a:t>
                      </a:r>
                      <a:r>
                        <a:rPr sz="1850" b="1" spc="1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Apply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of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mathematics, science,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fundamentals,</a:t>
                      </a:r>
                      <a:r>
                        <a:rPr sz="185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an</a:t>
                      </a:r>
                      <a:r>
                        <a:rPr sz="185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specialization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18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of </a:t>
                      </a:r>
                      <a:r>
                        <a:rPr sz="1850" spc="-4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1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problems.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266">
                <a:tc>
                  <a:txBody>
                    <a:bodyPr/>
                    <a:lstStyle/>
                    <a:p>
                      <a:pPr marL="92710" marR="440055">
                        <a:lnSpc>
                          <a:spcPct val="103200"/>
                        </a:lnSpc>
                        <a:spcBef>
                          <a:spcPts val="270"/>
                        </a:spcBef>
                      </a:pPr>
                      <a:r>
                        <a:rPr sz="1850" b="1" spc="20">
                          <a:latin typeface="Calibri"/>
                          <a:cs typeface="Calibri"/>
                        </a:rPr>
                        <a:t>2.</a:t>
                      </a:r>
                      <a:r>
                        <a:rPr sz="1850" b="1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850" b="1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analysis:</a:t>
                      </a:r>
                      <a:r>
                        <a:rPr sz="1850" b="1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20">
                          <a:latin typeface="Calibri"/>
                          <a:cs typeface="Calibri"/>
                        </a:rPr>
                        <a:t>Identify,</a:t>
                      </a:r>
                      <a:r>
                        <a:rPr sz="185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formulate,</a:t>
                      </a:r>
                      <a:r>
                        <a:rPr sz="185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8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literature,</a:t>
                      </a:r>
                      <a:r>
                        <a:rPr sz="185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analyze </a:t>
                      </a:r>
                      <a:r>
                        <a:rPr sz="1850" spc="-4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complex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 problems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reaching </a:t>
                      </a:r>
                      <a:r>
                        <a:rPr sz="1850">
                          <a:latin typeface="Calibri"/>
                          <a:cs typeface="Calibri"/>
                        </a:rPr>
                        <a:t>substantiated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conclusions using 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8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18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mathematics,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85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sciences,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2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sciences.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048">
                <a:tc>
                  <a:txBody>
                    <a:bodyPr/>
                    <a:lstStyle/>
                    <a:p>
                      <a:pPr marL="92710" marR="494030">
                        <a:lnSpc>
                          <a:spcPct val="102600"/>
                        </a:lnSpc>
                        <a:spcBef>
                          <a:spcPts val="295"/>
                        </a:spcBef>
                      </a:pPr>
                      <a:r>
                        <a:rPr sz="1850" b="1" spc="20">
                          <a:latin typeface="Calibri"/>
                          <a:cs typeface="Calibri"/>
                        </a:rPr>
                        <a:t>3.</a:t>
                      </a:r>
                      <a:r>
                        <a:rPr sz="1850" b="1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5">
                          <a:latin typeface="Calibri"/>
                          <a:cs typeface="Calibri"/>
                        </a:rPr>
                        <a:t>Design/development</a:t>
                      </a:r>
                      <a:r>
                        <a:rPr sz="1850" b="1" spc="2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b="1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solutions:</a:t>
                      </a:r>
                      <a:r>
                        <a:rPr sz="1850" b="1" spc="33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5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solutions</a:t>
                      </a:r>
                      <a:r>
                        <a:rPr sz="185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>
                          <a:latin typeface="Calibri"/>
                          <a:cs typeface="Calibri"/>
                        </a:rPr>
                        <a:t>for</a:t>
                      </a:r>
                      <a:r>
                        <a:rPr sz="18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1850" spc="-4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85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5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or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meet</a:t>
                      </a:r>
                      <a:r>
                        <a:rPr sz="185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with appropriate </a:t>
                      </a:r>
                      <a:r>
                        <a:rPr sz="1850">
                          <a:latin typeface="Calibri"/>
                          <a:cs typeface="Calibri"/>
                        </a:rPr>
                        <a:t>consideration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>
                          <a:latin typeface="Calibri"/>
                          <a:cs typeface="Calibri"/>
                        </a:rPr>
                        <a:t>for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1850">
                          <a:latin typeface="Calibri"/>
                          <a:cs typeface="Calibri"/>
                        </a:rPr>
                        <a:t>health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-30">
                          <a:latin typeface="Calibri"/>
                          <a:cs typeface="Calibri"/>
                        </a:rPr>
                        <a:t>safety,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>
                          <a:latin typeface="Calibri"/>
                          <a:cs typeface="Calibri"/>
                        </a:rPr>
                        <a:t> cultural,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societal,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 and</a:t>
                      </a:r>
                      <a:r>
                        <a:rPr sz="18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environmental</a:t>
                      </a:r>
                      <a:r>
                        <a:rPr sz="185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considerations.</a:t>
                      </a: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329">
                <a:tc>
                  <a:txBody>
                    <a:bodyPr/>
                    <a:lstStyle/>
                    <a:p>
                      <a:pPr marL="92710" marR="154305">
                        <a:lnSpc>
                          <a:spcPct val="103200"/>
                        </a:lnSpc>
                        <a:spcBef>
                          <a:spcPts val="295"/>
                        </a:spcBef>
                      </a:pPr>
                      <a:r>
                        <a:rPr sz="1850" b="1" spc="20">
                          <a:latin typeface="Calibri"/>
                          <a:cs typeface="Calibri"/>
                        </a:rPr>
                        <a:t>4. </a:t>
                      </a:r>
                      <a:r>
                        <a:rPr sz="1850" b="1" spc="-20"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850" b="1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investigations </a:t>
                      </a:r>
                      <a:r>
                        <a:rPr sz="1850" b="1" spc="-10">
                          <a:latin typeface="Calibri"/>
                          <a:cs typeface="Calibri"/>
                        </a:rPr>
                        <a:t>of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problems:</a:t>
                      </a:r>
                      <a:r>
                        <a:rPr sz="1850" b="1" spc="4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Use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research-based </a:t>
                      </a:r>
                      <a:r>
                        <a:rPr sz="1850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5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8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experiments,</a:t>
                      </a:r>
                      <a:r>
                        <a:rPr sz="185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interpretation </a:t>
                      </a:r>
                      <a:r>
                        <a:rPr sz="1850" spc="-4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data,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 and</a:t>
                      </a:r>
                      <a:r>
                        <a:rPr sz="18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synthesis</a:t>
                      </a:r>
                      <a:r>
                        <a:rPr sz="18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8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valid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conclusions.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420875" y="1650"/>
            <a:ext cx="10774680" cy="711200"/>
            <a:chOff x="1420875" y="1650"/>
            <a:chExt cx="10774680" cy="711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050" y="4825"/>
              <a:ext cx="10767949" cy="7048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4050" y="4825"/>
              <a:ext cx="10768330" cy="704850"/>
            </a:xfrm>
            <a:custGeom>
              <a:avLst/>
              <a:gdLst/>
              <a:ahLst/>
              <a:cxnLst/>
              <a:rect l="l" t="t" r="r" b="b"/>
              <a:pathLst>
                <a:path w="10768330" h="704850">
                  <a:moveTo>
                    <a:pt x="0" y="704850"/>
                  </a:moveTo>
                  <a:lnTo>
                    <a:pt x="10767949" y="704850"/>
                  </a:lnTo>
                </a:path>
                <a:path w="10768330" h="704850">
                  <a:moveTo>
                    <a:pt x="10767949" y="0"/>
                  </a:moveTo>
                  <a:lnTo>
                    <a:pt x="0" y="0"/>
                  </a:lnTo>
                  <a:lnTo>
                    <a:pt x="0" y="70485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4265" y="69214"/>
            <a:ext cx="478599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1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z="33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10"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r>
              <a:rPr sz="3350" spc="2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10">
                <a:solidFill>
                  <a:srgbClr val="000000"/>
                </a:solidFill>
                <a:latin typeface="Times New Roman"/>
                <a:cs typeface="Times New Roman"/>
              </a:rPr>
              <a:t>(POs)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45"/>
              </a:spcBef>
              <a:tabLst>
                <a:tab pos="3552190" algn="l"/>
              </a:tabLst>
            </a:pPr>
            <a:r>
              <a:rPr spc="5"/>
              <a:t>Right</a:t>
            </a:r>
            <a:r>
              <a:rPr spc="-50"/>
              <a:t> </a:t>
            </a:r>
            <a:r>
              <a:rPr spc="-5"/>
              <a:t>Outer</a:t>
            </a:r>
            <a:r>
              <a:rPr spc="-65"/>
              <a:t> </a:t>
            </a:r>
            <a:r>
              <a:rPr spc="5"/>
              <a:t>Join</a:t>
            </a:r>
            <a:r>
              <a:rPr spc="-50"/>
              <a:t> </a:t>
            </a:r>
            <a:r>
              <a:rPr spc="-5"/>
              <a:t>(A	</a:t>
            </a:r>
            <a:r>
              <a:t>B)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985" y="1372933"/>
            <a:ext cx="8805545" cy="1790064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5"/>
              </a:spcBef>
            </a:pPr>
            <a:r>
              <a:rPr sz="2150" b="1" spc="1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150" b="1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25">
                <a:solidFill>
                  <a:srgbClr val="FF0000"/>
                </a:solidFill>
                <a:latin typeface="Calibri"/>
                <a:cs typeface="Calibri"/>
              </a:rPr>
              <a:t>outer</a:t>
            </a:r>
            <a:r>
              <a:rPr sz="2150" b="1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b="1" spc="10">
                <a:solidFill>
                  <a:srgbClr val="FF0000"/>
                </a:solidFill>
                <a:latin typeface="Calibri"/>
                <a:cs typeface="Calibri"/>
              </a:rPr>
              <a:t>join:</a:t>
            </a:r>
            <a:endParaRPr sz="215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22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5">
                <a:latin typeface="Calibri"/>
                <a:cs typeface="Calibri"/>
              </a:rPr>
              <a:t>RIGHT </a:t>
            </a:r>
            <a:r>
              <a:rPr sz="2150" spc="15">
                <a:latin typeface="Calibri"/>
                <a:cs typeface="Calibri"/>
              </a:rPr>
              <a:t>JOIN </a:t>
            </a:r>
            <a:r>
              <a:rPr sz="2150" spc="5">
                <a:latin typeface="Calibri"/>
                <a:cs typeface="Calibri"/>
              </a:rPr>
              <a:t>returns </a:t>
            </a:r>
            <a:r>
              <a:rPr sz="2150" spc="15">
                <a:latin typeface="Calibri"/>
                <a:cs typeface="Calibri"/>
              </a:rPr>
              <a:t>all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spc="20">
                <a:latin typeface="Calibri"/>
                <a:cs typeface="Calibri"/>
              </a:rPr>
              <a:t>columns from </a:t>
            </a:r>
            <a:r>
              <a:rPr sz="2150" spc="30">
                <a:latin typeface="Calibri"/>
                <a:cs typeface="Calibri"/>
              </a:rPr>
              <a:t>the </a:t>
            </a:r>
            <a:r>
              <a:rPr sz="2150" spc="10">
                <a:latin typeface="Calibri"/>
                <a:cs typeface="Calibri"/>
              </a:rPr>
              <a:t>table </a:t>
            </a:r>
            <a:r>
              <a:rPr sz="2150" spc="35">
                <a:latin typeface="Calibri"/>
                <a:cs typeface="Calibri"/>
              </a:rPr>
              <a:t>on </a:t>
            </a:r>
            <a:r>
              <a:rPr sz="2150" spc="10">
                <a:latin typeface="Calibri"/>
                <a:cs typeface="Calibri"/>
              </a:rPr>
              <a:t>the right </a:t>
            </a:r>
            <a:r>
              <a:rPr sz="2150" spc="-10">
                <a:latin typeface="Calibri"/>
                <a:cs typeface="Calibri"/>
              </a:rPr>
              <a:t>even </a:t>
            </a:r>
            <a:r>
              <a:rPr sz="2150" spc="15">
                <a:latin typeface="Calibri"/>
                <a:cs typeface="Calibri"/>
              </a:rPr>
              <a:t>if </a:t>
            </a:r>
            <a:r>
              <a:rPr sz="2150" spc="65">
                <a:latin typeface="Calibri"/>
                <a:cs typeface="Calibri"/>
              </a:rPr>
              <a:t>no </a:t>
            </a:r>
            <a:r>
              <a:rPr sz="2150" spc="7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matching rows have </a:t>
            </a:r>
            <a:r>
              <a:rPr sz="2150" spc="25">
                <a:latin typeface="Calibri"/>
                <a:cs typeface="Calibri"/>
              </a:rPr>
              <a:t>been </a:t>
            </a:r>
            <a:r>
              <a:rPr sz="2150" spc="15">
                <a:latin typeface="Calibri"/>
                <a:cs typeface="Calibri"/>
              </a:rPr>
              <a:t>found </a:t>
            </a:r>
            <a:r>
              <a:rPr sz="2150" spc="20">
                <a:latin typeface="Calibri"/>
                <a:cs typeface="Calibri"/>
              </a:rPr>
              <a:t>in </a:t>
            </a:r>
            <a:r>
              <a:rPr sz="2150" spc="35">
                <a:latin typeface="Calibri"/>
                <a:cs typeface="Calibri"/>
              </a:rPr>
              <a:t>the </a:t>
            </a:r>
            <a:r>
              <a:rPr sz="2150" spc="15">
                <a:latin typeface="Calibri"/>
                <a:cs typeface="Calibri"/>
              </a:rPr>
              <a:t>table </a:t>
            </a:r>
            <a:r>
              <a:rPr sz="2150" spc="40">
                <a:latin typeface="Calibri"/>
                <a:cs typeface="Calibri"/>
              </a:rPr>
              <a:t>on </a:t>
            </a:r>
            <a:r>
              <a:rPr sz="2150" spc="35">
                <a:latin typeface="Calibri"/>
                <a:cs typeface="Calibri"/>
              </a:rPr>
              <a:t>the </a:t>
            </a:r>
            <a:r>
              <a:rPr sz="2150" spc="10">
                <a:latin typeface="Calibri"/>
                <a:cs typeface="Calibri"/>
              </a:rPr>
              <a:t>left. </a:t>
            </a:r>
            <a:r>
              <a:rPr sz="2150" spc="15">
                <a:latin typeface="Calibri"/>
                <a:cs typeface="Calibri"/>
              </a:rPr>
              <a:t>Where </a:t>
            </a:r>
            <a:r>
              <a:rPr sz="2150">
                <a:latin typeface="Calibri"/>
                <a:cs typeface="Calibri"/>
              </a:rPr>
              <a:t>no </a:t>
            </a:r>
            <a:r>
              <a:rPr sz="2150" spc="10">
                <a:latin typeface="Calibri"/>
                <a:cs typeface="Calibri"/>
              </a:rPr>
              <a:t>matches </a:t>
            </a:r>
            <a:r>
              <a:rPr sz="2150" spc="-47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have </a:t>
            </a:r>
            <a:r>
              <a:rPr sz="2150" spc="10">
                <a:latin typeface="Calibri"/>
                <a:cs typeface="Calibri"/>
              </a:rPr>
              <a:t>been </a:t>
            </a:r>
            <a:r>
              <a:rPr sz="2150" spc="15">
                <a:latin typeface="Calibri"/>
                <a:cs typeface="Calibri"/>
              </a:rPr>
              <a:t>found </a:t>
            </a:r>
            <a:r>
              <a:rPr sz="2150" spc="20">
                <a:latin typeface="Calibri"/>
                <a:cs typeface="Calibri"/>
              </a:rPr>
              <a:t>in </a:t>
            </a:r>
            <a:r>
              <a:rPr sz="2150" spc="10">
                <a:latin typeface="Calibri"/>
                <a:cs typeface="Calibri"/>
              </a:rPr>
              <a:t>the table </a:t>
            </a:r>
            <a:r>
              <a:rPr sz="2150">
                <a:latin typeface="Calibri"/>
                <a:cs typeface="Calibri"/>
              </a:rPr>
              <a:t>on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 </a:t>
            </a:r>
            <a:r>
              <a:rPr sz="2150" spc="5">
                <a:latin typeface="Calibri"/>
                <a:cs typeface="Calibri"/>
              </a:rPr>
              <a:t>left,  </a:t>
            </a:r>
            <a:r>
              <a:rPr sz="2150" spc="20">
                <a:latin typeface="Calibri"/>
                <a:cs typeface="Calibri"/>
              </a:rPr>
              <a:t>NULL is </a:t>
            </a:r>
            <a:r>
              <a:rPr sz="2150" spc="10">
                <a:latin typeface="Calibri"/>
                <a:cs typeface="Calibri"/>
              </a:rPr>
              <a:t>returned. </a:t>
            </a:r>
            <a:r>
              <a:rPr sz="2150" spc="20">
                <a:latin typeface="Calibri"/>
                <a:cs typeface="Calibri"/>
              </a:rPr>
              <a:t>RIGHT </a:t>
            </a:r>
            <a:r>
              <a:rPr sz="2150" spc="15">
                <a:latin typeface="Calibri"/>
                <a:cs typeface="Calibri"/>
              </a:rPr>
              <a:t>outer 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JOIN</a:t>
            </a:r>
            <a:r>
              <a:rPr sz="2150" spc="13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is</a:t>
            </a:r>
            <a:r>
              <a:rPr sz="2150" spc="10">
                <a:latin typeface="Calibri"/>
                <a:cs typeface="Calibri"/>
              </a:rPr>
              <a:t> the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opposite</a:t>
            </a:r>
            <a:r>
              <a:rPr sz="2150" spc="14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5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LEFT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JOIN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0501" y="28575"/>
            <a:ext cx="6763384" cy="771525"/>
            <a:chOff x="1590501" y="28575"/>
            <a:chExt cx="6763384" cy="7715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7675" y="247650"/>
              <a:ext cx="285750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501" y="28575"/>
              <a:ext cx="1305098" cy="77152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4715" y="3391379"/>
            <a:ext cx="7032683" cy="172354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5"/>
              <a:t>Right</a:t>
            </a:r>
            <a:r>
              <a:rPr spc="-60"/>
              <a:t> </a:t>
            </a:r>
            <a:r>
              <a:t>Outer</a:t>
            </a:r>
            <a:r>
              <a:rPr spc="-85"/>
              <a:t> </a:t>
            </a:r>
            <a:r>
              <a:rPr spc="10"/>
              <a:t>Join</a:t>
            </a:r>
            <a:r>
              <a:rPr spc="-65"/>
              <a:t> </a:t>
            </a:r>
            <a:r>
              <a:rPr spc="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185" y="1813623"/>
            <a:ext cx="9671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7550" algn="l"/>
              </a:tabLst>
            </a:pPr>
            <a:r>
              <a:rPr sz="2150" b="1">
                <a:latin typeface="Calibri"/>
                <a:cs typeface="Calibri"/>
              </a:rPr>
              <a:t>(</a:t>
            </a:r>
            <a:r>
              <a:rPr sz="2150" b="1" spc="15">
                <a:latin typeface="Calibri"/>
                <a:cs typeface="Calibri"/>
              </a:rPr>
              <a:t>A</a:t>
            </a:r>
            <a:r>
              <a:rPr sz="2150" b="1">
                <a:latin typeface="Calibri"/>
                <a:cs typeface="Calibri"/>
              </a:rPr>
              <a:t>	</a:t>
            </a:r>
            <a:r>
              <a:rPr sz="2150" b="1" spc="-15">
                <a:latin typeface="Calibri"/>
                <a:cs typeface="Calibri"/>
              </a:rPr>
              <a:t>B)</a:t>
            </a:r>
            <a:endParaRPr sz="21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89250" y="2342514"/>
          <a:ext cx="6096000" cy="1915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4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574675" algn="l"/>
                        </a:tabLst>
                      </a:pPr>
                      <a:r>
                        <a:rPr sz="1800" b="1" spc="-20">
                          <a:latin typeface="Calibri"/>
                          <a:cs typeface="Calibri"/>
                        </a:rPr>
                        <a:t>(A	</a:t>
                      </a:r>
                      <a:r>
                        <a:rPr sz="1800" b="1" spc="-4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–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300" y="1943100"/>
            <a:ext cx="180975" cy="142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2447925"/>
            <a:ext cx="228600" cy="190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525" y="0"/>
            <a:ext cx="1371600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545"/>
              </a:spcBef>
              <a:tabLst>
                <a:tab pos="3262629" algn="l"/>
              </a:tabLst>
            </a:pPr>
            <a:r>
              <a:rPr spc="15"/>
              <a:t>Full</a:t>
            </a:r>
            <a:r>
              <a:rPr spc="-95"/>
              <a:t> </a:t>
            </a:r>
            <a:r>
              <a:rPr spc="-5"/>
              <a:t>Outer</a:t>
            </a:r>
            <a:r>
              <a:rPr spc="-65"/>
              <a:t> </a:t>
            </a:r>
            <a:r>
              <a:rPr spc="5"/>
              <a:t>Join</a:t>
            </a:r>
            <a:r>
              <a:rPr spc="25"/>
              <a:t> </a:t>
            </a:r>
            <a:r>
              <a:rPr spc="-5"/>
              <a:t>(A	</a:t>
            </a:r>
            <a:r>
              <a:rPr spc="5"/>
              <a:t>B)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4141" y="1213167"/>
            <a:ext cx="8076565" cy="15214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5080" indent="-228600">
              <a:lnSpc>
                <a:spcPts val="241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>
                <a:latin typeface="Calibri"/>
                <a:cs typeface="Calibri"/>
              </a:rPr>
              <a:t>In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a</a:t>
            </a:r>
            <a:r>
              <a:rPr sz="2150" spc="12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FULL</a:t>
            </a:r>
            <a:r>
              <a:rPr sz="2150" spc="1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OUTER</a:t>
            </a:r>
            <a:r>
              <a:rPr sz="2150" spc="15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JOIN</a:t>
            </a:r>
            <a:r>
              <a:rPr sz="2150" spc="14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,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all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tuples</a:t>
            </a:r>
            <a:r>
              <a:rPr sz="2150" spc="95">
                <a:latin typeface="Calibri"/>
                <a:cs typeface="Calibri"/>
              </a:rPr>
              <a:t> </a:t>
            </a:r>
            <a:r>
              <a:rPr sz="2150" spc="25">
                <a:latin typeface="Calibri"/>
                <a:cs typeface="Calibri"/>
              </a:rPr>
              <a:t>from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 spc="20">
                <a:latin typeface="Calibri"/>
                <a:cs typeface="Calibri"/>
              </a:rPr>
              <a:t>both</a:t>
            </a:r>
            <a:r>
              <a:rPr sz="2150" spc="105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relations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are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 spc="15">
                <a:latin typeface="Calibri"/>
                <a:cs typeface="Calibri"/>
              </a:rPr>
              <a:t>included</a:t>
            </a:r>
            <a:r>
              <a:rPr sz="2150" spc="114">
                <a:latin typeface="Calibri"/>
                <a:cs typeface="Calibri"/>
              </a:rPr>
              <a:t> </a:t>
            </a:r>
            <a:r>
              <a:rPr sz="2150" spc="35">
                <a:latin typeface="Calibri"/>
                <a:cs typeface="Calibri"/>
              </a:rPr>
              <a:t>in </a:t>
            </a:r>
            <a:r>
              <a:rPr sz="2150" spc="-470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>
                <a:latin typeface="Calibri"/>
                <a:cs typeface="Calibri"/>
              </a:rPr>
              <a:t> result,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irrespective</a:t>
            </a:r>
            <a:r>
              <a:rPr sz="2150" spc="170">
                <a:latin typeface="Calibri"/>
                <a:cs typeface="Calibri"/>
              </a:rPr>
              <a:t> </a:t>
            </a:r>
            <a:r>
              <a:rPr sz="2150" spc="-5">
                <a:latin typeface="Calibri"/>
                <a:cs typeface="Calibri"/>
              </a:rPr>
              <a:t>of</a:t>
            </a:r>
            <a:r>
              <a:rPr sz="2150" spc="45">
                <a:latin typeface="Calibri"/>
                <a:cs typeface="Calibri"/>
              </a:rPr>
              <a:t> </a:t>
            </a:r>
            <a:r>
              <a:rPr sz="2150" spc="1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5">
                <a:latin typeface="Calibri"/>
                <a:cs typeface="Calibri"/>
              </a:rPr>
              <a:t>matching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condition.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>
                <a:latin typeface="Calibri"/>
                <a:cs typeface="Calibri"/>
              </a:rPr>
              <a:t>Example: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90501" y="0"/>
            <a:ext cx="6658609" cy="781050"/>
            <a:chOff x="1590501" y="0"/>
            <a:chExt cx="6658609" cy="7810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750" y="257175"/>
              <a:ext cx="342900" cy="2190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501" y="0"/>
              <a:ext cx="1305098" cy="78105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31922" y="3274186"/>
          <a:ext cx="6096000" cy="221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623570" algn="l"/>
                        </a:tabLst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	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0">
                          <a:latin typeface="Calibri"/>
                          <a:cs typeface="Calibri"/>
                        </a:rPr>
                        <a:t>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>
                          <a:latin typeface="Calibri"/>
                          <a:cs typeface="Calibri"/>
                        </a:rPr>
                        <a:t>Square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>
                          <a:latin typeface="Calibri"/>
                          <a:cs typeface="Calibri"/>
                        </a:rPr>
                        <a:t>Cube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–</a:t>
                      </a: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–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8350" y="3371850"/>
            <a:ext cx="266700" cy="1714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72310">
              <a:lnSpc>
                <a:spcPct val="100000"/>
              </a:lnSpc>
              <a:spcBef>
                <a:spcPts val="545"/>
              </a:spcBef>
            </a:pPr>
            <a:r>
              <a:t>2.4</a:t>
            </a:r>
            <a:r>
              <a:rPr spc="-55"/>
              <a:t> </a:t>
            </a:r>
            <a:r>
              <a:rPr spc="5"/>
              <a:t>Relational</a:t>
            </a:r>
            <a:r>
              <a:rPr spc="-105"/>
              <a:t> </a:t>
            </a:r>
            <a:r>
              <a:rPr spc="15"/>
              <a:t>Calculus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778192"/>
            <a:ext cx="8992235" cy="50368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0160" algn="just">
              <a:lnSpc>
                <a:spcPct val="90000"/>
              </a:lnSpc>
              <a:spcBef>
                <a:spcPts val="390"/>
              </a:spcBef>
            </a:pPr>
            <a:r>
              <a:rPr sz="2400" spc="-5">
                <a:latin typeface="Calibri"/>
                <a:cs typeface="Calibri"/>
              </a:rPr>
              <a:t>In </a:t>
            </a:r>
            <a:r>
              <a:rPr sz="2400" spc="-15">
                <a:latin typeface="Calibri"/>
                <a:cs typeface="Calibri"/>
              </a:rPr>
              <a:t>contrast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20">
                <a:latin typeface="Calibri"/>
                <a:cs typeface="Calibri"/>
              </a:rPr>
              <a:t>Relational </a:t>
            </a:r>
            <a:r>
              <a:rPr sz="2400" spc="-15">
                <a:latin typeface="Calibri"/>
                <a:cs typeface="Calibri"/>
              </a:rPr>
              <a:t>Algebra, Relational </a:t>
            </a:r>
            <a:r>
              <a:rPr sz="2400">
                <a:latin typeface="Calibri"/>
                <a:cs typeface="Calibri"/>
              </a:rPr>
              <a:t>Calculus </a:t>
            </a:r>
            <a:r>
              <a:rPr sz="2400" spc="-15">
                <a:latin typeface="Calibri"/>
                <a:cs typeface="Calibri"/>
              </a:rPr>
              <a:t>is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non-procedural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query language, </a:t>
            </a:r>
            <a:r>
              <a:rPr sz="2400" spc="-5">
                <a:latin typeface="Calibri"/>
                <a:cs typeface="Calibri"/>
              </a:rPr>
              <a:t>that </a:t>
            </a:r>
            <a:r>
              <a:rPr sz="2400">
                <a:latin typeface="Calibri"/>
                <a:cs typeface="Calibri"/>
              </a:rPr>
              <a:t>is, </a:t>
            </a:r>
            <a:r>
              <a:rPr sz="2400" spc="-15">
                <a:latin typeface="Calibri"/>
                <a:cs typeface="Calibri"/>
              </a:rPr>
              <a:t>it </a:t>
            </a:r>
            <a:r>
              <a:rPr sz="2400" spc="-10">
                <a:latin typeface="Calibri"/>
                <a:cs typeface="Calibri"/>
              </a:rPr>
              <a:t>tells </a:t>
            </a:r>
            <a:r>
              <a:rPr sz="2400" spc="-5">
                <a:latin typeface="Calibri"/>
                <a:cs typeface="Calibri"/>
              </a:rPr>
              <a:t>what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5">
                <a:latin typeface="Calibri"/>
                <a:cs typeface="Calibri"/>
              </a:rPr>
              <a:t>do </a:t>
            </a:r>
            <a:r>
              <a:rPr sz="2400" spc="10">
                <a:latin typeface="Calibri"/>
                <a:cs typeface="Calibri"/>
              </a:rPr>
              <a:t>but </a:t>
            </a:r>
            <a:r>
              <a:rPr sz="2400" spc="-5">
                <a:latin typeface="Calibri"/>
                <a:cs typeface="Calibri"/>
              </a:rPr>
              <a:t>never </a:t>
            </a:r>
            <a:r>
              <a:rPr sz="2400" spc="-10">
                <a:latin typeface="Calibri"/>
                <a:cs typeface="Calibri"/>
              </a:rPr>
              <a:t>explains </a:t>
            </a:r>
            <a:r>
              <a:rPr sz="2400" spc="5">
                <a:latin typeface="Calibri"/>
                <a:cs typeface="Calibri"/>
              </a:rPr>
              <a:t>how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15">
                <a:latin typeface="Calibri"/>
                <a:cs typeface="Calibri"/>
              </a:rPr>
              <a:t>do 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12700" marR="4081779">
              <a:lnSpc>
                <a:spcPct val="125200"/>
              </a:lnSpc>
            </a:pPr>
            <a:r>
              <a:rPr sz="2400" spc="-11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12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al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x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−  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Tuple</a:t>
            </a:r>
            <a:r>
              <a:rPr sz="2400" b="1" spc="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Calculus</a:t>
            </a:r>
            <a:r>
              <a:rPr sz="2400" b="1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(TRC) 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Filtering</a:t>
            </a:r>
            <a:r>
              <a:rPr sz="2400" spc="-20">
                <a:latin typeface="Calibri"/>
                <a:cs typeface="Calibri"/>
              </a:rPr>
              <a:t> variable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ranges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over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tuples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Notation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{T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|</a:t>
            </a:r>
            <a:r>
              <a:rPr sz="2400" spc="-5">
                <a:latin typeface="Calibri"/>
                <a:cs typeface="Calibri"/>
              </a:rPr>
              <a:t> Condition}</a:t>
            </a:r>
            <a:endParaRPr sz="2400">
              <a:latin typeface="Calibri"/>
              <a:cs typeface="Calibri"/>
            </a:endParaRPr>
          </a:p>
          <a:p>
            <a:pPr marL="12700" marR="3432175">
              <a:lnSpc>
                <a:spcPct val="125200"/>
              </a:lnSpc>
            </a:pPr>
            <a:r>
              <a:rPr sz="2400" spc="-15">
                <a:latin typeface="Calibri"/>
                <a:cs typeface="Calibri"/>
              </a:rPr>
              <a:t>Returns </a:t>
            </a:r>
            <a:r>
              <a:rPr sz="2400" spc="-20">
                <a:latin typeface="Calibri"/>
                <a:cs typeface="Calibri"/>
              </a:rPr>
              <a:t>all </a:t>
            </a:r>
            <a:r>
              <a:rPr sz="2400">
                <a:latin typeface="Calibri"/>
                <a:cs typeface="Calibri"/>
              </a:rPr>
              <a:t>tuples T that satisfies a </a:t>
            </a:r>
            <a:r>
              <a:rPr sz="2400" spc="5">
                <a:latin typeface="Calibri"/>
                <a:cs typeface="Calibri"/>
              </a:rPr>
              <a:t>condition.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For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example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−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>
                <a:latin typeface="Calibri"/>
                <a:cs typeface="Calibri"/>
              </a:rPr>
              <a:t>{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T.name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| </a:t>
            </a:r>
            <a:r>
              <a:rPr sz="2400" spc="10">
                <a:latin typeface="Calibri"/>
                <a:cs typeface="Calibri"/>
              </a:rPr>
              <a:t>Author(T)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AND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T.article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'database'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2755"/>
              </a:lnSpc>
              <a:spcBef>
                <a:spcPts val="725"/>
              </a:spcBef>
              <a:tabLst>
                <a:tab pos="1051560" algn="l"/>
                <a:tab pos="1346835" algn="l"/>
                <a:tab pos="2453005" algn="l"/>
                <a:tab pos="3367404" algn="l"/>
                <a:tab pos="4063365" algn="l"/>
                <a:tab pos="5045710" algn="l"/>
                <a:tab pos="5789295" algn="l"/>
                <a:tab pos="6809105" algn="l"/>
                <a:tab pos="7495540" algn="l"/>
                <a:tab pos="8067040" algn="l"/>
              </a:tabLst>
            </a:pPr>
            <a:r>
              <a:rPr sz="2400" spc="-2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pu</a:t>
            </a:r>
            <a:r>
              <a:rPr sz="2400">
                <a:latin typeface="Calibri"/>
                <a:cs typeface="Calibri"/>
              </a:rPr>
              <a:t>t	−	</a:t>
            </a:r>
            <a:r>
              <a:rPr sz="2400" spc="-11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up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es	w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h	'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e'	</a:t>
            </a:r>
            <a:r>
              <a:rPr sz="2400" spc="10">
                <a:latin typeface="Calibri"/>
                <a:cs typeface="Calibri"/>
              </a:rPr>
              <a:t>f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om	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or	</a:t>
            </a:r>
            <a:r>
              <a:rPr sz="2400" spc="5">
                <a:latin typeface="Calibri"/>
                <a:cs typeface="Calibri"/>
              </a:rPr>
              <a:t>wh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5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5">
                <a:latin typeface="Calibri"/>
                <a:cs typeface="Calibri"/>
              </a:rPr>
              <a:t>tt</a:t>
            </a:r>
            <a:r>
              <a:rPr sz="2400">
                <a:latin typeface="Calibri"/>
                <a:cs typeface="Calibri"/>
              </a:rPr>
              <a:t>en</a:t>
            </a:r>
          </a:p>
          <a:p>
            <a:pPr marL="12700">
              <a:lnSpc>
                <a:spcPts val="2755"/>
              </a:lnSpc>
            </a:pPr>
            <a:r>
              <a:rPr sz="2400" spc="-10">
                <a:latin typeface="Calibri"/>
                <a:cs typeface="Calibri"/>
              </a:rPr>
              <a:t>article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'database'.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551" y="9525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126" y="14350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71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570"/>
              </a:spcBef>
            </a:pPr>
            <a:r>
              <a:t>2.4.1</a:t>
            </a:r>
            <a:r>
              <a:rPr spc="30"/>
              <a:t> </a:t>
            </a:r>
            <a:r>
              <a:rPr spc="-20"/>
              <a:t>Tuple</a:t>
            </a:r>
            <a:r>
              <a:rPr spc="-105"/>
              <a:t> </a:t>
            </a:r>
            <a:r>
              <a:t>Relational</a:t>
            </a:r>
            <a:r>
              <a:rPr spc="-155"/>
              <a:t> </a:t>
            </a:r>
            <a:r>
              <a:rPr spc="15"/>
              <a:t>Calculus</a:t>
            </a:r>
            <a:r>
              <a:rPr spc="-130"/>
              <a:t> </a:t>
            </a:r>
            <a:r>
              <a:rPr spc="-5"/>
              <a:t>(TRC)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4141" y="1203324"/>
            <a:ext cx="8078470" cy="288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>
                <a:latin typeface="Calibri"/>
                <a:cs typeface="Calibri"/>
              </a:rPr>
              <a:t>TRC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quantified.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We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Existential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(</a:t>
            </a:r>
            <a:r>
              <a:rPr sz="2400" spc="10">
                <a:latin typeface="Cambria Math"/>
                <a:cs typeface="Cambria Math"/>
              </a:rPr>
              <a:t>∃</a:t>
            </a:r>
            <a:r>
              <a:rPr sz="2400" spc="10">
                <a:latin typeface="Calibri"/>
                <a:cs typeface="Calibri"/>
              </a:rPr>
              <a:t>)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Universal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0">
                <a:latin typeface="Calibri"/>
                <a:cs typeface="Calibri"/>
              </a:rPr>
              <a:t>Quantifiers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(</a:t>
            </a:r>
            <a:r>
              <a:rPr sz="2400" spc="5">
                <a:latin typeface="Cambria Math"/>
                <a:cs typeface="Cambria Math"/>
              </a:rPr>
              <a:t>∀</a:t>
            </a:r>
            <a:r>
              <a:rPr sz="2400" spc="5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For</a:t>
            </a:r>
            <a:r>
              <a:rPr sz="2400" b="1" spc="-6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example</a:t>
            </a:r>
            <a:r>
              <a:rPr sz="2400" b="1" spc="-10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−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079500" algn="l"/>
              </a:tabLst>
            </a:pPr>
            <a:r>
              <a:rPr sz="2400">
                <a:latin typeface="Calibri"/>
                <a:cs typeface="Calibri"/>
              </a:rPr>
              <a:t>{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R|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mbria Math"/>
                <a:cs typeface="Cambria Math"/>
              </a:rPr>
              <a:t>∃</a:t>
            </a:r>
            <a:r>
              <a:rPr sz="2400" spc="5">
                <a:latin typeface="Calibri"/>
                <a:cs typeface="Calibri"/>
              </a:rPr>
              <a:t>T	</a:t>
            </a:r>
            <a:r>
              <a:rPr sz="2400">
                <a:latin typeface="Cambria Math"/>
                <a:cs typeface="Cambria Math"/>
              </a:rPr>
              <a:t>∈</a:t>
            </a:r>
            <a:r>
              <a:rPr sz="2400" spc="10">
                <a:latin typeface="Cambria Math"/>
                <a:cs typeface="Cambria Math"/>
              </a:rPr>
              <a:t> </a:t>
            </a:r>
            <a:r>
              <a:rPr sz="2400" spc="-10">
                <a:latin typeface="Calibri"/>
                <a:cs typeface="Calibri"/>
              </a:rPr>
              <a:t>Authors(T.article='database'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AND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R.name=T.name)}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950"/>
              </a:spcBef>
              <a:tabLst>
                <a:tab pos="1050925" algn="l"/>
                <a:tab pos="1346835" algn="l"/>
                <a:tab pos="1956435" algn="l"/>
                <a:tab pos="2852420" algn="l"/>
                <a:tab pos="3710940" algn="l"/>
                <a:tab pos="4282440" algn="l"/>
                <a:tab pos="5006975" algn="l"/>
                <a:tab pos="5569585" algn="l"/>
                <a:tab pos="6379845" algn="l"/>
                <a:tab pos="7237730" algn="l"/>
                <a:tab pos="7647305" algn="l"/>
              </a:tabLst>
            </a:pPr>
            <a:r>
              <a:rPr sz="2400" spc="-1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pu</a:t>
            </a:r>
            <a:r>
              <a:rPr sz="2400">
                <a:latin typeface="Calibri"/>
                <a:cs typeface="Calibri"/>
              </a:rPr>
              <a:t>t	−	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35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qu</a:t>
            </a:r>
            <a:r>
              <a:rPr sz="2400">
                <a:latin typeface="Calibri"/>
                <a:cs typeface="Calibri"/>
              </a:rPr>
              <a:t>ery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-30">
                <a:latin typeface="Calibri"/>
                <a:cs typeface="Calibri"/>
              </a:rPr>
              <a:t>il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-40">
                <a:latin typeface="Calibri"/>
                <a:cs typeface="Calibri"/>
              </a:rPr>
              <a:t>y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t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  </a:t>
            </a:r>
            <a:r>
              <a:rPr sz="2400" spc="-10">
                <a:latin typeface="Calibri"/>
                <a:cs typeface="Calibri"/>
              </a:rPr>
              <a:t>previous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45"/>
              </a:spcBef>
            </a:pPr>
            <a:r>
              <a:t>2.4.2</a:t>
            </a:r>
            <a:r>
              <a:rPr spc="-35"/>
              <a:t> </a:t>
            </a:r>
            <a:r>
              <a:rPr spc="10"/>
              <a:t>Domain</a:t>
            </a:r>
            <a:r>
              <a:rPr spc="-50"/>
              <a:t> </a:t>
            </a:r>
            <a:r>
              <a:t>Relational</a:t>
            </a:r>
            <a:r>
              <a:rPr spc="-150"/>
              <a:t> </a:t>
            </a:r>
            <a:r>
              <a:rPr spc="10"/>
              <a:t>Calculus</a:t>
            </a:r>
            <a:r>
              <a:rPr spc="-114"/>
              <a:t> </a:t>
            </a:r>
            <a:r>
              <a:t>(DRC)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4141" y="1112011"/>
            <a:ext cx="8087359" cy="37553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79375" algn="just">
              <a:lnSpc>
                <a:spcPct val="100000"/>
              </a:lnSpc>
              <a:spcBef>
                <a:spcPts val="825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Domain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Calculus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(DRC)</a:t>
            </a:r>
            <a:endParaRPr sz="2400">
              <a:latin typeface="Calibri"/>
              <a:cs typeface="Calibri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In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DRC,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filtering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variable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domain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attributes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instead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entire</a:t>
            </a:r>
            <a:r>
              <a:rPr sz="2400">
                <a:latin typeface="Calibri"/>
                <a:cs typeface="Calibri"/>
              </a:rPr>
              <a:t> tuple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values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(as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done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TRC,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mentioned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above).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spc="-10">
                <a:latin typeface="Calibri"/>
                <a:cs typeface="Calibri"/>
              </a:rPr>
              <a:t>Notation</a:t>
            </a:r>
            <a:r>
              <a:rPr sz="2400" b="1" spc="-2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{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a1,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a2,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a3,</a:t>
            </a:r>
            <a:r>
              <a:rPr sz="2400" b="1" spc="45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...,</a:t>
            </a:r>
            <a:r>
              <a:rPr sz="2400" b="1" spc="-110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an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|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P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(a1,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a2,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a3,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 spc="20">
                <a:latin typeface="Calibri"/>
                <a:cs typeface="Calibri"/>
              </a:rPr>
              <a:t>...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,an)}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60"/>
              </a:lnSpc>
              <a:spcBef>
                <a:spcPts val="1750"/>
              </a:spcBef>
            </a:pPr>
            <a:r>
              <a:rPr sz="2400" spc="-10">
                <a:latin typeface="Calibri"/>
                <a:cs typeface="Calibri"/>
              </a:rPr>
              <a:t>Where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a1,</a:t>
            </a:r>
            <a:r>
              <a:rPr sz="2400" spc="2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a2</a:t>
            </a:r>
            <a:r>
              <a:rPr sz="2400" spc="3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2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attributes</a:t>
            </a:r>
            <a:r>
              <a:rPr sz="2400" spc="3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3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2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stands</a:t>
            </a:r>
            <a:r>
              <a:rPr sz="2400" spc="32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27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formulae</a:t>
            </a:r>
            <a:r>
              <a:rPr sz="2400" spc="3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built</a:t>
            </a:r>
            <a:r>
              <a:rPr sz="2400" spc="30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by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inner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attributes.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55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45"/>
              </a:spcBef>
            </a:pPr>
            <a:r>
              <a:rPr spc="10"/>
              <a:t>Domain</a:t>
            </a:r>
            <a:r>
              <a:rPr spc="-130"/>
              <a:t> </a:t>
            </a:r>
            <a:r>
              <a:rPr spc="5"/>
              <a:t>Relational</a:t>
            </a:r>
            <a:r>
              <a:rPr spc="-110"/>
              <a:t> </a:t>
            </a:r>
            <a:r>
              <a:rPr spc="10"/>
              <a:t>Calculus</a:t>
            </a:r>
            <a:r>
              <a:rPr spc="-135"/>
              <a:t> </a:t>
            </a:r>
            <a:r>
              <a:rPr spc="5"/>
              <a:t>(DRC)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2610" y="1203324"/>
            <a:ext cx="8785225" cy="399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725">
              <a:lnSpc>
                <a:spcPts val="2755"/>
              </a:lnSpc>
              <a:spcBef>
                <a:spcPts val="105"/>
              </a:spcBef>
              <a:tabLst>
                <a:tab pos="5550535" algn="l"/>
              </a:tabLst>
            </a:pPr>
            <a:r>
              <a:rPr sz="2400" spc="5">
                <a:latin typeface="Calibri"/>
                <a:cs typeface="Calibri"/>
              </a:rPr>
              <a:t>For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example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−{&lt;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article,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page,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subject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&gt;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|	</a:t>
            </a:r>
            <a:r>
              <a:rPr sz="2400">
                <a:latin typeface="Cambria Math"/>
                <a:cs typeface="Cambria Math"/>
              </a:rPr>
              <a:t>∈</a:t>
            </a:r>
            <a:r>
              <a:rPr sz="2400" spc="140">
                <a:latin typeface="Cambria Math"/>
                <a:cs typeface="Cambria Math"/>
              </a:rPr>
              <a:t> </a:t>
            </a:r>
            <a:r>
              <a:rPr sz="2400" spc="-25">
                <a:latin typeface="Calibri"/>
                <a:cs typeface="Calibri"/>
              </a:rPr>
              <a:t>TutorialsPoint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45">
                <a:latin typeface="Cambria Math"/>
                <a:cs typeface="Cambria Math"/>
              </a:rPr>
              <a:t>𝖠</a:t>
            </a:r>
            <a:r>
              <a:rPr sz="2400" spc="140">
                <a:latin typeface="Cambria Math"/>
                <a:cs typeface="Cambria Math"/>
              </a:rPr>
              <a:t> </a:t>
            </a:r>
            <a:r>
              <a:rPr sz="2400" spc="-5">
                <a:latin typeface="Calibri"/>
                <a:cs typeface="Calibri"/>
              </a:rPr>
              <a:t>subject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>
                <a:latin typeface="Calibri"/>
                <a:cs typeface="Calibri"/>
              </a:rPr>
              <a:t>=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'database'}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1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  <a:tab pos="1346835" algn="l"/>
                <a:tab pos="1699895" algn="l"/>
                <a:tab pos="2624455" algn="l"/>
                <a:tab pos="3710940" algn="l"/>
                <a:tab pos="4587875" algn="l"/>
                <a:tab pos="5264785" algn="l"/>
                <a:tab pos="6389370" algn="l"/>
                <a:tab pos="7190105" algn="l"/>
                <a:tab pos="7809865" algn="l"/>
              </a:tabLst>
            </a:pPr>
            <a:r>
              <a:rPr sz="2400" spc="5">
                <a:latin typeface="Calibri"/>
                <a:cs typeface="Calibri"/>
              </a:rPr>
              <a:t>Output	</a:t>
            </a:r>
            <a:r>
              <a:rPr sz="2400">
                <a:latin typeface="Calibri"/>
                <a:cs typeface="Calibri"/>
              </a:rPr>
              <a:t>−	</a:t>
            </a:r>
            <a:r>
              <a:rPr sz="2400" spc="-5">
                <a:latin typeface="Calibri"/>
                <a:cs typeface="Calibri"/>
              </a:rPr>
              <a:t>Yields	</a:t>
            </a:r>
            <a:r>
              <a:rPr sz="2400">
                <a:latin typeface="Calibri"/>
                <a:cs typeface="Calibri"/>
              </a:rPr>
              <a:t>Article,	</a:t>
            </a:r>
            <a:r>
              <a:rPr sz="2400" spc="-15">
                <a:latin typeface="Calibri"/>
                <a:cs typeface="Calibri"/>
              </a:rPr>
              <a:t>Page,	</a:t>
            </a:r>
            <a:r>
              <a:rPr sz="2400" spc="-10">
                <a:latin typeface="Calibri"/>
                <a:cs typeface="Calibri"/>
              </a:rPr>
              <a:t>and	Subject	</a:t>
            </a:r>
            <a:r>
              <a:rPr sz="2400" spc="-20">
                <a:latin typeface="Calibri"/>
                <a:cs typeface="Calibri"/>
              </a:rPr>
              <a:t>from	</a:t>
            </a:r>
            <a:r>
              <a:rPr sz="2400" spc="5">
                <a:latin typeface="Calibri"/>
                <a:cs typeface="Calibri"/>
              </a:rPr>
              <a:t>the	</a:t>
            </a:r>
            <a:r>
              <a:rPr sz="2400" spc="-10">
                <a:latin typeface="Calibri"/>
                <a:cs typeface="Calibri"/>
              </a:rPr>
              <a:t>relation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-15">
                <a:latin typeface="Calibri"/>
                <a:cs typeface="Calibri"/>
              </a:rPr>
              <a:t>TutorialsPoint,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where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subject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marR="11430" indent="-229235">
              <a:lnSpc>
                <a:spcPts val="2560"/>
              </a:lnSpc>
              <a:spcBef>
                <a:spcPts val="17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>
                <a:latin typeface="Calibri"/>
                <a:cs typeface="Calibri"/>
              </a:rPr>
              <a:t>Just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like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TRC,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DRC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also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written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using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existential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universal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quantifiers.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DRC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also </a:t>
            </a:r>
            <a:r>
              <a:rPr sz="2400" spc="-25">
                <a:latin typeface="Calibri"/>
                <a:cs typeface="Calibri"/>
              </a:rPr>
              <a:t>involves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relational</a:t>
            </a:r>
            <a:r>
              <a:rPr sz="2400" spc="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operators.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15240" indent="-229235">
              <a:lnSpc>
                <a:spcPts val="2630"/>
              </a:lnSpc>
              <a:spcBef>
                <a:spcPts val="1660"/>
              </a:spcBef>
              <a:buFont typeface="Arial MT"/>
              <a:buChar char="•"/>
              <a:tabLst>
                <a:tab pos="241935" algn="l"/>
                <a:tab pos="899160" algn="l"/>
                <a:tab pos="2423795" algn="l"/>
                <a:tab pos="3406140" algn="l"/>
                <a:tab pos="3853815" algn="l"/>
                <a:tab pos="4721225" algn="l"/>
                <a:tab pos="5922645" algn="l"/>
                <a:tab pos="7132955" algn="l"/>
                <a:tab pos="7790815" algn="l"/>
              </a:tabLst>
            </a:pPr>
            <a:r>
              <a:rPr sz="2400" spc="2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e</a:t>
            </a:r>
            <a:r>
              <a:rPr sz="2400" spc="10">
                <a:latin typeface="Calibri"/>
                <a:cs typeface="Calibri"/>
              </a:rPr>
              <a:t>xp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75">
                <a:latin typeface="Calibri"/>
                <a:cs typeface="Calibri"/>
              </a:rPr>
              <a:t>e</a:t>
            </a:r>
            <a:r>
              <a:rPr sz="2400" spc="30">
                <a:latin typeface="Calibri"/>
                <a:cs typeface="Calibri"/>
              </a:rPr>
              <a:t>ss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65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>
                <a:latin typeface="Calibri"/>
                <a:cs typeface="Calibri"/>
              </a:rPr>
              <a:t>er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	</a:t>
            </a:r>
            <a:r>
              <a:rPr sz="2400" spc="-12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up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11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-3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-30">
                <a:latin typeface="Calibri"/>
                <a:cs typeface="Calibri"/>
              </a:rPr>
              <a:t>l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20">
                <a:latin typeface="Calibri"/>
                <a:cs typeface="Calibri"/>
              </a:rPr>
              <a:t>D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  </a:t>
            </a:r>
            <a:r>
              <a:rPr sz="2400" spc="-25">
                <a:latin typeface="Calibri"/>
                <a:cs typeface="Calibri"/>
              </a:rPr>
              <a:t>Relation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Calculus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equivalent</a:t>
            </a:r>
            <a:r>
              <a:rPr sz="2400" spc="10">
                <a:latin typeface="Calibri"/>
                <a:cs typeface="Calibri"/>
              </a:rPr>
              <a:t> 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Relational</a:t>
            </a:r>
            <a:r>
              <a:rPr sz="2400" spc="1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Algebra.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55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492" y="2837192"/>
            <a:ext cx="4920402" cy="5125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1509" y="2636837"/>
            <a:ext cx="49688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15">
                <a:solidFill>
                  <a:srgbClr val="6FAC46"/>
                </a:solidFill>
                <a:latin typeface="Calibri"/>
                <a:cs typeface="Calibri"/>
              </a:rPr>
              <a:t>Introduction</a:t>
            </a:r>
            <a:r>
              <a:rPr sz="4800" b="0" spc="-35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4800" b="0" spc="5">
                <a:solidFill>
                  <a:srgbClr val="6FAC46"/>
                </a:solidFill>
                <a:latin typeface="Calibri"/>
                <a:cs typeface="Calibri"/>
              </a:rPr>
              <a:t>on</a:t>
            </a:r>
            <a:r>
              <a:rPr sz="4800" b="0" spc="-3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4800" b="0" spc="-10">
                <a:solidFill>
                  <a:srgbClr val="6FAC46"/>
                </a:solidFill>
                <a:latin typeface="Calibri"/>
                <a:cs typeface="Calibri"/>
              </a:rPr>
              <a:t>SQL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1451" y="1650"/>
            <a:ext cx="9104630" cy="798830"/>
            <a:chOff x="1571451" y="1650"/>
            <a:chExt cx="9104630" cy="7988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426" y="4825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0426" y="4825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451" y="19050"/>
              <a:ext cx="1305098" cy="781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591" y="836612"/>
            <a:ext cx="4598035" cy="41363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-15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10">
                <a:latin typeface="Calibri"/>
                <a:cs typeface="Calibri"/>
              </a:rPr>
              <a:t>Characteristics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ges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</a:t>
            </a: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1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Types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Literals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0">
                <a:latin typeface="Calibri"/>
                <a:cs typeface="Calibri"/>
              </a:rPr>
              <a:t>T</a:t>
            </a:r>
            <a:r>
              <a:rPr sz="2400" spc="-40">
                <a:latin typeface="Calibri"/>
                <a:cs typeface="Calibri"/>
              </a:rPr>
              <a:t>y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30">
                <a:latin typeface="Calibri"/>
                <a:cs typeface="Calibri"/>
              </a:rPr>
              <a:t>mm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nd</a:t>
            </a:r>
            <a:r>
              <a:rPr sz="2400">
                <a:latin typeface="Calibri"/>
                <a:cs typeface="Calibri"/>
              </a:rPr>
              <a:t>s</a:t>
            </a:r>
          </a:p>
          <a:p>
            <a:pPr marL="260350" indent="-248285">
              <a:lnSpc>
                <a:spcPct val="100000"/>
              </a:lnSpc>
              <a:spcBef>
                <a:spcPts val="65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Operators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their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20">
                <a:latin typeface="Calibri"/>
                <a:cs typeface="Calibri"/>
              </a:rPr>
              <a:t>Tables,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VIEWS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Indexes</a:t>
            </a:r>
            <a:endParaRPr sz="24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>
                <a:latin typeface="Calibri"/>
                <a:cs typeface="Calibri"/>
              </a:rPr>
              <a:t>Queries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Subqueries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884555"/>
            <a:chOff x="2897251" y="0"/>
            <a:chExt cx="7778750" cy="884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6850" y="0"/>
              <a:ext cx="4024376" cy="880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1390" y="43815"/>
            <a:ext cx="3404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Introduction</a:t>
            </a:r>
            <a:r>
              <a:rPr spc="-85"/>
              <a:t> </a:t>
            </a:r>
            <a:r>
              <a:rPr spc="10"/>
              <a:t>on</a:t>
            </a:r>
            <a:r>
              <a:rPr spc="-85"/>
              <a:t> </a:t>
            </a:r>
            <a:r>
              <a:rPr spc="15"/>
              <a:t>SQL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093709" cy="1050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9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sz="2400" spc="-5">
                <a:latin typeface="Calibri"/>
                <a:cs typeface="Calibri"/>
              </a:rPr>
              <a:t>Introduction </a:t>
            </a:r>
            <a:r>
              <a:rPr sz="2400" spc="5">
                <a:latin typeface="Calibri"/>
                <a:cs typeface="Calibri"/>
              </a:rPr>
              <a:t>on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30">
                <a:latin typeface="Calibri"/>
                <a:cs typeface="Calibri"/>
              </a:rPr>
              <a:t>Various </a:t>
            </a:r>
            <a:r>
              <a:rPr sz="2400" spc="-5">
                <a:latin typeface="Calibri"/>
                <a:cs typeface="Calibri"/>
              </a:rPr>
              <a:t>queries and </a:t>
            </a:r>
            <a:r>
              <a:rPr sz="2400" spc="-10">
                <a:latin typeface="Calibri"/>
                <a:cs typeface="Calibri"/>
              </a:rPr>
              <a:t>operations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helps </a:t>
            </a:r>
            <a:r>
              <a:rPr sz="2400" spc="10">
                <a:latin typeface="Calibri"/>
                <a:cs typeface="Calibri"/>
              </a:rPr>
              <a:t>to </a:t>
            </a:r>
            <a:r>
              <a:rPr sz="2400" spc="-15">
                <a:latin typeface="Calibri"/>
                <a:cs typeface="Calibri"/>
              </a:rPr>
              <a:t>communicate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database. </a:t>
            </a:r>
            <a:r>
              <a:rPr sz="2400" spc="5">
                <a:latin typeface="Calibri"/>
                <a:cs typeface="Calibri"/>
              </a:rPr>
              <a:t>Along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cursors,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Triggers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Procedures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SQL/PL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SQL.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7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947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60"/>
              </a:spcBef>
            </a:pPr>
            <a:r>
              <a:rPr spc="-50"/>
              <a:t>Topic</a:t>
            </a:r>
            <a:r>
              <a:rPr spc="-65"/>
              <a:t> </a:t>
            </a:r>
            <a:r>
              <a:rPr spc="15"/>
              <a:t>3</a:t>
            </a:r>
            <a:r>
              <a:rPr spc="20"/>
              <a:t> </a:t>
            </a:r>
            <a:r>
              <a:rPr spc="10"/>
              <a:t>Objectives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45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43112" y="1738312"/>
          <a:ext cx="8001000" cy="4327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0639">
                <a:tc>
                  <a:txBody>
                    <a:bodyPr/>
                    <a:lstStyle/>
                    <a:p>
                      <a:pPr marL="92710" marR="412750" algn="just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20">
                          <a:latin typeface="Calibri"/>
                          <a:cs typeface="Calibri"/>
                        </a:rPr>
                        <a:t>5. </a:t>
                      </a:r>
                      <a:r>
                        <a:rPr sz="2000" b="1" spc="25">
                          <a:latin typeface="Calibri"/>
                          <a:cs typeface="Calibri"/>
                        </a:rPr>
                        <a:t>Modern </a:t>
                      </a:r>
                      <a:r>
                        <a:rPr sz="2000" b="1" spc="20">
                          <a:latin typeface="Calibri"/>
                          <a:cs typeface="Calibri"/>
                        </a:rPr>
                        <a:t>tool </a:t>
                      </a:r>
                      <a:r>
                        <a:rPr sz="2000" b="1" spc="5">
                          <a:latin typeface="Calibri"/>
                          <a:cs typeface="Calibri"/>
                        </a:rPr>
                        <a:t>usage: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Create,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select,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>
                          <a:latin typeface="Calibri"/>
                          <a:cs typeface="Calibri"/>
                        </a:rPr>
                        <a:t>apply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appropriate techniques, </a:t>
                      </a:r>
                      <a:r>
                        <a:rPr sz="2000" spc="-44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resources,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>
                          <a:latin typeface="Calibri"/>
                          <a:cs typeface="Calibri"/>
                        </a:rPr>
                        <a:t>modern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15"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tools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including prediction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latin typeface="Calibri"/>
                          <a:cs typeface="Calibri"/>
                        </a:rPr>
                        <a:t>modeling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>
                          <a:latin typeface="Calibri"/>
                          <a:cs typeface="Calibri"/>
                        </a:rPr>
                        <a:t>complex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activities </a:t>
                      </a:r>
                      <a:r>
                        <a:rPr sz="2000">
                          <a:latin typeface="Calibri"/>
                          <a:cs typeface="Calibri"/>
                        </a:rPr>
                        <a:t>with </a:t>
                      </a:r>
                      <a:r>
                        <a:rPr sz="2000" spc="15"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>
                          <a:latin typeface="Calibri"/>
                          <a:cs typeface="Calibri"/>
                        </a:rPr>
                        <a:t>understanding of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limitations.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513">
                <a:tc>
                  <a:txBody>
                    <a:bodyPr/>
                    <a:lstStyle/>
                    <a:p>
                      <a:pPr marL="92710" marR="361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2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b="1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4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25">
                          <a:latin typeface="Calibri"/>
                          <a:cs typeface="Calibri"/>
                        </a:rPr>
                        <a:t> e</a:t>
                      </a:r>
                      <a:r>
                        <a:rPr sz="2000" b="1" spc="-4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1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b="1" spc="25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-4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25">
                          <a:latin typeface="Calibri"/>
                          <a:cs typeface="Calibri"/>
                        </a:rPr>
                        <a:t>ee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4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35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25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25">
                          <a:latin typeface="Calibri"/>
                          <a:cs typeface="Calibri"/>
                        </a:rPr>
                        <a:t>ie</a:t>
                      </a:r>
                      <a:r>
                        <a:rPr sz="2000" b="1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1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:</a:t>
                      </a:r>
                      <a:r>
                        <a:rPr sz="2000" b="1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pp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5">
                          <a:latin typeface="Calibri"/>
                          <a:cs typeface="Calibri"/>
                        </a:rPr>
                        <a:t>re</a:t>
                      </a:r>
                      <a:r>
                        <a:rPr sz="200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3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n</a:t>
                      </a:r>
                      <a:r>
                        <a:rPr sz="200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95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5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25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35">
                          <a:latin typeface="Calibri"/>
                          <a:cs typeface="Calibri"/>
                        </a:rPr>
                        <a:t>e</a:t>
                      </a:r>
                      <a:r>
                        <a:rPr sz="200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b</a:t>
                      </a:r>
                      <a:r>
                        <a:rPr sz="200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5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n</a:t>
                      </a:r>
                      <a:r>
                        <a:rPr sz="200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2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>
                          <a:latin typeface="Calibri"/>
                          <a:cs typeface="Calibri"/>
                        </a:rPr>
                        <a:t>al 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20">
                          <a:latin typeface="Calibri"/>
                          <a:cs typeface="Calibri"/>
                        </a:rPr>
                        <a:t>assess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societal, health, </a:t>
                      </a:r>
                      <a:r>
                        <a:rPr sz="2000" spc="-30">
                          <a:latin typeface="Calibri"/>
                          <a:cs typeface="Calibri"/>
                        </a:rPr>
                        <a:t>safety, </a:t>
                      </a:r>
                      <a:r>
                        <a:rPr sz="2000">
                          <a:latin typeface="Calibri"/>
                          <a:cs typeface="Calibri"/>
                        </a:rPr>
                        <a:t>legal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cultural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issues and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consequent responsibilities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relevant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professional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practice.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92710" marR="12318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20">
                          <a:latin typeface="Calibri"/>
                          <a:cs typeface="Calibri"/>
                        </a:rPr>
                        <a:t>7. </a:t>
                      </a:r>
                      <a:r>
                        <a:rPr sz="2000" b="1" spc="10">
                          <a:latin typeface="Calibri"/>
                          <a:cs typeface="Calibri"/>
                        </a:rPr>
                        <a:t>Environment </a:t>
                      </a:r>
                      <a:r>
                        <a:rPr sz="2000" b="1" spc="-1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b="1">
                          <a:latin typeface="Calibri"/>
                          <a:cs typeface="Calibri"/>
                        </a:rPr>
                        <a:t>sustainability: </a:t>
                      </a:r>
                      <a:r>
                        <a:rPr sz="2000">
                          <a:latin typeface="Calibri"/>
                          <a:cs typeface="Calibri"/>
                        </a:rPr>
                        <a:t>Understand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the impact </a:t>
                      </a:r>
                      <a:r>
                        <a:rPr sz="200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professional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000">
                          <a:latin typeface="Calibri"/>
                          <a:cs typeface="Calibri"/>
                        </a:rPr>
                        <a:t>solutions in societal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environmental </a:t>
                      </a:r>
                      <a:r>
                        <a:rPr sz="2000">
                          <a:latin typeface="Calibri"/>
                          <a:cs typeface="Calibri"/>
                        </a:rPr>
                        <a:t>contexts,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 and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latin typeface="Calibri"/>
                          <a:cs typeface="Calibri"/>
                        </a:rPr>
                        <a:t>demonstrate</a:t>
                      </a:r>
                      <a:r>
                        <a:rPr sz="20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20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>
                          <a:latin typeface="Calibri"/>
                          <a:cs typeface="Calibri"/>
                        </a:rPr>
                        <a:t>of,</a:t>
                      </a:r>
                      <a:r>
                        <a:rPr sz="20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need </a:t>
                      </a:r>
                      <a:r>
                        <a:rPr sz="2000" spc="-3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sustainable</a:t>
                      </a:r>
                      <a:r>
                        <a:rPr sz="20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development.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7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20">
                          <a:latin typeface="Calibri"/>
                          <a:cs typeface="Calibri"/>
                        </a:rPr>
                        <a:t>8.</a:t>
                      </a:r>
                      <a:r>
                        <a:rPr sz="2000" b="1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>
                          <a:latin typeface="Calibri"/>
                          <a:cs typeface="Calibri"/>
                        </a:rPr>
                        <a:t>Ethics:</a:t>
                      </a:r>
                      <a:r>
                        <a:rPr sz="2000" b="1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Apply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ethical</a:t>
                      </a:r>
                      <a:r>
                        <a:rPr sz="20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2000" spc="10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commit</a:t>
                      </a:r>
                      <a:r>
                        <a:rPr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 ethics</a:t>
                      </a:r>
                      <a:r>
                        <a:rPr sz="20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and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5">
                          <a:latin typeface="Calibri"/>
                          <a:cs typeface="Calibri"/>
                        </a:rPr>
                        <a:t>responsibilities</a:t>
                      </a:r>
                      <a:r>
                        <a:rPr sz="20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norms</a:t>
                      </a:r>
                      <a:r>
                        <a:rPr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20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latin typeface="Calibri"/>
                          <a:cs typeface="Calibri"/>
                        </a:rPr>
                        <a:t>practice.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85391" y="1168082"/>
            <a:ext cx="86804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5">
                <a:latin typeface="Arial MT"/>
                <a:cs typeface="Arial MT"/>
              </a:rPr>
              <a:t>C</a:t>
            </a:r>
            <a:r>
              <a:rPr sz="2000" spc="15">
                <a:latin typeface="Arial MT"/>
                <a:cs typeface="Arial MT"/>
              </a:rPr>
              <a:t>on</a:t>
            </a:r>
            <a:r>
              <a:rPr sz="2000" spc="35">
                <a:latin typeface="Arial MT"/>
                <a:cs typeface="Arial MT"/>
              </a:rPr>
              <a:t>t</a:t>
            </a:r>
            <a:r>
              <a:rPr sz="2000" spc="15">
                <a:latin typeface="Arial MT"/>
                <a:cs typeface="Arial MT"/>
              </a:rPr>
              <a:t>d</a:t>
            </a:r>
            <a:r>
              <a:rPr sz="2000" spc="35">
                <a:latin typeface="Arial MT"/>
                <a:cs typeface="Arial MT"/>
              </a:rPr>
              <a:t>.</a:t>
            </a:r>
            <a:r>
              <a:rPr sz="2000" spc="5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450" y="4825"/>
            <a:ext cx="10439400" cy="7048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6450" y="4825"/>
            <a:ext cx="10439400" cy="70485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80"/>
              </a:spcBef>
            </a:pPr>
            <a:r>
              <a:rPr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pc="-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r>
              <a:rPr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>
                <a:solidFill>
                  <a:srgbClr val="000000"/>
                </a:solidFill>
                <a:latin typeface="Times New Roman"/>
                <a:cs typeface="Times New Roman"/>
              </a:rPr>
              <a:t>(POs)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414" y="712533"/>
            <a:ext cx="8887460" cy="50044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5">
                <a:solidFill>
                  <a:srgbClr val="FF0000"/>
                </a:solidFill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41935">
              <a:lnSpc>
                <a:spcPts val="275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11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stands</a:t>
            </a:r>
            <a:r>
              <a:rPr sz="2400" spc="13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for</a:t>
            </a:r>
            <a:r>
              <a:rPr sz="2400" spc="18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Structured</a:t>
            </a:r>
            <a:r>
              <a:rPr sz="2400" spc="170">
                <a:latin typeface="Times New Roman"/>
                <a:cs typeface="Times New Roman"/>
              </a:rPr>
              <a:t> </a:t>
            </a:r>
            <a:r>
              <a:rPr sz="2400" spc="10">
                <a:latin typeface="Times New Roman"/>
                <a:cs typeface="Times New Roman"/>
              </a:rPr>
              <a:t>Query</a:t>
            </a:r>
            <a:r>
              <a:rPr sz="2400" spc="8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Language.</a:t>
            </a:r>
            <a:r>
              <a:rPr sz="2400" spc="150">
                <a:latin typeface="Times New Roman"/>
                <a:cs typeface="Times New Roman"/>
              </a:rPr>
              <a:t> </a:t>
            </a:r>
            <a:r>
              <a:rPr sz="2400" spc="10">
                <a:latin typeface="Times New Roman"/>
                <a:cs typeface="Times New Roman"/>
              </a:rPr>
              <a:t>It</a:t>
            </a:r>
            <a:r>
              <a:rPr sz="2400" spc="1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is</a:t>
            </a:r>
            <a:r>
              <a:rPr sz="2400" spc="120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used</a:t>
            </a:r>
            <a:r>
              <a:rPr sz="2400" spc="15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for</a:t>
            </a:r>
            <a:r>
              <a:rPr sz="2400" spc="2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storing</a:t>
            </a:r>
            <a:r>
              <a:rPr sz="2400" spc="8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55"/>
              </a:lnSpc>
            </a:pPr>
            <a:r>
              <a:rPr sz="2400" spc="-45">
                <a:latin typeface="Times New Roman"/>
                <a:cs typeface="Times New Roman"/>
              </a:rPr>
              <a:t>managing</a:t>
            </a:r>
            <a:r>
              <a:rPr sz="2400" spc="31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data </a:t>
            </a:r>
            <a:r>
              <a:rPr sz="2400">
                <a:latin typeface="Times New Roman"/>
                <a:cs typeface="Times New Roman"/>
              </a:rPr>
              <a:t>in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relational</a:t>
            </a:r>
            <a:r>
              <a:rPr sz="2400" spc="1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database</a:t>
            </a:r>
            <a:r>
              <a:rPr sz="2400" spc="140">
                <a:latin typeface="Times New Roman"/>
                <a:cs typeface="Times New Roman"/>
              </a:rPr>
              <a:t> </a:t>
            </a:r>
            <a:r>
              <a:rPr sz="2400" spc="-40">
                <a:latin typeface="Times New Roman"/>
                <a:cs typeface="Times New Roman"/>
              </a:rPr>
              <a:t>management</a:t>
            </a:r>
            <a:r>
              <a:rPr sz="2400" spc="400">
                <a:latin typeface="Times New Roman"/>
                <a:cs typeface="Times New Roman"/>
              </a:rPr>
              <a:t> </a:t>
            </a:r>
            <a:r>
              <a:rPr sz="2400" spc="-55">
                <a:latin typeface="Times New Roman"/>
                <a:cs typeface="Times New Roman"/>
              </a:rPr>
              <a:t>system</a:t>
            </a:r>
            <a:r>
              <a:rPr sz="2400" spc="24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(RDMS).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241300" marR="5715" indent="-241935">
              <a:lnSpc>
                <a:spcPts val="2755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latin typeface="Times New Roman"/>
                <a:cs typeface="Times New Roman"/>
              </a:rPr>
              <a:t>It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is</a:t>
            </a:r>
            <a:r>
              <a:rPr sz="2400" spc="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</a:t>
            </a:r>
            <a:r>
              <a:rPr sz="2400" spc="210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standard</a:t>
            </a:r>
            <a:r>
              <a:rPr sz="2400" spc="16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language</a:t>
            </a:r>
            <a:r>
              <a:rPr sz="2400" spc="21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for</a:t>
            </a:r>
            <a:r>
              <a:rPr sz="2400" spc="17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Relational</a:t>
            </a:r>
            <a:r>
              <a:rPr sz="2400" spc="16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Database</a:t>
            </a:r>
            <a:r>
              <a:rPr sz="2400" spc="14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System.</a:t>
            </a:r>
            <a:r>
              <a:rPr sz="2400" spc="145">
                <a:latin typeface="Times New Roman"/>
                <a:cs typeface="Times New Roman"/>
              </a:rPr>
              <a:t> </a:t>
            </a:r>
            <a:r>
              <a:rPr sz="2400" spc="10">
                <a:latin typeface="Times New Roman"/>
                <a:cs typeface="Times New Roman"/>
              </a:rPr>
              <a:t>It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enables</a:t>
            </a:r>
            <a:r>
              <a:rPr sz="2400" spc="1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</a:t>
            </a:r>
          </a:p>
          <a:p>
            <a:pPr marL="12700" algn="ctr">
              <a:lnSpc>
                <a:spcPts val="2755"/>
              </a:lnSpc>
            </a:pPr>
            <a:r>
              <a:rPr sz="2400" spc="-55">
                <a:latin typeface="Times New Roman"/>
                <a:cs typeface="Times New Roman"/>
              </a:rPr>
              <a:t>user</a:t>
            </a:r>
            <a:r>
              <a:rPr sz="2400" spc="18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 </a:t>
            </a:r>
            <a:r>
              <a:rPr sz="2400" spc="-10">
                <a:latin typeface="Times New Roman"/>
                <a:cs typeface="Times New Roman"/>
              </a:rPr>
              <a:t>create,</a:t>
            </a:r>
            <a:r>
              <a:rPr sz="2400" spc="2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read,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update</a:t>
            </a:r>
            <a:r>
              <a:rPr sz="2400" spc="80">
                <a:latin typeface="Times New Roman"/>
                <a:cs typeface="Times New Roman"/>
              </a:rPr>
              <a:t> </a:t>
            </a:r>
            <a:r>
              <a:rPr sz="2400" spc="-35">
                <a:latin typeface="Times New Roman"/>
                <a:cs typeface="Times New Roman"/>
              </a:rPr>
              <a:t>and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delete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relational</a:t>
            </a:r>
            <a:r>
              <a:rPr sz="2400" spc="2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databases</a:t>
            </a:r>
            <a:r>
              <a:rPr sz="2400" spc="190">
                <a:latin typeface="Times New Roman"/>
                <a:cs typeface="Times New Roman"/>
              </a:rPr>
              <a:t> </a:t>
            </a:r>
            <a:r>
              <a:rPr sz="2400" spc="-30">
                <a:latin typeface="Times New Roman"/>
                <a:cs typeface="Times New Roman"/>
              </a:rPr>
              <a:t>and</a:t>
            </a:r>
            <a:r>
              <a:rPr sz="2400" spc="7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tables.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550"/>
              </a:lnSpc>
              <a:spcBef>
                <a:spcPts val="17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0">
                <a:latin typeface="Times New Roman"/>
                <a:cs typeface="Times New Roman"/>
              </a:rPr>
              <a:t>All</a:t>
            </a:r>
            <a:r>
              <a:rPr sz="2400" spc="9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the</a:t>
            </a:r>
            <a:r>
              <a:rPr sz="2400" spc="14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RDBMS</a:t>
            </a:r>
            <a:r>
              <a:rPr sz="2400" spc="8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like</a:t>
            </a:r>
            <a:r>
              <a:rPr sz="2400" spc="14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MySQL,</a:t>
            </a:r>
            <a:r>
              <a:rPr sz="2400" spc="7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Informix,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Oracle,</a:t>
            </a:r>
            <a:r>
              <a:rPr sz="2400" spc="14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MS</a:t>
            </a:r>
            <a:r>
              <a:rPr sz="2400" spc="17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Access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and</a:t>
            </a:r>
            <a:r>
              <a:rPr sz="2400" spc="1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SQL </a:t>
            </a:r>
            <a:r>
              <a:rPr sz="2400" spc="-585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Server</a:t>
            </a:r>
            <a:r>
              <a:rPr sz="2400" spc="30">
                <a:latin typeface="Times New Roman"/>
                <a:cs typeface="Times New Roman"/>
              </a:rPr>
              <a:t> </a:t>
            </a:r>
            <a:r>
              <a:rPr sz="2400" spc="-65">
                <a:latin typeface="Times New Roman"/>
                <a:cs typeface="Times New Roman"/>
              </a:rPr>
              <a:t>use</a:t>
            </a:r>
            <a:r>
              <a:rPr sz="2400" spc="21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-12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as</a:t>
            </a:r>
            <a:r>
              <a:rPr sz="2400" spc="4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their</a:t>
            </a:r>
            <a:r>
              <a:rPr sz="2400" spc="110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standard</a:t>
            </a:r>
            <a:r>
              <a:rPr sz="2400" spc="15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database</a:t>
            </a:r>
            <a:r>
              <a:rPr sz="2400" spc="140">
                <a:latin typeface="Times New Roman"/>
                <a:cs typeface="Times New Roman"/>
              </a:rPr>
              <a:t> </a:t>
            </a:r>
            <a:r>
              <a:rPr sz="2400" spc="-4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11430" indent="-229235">
              <a:lnSpc>
                <a:spcPts val="2630"/>
              </a:lnSpc>
              <a:spcBef>
                <a:spcPts val="16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185">
                <a:latin typeface="Times New Roman"/>
                <a:cs typeface="Times New Roman"/>
              </a:rPr>
              <a:t> </a:t>
            </a:r>
            <a:r>
              <a:rPr sz="2400" spc="5">
                <a:latin typeface="Times New Roman"/>
                <a:cs typeface="Times New Roman"/>
              </a:rPr>
              <a:t>allows</a:t>
            </a:r>
            <a:r>
              <a:rPr sz="2400" spc="28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users</a:t>
            </a:r>
            <a:r>
              <a:rPr sz="2400" spc="2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300">
                <a:latin typeface="Times New Roman"/>
                <a:cs typeface="Times New Roman"/>
              </a:rPr>
              <a:t> </a:t>
            </a:r>
            <a:r>
              <a:rPr sz="2400" spc="15">
                <a:latin typeface="Times New Roman"/>
                <a:cs typeface="Times New Roman"/>
              </a:rPr>
              <a:t>query</a:t>
            </a:r>
            <a:r>
              <a:rPr sz="2400" spc="2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</a:t>
            </a:r>
            <a:r>
              <a:rPr sz="2400" spc="29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database</a:t>
            </a:r>
            <a:r>
              <a:rPr sz="2400" spc="290">
                <a:latin typeface="Times New Roman"/>
                <a:cs typeface="Times New Roman"/>
              </a:rPr>
              <a:t> </a:t>
            </a:r>
            <a:r>
              <a:rPr sz="2400" spc="40">
                <a:latin typeface="Times New Roman"/>
                <a:cs typeface="Times New Roman"/>
              </a:rPr>
              <a:t>in</a:t>
            </a:r>
            <a:r>
              <a:rPr sz="2400" spc="2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</a:t>
            </a:r>
            <a:r>
              <a:rPr sz="2400" spc="365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number</a:t>
            </a:r>
            <a:r>
              <a:rPr sz="2400" spc="3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of</a:t>
            </a:r>
            <a:r>
              <a:rPr sz="2400" spc="2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ways,</a:t>
            </a:r>
            <a:r>
              <a:rPr sz="2400" spc="38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using </a:t>
            </a:r>
            <a:r>
              <a:rPr sz="2400" spc="-585">
                <a:latin typeface="Times New Roman"/>
                <a:cs typeface="Times New Roman"/>
              </a:rPr>
              <a:t> </a:t>
            </a:r>
            <a:r>
              <a:rPr sz="2400" spc="-30">
                <a:latin typeface="Times New Roman"/>
                <a:cs typeface="Times New Roman"/>
              </a:rPr>
              <a:t>English-like</a:t>
            </a:r>
            <a:r>
              <a:rPr sz="2400" spc="280">
                <a:latin typeface="Times New Roman"/>
                <a:cs typeface="Times New Roman"/>
              </a:rPr>
              <a:t> </a:t>
            </a:r>
            <a:r>
              <a:rPr sz="2400" spc="-40"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06801" y="0"/>
            <a:ext cx="7778750" cy="687705"/>
            <a:chOff x="310680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997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0997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3065" y="83819"/>
            <a:ext cx="30416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/>
              <a:t>3.1</a:t>
            </a:r>
            <a:r>
              <a:rPr sz="2750" spc="-40"/>
              <a:t> </a:t>
            </a:r>
            <a:r>
              <a:rPr sz="2750" spc="-10"/>
              <a:t>SQL</a:t>
            </a:r>
            <a:r>
              <a:rPr sz="2750" spc="105"/>
              <a:t> </a:t>
            </a:r>
            <a:r>
              <a:rPr sz="2750" spc="10"/>
              <a:t>Introduction</a:t>
            </a:r>
            <a:endParaRPr sz="27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170" y="1038288"/>
            <a:ext cx="8855075" cy="46901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b="1" spc="-10">
                <a:solidFill>
                  <a:srgbClr val="FF0000"/>
                </a:solidFill>
                <a:latin typeface="Times New Roman"/>
                <a:cs typeface="Times New Roman"/>
              </a:rPr>
              <a:t>Rules: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25"/>
              </a:spcBef>
            </a:pP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-12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follows</a:t>
            </a:r>
            <a:r>
              <a:rPr sz="2400" spc="35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the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following</a:t>
            </a:r>
            <a:r>
              <a:rPr sz="2400" spc="150">
                <a:latin typeface="Times New Roman"/>
                <a:cs typeface="Times New Roman"/>
              </a:rPr>
              <a:t> </a:t>
            </a:r>
            <a:r>
              <a:rPr sz="2400" spc="-30">
                <a:latin typeface="Times New Roman"/>
                <a:cs typeface="Times New Roman"/>
              </a:rPr>
              <a:t>rules:</a:t>
            </a:r>
            <a:endParaRPr sz="2400">
              <a:latin typeface="Times New Roman"/>
              <a:cs typeface="Times New Roman"/>
            </a:endParaRPr>
          </a:p>
          <a:p>
            <a:pPr marL="470534" marR="5080" indent="-457834">
              <a:lnSpc>
                <a:spcPts val="2330"/>
              </a:lnSpc>
              <a:spcBef>
                <a:spcPts val="9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>
                <a:latin typeface="Times New Roman"/>
                <a:cs typeface="Times New Roman"/>
              </a:rPr>
              <a:t>Structure</a:t>
            </a:r>
            <a:r>
              <a:rPr sz="2400" spc="145">
                <a:latin typeface="Times New Roman"/>
                <a:cs typeface="Times New Roman"/>
              </a:rPr>
              <a:t> </a:t>
            </a:r>
            <a:r>
              <a:rPr sz="2400" spc="15">
                <a:latin typeface="Times New Roman"/>
                <a:cs typeface="Times New Roman"/>
              </a:rPr>
              <a:t>query</a:t>
            </a:r>
            <a:r>
              <a:rPr sz="2400" spc="7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language</a:t>
            </a:r>
            <a:r>
              <a:rPr sz="2400" spc="135">
                <a:latin typeface="Times New Roman"/>
                <a:cs typeface="Times New Roman"/>
              </a:rPr>
              <a:t> </a:t>
            </a:r>
            <a:r>
              <a:rPr sz="2400" spc="40">
                <a:latin typeface="Times New Roman"/>
                <a:cs typeface="Times New Roman"/>
              </a:rPr>
              <a:t>is</a:t>
            </a:r>
            <a:r>
              <a:rPr sz="2400" spc="120">
                <a:latin typeface="Times New Roman"/>
                <a:cs typeface="Times New Roman"/>
              </a:rPr>
              <a:t> </a:t>
            </a:r>
            <a:r>
              <a:rPr sz="2400" spc="-30">
                <a:latin typeface="Times New Roman"/>
                <a:cs typeface="Times New Roman"/>
              </a:rPr>
              <a:t>not</a:t>
            </a:r>
            <a:r>
              <a:rPr sz="2400" spc="1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case</a:t>
            </a:r>
            <a:r>
              <a:rPr sz="2400" spc="21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sensitive.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Generally,</a:t>
            </a:r>
            <a:r>
              <a:rPr sz="2400" spc="170">
                <a:latin typeface="Times New Roman"/>
                <a:cs typeface="Times New Roman"/>
              </a:rPr>
              <a:t> </a:t>
            </a:r>
            <a:r>
              <a:rPr sz="2400" spc="15">
                <a:latin typeface="Times New Roman"/>
                <a:cs typeface="Times New Roman"/>
              </a:rPr>
              <a:t>keywords </a:t>
            </a:r>
            <a:r>
              <a:rPr sz="2400" spc="-58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of</a:t>
            </a:r>
            <a:r>
              <a:rPr sz="2400" spc="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-1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are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written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in </a:t>
            </a:r>
            <a:r>
              <a:rPr sz="2400" spc="-25">
                <a:latin typeface="Times New Roman"/>
                <a:cs typeface="Times New Roman"/>
              </a:rPr>
              <a:t>uppercase.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3700">
              <a:latin typeface="Times New Roman"/>
              <a:cs typeface="Times New Roman"/>
            </a:endParaRPr>
          </a:p>
          <a:p>
            <a:pPr marL="470534" marR="16510" indent="-457834">
              <a:lnSpc>
                <a:spcPts val="233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>
                <a:latin typeface="Times New Roman"/>
                <a:cs typeface="Times New Roman"/>
              </a:rPr>
              <a:t>Statements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of</a:t>
            </a:r>
            <a:r>
              <a:rPr sz="2400" spc="10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4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are</a:t>
            </a:r>
            <a:r>
              <a:rPr sz="2400" spc="6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dependent</a:t>
            </a:r>
            <a:r>
              <a:rPr sz="2400" spc="170">
                <a:latin typeface="Times New Roman"/>
                <a:cs typeface="Times New Roman"/>
              </a:rPr>
              <a:t> </a:t>
            </a:r>
            <a:r>
              <a:rPr sz="2400" spc="35">
                <a:latin typeface="Times New Roman"/>
                <a:cs typeface="Times New Roman"/>
              </a:rPr>
              <a:t>on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text</a:t>
            </a:r>
            <a:r>
              <a:rPr sz="2400" spc="16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lines.</a:t>
            </a:r>
            <a:r>
              <a:rPr sz="2400" spc="155">
                <a:latin typeface="Times New Roman"/>
                <a:cs typeface="Times New Roman"/>
              </a:rPr>
              <a:t> </a:t>
            </a:r>
            <a:r>
              <a:rPr sz="2400" spc="-125">
                <a:latin typeface="Times New Roman"/>
                <a:cs typeface="Times New Roman"/>
              </a:rPr>
              <a:t>We</a:t>
            </a:r>
            <a:r>
              <a:rPr sz="2400" spc="140">
                <a:latin typeface="Times New Roman"/>
                <a:cs typeface="Times New Roman"/>
              </a:rPr>
              <a:t> </a:t>
            </a:r>
            <a:r>
              <a:rPr sz="2400" spc="10">
                <a:latin typeface="Times New Roman"/>
                <a:cs typeface="Times New Roman"/>
              </a:rPr>
              <a:t>can</a:t>
            </a:r>
            <a:r>
              <a:rPr sz="2400" spc="80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use</a:t>
            </a:r>
            <a:r>
              <a:rPr sz="2400" spc="1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</a:t>
            </a:r>
            <a:r>
              <a:rPr sz="2400" spc="14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single </a:t>
            </a:r>
            <a:r>
              <a:rPr sz="2400" spc="-58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-114">
                <a:latin typeface="Times New Roman"/>
                <a:cs typeface="Times New Roman"/>
              </a:rPr>
              <a:t> </a:t>
            </a:r>
            <a:r>
              <a:rPr sz="2400" spc="-45">
                <a:latin typeface="Times New Roman"/>
                <a:cs typeface="Times New Roman"/>
              </a:rPr>
              <a:t>statement</a:t>
            </a:r>
            <a:r>
              <a:rPr sz="2400" spc="39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on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30">
                <a:latin typeface="Times New Roman"/>
                <a:cs typeface="Times New Roman"/>
              </a:rPr>
              <a:t>one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or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30">
                <a:latin typeface="Times New Roman"/>
                <a:cs typeface="Times New Roman"/>
              </a:rPr>
              <a:t>multiple</a:t>
            </a:r>
            <a:r>
              <a:rPr sz="2400" spc="220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text</a:t>
            </a:r>
            <a:r>
              <a:rPr sz="2400" spc="9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3700">
              <a:latin typeface="Times New Roman"/>
              <a:cs typeface="Times New Roman"/>
            </a:endParaRPr>
          </a:p>
          <a:p>
            <a:pPr marL="470534" marR="15240" indent="-457834">
              <a:lnSpc>
                <a:spcPts val="233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10">
                <a:latin typeface="Times New Roman"/>
                <a:cs typeface="Times New Roman"/>
              </a:rPr>
              <a:t>Using </a:t>
            </a:r>
            <a:r>
              <a:rPr sz="2400">
                <a:latin typeface="Times New Roman"/>
                <a:cs typeface="Times New Roman"/>
              </a:rPr>
              <a:t>the </a:t>
            </a:r>
            <a:r>
              <a:rPr sz="2400" spc="20">
                <a:latin typeface="Times New Roman"/>
                <a:cs typeface="Times New Roman"/>
              </a:rPr>
              <a:t>SQL </a:t>
            </a:r>
            <a:r>
              <a:rPr sz="2400" spc="-20">
                <a:latin typeface="Times New Roman"/>
                <a:cs typeface="Times New Roman"/>
              </a:rPr>
              <a:t>statements,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you </a:t>
            </a:r>
            <a:r>
              <a:rPr sz="2400" spc="35">
                <a:latin typeface="Times New Roman"/>
                <a:cs typeface="Times New Roman"/>
              </a:rPr>
              <a:t>can </a:t>
            </a:r>
            <a:r>
              <a:rPr sz="2400" spc="5">
                <a:latin typeface="Times New Roman"/>
                <a:cs typeface="Times New Roman"/>
              </a:rPr>
              <a:t>perform </a:t>
            </a:r>
            <a:r>
              <a:rPr sz="2400" spc="-10">
                <a:latin typeface="Times New Roman"/>
                <a:cs typeface="Times New Roman"/>
              </a:rPr>
              <a:t>most </a:t>
            </a:r>
            <a:r>
              <a:rPr sz="2400">
                <a:latin typeface="Times New Roman"/>
                <a:cs typeface="Times New Roman"/>
              </a:rPr>
              <a:t>of the </a:t>
            </a:r>
            <a:r>
              <a:rPr sz="2400" spc="5">
                <a:latin typeface="Times New Roman"/>
                <a:cs typeface="Times New Roman"/>
              </a:rPr>
              <a:t>actions </a:t>
            </a:r>
            <a:r>
              <a:rPr sz="2400">
                <a:latin typeface="Times New Roman"/>
                <a:cs typeface="Times New Roman"/>
              </a:rPr>
              <a:t>in a </a:t>
            </a:r>
            <a:r>
              <a:rPr sz="2400" spc="-58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>
                <a:latin typeface="Times New Roman"/>
                <a:cs typeface="Times New Roman"/>
              </a:rPr>
              <a:t>SQL</a:t>
            </a:r>
            <a:r>
              <a:rPr sz="2400" spc="-114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depends</a:t>
            </a:r>
            <a:r>
              <a:rPr sz="2400" spc="12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on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tuple</a:t>
            </a:r>
            <a:r>
              <a:rPr sz="2400" spc="7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relational</a:t>
            </a:r>
            <a:r>
              <a:rPr sz="2400" spc="10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calculus</a:t>
            </a:r>
            <a:r>
              <a:rPr sz="2400" spc="195">
                <a:latin typeface="Times New Roman"/>
                <a:cs typeface="Times New Roman"/>
              </a:rPr>
              <a:t> </a:t>
            </a:r>
            <a:r>
              <a:rPr sz="2400" spc="-35">
                <a:latin typeface="Times New Roman"/>
                <a:cs typeface="Times New Roman"/>
              </a:rPr>
              <a:t>and</a:t>
            </a:r>
            <a:r>
              <a:rPr sz="2400" spc="8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relational</a:t>
            </a:r>
            <a:r>
              <a:rPr sz="2400" spc="100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algebra.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757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757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3216910">
              <a:lnSpc>
                <a:spcPct val="100000"/>
              </a:lnSpc>
              <a:spcBef>
                <a:spcPts val="875"/>
              </a:spcBef>
            </a:pPr>
            <a:r>
              <a:rPr sz="2750" spc="15"/>
              <a:t>3.2</a:t>
            </a:r>
            <a:r>
              <a:rPr sz="2750" spc="-45"/>
              <a:t> </a:t>
            </a:r>
            <a:r>
              <a:rPr sz="2750" spc="15"/>
              <a:t>Rules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2933700" cy="9410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easy</a:t>
            </a:r>
            <a:r>
              <a:rPr sz="2400" spc="5">
                <a:latin typeface="Calibri"/>
                <a:cs typeface="Calibri"/>
              </a:rPr>
              <a:t> to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learn.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  <a:tab pos="470534" algn="l"/>
                <a:tab pos="1175385" algn="l"/>
              </a:tabLst>
            </a:pPr>
            <a:r>
              <a:rPr sz="2400" spc="15">
                <a:latin typeface="Calibri"/>
                <a:cs typeface="Calibri"/>
              </a:rPr>
              <a:t>SQL	</a:t>
            </a:r>
            <a:r>
              <a:rPr sz="2400" spc="-3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0084" y="1577974"/>
            <a:ext cx="65049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2485" algn="l"/>
                <a:tab pos="1327785" algn="l"/>
                <a:tab pos="2348230" algn="l"/>
                <a:tab pos="3129915" algn="l"/>
                <a:tab pos="3958590" algn="l"/>
                <a:tab pos="5360035" algn="l"/>
              </a:tabLst>
            </a:pPr>
            <a:r>
              <a:rPr sz="2400" spc="10">
                <a:latin typeface="Calibri"/>
                <a:cs typeface="Calibri"/>
              </a:rPr>
              <a:t>used	</a:t>
            </a:r>
            <a:r>
              <a:rPr sz="2400" spc="5">
                <a:latin typeface="Calibri"/>
                <a:cs typeface="Calibri"/>
              </a:rPr>
              <a:t>to	</a:t>
            </a:r>
            <a:r>
              <a:rPr sz="2400" spc="-15">
                <a:latin typeface="Calibri"/>
                <a:cs typeface="Calibri"/>
              </a:rPr>
              <a:t>access	</a:t>
            </a:r>
            <a:r>
              <a:rPr sz="2400" spc="-5">
                <a:latin typeface="Calibri"/>
                <a:cs typeface="Calibri"/>
              </a:rPr>
              <a:t>data	</a:t>
            </a:r>
            <a:r>
              <a:rPr sz="2400" spc="-20">
                <a:latin typeface="Calibri"/>
                <a:cs typeface="Calibri"/>
              </a:rPr>
              <a:t>from	</a:t>
            </a:r>
            <a:r>
              <a:rPr sz="2400" spc="-10">
                <a:latin typeface="Calibri"/>
                <a:cs typeface="Calibri"/>
              </a:rPr>
              <a:t>relational	</a:t>
            </a:r>
            <a:r>
              <a:rPr sz="2400" spc="-5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791" y="1830133"/>
            <a:ext cx="8087995" cy="18376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400" spc="5">
                <a:latin typeface="Calibri"/>
                <a:cs typeface="Calibri"/>
              </a:rPr>
              <a:t>management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5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execute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queries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against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0">
                <a:latin typeface="Calibri"/>
                <a:cs typeface="Calibri"/>
              </a:rPr>
              <a:t> used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describe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 startAt="3"/>
              <a:tabLst>
                <a:tab pos="469900" algn="l"/>
                <a:tab pos="470534" algn="l"/>
                <a:tab pos="1156335" algn="l"/>
                <a:tab pos="1556385" algn="l"/>
                <a:tab pos="2357120" algn="l"/>
                <a:tab pos="2824480" algn="l"/>
                <a:tab pos="3825240" algn="l"/>
                <a:tab pos="4445000" algn="l"/>
                <a:tab pos="5207635" algn="l"/>
                <a:tab pos="5645785" algn="l"/>
                <a:tab pos="6265545" algn="l"/>
                <a:tab pos="7609840" algn="l"/>
              </a:tabLst>
            </a:pPr>
            <a:r>
              <a:rPr sz="2400" spc="20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ed	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0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a	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n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7791" y="3518090"/>
            <a:ext cx="8089265" cy="25152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2400" spc="-5">
                <a:latin typeface="Calibri"/>
                <a:cs typeface="Calibri"/>
              </a:rPr>
              <a:t>manipulate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it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when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create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drop</a:t>
            </a:r>
            <a:r>
              <a:rPr sz="2400" spc="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table.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715"/>
              </a:lnSpc>
              <a:spcBef>
                <a:spcPts val="725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1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create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10">
                <a:latin typeface="Calibri"/>
                <a:cs typeface="Calibri"/>
              </a:rPr>
              <a:t> </a:t>
            </a:r>
            <a:r>
              <a:rPr sz="2400" spc="-60">
                <a:latin typeface="Calibri"/>
                <a:cs typeface="Calibri"/>
              </a:rPr>
              <a:t>view,</a:t>
            </a:r>
            <a:r>
              <a:rPr sz="2400" spc="1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stored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procedure,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function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</a:p>
          <a:p>
            <a:pPr marL="469900">
              <a:lnSpc>
                <a:spcPts val="2715"/>
              </a:lnSpc>
            </a:pPr>
            <a:r>
              <a:rPr sz="2400">
                <a:latin typeface="Calibri"/>
                <a:cs typeface="Calibri"/>
              </a:rPr>
              <a:t>database.</a:t>
            </a:r>
          </a:p>
          <a:p>
            <a:pPr marL="469900" indent="-457834">
              <a:lnSpc>
                <a:spcPts val="2755"/>
              </a:lnSpc>
              <a:spcBef>
                <a:spcPts val="725"/>
              </a:spcBef>
              <a:buAutoNum type="arabicPeriod" startAt="8"/>
              <a:tabLst>
                <a:tab pos="469900" algn="l"/>
                <a:tab pos="470534" algn="l"/>
              </a:tabLst>
            </a:pPr>
            <a:r>
              <a:rPr sz="2400" spc="15">
                <a:latin typeface="Calibri"/>
                <a:cs typeface="Calibri"/>
              </a:rPr>
              <a:t>SQL</a:t>
            </a:r>
            <a:r>
              <a:rPr sz="2400" spc="3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allows</a:t>
            </a:r>
            <a:r>
              <a:rPr sz="2400" spc="40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users</a:t>
            </a:r>
            <a:r>
              <a:rPr sz="2400" spc="3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to</a:t>
            </a:r>
            <a:r>
              <a:rPr sz="2400" spc="36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set</a:t>
            </a:r>
            <a:r>
              <a:rPr sz="2400" spc="3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permissions</a:t>
            </a:r>
            <a:r>
              <a:rPr sz="2400" spc="409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3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tables,</a:t>
            </a:r>
            <a:r>
              <a:rPr sz="2400" spc="3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procedures,</a:t>
            </a:r>
          </a:p>
          <a:p>
            <a:pPr marL="4699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and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views.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757045">
              <a:lnSpc>
                <a:spcPct val="100000"/>
              </a:lnSpc>
              <a:spcBef>
                <a:spcPts val="545"/>
              </a:spcBef>
            </a:pPr>
            <a:r>
              <a:t>3.4</a:t>
            </a:r>
            <a:r>
              <a:rPr spc="-50"/>
              <a:t> </a:t>
            </a:r>
            <a:r>
              <a:t>Characteristics</a:t>
            </a:r>
            <a:r>
              <a:rPr spc="-145"/>
              <a:t> </a:t>
            </a:r>
            <a:r>
              <a:rPr spc="5"/>
              <a:t>of</a:t>
            </a:r>
            <a:r>
              <a:rPr spc="-35"/>
              <a:t> </a:t>
            </a:r>
            <a:r>
              <a:rPr spc="15"/>
              <a:t>SQL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9154795" cy="448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4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following</a:t>
            </a:r>
            <a:r>
              <a:rPr sz="24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advantages</a:t>
            </a:r>
            <a:r>
              <a:rPr sz="24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SQL: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>
                <a:latin typeface="Calibri"/>
                <a:cs typeface="Calibri"/>
              </a:rPr>
              <a:t>High</a:t>
            </a:r>
            <a:r>
              <a:rPr sz="2400" b="1" spc="-6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speed</a:t>
            </a:r>
            <a:endParaRPr sz="2400">
              <a:latin typeface="Calibri"/>
              <a:cs typeface="Calibri"/>
            </a:endParaRPr>
          </a:p>
          <a:p>
            <a:pPr marL="12700" marR="22225">
              <a:lnSpc>
                <a:spcPct val="67800"/>
              </a:lnSpc>
              <a:spcBef>
                <a:spcPts val="1125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Using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queries,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 user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 quickly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efficiently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retrieve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large </a:t>
            </a:r>
            <a:r>
              <a:rPr sz="2400" spc="-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amount</a:t>
            </a:r>
            <a:r>
              <a:rPr sz="24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records</a:t>
            </a:r>
            <a:r>
              <a:rPr sz="2400" spc="-1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2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>
                <a:latin typeface="Calibri"/>
                <a:cs typeface="Calibri"/>
              </a:rPr>
              <a:t>No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coding</a:t>
            </a:r>
            <a:r>
              <a:rPr sz="2400" b="1" spc="25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needed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75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standard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SQL,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it is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very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easy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manage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 spc="-20">
                <a:solidFill>
                  <a:srgbClr val="333333"/>
                </a:solidFill>
                <a:latin typeface="Calibri"/>
                <a:cs typeface="Calibri"/>
              </a:rPr>
              <a:t>system.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It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doesn't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require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substantial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amount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code to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manage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database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 system.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b="1" spc="-25">
                <a:latin typeface="Calibri"/>
                <a:cs typeface="Calibri"/>
              </a:rPr>
              <a:t>Well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defined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standards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ct val="67800"/>
              </a:lnSpc>
              <a:spcBef>
                <a:spcPts val="1130"/>
              </a:spcBef>
            </a:pP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Long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established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by the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databases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being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used by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ISO</a:t>
            </a:r>
            <a:r>
              <a:rPr sz="2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ANSI.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02834" y="43815"/>
            <a:ext cx="37693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3.5</a:t>
            </a:r>
            <a:r>
              <a:rPr spc="-65"/>
              <a:t> </a:t>
            </a:r>
            <a:r>
              <a:rPr spc="-5"/>
              <a:t>Advantages</a:t>
            </a:r>
            <a:r>
              <a:rPr spc="-160"/>
              <a:t> </a:t>
            </a:r>
            <a:r>
              <a:rPr spc="5"/>
              <a:t>of</a:t>
            </a:r>
            <a:r>
              <a:rPr spc="-50"/>
              <a:t> </a:t>
            </a:r>
            <a:r>
              <a:rPr spc="15"/>
              <a:t>SQL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5017"/>
            <a:ext cx="8870315" cy="4283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5">
                <a:solidFill>
                  <a:srgbClr val="333333"/>
                </a:solidFill>
                <a:latin typeface="Calibri"/>
                <a:cs typeface="Calibri"/>
              </a:rPr>
              <a:t>Portability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90"/>
              </a:lnSpc>
              <a:spcBef>
                <a:spcPts val="710"/>
              </a:spcBef>
              <a:tabLst>
                <a:tab pos="669925" algn="l"/>
                <a:tab pos="1289685" algn="l"/>
                <a:tab pos="1765935" algn="l"/>
                <a:tab pos="2538095" algn="l"/>
                <a:tab pos="2929255" algn="l"/>
                <a:tab pos="4015740" algn="l"/>
                <a:tab pos="4711700" algn="l"/>
                <a:tab pos="5693410" algn="l"/>
                <a:tab pos="6341745" algn="l"/>
                <a:tab pos="7123430" algn="l"/>
                <a:tab pos="7990840" algn="l"/>
              </a:tabLst>
            </a:pPr>
            <a:r>
              <a:rPr sz="2600" spc="20">
                <a:solidFill>
                  <a:srgbClr val="333333"/>
                </a:solidFill>
                <a:latin typeface="Calibri"/>
                <a:cs typeface="Calibri"/>
              </a:rPr>
              <a:t>SQL	can	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be	</a:t>
            </a:r>
            <a:r>
              <a:rPr sz="2600" spc="-20">
                <a:solidFill>
                  <a:srgbClr val="333333"/>
                </a:solidFill>
                <a:latin typeface="Calibri"/>
                <a:cs typeface="Calibri"/>
              </a:rPr>
              <a:t>used	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in	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laptop,	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PCs,	server	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and	</a:t>
            </a:r>
            <a:r>
              <a:rPr sz="2600" spc="-25">
                <a:solidFill>
                  <a:srgbClr val="333333"/>
                </a:solidFill>
                <a:latin typeface="Calibri"/>
                <a:cs typeface="Calibri"/>
              </a:rPr>
              <a:t>even	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some	</a:t>
            </a:r>
            <a:r>
              <a:rPr sz="2400" spc="-5">
                <a:solidFill>
                  <a:srgbClr val="333333"/>
                </a:solidFill>
                <a:latin typeface="Calibri"/>
                <a:cs typeface="Calibri"/>
              </a:rPr>
              <a:t>mobile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90"/>
              </a:lnSpc>
            </a:pP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phones.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25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6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600" b="1" spc="-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600" b="1" spc="3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600" b="1" spc="-100">
                <a:solidFill>
                  <a:srgbClr val="333333"/>
                </a:solidFill>
                <a:latin typeface="Calibri"/>
                <a:cs typeface="Calibri"/>
              </a:rPr>
              <a:t>r</a:t>
            </a:r>
            <a:r>
              <a:rPr sz="2600" b="1" spc="-1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b="1" spc="3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600" b="1" spc="-5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2600" b="1" spc="35">
                <a:solidFill>
                  <a:srgbClr val="333333"/>
                </a:solidFill>
                <a:latin typeface="Calibri"/>
                <a:cs typeface="Calibri"/>
              </a:rPr>
              <a:t>iv</a:t>
            </a:r>
            <a:r>
              <a:rPr sz="2600" b="1" spc="1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600" b="1" spc="-1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b="1" spc="3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2600" b="1" spc="-1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b="1" spc="25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600" b="1" spc="35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600" b="1" spc="25">
                <a:solidFill>
                  <a:srgbClr val="333333"/>
                </a:solidFill>
                <a:latin typeface="Calibri"/>
                <a:cs typeface="Calibri"/>
              </a:rPr>
              <a:t>u</a:t>
            </a:r>
            <a:r>
              <a:rPr sz="2600" b="1" spc="-1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600" b="1" spc="35">
                <a:solidFill>
                  <a:srgbClr val="333333"/>
                </a:solidFill>
                <a:latin typeface="Calibri"/>
                <a:cs typeface="Calibri"/>
              </a:rPr>
              <a:t>g</a:t>
            </a:r>
            <a:r>
              <a:rPr sz="2600" b="1" spc="15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12700" marR="9525" algn="just">
              <a:lnSpc>
                <a:spcPct val="90300"/>
              </a:lnSpc>
              <a:spcBef>
                <a:spcPts val="1015"/>
              </a:spcBef>
            </a:pPr>
            <a:r>
              <a:rPr sz="2600" spc="20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6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 a</a:t>
            </a:r>
            <a:r>
              <a:rPr sz="2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domain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 language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 used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2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6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communicate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2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database.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3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6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5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2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2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6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2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6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receive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 answers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1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15">
                <a:solidFill>
                  <a:srgbClr val="333333"/>
                </a:solidFill>
                <a:latin typeface="Calibri"/>
                <a:cs typeface="Calibri"/>
              </a:rPr>
              <a:t>complex </a:t>
            </a:r>
            <a:r>
              <a:rPr sz="2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>
                <a:solidFill>
                  <a:srgbClr val="333333"/>
                </a:solidFill>
                <a:latin typeface="Calibri"/>
                <a:cs typeface="Calibri"/>
              </a:rPr>
              <a:t>questions</a:t>
            </a:r>
            <a:r>
              <a:rPr sz="2600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5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6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>
                <a:solidFill>
                  <a:srgbClr val="333333"/>
                </a:solidFill>
                <a:latin typeface="Calibri"/>
                <a:cs typeface="Calibri"/>
              </a:rPr>
              <a:t>seconds.</a:t>
            </a:r>
            <a:endParaRPr sz="26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sz="2400" b="1" spc="-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400" b="1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333333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  <a:spcBef>
                <a:spcPts val="650"/>
              </a:spcBef>
            </a:pP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sz="240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4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333333"/>
                </a:solidFill>
                <a:latin typeface="Calibri"/>
                <a:cs typeface="Calibri"/>
              </a:rPr>
              <a:t>SQL</a:t>
            </a:r>
            <a:r>
              <a:rPr sz="2400" spc="4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language,</a:t>
            </a:r>
            <a:r>
              <a:rPr sz="2400" spc="5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5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33333"/>
                </a:solidFill>
                <a:latin typeface="Calibri"/>
                <a:cs typeface="Calibri"/>
              </a:rPr>
              <a:t>users</a:t>
            </a:r>
            <a:r>
              <a:rPr sz="2400" spc="4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400" spc="5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33333"/>
                </a:solidFill>
                <a:latin typeface="Calibri"/>
                <a:cs typeface="Calibri"/>
              </a:rPr>
              <a:t>make</a:t>
            </a:r>
            <a:r>
              <a:rPr sz="2400" spc="43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different</a:t>
            </a:r>
            <a:r>
              <a:rPr sz="2400" spc="5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333333"/>
                </a:solidFill>
                <a:latin typeface="Calibri"/>
                <a:cs typeface="Calibri"/>
              </a:rPr>
              <a:t>views</a:t>
            </a:r>
            <a:r>
              <a:rPr sz="2400" spc="5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5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755"/>
              </a:lnSpc>
            </a:pPr>
            <a:r>
              <a:rPr sz="2400">
                <a:solidFill>
                  <a:srgbClr val="333333"/>
                </a:solidFill>
                <a:latin typeface="Calibri"/>
                <a:cs typeface="Calibri"/>
              </a:rPr>
              <a:t>database</a:t>
            </a:r>
            <a:r>
              <a:rPr sz="2400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333333"/>
                </a:solidFill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23875"/>
            <a:ext cx="7905750" cy="800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23875"/>
            <a:ext cx="7905750" cy="8001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0"/>
              </a:spcBef>
            </a:pPr>
            <a:r>
              <a:rPr spc="-5"/>
              <a:t>Advantages</a:t>
            </a:r>
            <a:r>
              <a:rPr spc="-140"/>
              <a:t> </a:t>
            </a:r>
            <a:r>
              <a:rPr spc="5"/>
              <a:t>of</a:t>
            </a:r>
            <a:r>
              <a:rPr spc="-25"/>
              <a:t> </a:t>
            </a:r>
            <a:r>
              <a:rPr spc="10"/>
              <a:t>SQL(conti…)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8001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751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4751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286000">
              <a:lnSpc>
                <a:spcPct val="100000"/>
              </a:lnSpc>
              <a:spcBef>
                <a:spcPts val="550"/>
              </a:spcBef>
            </a:pPr>
            <a:r>
              <a:t>3.6</a:t>
            </a:r>
            <a:r>
              <a:rPr spc="-55"/>
              <a:t> </a:t>
            </a:r>
            <a:r>
              <a:rPr spc="15"/>
              <a:t>SQL</a:t>
            </a:r>
            <a:r>
              <a:rPr spc="-80"/>
              <a:t> </a:t>
            </a:r>
            <a:r>
              <a:rPr spc="5"/>
              <a:t>Data</a:t>
            </a:r>
            <a:r>
              <a:rPr spc="-80"/>
              <a:t> </a:t>
            </a:r>
            <a:r>
              <a:rPr spc="-10"/>
              <a:t>Types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0237" y="1124330"/>
          <a:ext cx="9552940" cy="528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03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b="1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char(n)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550" spc="1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8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9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r>
                        <a:rPr sz="155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5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varchar(n)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19050">
                        <a:lnSpc>
                          <a:spcPct val="104900"/>
                        </a:lnSpc>
                        <a:spcBef>
                          <a:spcPts val="145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1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1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1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1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9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11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8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 </a:t>
                      </a:r>
                      <a:r>
                        <a:rPr sz="1550" spc="-3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50" b="1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varchar(max)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9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types.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9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1,073,741,824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50" b="1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27940">
                        <a:lnSpc>
                          <a:spcPct val="105000"/>
                        </a:lnSpc>
                        <a:spcBef>
                          <a:spcPts val="155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1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16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1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550" spc="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15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1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1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1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1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</a:t>
                      </a:r>
                      <a:r>
                        <a:rPr sz="1550" spc="2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550" spc="1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 </a:t>
                      </a:r>
                      <a:r>
                        <a:rPr sz="1550" spc="-3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3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50" b="1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nchar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5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550" spc="1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Unicode</a:t>
                      </a:r>
                      <a:r>
                        <a:rPr sz="1550" spc="1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1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</a:t>
                      </a:r>
                      <a:r>
                        <a:rPr sz="155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03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b="1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nvarchar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1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Unicode</a:t>
                      </a:r>
                      <a:r>
                        <a:rPr sz="1550" spc="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9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4000</a:t>
                      </a:r>
                      <a:r>
                        <a:rPr sz="155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75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50" b="1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ntext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27940">
                        <a:lnSpc>
                          <a:spcPct val="105000"/>
                        </a:lnSpc>
                        <a:spcBef>
                          <a:spcPts val="175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Unicode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data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  be up 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 </a:t>
                      </a:r>
                      <a:r>
                        <a:rPr sz="1550" spc="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 </a:t>
                      </a:r>
                      <a:r>
                        <a:rPr sz="1550" spc="-3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binary(n)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550" spc="1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550" spc="1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0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6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r>
                        <a:rPr sz="155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bytes.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08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b="1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varbinary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a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1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550" spc="1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1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8000</a:t>
                      </a:r>
                      <a:r>
                        <a:rPr sz="155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bytes.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01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b="1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image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5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also</a:t>
                      </a:r>
                      <a:r>
                        <a:rPr sz="1550" spc="1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55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r>
                        <a:rPr sz="1550" spc="10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550" spc="1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55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55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r>
                        <a:rPr sz="1550" spc="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550" spc="8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55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55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55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09750" y="771525"/>
            <a:ext cx="9248775" cy="400050"/>
          </a:xfrm>
          <a:custGeom>
            <a:avLst/>
            <a:gdLst/>
            <a:ahLst/>
            <a:cxnLst/>
            <a:rect l="l" t="t" r="r" b="b"/>
            <a:pathLst>
              <a:path w="9248775" h="400050">
                <a:moveTo>
                  <a:pt x="9248775" y="0"/>
                </a:moveTo>
                <a:lnTo>
                  <a:pt x="0" y="0"/>
                </a:lnTo>
                <a:lnTo>
                  <a:pt x="0" y="400050"/>
                </a:lnTo>
                <a:lnTo>
                  <a:pt x="9248775" y="400050"/>
                </a:lnTo>
                <a:lnTo>
                  <a:pt x="9248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4585" y="785431"/>
            <a:ext cx="22713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000" b="1" spc="3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5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000" b="1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5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550"/>
              </a:spcBef>
            </a:pPr>
            <a:r>
              <a:t>3.6.1</a:t>
            </a:r>
            <a:r>
              <a:rPr spc="-50"/>
              <a:t> </a:t>
            </a:r>
            <a:r>
              <a:rPr spc="10"/>
              <a:t>Numeric</a:t>
            </a:r>
            <a:r>
              <a:rPr spc="-65"/>
              <a:t> </a:t>
            </a:r>
            <a:r>
              <a:rPr spc="5"/>
              <a:t>Data</a:t>
            </a:r>
            <a:r>
              <a:rPr spc="-145"/>
              <a:t> </a:t>
            </a:r>
            <a:r>
              <a:rPr spc="-1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5104" y="956373"/>
            <a:ext cx="2990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4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3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1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b="1" spc="3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7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3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spc="-1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96249" y="1387284"/>
          <a:ext cx="8667115" cy="493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0,</a:t>
                      </a:r>
                      <a:r>
                        <a:rPr sz="2000" spc="-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null.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tinyint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2000" spc="-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whole</a:t>
                      </a:r>
                      <a:r>
                        <a:rPr sz="2000" spc="-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00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-5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6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255.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Smallint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2000" spc="-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whole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000" spc="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-32,768</a:t>
                      </a:r>
                      <a:r>
                        <a:rPr sz="2000" spc="-1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32,767.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1714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5934" algn="l"/>
                          <a:tab pos="1449070" algn="l"/>
                          <a:tab pos="2374265" algn="l"/>
                          <a:tab pos="3594100" algn="l"/>
                          <a:tab pos="4805045" algn="l"/>
                          <a:tab pos="6673215" algn="l"/>
                        </a:tabLst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	a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20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ee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	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</a:t>
                      </a:r>
                      <a:r>
                        <a:rPr sz="2000" spc="-5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-6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-5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-5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	a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 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2,147,483,647.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1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bigint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71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2000" spc="1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whole</a:t>
                      </a:r>
                      <a:r>
                        <a:rPr sz="2000" spc="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000" spc="19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000" spc="1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-9,223,372,036,854,775,808</a:t>
                      </a:r>
                      <a:r>
                        <a:rPr sz="2000" spc="1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3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9,223,372,036,854,775,807.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float(n)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22225" algn="just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 to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 floating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precision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 data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-1.79E+308 </a:t>
                      </a:r>
                      <a:r>
                        <a:rPr sz="2000" spc="-4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1.79E+308.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parameter indicates whether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field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should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hold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bytes.</a:t>
                      </a:r>
                      <a:r>
                        <a:rPr sz="2000" spc="-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2000" spc="-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53.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2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20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-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-3.40E+38</a:t>
                      </a:r>
                      <a:r>
                        <a:rPr sz="2000" spc="-1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3.40E+38.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1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money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monetary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data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-922,337,233,685,477.5808 </a:t>
                      </a:r>
                      <a:r>
                        <a:rPr sz="2000" spc="-43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922,337,203,685,477.5807.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9525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87825" y="43815"/>
            <a:ext cx="51904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3.6.2</a:t>
            </a:r>
            <a:r>
              <a:rPr spc="-50"/>
              <a:t> </a:t>
            </a:r>
            <a:r>
              <a:rPr spc="-15"/>
              <a:t>Date</a:t>
            </a:r>
            <a:r>
              <a:rPr spc="-35"/>
              <a:t> </a:t>
            </a:r>
            <a:r>
              <a:rPr spc="5"/>
              <a:t>and</a:t>
            </a:r>
            <a:r>
              <a:t> </a:t>
            </a:r>
            <a:r>
              <a:rPr spc="15"/>
              <a:t>Time</a:t>
            </a:r>
            <a:r>
              <a:rPr spc="-110"/>
              <a:t> </a:t>
            </a:r>
            <a:r>
              <a:rPr spc="5"/>
              <a:t>Data</a:t>
            </a:r>
            <a:r>
              <a:rPr spc="-75"/>
              <a:t> </a:t>
            </a:r>
            <a:r>
              <a:rPr spc="-2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5391" y="1000442"/>
            <a:ext cx="281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4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800" b="1" spc="3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7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3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spc="5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52637" y="1521396"/>
          <a:ext cx="8610600" cy="4774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1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1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</a:t>
                      </a:r>
                      <a:r>
                        <a:rPr sz="2000" spc="1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2000" spc="1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combination.</a:t>
                      </a:r>
                      <a:r>
                        <a:rPr sz="2000" spc="16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2000" spc="1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1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January</a:t>
                      </a:r>
                      <a:r>
                        <a:rPr sz="2000" spc="20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000" spc="1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1753,</a:t>
                      </a:r>
                      <a:r>
                        <a:rPr sz="2000" spc="2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1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December</a:t>
                      </a:r>
                      <a:r>
                        <a:rPr sz="2000" spc="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31,</a:t>
                      </a:r>
                      <a:r>
                        <a:rPr sz="2000" spc="1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r>
                        <a:rPr sz="2000" spc="2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spc="1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2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2000" spc="2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illi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20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06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datetime2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215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1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5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specify</a:t>
                      </a:r>
                      <a:r>
                        <a:rPr sz="2000" spc="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2000" spc="11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1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combination.</a:t>
                      </a:r>
                      <a:r>
                        <a:rPr sz="2000" spc="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7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2000" spc="18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range </a:t>
                      </a:r>
                      <a:r>
                        <a:rPr sz="2000" spc="-4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spc="25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January</a:t>
                      </a:r>
                      <a:r>
                        <a:rPr sz="2000" spc="2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000" spc="2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r>
                        <a:rPr sz="2000" spc="2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December</a:t>
                      </a:r>
                      <a:r>
                        <a:rPr sz="2000" spc="2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31,</a:t>
                      </a:r>
                      <a:r>
                        <a:rPr sz="2000" spc="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r>
                        <a:rPr sz="2000" spc="2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spc="2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20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2000" spc="2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2920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 to store date 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only.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supports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range from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January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0001 </a:t>
                      </a:r>
                      <a:r>
                        <a:rPr sz="2000" spc="-4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December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31,</a:t>
                      </a:r>
                      <a:r>
                        <a:rPr sz="2000" spc="-6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accuracy</a:t>
                      </a:r>
                      <a:r>
                        <a:rPr sz="2000" spc="5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r>
                        <a:rPr sz="2000" spc="-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nanoseconds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2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timestamp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24130" algn="just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gets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modified.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2000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stamp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4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based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upon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internal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clock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does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correspond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real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time.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Each table may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only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one-time</a:t>
                      </a:r>
                      <a:r>
                        <a:rPr sz="2000" spc="-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000" spc="-1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variable.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19050"/>
            <a:ext cx="1305098" cy="7810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27009" y="1740217"/>
          <a:ext cx="8935719" cy="4080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95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Sql_variant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527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1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various</a:t>
                      </a:r>
                      <a:r>
                        <a:rPr sz="2000" spc="1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8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2000" spc="1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except</a:t>
                      </a:r>
                      <a:r>
                        <a:rPr sz="2000" spc="7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text,</a:t>
                      </a:r>
                      <a:r>
                        <a:rPr sz="2000" spc="9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timestamp,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34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t.</a:t>
                      </a:r>
                      <a:r>
                        <a:rPr sz="2000" spc="-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8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800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ata.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formatted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data.</a:t>
                      </a:r>
                      <a:r>
                        <a:rPr sz="2000" spc="-6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2000" spc="-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2GB.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13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b="1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2000" spc="10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2000" spc="-18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operations.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01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spc="-1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result </a:t>
                      </a:r>
                      <a:r>
                        <a:rPr sz="2000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later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processing.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07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b="1" spc="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uniqueidentifier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3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1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1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4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5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2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2000" spc="-3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2000" spc="-15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200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957705">
              <a:lnSpc>
                <a:spcPct val="100000"/>
              </a:lnSpc>
              <a:spcBef>
                <a:spcPts val="560"/>
              </a:spcBef>
            </a:pPr>
            <a:r>
              <a:t>3.6.3</a:t>
            </a:r>
            <a:r>
              <a:rPr spc="-50"/>
              <a:t> </a:t>
            </a:r>
            <a:r>
              <a:rPr spc="10"/>
              <a:t>Other</a:t>
            </a:r>
            <a:r>
              <a:rPr spc="-85"/>
              <a:t> </a:t>
            </a:r>
            <a:r>
              <a:t>Data</a:t>
            </a:r>
            <a:r>
              <a:rPr spc="-75"/>
              <a:t> </a:t>
            </a:r>
            <a:r>
              <a:rPr spc="-15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2035" y="1229677"/>
            <a:ext cx="23780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000" b="1" spc="3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0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715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120139"/>
            <a:ext cx="8087995" cy="44653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6350" algn="just">
              <a:lnSpc>
                <a:spcPct val="90000"/>
              </a:lnSpc>
              <a:spcBef>
                <a:spcPts val="390"/>
              </a:spcBef>
            </a:pP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There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four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kinds of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literal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values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supported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SQL. They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: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Character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string,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Bit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string,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Exact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numeric,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Approximate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numeric.</a:t>
            </a:r>
            <a:r>
              <a:rPr sz="2400" spc="-1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These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explained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following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47015" indent="-234950" algn="just">
              <a:lnSpc>
                <a:spcPct val="100000"/>
              </a:lnSpc>
              <a:buSzPct val="95833"/>
              <a:buAutoNum type="arabicPeriod"/>
              <a:tabLst>
                <a:tab pos="247650" algn="l"/>
              </a:tabLst>
            </a:pP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Character</a:t>
            </a:r>
            <a:r>
              <a:rPr sz="2400" b="1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strings:-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9500"/>
              </a:lnSpc>
              <a:spcBef>
                <a:spcPts val="1025"/>
              </a:spcBef>
            </a:pP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Character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strings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written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sequence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characters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enveloped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quotes.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only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quote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character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delineate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at intervals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personality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string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2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quotes.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Some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example </a:t>
            </a:r>
            <a:r>
              <a:rPr sz="2400" spc="-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character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strings</a:t>
            </a:r>
            <a:r>
              <a:rPr sz="2400" spc="-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756285" algn="l"/>
              </a:tabLst>
            </a:pP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‘My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String’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756285" algn="l"/>
              </a:tabLst>
            </a:pP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‘I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love</a:t>
            </a:r>
            <a:r>
              <a:rPr sz="2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r>
              <a:rPr sz="2400" spc="-114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Science’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‘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1637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8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4980" y="43815"/>
            <a:ext cx="30492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3.7</a:t>
            </a:r>
            <a:r>
              <a:rPr spc="-70"/>
              <a:t> </a:t>
            </a:r>
            <a:r>
              <a:rPr spc="15"/>
              <a:t>SQL</a:t>
            </a:r>
            <a:r>
              <a:rPr spc="-100"/>
              <a:t> </a:t>
            </a:r>
            <a:r>
              <a:rPr spc="-5"/>
              <a:t>Literals(1)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675" y="0"/>
            <a:ext cx="1389126" cy="704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43112" y="1890712"/>
          <a:ext cx="8077200" cy="4130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0687">
                <a:tc>
                  <a:txBody>
                    <a:bodyPr/>
                    <a:lstStyle/>
                    <a:p>
                      <a:pPr marL="92710" marR="633095">
                        <a:lnSpc>
                          <a:spcPct val="101400"/>
                        </a:lnSpc>
                        <a:spcBef>
                          <a:spcPts val="300"/>
                        </a:spcBef>
                      </a:pPr>
                      <a:r>
                        <a:rPr sz="1850" b="1" spc="20">
                          <a:latin typeface="Calibri"/>
                          <a:cs typeface="Calibri"/>
                        </a:rPr>
                        <a:t>9.</a:t>
                      </a:r>
                      <a:r>
                        <a:rPr sz="1850" b="1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1850" b="1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b="1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15">
                          <a:latin typeface="Calibri"/>
                          <a:cs typeface="Calibri"/>
                        </a:rPr>
                        <a:t>team</a:t>
                      </a:r>
                      <a:r>
                        <a:rPr sz="1850" b="1" spc="10">
                          <a:latin typeface="Calibri"/>
                          <a:cs typeface="Calibri"/>
                        </a:rPr>
                        <a:t> work:</a:t>
                      </a:r>
                      <a:r>
                        <a:rPr sz="1850" b="1" spc="4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5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effectively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as</a:t>
                      </a:r>
                      <a:r>
                        <a:rPr sz="18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individual,</a:t>
                      </a:r>
                      <a:r>
                        <a:rPr sz="185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as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 </a:t>
                      </a:r>
                      <a:r>
                        <a:rPr sz="1850" spc="-4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85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or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leader</a:t>
                      </a:r>
                      <a:r>
                        <a:rPr sz="185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diverse</a:t>
                      </a:r>
                      <a:r>
                        <a:rPr sz="18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teams,</a:t>
                      </a:r>
                      <a:r>
                        <a:rPr sz="18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multidisciplinary</a:t>
                      </a:r>
                      <a:r>
                        <a:rPr sz="18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settings.</a:t>
                      </a:r>
                    </a:p>
                  </a:txBody>
                  <a:tcPr marL="0" marR="0" marT="3810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807">
                <a:tc>
                  <a:txBody>
                    <a:bodyPr/>
                    <a:lstStyle/>
                    <a:p>
                      <a:pPr marL="92710" marR="115570">
                        <a:lnSpc>
                          <a:spcPct val="102600"/>
                        </a:lnSpc>
                        <a:spcBef>
                          <a:spcPts val="284"/>
                        </a:spcBef>
                      </a:pPr>
                      <a:r>
                        <a:rPr sz="1850" b="1" spc="25">
                          <a:latin typeface="Calibri"/>
                          <a:cs typeface="Calibri"/>
                        </a:rPr>
                        <a:t>10.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Communication: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Communicate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effectively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on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complex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activities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>
                          <a:latin typeface="Calibri"/>
                          <a:cs typeface="Calibri"/>
                        </a:rPr>
                        <a:t> engineering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community and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with society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at large,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such as, </a:t>
                      </a:r>
                      <a:r>
                        <a:rPr sz="1850">
                          <a:latin typeface="Calibri"/>
                          <a:cs typeface="Calibri"/>
                        </a:rPr>
                        <a:t>being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able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to </a:t>
                      </a:r>
                      <a:r>
                        <a:rPr sz="1850" spc="-4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comprehend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 and write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effective </a:t>
                      </a:r>
                      <a:r>
                        <a:rPr sz="1850">
                          <a:latin typeface="Calibri"/>
                          <a:cs typeface="Calibri"/>
                        </a:rPr>
                        <a:t>reports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 design </a:t>
                      </a:r>
                      <a:r>
                        <a:rPr sz="1850">
                          <a:latin typeface="Calibri"/>
                          <a:cs typeface="Calibri"/>
                        </a:rPr>
                        <a:t>documentation,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>
                          <a:latin typeface="Calibri"/>
                          <a:cs typeface="Calibri"/>
                        </a:rPr>
                        <a:t>make </a:t>
                      </a:r>
                      <a:r>
                        <a:rPr sz="18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8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presentations,</a:t>
                      </a:r>
                      <a:r>
                        <a:rPr sz="185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give</a:t>
                      </a:r>
                      <a:r>
                        <a:rPr sz="18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8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clear</a:t>
                      </a:r>
                      <a:r>
                        <a:rPr sz="18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instructions.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933">
                <a:tc>
                  <a:txBody>
                    <a:bodyPr/>
                    <a:lstStyle/>
                    <a:p>
                      <a:pPr marL="92710" marR="304165">
                        <a:lnSpc>
                          <a:spcPct val="102600"/>
                        </a:lnSpc>
                        <a:spcBef>
                          <a:spcPts val="295"/>
                        </a:spcBef>
                      </a:pPr>
                      <a:r>
                        <a:rPr sz="1850" b="1" spc="25">
                          <a:latin typeface="Calibri"/>
                          <a:cs typeface="Calibri"/>
                        </a:rPr>
                        <a:t>11.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 management</a:t>
                      </a:r>
                      <a:r>
                        <a:rPr sz="185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b="1" spc="-5">
                          <a:latin typeface="Calibri"/>
                          <a:cs typeface="Calibri"/>
                        </a:rPr>
                        <a:t>finance: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Demonstrate</a:t>
                      </a:r>
                      <a:r>
                        <a:rPr sz="18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85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of</a:t>
                      </a:r>
                      <a:r>
                        <a:rPr sz="18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5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1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5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185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these </a:t>
                      </a:r>
                      <a:r>
                        <a:rPr sz="1850" spc="-4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35">
                          <a:latin typeface="Calibri"/>
                          <a:cs typeface="Calibri"/>
                        </a:rPr>
                        <a:t>one’s</a:t>
                      </a:r>
                      <a:r>
                        <a:rPr sz="1850" spc="1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own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work,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as</a:t>
                      </a:r>
                      <a:r>
                        <a:rPr sz="18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</a:t>
                      </a:r>
                      <a:r>
                        <a:rPr sz="185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85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leader</a:t>
                      </a:r>
                      <a:r>
                        <a:rPr sz="185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team,</a:t>
                      </a:r>
                      <a:r>
                        <a:rPr sz="185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8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-40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in multidisciplinary</a:t>
                      </a:r>
                      <a:r>
                        <a:rPr sz="18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environments.</a:t>
                      </a:r>
                    </a:p>
                  </a:txBody>
                  <a:tcPr marL="0" marR="0" marT="37465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247">
                <a:tc>
                  <a:txBody>
                    <a:bodyPr/>
                    <a:lstStyle/>
                    <a:p>
                      <a:pPr marL="92710" marR="103505">
                        <a:lnSpc>
                          <a:spcPct val="103099"/>
                        </a:lnSpc>
                        <a:spcBef>
                          <a:spcPts val="300"/>
                        </a:spcBef>
                      </a:pPr>
                      <a:r>
                        <a:rPr sz="1850" b="1" spc="25">
                          <a:latin typeface="Calibri"/>
                          <a:cs typeface="Calibri"/>
                        </a:rPr>
                        <a:t>12. </a:t>
                      </a:r>
                      <a:r>
                        <a:rPr sz="1850" b="1" spc="5">
                          <a:latin typeface="Calibri"/>
                          <a:cs typeface="Calibri"/>
                        </a:rPr>
                        <a:t>Life-long </a:t>
                      </a:r>
                      <a:r>
                        <a:rPr sz="1850" b="1">
                          <a:latin typeface="Calibri"/>
                          <a:cs typeface="Calibri"/>
                        </a:rPr>
                        <a:t>learning:</a:t>
                      </a:r>
                      <a:r>
                        <a:rPr sz="185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Recognize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sz="1850" spc="-1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45">
                          <a:latin typeface="Calibri"/>
                          <a:cs typeface="Calibri"/>
                        </a:rPr>
                        <a:t>for,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 preparation</a:t>
                      </a:r>
                      <a:r>
                        <a:rPr sz="18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8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engage</a:t>
                      </a:r>
                      <a:r>
                        <a:rPr sz="18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85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sz="18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life-long</a:t>
                      </a:r>
                      <a:r>
                        <a:rPr sz="18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5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in</a:t>
                      </a:r>
                      <a:r>
                        <a:rPr sz="18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sz="18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broadest</a:t>
                      </a:r>
                      <a:r>
                        <a:rPr sz="18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context of </a:t>
                      </a:r>
                      <a:r>
                        <a:rPr sz="1850" spc="-40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85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change.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7AE4E4"/>
                      </a:solidFill>
                      <a:prstDash val="solid"/>
                    </a:lnL>
                    <a:lnR w="28575">
                      <a:solidFill>
                        <a:srgbClr val="7AE4E4"/>
                      </a:solidFill>
                      <a:prstDash val="solid"/>
                    </a:lnR>
                    <a:lnT w="28575">
                      <a:solidFill>
                        <a:srgbClr val="7AE4E4"/>
                      </a:solidFill>
                      <a:prstDash val="solid"/>
                    </a:lnT>
                    <a:lnB w="28575">
                      <a:solidFill>
                        <a:srgbClr val="7AE4E4"/>
                      </a:solidFill>
                      <a:prstDash val="solid"/>
                    </a:lnB>
                    <a:solidFill>
                      <a:srgbClr val="DD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85391" y="1244536"/>
            <a:ext cx="86804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5">
                <a:latin typeface="Arial MT"/>
                <a:cs typeface="Arial MT"/>
              </a:rPr>
              <a:t>C</a:t>
            </a:r>
            <a:r>
              <a:rPr sz="2000" spc="15">
                <a:latin typeface="Arial MT"/>
                <a:cs typeface="Arial MT"/>
              </a:rPr>
              <a:t>on</a:t>
            </a:r>
            <a:r>
              <a:rPr sz="2000" spc="35">
                <a:latin typeface="Arial MT"/>
                <a:cs typeface="Arial MT"/>
              </a:rPr>
              <a:t>t</a:t>
            </a:r>
            <a:r>
              <a:rPr sz="2000" spc="15">
                <a:latin typeface="Arial MT"/>
                <a:cs typeface="Arial MT"/>
              </a:rPr>
              <a:t>d</a:t>
            </a:r>
            <a:r>
              <a:rPr sz="2000" spc="35">
                <a:latin typeface="Arial MT"/>
                <a:cs typeface="Arial MT"/>
              </a:rPr>
              <a:t>.</a:t>
            </a:r>
            <a:r>
              <a:rPr sz="2000" spc="5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75" y="4825"/>
            <a:ext cx="10410825" cy="638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5975" y="4825"/>
            <a:ext cx="10410825" cy="63817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>
                <a:solidFill>
                  <a:srgbClr val="000000"/>
                </a:solidFill>
                <a:latin typeface="Times New Roman"/>
                <a:cs typeface="Times New Roman"/>
              </a:rPr>
              <a:t>Outcomes</a:t>
            </a:r>
            <a:r>
              <a:rPr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>
                <a:solidFill>
                  <a:srgbClr val="000000"/>
                </a:solidFill>
                <a:latin typeface="Times New Roman"/>
                <a:cs typeface="Times New Roman"/>
              </a:rPr>
              <a:t>(POs)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01" y="0"/>
            <a:ext cx="1305098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7584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4064" y="6472554"/>
            <a:ext cx="400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5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837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2401" y="6472554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2376" y="1023048"/>
            <a:ext cx="8231505" cy="38887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24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String: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9500"/>
              </a:lnSpc>
              <a:spcBef>
                <a:spcPts val="1025"/>
              </a:spcBef>
            </a:pP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bit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string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written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either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sequence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0s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1s enveloped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single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quotes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preceded by the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letter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‘B’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sequence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5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positional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representation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system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digits enveloped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single quotes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preceded</a:t>
            </a:r>
            <a:r>
              <a:rPr sz="2400" spc="-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letter</a:t>
            </a:r>
            <a:r>
              <a:rPr sz="2400" spc="-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X’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examples</a:t>
            </a:r>
            <a:r>
              <a:rPr sz="2400" spc="-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given</a:t>
            </a:r>
            <a:r>
              <a:rPr sz="2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below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1.</a:t>
            </a:r>
            <a:r>
              <a:rPr sz="2400" spc="-1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B’10001011′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2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B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B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4.</a:t>
            </a:r>
            <a:r>
              <a:rPr sz="2400" spc="-1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X’C</a:t>
            </a:r>
            <a:r>
              <a:rPr sz="2400" spc="-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5′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5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X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’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′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  <a:path w="7210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0034" y="43815"/>
            <a:ext cx="24377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05"/>
              <a:t> </a:t>
            </a:r>
            <a:r>
              <a:rPr spc="-10"/>
              <a:t>Literals(2)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20" y="1174813"/>
            <a:ext cx="8228330" cy="39554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Exact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Numeric: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These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literals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written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signed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unsigned decimal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variety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probably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with mathematical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notation. Samples of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actual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numeric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literals</a:t>
            </a:r>
            <a:r>
              <a:rPr sz="2400" spc="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given</a:t>
            </a:r>
            <a:r>
              <a:rPr sz="2400" spc="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below</a:t>
            </a:r>
            <a:r>
              <a:rPr sz="2400" spc="-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2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80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80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00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4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5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+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-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88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  <a:path w="7210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0034" y="43815"/>
            <a:ext cx="24377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05"/>
              <a:t> </a:t>
            </a:r>
            <a:r>
              <a:rPr spc="-10"/>
              <a:t>Literals(3)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3904" y="1194117"/>
            <a:ext cx="7281545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Approximate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numeric</a:t>
            </a:r>
            <a:r>
              <a:rPr sz="2400" b="1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65"/>
              </a:spcBef>
            </a:pPr>
            <a:r>
              <a:rPr sz="2400" spc="3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pp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7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x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nu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li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al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en</a:t>
            </a:r>
            <a:r>
              <a:rPr sz="2400" spc="-1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u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nu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 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literals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followed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 the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letter </a:t>
            </a:r>
            <a:r>
              <a:rPr sz="2400" spc="-50">
                <a:solidFill>
                  <a:srgbClr val="273139"/>
                </a:solidFill>
                <a:latin typeface="Calibri"/>
                <a:cs typeface="Calibri"/>
              </a:rPr>
              <a:t>‘E’,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followed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signed or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unsigned</a:t>
            </a:r>
            <a:r>
              <a:rPr sz="2400" spc="-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number.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example are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1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2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66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3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+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66</a:t>
            </a:r>
            <a:r>
              <a:rPr sz="2400" spc="25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-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4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0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6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5.</a:t>
            </a:r>
            <a:r>
              <a:rPr sz="2400" spc="-1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-6.66E-8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3451" y="0"/>
            <a:ext cx="7216775" cy="687705"/>
            <a:chOff x="2973451" y="0"/>
            <a:chExt cx="7216775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6626" y="0"/>
              <a:ext cx="7210425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6626" y="0"/>
              <a:ext cx="7210425" cy="681355"/>
            </a:xfrm>
            <a:custGeom>
              <a:avLst/>
              <a:gdLst/>
              <a:ahLst/>
              <a:cxnLst/>
              <a:rect l="l" t="t" r="r" b="b"/>
              <a:pathLst>
                <a:path w="7210425" h="681355">
                  <a:moveTo>
                    <a:pt x="0" y="680974"/>
                  </a:moveTo>
                  <a:lnTo>
                    <a:pt x="7210425" y="680974"/>
                  </a:lnTo>
                  <a:lnTo>
                    <a:pt x="7210425" y="0"/>
                  </a:lnTo>
                </a:path>
                <a:path w="7210425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0034" y="43815"/>
            <a:ext cx="24377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05"/>
              <a:t> </a:t>
            </a:r>
            <a:r>
              <a:rPr spc="-10"/>
              <a:t>Literals(4)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176" y="19050"/>
            <a:ext cx="1305098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025" y="1252537"/>
            <a:ext cx="8758555" cy="44551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>
                <a:latin typeface="Calibri"/>
                <a:cs typeface="Calibri"/>
              </a:rPr>
              <a:t>Structured</a:t>
            </a:r>
            <a:r>
              <a:rPr sz="2400" spc="5">
                <a:latin typeface="Calibri"/>
                <a:cs typeface="Calibri"/>
              </a:rPr>
              <a:t> Query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Language(SQL)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know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 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language </a:t>
            </a:r>
            <a:r>
              <a:rPr sz="2400" spc="5">
                <a:latin typeface="Calibri"/>
                <a:cs typeface="Calibri"/>
              </a:rPr>
              <a:t>by the </a:t>
            </a:r>
            <a:r>
              <a:rPr sz="2400" spc="10">
                <a:latin typeface="Calibri"/>
                <a:cs typeface="Calibri"/>
              </a:rPr>
              <a:t>use </a:t>
            </a:r>
            <a:r>
              <a:rPr sz="2400" spc="-35">
                <a:latin typeface="Calibri"/>
                <a:cs typeface="Calibri"/>
              </a:rPr>
              <a:t>of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 </a:t>
            </a:r>
            <a:r>
              <a:rPr sz="2400" spc="5">
                <a:latin typeface="Calibri"/>
                <a:cs typeface="Calibri"/>
              </a:rPr>
              <a:t>we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-10">
                <a:latin typeface="Calibri"/>
                <a:cs typeface="Calibri"/>
              </a:rPr>
              <a:t>perform </a:t>
            </a:r>
            <a:r>
              <a:rPr sz="2400" spc="-5">
                <a:latin typeface="Calibri"/>
                <a:cs typeface="Calibri"/>
              </a:rPr>
              <a:t>certain </a:t>
            </a:r>
            <a:r>
              <a:rPr sz="2400" spc="-20">
                <a:latin typeface="Calibri"/>
                <a:cs typeface="Calibri"/>
              </a:rPr>
              <a:t>operations</a:t>
            </a:r>
            <a:r>
              <a:rPr sz="2400" spc="5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existing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database.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60">
                <a:latin typeface="Calibri"/>
                <a:cs typeface="Calibri"/>
              </a:rPr>
              <a:t>We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can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also</a:t>
            </a:r>
            <a:r>
              <a:rPr sz="2400" spc="15">
                <a:latin typeface="Calibri"/>
                <a:cs typeface="Calibri"/>
              </a:rPr>
              <a:t> use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this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create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 </a:t>
            </a:r>
            <a:r>
              <a:rPr sz="2400" spc="-10">
                <a:latin typeface="Calibri"/>
                <a:cs typeface="Calibri"/>
              </a:rPr>
              <a:t>SQL </a:t>
            </a:r>
            <a:r>
              <a:rPr sz="2400" spc="10">
                <a:latin typeface="Calibri"/>
                <a:cs typeface="Calibri"/>
              </a:rPr>
              <a:t>uses </a:t>
            </a:r>
            <a:r>
              <a:rPr sz="2400" spc="-5">
                <a:latin typeface="Calibri"/>
                <a:cs typeface="Calibri"/>
              </a:rPr>
              <a:t>certain </a:t>
            </a:r>
            <a:r>
              <a:rPr sz="2400" spc="-10">
                <a:latin typeface="Calibri"/>
                <a:cs typeface="Calibri"/>
              </a:rPr>
              <a:t>commands </a:t>
            </a:r>
            <a:r>
              <a:rPr sz="2400" spc="-25">
                <a:latin typeface="Calibri"/>
                <a:cs typeface="Calibri"/>
              </a:rPr>
              <a:t>like </a:t>
            </a:r>
            <a:r>
              <a:rPr sz="2400" spc="-15">
                <a:latin typeface="Calibri"/>
                <a:cs typeface="Calibri"/>
              </a:rPr>
              <a:t>Create, Drop, </a:t>
            </a:r>
            <a:r>
              <a:rPr sz="2400" spc="5">
                <a:latin typeface="Calibri"/>
                <a:cs typeface="Calibri"/>
              </a:rPr>
              <a:t>Insert, </a:t>
            </a:r>
            <a:r>
              <a:rPr sz="2400" spc="-5">
                <a:latin typeface="Calibri"/>
                <a:cs typeface="Calibri"/>
              </a:rPr>
              <a:t>etc. </a:t>
            </a:r>
            <a:r>
              <a:rPr sz="2400" spc="20">
                <a:latin typeface="Calibri"/>
                <a:cs typeface="Calibri"/>
              </a:rPr>
              <a:t>to 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carry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out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required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>
                <a:latin typeface="Calibri"/>
                <a:cs typeface="Calibri"/>
              </a:rPr>
              <a:t>These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SQL</a:t>
            </a:r>
            <a:r>
              <a:rPr sz="2400" b="1" spc="2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commands</a:t>
            </a:r>
            <a:r>
              <a:rPr sz="2400" b="1" spc="7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are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mainly</a:t>
            </a:r>
            <a:r>
              <a:rPr sz="2400" b="1" spc="-15">
                <a:latin typeface="Calibri"/>
                <a:cs typeface="Calibri"/>
              </a:rPr>
              <a:t> categorized </a:t>
            </a:r>
            <a:r>
              <a:rPr sz="2400" b="1" spc="-5">
                <a:latin typeface="Calibri"/>
                <a:cs typeface="Calibri"/>
              </a:rPr>
              <a:t>into</a:t>
            </a:r>
            <a:r>
              <a:rPr sz="2400" b="1" spc="-30">
                <a:latin typeface="Calibri"/>
                <a:cs typeface="Calibri"/>
              </a:rPr>
              <a:t> </a:t>
            </a:r>
            <a:r>
              <a:rPr sz="2400" b="1" spc="-15">
                <a:latin typeface="Calibri"/>
                <a:cs typeface="Calibri"/>
              </a:rPr>
              <a:t>four</a:t>
            </a:r>
            <a:r>
              <a:rPr sz="2400" b="1" spc="2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categories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5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12700" marR="4838065">
              <a:lnSpc>
                <a:spcPct val="125200"/>
              </a:lnSpc>
            </a:pPr>
            <a:r>
              <a:rPr sz="2400" spc="10">
                <a:latin typeface="Calibri"/>
                <a:cs typeface="Calibri"/>
              </a:rPr>
              <a:t>DDL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–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Definition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DQL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–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Query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 marR="4324350">
              <a:lnSpc>
                <a:spcPct val="125200"/>
              </a:lnSpc>
            </a:pPr>
            <a:r>
              <a:rPr sz="2400" spc="-5">
                <a:latin typeface="Calibri"/>
                <a:cs typeface="Calibri"/>
              </a:rPr>
              <a:t>DML </a:t>
            </a:r>
            <a:r>
              <a:rPr sz="2400">
                <a:latin typeface="Calibri"/>
                <a:cs typeface="Calibri"/>
              </a:rPr>
              <a:t>– Data </a:t>
            </a:r>
            <a:r>
              <a:rPr sz="2400" spc="-10">
                <a:latin typeface="Calibri"/>
                <a:cs typeface="Calibri"/>
              </a:rPr>
              <a:t>Manipulation Language </a:t>
            </a:r>
            <a:r>
              <a:rPr sz="2400" spc="-5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DCL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–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Control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50739" y="43815"/>
            <a:ext cx="3273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3.8</a:t>
            </a:r>
            <a:r>
              <a:rPr spc="-85"/>
              <a:t> </a:t>
            </a:r>
            <a:r>
              <a:rPr spc="15"/>
              <a:t>SQL</a:t>
            </a:r>
            <a:r>
              <a:rPr spc="-105"/>
              <a:t> </a:t>
            </a:r>
            <a:r>
              <a:rPr spc="10"/>
              <a:t>Commands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501" y="0"/>
            <a:ext cx="1305098" cy="762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0379" y="703008"/>
            <a:ext cx="8832850" cy="50044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DDL: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Definition</a:t>
            </a:r>
            <a:r>
              <a:rPr sz="2400" b="1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  <a:tabLst>
                <a:tab pos="650875" algn="l"/>
                <a:tab pos="1804035" algn="l"/>
                <a:tab pos="2948305" algn="l"/>
                <a:tab pos="3348354" algn="l"/>
                <a:tab pos="3891915" algn="l"/>
                <a:tab pos="5159375" algn="l"/>
                <a:tab pos="5550535" algn="l"/>
                <a:tab pos="6094095" algn="l"/>
                <a:tab pos="6856730" algn="l"/>
                <a:tab pos="7409180" algn="l"/>
              </a:tabLst>
            </a:pPr>
            <a:r>
              <a:rPr sz="2400">
                <a:latin typeface="Calibri"/>
                <a:cs typeface="Calibri"/>
              </a:rPr>
              <a:t>This	includes	</a:t>
            </a:r>
            <a:r>
              <a:rPr sz="2400" spc="-10">
                <a:latin typeface="Calibri"/>
                <a:cs typeface="Calibri"/>
              </a:rPr>
              <a:t>changes	</a:t>
            </a:r>
            <a:r>
              <a:rPr sz="2400" spc="10">
                <a:latin typeface="Calibri"/>
                <a:cs typeface="Calibri"/>
              </a:rPr>
              <a:t>to	</a:t>
            </a:r>
            <a:r>
              <a:rPr sz="2400" spc="-20">
                <a:latin typeface="Calibri"/>
                <a:cs typeface="Calibri"/>
              </a:rPr>
              <a:t>the	</a:t>
            </a:r>
            <a:r>
              <a:rPr sz="2400" spc="-10">
                <a:latin typeface="Calibri"/>
                <a:cs typeface="Calibri"/>
              </a:rPr>
              <a:t>structure	</a:t>
            </a:r>
            <a:r>
              <a:rPr sz="2400" spc="5">
                <a:latin typeface="Calibri"/>
                <a:cs typeface="Calibri"/>
              </a:rPr>
              <a:t>of	</a:t>
            </a:r>
            <a:r>
              <a:rPr sz="2400" spc="-15">
                <a:latin typeface="Calibri"/>
                <a:cs typeface="Calibri"/>
              </a:rPr>
              <a:t>the	</a:t>
            </a:r>
            <a:r>
              <a:rPr sz="2400" spc="-10">
                <a:latin typeface="Calibri"/>
                <a:cs typeface="Calibri"/>
              </a:rPr>
              <a:t>table	</a:t>
            </a:r>
            <a:r>
              <a:rPr sz="2400" spc="-30">
                <a:latin typeface="Calibri"/>
                <a:cs typeface="Calibri"/>
              </a:rPr>
              <a:t>like	</a:t>
            </a:r>
            <a:r>
              <a:rPr sz="2400" spc="-5">
                <a:latin typeface="Calibri"/>
                <a:cs typeface="Calibri"/>
              </a:rPr>
              <a:t>creation</a:t>
            </a:r>
            <a:r>
              <a:rPr sz="2400" spc="39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>
                <a:latin typeface="Calibri"/>
                <a:cs typeface="Calibri"/>
              </a:rPr>
              <a:t>table,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altering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table,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deleting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650"/>
              </a:spcBef>
              <a:tabLst>
                <a:tab pos="2566670" algn="l"/>
                <a:tab pos="8000365" algn="l"/>
              </a:tabLst>
            </a:pPr>
            <a:r>
              <a:rPr sz="2400">
                <a:latin typeface="Calibri"/>
                <a:cs typeface="Calibri"/>
              </a:rPr>
              <a:t>All</a:t>
            </a:r>
            <a:r>
              <a:rPr sz="2400" spc="415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DDL</a:t>
            </a:r>
            <a:r>
              <a:rPr sz="2400" spc="409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commands	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434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auto-committed.</a:t>
            </a:r>
            <a:r>
              <a:rPr sz="2400" spc="3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That</a:t>
            </a:r>
            <a:r>
              <a:rPr sz="2400" spc="39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means</a:t>
            </a:r>
            <a:r>
              <a:rPr sz="2400" spc="3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it</a:t>
            </a:r>
            <a:r>
              <a:rPr sz="2400" spc="459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saves	all</a:t>
            </a:r>
            <a:r>
              <a:rPr sz="2400" spc="3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>
                <a:latin typeface="Calibri"/>
                <a:cs typeface="Calibri"/>
              </a:rPr>
              <a:t>changes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permanently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10">
                <a:latin typeface="Calibri"/>
                <a:cs typeface="Calibri"/>
              </a:rPr>
              <a:t>List</a:t>
            </a:r>
            <a:r>
              <a:rPr sz="2400" b="1" spc="-10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3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DDL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marR="10160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5">
                <a:latin typeface="Calibri"/>
                <a:cs typeface="Calibri"/>
              </a:rPr>
              <a:t>CREATE: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This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command</a:t>
            </a:r>
            <a:r>
              <a:rPr sz="2400" spc="23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to</a:t>
            </a:r>
            <a:r>
              <a:rPr sz="2400" spc="21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create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</a:t>
            </a:r>
            <a:r>
              <a:rPr sz="2400" spc="13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or</a:t>
            </a:r>
            <a:r>
              <a:rPr sz="2400" spc="1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its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objects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(like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table,</a:t>
            </a:r>
            <a:r>
              <a:rPr sz="2400">
                <a:latin typeface="Calibri"/>
                <a:cs typeface="Calibri"/>
              </a:rPr>
              <a:t> index,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function,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views,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store</a:t>
            </a:r>
            <a:r>
              <a:rPr sz="2400" spc="-1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procedure,</a:t>
            </a:r>
            <a:r>
              <a:rPr sz="2400" spc="-10">
                <a:latin typeface="Calibri"/>
                <a:cs typeface="Calibri"/>
              </a:rPr>
              <a:t> 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triggers).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DROP: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command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objects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>
                <a:latin typeface="Calibri"/>
                <a:cs typeface="Calibri"/>
              </a:rPr>
              <a:t>ALTER: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 to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alter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structure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 marL="241300" marR="13970" indent="-229235">
              <a:lnSpc>
                <a:spcPts val="263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>
                <a:latin typeface="Calibri"/>
                <a:cs typeface="Calibri"/>
              </a:rPr>
              <a:t>TRUNCATE: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8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remove</a:t>
            </a:r>
            <a:r>
              <a:rPr sz="2400" spc="7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records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table,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including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all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spaces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allocated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records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removed.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7251" y="0"/>
            <a:ext cx="7778750" cy="687705"/>
            <a:chOff x="2897251" y="0"/>
            <a:chExt cx="7778750" cy="687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426" y="0"/>
              <a:ext cx="7772400" cy="68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0426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88559" y="43815"/>
            <a:ext cx="36055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SQL</a:t>
            </a:r>
            <a:r>
              <a:rPr spc="-125"/>
              <a:t> </a:t>
            </a:r>
            <a:r>
              <a:rPr spc="5"/>
              <a:t>Commands(DDL)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525" y="19050"/>
            <a:ext cx="1371600" cy="7810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94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5660" y="921956"/>
            <a:ext cx="8912225" cy="517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>
                <a:latin typeface="Calibri"/>
                <a:cs typeface="Calibri"/>
              </a:rPr>
              <a:t>COMMENT: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add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comments</a:t>
            </a:r>
            <a:r>
              <a:rPr sz="2400" spc="-204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dictionary.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>
                <a:latin typeface="Calibri"/>
                <a:cs typeface="Calibri"/>
              </a:rPr>
              <a:t>RENAME: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object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existing</a:t>
            </a:r>
            <a:r>
              <a:rPr sz="2400" spc="-16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database.</a:t>
            </a: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DQL</a:t>
            </a: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(Data</a:t>
            </a:r>
            <a:r>
              <a:rPr sz="2400" b="1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r>
              <a:rPr sz="2400" b="1" spc="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Language):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99"/>
              </a:lnSpc>
              <a:spcBef>
                <a:spcPts val="1025"/>
              </a:spcBef>
            </a:pPr>
            <a:r>
              <a:rPr sz="2400" b="1" spc="-10">
                <a:solidFill>
                  <a:srgbClr val="273139"/>
                </a:solidFill>
                <a:latin typeface="Calibri"/>
                <a:cs typeface="Calibri"/>
              </a:rPr>
              <a:t>DQL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statements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are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used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performing queries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on the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within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schema objects.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purpose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of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DQL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Command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get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some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schema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relation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based on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query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passed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it. </a:t>
            </a:r>
            <a:r>
              <a:rPr sz="2400" spc="-60">
                <a:solidFill>
                  <a:srgbClr val="273139"/>
                </a:solidFill>
                <a:latin typeface="Calibri"/>
                <a:cs typeface="Calibri"/>
              </a:rPr>
              <a:t>We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can define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DQL 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as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follows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it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component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SQL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statement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allows</a:t>
            </a:r>
            <a:r>
              <a:rPr sz="2400" spc="509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getting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imposing order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upon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it. It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includes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SELECT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statement.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This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command allows</a:t>
            </a:r>
            <a:r>
              <a:rPr sz="2400" spc="509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getting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data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out of the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database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perform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operations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with it.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When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SELECT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fired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against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table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tables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result is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compiled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into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further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temporary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table,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which </a:t>
            </a:r>
            <a:r>
              <a:rPr sz="2400" spc="-105">
                <a:solidFill>
                  <a:srgbClr val="273139"/>
                </a:solidFill>
                <a:latin typeface="Calibri"/>
                <a:cs typeface="Calibri"/>
              </a:rPr>
              <a:t>is </a:t>
            </a:r>
            <a:r>
              <a:rPr sz="2400" spc="-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73139"/>
                </a:solidFill>
                <a:latin typeface="Calibri"/>
                <a:cs typeface="Calibri"/>
              </a:rPr>
              <a:t>displayed</a:t>
            </a:r>
            <a:r>
              <a:rPr sz="2400" spc="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or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perhaps</a:t>
            </a:r>
            <a:r>
              <a:rPr sz="2400" spc="-6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73139"/>
                </a:solidFill>
                <a:latin typeface="Calibri"/>
                <a:cs typeface="Calibri"/>
              </a:rPr>
              <a:t>received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by</a:t>
            </a:r>
            <a:r>
              <a:rPr sz="2400" spc="-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program</a:t>
            </a:r>
            <a:r>
              <a:rPr sz="2400" spc="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i.e.</a:t>
            </a:r>
            <a:r>
              <a:rPr sz="2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front-end.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2400" b="1" spc="-15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b="1" spc="2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b="1" spc="30">
                <a:solidFill>
                  <a:srgbClr val="273139"/>
                </a:solidFill>
                <a:latin typeface="Calibri"/>
                <a:cs typeface="Calibri"/>
              </a:rPr>
              <a:t>L</a:t>
            </a:r>
            <a:r>
              <a:rPr sz="2400" b="1" spc="2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b="1" spc="-5">
                <a:solidFill>
                  <a:srgbClr val="273139"/>
                </a:solidFill>
                <a:latin typeface="Calibri"/>
                <a:cs typeface="Calibri"/>
              </a:rPr>
              <a:t>C</a:t>
            </a:r>
            <a:r>
              <a:rPr sz="2400" b="1" spc="2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:</a:t>
            </a:r>
            <a:r>
              <a:rPr sz="2400" spc="-1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u</a:t>
            </a:r>
            <a:r>
              <a:rPr sz="2400" spc="35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ed</a:t>
            </a:r>
            <a:r>
              <a:rPr sz="2400" spc="-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-30">
                <a:solidFill>
                  <a:srgbClr val="273139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35">
                <a:solidFill>
                  <a:srgbClr val="273139"/>
                </a:solidFill>
                <a:latin typeface="Calibri"/>
                <a:cs typeface="Calibri"/>
              </a:rPr>
              <a:t>v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-114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f</a:t>
            </a:r>
            <a:r>
              <a:rPr sz="2400" spc="-90">
                <a:solidFill>
                  <a:srgbClr val="273139"/>
                </a:solidFill>
                <a:latin typeface="Calibri"/>
                <a:cs typeface="Calibri"/>
              </a:rPr>
              <a:t>r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m</a:t>
            </a:r>
            <a:r>
              <a:rPr sz="2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h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 spc="-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d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5">
                <a:solidFill>
                  <a:srgbClr val="273139"/>
                </a:solidFill>
                <a:latin typeface="Calibri"/>
                <a:cs typeface="Calibri"/>
              </a:rPr>
              <a:t>t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273139"/>
                </a:solidFill>
                <a:latin typeface="Calibri"/>
                <a:cs typeface="Calibri"/>
              </a:rPr>
              <a:t>b</a:t>
            </a:r>
            <a:r>
              <a:rPr sz="2400" spc="-2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400" spc="35">
                <a:solidFill>
                  <a:srgbClr val="273139"/>
                </a:solidFill>
                <a:latin typeface="Calibri"/>
                <a:cs typeface="Calibri"/>
              </a:rPr>
              <a:t>s</a:t>
            </a:r>
            <a:r>
              <a:rPr sz="2400" spc="5">
                <a:solidFill>
                  <a:srgbClr val="273139"/>
                </a:solidFill>
                <a:latin typeface="Calibri"/>
                <a:cs typeface="Calibri"/>
              </a:rPr>
              <a:t>e</a:t>
            </a:r>
            <a:r>
              <a:rPr sz="24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4825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0426" y="4825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pc="15"/>
              <a:t>SQL</a:t>
            </a:r>
            <a:r>
              <a:rPr spc="-80"/>
              <a:t> </a:t>
            </a:r>
            <a:r>
              <a:rPr spc="5"/>
              <a:t>Commands(DQL)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976" y="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95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716645" cy="52527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5">
                <a:solidFill>
                  <a:srgbClr val="FF0000"/>
                </a:solidFill>
                <a:latin typeface="Calibri"/>
                <a:cs typeface="Calibri"/>
              </a:rPr>
              <a:t>DML: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Manipulation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DML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commands</a:t>
            </a:r>
            <a:r>
              <a:rPr sz="2400" spc="-21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are</a:t>
            </a:r>
            <a:r>
              <a:rPr sz="2400" spc="6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sz="2400" spc="-7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400" spc="-3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manipulating</a:t>
            </a:r>
            <a:r>
              <a:rPr sz="2400" spc="-2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data</a:t>
            </a:r>
            <a:r>
              <a:rPr sz="2400" spc="-4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stored</a:t>
            </a:r>
            <a:r>
              <a:rPr sz="2400" spc="-15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table</a:t>
            </a:r>
            <a:r>
              <a:rPr sz="2400" spc="-2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not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9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table</a:t>
            </a:r>
            <a:r>
              <a:rPr sz="2400" spc="-2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02429"/>
                </a:solidFill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950"/>
              </a:spcBef>
            </a:pP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DML</a:t>
            </a:r>
            <a:r>
              <a:rPr sz="2400" spc="32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commands</a:t>
            </a:r>
            <a:r>
              <a:rPr sz="2400" spc="335"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are</a:t>
            </a:r>
            <a:r>
              <a:rPr sz="2400" spc="36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not</a:t>
            </a:r>
            <a:r>
              <a:rPr sz="2400" spc="31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auto-committed.</a:t>
            </a:r>
            <a:r>
              <a:rPr sz="2400" spc="35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It</a:t>
            </a:r>
            <a:r>
              <a:rPr sz="2400" spc="30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means</a:t>
            </a:r>
            <a:r>
              <a:rPr sz="2400" spc="32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changes</a:t>
            </a:r>
            <a:r>
              <a:rPr sz="2400" spc="39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are</a:t>
            </a:r>
            <a:r>
              <a:rPr sz="2400" spc="29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not </a:t>
            </a:r>
            <a:r>
              <a:rPr sz="2400" spc="-53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permanent</a:t>
            </a:r>
            <a:r>
              <a:rPr sz="2400" spc="-8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database,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they</a:t>
            </a:r>
            <a:r>
              <a:rPr sz="2400" spc="-4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can</a:t>
            </a:r>
            <a:r>
              <a:rPr sz="2400" spc="-7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be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202429"/>
                </a:solidFill>
                <a:latin typeface="Calibri"/>
                <a:cs typeface="Calibri"/>
              </a:rPr>
              <a:t>rolled</a:t>
            </a:r>
            <a:r>
              <a:rPr sz="2400" spc="7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back.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10">
                <a:latin typeface="Calibri"/>
                <a:cs typeface="Calibri"/>
              </a:rPr>
              <a:t>List</a:t>
            </a:r>
            <a:r>
              <a:rPr sz="2400" b="1" spc="-11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</a:t>
            </a:r>
            <a:r>
              <a:rPr sz="2400" b="1" spc="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DML</a:t>
            </a:r>
            <a:r>
              <a:rPr sz="2400" b="1" spc="-7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INSERT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insert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into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UPDATE:</a:t>
            </a:r>
            <a:r>
              <a:rPr sz="2400" spc="-2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update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existing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-114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within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>
                <a:latin typeface="Calibri"/>
                <a:cs typeface="Calibri"/>
              </a:rPr>
              <a:t>DELETE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records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from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5">
                <a:latin typeface="Calibri"/>
                <a:cs typeface="Calibri"/>
              </a:rPr>
              <a:t>LOCK: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Table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control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concurrency.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>
                <a:latin typeface="Calibri"/>
                <a:cs typeface="Calibri"/>
              </a:rPr>
              <a:t>CALL: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Call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PL/SQL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55">
                <a:latin typeface="Calibri"/>
                <a:cs typeface="Calibri"/>
              </a:rPr>
              <a:t>JAVA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subprogram.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20">
                <a:latin typeface="Calibri"/>
                <a:cs typeface="Calibri"/>
              </a:rPr>
              <a:t>E</a:t>
            </a:r>
            <a:r>
              <a:rPr sz="2400" spc="25">
                <a:latin typeface="Calibri"/>
                <a:cs typeface="Calibri"/>
              </a:rPr>
              <a:t>X</a:t>
            </a:r>
            <a:r>
              <a:rPr sz="2400" spc="30">
                <a:latin typeface="Calibri"/>
                <a:cs typeface="Calibri"/>
              </a:rPr>
              <a:t>P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P</a:t>
            </a:r>
            <a:r>
              <a:rPr sz="2400" spc="-35">
                <a:latin typeface="Calibri"/>
                <a:cs typeface="Calibri"/>
              </a:rPr>
              <a:t>L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25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t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cc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12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h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20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580"/>
              </a:spcBef>
            </a:pPr>
            <a:r>
              <a:rPr spc="15"/>
              <a:t>SQL</a:t>
            </a:r>
            <a:r>
              <a:rPr spc="-85"/>
              <a:t> </a:t>
            </a:r>
            <a:r>
              <a:t>Commands(DDL)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96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28827"/>
            <a:ext cx="8088630" cy="40887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DCL: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400" b="1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5"/>
              </a:spcBef>
            </a:pPr>
            <a:r>
              <a:rPr sz="2400" spc="5">
                <a:latin typeface="Calibri"/>
                <a:cs typeface="Calibri"/>
              </a:rPr>
              <a:t>DCL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includes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commands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such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GRANT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REVOKE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which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mainly </a:t>
            </a:r>
            <a:r>
              <a:rPr sz="2400" spc="-5">
                <a:latin typeface="Calibri"/>
                <a:cs typeface="Calibri"/>
              </a:rPr>
              <a:t>deal with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>
                <a:latin typeface="Calibri"/>
                <a:cs typeface="Calibri"/>
              </a:rPr>
              <a:t>rights, permissions, </a:t>
            </a:r>
            <a:r>
              <a:rPr sz="2400" spc="-5">
                <a:latin typeface="Calibri"/>
                <a:cs typeface="Calibri"/>
              </a:rPr>
              <a:t>and </a:t>
            </a:r>
            <a:r>
              <a:rPr sz="2400" spc="-10">
                <a:latin typeface="Calibri"/>
                <a:cs typeface="Calibri"/>
              </a:rPr>
              <a:t>other </a:t>
            </a:r>
            <a:r>
              <a:rPr sz="2400" spc="-15">
                <a:latin typeface="Calibri"/>
                <a:cs typeface="Calibri"/>
              </a:rPr>
              <a:t>controls </a:t>
            </a:r>
            <a:r>
              <a:rPr sz="2400" spc="5">
                <a:latin typeface="Calibri"/>
                <a:cs typeface="Calibri"/>
              </a:rPr>
              <a:t>of 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database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system.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08050" algn="l"/>
              </a:tabLst>
            </a:pPr>
            <a:r>
              <a:rPr sz="2400" b="1" spc="10">
                <a:latin typeface="Calibri"/>
                <a:cs typeface="Calibri"/>
              </a:rPr>
              <a:t>List</a:t>
            </a:r>
            <a:r>
              <a:rPr sz="2400" b="1" spc="-9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of	DCL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60"/>
              </a:lnSpc>
              <a:spcBef>
                <a:spcPts val="1075"/>
              </a:spcBef>
              <a:buFont typeface="Arial MT"/>
              <a:buChar char="•"/>
              <a:tabLst>
                <a:tab pos="241935" algn="l"/>
                <a:tab pos="1337310" algn="l"/>
                <a:tab pos="1985645" algn="l"/>
                <a:tab pos="3386454" algn="l"/>
                <a:tab pos="4158615" algn="l"/>
                <a:tab pos="4968875" algn="l"/>
                <a:tab pos="5912485" algn="l"/>
                <a:tab pos="7237730" algn="l"/>
                <a:tab pos="7657465" algn="l"/>
              </a:tabLst>
            </a:pPr>
            <a:r>
              <a:rPr sz="2400" spc="-20">
                <a:latin typeface="Calibri"/>
                <a:cs typeface="Calibri"/>
              </a:rPr>
              <a:t>G</a:t>
            </a:r>
            <a:r>
              <a:rPr sz="2400" spc="-30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A</a:t>
            </a:r>
            <a:r>
              <a:rPr sz="2400" spc="20">
                <a:latin typeface="Calibri"/>
                <a:cs typeface="Calibri"/>
              </a:rPr>
              <a:t>N</a:t>
            </a:r>
            <a:r>
              <a:rPr sz="2400" spc="-114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:	</a:t>
            </a:r>
            <a:r>
              <a:rPr sz="2400" spc="30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45">
                <a:latin typeface="Calibri"/>
                <a:cs typeface="Calibri"/>
              </a:rPr>
              <a:t>m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g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-35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es	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c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-35">
                <a:latin typeface="Calibri"/>
                <a:cs typeface="Calibri"/>
              </a:rPr>
              <a:t>v</a:t>
            </a:r>
            <a:r>
              <a:rPr sz="2400" spc="-25">
                <a:latin typeface="Calibri"/>
                <a:cs typeface="Calibri"/>
              </a:rPr>
              <a:t>il</a:t>
            </a:r>
            <a:r>
              <a:rPr sz="2400">
                <a:latin typeface="Calibri"/>
                <a:cs typeface="Calibri"/>
              </a:rPr>
              <a:t>eg</a:t>
            </a:r>
            <a:r>
              <a:rPr sz="2400" spc="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  database.</a:t>
            </a:r>
          </a:p>
          <a:p>
            <a:pPr marL="241300" indent="-229235">
              <a:lnSpc>
                <a:spcPts val="2755"/>
              </a:lnSpc>
              <a:spcBef>
                <a:spcPts val="6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>
                <a:latin typeface="Calibri"/>
                <a:cs typeface="Calibri"/>
              </a:rPr>
              <a:t>REVOKE: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This</a:t>
            </a:r>
            <a:r>
              <a:rPr sz="2400" spc="10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command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withdraws</a:t>
            </a:r>
            <a:r>
              <a:rPr sz="2400" spc="17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4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user’s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access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privileges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5">
                <a:latin typeface="Calibri"/>
                <a:cs typeface="Calibri"/>
              </a:rPr>
              <a:t>given</a:t>
            </a:r>
            <a:r>
              <a:rPr sz="2400" spc="7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by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using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GRANT</a:t>
            </a:r>
            <a:r>
              <a:rPr sz="2400" spc="10">
                <a:latin typeface="Calibri"/>
                <a:cs typeface="Calibri"/>
              </a:rPr>
              <a:t> command.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580"/>
              </a:spcBef>
            </a:pPr>
            <a:r>
              <a:rPr spc="15"/>
              <a:t>SQL</a:t>
            </a:r>
            <a:r>
              <a:rPr spc="-100"/>
              <a:t> </a:t>
            </a:r>
            <a:r>
              <a:rPr spc="5"/>
              <a:t>Commands(DCL)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97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791" y="1063307"/>
            <a:ext cx="8621395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TCL: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FF0000"/>
                </a:solidFill>
                <a:latin typeface="Calibri"/>
                <a:cs typeface="Calibri"/>
              </a:rPr>
              <a:t>Transaction</a:t>
            </a:r>
            <a:r>
              <a:rPr sz="2400" b="1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12700" marR="5080" algn="just">
              <a:lnSpc>
                <a:spcPct val="69500"/>
              </a:lnSpc>
            </a:pP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These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commands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are </a:t>
            </a: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keep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a check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on 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other commands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and their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affect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on the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database. These 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commands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can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annul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changes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made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by </a:t>
            </a:r>
            <a:r>
              <a:rPr sz="2400" spc="-53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other 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commands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by </a:t>
            </a:r>
            <a:r>
              <a:rPr sz="2400" spc="-25">
                <a:solidFill>
                  <a:srgbClr val="202429"/>
                </a:solidFill>
                <a:latin typeface="Calibri"/>
                <a:cs typeface="Calibri"/>
              </a:rPr>
              <a:t>rolling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data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back 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its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original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state. It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can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also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make </a:t>
            </a: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any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temporary</a:t>
            </a:r>
            <a:r>
              <a:rPr sz="2400" spc="-4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change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permanent.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2400" b="1" spc="10">
                <a:solidFill>
                  <a:srgbClr val="202429"/>
                </a:solidFill>
                <a:latin typeface="Calibri"/>
                <a:cs typeface="Calibri"/>
              </a:rPr>
              <a:t>List</a:t>
            </a:r>
            <a:r>
              <a:rPr sz="2400" b="1" spc="-114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400" b="1" spc="3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spc="-25">
                <a:solidFill>
                  <a:srgbClr val="202429"/>
                </a:solidFill>
                <a:latin typeface="Calibri"/>
                <a:cs typeface="Calibri"/>
              </a:rPr>
              <a:t>TCL</a:t>
            </a:r>
            <a:r>
              <a:rPr sz="2400" b="1" spc="-7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02429"/>
                </a:solidFill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COMMIT: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-10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permanently</a:t>
            </a:r>
            <a:r>
              <a:rPr sz="2400" spc="-6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save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ROLLBACK: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-8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undo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change</a:t>
            </a:r>
            <a:r>
              <a:rPr sz="2400" spc="-9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case</a:t>
            </a:r>
            <a:r>
              <a:rPr sz="2400" spc="-1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400" spc="-7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35">
                <a:solidFill>
                  <a:srgbClr val="202429"/>
                </a:solidFill>
                <a:latin typeface="Calibri"/>
                <a:cs typeface="Calibri"/>
              </a:rPr>
              <a:t>any</a:t>
            </a:r>
            <a:r>
              <a:rPr sz="2400" spc="9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02429"/>
                </a:solidFill>
                <a:latin typeface="Calibri"/>
                <a:cs typeface="Calibri"/>
              </a:rPr>
              <a:t>error</a:t>
            </a:r>
            <a:r>
              <a:rPr sz="2400" spc="4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45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-20">
                <a:solidFill>
                  <a:srgbClr val="202429"/>
                </a:solidFill>
                <a:latin typeface="Calibri"/>
                <a:cs typeface="Calibri"/>
              </a:rPr>
              <a:t>V</a:t>
            </a:r>
            <a:r>
              <a:rPr sz="2400" spc="2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25">
                <a:solidFill>
                  <a:srgbClr val="202429"/>
                </a:solidFill>
                <a:latin typeface="Calibri"/>
                <a:cs typeface="Calibri"/>
              </a:rPr>
              <a:t>P</a:t>
            </a:r>
            <a:r>
              <a:rPr sz="2400" spc="-2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spc="-125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:</a:t>
            </a:r>
            <a:r>
              <a:rPr sz="2400" spc="-2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2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6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-1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3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10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-35">
                <a:solidFill>
                  <a:srgbClr val="202429"/>
                </a:solidFill>
                <a:latin typeface="Calibri"/>
                <a:cs typeface="Calibri"/>
              </a:rPr>
              <a:t>v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p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w</a:t>
            </a: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h</a:t>
            </a: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-9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spc="-25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spc="3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400" spc="-25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30">
                <a:solidFill>
                  <a:srgbClr val="202429"/>
                </a:solidFill>
                <a:latin typeface="Calibri"/>
                <a:cs typeface="Calibri"/>
              </a:rPr>
              <a:t>c</a:t>
            </a:r>
            <a:r>
              <a:rPr sz="2400" spc="15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-3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>
                <a:solidFill>
                  <a:srgbClr val="20242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>
                <a:solidFill>
                  <a:srgbClr val="202429"/>
                </a:solidFill>
                <a:latin typeface="Calibri"/>
                <a:cs typeface="Calibri"/>
              </a:rPr>
              <a:t>SET</a:t>
            </a:r>
            <a:r>
              <a:rPr sz="2400" spc="-7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TRANSACTION:</a:t>
            </a:r>
            <a:r>
              <a:rPr sz="2400" spc="-21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Specify</a:t>
            </a:r>
            <a:r>
              <a:rPr sz="2400" spc="-5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characteristics</a:t>
            </a:r>
            <a:r>
              <a:rPr sz="2400" spc="-13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400" spc="4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85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02429"/>
                </a:solidFill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14350"/>
            <a:ext cx="7772400" cy="68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826" y="14350"/>
            <a:ext cx="7772400" cy="68580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15"/>
              <a:t>SQL</a:t>
            </a:r>
            <a:r>
              <a:rPr spc="-85"/>
              <a:t> </a:t>
            </a:r>
            <a:r>
              <a:rPr spc="-5"/>
              <a:t>Commands(TCL)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901" y="19050"/>
            <a:ext cx="1305098" cy="781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98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376" y="993457"/>
            <a:ext cx="1842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5376" y="1451292"/>
            <a:ext cx="8978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2347595" algn="l"/>
                <a:tab pos="4302125" algn="l"/>
                <a:tab pos="5036185" algn="l"/>
                <a:tab pos="5846445" algn="l"/>
                <a:tab pos="6675755" algn="l"/>
                <a:tab pos="7418705" algn="l"/>
                <a:tab pos="8610600" algn="l"/>
              </a:tabLst>
            </a:pPr>
            <a:r>
              <a:rPr sz="2400" spc="-50">
                <a:latin typeface="Calibri"/>
                <a:cs typeface="Calibri"/>
              </a:rPr>
              <a:t>E</a:t>
            </a:r>
            <a:r>
              <a:rPr sz="2400" spc="-35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ery	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er	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es	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 spc="30">
                <a:latin typeface="Calibri"/>
                <a:cs typeface="Calibri"/>
              </a:rPr>
              <a:t>Q</a:t>
            </a:r>
            <a:r>
              <a:rPr sz="2400">
                <a:latin typeface="Calibri"/>
                <a:cs typeface="Calibri"/>
              </a:rPr>
              <a:t>L	</a:t>
            </a:r>
            <a:r>
              <a:rPr sz="2400" spc="10">
                <a:latin typeface="Calibri"/>
                <a:cs typeface="Calibri"/>
              </a:rPr>
              <a:t>qu</a:t>
            </a:r>
            <a:r>
              <a:rPr sz="2400">
                <a:latin typeface="Calibri"/>
                <a:cs typeface="Calibri"/>
              </a:rPr>
              <a:t>er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es	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5376" y="1703006"/>
            <a:ext cx="8975090" cy="12560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spc="-5">
                <a:latin typeface="Calibri"/>
                <a:cs typeface="Calibri"/>
              </a:rPr>
              <a:t>manipulating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 spc="5">
                <a:latin typeface="Calibri"/>
                <a:cs typeface="Calibri"/>
              </a:rPr>
              <a:t> accessing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of</a:t>
            </a:r>
            <a:r>
              <a:rPr sz="2400">
                <a:latin typeface="Calibri"/>
                <a:cs typeface="Calibri"/>
              </a:rPr>
              <a:t> database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tables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views.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30"/>
              </a:lnSpc>
              <a:spcBef>
                <a:spcPts val="944"/>
              </a:spcBef>
              <a:tabLst>
                <a:tab pos="698500" algn="l"/>
                <a:tab pos="1099185" algn="l"/>
                <a:tab pos="2328545" algn="l"/>
                <a:tab pos="2376170" algn="l"/>
                <a:tab pos="3243580" algn="l"/>
                <a:tab pos="3853815" algn="l"/>
                <a:tab pos="5360035" algn="l"/>
                <a:tab pos="6246495" algn="l"/>
                <a:tab pos="6790055" algn="l"/>
                <a:tab pos="7533640" algn="l"/>
                <a:tab pos="7867015" algn="l"/>
                <a:tab pos="7943215" algn="l"/>
              </a:tabLst>
            </a:pPr>
            <a:r>
              <a:rPr sz="2400" spc="10">
                <a:latin typeface="Calibri"/>
                <a:cs typeface="Calibri"/>
              </a:rPr>
              <a:t>The</a:t>
            </a:r>
            <a:r>
              <a:rPr sz="2400" spc="484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manipulation		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459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retrieving</a:t>
            </a:r>
            <a:r>
              <a:rPr sz="2400" spc="4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459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45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data</a:t>
            </a:r>
            <a:r>
              <a:rPr sz="2400" spc="4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45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performed	with</a:t>
            </a:r>
            <a:r>
              <a:rPr sz="2400" spc="3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0">
                <a:latin typeface="Calibri"/>
                <a:cs typeface="Calibri"/>
              </a:rPr>
              <a:t>l</a:t>
            </a:r>
            <a:r>
              <a:rPr sz="2400">
                <a:latin typeface="Calibri"/>
                <a:cs typeface="Calibri"/>
              </a:rPr>
              <a:t>p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f	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3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ed	</a:t>
            </a:r>
            <a:r>
              <a:rPr sz="2400" spc="5">
                <a:latin typeface="Calibri"/>
                <a:cs typeface="Calibri"/>
              </a:rPr>
              <a:t>wo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,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h	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ed	</a:t>
            </a:r>
            <a:r>
              <a:rPr sz="2400" spc="20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o		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5376" y="2900997"/>
            <a:ext cx="8983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  <a:tab pos="3186430" algn="l"/>
                <a:tab pos="4206875" algn="l"/>
                <a:tab pos="5855970" algn="l"/>
                <a:tab pos="7562215" algn="l"/>
              </a:tabLst>
            </a:pPr>
            <a:r>
              <a:rPr sz="2400">
                <a:latin typeface="Calibri"/>
                <a:cs typeface="Calibri"/>
              </a:rPr>
              <a:t>arithmetic	</a:t>
            </a:r>
            <a:r>
              <a:rPr sz="2400" spc="-10">
                <a:latin typeface="Calibri"/>
                <a:cs typeface="Calibri"/>
              </a:rPr>
              <a:t>operations,	logical	operations,	</a:t>
            </a:r>
            <a:r>
              <a:rPr sz="2400">
                <a:latin typeface="Calibri"/>
                <a:cs typeface="Calibri"/>
              </a:rPr>
              <a:t>comparison	</a:t>
            </a:r>
            <a:r>
              <a:rPr sz="2400" spc="-10">
                <a:latin typeface="Calibri"/>
                <a:cs typeface="Calibri"/>
              </a:rPr>
              <a:t>operations,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376" y="3133725"/>
            <a:ext cx="8975725" cy="2057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400" spc="30">
                <a:latin typeface="Calibri"/>
                <a:cs typeface="Calibri"/>
              </a:rPr>
              <a:t>c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un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>
                <a:latin typeface="Calibri"/>
                <a:cs typeface="Calibri"/>
              </a:rPr>
              <a:t>o</a:t>
            </a:r>
            <a:r>
              <a:rPr sz="2400" spc="5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25">
                <a:latin typeface="Calibri"/>
                <a:cs typeface="Calibri"/>
              </a:rPr>
              <a:t>t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>
                <a:latin typeface="Calibri"/>
                <a:cs typeface="Calibri"/>
              </a:rPr>
              <a:t>What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is</a:t>
            </a:r>
            <a:r>
              <a:rPr sz="2400" b="1" spc="-20">
                <a:latin typeface="Calibri"/>
                <a:cs typeface="Calibri"/>
              </a:rPr>
              <a:t> </a:t>
            </a:r>
            <a:r>
              <a:rPr sz="2400" b="1" spc="-5">
                <a:latin typeface="Calibri"/>
                <a:cs typeface="Calibri"/>
              </a:rPr>
              <a:t>SQL </a:t>
            </a:r>
            <a:r>
              <a:rPr sz="2400" b="1" spc="-15">
                <a:latin typeface="Calibri"/>
                <a:cs typeface="Calibri"/>
              </a:rPr>
              <a:t>Operator?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15"/>
              </a:spcBef>
            </a:pPr>
            <a:r>
              <a:rPr sz="2400" spc="10">
                <a:latin typeface="Calibri"/>
                <a:cs typeface="Calibri"/>
              </a:rPr>
              <a:t>The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5">
                <a:latin typeface="Calibri"/>
                <a:cs typeface="Calibri"/>
              </a:rPr>
              <a:t>reserved </a:t>
            </a:r>
            <a:r>
              <a:rPr sz="2400" spc="-15">
                <a:latin typeface="Calibri"/>
                <a:cs typeface="Calibri"/>
              </a:rPr>
              <a:t>words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 spc="-15">
                <a:latin typeface="Calibri"/>
                <a:cs typeface="Calibri"/>
              </a:rPr>
              <a:t>characters are </a:t>
            </a:r>
            <a:r>
              <a:rPr sz="2400" spc="-10">
                <a:latin typeface="Calibri"/>
                <a:cs typeface="Calibri"/>
              </a:rPr>
              <a:t>called </a:t>
            </a:r>
            <a:r>
              <a:rPr sz="2400" spc="-15">
                <a:latin typeface="Calibri"/>
                <a:cs typeface="Calibri"/>
              </a:rPr>
              <a:t>operators, </a:t>
            </a:r>
            <a:r>
              <a:rPr sz="2400">
                <a:latin typeface="Calibri"/>
                <a:cs typeface="Calibri"/>
              </a:rPr>
              <a:t>which </a:t>
            </a:r>
            <a:r>
              <a:rPr sz="2400" spc="-15">
                <a:latin typeface="Calibri"/>
                <a:cs typeface="Calibri"/>
              </a:rPr>
              <a:t>are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WHERE </a:t>
            </a:r>
            <a:r>
              <a:rPr sz="2400" spc="5">
                <a:latin typeface="Calibri"/>
                <a:cs typeface="Calibri"/>
              </a:rPr>
              <a:t>clause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15">
                <a:latin typeface="Calibri"/>
                <a:cs typeface="Calibri"/>
              </a:rPr>
              <a:t>SQL </a:t>
            </a:r>
            <a:r>
              <a:rPr sz="2400" spc="-30">
                <a:latin typeface="Calibri"/>
                <a:cs typeface="Calibri"/>
              </a:rPr>
              <a:t>query. </a:t>
            </a:r>
            <a:r>
              <a:rPr sz="2400" spc="-5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SQL, </a:t>
            </a:r>
            <a:r>
              <a:rPr sz="2400" spc="-15">
                <a:latin typeface="Calibri"/>
                <a:cs typeface="Calibri"/>
              </a:rPr>
              <a:t>an </a:t>
            </a:r>
            <a:r>
              <a:rPr sz="2400" spc="-10">
                <a:latin typeface="Calibri"/>
                <a:cs typeface="Calibri"/>
              </a:rPr>
              <a:t>operator </a:t>
            </a:r>
            <a:r>
              <a:rPr sz="2400">
                <a:latin typeface="Calibri"/>
                <a:cs typeface="Calibri"/>
              </a:rPr>
              <a:t>can either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</a:t>
            </a:r>
            <a:r>
              <a:rPr sz="2400" spc="19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unary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or</a:t>
            </a:r>
            <a:r>
              <a:rPr sz="2400" spc="18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binary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operator.</a:t>
            </a:r>
            <a:r>
              <a:rPr sz="2400" spc="22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The</a:t>
            </a:r>
            <a:r>
              <a:rPr sz="2400" spc="19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unary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19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uses</a:t>
            </a:r>
            <a:r>
              <a:rPr sz="2400" spc="229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only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65376" y="5133022"/>
            <a:ext cx="8971915" cy="716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459"/>
              </a:spcBef>
              <a:tabLst>
                <a:tab pos="1242060" algn="l"/>
                <a:tab pos="1785620" algn="l"/>
                <a:tab pos="3368040" algn="l"/>
                <a:tab pos="3968115" algn="l"/>
                <a:tab pos="4864100" algn="l"/>
                <a:tab pos="6341745" algn="l"/>
                <a:tab pos="7581265" algn="l"/>
                <a:tab pos="8181340" algn="l"/>
              </a:tabLst>
            </a:pP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0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r	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6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25">
                <a:latin typeface="Calibri"/>
                <a:cs typeface="Calibri"/>
              </a:rPr>
              <a:t>m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un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p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85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,	</a:t>
            </a:r>
            <a:r>
              <a:rPr sz="2400" spc="5">
                <a:latin typeface="Calibri"/>
                <a:cs typeface="Calibri"/>
              </a:rPr>
              <a:t>w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>
                <a:latin typeface="Calibri"/>
                <a:cs typeface="Calibri"/>
              </a:rPr>
              <a:t>s	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10">
                <a:latin typeface="Calibri"/>
                <a:cs typeface="Calibri"/>
              </a:rPr>
              <a:t>h</a:t>
            </a:r>
            <a:r>
              <a:rPr sz="2400">
                <a:latin typeface="Calibri"/>
                <a:cs typeface="Calibri"/>
              </a:rPr>
              <a:t>e	</a:t>
            </a:r>
            <a:r>
              <a:rPr sz="2400" spc="10">
                <a:latin typeface="Calibri"/>
                <a:cs typeface="Calibri"/>
              </a:rPr>
              <a:t>b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y  </a:t>
            </a:r>
            <a:r>
              <a:rPr sz="2400" spc="-10">
                <a:latin typeface="Calibri"/>
                <a:cs typeface="Calibri"/>
              </a:rPr>
              <a:t>operator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uses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two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operands</a:t>
            </a:r>
            <a:r>
              <a:rPr sz="2400" spc="3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performing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binary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5376" y="0"/>
            <a:ext cx="7778750" cy="687705"/>
            <a:chOff x="3135376" y="0"/>
            <a:chExt cx="7778750" cy="6877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8551" y="0"/>
              <a:ext cx="7772400" cy="6809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38551" y="0"/>
              <a:ext cx="7772400" cy="681355"/>
            </a:xfrm>
            <a:custGeom>
              <a:avLst/>
              <a:gdLst/>
              <a:ahLst/>
              <a:cxnLst/>
              <a:rect l="l" t="t" r="r" b="b"/>
              <a:pathLst>
                <a:path w="7772400" h="681355">
                  <a:moveTo>
                    <a:pt x="0" y="680974"/>
                  </a:moveTo>
                  <a:lnTo>
                    <a:pt x="7772400" y="680974"/>
                  </a:lnTo>
                  <a:lnTo>
                    <a:pt x="7772400" y="0"/>
                  </a:lnTo>
                </a:path>
                <a:path w="7772400" h="681355">
                  <a:moveTo>
                    <a:pt x="0" y="0"/>
                  </a:moveTo>
                  <a:lnTo>
                    <a:pt x="0" y="68097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87190" y="43815"/>
            <a:ext cx="66814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3.9</a:t>
            </a:r>
            <a:r>
              <a:rPr spc="-45"/>
              <a:t> </a:t>
            </a:r>
            <a:r>
              <a:rPr spc="15"/>
              <a:t>SQL</a:t>
            </a:r>
            <a:r>
              <a:rPr spc="-70"/>
              <a:t> </a:t>
            </a:r>
            <a:r>
              <a:rPr spc="-15"/>
              <a:t>Operators</a:t>
            </a:r>
            <a:r>
              <a:rPr spc="-65"/>
              <a:t> </a:t>
            </a:r>
            <a:r>
              <a:rPr spc="5"/>
              <a:t>and</a:t>
            </a:r>
            <a:r>
              <a:rPr spc="-5"/>
              <a:t> </a:t>
            </a:r>
            <a:r>
              <a:rPr spc="15"/>
              <a:t>their</a:t>
            </a:r>
            <a:r>
              <a:rPr spc="-150"/>
              <a:t> </a:t>
            </a:r>
            <a:r>
              <a:t>Procedures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3944" y="66675"/>
            <a:ext cx="996427" cy="67508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17575" y="6472554"/>
            <a:ext cx="6743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5/01/2024</a:t>
            </a:r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65039" y="6472554"/>
            <a:ext cx="87947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z="1200" spc="-20">
                <a:solidFill>
                  <a:srgbClr val="888888"/>
                </a:solidFill>
                <a:latin typeface="Calibri"/>
                <a:cs typeface="Calibri"/>
              </a:rPr>
              <a:t>Manish Chaudhary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10"/>
              <a:t>D</a:t>
            </a:r>
            <a:r>
              <a:rPr spc="20"/>
              <a:t>B</a:t>
            </a:r>
            <a:r>
              <a:rPr spc="-55"/>
              <a:t>M</a:t>
            </a:r>
            <a:r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443292" y="6472554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3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2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F5D2497114C46BF668ACF705D6D91" ma:contentTypeVersion="6" ma:contentTypeDescription="Create a new document." ma:contentTypeScope="" ma:versionID="a243dbba87db889d3e0e08de046ef442">
  <xsd:schema xmlns:xsd="http://www.w3.org/2001/XMLSchema" xmlns:xs="http://www.w3.org/2001/XMLSchema" xmlns:p="http://schemas.microsoft.com/office/2006/metadata/properties" xmlns:ns2="1272c761-4f4b-4b2f-848f-3595bd28f94f" xmlns:ns3="ade6cbf7-db5e-4e10-bca8-d98d5ec0529f" targetNamespace="http://schemas.microsoft.com/office/2006/metadata/properties" ma:root="true" ma:fieldsID="d074d7dab1cbb3bf27a3e556718fc7ef" ns2:_="" ns3:_="">
    <xsd:import namespace="1272c761-4f4b-4b2f-848f-3595bd28f94f"/>
    <xsd:import namespace="ade6cbf7-db5e-4e10-bca8-d98d5ec052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72c761-4f4b-4b2f-848f-3595bd28f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6cbf7-db5e-4e10-bca8-d98d5ec052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5CEAD-F152-41C2-9F29-D6EF87690636}">
  <ds:schemaRefs>
    <ds:schemaRef ds:uri="1272c761-4f4b-4b2f-848f-3595bd28f94f"/>
    <ds:schemaRef ds:uri="ade6cbf7-db5e-4e10-bca8-d98d5ec052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AD50C0-B6A1-48E3-B58B-87E47FC252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D69BA1-2809-4E94-8709-7F8E6F9C424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227</vt:i4>
      </vt:variant>
    </vt:vector>
  </HeadingPairs>
  <TitlesOfParts>
    <vt:vector size="228" baseType="lpstr">
      <vt:lpstr>Office Theme</vt:lpstr>
      <vt:lpstr>Relational data Model and  Language</vt:lpstr>
      <vt:lpstr>Content</vt:lpstr>
      <vt:lpstr>Content</vt:lpstr>
      <vt:lpstr>Syllabus of Unit 2</vt:lpstr>
      <vt:lpstr>Course Objective</vt:lpstr>
      <vt:lpstr>Course Outcomes</vt:lpstr>
      <vt:lpstr>Program Outcomes (POs)</vt:lpstr>
      <vt:lpstr>Program Outcomes (POs)</vt:lpstr>
      <vt:lpstr>Program Outcomes (POs)</vt:lpstr>
      <vt:lpstr>CO-PO Mapping</vt:lpstr>
      <vt:lpstr>Program Specific Outcomes</vt:lpstr>
      <vt:lpstr>CO-PSO Mapping</vt:lpstr>
      <vt:lpstr>Prerequisite and Recap</vt:lpstr>
      <vt:lpstr>Brief Introduction about Subject</vt:lpstr>
      <vt:lpstr>Brief Introduction about Subject</vt:lpstr>
      <vt:lpstr>Contents</vt:lpstr>
      <vt:lpstr>Content(Conti….)</vt:lpstr>
      <vt:lpstr>Unit Objective</vt:lpstr>
      <vt:lpstr>Topic 1 Objectives</vt:lpstr>
      <vt:lpstr>1.Relational Data Model in DBMS</vt:lpstr>
      <vt:lpstr>Relational Data Model in DBMS (conti..)</vt:lpstr>
      <vt:lpstr>1.1Relational Data Model Concepts</vt:lpstr>
      <vt:lpstr>Relational Data Model Concepts (conti..)</vt:lpstr>
      <vt:lpstr>Relational Model Concepts(conti…)</vt:lpstr>
      <vt:lpstr>1.2 Properties of Relations</vt:lpstr>
      <vt:lpstr>1.3 Constraints in Relational Model</vt:lpstr>
      <vt:lpstr>Types of Integrity Constraint</vt:lpstr>
      <vt:lpstr>Domain constraints</vt:lpstr>
      <vt:lpstr>Entity integrity constraints</vt:lpstr>
      <vt:lpstr>Referential Integrity Constraints</vt:lpstr>
      <vt:lpstr>Key constraints</vt:lpstr>
      <vt:lpstr>Weekly Assignment 1.1</vt:lpstr>
      <vt:lpstr>RELATIONAL ALGEBRA</vt:lpstr>
      <vt:lpstr>Content</vt:lpstr>
      <vt:lpstr>Topic 2 Objectives</vt:lpstr>
      <vt:lpstr>2.1.Basic of relational database</vt:lpstr>
      <vt:lpstr>2.2. Relational Algebra</vt:lpstr>
      <vt:lpstr>2.2.1 Importance of Relational Algebra</vt:lpstr>
      <vt:lpstr>2.2.2 Query processing</vt:lpstr>
      <vt:lpstr>Relational Query Languages</vt:lpstr>
      <vt:lpstr>Relational Query Languages(Conti…)</vt:lpstr>
      <vt:lpstr>Relational Query Languages(conti…)</vt:lpstr>
      <vt:lpstr>Relational QCuoenrtyi…La…n…gu…a.ges(conti…)</vt:lpstr>
      <vt:lpstr>Relational Algebra</vt:lpstr>
      <vt:lpstr>2.2.3 Relational Algebra Operations</vt:lpstr>
      <vt:lpstr>Basic SQL Relational Algebra Operations</vt:lpstr>
      <vt:lpstr>SELECT (σ)</vt:lpstr>
      <vt:lpstr>SELECT (σ) Examples</vt:lpstr>
      <vt:lpstr>Projection(π)</vt:lpstr>
      <vt:lpstr>Example of Projection</vt:lpstr>
      <vt:lpstr>Rename (ρ)</vt:lpstr>
      <vt:lpstr>Union operation (υ)</vt:lpstr>
      <vt:lpstr>Example of Union</vt:lpstr>
      <vt:lpstr>Set Difference (-)</vt:lpstr>
      <vt:lpstr>Set Difference (-) Example</vt:lpstr>
      <vt:lpstr>Intersection</vt:lpstr>
      <vt:lpstr>Intersection Example</vt:lpstr>
      <vt:lpstr>Cartesian Product(X) in DBMS</vt:lpstr>
      <vt:lpstr>Cartesian Product(X) Example</vt:lpstr>
      <vt:lpstr>Cartesian Product(X) Example</vt:lpstr>
      <vt:lpstr>Join Operations</vt:lpstr>
      <vt:lpstr>Inner Join (Theta Join)</vt:lpstr>
      <vt:lpstr>Inner Join (Equi Join)</vt:lpstr>
      <vt:lpstr>Inner Join- Natural Join (⋈)</vt:lpstr>
      <vt:lpstr>Natural Join Example</vt:lpstr>
      <vt:lpstr>Outer Join</vt:lpstr>
      <vt:lpstr>Left Outer Join (A B)</vt:lpstr>
      <vt:lpstr>Left Outer Join Example</vt:lpstr>
      <vt:lpstr>Left Outer Join Example</vt:lpstr>
      <vt:lpstr>Right Outer Join (A B)</vt:lpstr>
      <vt:lpstr>Right Outer Join Example</vt:lpstr>
      <vt:lpstr>Full Outer Join (A B)</vt:lpstr>
      <vt:lpstr>2.4 Relational Calculus</vt:lpstr>
      <vt:lpstr>2.4.1 Tuple Relational Calculus (TRC)</vt:lpstr>
      <vt:lpstr>2.4.2 Domain Relational Calculus (DRC)</vt:lpstr>
      <vt:lpstr>Domain Relational Calculus (DRC)</vt:lpstr>
      <vt:lpstr>Introduction on SQL</vt:lpstr>
      <vt:lpstr>Introduction on SQL</vt:lpstr>
      <vt:lpstr>Topic 3 Objectives</vt:lpstr>
      <vt:lpstr>3.1 SQL Introduction</vt:lpstr>
      <vt:lpstr>3.2 Rules</vt:lpstr>
      <vt:lpstr>3.4 Characteristics of SQL</vt:lpstr>
      <vt:lpstr>3.5 Advantages of SQL</vt:lpstr>
      <vt:lpstr>Advantages of SQL(conti…)</vt:lpstr>
      <vt:lpstr>3.6 SQL Data Types</vt:lpstr>
      <vt:lpstr>3.6.1 Numeric Data Types</vt:lpstr>
      <vt:lpstr>3.6.2 Date and Time Data Type</vt:lpstr>
      <vt:lpstr>3.6.3 Other Data Types</vt:lpstr>
      <vt:lpstr>3.7 SQL Literals(1)</vt:lpstr>
      <vt:lpstr>SQL Literals(2)</vt:lpstr>
      <vt:lpstr>SQL Literals(3)</vt:lpstr>
      <vt:lpstr>SQL Literals(4)</vt:lpstr>
      <vt:lpstr>3.8 SQL Commands</vt:lpstr>
      <vt:lpstr>SQL Commands(DDL)</vt:lpstr>
      <vt:lpstr>SQL Commands(DQL)</vt:lpstr>
      <vt:lpstr>SQL Commands(DDL)</vt:lpstr>
      <vt:lpstr>SQL Commands(DCL)</vt:lpstr>
      <vt:lpstr>SQL Commands(TCL)</vt:lpstr>
      <vt:lpstr>3.9 SQL Operators and their Procedures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PowerPoint Presentation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SQL Operators and their Procedures(conti…)</vt:lpstr>
      <vt:lpstr>3.10 Tables in SQL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Tables in SQL(conti..)</vt:lpstr>
      <vt:lpstr>3.11 Views in SQL</vt:lpstr>
      <vt:lpstr>Views in SQL(conti..)</vt:lpstr>
      <vt:lpstr>Views in SQL</vt:lpstr>
      <vt:lpstr>Views in SQL</vt:lpstr>
      <vt:lpstr>Views in SQL</vt:lpstr>
      <vt:lpstr>Views in SQL</vt:lpstr>
      <vt:lpstr>3.12 SQL Index</vt:lpstr>
      <vt:lpstr>SQL Index(conti…)</vt:lpstr>
      <vt:lpstr>3.13 SQL Subqueries</vt:lpstr>
      <vt:lpstr>Subqueries with the Select Statement</vt:lpstr>
      <vt:lpstr>Subqueries with the Select Statement(Example)</vt:lpstr>
      <vt:lpstr>SQL Subqueries Example</vt:lpstr>
      <vt:lpstr>Subqueries with the INSERT Statement</vt:lpstr>
      <vt:lpstr>Subqueries with the UPDATE Statement</vt:lpstr>
      <vt:lpstr>Subqueries with the DELETE Statement</vt:lpstr>
      <vt:lpstr>Subqueries with the DELETE Statement (Example)</vt:lpstr>
      <vt:lpstr>Aggregate Functions</vt:lpstr>
      <vt:lpstr>Topic 4 Objectives</vt:lpstr>
      <vt:lpstr>Aggregate Functions</vt:lpstr>
      <vt:lpstr>PowerPoint Presentation</vt:lpstr>
      <vt:lpstr>4.1.1 Count Function</vt:lpstr>
      <vt:lpstr>4.1.2 Count Function(Example)</vt:lpstr>
      <vt:lpstr>Count Function(Example)</vt:lpstr>
      <vt:lpstr>4.1.3 SUM Function</vt:lpstr>
      <vt:lpstr>SUM Function(Example)</vt:lpstr>
      <vt:lpstr>4.1.4 AVG Function</vt:lpstr>
      <vt:lpstr>4.1.5 MAX Function</vt:lpstr>
      <vt:lpstr>4.1.6 MIN Function</vt:lpstr>
      <vt:lpstr>Insert, Update and Delete Operations in SQL</vt:lpstr>
      <vt:lpstr>5.1 INSERT operation Example</vt:lpstr>
      <vt:lpstr>5.2 UPDATE Operation</vt:lpstr>
      <vt:lpstr>5.3 Delete operation</vt:lpstr>
      <vt:lpstr>Delete Operation(Example)</vt:lpstr>
      <vt:lpstr>6.SQL Joins</vt:lpstr>
      <vt:lpstr>Objectives</vt:lpstr>
      <vt:lpstr>6.1 SQL Join</vt:lpstr>
      <vt:lpstr>SQL Joins</vt:lpstr>
      <vt:lpstr>6.2.1 INNER Join</vt:lpstr>
      <vt:lpstr>6.2.2 LEFT Join</vt:lpstr>
      <vt:lpstr>LEFT Join(Example)</vt:lpstr>
      <vt:lpstr>6.2.3 RIGHT Join with Example</vt:lpstr>
      <vt:lpstr>6.2.4 Full Join</vt:lpstr>
      <vt:lpstr>Full Join Syntax</vt:lpstr>
      <vt:lpstr>Full Join Example</vt:lpstr>
      <vt:lpstr>7. SQL Union Operator</vt:lpstr>
      <vt:lpstr>SQL Intersect Operator</vt:lpstr>
      <vt:lpstr>SQL Minus Operator</vt:lpstr>
      <vt:lpstr>8. Cursors</vt:lpstr>
      <vt:lpstr>8.1 Cursors Definition</vt:lpstr>
      <vt:lpstr>8.2 Life Cycle of Cursor</vt:lpstr>
      <vt:lpstr>Cursors(conti…)</vt:lpstr>
      <vt:lpstr>Cursors(conti…)</vt:lpstr>
      <vt:lpstr>Cursors(conti…)</vt:lpstr>
      <vt:lpstr>9. Trigger</vt:lpstr>
      <vt:lpstr>DDL Trigger</vt:lpstr>
      <vt:lpstr>DDL Trigger(conti…)</vt:lpstr>
      <vt:lpstr>DML Trigger(conti…)</vt:lpstr>
      <vt:lpstr>DML Trigger(conti…)</vt:lpstr>
      <vt:lpstr>DML Trigger(conti…)</vt:lpstr>
      <vt:lpstr>DML Trigger(conti…)</vt:lpstr>
      <vt:lpstr>DML Trigger(conti…)</vt:lpstr>
      <vt:lpstr>DML Trigger(conti…)</vt:lpstr>
      <vt:lpstr>DML Trigger(conti…)</vt:lpstr>
      <vt:lpstr>10. Procedures in SQL/PL SQL</vt:lpstr>
      <vt:lpstr>10.1 Advantages of Procedures</vt:lpstr>
      <vt:lpstr>10.2 Disadvantages of Procedures</vt:lpstr>
      <vt:lpstr>10.3 Syantax for Procedure</vt:lpstr>
      <vt:lpstr>Daily Quiz</vt:lpstr>
      <vt:lpstr>Daily Quiz</vt:lpstr>
      <vt:lpstr>Weekly Assignment</vt:lpstr>
      <vt:lpstr>PowerPoint Presentation</vt:lpstr>
      <vt:lpstr>MCQ s</vt:lpstr>
      <vt:lpstr>MCQ s</vt:lpstr>
      <vt:lpstr>MCQ s</vt:lpstr>
      <vt:lpstr>Glossary Questions</vt:lpstr>
      <vt:lpstr>Glossary Questions</vt:lpstr>
      <vt:lpstr>Glossary Questions</vt:lpstr>
      <vt:lpstr>Old Question Papers</vt:lpstr>
      <vt:lpstr>Expected Questions for University Exam</vt:lpstr>
      <vt:lpstr>Expected Questions for University Exam</vt:lpstr>
      <vt:lpstr>Recap of Unit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 Model and  Language</dc:title>
  <cp:revision>1</cp:revision>
  <dcterms:created xsi:type="dcterms:W3CDTF">2022-08-25T04:19:22Z</dcterms:created>
  <dcterms:modified xsi:type="dcterms:W3CDTF">2024-05-25T07:23:49Z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LastSaved">
    <vt:filetime>2022-08-25T00:00:00Z</vt:filetime>
  </property>
  <property fmtid="{D5CDD505-2E9C-101B-9397-08002B2CF9AE}" pid="4" name="ContentTypeId">
    <vt:lpwstr>0x010100465F5D2497114C46BF668ACF705D6D91</vt:lpwstr>
  </property>
</Properties>
</file>