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33" r:id="rId2"/>
    <p:sldId id="350" r:id="rId3"/>
    <p:sldId id="351" r:id="rId4"/>
    <p:sldId id="406" r:id="rId5"/>
    <p:sldId id="436" r:id="rId6"/>
    <p:sldId id="413" r:id="rId7"/>
    <p:sldId id="418" r:id="rId8"/>
    <p:sldId id="419" r:id="rId9"/>
    <p:sldId id="423" r:id="rId10"/>
    <p:sldId id="421" r:id="rId11"/>
    <p:sldId id="425" r:id="rId12"/>
    <p:sldId id="426" r:id="rId13"/>
    <p:sldId id="427" r:id="rId14"/>
    <p:sldId id="428" r:id="rId15"/>
    <p:sldId id="42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A6F0B-0A79-4D5E-BEC3-E17BE47D7480}" v="5" dt="2019-09-18T14:58:23.14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7" autoAdjust="0"/>
    <p:restoredTop sz="85371" autoAdjust="0"/>
  </p:normalViewPr>
  <p:slideViewPr>
    <p:cSldViewPr>
      <p:cViewPr varScale="1">
        <p:scale>
          <a:sx n="98" d="100"/>
          <a:sy n="98" d="100"/>
        </p:scale>
        <p:origin x="1596" y="96"/>
      </p:cViewPr>
      <p:guideLst>
        <p:guide orient="horz" pos="2160"/>
        <p:guide pos="2880"/>
      </p:guideLst>
    </p:cSldViewPr>
  </p:slideViewPr>
  <p:outlineViewPr>
    <p:cViewPr>
      <p:scale>
        <a:sx n="33" d="100"/>
        <a:sy n="33" d="100"/>
      </p:scale>
      <p:origin x="6" y="252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6249123D-CEE8-4770-92E6-5B08BA27C145}"/>
    <pc:docChg chg="custSel delSld modSld">
      <pc:chgData name="Muhammad Saad" userId="81bb11d57da80123" providerId="LiveId" clId="{6249123D-CEE8-4770-92E6-5B08BA27C145}" dt="2019-09-12T15:41:59.060" v="68" actId="2696"/>
      <pc:docMkLst>
        <pc:docMk/>
      </pc:docMkLst>
      <pc:sldChg chg="modSp">
        <pc:chgData name="Muhammad Saad" userId="81bb11d57da80123" providerId="LiveId" clId="{6249123D-CEE8-4770-92E6-5B08BA27C145}" dt="2019-09-12T15:39:25.656" v="26" actId="20577"/>
        <pc:sldMkLst>
          <pc:docMk/>
          <pc:sldMk cId="6156025" sldId="349"/>
        </pc:sldMkLst>
        <pc:spChg chg="mod">
          <ac:chgData name="Muhammad Saad" userId="81bb11d57da80123" providerId="LiveId" clId="{6249123D-CEE8-4770-92E6-5B08BA27C145}" dt="2019-09-12T15:39:25.656" v="26" actId="20577"/>
          <ac:spMkLst>
            <pc:docMk/>
            <pc:sldMk cId="6156025" sldId="349"/>
            <ac:spMk id="3" creationId="{00000000-0000-0000-0000-000000000000}"/>
          </ac:spMkLst>
        </pc:spChg>
      </pc:sldChg>
      <pc:sldChg chg="del">
        <pc:chgData name="Muhammad Saad" userId="81bb11d57da80123" providerId="LiveId" clId="{6249123D-CEE8-4770-92E6-5B08BA27C145}" dt="2019-09-12T15:41:58.888" v="63" actId="2696"/>
        <pc:sldMkLst>
          <pc:docMk/>
          <pc:sldMk cId="184606948" sldId="395"/>
        </pc:sldMkLst>
      </pc:sldChg>
      <pc:sldChg chg="del">
        <pc:chgData name="Muhammad Saad" userId="81bb11d57da80123" providerId="LiveId" clId="{6249123D-CEE8-4770-92E6-5B08BA27C145}" dt="2019-09-12T15:41:58.997" v="65" actId="2696"/>
        <pc:sldMkLst>
          <pc:docMk/>
          <pc:sldMk cId="469394248" sldId="399"/>
        </pc:sldMkLst>
      </pc:sldChg>
      <pc:sldChg chg="del">
        <pc:chgData name="Muhammad Saad" userId="81bb11d57da80123" providerId="LiveId" clId="{6249123D-CEE8-4770-92E6-5B08BA27C145}" dt="2019-09-12T15:41:59.028" v="66" actId="2696"/>
        <pc:sldMkLst>
          <pc:docMk/>
          <pc:sldMk cId="1751251937" sldId="400"/>
        </pc:sldMkLst>
      </pc:sldChg>
      <pc:sldChg chg="del">
        <pc:chgData name="Muhammad Saad" userId="81bb11d57da80123" providerId="LiveId" clId="{6249123D-CEE8-4770-92E6-5B08BA27C145}" dt="2019-09-12T15:41:59.060" v="68" actId="2696"/>
        <pc:sldMkLst>
          <pc:docMk/>
          <pc:sldMk cId="366081362" sldId="404"/>
        </pc:sldMkLst>
      </pc:sldChg>
      <pc:sldChg chg="modSp">
        <pc:chgData name="Muhammad Saad" userId="81bb11d57da80123" providerId="LiveId" clId="{6249123D-CEE8-4770-92E6-5B08BA27C145}" dt="2019-09-12T15:40:08.557" v="36" actId="20577"/>
        <pc:sldMkLst>
          <pc:docMk/>
          <pc:sldMk cId="922666133" sldId="409"/>
        </pc:sldMkLst>
        <pc:spChg chg="mod">
          <ac:chgData name="Muhammad Saad" userId="81bb11d57da80123" providerId="LiveId" clId="{6249123D-CEE8-4770-92E6-5B08BA27C145}" dt="2019-09-12T15:40:08.557" v="36" actId="20577"/>
          <ac:spMkLst>
            <pc:docMk/>
            <pc:sldMk cId="922666133" sldId="409"/>
            <ac:spMk id="2" creationId="{00000000-0000-0000-0000-000000000000}"/>
          </ac:spMkLst>
        </pc:spChg>
      </pc:sldChg>
      <pc:sldChg chg="modSp">
        <pc:chgData name="Muhammad Saad" userId="81bb11d57da80123" providerId="LiveId" clId="{6249123D-CEE8-4770-92E6-5B08BA27C145}" dt="2019-09-12T15:41:00.331" v="50" actId="20577"/>
        <pc:sldMkLst>
          <pc:docMk/>
          <pc:sldMk cId="143471612" sldId="413"/>
        </pc:sldMkLst>
        <pc:spChg chg="mod">
          <ac:chgData name="Muhammad Saad" userId="81bb11d57da80123" providerId="LiveId" clId="{6249123D-CEE8-4770-92E6-5B08BA27C145}" dt="2019-09-12T15:40:56.539" v="48" actId="20577"/>
          <ac:spMkLst>
            <pc:docMk/>
            <pc:sldMk cId="143471612" sldId="413"/>
            <ac:spMk id="2" creationId="{00000000-0000-0000-0000-000000000000}"/>
          </ac:spMkLst>
        </pc:spChg>
        <pc:spChg chg="mod">
          <ac:chgData name="Muhammad Saad" userId="81bb11d57da80123" providerId="LiveId" clId="{6249123D-CEE8-4770-92E6-5B08BA27C145}" dt="2019-09-12T15:41:00.331" v="50" actId="20577"/>
          <ac:spMkLst>
            <pc:docMk/>
            <pc:sldMk cId="143471612" sldId="413"/>
            <ac:spMk id="3" creationId="{00000000-0000-0000-0000-000000000000}"/>
          </ac:spMkLst>
        </pc:spChg>
      </pc:sldChg>
      <pc:sldChg chg="modSp">
        <pc:chgData name="Muhammad Saad" userId="81bb11d57da80123" providerId="LiveId" clId="{6249123D-CEE8-4770-92E6-5B08BA27C145}" dt="2019-09-12T15:41:15.053" v="54" actId="20577"/>
        <pc:sldMkLst>
          <pc:docMk/>
          <pc:sldMk cId="1455492782" sldId="418"/>
        </pc:sldMkLst>
        <pc:spChg chg="mod">
          <ac:chgData name="Muhammad Saad" userId="81bb11d57da80123" providerId="LiveId" clId="{6249123D-CEE8-4770-92E6-5B08BA27C145}" dt="2019-09-12T15:41:09.243" v="52" actId="20577"/>
          <ac:spMkLst>
            <pc:docMk/>
            <pc:sldMk cId="1455492782" sldId="418"/>
            <ac:spMk id="2" creationId="{00000000-0000-0000-0000-000000000000}"/>
          </ac:spMkLst>
        </pc:spChg>
        <pc:spChg chg="mod">
          <ac:chgData name="Muhammad Saad" userId="81bb11d57da80123" providerId="LiveId" clId="{6249123D-CEE8-4770-92E6-5B08BA27C145}" dt="2019-09-12T15:41:15.053" v="54" actId="20577"/>
          <ac:spMkLst>
            <pc:docMk/>
            <pc:sldMk cId="1455492782" sldId="418"/>
            <ac:spMk id="3" creationId="{00000000-0000-0000-0000-000000000000}"/>
          </ac:spMkLst>
        </pc:spChg>
      </pc:sldChg>
      <pc:sldChg chg="modSp">
        <pc:chgData name="Muhammad Saad" userId="81bb11d57da80123" providerId="LiveId" clId="{6249123D-CEE8-4770-92E6-5B08BA27C145}" dt="2019-09-12T15:41:24.021" v="56" actId="20577"/>
        <pc:sldMkLst>
          <pc:docMk/>
          <pc:sldMk cId="262191287" sldId="423"/>
        </pc:sldMkLst>
        <pc:spChg chg="mod">
          <ac:chgData name="Muhammad Saad" userId="81bb11d57da80123" providerId="LiveId" clId="{6249123D-CEE8-4770-92E6-5B08BA27C145}" dt="2019-09-12T15:41:24.021" v="56" actId="20577"/>
          <ac:spMkLst>
            <pc:docMk/>
            <pc:sldMk cId="262191287" sldId="423"/>
            <ac:spMk id="2" creationId="{00000000-0000-0000-0000-000000000000}"/>
          </ac:spMkLst>
        </pc:spChg>
      </pc:sldChg>
      <pc:sldChg chg="modSp">
        <pc:chgData name="Muhammad Saad" userId="81bb11d57da80123" providerId="LiveId" clId="{6249123D-CEE8-4770-92E6-5B08BA27C145}" dt="2019-09-12T15:41:31.499" v="58" actId="20577"/>
        <pc:sldMkLst>
          <pc:docMk/>
          <pc:sldMk cId="1161247754" sldId="425"/>
        </pc:sldMkLst>
        <pc:spChg chg="mod">
          <ac:chgData name="Muhammad Saad" userId="81bb11d57da80123" providerId="LiveId" clId="{6249123D-CEE8-4770-92E6-5B08BA27C145}" dt="2019-09-12T15:41:31.499" v="58" actId="20577"/>
          <ac:spMkLst>
            <pc:docMk/>
            <pc:sldMk cId="1161247754" sldId="425"/>
            <ac:spMk id="2" creationId="{00000000-0000-0000-0000-000000000000}"/>
          </ac:spMkLst>
        </pc:spChg>
      </pc:sldChg>
      <pc:sldChg chg="modSp">
        <pc:chgData name="Muhammad Saad" userId="81bb11d57da80123" providerId="LiveId" clId="{6249123D-CEE8-4770-92E6-5B08BA27C145}" dt="2019-09-12T15:41:44.404" v="62" actId="20577"/>
        <pc:sldMkLst>
          <pc:docMk/>
          <pc:sldMk cId="130628338" sldId="427"/>
        </pc:sldMkLst>
        <pc:spChg chg="mod">
          <ac:chgData name="Muhammad Saad" userId="81bb11d57da80123" providerId="LiveId" clId="{6249123D-CEE8-4770-92E6-5B08BA27C145}" dt="2019-09-12T15:41:40.916" v="60" actId="20577"/>
          <ac:spMkLst>
            <pc:docMk/>
            <pc:sldMk cId="130628338" sldId="427"/>
            <ac:spMk id="2" creationId="{00000000-0000-0000-0000-000000000000}"/>
          </ac:spMkLst>
        </pc:spChg>
        <pc:spChg chg="mod">
          <ac:chgData name="Muhammad Saad" userId="81bb11d57da80123" providerId="LiveId" clId="{6249123D-CEE8-4770-92E6-5B08BA27C145}" dt="2019-09-12T15:41:44.404" v="62" actId="20577"/>
          <ac:spMkLst>
            <pc:docMk/>
            <pc:sldMk cId="130628338" sldId="427"/>
            <ac:spMk id="3" creationId="{00000000-0000-0000-0000-000000000000}"/>
          </ac:spMkLst>
        </pc:spChg>
      </pc:sldChg>
      <pc:sldChg chg="del">
        <pc:chgData name="Muhammad Saad" userId="81bb11d57da80123" providerId="LiveId" clId="{6249123D-CEE8-4770-92E6-5B08BA27C145}" dt="2019-09-12T15:41:58.950" v="64" actId="2696"/>
        <pc:sldMkLst>
          <pc:docMk/>
          <pc:sldMk cId="478352635" sldId="430"/>
        </pc:sldMkLst>
      </pc:sldChg>
      <pc:sldChg chg="del">
        <pc:chgData name="Muhammad Saad" userId="81bb11d57da80123" providerId="LiveId" clId="{6249123D-CEE8-4770-92E6-5B08BA27C145}" dt="2019-09-12T15:41:59.044" v="67" actId="2696"/>
        <pc:sldMkLst>
          <pc:docMk/>
          <pc:sldMk cId="563949044" sldId="431"/>
        </pc:sldMkLst>
      </pc:sldChg>
      <pc:sldChg chg="delSp modSp">
        <pc:chgData name="Muhammad Saad" userId="81bb11d57da80123" providerId="LiveId" clId="{6249123D-CEE8-4770-92E6-5B08BA27C145}" dt="2019-09-12T15:37:35.084" v="16" actId="20577"/>
        <pc:sldMkLst>
          <pc:docMk/>
          <pc:sldMk cId="1742432621" sldId="433"/>
        </pc:sldMkLst>
        <pc:spChg chg="mod">
          <ac:chgData name="Muhammad Saad" userId="81bb11d57da80123" providerId="LiveId" clId="{6249123D-CEE8-4770-92E6-5B08BA27C145}" dt="2019-09-12T15:37:30.801" v="14" actId="20577"/>
          <ac:spMkLst>
            <pc:docMk/>
            <pc:sldMk cId="1742432621" sldId="433"/>
            <ac:spMk id="2" creationId="{00000000-0000-0000-0000-000000000000}"/>
          </ac:spMkLst>
        </pc:spChg>
        <pc:spChg chg="mod">
          <ac:chgData name="Muhammad Saad" userId="81bb11d57da80123" providerId="LiveId" clId="{6249123D-CEE8-4770-92E6-5B08BA27C145}" dt="2019-09-12T15:37:35.084" v="16" actId="20577"/>
          <ac:spMkLst>
            <pc:docMk/>
            <pc:sldMk cId="1742432621" sldId="433"/>
            <ac:spMk id="3" creationId="{00000000-0000-0000-0000-000000000000}"/>
          </ac:spMkLst>
        </pc:spChg>
        <pc:picChg chg="del">
          <ac:chgData name="Muhammad Saad" userId="81bb11d57da80123" providerId="LiveId" clId="{6249123D-CEE8-4770-92E6-5B08BA27C145}" dt="2019-09-12T15:37:20.143" v="0" actId="478"/>
          <ac:picMkLst>
            <pc:docMk/>
            <pc:sldMk cId="1742432621" sldId="433"/>
            <ac:picMk id="9" creationId="{00000000-0000-0000-0000-000000000000}"/>
          </ac:picMkLst>
        </pc:picChg>
      </pc:sldChg>
      <pc:sldChg chg="modSp">
        <pc:chgData name="Muhammad Saad" userId="81bb11d57da80123" providerId="LiveId" clId="{6249123D-CEE8-4770-92E6-5B08BA27C145}" dt="2019-09-12T15:40:34.561" v="46" actId="20577"/>
        <pc:sldMkLst>
          <pc:docMk/>
          <pc:sldMk cId="1046976129" sldId="434"/>
        </pc:sldMkLst>
        <pc:spChg chg="mod">
          <ac:chgData name="Muhammad Saad" userId="81bb11d57da80123" providerId="LiveId" clId="{6249123D-CEE8-4770-92E6-5B08BA27C145}" dt="2019-09-12T15:40:29.907" v="44" actId="20577"/>
          <ac:spMkLst>
            <pc:docMk/>
            <pc:sldMk cId="1046976129" sldId="434"/>
            <ac:spMk id="2" creationId="{00000000-0000-0000-0000-000000000000}"/>
          </ac:spMkLst>
        </pc:spChg>
        <pc:spChg chg="mod">
          <ac:chgData name="Muhammad Saad" userId="81bb11d57da80123" providerId="LiveId" clId="{6249123D-CEE8-4770-92E6-5B08BA27C145}" dt="2019-09-12T15:40:34.561" v="46" actId="20577"/>
          <ac:spMkLst>
            <pc:docMk/>
            <pc:sldMk cId="1046976129" sldId="434"/>
            <ac:spMk id="4" creationId="{00000000-0000-0000-0000-000000000000}"/>
          </ac:spMkLst>
        </pc:spChg>
      </pc:sldChg>
      <pc:sldChg chg="modSp">
        <pc:chgData name="Muhammad Saad" userId="81bb11d57da80123" providerId="LiveId" clId="{6249123D-CEE8-4770-92E6-5B08BA27C145}" dt="2019-09-12T15:40:25.282" v="42" actId="20577"/>
        <pc:sldMkLst>
          <pc:docMk/>
          <pc:sldMk cId="3048930767" sldId="435"/>
        </pc:sldMkLst>
        <pc:spChg chg="mod">
          <ac:chgData name="Muhammad Saad" userId="81bb11d57da80123" providerId="LiveId" clId="{6249123D-CEE8-4770-92E6-5B08BA27C145}" dt="2019-09-12T15:40:16.983" v="38" actId="20577"/>
          <ac:spMkLst>
            <pc:docMk/>
            <pc:sldMk cId="3048930767" sldId="435"/>
            <ac:spMk id="2" creationId="{00000000-0000-0000-0000-000000000000}"/>
          </ac:spMkLst>
        </pc:spChg>
        <pc:spChg chg="mod">
          <ac:chgData name="Muhammad Saad" userId="81bb11d57da80123" providerId="LiveId" clId="{6249123D-CEE8-4770-92E6-5B08BA27C145}" dt="2019-09-12T15:40:25.282" v="42" actId="20577"/>
          <ac:spMkLst>
            <pc:docMk/>
            <pc:sldMk cId="3048930767" sldId="435"/>
            <ac:spMk id="4" creationId="{00000000-0000-0000-0000-000000000000}"/>
          </ac:spMkLst>
        </pc:spChg>
      </pc:sldChg>
      <pc:sldChg chg="modSp">
        <pc:chgData name="Muhammad Saad" userId="81bb11d57da80123" providerId="LiveId" clId="{6249123D-CEE8-4770-92E6-5B08BA27C145}" dt="2019-09-12T15:40:01.940" v="34" actId="20577"/>
        <pc:sldMkLst>
          <pc:docMk/>
          <pc:sldMk cId="2501216817" sldId="436"/>
        </pc:sldMkLst>
        <pc:spChg chg="mod">
          <ac:chgData name="Muhammad Saad" userId="81bb11d57da80123" providerId="LiveId" clId="{6249123D-CEE8-4770-92E6-5B08BA27C145}" dt="2019-09-12T15:39:58.762" v="32" actId="20577"/>
          <ac:spMkLst>
            <pc:docMk/>
            <pc:sldMk cId="2501216817" sldId="436"/>
            <ac:spMk id="2" creationId="{00000000-0000-0000-0000-000000000000}"/>
          </ac:spMkLst>
        </pc:spChg>
        <pc:spChg chg="mod">
          <ac:chgData name="Muhammad Saad" userId="81bb11d57da80123" providerId="LiveId" clId="{6249123D-CEE8-4770-92E6-5B08BA27C145}" dt="2019-09-12T15:40:01.940" v="34" actId="20577"/>
          <ac:spMkLst>
            <pc:docMk/>
            <pc:sldMk cId="2501216817" sldId="436"/>
            <ac:spMk id="4" creationId="{00000000-0000-0000-0000-000000000000}"/>
          </ac:spMkLst>
        </pc:spChg>
      </pc:sldChg>
      <pc:sldChg chg="modSp">
        <pc:chgData name="Muhammad Saad" userId="81bb11d57da80123" providerId="LiveId" clId="{6249123D-CEE8-4770-92E6-5B08BA27C145}" dt="2019-09-12T15:39:39.486" v="30" actId="20577"/>
        <pc:sldMkLst>
          <pc:docMk/>
          <pc:sldMk cId="837694135" sldId="437"/>
        </pc:sldMkLst>
        <pc:spChg chg="mod">
          <ac:chgData name="Muhammad Saad" userId="81bb11d57da80123" providerId="LiveId" clId="{6249123D-CEE8-4770-92E6-5B08BA27C145}" dt="2019-09-12T15:39:35.016" v="28" actId="20577"/>
          <ac:spMkLst>
            <pc:docMk/>
            <pc:sldMk cId="837694135" sldId="437"/>
            <ac:spMk id="4" creationId="{00000000-0000-0000-0000-000000000000}"/>
          </ac:spMkLst>
        </pc:spChg>
        <pc:spChg chg="mod">
          <ac:chgData name="Muhammad Saad" userId="81bb11d57da80123" providerId="LiveId" clId="{6249123D-CEE8-4770-92E6-5B08BA27C145}" dt="2019-09-12T15:39:39.486" v="30" actId="20577"/>
          <ac:spMkLst>
            <pc:docMk/>
            <pc:sldMk cId="837694135" sldId="437"/>
            <ac:spMk id="5" creationId="{00000000-0000-0000-0000-000000000000}"/>
          </ac:spMkLst>
        </pc:spChg>
      </pc:sldChg>
    </pc:docChg>
  </pc:docChgLst>
  <pc:docChgLst>
    <pc:chgData name="Muhammad Saad" userId="81bb11d57da80123" providerId="LiveId" clId="{4EAA6F0B-0A79-4D5E-BEC3-E17BE47D7480}"/>
    <pc:docChg chg="custSel delSld modSld">
      <pc:chgData name="Muhammad Saad" userId="81bb11d57da80123" providerId="LiveId" clId="{4EAA6F0B-0A79-4D5E-BEC3-E17BE47D7480}" dt="2019-09-18T15:05:01.739" v="732" actId="20577"/>
      <pc:docMkLst>
        <pc:docMk/>
      </pc:docMkLst>
      <pc:sldChg chg="del">
        <pc:chgData name="Muhammad Saad" userId="81bb11d57da80123" providerId="LiveId" clId="{4EAA6F0B-0A79-4D5E-BEC3-E17BE47D7480}" dt="2019-09-18T03:48:50.145" v="193" actId="2696"/>
        <pc:sldMkLst>
          <pc:docMk/>
          <pc:sldMk cId="6156025" sldId="349"/>
        </pc:sldMkLst>
      </pc:sldChg>
      <pc:sldChg chg="modSp">
        <pc:chgData name="Muhammad Saad" userId="81bb11d57da80123" providerId="LiveId" clId="{4EAA6F0B-0A79-4D5E-BEC3-E17BE47D7480}" dt="2019-09-12T15:51:51.524" v="13" actId="20577"/>
        <pc:sldMkLst>
          <pc:docMk/>
          <pc:sldMk cId="965711560" sldId="350"/>
        </pc:sldMkLst>
        <pc:spChg chg="mod">
          <ac:chgData name="Muhammad Saad" userId="81bb11d57da80123" providerId="LiveId" clId="{4EAA6F0B-0A79-4D5E-BEC3-E17BE47D7480}" dt="2019-09-12T15:51:51.524" v="13" actId="20577"/>
          <ac:spMkLst>
            <pc:docMk/>
            <pc:sldMk cId="965711560" sldId="350"/>
            <ac:spMk id="3" creationId="{00000000-0000-0000-0000-000000000000}"/>
          </ac:spMkLst>
        </pc:spChg>
      </pc:sldChg>
      <pc:sldChg chg="modSp">
        <pc:chgData name="Muhammad Saad" userId="81bb11d57da80123" providerId="LiveId" clId="{4EAA6F0B-0A79-4D5E-BEC3-E17BE47D7480}" dt="2019-09-12T16:01:55.628" v="51" actId="5793"/>
        <pc:sldMkLst>
          <pc:docMk/>
          <pc:sldMk cId="811449678" sldId="351"/>
        </pc:sldMkLst>
        <pc:spChg chg="mod">
          <ac:chgData name="Muhammad Saad" userId="81bb11d57da80123" providerId="LiveId" clId="{4EAA6F0B-0A79-4D5E-BEC3-E17BE47D7480}" dt="2019-09-12T16:01:55.628" v="51" actId="5793"/>
          <ac:spMkLst>
            <pc:docMk/>
            <pc:sldMk cId="811449678" sldId="351"/>
            <ac:spMk id="3" creationId="{00000000-0000-0000-0000-000000000000}"/>
          </ac:spMkLst>
        </pc:spChg>
      </pc:sldChg>
      <pc:sldChg chg="modSp">
        <pc:chgData name="Muhammad Saad" userId="81bb11d57da80123" providerId="LiveId" clId="{4EAA6F0B-0A79-4D5E-BEC3-E17BE47D7480}" dt="2019-09-18T04:29:40.125" v="231" actId="20577"/>
        <pc:sldMkLst>
          <pc:docMk/>
          <pc:sldMk cId="1264072326" sldId="406"/>
        </pc:sldMkLst>
        <pc:spChg chg="mod">
          <ac:chgData name="Muhammad Saad" userId="81bb11d57da80123" providerId="LiveId" clId="{4EAA6F0B-0A79-4D5E-BEC3-E17BE47D7480}" dt="2019-09-18T04:29:40.125" v="231" actId="20577"/>
          <ac:spMkLst>
            <pc:docMk/>
            <pc:sldMk cId="1264072326" sldId="406"/>
            <ac:spMk id="3" creationId="{00000000-0000-0000-0000-000000000000}"/>
          </ac:spMkLst>
        </pc:spChg>
      </pc:sldChg>
      <pc:sldChg chg="modSp">
        <pc:chgData name="Muhammad Saad" userId="81bb11d57da80123" providerId="LiveId" clId="{4EAA6F0B-0A79-4D5E-BEC3-E17BE47D7480}" dt="2019-09-18T04:58:33.523" v="326" actId="20577"/>
        <pc:sldMkLst>
          <pc:docMk/>
          <pc:sldMk cId="634574442" sldId="414"/>
        </pc:sldMkLst>
        <pc:spChg chg="mod">
          <ac:chgData name="Muhammad Saad" userId="81bb11d57da80123" providerId="LiveId" clId="{4EAA6F0B-0A79-4D5E-BEC3-E17BE47D7480}" dt="2019-09-18T04:58:33.523" v="326" actId="20577"/>
          <ac:spMkLst>
            <pc:docMk/>
            <pc:sldMk cId="634574442" sldId="414"/>
            <ac:spMk id="3" creationId="{00000000-0000-0000-0000-000000000000}"/>
          </ac:spMkLst>
        </pc:spChg>
      </pc:sldChg>
      <pc:sldChg chg="modSp">
        <pc:chgData name="Muhammad Saad" userId="81bb11d57da80123" providerId="LiveId" clId="{4EAA6F0B-0A79-4D5E-BEC3-E17BE47D7480}" dt="2019-09-18T15:05:01.739" v="732" actId="20577"/>
        <pc:sldMkLst>
          <pc:docMk/>
          <pc:sldMk cId="1577129639" sldId="419"/>
        </pc:sldMkLst>
        <pc:spChg chg="mod">
          <ac:chgData name="Muhammad Saad" userId="81bb11d57da80123" providerId="LiveId" clId="{4EAA6F0B-0A79-4D5E-BEC3-E17BE47D7480}" dt="2019-09-18T15:05:01.739" v="732" actId="20577"/>
          <ac:spMkLst>
            <pc:docMk/>
            <pc:sldMk cId="1577129639" sldId="419"/>
            <ac:spMk id="3" creationId="{00000000-0000-0000-0000-000000000000}"/>
          </ac:spMkLst>
        </pc:spChg>
      </pc:sldChg>
      <pc:sldChg chg="modSp">
        <pc:chgData name="Muhammad Saad" userId="81bb11d57da80123" providerId="LiveId" clId="{4EAA6F0B-0A79-4D5E-BEC3-E17BE47D7480}" dt="2019-09-18T15:02:17.801" v="622" actId="20577"/>
        <pc:sldMkLst>
          <pc:docMk/>
          <pc:sldMk cId="1720511768" sldId="420"/>
        </pc:sldMkLst>
        <pc:spChg chg="mod">
          <ac:chgData name="Muhammad Saad" userId="81bb11d57da80123" providerId="LiveId" clId="{4EAA6F0B-0A79-4D5E-BEC3-E17BE47D7480}" dt="2019-09-18T15:02:17.801" v="622" actId="20577"/>
          <ac:spMkLst>
            <pc:docMk/>
            <pc:sldMk cId="1720511768" sldId="420"/>
            <ac:spMk id="3" creationId="{00000000-0000-0000-0000-000000000000}"/>
          </ac:spMkLst>
        </pc:spChg>
      </pc:sldChg>
      <pc:sldChg chg="modSp">
        <pc:chgData name="Muhammad Saad" userId="81bb11d57da80123" providerId="LiveId" clId="{4EAA6F0B-0A79-4D5E-BEC3-E17BE47D7480}" dt="2019-09-18T15:04:16.080" v="708" actId="20577"/>
        <pc:sldMkLst>
          <pc:docMk/>
          <pc:sldMk cId="2034423284" sldId="421"/>
        </pc:sldMkLst>
        <pc:spChg chg="mod">
          <ac:chgData name="Muhammad Saad" userId="81bb11d57da80123" providerId="LiveId" clId="{4EAA6F0B-0A79-4D5E-BEC3-E17BE47D7480}" dt="2019-09-18T15:04:16.080" v="708" actId="20577"/>
          <ac:spMkLst>
            <pc:docMk/>
            <pc:sldMk cId="2034423284" sldId="421"/>
            <ac:spMk id="3" creationId="{00000000-0000-0000-0000-000000000000}"/>
          </ac:spMkLst>
        </pc:spChg>
      </pc:sldChg>
      <pc:sldChg chg="modSp">
        <pc:chgData name="Muhammad Saad" userId="81bb11d57da80123" providerId="LiveId" clId="{4EAA6F0B-0A79-4D5E-BEC3-E17BE47D7480}" dt="2019-09-18T14:58:49.616" v="365" actId="20577"/>
        <pc:sldMkLst>
          <pc:docMk/>
          <pc:sldMk cId="1321725422" sldId="424"/>
        </pc:sldMkLst>
        <pc:spChg chg="mod">
          <ac:chgData name="Muhammad Saad" userId="81bb11d57da80123" providerId="LiveId" clId="{4EAA6F0B-0A79-4D5E-BEC3-E17BE47D7480}" dt="2019-09-18T14:58:49.616" v="365" actId="20577"/>
          <ac:spMkLst>
            <pc:docMk/>
            <pc:sldMk cId="1321725422" sldId="424"/>
            <ac:spMk id="2" creationId="{00000000-0000-0000-0000-000000000000}"/>
          </ac:spMkLst>
        </pc:spChg>
        <pc:spChg chg="mod">
          <ac:chgData name="Muhammad Saad" userId="81bb11d57da80123" providerId="LiveId" clId="{4EAA6F0B-0A79-4D5E-BEC3-E17BE47D7480}" dt="2019-09-18T14:58:30.667" v="334" actId="113"/>
          <ac:spMkLst>
            <pc:docMk/>
            <pc:sldMk cId="1321725422" sldId="424"/>
            <ac:spMk id="3" creationId="{00000000-0000-0000-0000-000000000000}"/>
          </ac:spMkLst>
        </pc:spChg>
      </pc:sldChg>
      <pc:sldChg chg="modSp">
        <pc:chgData name="Muhammad Saad" userId="81bb11d57da80123" providerId="LiveId" clId="{4EAA6F0B-0A79-4D5E-BEC3-E17BE47D7480}" dt="2019-09-12T16:17:55.533" v="192" actId="5793"/>
        <pc:sldMkLst>
          <pc:docMk/>
          <pc:sldMk cId="2501216817" sldId="436"/>
        </pc:sldMkLst>
        <pc:spChg chg="mod">
          <ac:chgData name="Muhammad Saad" userId="81bb11d57da80123" providerId="LiveId" clId="{4EAA6F0B-0A79-4D5E-BEC3-E17BE47D7480}" dt="2019-09-12T16:17:55.533" v="192" actId="5793"/>
          <ac:spMkLst>
            <pc:docMk/>
            <pc:sldMk cId="2501216817" sldId="436"/>
            <ac:spMk id="3" creationId="{00000000-0000-0000-0000-000000000000}"/>
          </ac:spMkLst>
        </pc:spChg>
      </pc:sldChg>
      <pc:sldChg chg="del">
        <pc:chgData name="Muhammad Saad" userId="81bb11d57da80123" providerId="LiveId" clId="{4EAA6F0B-0A79-4D5E-BEC3-E17BE47D7480}" dt="2019-09-18T04:23:27.015" v="194" actId="2696"/>
        <pc:sldMkLst>
          <pc:docMk/>
          <pc:sldMk cId="837694135" sldId="43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3/12/2024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Diversity has been “one of the most popular business topics over the last two decades.” It ranks with modern business disciplines such as quality, leadership, and ethics. Despite this popularity, it’s also one of the most controversial and least understood topics. With its basis in civil rights legislation and social justice, the word </a:t>
            </a:r>
            <a:r>
              <a:rPr lang="en-US" i="1" dirty="0">
                <a:cs typeface="Arial" charset="0"/>
              </a:rPr>
              <a:t>diversity </a:t>
            </a:r>
            <a:r>
              <a:rPr lang="en-US" dirty="0">
                <a:cs typeface="Arial" charset="0"/>
              </a:rPr>
              <a:t>often invokes a variety of attitudes and emotional responses in people. </a:t>
            </a:r>
          </a:p>
          <a:p>
            <a:pPr eaLnBrk="1" hangingPunct="1"/>
            <a:endParaRPr lang="en-US" dirty="0">
              <a:cs typeface="Arial" charset="0"/>
            </a:endParaRPr>
          </a:p>
          <a:p>
            <a:pPr eaLnBrk="1" hangingPunct="1"/>
            <a:r>
              <a:rPr lang="en-US" dirty="0">
                <a:cs typeface="Arial" charset="0"/>
              </a:rPr>
              <a:t>So, what’s our definition of </a:t>
            </a:r>
            <a:r>
              <a:rPr lang="en-US" b="1" dirty="0">
                <a:cs typeface="Arial" charset="0"/>
              </a:rPr>
              <a:t>workplace diversity</a:t>
            </a:r>
            <a:r>
              <a:rPr lang="en-US" dirty="0">
                <a:cs typeface="Arial" charset="0"/>
              </a:rPr>
              <a:t>? We’re defining it as the ways in which people in an organization are different from and similar to one another. Notice that our definition not only focuses on the differences, but the similarities, of employees. This reinforces our belief that managers and organizations should view employees as having qualities in common as well as differences that separate them.</a:t>
            </a:r>
          </a:p>
          <a:p>
            <a:pPr eaLnBrk="1" hangingPunct="1"/>
            <a:endParaRPr lang="en-US" dirty="0">
              <a:cs typeface="Arial" charset="0"/>
            </a:endParaRPr>
          </a:p>
          <a:p>
            <a:pPr eaLnBrk="1" hangingPunct="1"/>
            <a:endParaRPr lang="en-US" dirty="0">
              <a:cs typeface="Arial"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1656337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 sustainable diversity and inclusion strategy must play a central role in decision-making at the highest leadership level and filter down to every level of the company.</a:t>
            </a:r>
          </a:p>
          <a:p>
            <a:pPr eaLnBrk="1" hangingPunct="1"/>
            <a:endParaRPr lang="en-US" dirty="0">
              <a:cs typeface="Arial" charset="0"/>
            </a:endParaRPr>
          </a:p>
          <a:p>
            <a:pPr eaLnBrk="1" hangingPunct="1"/>
            <a:r>
              <a:rPr lang="en-US" b="1" dirty="0">
                <a:cs typeface="Arial" charset="0"/>
              </a:rPr>
              <a:t>Mentoring </a:t>
            </a:r>
            <a:r>
              <a:rPr lang="en-US" dirty="0">
                <a:cs typeface="Arial" charset="0"/>
              </a:rPr>
              <a:t>is a process whereby an experienced organizational member (a mentor) provides advice and guidance to a less-experienced member (a protégé). Mentors usually provide two unique forms of mentoring functions: career development and social support.</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good mentoring program would be aimed at all employees with high potential to move up the organization’s career ladder. </a:t>
            </a:r>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86583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an organization is serious about its commitment to diversity, it needs to have a mentoring program in place.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Based on J. Prime and C. A. Moss-Racusin, “Engaging Men in Gender Initiatives: What Change Agents Need to Know,” </a:t>
            </a:r>
            <a:r>
              <a:rPr lang="en-US" sz="1200" i="1" kern="1200" dirty="0">
                <a:solidFill>
                  <a:schemeClr val="tx1"/>
                </a:solidFill>
                <a:effectLst/>
                <a:latin typeface="+mn-lt"/>
                <a:ea typeface="+mn-ea"/>
                <a:cs typeface="+mn-cs"/>
              </a:rPr>
              <a:t>Catalyst, </a:t>
            </a:r>
            <a:r>
              <a:rPr lang="en-US" sz="1200" kern="1200" dirty="0">
                <a:solidFill>
                  <a:schemeClr val="tx1"/>
                </a:solidFill>
                <a:effectLst/>
                <a:latin typeface="+mn-lt"/>
                <a:ea typeface="+mn-ea"/>
                <a:cs typeface="+mn-cs"/>
              </a:rPr>
              <a:t>www.catalyst.org, 2009; T. J. DeLong, J. J. Gabarro, and R. J. Lees, “Why Mentoring Matters in a Hypercompetitive World,” </a:t>
            </a:r>
            <a:r>
              <a:rPr lang="en-US" sz="1200" i="1" kern="1200" dirty="0">
                <a:solidFill>
                  <a:schemeClr val="tx1"/>
                </a:solidFill>
                <a:effectLst/>
                <a:latin typeface="+mn-lt"/>
                <a:ea typeface="+mn-ea"/>
                <a:cs typeface="+mn-cs"/>
              </a:rPr>
              <a:t>Harvard Business Review, </a:t>
            </a:r>
            <a:r>
              <a:rPr lang="en-US" sz="1200" kern="1200" dirty="0">
                <a:solidFill>
                  <a:schemeClr val="tx1"/>
                </a:solidFill>
                <a:effectLst/>
                <a:latin typeface="+mn-lt"/>
                <a:ea typeface="+mn-ea"/>
                <a:cs typeface="+mn-cs"/>
              </a:rPr>
              <a:t>January 2008, pp. 115–121; S. N. Mehta, “Why Mentoring Works,” </a:t>
            </a:r>
            <a:r>
              <a:rPr lang="en-US" sz="1200" i="1" kern="1200" dirty="0">
                <a:solidFill>
                  <a:schemeClr val="tx1"/>
                </a:solidFill>
                <a:effectLst/>
                <a:latin typeface="+mn-lt"/>
                <a:ea typeface="+mn-ea"/>
                <a:cs typeface="+mn-cs"/>
              </a:rPr>
              <a:t>Fortune, </a:t>
            </a:r>
            <a:r>
              <a:rPr lang="en-US" sz="1200" kern="1200" dirty="0">
                <a:solidFill>
                  <a:schemeClr val="tx1"/>
                </a:solidFill>
                <a:effectLst/>
                <a:latin typeface="+mn-lt"/>
                <a:ea typeface="+mn-ea"/>
                <a:cs typeface="+mn-cs"/>
              </a:rPr>
              <a:t>July 9, 2001, p. 119; and D. A. Thomas, “Race Matters: The Truth About Mentoring Minorities,” </a:t>
            </a:r>
            <a:r>
              <a:rPr lang="en-US" sz="1200" i="1" kern="1200" dirty="0">
                <a:solidFill>
                  <a:schemeClr val="tx1"/>
                </a:solidFill>
                <a:effectLst/>
                <a:latin typeface="+mn-lt"/>
                <a:ea typeface="+mn-ea"/>
                <a:cs typeface="+mn-cs"/>
              </a:rPr>
              <a:t>Harvard Business Review, </a:t>
            </a:r>
            <a:r>
              <a:rPr lang="en-US" sz="1200" kern="1200" dirty="0">
                <a:solidFill>
                  <a:schemeClr val="tx1"/>
                </a:solidFill>
                <a:effectLst/>
                <a:latin typeface="+mn-lt"/>
                <a:ea typeface="+mn-ea"/>
                <a:cs typeface="+mn-cs"/>
              </a:rPr>
              <a:t>April 2001, pp. 99–107.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742189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human nature is to not accept or approach anyone who is different from us. But it doesn’t make discrimination of any type or form acceptable. And we live and work in a multicultural context. So the challenge for organizations is to find ways for employees to be effective in dealing with others who aren’t like them. That’s where diversity skills training, </a:t>
            </a:r>
            <a:r>
              <a:rPr lang="en-US" dirty="0">
                <a:cs typeface="Arial" charset="0"/>
              </a:rPr>
              <a:t>specialized training to educate employees about the importance of diversity and teach them skills for working in a diverse workplace, comes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diversity skills training programs start with </a:t>
            </a:r>
            <a:r>
              <a:rPr lang="en-US" sz="1200" i="1" kern="1200" dirty="0">
                <a:solidFill>
                  <a:schemeClr val="tx1"/>
                </a:solidFill>
                <a:effectLst/>
                <a:latin typeface="+mn-lt"/>
                <a:ea typeface="+mn-ea"/>
                <a:cs typeface="+mn-cs"/>
              </a:rPr>
              <a:t>diversity awareness training. </a:t>
            </a:r>
            <a:r>
              <a:rPr lang="en-US" sz="1200" kern="1200" dirty="0">
                <a:solidFill>
                  <a:schemeClr val="tx1"/>
                </a:solidFill>
                <a:effectLst/>
                <a:latin typeface="+mn-lt"/>
                <a:ea typeface="+mn-ea"/>
                <a:cs typeface="+mn-cs"/>
              </a:rPr>
              <a:t>During this type of training, employees are made aware of the assumptions and biases they may have. Once we recognize that, we can look at increasing our sensitivity and openness to those who are different from us.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918250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Employee resource groups</a:t>
            </a:r>
            <a:r>
              <a:rPr lang="en-US" dirty="0">
                <a:cs typeface="Arial" charset="0"/>
              </a:rPr>
              <a:t> are made up of employees connected by some common dimension of diversity. Such groups typically are formed by the employees themselves, not the organizations. However, it’s important for organizations to recognize and support these groups.</a:t>
            </a:r>
          </a:p>
          <a:p>
            <a:pPr eaLnBrk="1" hangingPunct="1"/>
            <a:endParaRPr lang="en-US" dirty="0">
              <a:cs typeface="Arial" charset="0"/>
            </a:endParaRPr>
          </a:p>
          <a:p>
            <a:r>
              <a:rPr lang="en-US" sz="1200" kern="1200" dirty="0">
                <a:solidFill>
                  <a:schemeClr val="tx1"/>
                </a:solidFill>
                <a:effectLst/>
                <a:latin typeface="+mn-lt"/>
                <a:ea typeface="+mn-ea"/>
                <a:cs typeface="+mn-cs"/>
              </a:rPr>
              <a:t>Why are they so prevalent? The main reason is that diverse groups have the opportunity to see that their existence is acknowledged and that they have the support of people within and outside the group. Individuals in a minority often feel invisible and not important in the overall organizational scheme of things. Employee resource groups provide an opportunity for those individuals to have a voice.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4991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cs typeface="Arial" charset="0"/>
              </a:rPr>
              <a:t>The demographic characteristics that we tend to think of when we think of diversity—age, race, gender, ethnicity, and so on—are just the tip of the iceberg. These demographic differences reflect </a:t>
            </a:r>
            <a:r>
              <a:rPr lang="en-US" sz="1200" b="1" dirty="0">
                <a:cs typeface="Arial" charset="0"/>
              </a:rPr>
              <a:t>surface-level diversity</a:t>
            </a:r>
            <a:r>
              <a:rPr lang="en-US" sz="1200" dirty="0">
                <a:cs typeface="Arial" charset="0"/>
              </a:rPr>
              <a:t>, which are easily perceived differences that may trigger certain stereotypes but that do not necessarily reflect the ways people think or feel. Such surface-level differences in characteristics can affect the way people perceive others, especially when it comes to assumptions or stereotyping.</a:t>
            </a:r>
          </a:p>
          <a:p>
            <a:pPr eaLnBrk="1" hangingPunct="1"/>
            <a:endParaRPr lang="en-US" sz="1200" dirty="0">
              <a:cs typeface="Arial" charset="0"/>
            </a:endParaRPr>
          </a:p>
          <a:p>
            <a:pPr eaLnBrk="1" hangingPunct="1"/>
            <a:r>
              <a:rPr lang="en-US" sz="1200" dirty="0">
                <a:cs typeface="Arial" charset="0"/>
              </a:rPr>
              <a:t>As people get to know one another, these surface-level differences become less important and </a:t>
            </a:r>
            <a:r>
              <a:rPr lang="en-US" sz="1200" b="1" dirty="0">
                <a:cs typeface="Arial" charset="0"/>
              </a:rPr>
              <a:t>deep-level diversity</a:t>
            </a:r>
            <a:r>
              <a:rPr lang="en-US" sz="1200" dirty="0">
                <a:cs typeface="Arial" charset="0"/>
              </a:rPr>
              <a:t>—differences in values, personality, and work preferences—becomes more important. These deep-level differences can affect the way people view organizational work rewards, communicate, react to leaders, negotiate, and generally behave at work.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Diversity </a:t>
            </a:r>
            <a:r>
              <a:rPr lang="en-US" i="1" dirty="0">
                <a:cs typeface="Arial" charset="0"/>
              </a:rPr>
              <a:t>is</a:t>
            </a:r>
            <a:r>
              <a:rPr lang="en-US" dirty="0">
                <a:cs typeface="Arial" charset="0"/>
              </a:rPr>
              <a:t>, after all, about people, both inside and outside the organization. The people management benefits that organizations get because of their workforce diversity efforts revolve around attracting and retaining a talented workforce.</a:t>
            </a:r>
          </a:p>
          <a:p>
            <a:pPr eaLnBrk="1" hangingPunct="1"/>
            <a:endParaRPr lang="en-US" dirty="0">
              <a:cs typeface="Arial" charset="0"/>
            </a:endParaRPr>
          </a:p>
          <a:p>
            <a:pPr eaLnBrk="1" hangingPunct="1"/>
            <a:r>
              <a:rPr lang="en-US" dirty="0">
                <a:cs typeface="Arial" charset="0"/>
              </a:rPr>
              <a:t>Performance benefits that organizations get from workforce diversity include cost savings and improvements in organizational functioning. The cost savings can be significant when organizations that cultivate a diverse workforce reduce employee turnover, absenteeism, and the chance of lawsuits.</a:t>
            </a:r>
          </a:p>
          <a:p>
            <a:pPr eaLnBrk="1" hangingPunct="1"/>
            <a:endParaRPr lang="en-US" dirty="0">
              <a:cs typeface="Arial" charset="0"/>
            </a:endParaRPr>
          </a:p>
          <a:p>
            <a:pPr eaLnBrk="1" hangingPunct="1"/>
            <a:r>
              <a:rPr lang="en-US" dirty="0">
                <a:cs typeface="Arial" charset="0"/>
              </a:rPr>
              <a:t>Organizations also benefit strategically from a diverse workforce. You have to look at managing workforce diversity as the key to extracting the best talent, performance, market share, and suppliers from a diverse country and world. One important strategic benefit is that with a diverse workforce, organizations can better anticipate and respond to changing consumer needs. Diverse employees bring a variety of points of view and approaches to opportunities, which can improve how the organization markets to diverse consumers.</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0786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we’ve seen so far, diversity is a big issue, and an important issue, in today’s workplaces. What types of dissimilarities—that is, diversity—do we find in those workplaces? Exhibit 5-5 shows several types of workplace diversity. Let’s work our way through the different types.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85073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after 20-plus years of the ADA, organizations and managers still have fears about employing disabled workers. A survey by the U.S. Department of Labor looked at these unfounded fears. Exhibit 5-6 describes some of those fears as well as the reality; that is, what it’s really like. </a:t>
            </a:r>
            <a:endParaRPr lang="en-US" dirty="0"/>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Sources: </a:t>
            </a:r>
            <a:r>
              <a:rPr lang="en-US" sz="1200" kern="1200" dirty="0">
                <a:solidFill>
                  <a:schemeClr val="tx1"/>
                </a:solidFill>
                <a:effectLst/>
                <a:latin typeface="+mn-lt"/>
                <a:ea typeface="+mn-ea"/>
                <a:cs typeface="+mn-cs"/>
              </a:rPr>
              <a:t>Based on R. Braum, “Disabled Workers: Employer Fears Are Groundless,” </a:t>
            </a:r>
            <a:r>
              <a:rPr lang="en-US" sz="1200" i="1" kern="1200" dirty="0">
                <a:solidFill>
                  <a:schemeClr val="tx1"/>
                </a:solidFill>
                <a:effectLst/>
                <a:latin typeface="+mn-lt"/>
                <a:ea typeface="+mn-ea"/>
                <a:cs typeface="+mn-cs"/>
              </a:rPr>
              <a:t>Bloomberg BusinessWeek, </a:t>
            </a:r>
            <a:r>
              <a:rPr lang="en-US" sz="1200" kern="1200" dirty="0">
                <a:solidFill>
                  <a:schemeClr val="tx1"/>
                </a:solidFill>
                <a:effectLst/>
                <a:latin typeface="+mn-lt"/>
                <a:ea typeface="+mn-ea"/>
                <a:cs typeface="+mn-cs"/>
              </a:rPr>
              <a:t>October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2, 2009; and “Survey of Employer Perspectives on the Employment of People with Disabilities,” U.S. Department of Labor/Office of Disability Employment Policy, November 2008.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48096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Despite the benefits that we know workforce diversity brings to organizations, managers still face challenges in creating accommodating and safe work environments for diverse employees. </a:t>
            </a:r>
          </a:p>
          <a:p>
            <a:pPr eaLnBrk="1" hangingPunct="1"/>
            <a:endParaRPr lang="en-US" dirty="0">
              <a:cs typeface="Arial" charset="0"/>
            </a:endParaRPr>
          </a:p>
          <a:p>
            <a:pPr eaLnBrk="1" hangingPunct="1"/>
            <a:r>
              <a:rPr lang="en-US" b="1" dirty="0">
                <a:cs typeface="Arial" charset="0"/>
              </a:rPr>
              <a:t>Bias </a:t>
            </a:r>
            <a:r>
              <a:rPr lang="en-US" dirty="0">
                <a:cs typeface="Arial" charset="0"/>
              </a:rPr>
              <a:t>is a term that describes a tendency or preference toward a particular perspective or ideology. It’s generally seen as a “one-sided” perspective. Our personal biases cause us to have preconceived opinions about people or things. Such preconceived opinions can create all kinds of inaccurate judgments and attitudes. One outcome of our personal biases can be </a:t>
            </a:r>
            <a:r>
              <a:rPr lang="en-US" b="1" dirty="0">
                <a:cs typeface="Arial" charset="0"/>
              </a:rPr>
              <a:t>prejudice</a:t>
            </a:r>
            <a:r>
              <a:rPr lang="en-US" dirty="0">
                <a:cs typeface="Arial" charset="0"/>
              </a:rPr>
              <a:t>, a preconceived belief, opinion, or judgment toward a person or a group of people. Our prejudice can be based on all the types of diversity we discussed: race, gender, ethnicity, age, disability, religion, sexual orientation, or even other personal characteristics.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42718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J. Levitz and P. Shishkin, “More Workers Cite Age Bias After Layoffs,” </a:t>
            </a:r>
            <a:r>
              <a:rPr lang="en-US" sz="1200" i="1" kern="1200" dirty="0">
                <a:solidFill>
                  <a:schemeClr val="tx1"/>
                </a:solidFill>
                <a:effectLst/>
                <a:latin typeface="+mn-lt"/>
                <a:ea typeface="+mn-ea"/>
                <a:cs typeface="+mn-cs"/>
              </a:rPr>
              <a:t>Wall Street Journal</a:t>
            </a:r>
            <a:r>
              <a:rPr lang="en-US" sz="1200" kern="1200" dirty="0">
                <a:solidFill>
                  <a:schemeClr val="tx1"/>
                </a:solidFill>
                <a:effectLst/>
                <a:latin typeface="+mn-lt"/>
                <a:ea typeface="+mn-ea"/>
                <a:cs typeface="+mn-cs"/>
              </a:rPr>
              <a:t>, March 11, 2009, pp. </a:t>
            </a:r>
            <a:endParaRPr lang="en-US" dirty="0"/>
          </a:p>
          <a:p>
            <a:r>
              <a:rPr lang="en-US" sz="1200" kern="1200" dirty="0">
                <a:solidFill>
                  <a:schemeClr val="tx1"/>
                </a:solidFill>
                <a:effectLst/>
                <a:latin typeface="+mn-lt"/>
                <a:ea typeface="+mn-ea"/>
                <a:cs typeface="+mn-cs"/>
              </a:rPr>
              <a:t>D1–D2. </a:t>
            </a:r>
            <a:endParaRPr lang="en-US" dirty="0"/>
          </a:p>
          <a:p>
            <a:r>
              <a:rPr lang="en-US" sz="1200" kern="1200" dirty="0">
                <a:solidFill>
                  <a:schemeClr val="tx1"/>
                </a:solidFill>
                <a:effectLst/>
                <a:latin typeface="+mn-lt"/>
                <a:ea typeface="+mn-ea"/>
                <a:cs typeface="+mn-cs"/>
              </a:rPr>
              <a:t>W. M. Bulkeley, “A Data-Storage Titan Confronts Bias Claims,” </a:t>
            </a:r>
            <a:r>
              <a:rPr lang="en-US" sz="1200" i="1" kern="1200" dirty="0">
                <a:solidFill>
                  <a:schemeClr val="tx1"/>
                </a:solidFill>
                <a:effectLst/>
                <a:latin typeface="+mn-lt"/>
                <a:ea typeface="+mn-ea"/>
                <a:cs typeface="+mn-cs"/>
              </a:rPr>
              <a:t>Wall Street Journal</a:t>
            </a:r>
            <a:r>
              <a:rPr lang="en-US" sz="1200" kern="1200" dirty="0">
                <a:solidFill>
                  <a:schemeClr val="tx1"/>
                </a:solidFill>
                <a:effectLst/>
                <a:latin typeface="+mn-lt"/>
                <a:ea typeface="+mn-ea"/>
                <a:cs typeface="+mn-cs"/>
              </a:rPr>
              <a:t>, September 12, 2007, pp. A1, </a:t>
            </a:r>
          </a:p>
          <a:p>
            <a:r>
              <a:rPr lang="en-US" sz="1200" kern="1200" dirty="0">
                <a:solidFill>
                  <a:schemeClr val="tx1"/>
                </a:solidFill>
                <a:effectLst/>
                <a:latin typeface="+mn-lt"/>
                <a:ea typeface="+mn-ea"/>
                <a:cs typeface="+mn-cs"/>
              </a:rPr>
              <a:t>A16. </a:t>
            </a:r>
          </a:p>
          <a:p>
            <a:r>
              <a:rPr lang="en-US" sz="1200" kern="1200" dirty="0">
                <a:solidFill>
                  <a:schemeClr val="tx1"/>
                </a:solidFill>
                <a:effectLst/>
                <a:latin typeface="+mn-lt"/>
                <a:ea typeface="+mn-ea"/>
                <a:cs typeface="+mn-cs"/>
              </a:rPr>
              <a:t>D. Walker, “Incident with Noose Stirs Old Memories,” </a:t>
            </a:r>
            <a:r>
              <a:rPr lang="en-US" sz="1200" i="1" kern="1200" dirty="0">
                <a:solidFill>
                  <a:schemeClr val="tx1"/>
                </a:solidFill>
                <a:effectLst/>
                <a:latin typeface="+mn-lt"/>
                <a:ea typeface="+mn-ea"/>
                <a:cs typeface="+mn-cs"/>
              </a:rPr>
              <a:t>McClatchy-Tribune Business News</a:t>
            </a:r>
            <a:r>
              <a:rPr lang="en-US" sz="1200" kern="1200" dirty="0">
                <a:solidFill>
                  <a:schemeClr val="tx1"/>
                </a:solidFill>
                <a:effectLst/>
                <a:latin typeface="+mn-lt"/>
                <a:ea typeface="+mn-ea"/>
                <a:cs typeface="+mn-cs"/>
              </a:rPr>
              <a:t>, June 29, 2008; and </a:t>
            </a:r>
          </a:p>
          <a:p>
            <a:r>
              <a:rPr lang="en-US" sz="1200" kern="1200" dirty="0">
                <a:solidFill>
                  <a:schemeClr val="tx1"/>
                </a:solidFill>
                <a:effectLst/>
                <a:latin typeface="+mn-lt"/>
                <a:ea typeface="+mn-ea"/>
                <a:cs typeface="+mn-cs"/>
              </a:rPr>
              <a:t>D. Solis, “Racial Horror Stories Keep EEOC Busy,” </a:t>
            </a:r>
            <a:r>
              <a:rPr lang="en-US" sz="1200" i="1" kern="1200" dirty="0">
                <a:solidFill>
                  <a:schemeClr val="tx1"/>
                </a:solidFill>
                <a:effectLst/>
                <a:latin typeface="+mn-lt"/>
                <a:ea typeface="+mn-ea"/>
                <a:cs typeface="+mn-cs"/>
              </a:rPr>
              <a:t>Knight-Ridder Tribune Business News</a:t>
            </a:r>
            <a:r>
              <a:rPr lang="en-US" sz="1200" kern="1200" dirty="0">
                <a:solidFill>
                  <a:schemeClr val="tx1"/>
                </a:solidFill>
                <a:effectLst/>
                <a:latin typeface="+mn-lt"/>
                <a:ea typeface="+mn-ea"/>
                <a:cs typeface="+mn-cs"/>
              </a:rPr>
              <a:t>, July 30, 2005, p. 1. </a:t>
            </a:r>
          </a:p>
          <a:p>
            <a:r>
              <a:rPr lang="en-US" sz="1200" kern="1200" dirty="0">
                <a:solidFill>
                  <a:schemeClr val="tx1"/>
                </a:solidFill>
                <a:effectLst/>
                <a:latin typeface="+mn-lt"/>
                <a:ea typeface="+mn-ea"/>
                <a:cs typeface="+mn-cs"/>
              </a:rPr>
              <a:t>d. H. Ibish and A. Stewart, </a:t>
            </a:r>
            <a:r>
              <a:rPr lang="en-US" sz="1200" i="1" kern="1200" dirty="0">
                <a:solidFill>
                  <a:schemeClr val="tx1"/>
                </a:solidFill>
                <a:effectLst/>
                <a:latin typeface="+mn-lt"/>
                <a:ea typeface="+mn-ea"/>
                <a:cs typeface="+mn-cs"/>
              </a:rPr>
              <a:t>Report on Hate Crimes and Discrimination Against Arab Americans: The Post- </a:t>
            </a:r>
            <a:endParaRPr lang="en-US" dirty="0"/>
          </a:p>
          <a:p>
            <a:r>
              <a:rPr lang="en-US" sz="1200" i="1" kern="1200" dirty="0">
                <a:solidFill>
                  <a:schemeClr val="tx1"/>
                </a:solidFill>
                <a:effectLst/>
                <a:latin typeface="+mn-lt"/>
                <a:ea typeface="+mn-ea"/>
                <a:cs typeface="+mn-cs"/>
              </a:rPr>
              <a:t>September 11 Backlash, September 11, 2001–October 11, 2001 </a:t>
            </a:r>
            <a:r>
              <a:rPr lang="en-US" sz="1200" kern="1200" dirty="0">
                <a:solidFill>
                  <a:schemeClr val="tx1"/>
                </a:solidFill>
                <a:effectLst/>
                <a:latin typeface="+mn-lt"/>
                <a:ea typeface="+mn-ea"/>
                <a:cs typeface="+mn-cs"/>
              </a:rPr>
              <a:t>(Washington, DC: American-Arab Anti- </a:t>
            </a:r>
            <a:endParaRPr lang="en-US" dirty="0"/>
          </a:p>
          <a:p>
            <a:r>
              <a:rPr lang="en-US" sz="1200" kern="1200" dirty="0">
                <a:solidFill>
                  <a:schemeClr val="tx1"/>
                </a:solidFill>
                <a:effectLst/>
                <a:latin typeface="+mn-lt"/>
                <a:ea typeface="+mn-ea"/>
                <a:cs typeface="+mn-cs"/>
              </a:rPr>
              <a:t>Discrimination Committee, 2003). </a:t>
            </a:r>
            <a:endParaRPr lang="en-US" dirty="0"/>
          </a:p>
          <a:p>
            <a:r>
              <a:rPr lang="en-US" sz="1200" kern="1200" dirty="0">
                <a:solidFill>
                  <a:schemeClr val="tx1"/>
                </a:solidFill>
                <a:effectLst/>
                <a:latin typeface="+mn-lt"/>
                <a:ea typeface="+mn-ea"/>
                <a:cs typeface="+mn-cs"/>
              </a:rPr>
              <a:t>A. Raghavan, “Wall Street’s Disappearing Women,” </a:t>
            </a:r>
            <a:r>
              <a:rPr lang="en-US" sz="1200" i="1" kern="1200" dirty="0">
                <a:solidFill>
                  <a:schemeClr val="tx1"/>
                </a:solidFill>
                <a:effectLst/>
                <a:latin typeface="+mn-lt"/>
                <a:ea typeface="+mn-ea"/>
                <a:cs typeface="+mn-cs"/>
              </a:rPr>
              <a:t>Forbes</a:t>
            </a:r>
            <a:r>
              <a:rPr lang="en-US" sz="1200" kern="1200" dirty="0">
                <a:solidFill>
                  <a:schemeClr val="tx1"/>
                </a:solidFill>
                <a:effectLst/>
                <a:latin typeface="+mn-lt"/>
                <a:ea typeface="+mn-ea"/>
                <a:cs typeface="+mn-cs"/>
              </a:rPr>
              <a:t>, March 16, 2009, pp. 72–78. </a:t>
            </a:r>
          </a:p>
          <a:p>
            <a:r>
              <a:rPr lang="en-US" sz="1200" kern="1200" dirty="0">
                <a:solidFill>
                  <a:schemeClr val="tx1"/>
                </a:solidFill>
                <a:effectLst/>
                <a:latin typeface="+mn-lt"/>
                <a:ea typeface="+mn-ea"/>
                <a:cs typeface="+mn-cs"/>
              </a:rPr>
              <a:t>L. M. Cortina, “Unseen Injustice: Incivility as Modern Discrimination in Organizations.”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a:t>
            </a:r>
            <a:r>
              <a:rPr lang="en-US" sz="1200" kern="1200" dirty="0">
                <a:solidFill>
                  <a:schemeClr val="tx1"/>
                </a:solidFill>
                <a:effectLst/>
                <a:latin typeface="+mn-lt"/>
                <a:ea typeface="+mn-ea"/>
                <a:cs typeface="+mn-cs"/>
              </a:rPr>
              <a:t>: S. Robbins and T. Judge, </a:t>
            </a:r>
            <a:r>
              <a:rPr lang="en-US" sz="1200" i="1" kern="1200" dirty="0">
                <a:solidFill>
                  <a:schemeClr val="tx1"/>
                </a:solidFill>
                <a:effectLst/>
                <a:latin typeface="+mn-lt"/>
                <a:ea typeface="+mn-ea"/>
                <a:cs typeface="+mn-cs"/>
              </a:rPr>
              <a:t>Organizational Behavior</a:t>
            </a:r>
            <a:r>
              <a:rPr lang="en-US" sz="1200" kern="1200" dirty="0">
                <a:solidFill>
                  <a:schemeClr val="tx1"/>
                </a:solidFill>
                <a:effectLst/>
                <a:latin typeface="+mn-lt"/>
                <a:ea typeface="+mn-ea"/>
                <a:cs typeface="+mn-cs"/>
              </a:rPr>
              <a:t>, 15th ed., Prentice Hall, p. 43.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2516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the 1980s, the term </a:t>
            </a:r>
            <a:r>
              <a:rPr lang="en-US" b="1" dirty="0">
                <a:cs typeface="Arial" charset="0"/>
              </a:rPr>
              <a:t>glass ceiling</a:t>
            </a:r>
            <a:r>
              <a:rPr lang="en-US" dirty="0">
                <a:cs typeface="Arial" charset="0"/>
              </a:rPr>
              <a:t>, first used in a </a:t>
            </a:r>
            <a:r>
              <a:rPr lang="en-US" i="1" dirty="0">
                <a:cs typeface="Arial" charset="0"/>
              </a:rPr>
              <a:t>Wall Street Journal </a:t>
            </a:r>
            <a:r>
              <a:rPr lang="en-US" dirty="0">
                <a:cs typeface="Arial" charset="0"/>
              </a:rPr>
              <a:t>article, refers to the invisible barrier that separates women and minorities from top management</a:t>
            </a:r>
            <a:r>
              <a:rPr lang="en-US" baseline="0" dirty="0">
                <a:cs typeface="Arial" charset="0"/>
              </a:rPr>
              <a:t> </a:t>
            </a:r>
            <a:r>
              <a:rPr lang="en-US" dirty="0">
                <a:cs typeface="Arial" charset="0"/>
              </a:rPr>
              <a:t>positions. The idea of a “ceiling” means something is blocking upward movement and the idea of “glass” is that whatever’s blocking the way isn’t immediately apparent.</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Research on the glass ceiling has looked at identifying the organizational practices and interpersonal biases that have blocked women’s advancement. Findings from those studies have ranged from lack of mentoring to sex stereotyping, views that associate masculine traits with leader effectiveness, and bosses’ perceptions of family–work conflict.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1750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fact is that federal laws have</a:t>
            </a:r>
            <a:r>
              <a:rPr lang="en-US" i="1" dirty="0">
                <a:cs typeface="Arial" charset="0"/>
              </a:rPr>
              <a:t> </a:t>
            </a:r>
            <a:r>
              <a:rPr lang="en-US" dirty="0">
                <a:cs typeface="Arial" charset="0"/>
              </a:rPr>
              <a:t>contributed to some of the social change we’ve seen over the last 50-plus years. Failure to comply with federal laws, can be costly and damaging to an organization’s bottom line and reputation. It’s important that managers know what they can and cannot do legally and ensure that all employees understand as well.</a:t>
            </a:r>
          </a:p>
          <a:p>
            <a:pPr eaLnBrk="1" hangingPunct="1"/>
            <a:endParaRPr lang="en-US" dirty="0">
              <a:cs typeface="Arial" charset="0"/>
            </a:endParaRPr>
          </a:p>
          <a:p>
            <a:pPr eaLnBrk="1" hangingPunct="1"/>
            <a:r>
              <a:rPr lang="en-US" dirty="0">
                <a:cs typeface="Arial" charset="0"/>
              </a:rPr>
              <a:t>However, effectively managing workplace diversity needs to be more than understanding and complying with federal laws. Organizations that are successful at managing diversity use additional diversity initiatives and programs.</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U.S. Equal Employment Opportunity Commission, </a:t>
            </a:r>
            <a:r>
              <a:rPr lang="en-US" sz="1200" kern="1200" dirty="0" err="1">
                <a:solidFill>
                  <a:schemeClr val="tx1"/>
                </a:solidFill>
                <a:effectLst/>
                <a:latin typeface="+mn-lt"/>
                <a:ea typeface="+mn-ea"/>
                <a:cs typeface="+mn-cs"/>
              </a:rPr>
              <a:t>www.eeoc.gov</a:t>
            </a:r>
            <a:r>
              <a:rPr lang="en-US" sz="1200" kern="1200" dirty="0">
                <a:solidFill>
                  <a:schemeClr val="tx1"/>
                </a:solidFill>
                <a:effectLst/>
                <a:latin typeface="+mn-lt"/>
                <a:ea typeface="+mn-ea"/>
                <a:cs typeface="+mn-cs"/>
              </a:rPr>
              <a:t>.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759617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3/12/2024</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3/12/2024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3/12/2024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80762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3/12/2024</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3/12/2024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3/12/2024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3/12/2024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3/12/2024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3/12/2024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3/12/2024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3/12/2024</a:t>
            </a:fld>
            <a:endParaRPr lang="en-US" dirty="0"/>
          </a:p>
        </p:txBody>
      </p:sp>
      <p:pic>
        <p:nvPicPr>
          <p:cNvPr id="7" name="Picture 6" descr="Pearson Logo"/>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4</a:t>
            </a:r>
          </a:p>
        </p:txBody>
      </p:sp>
      <p:sp>
        <p:nvSpPr>
          <p:cNvPr id="4" name="Text Placeholder 3"/>
          <p:cNvSpPr>
            <a:spLocks noGrp="1"/>
          </p:cNvSpPr>
          <p:nvPr>
            <p:ph type="body" sz="quarter" idx="15"/>
          </p:nvPr>
        </p:nvSpPr>
        <p:spPr/>
        <p:txBody>
          <a:bodyPr/>
          <a:lstStyle/>
          <a:p>
            <a:r>
              <a:rPr lang="en-US" dirty="0"/>
              <a:t>Managing Diversity</a:t>
            </a:r>
          </a:p>
        </p:txBody>
      </p:sp>
      <p:sp>
        <p:nvSpPr>
          <p:cNvPr id="8" name="Text Placeholder 7"/>
          <p:cNvSpPr txBox="1">
            <a:spLocks noGrp="1"/>
          </p:cNvSpPr>
          <p:nvPr>
            <p:ph type="body" sz="quarter" idx="4294967295"/>
          </p:nvPr>
        </p:nvSpPr>
        <p:spPr>
          <a:xfrm>
            <a:off x="2889250" y="6427788"/>
            <a:ext cx="5870575" cy="274320"/>
          </a:xfrm>
          <a:prstGeom prst="rect">
            <a:avLst/>
          </a:prstGeom>
          <a:solidFill>
            <a:schemeClr val="bg1"/>
          </a:solidFill>
        </p:spPr>
        <p:txBody>
          <a:bodyPr wrap="square" rtlCol="0">
            <a:spAutoFit/>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742432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Glass Ceiling</a:t>
            </a:r>
          </a:p>
        </p:txBody>
      </p:sp>
      <p:sp>
        <p:nvSpPr>
          <p:cNvPr id="3" name="Content Placeholder 2"/>
          <p:cNvSpPr>
            <a:spLocks noGrp="1"/>
          </p:cNvSpPr>
          <p:nvPr>
            <p:ph idx="1"/>
          </p:nvPr>
        </p:nvSpPr>
        <p:spPr/>
        <p:txBody>
          <a:bodyPr/>
          <a:lstStyle/>
          <a:p>
            <a:r>
              <a:rPr lang="en-US" sz="2800" b="1" dirty="0"/>
              <a:t>Glass ceiling</a:t>
            </a:r>
            <a:r>
              <a:rPr lang="en-US" sz="2800" dirty="0"/>
              <a:t>: the invisible barrier that separates women and minorities from top management positions (career path for men and women, minorities)</a:t>
            </a:r>
          </a:p>
        </p:txBody>
      </p:sp>
    </p:spTree>
    <p:extLst>
      <p:ext uri="{BB962C8B-B14F-4D97-AF65-F5344CB8AC3E}">
        <p14:creationId xmlns:p14="http://schemas.microsoft.com/office/powerpoint/2010/main" val="203442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charset="0"/>
                <a:ea typeface="Times New Roman" charset="0"/>
                <a:cs typeface="Times New Roman" charset="0"/>
              </a:rPr>
              <a:t>Exhibit 4-8</a:t>
            </a:r>
            <a:br>
              <a:rPr lang="en-US" sz="3200" dirty="0">
                <a:latin typeface="Times New Roman" charset="0"/>
                <a:ea typeface="Times New Roman" charset="0"/>
                <a:cs typeface="Times New Roman" charset="0"/>
              </a:rPr>
            </a:br>
            <a:r>
              <a:rPr lang="en-US" sz="3200" dirty="0">
                <a:latin typeface="Times New Roman" charset="0"/>
                <a:ea typeface="Times New Roman" charset="0"/>
                <a:cs typeface="Times New Roman" charset="0"/>
              </a:rPr>
              <a:t>Major Equal Employment Opportunity Laws</a:t>
            </a:r>
          </a:p>
        </p:txBody>
      </p:sp>
      <p:graphicFrame>
        <p:nvGraphicFramePr>
          <p:cNvPr id="5" name="Table 4"/>
          <p:cNvGraphicFramePr>
            <a:graphicFrameLocks noGrp="1"/>
          </p:cNvGraphicFramePr>
          <p:nvPr>
            <p:extLst>
              <p:ext uri="{D42A27DB-BD31-4B8C-83A1-F6EECF244321}">
                <p14:modId xmlns:p14="http://schemas.microsoft.com/office/powerpoint/2010/main" val="4176216067"/>
              </p:ext>
            </p:extLst>
          </p:nvPr>
        </p:nvGraphicFramePr>
        <p:xfrm>
          <a:off x="152400" y="1304925"/>
          <a:ext cx="8839200" cy="4962704"/>
        </p:xfrm>
        <a:graphic>
          <a:graphicData uri="http://schemas.openxmlformats.org/drawingml/2006/table">
            <a:tbl>
              <a:tblPr firstRow="1" bandRow="1">
                <a:tableStyleId>{3B4B98B0-60AC-42C2-AFA5-B58CD77FA1E5}</a:tableStyleId>
              </a:tblPr>
              <a:tblGrid>
                <a:gridCol w="1371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304805">
                <a:tc>
                  <a:txBody>
                    <a:bodyPr/>
                    <a:lstStyle/>
                    <a:p>
                      <a:r>
                        <a:rPr lang="en-US" sz="1200" dirty="0"/>
                        <a:t>Year</a:t>
                      </a:r>
                    </a:p>
                  </a:txBody>
                  <a:tcPr/>
                </a:tc>
                <a:tc>
                  <a:txBody>
                    <a:bodyPr/>
                    <a:lstStyle/>
                    <a:p>
                      <a:r>
                        <a:rPr lang="en-US" sz="1200" dirty="0"/>
                        <a:t>Law or Ruling</a:t>
                      </a:r>
                    </a:p>
                  </a:txBody>
                  <a:tcPr/>
                </a:tc>
                <a:tc>
                  <a:txBody>
                    <a:bodyPr/>
                    <a:lstStyle/>
                    <a:p>
                      <a:r>
                        <a:rPr lang="en-US" sz="1200" dirty="0"/>
                        <a:t>Description</a:t>
                      </a:r>
                    </a:p>
                  </a:txBody>
                  <a:tcPr/>
                </a:tc>
                <a:extLst>
                  <a:ext uri="{0D108BD9-81ED-4DB2-BD59-A6C34878D82A}">
                    <a16:rowId xmlns:a16="http://schemas.microsoft.com/office/drawing/2014/main" val="10000"/>
                  </a:ext>
                </a:extLst>
              </a:tr>
              <a:tr h="268779">
                <a:tc>
                  <a:txBody>
                    <a:bodyPr/>
                    <a:lstStyle/>
                    <a:p>
                      <a:r>
                        <a:rPr lang="en-US" sz="1200" dirty="0"/>
                        <a:t>1963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Equal Pay Act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Prohibits pay differences for equal work based on gender</a:t>
                      </a:r>
                      <a:endParaRPr lang="en-US" sz="1200" dirty="0"/>
                    </a:p>
                  </a:txBody>
                  <a:tcPr/>
                </a:tc>
                <a:extLst>
                  <a:ext uri="{0D108BD9-81ED-4DB2-BD59-A6C34878D82A}">
                    <a16:rowId xmlns:a16="http://schemas.microsoft.com/office/drawing/2014/main" val="10001"/>
                  </a:ext>
                </a:extLst>
              </a:tr>
              <a:tr h="436419">
                <a:tc>
                  <a:txBody>
                    <a:bodyPr/>
                    <a:lstStyle/>
                    <a:p>
                      <a:r>
                        <a:rPr lang="en-US" sz="1200" dirty="0"/>
                        <a:t>1974 (amended in 1972)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Civil Rights Act, Title VII</a:t>
                      </a:r>
                      <a:endParaRPr lang="en-US" sz="1200" dirty="0"/>
                    </a:p>
                  </a:txBody>
                  <a:tcPr/>
                </a:tc>
                <a:tc>
                  <a:txBody>
                    <a:bodyPr/>
                    <a:lstStyle/>
                    <a:p>
                      <a:r>
                        <a:rPr lang="en-US" sz="1200" kern="1200" dirty="0">
                          <a:solidFill>
                            <a:schemeClr val="tx1"/>
                          </a:solidFill>
                          <a:effectLst/>
                          <a:latin typeface="+mn-lt"/>
                          <a:ea typeface="+mn-ea"/>
                          <a:cs typeface="+mn-cs"/>
                        </a:rPr>
                        <a:t>Prohibits discrimination based on race, color, religion, national origin, or gender</a:t>
                      </a:r>
                      <a:endParaRPr lang="en-US" sz="1200" dirty="0"/>
                    </a:p>
                  </a:txBody>
                  <a:tcPr/>
                </a:tc>
                <a:extLst>
                  <a:ext uri="{0D108BD9-81ED-4DB2-BD59-A6C34878D82A}">
                    <a16:rowId xmlns:a16="http://schemas.microsoft.com/office/drawing/2014/main" val="10002"/>
                  </a:ext>
                </a:extLst>
              </a:tr>
              <a:tr h="436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1967 (amended in 1978)</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Age Discrimination in Employment Act</a:t>
                      </a:r>
                      <a:endParaRPr lang="en-US" sz="1200" dirty="0"/>
                    </a:p>
                  </a:txBody>
                  <a:tcPr/>
                </a:tc>
                <a:tc>
                  <a:txBody>
                    <a:bodyPr/>
                    <a:lstStyle/>
                    <a:p>
                      <a:r>
                        <a:rPr lang="en-US" sz="1200" kern="1200" dirty="0">
                          <a:solidFill>
                            <a:schemeClr val="tx1"/>
                          </a:solidFill>
                          <a:effectLst/>
                          <a:latin typeface="+mn-lt"/>
                          <a:ea typeface="+mn-ea"/>
                          <a:cs typeface="+mn-cs"/>
                        </a:rPr>
                        <a:t>Prohibits discrimination against employees 40 years and older</a:t>
                      </a:r>
                      <a:endParaRPr lang="en-US" sz="1200" dirty="0"/>
                    </a:p>
                  </a:txBody>
                  <a:tcPr/>
                </a:tc>
                <a:extLst>
                  <a:ext uri="{0D108BD9-81ED-4DB2-BD59-A6C34878D82A}">
                    <a16:rowId xmlns:a16="http://schemas.microsoft.com/office/drawing/2014/main" val="10003"/>
                  </a:ext>
                </a:extLst>
              </a:tr>
              <a:tr h="436419">
                <a:tc>
                  <a:txBody>
                    <a:bodyPr/>
                    <a:lstStyle/>
                    <a:p>
                      <a:r>
                        <a:rPr lang="en-US" sz="1200" dirty="0"/>
                        <a:t>1973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Rehabilitation Act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Prohibits discrimination against a qualified person with a disability in the federal government as well as retaliation against a person who complained about discrimination</a:t>
                      </a:r>
                      <a:endParaRPr lang="en-US" sz="1200" dirty="0"/>
                    </a:p>
                  </a:txBody>
                  <a:tcPr/>
                </a:tc>
                <a:extLst>
                  <a:ext uri="{0D108BD9-81ED-4DB2-BD59-A6C34878D82A}">
                    <a16:rowId xmlns:a16="http://schemas.microsoft.com/office/drawing/2014/main" val="10004"/>
                  </a:ext>
                </a:extLst>
              </a:tr>
              <a:tr h="436419">
                <a:tc>
                  <a:txBody>
                    <a:bodyPr/>
                    <a:lstStyle/>
                    <a:p>
                      <a:r>
                        <a:rPr lang="en-US" sz="1200" dirty="0"/>
                        <a:t>1978</a:t>
                      </a:r>
                    </a:p>
                  </a:txBody>
                  <a:tcPr/>
                </a:tc>
                <a:tc>
                  <a:txBody>
                    <a:bodyPr/>
                    <a:lstStyle/>
                    <a:p>
                      <a:r>
                        <a:rPr lang="en-US" sz="1200" kern="1200" dirty="0">
                          <a:solidFill>
                            <a:schemeClr val="tx1"/>
                          </a:solidFill>
                          <a:effectLst/>
                          <a:latin typeface="+mn-lt"/>
                          <a:ea typeface="+mn-ea"/>
                          <a:cs typeface="+mn-cs"/>
                        </a:rPr>
                        <a:t>Pregnancy Discrimination Act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Prohibits discrimination against women in employment decisions on the basis of pregnancy, childbirth, and related medical decisions</a:t>
                      </a:r>
                      <a:endParaRPr lang="en-US" sz="1200" dirty="0"/>
                    </a:p>
                  </a:txBody>
                  <a:tcPr/>
                </a:tc>
                <a:extLst>
                  <a:ext uri="{0D108BD9-81ED-4DB2-BD59-A6C34878D82A}">
                    <a16:rowId xmlns:a16="http://schemas.microsoft.com/office/drawing/2014/main" val="10005"/>
                  </a:ext>
                </a:extLst>
              </a:tr>
              <a:tr h="436419">
                <a:tc>
                  <a:txBody>
                    <a:bodyPr/>
                    <a:lstStyle/>
                    <a:p>
                      <a:r>
                        <a:rPr lang="en-US" sz="1200" dirty="0"/>
                        <a:t>1990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Americans with Disabilities Act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Prohibits discrimination against individuals who have disabilities or chronic illnesses; also requires reasonable accommodations for these individuals</a:t>
                      </a:r>
                      <a:endParaRPr lang="en-US" sz="1200" dirty="0"/>
                    </a:p>
                  </a:txBody>
                  <a:tcPr/>
                </a:tc>
                <a:extLst>
                  <a:ext uri="{0D108BD9-81ED-4DB2-BD59-A6C34878D82A}">
                    <a16:rowId xmlns:a16="http://schemas.microsoft.com/office/drawing/2014/main" val="10006"/>
                  </a:ext>
                </a:extLst>
              </a:tr>
              <a:tr h="436419">
                <a:tc>
                  <a:txBody>
                    <a:bodyPr/>
                    <a:lstStyle/>
                    <a:p>
                      <a:r>
                        <a:rPr lang="en-US" sz="1200" dirty="0"/>
                        <a:t>1991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Civil Rights Act of 1991</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Reaffirms and tightens prohibition of discrimination and gives individuals right to sue for punitive damages</a:t>
                      </a:r>
                      <a:endParaRPr lang="en-US" sz="1200" dirty="0"/>
                    </a:p>
                  </a:txBody>
                  <a:tcPr/>
                </a:tc>
                <a:extLst>
                  <a:ext uri="{0D108BD9-81ED-4DB2-BD59-A6C34878D82A}">
                    <a16:rowId xmlns:a16="http://schemas.microsoft.com/office/drawing/2014/main" val="10007"/>
                  </a:ext>
                </a:extLst>
              </a:tr>
              <a:tr h="436419">
                <a:tc>
                  <a:txBody>
                    <a:bodyPr/>
                    <a:lstStyle/>
                    <a:p>
                      <a:r>
                        <a:rPr lang="en-US" sz="1200" dirty="0"/>
                        <a:t>1993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Family and Medical Leave Act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Gives employees in organizations with 50 or more employees up to 12 weeks of unpaid leave each year for family or medical reasons</a:t>
                      </a:r>
                      <a:endParaRPr lang="en-US" sz="1200" dirty="0"/>
                    </a:p>
                  </a:txBody>
                  <a:tcPr/>
                </a:tc>
                <a:extLst>
                  <a:ext uri="{0D108BD9-81ED-4DB2-BD59-A6C34878D82A}">
                    <a16:rowId xmlns:a16="http://schemas.microsoft.com/office/drawing/2014/main" val="10008"/>
                  </a:ext>
                </a:extLst>
              </a:tr>
              <a:tr h="543099">
                <a:tc>
                  <a:txBody>
                    <a:bodyPr/>
                    <a:lstStyle/>
                    <a:p>
                      <a:r>
                        <a:rPr lang="en-US" sz="1200" dirty="0"/>
                        <a:t>2008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Genetic Information Nondiscrimination Act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Prohibits discrimination against employees or applicants because of genetic information (one’s own or family members’ genetic tests)</a:t>
                      </a:r>
                      <a:endParaRPr lang="en-US" sz="1200" dirty="0"/>
                    </a:p>
                  </a:txBody>
                  <a:tcPr/>
                </a:tc>
                <a:extLst>
                  <a:ext uri="{0D108BD9-81ED-4DB2-BD59-A6C34878D82A}">
                    <a16:rowId xmlns:a16="http://schemas.microsoft.com/office/drawing/2014/main" val="10009"/>
                  </a:ext>
                </a:extLst>
              </a:tr>
              <a:tr h="436419">
                <a:tc>
                  <a:txBody>
                    <a:bodyPr/>
                    <a:lstStyle/>
                    <a:p>
                      <a:r>
                        <a:rPr lang="en-US" sz="1200" dirty="0"/>
                        <a:t>2009</a:t>
                      </a:r>
                    </a:p>
                  </a:txBody>
                  <a:tcPr/>
                </a:tc>
                <a:tc>
                  <a:txBody>
                    <a:bodyPr/>
                    <a:lstStyle/>
                    <a:p>
                      <a:r>
                        <a:rPr lang="en-US" sz="1200" dirty="0"/>
                        <a:t>Lilly Ledbetter</a:t>
                      </a:r>
                      <a:r>
                        <a:rPr lang="en-US" sz="1200" baseline="0" dirty="0"/>
                        <a:t> Fair Pay Act</a:t>
                      </a:r>
                      <a:endParaRPr lang="en-US" sz="1200" dirty="0"/>
                    </a:p>
                  </a:txBody>
                  <a:tcPr/>
                </a:tc>
                <a:tc>
                  <a:txBody>
                    <a:bodyPr/>
                    <a:lstStyle/>
                    <a:p>
                      <a:r>
                        <a:rPr lang="en-US" sz="1200" dirty="0"/>
                        <a:t>Changes the statue of limitations on pay discrimination to 180</a:t>
                      </a:r>
                      <a:r>
                        <a:rPr lang="en-US" sz="1200" baseline="0" dirty="0"/>
                        <a:t> days from each paycheck</a:t>
                      </a:r>
                      <a:endParaRPr lang="en-US" sz="12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6124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Mentoring</a:t>
            </a:r>
          </a:p>
        </p:txBody>
      </p:sp>
      <p:sp>
        <p:nvSpPr>
          <p:cNvPr id="3" name="Content Placeholder 2"/>
          <p:cNvSpPr>
            <a:spLocks noGrp="1"/>
          </p:cNvSpPr>
          <p:nvPr>
            <p:ph idx="1"/>
          </p:nvPr>
        </p:nvSpPr>
        <p:spPr/>
        <p:txBody>
          <a:bodyPr/>
          <a:lstStyle/>
          <a:p>
            <a:r>
              <a:rPr lang="en-US" sz="2800" b="1" dirty="0">
                <a:cs typeface="Arial"/>
              </a:rPr>
              <a:t>Mentoring</a:t>
            </a:r>
            <a:r>
              <a:rPr lang="en-US" sz="2800" dirty="0">
                <a:cs typeface="Arial"/>
              </a:rPr>
              <a:t>: </a:t>
            </a:r>
            <a:r>
              <a:rPr lang="en-US" sz="2800" dirty="0"/>
              <a:t>a process whereby an experienced organizational member (a mentor) provides advice and guidance to a less </a:t>
            </a:r>
            <a:r>
              <a:rPr lang="en-US" sz="2800"/>
              <a:t>experienced </a:t>
            </a:r>
            <a:r>
              <a:rPr lang="en-US" sz="2800" smtClean="0"/>
              <a:t>member.</a:t>
            </a:r>
            <a:endParaRPr lang="en-US" sz="2800" dirty="0"/>
          </a:p>
        </p:txBody>
      </p:sp>
    </p:spTree>
    <p:extLst>
      <p:ext uri="{BB962C8B-B14F-4D97-AF65-F5344CB8AC3E}">
        <p14:creationId xmlns:p14="http://schemas.microsoft.com/office/powerpoint/2010/main" val="41927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igure shows three categories of benefits. The first is People Managment.  The second is Organizational Performance.The third is Strategic. Each category includes some specific benefits and a relevant icon."/>
          <p:cNvSpPr>
            <a:spLocks noGrp="1"/>
          </p:cNvSpPr>
          <p:nvPr>
            <p:ph type="title"/>
          </p:nvPr>
        </p:nvSpPr>
        <p:spPr/>
        <p:txBody>
          <a:bodyPr/>
          <a:lstStyle/>
          <a:p>
            <a:r>
              <a:rPr lang="en-US" sz="3000" dirty="0"/>
              <a:t>Exhibit 4-9</a:t>
            </a:r>
            <a:br>
              <a:rPr lang="en-US" sz="3000" dirty="0"/>
            </a:br>
            <a:r>
              <a:rPr lang="en-US" sz="3000" dirty="0"/>
              <a:t>What a Good Mentor Does</a:t>
            </a:r>
          </a:p>
        </p:txBody>
      </p:sp>
      <p:pic>
        <p:nvPicPr>
          <p:cNvPr id="7" name="Picture 6" descr="The activities are as follows:&#10;• Provides instruction&#10;• Offers advice.&#10;• Gives constructive criticism.&#10;• Helps build appropriate skills.&#10;• Shares technical expertise.&#10;• Develops a high-quality, close, and supportive relationship with protégé.&#10;• Keeps lines of communication open.&#10;• Knows when to “let go” and let the protégé prove what he/she can do."/>
          <p:cNvPicPr>
            <a:picLocks noChangeAspect="1"/>
          </p:cNvPicPr>
          <p:nvPr/>
        </p:nvPicPr>
        <p:blipFill>
          <a:blip r:embed="rId3" cstate="print"/>
          <a:stretch>
            <a:fillRect/>
          </a:stretch>
        </p:blipFill>
        <p:spPr>
          <a:xfrm>
            <a:off x="45268" y="1996289"/>
            <a:ext cx="9053465" cy="3017822"/>
          </a:xfrm>
          <a:prstGeom prst="rect">
            <a:avLst/>
          </a:prstGeom>
        </p:spPr>
      </p:pic>
      <p:sp>
        <p:nvSpPr>
          <p:cNvPr id="3" name="Text Placeholder 2" descr="The figure shows three categories of benefits. The first is People Managment.  The second is Organizational Performance.The third is Strategic. Each category includes some specific benefits and a relevant icon."/>
          <p:cNvSpPr>
            <a:spLocks noGrp="1"/>
          </p:cNvSpPr>
          <p:nvPr>
            <p:ph type="body" sz="quarter" idx="13"/>
          </p:nvPr>
        </p:nvSpPr>
        <p:spPr/>
        <p:txBody>
          <a:bodyPr/>
          <a:lstStyle/>
          <a:p>
            <a:pPr>
              <a:buClrTx/>
              <a:defRPr/>
            </a:pPr>
            <a:r>
              <a:rPr lang="en-US" sz="1600" dirty="0"/>
              <a:t>Exhibit 4-9 looks at what a good mentor does.</a:t>
            </a:r>
          </a:p>
        </p:txBody>
      </p:sp>
    </p:spTree>
    <p:extLst>
      <p:ext uri="{BB962C8B-B14F-4D97-AF65-F5344CB8AC3E}">
        <p14:creationId xmlns:p14="http://schemas.microsoft.com/office/powerpoint/2010/main" val="13062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charset="0"/>
                <a:ea typeface="Times New Roman" charset="0"/>
                <a:cs typeface="Times New Roman" charset="0"/>
              </a:rPr>
              <a:t>Diversity Skills Training</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lstStyle/>
          <a:p>
            <a:r>
              <a:rPr lang="en-US" sz="2800" b="1">
                <a:cs typeface="Arial"/>
              </a:rPr>
              <a:t>Diversity skills training</a:t>
            </a:r>
            <a:r>
              <a:rPr lang="en-US" sz="2800">
                <a:cs typeface="Arial"/>
              </a:rPr>
              <a:t>: specialized training to educate employees about the importance of diversity and to teach them skills for working in a diverse workplace</a:t>
            </a:r>
            <a:endParaRPr lang="en-US" sz="2800" dirty="0"/>
          </a:p>
        </p:txBody>
      </p:sp>
    </p:spTree>
    <p:extLst>
      <p:ext uri="{BB962C8B-B14F-4D97-AF65-F5344CB8AC3E}">
        <p14:creationId xmlns:p14="http://schemas.microsoft.com/office/powerpoint/2010/main" val="2117256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Employee Resource Groups</a:t>
            </a:r>
          </a:p>
        </p:txBody>
      </p:sp>
      <p:sp>
        <p:nvSpPr>
          <p:cNvPr id="3" name="Content Placeholder 2"/>
          <p:cNvSpPr>
            <a:spLocks noGrp="1"/>
          </p:cNvSpPr>
          <p:nvPr>
            <p:ph idx="1"/>
          </p:nvPr>
        </p:nvSpPr>
        <p:spPr/>
        <p:txBody>
          <a:bodyPr/>
          <a:lstStyle/>
          <a:p>
            <a:r>
              <a:rPr lang="en-US" sz="2800" b="1" dirty="0">
                <a:cs typeface="Arial"/>
              </a:rPr>
              <a:t>Employee resource groups</a:t>
            </a:r>
            <a:r>
              <a:rPr lang="en-US" sz="2800" dirty="0">
                <a:cs typeface="Arial"/>
              </a:rPr>
              <a:t>: </a:t>
            </a:r>
            <a:r>
              <a:rPr lang="en-US" sz="2800" dirty="0"/>
              <a:t>groups made up of employees connected by some common dimension of diversity</a:t>
            </a:r>
          </a:p>
        </p:txBody>
      </p:sp>
    </p:spTree>
    <p:extLst>
      <p:ext uri="{BB962C8B-B14F-4D97-AF65-F5344CB8AC3E}">
        <p14:creationId xmlns:p14="http://schemas.microsoft.com/office/powerpoint/2010/main" val="148576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Workplace Diversity?</a:t>
            </a:r>
          </a:p>
        </p:txBody>
      </p:sp>
      <p:sp>
        <p:nvSpPr>
          <p:cNvPr id="3" name="Content Placeholder 2"/>
          <p:cNvSpPr>
            <a:spLocks noGrp="1"/>
          </p:cNvSpPr>
          <p:nvPr>
            <p:ph idx="1"/>
          </p:nvPr>
        </p:nvSpPr>
        <p:spPr/>
        <p:txBody>
          <a:bodyPr/>
          <a:lstStyle/>
          <a:p>
            <a:pPr marL="0" indent="0">
              <a:buNone/>
            </a:pPr>
            <a:r>
              <a:rPr lang="en-US" sz="3200" dirty="0"/>
              <a:t>Dictionary definitions of diversity refer to variety, differences, multiformity (instead of uniformity), or dissimilarities (instead of similarities)</a:t>
            </a:r>
            <a:endParaRPr lang="en-US" sz="5400" b="1" dirty="0"/>
          </a:p>
          <a:p>
            <a:pPr marL="0" indent="0">
              <a:spcBef>
                <a:spcPts val="0"/>
              </a:spcBef>
              <a:buClrTx/>
              <a:buSzTx/>
              <a:buNone/>
            </a:pPr>
            <a:endParaRPr lang="en-US" sz="3200" b="1" dirty="0"/>
          </a:p>
          <a:p>
            <a:pPr marL="0" indent="0">
              <a:spcBef>
                <a:spcPts val="0"/>
              </a:spcBef>
              <a:buClrTx/>
              <a:buSzTx/>
              <a:buNone/>
            </a:pPr>
            <a:r>
              <a:rPr lang="en-US" sz="3200" b="1" dirty="0"/>
              <a:t>Workforce diversity</a:t>
            </a:r>
            <a:r>
              <a:rPr lang="en-US" sz="3200" dirty="0"/>
              <a:t>: the ways in which people in an organization are different from and similar to one another</a:t>
            </a:r>
            <a:endParaRPr lang="en-US" dirty="0"/>
          </a:p>
        </p:txBody>
      </p:sp>
    </p:spTree>
    <p:extLst>
      <p:ext uri="{BB962C8B-B14F-4D97-AF65-F5344CB8AC3E}">
        <p14:creationId xmlns:p14="http://schemas.microsoft.com/office/powerpoint/2010/main" val="96571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Diversity</a:t>
            </a:r>
          </a:p>
        </p:txBody>
      </p:sp>
      <p:sp>
        <p:nvSpPr>
          <p:cNvPr id="3" name="Content Placeholder 2"/>
          <p:cNvSpPr>
            <a:spLocks noGrp="1"/>
          </p:cNvSpPr>
          <p:nvPr>
            <p:ph idx="1"/>
          </p:nvPr>
        </p:nvSpPr>
        <p:spPr/>
        <p:txBody>
          <a:bodyPr/>
          <a:lstStyle/>
          <a:p>
            <a:r>
              <a:rPr lang="en-US" sz="2800" b="1" dirty="0"/>
              <a:t>Surface-level diversity</a:t>
            </a:r>
            <a:r>
              <a:rPr lang="en-US" sz="2800" dirty="0"/>
              <a:t>: Easily perceived differences that may trigger certain stereotypes, but that do not necessarily reflect the ways people think or feel. </a:t>
            </a:r>
            <a:r>
              <a:rPr lang="en-US" sz="2000" dirty="0"/>
              <a:t>(</a:t>
            </a:r>
            <a:r>
              <a:rPr lang="en-US" sz="2400" dirty="0"/>
              <a:t>age, race, gender, ethnicity)</a:t>
            </a:r>
            <a:endParaRPr lang="en-US" sz="2800" dirty="0"/>
          </a:p>
          <a:p>
            <a:r>
              <a:rPr lang="en-US" sz="2800" b="1" dirty="0"/>
              <a:t>Deep-level diversity: </a:t>
            </a:r>
            <a:r>
              <a:rPr lang="en-US" sz="2800" dirty="0"/>
              <a:t>Differences in values, personality, and work preferences. </a:t>
            </a:r>
          </a:p>
          <a:p>
            <a:pPr marL="0" indent="0">
              <a:buNone/>
            </a:pPr>
            <a:r>
              <a:rPr lang="en-US" sz="2400" dirty="0"/>
              <a:t>Deep-level differences can affect the way people view organizational work rewards, communicate, react to leaders, negotiate, and generally behave at work.</a:t>
            </a:r>
            <a:endParaRPr lang="en-US" sz="2800" dirty="0"/>
          </a:p>
        </p:txBody>
      </p:sp>
    </p:spTree>
    <p:extLst>
      <p:ext uri="{BB962C8B-B14F-4D97-AF65-F5344CB8AC3E}">
        <p14:creationId xmlns:p14="http://schemas.microsoft.com/office/powerpoint/2010/main" val="81144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Managing Workplace Diversity So Important?</a:t>
            </a:r>
          </a:p>
        </p:txBody>
      </p:sp>
      <p:sp>
        <p:nvSpPr>
          <p:cNvPr id="3" name="Content Placeholder 2"/>
          <p:cNvSpPr>
            <a:spLocks noGrp="1"/>
          </p:cNvSpPr>
          <p:nvPr>
            <p:ph idx="1"/>
          </p:nvPr>
        </p:nvSpPr>
        <p:spPr/>
        <p:txBody>
          <a:bodyPr/>
          <a:lstStyle/>
          <a:p>
            <a:pPr marL="0" indent="0">
              <a:buNone/>
            </a:pPr>
            <a:r>
              <a:rPr lang="en-US" sz="2800" dirty="0"/>
              <a:t>The benefits of managing workforce diversity fall into three categories:</a:t>
            </a:r>
          </a:p>
          <a:p>
            <a:r>
              <a:rPr lang="en-US" sz="2800" dirty="0"/>
              <a:t>People management (attracting and retaining talent, </a:t>
            </a:r>
          </a:p>
          <a:p>
            <a:r>
              <a:rPr lang="en-US" sz="2800" dirty="0"/>
              <a:t>Organizational performance</a:t>
            </a:r>
          </a:p>
          <a:p>
            <a:r>
              <a:rPr lang="en-US" sz="2800" dirty="0"/>
              <a:t>Strategic</a:t>
            </a:r>
          </a:p>
        </p:txBody>
      </p:sp>
    </p:spTree>
    <p:extLst>
      <p:ext uri="{BB962C8B-B14F-4D97-AF65-F5344CB8AC3E}">
        <p14:creationId xmlns:p14="http://schemas.microsoft.com/office/powerpoint/2010/main" val="126407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Exhibit 4-2</a:t>
            </a:r>
            <a:br>
              <a:rPr lang="en-US" sz="3000" dirty="0"/>
            </a:br>
            <a:r>
              <a:rPr lang="en-US" sz="3000" dirty="0"/>
              <a:t>Benefits of Workforce Diversity</a:t>
            </a:r>
          </a:p>
        </p:txBody>
      </p:sp>
      <p:sp>
        <p:nvSpPr>
          <p:cNvPr id="3" name="Content Placeholder 2"/>
          <p:cNvSpPr>
            <a:spLocks noGrp="1"/>
          </p:cNvSpPr>
          <p:nvPr>
            <p:ph idx="1"/>
          </p:nvPr>
        </p:nvSpPr>
        <p:spPr>
          <a:xfrm>
            <a:off x="457200" y="1600200"/>
            <a:ext cx="8229600" cy="4038600"/>
          </a:xfrm>
        </p:spPr>
        <p:txBody>
          <a:bodyPr/>
          <a:lstStyle/>
          <a:p>
            <a:pPr marL="0" indent="0" fontAlgn="t">
              <a:spcBef>
                <a:spcPts val="1200"/>
              </a:spcBef>
              <a:buNone/>
            </a:pPr>
            <a:r>
              <a:rPr lang="en-US" sz="1200" b="1" dirty="0"/>
              <a:t>People Management</a:t>
            </a:r>
            <a:endParaRPr lang="en-US" sz="1200" dirty="0"/>
          </a:p>
          <a:p>
            <a:pPr marL="365760" indent="-182880" fontAlgn="t">
              <a:spcBef>
                <a:spcPts val="900"/>
              </a:spcBef>
            </a:pPr>
            <a:r>
              <a:rPr lang="en-US" sz="1200" dirty="0"/>
              <a:t>Better use of employee talent</a:t>
            </a:r>
          </a:p>
          <a:p>
            <a:pPr marL="365760" indent="-182880" fontAlgn="t">
              <a:spcBef>
                <a:spcPts val="900"/>
              </a:spcBef>
            </a:pPr>
            <a:r>
              <a:rPr lang="en-US" sz="1200" dirty="0"/>
              <a:t>Increased quality of team problem-solving efforts</a:t>
            </a:r>
          </a:p>
          <a:p>
            <a:pPr marL="365760" indent="-182880" fontAlgn="t">
              <a:spcBef>
                <a:spcPts val="900"/>
              </a:spcBef>
            </a:pPr>
            <a:r>
              <a:rPr lang="en-US" sz="1200" dirty="0"/>
              <a:t>Ability to attract and retain employees of diverse backgrounds</a:t>
            </a:r>
          </a:p>
          <a:p>
            <a:pPr marL="0" indent="0" fontAlgn="t">
              <a:spcBef>
                <a:spcPts val="1200"/>
              </a:spcBef>
              <a:buNone/>
            </a:pPr>
            <a:r>
              <a:rPr lang="en-US" sz="1200" b="1" dirty="0"/>
              <a:t>Organizational Performance</a:t>
            </a:r>
            <a:endParaRPr lang="en-US" sz="1200" dirty="0"/>
          </a:p>
          <a:p>
            <a:pPr marL="365760" indent="-182880" fontAlgn="t">
              <a:spcBef>
                <a:spcPts val="900"/>
              </a:spcBef>
            </a:pPr>
            <a:r>
              <a:rPr lang="en-US" sz="1200" dirty="0"/>
              <a:t>Reduced costs associated with high turnover, absenteeism, and lawsuits</a:t>
            </a:r>
          </a:p>
          <a:p>
            <a:pPr marL="365760" indent="-182880" fontAlgn="t">
              <a:spcBef>
                <a:spcPts val="900"/>
              </a:spcBef>
            </a:pPr>
            <a:r>
              <a:rPr lang="en-US" sz="1200" dirty="0"/>
              <a:t>Enhanced problem-solving ability</a:t>
            </a:r>
          </a:p>
          <a:p>
            <a:pPr marL="365760" indent="-182880" fontAlgn="t">
              <a:spcBef>
                <a:spcPts val="900"/>
              </a:spcBef>
            </a:pPr>
            <a:r>
              <a:rPr lang="en-US" sz="1200" dirty="0"/>
              <a:t>Improved system flexibility (processes and procedures be </a:t>
            </a:r>
            <a:r>
              <a:rPr lang="en-US" sz="1200"/>
              <a:t>more accommodative)</a:t>
            </a:r>
            <a:endParaRPr lang="en-US" sz="1200" dirty="0"/>
          </a:p>
          <a:p>
            <a:pPr marL="0" indent="0" fontAlgn="t">
              <a:spcBef>
                <a:spcPts val="1200"/>
              </a:spcBef>
              <a:buNone/>
            </a:pPr>
            <a:r>
              <a:rPr lang="en-US" sz="1200" b="1" dirty="0"/>
              <a:t>Strategic</a:t>
            </a:r>
            <a:endParaRPr lang="en-US" sz="1200" dirty="0"/>
          </a:p>
          <a:p>
            <a:pPr marL="365760" indent="-182880" fontAlgn="t">
              <a:spcBef>
                <a:spcPts val="900"/>
              </a:spcBef>
            </a:pPr>
            <a:r>
              <a:rPr lang="en-US" sz="1200" dirty="0"/>
              <a:t>Increased understanding of the marketplace, which improves ability to better market to diverse consumers</a:t>
            </a:r>
          </a:p>
          <a:p>
            <a:pPr marL="365760" indent="-182880" fontAlgn="t">
              <a:spcBef>
                <a:spcPts val="900"/>
              </a:spcBef>
            </a:pPr>
            <a:r>
              <a:rPr lang="en-US" sz="1200" dirty="0"/>
              <a:t>Potential to improve sales growth and increase market share</a:t>
            </a:r>
          </a:p>
          <a:p>
            <a:pPr marL="365760" indent="-182880" fontAlgn="t">
              <a:spcBef>
                <a:spcPts val="900"/>
              </a:spcBef>
            </a:pPr>
            <a:r>
              <a:rPr lang="en-US" sz="1200" dirty="0"/>
              <a:t>Potential source of competitive advantage because of improved innovation efforts</a:t>
            </a:r>
          </a:p>
          <a:p>
            <a:pPr marL="365760" indent="-182880" fontAlgn="t">
              <a:spcBef>
                <a:spcPts val="900"/>
              </a:spcBef>
            </a:pPr>
            <a:r>
              <a:rPr lang="en-US" sz="1200" dirty="0"/>
              <a:t>Viewed as moral and ethical; the "right " thing to do</a:t>
            </a:r>
          </a:p>
        </p:txBody>
      </p:sp>
      <p:pic>
        <p:nvPicPr>
          <p:cNvPr id="6" name="Picture 5" descr="The benefits are as follows:&#10;• People Management&#10;- Better use of employee talent.&#10;- Increased quality of team problem-solving efforts.&#10;- Ability to attract and retain employees of diverse backgrounds.&#10;• Organizational Performance&#10;- Reduced costs associated with high turnover, absenteeism, and lawsuits.&#10;- Enhanced problem-solving ability.&#10;- Improved system flexibility.&#10;• Strategic&#10;- Increased understanding of the marketplace, which improves ability to better market to diverse consumers.&#10;- Potential to improve sales growth and increase market share.&#10;- Potential source of competitive advantage because of improved  innovation efforts.&#10;- Viewed as moral and ethical; the “right” thing to do."/>
          <p:cNvPicPr/>
          <p:nvPr/>
        </p:nvPicPr>
        <p:blipFill rotWithShape="1">
          <a:blip r:embed="rId2" cstate="print"/>
          <a:srcRect l="79808" b="69007"/>
          <a:stretch/>
        </p:blipFill>
        <p:spPr bwMode="auto">
          <a:xfrm>
            <a:off x="7105650" y="1599247"/>
            <a:ext cx="1200150" cy="962978"/>
          </a:xfrm>
          <a:prstGeom prst="rect">
            <a:avLst/>
          </a:prstGeom>
          <a:noFill/>
          <a:ln w="9525">
            <a:noFill/>
            <a:miter lim="800000"/>
            <a:headEnd/>
            <a:tailEnd/>
          </a:ln>
        </p:spPr>
      </p:pic>
      <p:pic>
        <p:nvPicPr>
          <p:cNvPr id="7" name="Picture 6" descr="The benefits are as follows:&#10;• People Management&#10;- Better use of employee talent.&#10;- Increased quality of team problem-solving efforts.&#10;- Ability to attract and retain employees of diverse backgrounds.&#10;• Organizational Performance&#10;- Reduced costs associated with high turnover, absenteeism, and lawsuits.&#10;- Enhanced problem-solving ability.&#10;- Improved system flexibility.&#10;• Strategic&#10;- Increased understanding of the marketplace, which improves ability to better market to diverse consumers.&#10;- Potential to improve sales growth and increase market share.&#10;- Potential source of competitive advantage because of improved  innovation efforts.&#10;- Viewed as moral and ethical; the “right” thing to do."/>
          <p:cNvPicPr/>
          <p:nvPr/>
        </p:nvPicPr>
        <p:blipFill rotWithShape="1">
          <a:blip r:embed="rId2" cstate="print"/>
          <a:srcRect l="81249" t="30380" b="44176"/>
          <a:stretch/>
        </p:blipFill>
        <p:spPr bwMode="auto">
          <a:xfrm>
            <a:off x="7162800" y="3016757"/>
            <a:ext cx="1243328" cy="945643"/>
          </a:xfrm>
          <a:prstGeom prst="rect">
            <a:avLst/>
          </a:prstGeom>
          <a:noFill/>
          <a:ln w="9525">
            <a:noFill/>
            <a:miter lim="800000"/>
            <a:headEnd/>
            <a:tailEnd/>
          </a:ln>
        </p:spPr>
      </p:pic>
      <p:pic>
        <p:nvPicPr>
          <p:cNvPr id="8" name="Picture 7" descr="The benefits are as follows:&#10;• People Management&#10;- Better use of employee talent.&#10;- Increased quality of team problem-solving efforts.&#10;- Ability to attract and retain employees of diverse backgrounds.&#10;• Organizational Performance&#10;- Reduced costs associated with high turnover, absenteeism, and lawsuits.&#10;- Enhanced problem-solving ability.&#10;- Improved system flexibility.&#10;• Strategic&#10;- Increased understanding of the marketplace, which improves ability to better market to diverse consumers.&#10;- Potential to improve sales growth and increase market share.&#10;- Potential source of competitive advantage because of improved  innovation efforts.&#10;- Viewed as moral and ethical; the “right” thing to do."/>
          <p:cNvPicPr/>
          <p:nvPr/>
        </p:nvPicPr>
        <p:blipFill rotWithShape="1">
          <a:blip r:embed="rId2" cstate="print"/>
          <a:srcRect l="80128" t="57358" r="1282" b="6162"/>
          <a:stretch/>
        </p:blipFill>
        <p:spPr bwMode="auto">
          <a:xfrm>
            <a:off x="7181850" y="4600575"/>
            <a:ext cx="1104900" cy="1133475"/>
          </a:xfrm>
          <a:prstGeom prst="rect">
            <a:avLst/>
          </a:prstGeom>
          <a:noFill/>
          <a:ln w="9525">
            <a:noFill/>
            <a:miter lim="800000"/>
            <a:headEnd/>
            <a:tailEnd/>
          </a:ln>
        </p:spPr>
      </p:pic>
      <p:sp>
        <p:nvSpPr>
          <p:cNvPr id="4" name="Content Placeholder 3"/>
          <p:cNvSpPr>
            <a:spLocks noGrp="1"/>
          </p:cNvSpPr>
          <p:nvPr>
            <p:ph idx="13"/>
          </p:nvPr>
        </p:nvSpPr>
        <p:spPr>
          <a:xfrm>
            <a:off x="457200" y="5638800"/>
            <a:ext cx="8229600" cy="487363"/>
          </a:xfrm>
        </p:spPr>
        <p:txBody>
          <a:bodyPr anchor="b" anchorCtr="0"/>
          <a:lstStyle/>
          <a:p>
            <a:pPr marL="0" indent="0">
              <a:buNone/>
            </a:pPr>
            <a:r>
              <a:rPr lang="en-US" dirty="0"/>
              <a:t>Exhibit 4-2 shows the three main categories of workforce diversity benefits: people management, organizational performance, and strategic.</a:t>
            </a:r>
          </a:p>
        </p:txBody>
      </p:sp>
    </p:spTree>
    <p:extLst>
      <p:ext uri="{BB962C8B-B14F-4D97-AF65-F5344CB8AC3E}">
        <p14:creationId xmlns:p14="http://schemas.microsoft.com/office/powerpoint/2010/main" val="250121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igure shows three categories of benefits. The first is People Managment.  The second is Organizational Performance.The third is Strategic. Each category includes some specific benefits and a relevant icon."/>
          <p:cNvSpPr>
            <a:spLocks noGrp="1"/>
          </p:cNvSpPr>
          <p:nvPr>
            <p:ph type="title"/>
          </p:nvPr>
        </p:nvSpPr>
        <p:spPr/>
        <p:txBody>
          <a:bodyPr/>
          <a:lstStyle/>
          <a:p>
            <a:r>
              <a:rPr lang="en-US" sz="3000" dirty="0"/>
              <a:t>Exhibit 4-5</a:t>
            </a:r>
            <a:br>
              <a:rPr lang="en-US" sz="3000" dirty="0"/>
            </a:br>
            <a:r>
              <a:rPr lang="en-US" sz="3000" dirty="0"/>
              <a:t>Types of Diversity Found in Workplaces</a:t>
            </a:r>
          </a:p>
        </p:txBody>
      </p:sp>
      <p:pic>
        <p:nvPicPr>
          <p:cNvPr id="5" name="Picture 4" descr=" The types of diversity found in workplaces includes diversity in,&#10;• Age&#10;• Gender&#10;• Race and Ethnicity&#10;• Disability/Abilities&#10;• Religion&#10;• LGBT&#10;• Other."/>
          <p:cNvPicPr>
            <a:picLocks noChangeAspect="1"/>
          </p:cNvPicPr>
          <p:nvPr/>
        </p:nvPicPr>
        <p:blipFill>
          <a:blip r:embed="rId3" cstate="print"/>
          <a:stretch>
            <a:fillRect/>
          </a:stretch>
        </p:blipFill>
        <p:spPr>
          <a:xfrm>
            <a:off x="1850545" y="1371600"/>
            <a:ext cx="5083655" cy="4591971"/>
          </a:xfrm>
          <a:prstGeom prst="rect">
            <a:avLst/>
          </a:prstGeom>
        </p:spPr>
      </p:pic>
      <p:sp>
        <p:nvSpPr>
          <p:cNvPr id="3" name="Text Placeholder 2" descr="The figure shows three categories of benefits. The first is People Managment.  The second is Organizational Performance.The third is Strategic. Each category includes some specific benefits and a relevant icon."/>
          <p:cNvSpPr>
            <a:spLocks noGrp="1"/>
          </p:cNvSpPr>
          <p:nvPr>
            <p:ph type="body" sz="quarter" idx="13"/>
          </p:nvPr>
        </p:nvSpPr>
        <p:spPr/>
        <p:txBody>
          <a:bodyPr/>
          <a:lstStyle/>
          <a:p>
            <a:r>
              <a:rPr lang="en-US" sz="1600" dirty="0"/>
              <a:t>Exhibit 4-5 shows several types of workplace diversity.</a:t>
            </a:r>
          </a:p>
        </p:txBody>
      </p:sp>
    </p:spTree>
    <p:extLst>
      <p:ext uri="{BB962C8B-B14F-4D97-AF65-F5344CB8AC3E}">
        <p14:creationId xmlns:p14="http://schemas.microsoft.com/office/powerpoint/2010/main" val="1434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igure shows three categories of benefits. The first is People Managment.  The second is Organizational Performance.The third is Strategic. Each category includes some specific benefits and a relevant icon."/>
          <p:cNvSpPr>
            <a:spLocks noGrp="1"/>
          </p:cNvSpPr>
          <p:nvPr>
            <p:ph type="title"/>
          </p:nvPr>
        </p:nvSpPr>
        <p:spPr/>
        <p:txBody>
          <a:bodyPr/>
          <a:lstStyle/>
          <a:p>
            <a:r>
              <a:rPr lang="en-US" sz="3000" dirty="0"/>
              <a:t>Exhibit 4-6</a:t>
            </a:r>
            <a:br>
              <a:rPr lang="en-US" sz="3000" dirty="0"/>
            </a:br>
            <a:r>
              <a:rPr lang="en-US" sz="3000" dirty="0"/>
              <a:t>Employers’ Fears About Disabled Workers</a:t>
            </a:r>
          </a:p>
        </p:txBody>
      </p:sp>
      <p:pic>
        <p:nvPicPr>
          <p:cNvPr id="6" name="Picture 2" descr="The fears and the reality are as follows:&#10;• FEAR: Hiring people with disabilities leads to higher employment costs and lower profit margins; - REALITY: Absentee rates for sick time are virtually equal between employees with and without disabilities; workers’ insurance costs for workers’ compensation.&#10;• FEAR: Workers with disabilities lack job skills and experience necessary to perform as well as their abled counterparts; - REALITY: Commonplace technologies such as the Internet and Voice-recognition software have eliminated many of the obstacles for workers with disabilities; many individuals with disabilities have great problem-solving skills from finding creative ways to perform tasks that others may take for granted.&#10;•  FEAR: Uncertainty over how to take potential disciplinary action with a worker with disabilities; - REALITY: a person with a disability from whom workplace accommodations have bee provided has the same obligations and rights as far as job performance.&#10;• FEAR: High costs associated with accommodating disabled employees; - REALITY: Most workers with disabilities require no accommodation but for those who do, more than half of the workplace modifications cost $500 or less."/>
          <p:cNvPicPr>
            <a:picLocks noChangeAspect="1" noChangeArrowheads="1"/>
          </p:cNvPicPr>
          <p:nvPr/>
        </p:nvPicPr>
        <p:blipFill>
          <a:blip r:embed="rId3" cstate="print"/>
          <a:srcRect/>
          <a:stretch>
            <a:fillRect/>
          </a:stretch>
        </p:blipFill>
        <p:spPr bwMode="auto">
          <a:xfrm>
            <a:off x="551228" y="1340927"/>
            <a:ext cx="8041544" cy="4556877"/>
          </a:xfrm>
          <a:prstGeom prst="rect">
            <a:avLst/>
          </a:prstGeom>
          <a:noFill/>
          <a:ln w="9525">
            <a:noFill/>
            <a:miter lim="800000"/>
            <a:headEnd/>
            <a:tailEnd/>
          </a:ln>
        </p:spPr>
      </p:pic>
      <p:sp>
        <p:nvSpPr>
          <p:cNvPr id="3" name="Text Placeholder 2" descr="The figure shows three categories of benefits. The first is People Managment.  The second is Organizational Performance.The third is Strategic. Each category includes some specific benefits and a relevant icon."/>
          <p:cNvSpPr>
            <a:spLocks noGrp="1"/>
          </p:cNvSpPr>
          <p:nvPr>
            <p:ph type="body" sz="quarter" idx="13"/>
          </p:nvPr>
        </p:nvSpPr>
        <p:spPr/>
        <p:txBody>
          <a:bodyPr/>
          <a:lstStyle/>
          <a:p>
            <a:r>
              <a:rPr lang="en-US" sz="1600" dirty="0"/>
              <a:t>Exhibit 4-6 describes some of employers’ unfounded fears about hiring disabled workers.</a:t>
            </a:r>
          </a:p>
        </p:txBody>
      </p:sp>
    </p:spTree>
    <p:extLst>
      <p:ext uri="{BB962C8B-B14F-4D97-AF65-F5344CB8AC3E}">
        <p14:creationId xmlns:p14="http://schemas.microsoft.com/office/powerpoint/2010/main" val="145549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Challenges in Managing Diversity: Personal Bias</a:t>
            </a:r>
          </a:p>
        </p:txBody>
      </p:sp>
      <p:sp>
        <p:nvSpPr>
          <p:cNvPr id="3" name="Content Placeholder 2"/>
          <p:cNvSpPr>
            <a:spLocks noGrp="1"/>
          </p:cNvSpPr>
          <p:nvPr>
            <p:ph idx="1"/>
          </p:nvPr>
        </p:nvSpPr>
        <p:spPr/>
        <p:txBody>
          <a:bodyPr/>
          <a:lstStyle/>
          <a:p>
            <a:r>
              <a:rPr lang="en-US" sz="2800" b="1" dirty="0"/>
              <a:t>Bias</a:t>
            </a:r>
            <a:r>
              <a:rPr lang="en-US" sz="2800" dirty="0"/>
              <a:t>: a tendency or preference toward a particular perspective or ideology (one-sided perspective</a:t>
            </a:r>
            <a:r>
              <a:rPr lang="en-US" sz="2800" dirty="0" smtClean="0"/>
              <a:t>)</a:t>
            </a:r>
          </a:p>
          <a:p>
            <a:pPr lvl="0"/>
            <a:r>
              <a:rPr lang="en-US" sz="2800" b="1" dirty="0">
                <a:solidFill>
                  <a:prstClr val="black"/>
                </a:solidFill>
              </a:rPr>
              <a:t>Stereotyping</a:t>
            </a:r>
            <a:r>
              <a:rPr lang="en-US" sz="2800" dirty="0">
                <a:solidFill>
                  <a:prstClr val="black"/>
                </a:solidFill>
              </a:rPr>
              <a:t>: judging a person based on a perception of a group to which that person belongs </a:t>
            </a:r>
            <a:endParaRPr lang="en-US" sz="2800" b="1" dirty="0">
              <a:solidFill>
                <a:prstClr val="black"/>
              </a:solidFill>
            </a:endParaRPr>
          </a:p>
          <a:p>
            <a:pPr lvl="0"/>
            <a:r>
              <a:rPr lang="en-US" sz="2800" b="1" dirty="0">
                <a:solidFill>
                  <a:prstClr val="black"/>
                </a:solidFill>
              </a:rPr>
              <a:t>Discrimination</a:t>
            </a:r>
            <a:r>
              <a:rPr lang="en-US" sz="2800" dirty="0">
                <a:solidFill>
                  <a:prstClr val="black"/>
                </a:solidFill>
              </a:rPr>
              <a:t>: when someone acts out their prejudicial attitudes toward people who are the targets of their prejudice</a:t>
            </a:r>
          </a:p>
          <a:p>
            <a:endParaRPr lang="en-US" sz="2800" dirty="0">
              <a:cs typeface="Arial"/>
            </a:endParaRPr>
          </a:p>
        </p:txBody>
      </p:sp>
    </p:spTree>
    <p:extLst>
      <p:ext uri="{BB962C8B-B14F-4D97-AF65-F5344CB8AC3E}">
        <p14:creationId xmlns:p14="http://schemas.microsoft.com/office/powerpoint/2010/main" val="157712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igure shows three categories of benefits. The first is People Managment.  The second is Organizational Performance.The third is Strategic. Each category includes some specific benefits and a relevant icon."/>
          <p:cNvSpPr>
            <a:spLocks noGrp="1"/>
          </p:cNvSpPr>
          <p:nvPr>
            <p:ph type="title"/>
          </p:nvPr>
        </p:nvSpPr>
        <p:spPr/>
        <p:txBody>
          <a:bodyPr/>
          <a:lstStyle/>
          <a:p>
            <a:r>
              <a:rPr lang="en-US" dirty="0"/>
              <a:t>Exhibit 4-7</a:t>
            </a:r>
            <a:br>
              <a:rPr lang="en-US" dirty="0"/>
            </a:br>
            <a:r>
              <a:rPr lang="en-US" dirty="0"/>
              <a:t>Forms of Discrimination</a:t>
            </a:r>
          </a:p>
        </p:txBody>
      </p:sp>
      <p:graphicFrame>
        <p:nvGraphicFramePr>
          <p:cNvPr id="5" name="Table 4" descr="Headers: Types of Discrimination, Definition, Examples from Organizations"/>
          <p:cNvGraphicFramePr>
            <a:graphicFrameLocks noGrp="1"/>
          </p:cNvGraphicFramePr>
          <p:nvPr>
            <p:extLst>
              <p:ext uri="{D42A27DB-BD31-4B8C-83A1-F6EECF244321}">
                <p14:modId xmlns:p14="http://schemas.microsoft.com/office/powerpoint/2010/main" val="195941112"/>
              </p:ext>
            </p:extLst>
          </p:nvPr>
        </p:nvGraphicFramePr>
        <p:xfrm>
          <a:off x="304800" y="1356360"/>
          <a:ext cx="8534401" cy="4434840"/>
        </p:xfrm>
        <a:graphic>
          <a:graphicData uri="http://schemas.openxmlformats.org/drawingml/2006/table">
            <a:tbl>
              <a:tblPr firstRow="1" bandRow="1">
                <a:tableStyleId>{3B4B98B0-60AC-42C2-AFA5-B58CD77FA1E5}</a:tableStyleId>
              </a:tblPr>
              <a:tblGrid>
                <a:gridCol w="1817579">
                  <a:extLst>
                    <a:ext uri="{9D8B030D-6E8A-4147-A177-3AD203B41FA5}">
                      <a16:colId xmlns:a16="http://schemas.microsoft.com/office/drawing/2014/main" val="20000"/>
                    </a:ext>
                  </a:extLst>
                </a:gridCol>
                <a:gridCol w="3344341">
                  <a:extLst>
                    <a:ext uri="{9D8B030D-6E8A-4147-A177-3AD203B41FA5}">
                      <a16:colId xmlns:a16="http://schemas.microsoft.com/office/drawing/2014/main" val="20001"/>
                    </a:ext>
                  </a:extLst>
                </a:gridCol>
                <a:gridCol w="3372481">
                  <a:extLst>
                    <a:ext uri="{9D8B030D-6E8A-4147-A177-3AD203B41FA5}">
                      <a16:colId xmlns:a16="http://schemas.microsoft.com/office/drawing/2014/main" val="20002"/>
                    </a:ext>
                  </a:extLst>
                </a:gridCol>
              </a:tblGrid>
              <a:tr h="554355">
                <a:tc>
                  <a:txBody>
                    <a:bodyPr/>
                    <a:lstStyle/>
                    <a:p>
                      <a:r>
                        <a:rPr lang="en-US" sz="1200" dirty="0"/>
                        <a:t>Types </a:t>
                      </a:r>
                      <a:r>
                        <a:rPr lang="en-US" sz="1200"/>
                        <a:t>of </a:t>
                      </a:r>
                      <a:r>
                        <a:rPr lang="en-US" sz="1200" smtClean="0"/>
                        <a:t>Discrimination  </a:t>
                      </a:r>
                      <a:endParaRPr lang="en-US" sz="1200" dirty="0"/>
                    </a:p>
                  </a:txBody>
                  <a:tcPr/>
                </a:tc>
                <a:tc>
                  <a:txBody>
                    <a:bodyPr/>
                    <a:lstStyle/>
                    <a:p>
                      <a:r>
                        <a:rPr lang="en-US" sz="1200" dirty="0"/>
                        <a:t>Definition</a:t>
                      </a:r>
                    </a:p>
                  </a:txBody>
                  <a:tcPr/>
                </a:tc>
                <a:tc>
                  <a:txBody>
                    <a:bodyPr/>
                    <a:lstStyle/>
                    <a:p>
                      <a:r>
                        <a:rPr lang="en-US" sz="1200" dirty="0"/>
                        <a:t>Examples from Organizations</a:t>
                      </a:r>
                    </a:p>
                  </a:txBody>
                  <a:tcPr/>
                </a:tc>
                <a:extLst>
                  <a:ext uri="{0D108BD9-81ED-4DB2-BD59-A6C34878D82A}">
                    <a16:rowId xmlns:a16="http://schemas.microsoft.com/office/drawing/2014/main" val="10000"/>
                  </a:ext>
                </a:extLst>
              </a:tr>
              <a:tr h="776097">
                <a:tc>
                  <a:txBody>
                    <a:bodyPr/>
                    <a:lstStyle/>
                    <a:p>
                      <a:r>
                        <a:rPr lang="en-US" sz="1200" dirty="0"/>
                        <a:t>Discriminatory policies or practices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Actions taken by representatives of the organization that deny equal opportunity to perform or unequal rewards for performance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Older workers may be targeted for layoffs because they are highly paid and have lucrative benefits. </a:t>
                      </a:r>
                      <a:r>
                        <a:rPr lang="en-US" sz="1200" kern="1200" baseline="30000" dirty="0">
                          <a:solidFill>
                            <a:schemeClr val="tx1"/>
                          </a:solidFill>
                          <a:effectLst/>
                          <a:latin typeface="+mn-lt"/>
                          <a:ea typeface="+mn-ea"/>
                          <a:cs typeface="+mn-cs"/>
                        </a:rPr>
                        <a:t>a</a:t>
                      </a:r>
                      <a:endParaRPr lang="en-US" sz="1200" dirty="0"/>
                    </a:p>
                  </a:txBody>
                  <a:tcPr/>
                </a:tc>
                <a:extLst>
                  <a:ext uri="{0D108BD9-81ED-4DB2-BD59-A6C34878D82A}">
                    <a16:rowId xmlns:a16="http://schemas.microsoft.com/office/drawing/2014/main" val="10001"/>
                  </a:ext>
                </a:extLst>
              </a:tr>
              <a:tr h="776097">
                <a:tc>
                  <a:txBody>
                    <a:bodyPr/>
                    <a:lstStyle/>
                    <a:p>
                      <a:r>
                        <a:rPr lang="en-US" sz="1200" dirty="0"/>
                        <a:t>Intimidation</a:t>
                      </a:r>
                    </a:p>
                  </a:txBody>
                  <a:tcPr/>
                </a:tc>
                <a:tc>
                  <a:txBody>
                    <a:bodyPr/>
                    <a:lstStyle/>
                    <a:p>
                      <a:r>
                        <a:rPr lang="en-US" sz="1200" kern="1200" dirty="0">
                          <a:solidFill>
                            <a:schemeClr val="tx1"/>
                          </a:solidFill>
                          <a:effectLst/>
                          <a:latin typeface="+mn-lt"/>
                          <a:ea typeface="+mn-ea"/>
                          <a:cs typeface="+mn-cs"/>
                        </a:rPr>
                        <a:t>Overt threats or bullying directed at members of specific groups of employees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African American employees at some companies have found nooses hanging over their work stations. </a:t>
                      </a:r>
                      <a:r>
                        <a:rPr lang="en-US" sz="1200" kern="1200" baseline="30000" dirty="0">
                          <a:solidFill>
                            <a:schemeClr val="tx1"/>
                          </a:solidFill>
                          <a:effectLst/>
                          <a:latin typeface="+mn-lt"/>
                          <a:ea typeface="+mn-ea"/>
                          <a:cs typeface="+mn-cs"/>
                        </a:rPr>
                        <a:t>c</a:t>
                      </a:r>
                      <a:endParaRPr lang="en-US" sz="1200" dirty="0"/>
                    </a:p>
                  </a:txBody>
                  <a:tcPr/>
                </a:tc>
                <a:extLst>
                  <a:ext uri="{0D108BD9-81ED-4DB2-BD59-A6C34878D82A}">
                    <a16:rowId xmlns:a16="http://schemas.microsoft.com/office/drawing/2014/main" val="10003"/>
                  </a:ext>
                </a:extLst>
              </a:tr>
              <a:tr h="776097">
                <a:tc>
                  <a:txBody>
                    <a:bodyPr/>
                    <a:lstStyle/>
                    <a:p>
                      <a:r>
                        <a:rPr lang="en-US" sz="1200" dirty="0"/>
                        <a:t>Mockery and insults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Jokes or negative stereotypes; sometimes the result of jokes taken too far</a:t>
                      </a:r>
                      <a:endParaRPr lang="en-US" sz="1200" dirty="0"/>
                    </a:p>
                  </a:txBody>
                  <a:tcPr/>
                </a:tc>
                <a:tc>
                  <a:txBody>
                    <a:bodyPr/>
                    <a:lstStyle/>
                    <a:p>
                      <a:r>
                        <a:rPr lang="en-US" sz="1200" kern="1200" dirty="0">
                          <a:solidFill>
                            <a:schemeClr val="tx1"/>
                          </a:solidFill>
                          <a:effectLst/>
                          <a:latin typeface="+mn-lt"/>
                          <a:ea typeface="+mn-ea"/>
                          <a:cs typeface="+mn-cs"/>
                        </a:rPr>
                        <a:t>Arab Americans have been asked at work whether they were carrying bombs or were members of terrorist organizations. </a:t>
                      </a:r>
                      <a:r>
                        <a:rPr lang="en-US" sz="1200" kern="1200" baseline="30000" dirty="0">
                          <a:solidFill>
                            <a:schemeClr val="tx1"/>
                          </a:solidFill>
                          <a:effectLst/>
                          <a:latin typeface="+mn-lt"/>
                          <a:ea typeface="+mn-ea"/>
                          <a:cs typeface="+mn-cs"/>
                        </a:rPr>
                        <a:t>d</a:t>
                      </a:r>
                      <a:endParaRPr lang="en-US" sz="1200" baseline="30000" dirty="0"/>
                    </a:p>
                  </a:txBody>
                  <a:tcPr/>
                </a:tc>
                <a:extLst>
                  <a:ext uri="{0D108BD9-81ED-4DB2-BD59-A6C34878D82A}">
                    <a16:rowId xmlns:a16="http://schemas.microsoft.com/office/drawing/2014/main" val="10004"/>
                  </a:ext>
                </a:extLst>
              </a:tr>
              <a:tr h="776097">
                <a:tc>
                  <a:txBody>
                    <a:bodyPr/>
                    <a:lstStyle/>
                    <a:p>
                      <a:r>
                        <a:rPr lang="en-US" sz="1200" dirty="0"/>
                        <a:t>Exclusion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Exclusion of certain people from job opportunities, social events, discussions, or informal mentoring; can occur unintentionally</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Many women in finance claim they are assigned to marginal job roles or are given light workloads that don’t lead to promotion. </a:t>
                      </a:r>
                      <a:r>
                        <a:rPr lang="en-US" sz="1200" kern="1200" baseline="30000" dirty="0">
                          <a:solidFill>
                            <a:schemeClr val="tx1"/>
                          </a:solidFill>
                          <a:effectLst/>
                          <a:latin typeface="+mn-lt"/>
                          <a:ea typeface="+mn-ea"/>
                          <a:cs typeface="+mn-cs"/>
                        </a:rPr>
                        <a:t>e</a:t>
                      </a:r>
                      <a:endParaRPr lang="en-US" sz="1200" dirty="0"/>
                    </a:p>
                  </a:txBody>
                  <a:tcPr/>
                </a:tc>
                <a:extLst>
                  <a:ext uri="{0D108BD9-81ED-4DB2-BD59-A6C34878D82A}">
                    <a16:rowId xmlns:a16="http://schemas.microsoft.com/office/drawing/2014/main" val="10005"/>
                  </a:ext>
                </a:extLst>
              </a:tr>
              <a:tr h="776097">
                <a:tc>
                  <a:txBody>
                    <a:bodyPr/>
                    <a:lstStyle/>
                    <a:p>
                      <a:r>
                        <a:rPr lang="en-US" sz="1200" dirty="0"/>
                        <a:t>Incivility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Disrespectful treatment, including behaving in an aggressive manner, interrupting the person, or ignoring his or her opinions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Female lawyers note that male attorneys frequently cut them off or do not adequately address their comments. </a:t>
                      </a:r>
                      <a:r>
                        <a:rPr lang="en-US" sz="1200" kern="1200" baseline="30000" dirty="0">
                          <a:solidFill>
                            <a:schemeClr val="tx1"/>
                          </a:solidFill>
                          <a:effectLst/>
                          <a:latin typeface="+mn-lt"/>
                          <a:ea typeface="+mn-ea"/>
                          <a:cs typeface="+mn-cs"/>
                        </a:rPr>
                        <a:t>f</a:t>
                      </a:r>
                      <a:endParaRPr lang="en-US" sz="12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219128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18796</TotalTime>
  <Words>2370</Words>
  <Application>Microsoft Office PowerPoint</Application>
  <PresentationFormat>On-screen Show (4:3)</PresentationFormat>
  <Paragraphs>171</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Verdana</vt:lpstr>
      <vt:lpstr>Wingdings</vt:lpstr>
      <vt:lpstr>508 Lecture</vt:lpstr>
      <vt:lpstr>Management</vt:lpstr>
      <vt:lpstr>What is Workplace Diversity?</vt:lpstr>
      <vt:lpstr>Types of Diversity</vt:lpstr>
      <vt:lpstr>Why is Managing Workplace Diversity So Important?</vt:lpstr>
      <vt:lpstr>Exhibit 4-2 Benefits of Workforce Diversity</vt:lpstr>
      <vt:lpstr>Exhibit 4-5 Types of Diversity Found in Workplaces</vt:lpstr>
      <vt:lpstr>Exhibit 4-6 Employers’ Fears About Disabled Workers</vt:lpstr>
      <vt:lpstr>Challenges in Managing Diversity: Personal Bias</vt:lpstr>
      <vt:lpstr>Exhibit 4-7 Forms of Discrimination</vt:lpstr>
      <vt:lpstr>Glass Ceiling</vt:lpstr>
      <vt:lpstr>Exhibit 4-8 Major Equal Employment Opportunity Laws</vt:lpstr>
      <vt:lpstr>Mentoring</vt:lpstr>
      <vt:lpstr>Exhibit 4-9 What a Good Mentor Does</vt:lpstr>
      <vt:lpstr>Diversity Skills Training</vt:lpstr>
      <vt:lpstr>Employee Resource Groups</vt:lpstr>
    </vt:vector>
  </TitlesOfParts>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5: Managing Diversity</dc:subject>
  <dc:creator>Stephen P. Robbins and Mary Coulter</dc:creator>
  <cp:keywords>Management</cp:keywords>
  <cp:lastModifiedBy>Faculty</cp:lastModifiedBy>
  <cp:revision>684</cp:revision>
  <dcterms:created xsi:type="dcterms:W3CDTF">2014-07-14T20:04:21Z</dcterms:created>
  <dcterms:modified xsi:type="dcterms:W3CDTF">2024-03-12T04:39:40Z</dcterms:modified>
</cp:coreProperties>
</file>