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81800" cy="9296400"/>
  <p:embeddedFontLst>
    <p:embeddedFont>
      <p:font typeface="Helvetica Neue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hHlK9Am3HA49BWYWh/ESKgmBfT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0488" y="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00" lIns="92425" spcFirstLastPara="1" rIns="92425" wrap="square" tIns="462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1a4d9de7b_0_0:notes"/>
          <p:cNvSpPr/>
          <p:nvPr>
            <p:ph idx="2" type="sldImg"/>
          </p:nvPr>
        </p:nvSpPr>
        <p:spPr>
          <a:xfrm>
            <a:off x="11176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1a4d9de7b_0_0:notes"/>
          <p:cNvSpPr txBox="1"/>
          <p:nvPr>
            <p:ph idx="1" type="body"/>
          </p:nvPr>
        </p:nvSpPr>
        <p:spPr>
          <a:xfrm>
            <a:off x="917575" y="4416425"/>
            <a:ext cx="5046600" cy="4181400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11a4d9de7b_0_0:notes"/>
          <p:cNvSpPr txBox="1"/>
          <p:nvPr>
            <p:ph idx="12" type="sldNum"/>
          </p:nvPr>
        </p:nvSpPr>
        <p:spPr>
          <a:xfrm>
            <a:off x="3900488" y="8832850"/>
            <a:ext cx="2981400" cy="4635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1a4d9de7b_0_105:notes"/>
          <p:cNvSpPr/>
          <p:nvPr>
            <p:ph idx="2" type="sldImg"/>
          </p:nvPr>
        </p:nvSpPr>
        <p:spPr>
          <a:xfrm>
            <a:off x="630839" y="944704"/>
            <a:ext cx="2623800" cy="472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g111a4d9de7b_0_105:notes"/>
          <p:cNvSpPr txBox="1"/>
          <p:nvPr>
            <p:ph idx="1" type="body"/>
          </p:nvPr>
        </p:nvSpPr>
        <p:spPr>
          <a:xfrm>
            <a:off x="388893" y="5986709"/>
            <a:ext cx="3107700" cy="5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28d7449ae_0_0:notes"/>
          <p:cNvSpPr/>
          <p:nvPr>
            <p:ph idx="2" type="sldImg"/>
          </p:nvPr>
        </p:nvSpPr>
        <p:spPr>
          <a:xfrm>
            <a:off x="11176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28d7449ae_0_0:notes"/>
          <p:cNvSpPr txBox="1"/>
          <p:nvPr>
            <p:ph idx="1" type="body"/>
          </p:nvPr>
        </p:nvSpPr>
        <p:spPr>
          <a:xfrm>
            <a:off x="917575" y="4416425"/>
            <a:ext cx="5046600" cy="4181400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128d7449ae_0_0:notes"/>
          <p:cNvSpPr txBox="1"/>
          <p:nvPr>
            <p:ph idx="12" type="sldNum"/>
          </p:nvPr>
        </p:nvSpPr>
        <p:spPr>
          <a:xfrm>
            <a:off x="3900488" y="8832850"/>
            <a:ext cx="2981400" cy="4635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 are many buses within system but the system bus is the main communications path between the major components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20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6969" y="697230"/>
            <a:ext cx="4589469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1146969" y="697230"/>
            <a:ext cx="4589469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7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30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32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33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34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1a4d9de7b_0_6:notes"/>
          <p:cNvSpPr/>
          <p:nvPr>
            <p:ph idx="2" type="sldImg"/>
          </p:nvPr>
        </p:nvSpPr>
        <p:spPr>
          <a:xfrm>
            <a:off x="11176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1a4d9de7b_0_6:notes"/>
          <p:cNvSpPr txBox="1"/>
          <p:nvPr>
            <p:ph idx="1" type="body"/>
          </p:nvPr>
        </p:nvSpPr>
        <p:spPr>
          <a:xfrm>
            <a:off x="917575" y="4416425"/>
            <a:ext cx="5046600" cy="4181400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And What is Computing Systems?</a:t>
            </a:r>
            <a:endParaRPr/>
          </a:p>
        </p:txBody>
      </p:sp>
      <p:sp>
        <p:nvSpPr>
          <p:cNvPr id="124" name="Google Shape;124;g111a4d9de7b_0_6:notes"/>
          <p:cNvSpPr txBox="1"/>
          <p:nvPr>
            <p:ph idx="12" type="sldNum"/>
          </p:nvPr>
        </p:nvSpPr>
        <p:spPr>
          <a:xfrm>
            <a:off x="3900488" y="8832850"/>
            <a:ext cx="2981400" cy="4635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:notes"/>
          <p:cNvSpPr txBox="1"/>
          <p:nvPr>
            <p:ph idx="1" type="body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6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37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38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:notes"/>
          <p:cNvSpPr txBox="1"/>
          <p:nvPr>
            <p:ph idx="1" type="body"/>
          </p:nvPr>
        </p:nvSpPr>
        <p:spPr>
          <a:xfrm>
            <a:off x="917575" y="4416425"/>
            <a:ext cx="5046663" cy="4181475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:notes"/>
          <p:cNvSpPr/>
          <p:nvPr>
            <p:ph idx="2" type="sldImg"/>
          </p:nvPr>
        </p:nvSpPr>
        <p:spPr>
          <a:xfrm>
            <a:off x="11176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1a4d9de7b_0_15:notes"/>
          <p:cNvSpPr/>
          <p:nvPr>
            <p:ph idx="2" type="sldImg"/>
          </p:nvPr>
        </p:nvSpPr>
        <p:spPr>
          <a:xfrm>
            <a:off x="11176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1a4d9de7b_0_15:notes"/>
          <p:cNvSpPr txBox="1"/>
          <p:nvPr>
            <p:ph idx="1" type="body"/>
          </p:nvPr>
        </p:nvSpPr>
        <p:spPr>
          <a:xfrm>
            <a:off x="917575" y="4416425"/>
            <a:ext cx="5046600" cy="4181400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11a4d9de7b_0_15:notes"/>
          <p:cNvSpPr txBox="1"/>
          <p:nvPr>
            <p:ph idx="12" type="sldNum"/>
          </p:nvPr>
        </p:nvSpPr>
        <p:spPr>
          <a:xfrm>
            <a:off x="3900488" y="8832850"/>
            <a:ext cx="2981400" cy="4635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1a4d9de7b_0_22:notes"/>
          <p:cNvSpPr/>
          <p:nvPr>
            <p:ph idx="2" type="sldImg"/>
          </p:nvPr>
        </p:nvSpPr>
        <p:spPr>
          <a:xfrm>
            <a:off x="630839" y="944704"/>
            <a:ext cx="2623800" cy="472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g111a4d9de7b_0_22:notes"/>
          <p:cNvSpPr txBox="1"/>
          <p:nvPr>
            <p:ph idx="1" type="body"/>
          </p:nvPr>
        </p:nvSpPr>
        <p:spPr>
          <a:xfrm>
            <a:off x="388893" y="5986709"/>
            <a:ext cx="3107700" cy="5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2326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particular case,  how do the windows and linux bootloader coexist?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1a4d9de7b_0_190:notes"/>
          <p:cNvSpPr/>
          <p:nvPr>
            <p:ph idx="2" type="sldImg"/>
          </p:nvPr>
        </p:nvSpPr>
        <p:spPr>
          <a:xfrm>
            <a:off x="11176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1a4d9de7b_0_190:notes"/>
          <p:cNvSpPr txBox="1"/>
          <p:nvPr>
            <p:ph idx="1" type="body"/>
          </p:nvPr>
        </p:nvSpPr>
        <p:spPr>
          <a:xfrm>
            <a:off x="917575" y="4416425"/>
            <a:ext cx="5046600" cy="4181400"/>
          </a:xfrm>
          <a:prstGeom prst="rect">
            <a:avLst/>
          </a:prstGeom>
        </p:spPr>
        <p:txBody>
          <a:bodyPr anchorCtr="0" anchor="ctr" bIns="46200" lIns="92425" spcFirstLastPara="1" rIns="92425" wrap="square" tIns="46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11a4d9de7b_0_190:notes"/>
          <p:cNvSpPr txBox="1"/>
          <p:nvPr>
            <p:ph idx="12" type="sldNum"/>
          </p:nvPr>
        </p:nvSpPr>
        <p:spPr>
          <a:xfrm>
            <a:off x="3900488" y="8832850"/>
            <a:ext cx="2981400" cy="463500"/>
          </a:xfrm>
          <a:prstGeom prst="rect">
            <a:avLst/>
          </a:prstGeom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1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41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23" name="Google Shape;23;p4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4" name="Google Shape;24;p41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7" name="Google Shape;27;p41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" name="Google Shape;28;p4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0"/>
          <p:cNvSpPr txBox="1"/>
          <p:nvPr>
            <p:ph idx="1" type="body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5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1"/>
          <p:cNvSpPr txBox="1"/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1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5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4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" name="Google Shape;48;p4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9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49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49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9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49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4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7" name="Google Shape;87;p49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49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49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40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;p4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4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4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" name="Google Shape;17;p4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Google Shape;18;p4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afia@nu.edu.p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1a4d9de7b_0_0"/>
          <p:cNvSpPr txBox="1"/>
          <p:nvPr>
            <p:ph type="ctrTitle"/>
          </p:nvPr>
        </p:nvSpPr>
        <p:spPr>
          <a:xfrm>
            <a:off x="685800" y="317675"/>
            <a:ext cx="7772400" cy="125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Welcome to CS 2006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Operating Systems</a:t>
            </a:r>
            <a:endParaRPr/>
          </a:p>
        </p:txBody>
      </p:sp>
      <p:sp>
        <p:nvSpPr>
          <p:cNvPr id="108" name="Google Shape;108;g111a4d9de7b_0_0"/>
          <p:cNvSpPr txBox="1"/>
          <p:nvPr>
            <p:ph idx="1" type="subTitle"/>
          </p:nvPr>
        </p:nvSpPr>
        <p:spPr>
          <a:xfrm>
            <a:off x="225300" y="1729150"/>
            <a:ext cx="8727600" cy="29310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087"/>
              <a:t>When I will grow, I will teach OS, Woow Grape</a:t>
            </a:r>
            <a:endParaRPr sz="3087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087"/>
              <a:t>*********************************************</a:t>
            </a:r>
            <a:endParaRPr sz="308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Instructor: Safia Baloch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Consultant Days: Monday, Thursday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Room: Sir Dr. Rafi’s Neighbour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000"/>
              <a:buFont typeface="Arial"/>
              <a:buNone/>
            </a:pPr>
            <a:r>
              <a:rPr lang="en-US"/>
              <a:t>100% responsive via email: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safia@nu.edu.pk</a:t>
            </a:r>
            <a:r>
              <a:rPr lang="en-US"/>
              <a:t> 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1a4d9de7b_0_105"/>
          <p:cNvSpPr/>
          <p:nvPr/>
        </p:nvSpPr>
        <p:spPr>
          <a:xfrm>
            <a:off x="-7501" y="-2"/>
            <a:ext cx="3052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111a4d9de7b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6100" y="2011675"/>
            <a:ext cx="5565500" cy="31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11a4d9de7b_0_105"/>
          <p:cNvSpPr txBox="1"/>
          <p:nvPr>
            <p:ph idx="12" type="sldNum"/>
          </p:nvPr>
        </p:nvSpPr>
        <p:spPr>
          <a:xfrm>
            <a:off x="7900988" y="6356350"/>
            <a:ext cx="61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>
            <p:ph idx="4294967295" type="title"/>
          </p:nvPr>
        </p:nvSpPr>
        <p:spPr>
          <a:xfrm>
            <a:off x="1633538" y="277813"/>
            <a:ext cx="75104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Operating System Definition</a:t>
            </a:r>
            <a:endParaRPr/>
          </a:p>
        </p:txBody>
      </p:sp>
      <p:sp>
        <p:nvSpPr>
          <p:cNvPr id="174" name="Google Shape;174;p6"/>
          <p:cNvSpPr txBox="1"/>
          <p:nvPr>
            <p:ph idx="4294967295" type="body"/>
          </p:nvPr>
        </p:nvSpPr>
        <p:spPr>
          <a:xfrm>
            <a:off x="1455738" y="1028700"/>
            <a:ext cx="7688262" cy="4265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OS is a </a:t>
            </a:r>
            <a:r>
              <a:rPr b="1" lang="en-US">
                <a:solidFill>
                  <a:srgbClr val="3366FF"/>
                </a:solidFill>
              </a:rPr>
              <a:t>resource allocator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Manages all resources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Decides between conflicting requests for efficient and fair resource use</a:t>
            </a:r>
            <a:endParaRPr/>
          </a:p>
          <a:p>
            <a:pPr indent="-93535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OS is a </a:t>
            </a:r>
            <a:r>
              <a:rPr b="1" lang="en-US">
                <a:solidFill>
                  <a:srgbClr val="3366FF"/>
                </a:solidFill>
              </a:rPr>
              <a:t>control program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Controls execution of programs to prevent errors and improper use of the computer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rPr lang="en-US"/>
              <a:t>“The one program running at all times on the computer” is the </a:t>
            </a:r>
            <a:r>
              <a:rPr b="1" lang="en-US">
                <a:solidFill>
                  <a:srgbClr val="3366FF"/>
                </a:solidFill>
              </a:rPr>
              <a:t>kernel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idx="4294967295" type="title"/>
          </p:nvPr>
        </p:nvSpPr>
        <p:spPr>
          <a:xfrm>
            <a:off x="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Computer System Organization</a:t>
            </a:r>
            <a:endParaRPr/>
          </a:p>
        </p:txBody>
      </p:sp>
      <p:sp>
        <p:nvSpPr>
          <p:cNvPr id="180" name="Google Shape;180;p8"/>
          <p:cNvSpPr txBox="1"/>
          <p:nvPr>
            <p:ph idx="4294967295" type="body"/>
          </p:nvPr>
        </p:nvSpPr>
        <p:spPr>
          <a:xfrm>
            <a:off x="653573" y="863364"/>
            <a:ext cx="75977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Computer-system operation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One or more CPUs, device controllers connect through common bus providing access to shared memory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Concurrent execution of CPUs and devices competing for memory cycles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449" y="3207893"/>
            <a:ext cx="6737350" cy="332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idx="4294967295" type="title"/>
          </p:nvPr>
        </p:nvSpPr>
        <p:spPr>
          <a:xfrm>
            <a:off x="491328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Computer-System Operation</a:t>
            </a:r>
            <a:endParaRPr/>
          </a:p>
        </p:txBody>
      </p:sp>
      <p:sp>
        <p:nvSpPr>
          <p:cNvPr id="187" name="Google Shape;187;p9"/>
          <p:cNvSpPr txBox="1"/>
          <p:nvPr>
            <p:ph idx="4294967295" type="body"/>
          </p:nvPr>
        </p:nvSpPr>
        <p:spPr>
          <a:xfrm>
            <a:off x="768787" y="1233488"/>
            <a:ext cx="77438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I/O devices and the CPU can execute concurrently</a:t>
            </a:r>
            <a:endParaRPr/>
          </a:p>
          <a:p>
            <a:pPr indent="-224078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800"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Each device controller is in charge of a particular device type</a:t>
            </a:r>
            <a:endParaRPr/>
          </a:p>
          <a:p>
            <a:pPr indent="-224078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800"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Each device controller has a local buffer</a:t>
            </a:r>
            <a:endParaRPr/>
          </a:p>
          <a:p>
            <a:pPr indent="-224078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800"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CPU moves data from/to main memory to/from local buffers</a:t>
            </a:r>
            <a:endParaRPr/>
          </a:p>
          <a:p>
            <a:pPr indent="-224078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800"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I/O is from the device to local buffer of controller</a:t>
            </a:r>
            <a:endParaRPr/>
          </a:p>
          <a:p>
            <a:pPr indent="-224078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800"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Device controller informs CPU that it has finished its operation by causing an </a:t>
            </a:r>
            <a:r>
              <a:rPr lang="en-US">
                <a:solidFill>
                  <a:srgbClr val="0000FF"/>
                </a:solidFill>
              </a:rPr>
              <a:t>interrupt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idx="4294967295" type="title"/>
          </p:nvPr>
        </p:nvSpPr>
        <p:spPr>
          <a:xfrm>
            <a:off x="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Common Functions of Interrupts</a:t>
            </a:r>
            <a:endParaRPr/>
          </a:p>
        </p:txBody>
      </p:sp>
      <p:sp>
        <p:nvSpPr>
          <p:cNvPr id="198" name="Google Shape;198;p10"/>
          <p:cNvSpPr txBox="1"/>
          <p:nvPr>
            <p:ph idx="4294967295" type="body"/>
          </p:nvPr>
        </p:nvSpPr>
        <p:spPr>
          <a:xfrm>
            <a:off x="1022563" y="1244374"/>
            <a:ext cx="75771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Arial"/>
              <a:buChar char="●"/>
            </a:pPr>
            <a:r>
              <a:rPr lang="en-US"/>
              <a:t>Interrupt transfers control to the interrupt service routine generally, through the </a:t>
            </a:r>
            <a:r>
              <a:rPr b="1" lang="en-US">
                <a:solidFill>
                  <a:srgbClr val="3366FF"/>
                </a:solidFill>
              </a:rPr>
              <a:t>interrupt</a:t>
            </a:r>
            <a:r>
              <a:rPr i="1" lang="en-US"/>
              <a:t> </a:t>
            </a:r>
            <a:r>
              <a:rPr b="1" lang="en-US">
                <a:solidFill>
                  <a:srgbClr val="3366FF"/>
                </a:solidFill>
              </a:rPr>
              <a:t>vector</a:t>
            </a:r>
            <a:r>
              <a:rPr lang="en-US"/>
              <a:t>, which contains the addresses of all the service routines</a:t>
            </a:r>
            <a:endParaRPr/>
          </a:p>
          <a:p>
            <a:pPr indent="-221487" lvl="0" marL="365760" rtl="0" algn="l">
              <a:spcBef>
                <a:spcPts val="400"/>
              </a:spcBef>
              <a:spcAft>
                <a:spcPts val="0"/>
              </a:spcAft>
              <a:buSzPts val="544"/>
              <a:buFont typeface="Arial"/>
              <a:buNone/>
            </a:pPr>
            <a:r>
              <a:t/>
            </a:r>
            <a:endParaRPr sz="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Arial"/>
              <a:buChar char="●"/>
            </a:pPr>
            <a:r>
              <a:rPr lang="en-US"/>
              <a:t>Interrupt architecture must save the address of the interrupted instruction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544"/>
              <a:buFont typeface="Arial"/>
              <a:buNone/>
            </a:pPr>
            <a:r>
              <a:t/>
            </a:r>
            <a:endParaRPr i="1" sz="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Arial"/>
              <a:buChar char="●"/>
            </a:pPr>
            <a:r>
              <a:rPr lang="en-US"/>
              <a:t>A </a:t>
            </a:r>
            <a:r>
              <a:rPr b="1" lang="en-US">
                <a:solidFill>
                  <a:srgbClr val="3366FF"/>
                </a:solidFill>
              </a:rPr>
              <a:t>trap</a:t>
            </a:r>
            <a:r>
              <a:rPr lang="en-US"/>
              <a:t> or </a:t>
            </a:r>
            <a:r>
              <a:rPr b="1" lang="en-US">
                <a:solidFill>
                  <a:srgbClr val="3366FF"/>
                </a:solidFill>
              </a:rPr>
              <a:t>exception</a:t>
            </a:r>
            <a:r>
              <a:rPr lang="en-US"/>
              <a:t> is a software-generated interrupt caused either by an error or a user request</a:t>
            </a:r>
            <a:endParaRPr/>
          </a:p>
          <a:p>
            <a:pPr indent="-221487" lvl="0" marL="365760" rtl="0" algn="l">
              <a:spcBef>
                <a:spcPts val="400"/>
              </a:spcBef>
              <a:spcAft>
                <a:spcPts val="0"/>
              </a:spcAft>
              <a:buSzPts val="544"/>
              <a:buFont typeface="Arial"/>
              <a:buNone/>
            </a:pPr>
            <a:r>
              <a:t/>
            </a:r>
            <a:endParaRPr sz="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Arial"/>
              <a:buChar char="●"/>
            </a:pPr>
            <a:r>
              <a:rPr lang="en-US"/>
              <a:t>An operating system is </a:t>
            </a:r>
            <a:r>
              <a:rPr b="1" lang="en-US">
                <a:solidFill>
                  <a:srgbClr val="3366FF"/>
                </a:solidFill>
              </a:rPr>
              <a:t>interrupt driven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idx="4294967295" type="title"/>
          </p:nvPr>
        </p:nvSpPr>
        <p:spPr>
          <a:xfrm>
            <a:off x="1371600" y="0"/>
            <a:ext cx="7772400" cy="84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Interrupt Handling</a:t>
            </a:r>
            <a:endParaRPr/>
          </a:p>
        </p:txBody>
      </p:sp>
      <p:sp>
        <p:nvSpPr>
          <p:cNvPr id="204" name="Google Shape;204;p11"/>
          <p:cNvSpPr txBox="1"/>
          <p:nvPr>
            <p:ph idx="4294967295" type="body"/>
          </p:nvPr>
        </p:nvSpPr>
        <p:spPr>
          <a:xfrm>
            <a:off x="740437" y="1233488"/>
            <a:ext cx="76850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The operating system preserves the state of the CPU by storing registers and the program counter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Determines which type of interrupt has occurred: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b="1" lang="en-US">
                <a:solidFill>
                  <a:srgbClr val="3366FF"/>
                </a:solidFill>
              </a:rPr>
              <a:t>polling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b="1" lang="en-US">
                <a:solidFill>
                  <a:srgbClr val="3366FF"/>
                </a:solidFill>
              </a:rPr>
              <a:t>vectored</a:t>
            </a:r>
            <a:r>
              <a:rPr lang="en-US"/>
              <a:t> interrupt system</a:t>
            </a:r>
            <a:endParaRPr/>
          </a:p>
          <a:p>
            <a:pPr indent="-93535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Separate segments of code determine what action should be taken for each type of interrupt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idx="4294967295" type="title"/>
          </p:nvPr>
        </p:nvSpPr>
        <p:spPr>
          <a:xfrm>
            <a:off x="1371600" y="0"/>
            <a:ext cx="7772400" cy="84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Interrupt Handling</a:t>
            </a:r>
            <a:endParaRPr/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656" y="1323681"/>
            <a:ext cx="7445829" cy="5058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idx="4294967295" type="title"/>
          </p:nvPr>
        </p:nvSpPr>
        <p:spPr>
          <a:xfrm>
            <a:off x="751134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I/O Structure</a:t>
            </a:r>
            <a:endParaRPr/>
          </a:p>
        </p:txBody>
      </p:sp>
      <p:sp>
        <p:nvSpPr>
          <p:cNvPr id="216" name="Google Shape;216;p13"/>
          <p:cNvSpPr txBox="1"/>
          <p:nvPr>
            <p:ph idx="4294967295" type="body"/>
          </p:nvPr>
        </p:nvSpPr>
        <p:spPr>
          <a:xfrm>
            <a:off x="243531" y="1034143"/>
            <a:ext cx="8922237" cy="5377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After I/O starts, control returns to user program only upon I/O completion</a:t>
            </a:r>
            <a:endParaRPr/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Wait instruction idles the CPU until the next interrupt</a:t>
            </a:r>
            <a:endParaRPr/>
          </a:p>
          <a:p>
            <a:pPr indent="-104457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Wait loop (contention for memory access)</a:t>
            </a:r>
            <a:endParaRPr/>
          </a:p>
          <a:p>
            <a:pPr indent="-104457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At most one I/O request is outstanding at a time, no simultaneous I/O processing.</a:t>
            </a:r>
            <a:endParaRPr/>
          </a:p>
          <a:p>
            <a:pPr indent="-104457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After I/O starts, control returns to user program without waiting for I/O completion</a:t>
            </a:r>
            <a:endParaRPr/>
          </a:p>
          <a:p>
            <a:pPr indent="-104457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b="1" lang="en-US">
                <a:solidFill>
                  <a:srgbClr val="3366FF"/>
                </a:solidFill>
              </a:rPr>
              <a:t>System call </a:t>
            </a:r>
            <a:r>
              <a:rPr lang="en-US"/>
              <a:t>– request to the OS to allow user to wait for I/O completion</a:t>
            </a:r>
            <a:endParaRPr/>
          </a:p>
          <a:p>
            <a:pPr indent="-104457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b="1" lang="en-US">
                <a:solidFill>
                  <a:srgbClr val="3366FF"/>
                </a:solidFill>
              </a:rPr>
              <a:t>Device-status table </a:t>
            </a:r>
            <a:r>
              <a:rPr lang="en-US"/>
              <a:t>contains entry for each I/O device indicating its type, address, and state</a:t>
            </a:r>
            <a:endParaRPr/>
          </a:p>
          <a:p>
            <a:pPr indent="-104457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104457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idx="4294967295" type="title"/>
          </p:nvPr>
        </p:nvSpPr>
        <p:spPr>
          <a:xfrm>
            <a:off x="1020751" y="277813"/>
            <a:ext cx="76660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Direct Memory Access Structure</a:t>
            </a:r>
            <a:endParaRPr/>
          </a:p>
        </p:txBody>
      </p:sp>
      <p:sp>
        <p:nvSpPr>
          <p:cNvPr id="222" name="Google Shape;222;p14"/>
          <p:cNvSpPr txBox="1"/>
          <p:nvPr>
            <p:ph idx="4294967295" type="body"/>
          </p:nvPr>
        </p:nvSpPr>
        <p:spPr>
          <a:xfrm>
            <a:off x="634299" y="1233488"/>
            <a:ext cx="7704137" cy="54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Used for high-speed I/O devices able to transmit information at close to memory speeds</a:t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Device controller transfers blocks of data from buffer storage directly to main memory without CPU intervention</a:t>
            </a:r>
            <a:endParaRPr/>
          </a:p>
          <a:p>
            <a:pPr indent="-165699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Only one interrupt is generated per block, rather than the one interrupt per byte</a:t>
            </a:r>
            <a:endParaRPr/>
          </a:p>
        </p:txBody>
      </p:sp>
      <p:pic>
        <p:nvPicPr>
          <p:cNvPr id="223" name="Google Shape;2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2969" y="1856096"/>
            <a:ext cx="6411664" cy="2538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Marks Distribution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1056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Mid1: 15%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21056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Mid2: 15%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21056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Class activities + Assignment</a:t>
            </a:r>
            <a:r>
              <a:rPr lang="en-US"/>
              <a:t>+Quizzes: 10%</a:t>
            </a:r>
            <a:endParaRPr/>
          </a:p>
          <a:p>
            <a:pPr indent="-221056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Projects: 10%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21056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Final: 50%</a:t>
            </a:r>
            <a:endParaRPr/>
          </a:p>
          <a:p>
            <a:pPr indent="-221056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en-US"/>
              <a:t>Book: </a:t>
            </a:r>
            <a:r>
              <a:rPr i="1" lang="en-US"/>
              <a:t>Operating</a:t>
            </a:r>
            <a:r>
              <a:rPr i="1" lang="en-US"/>
              <a:t> System Concepts by Abraham Silberschatz 10</a:t>
            </a:r>
            <a:r>
              <a:rPr baseline="30000" i="1" lang="en-US"/>
              <a:t>th</a:t>
            </a:r>
            <a:r>
              <a:rPr i="1" lang="en-US"/>
              <a:t> Edition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>
            <p:ph idx="4294967295" type="title"/>
          </p:nvPr>
        </p:nvSpPr>
        <p:spPr>
          <a:xfrm>
            <a:off x="293917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Storage Structure</a:t>
            </a:r>
            <a:endParaRPr/>
          </a:p>
        </p:txBody>
      </p:sp>
      <p:sp>
        <p:nvSpPr>
          <p:cNvPr id="229" name="Google Shape;229;p15"/>
          <p:cNvSpPr txBox="1"/>
          <p:nvPr>
            <p:ph idx="4294967295" type="body"/>
          </p:nvPr>
        </p:nvSpPr>
        <p:spPr>
          <a:xfrm>
            <a:off x="782620" y="794658"/>
            <a:ext cx="7675562" cy="535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Main memory – only large storage media that the CPU can access directly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Secondary storage – extension of main memory that provides large </a:t>
            </a:r>
            <a:r>
              <a:rPr b="1" lang="en-US">
                <a:solidFill>
                  <a:srgbClr val="3366FF"/>
                </a:solidFill>
              </a:rPr>
              <a:t>nonvolatile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storage capacity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Magnetic disks – rigid metal or glass platters covered with magnetic recording material 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Disk surface is logically divided into </a:t>
            </a:r>
            <a:r>
              <a:rPr b="1" lang="en-US">
                <a:solidFill>
                  <a:srgbClr val="3366FF"/>
                </a:solidFill>
              </a:rPr>
              <a:t>tracks</a:t>
            </a:r>
            <a:r>
              <a:rPr lang="en-US"/>
              <a:t>, which are subdivided into </a:t>
            </a:r>
            <a:r>
              <a:rPr b="1" lang="en-US">
                <a:solidFill>
                  <a:srgbClr val="3366FF"/>
                </a:solidFill>
              </a:rPr>
              <a:t>sectors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The </a:t>
            </a:r>
            <a:r>
              <a:rPr b="1" lang="en-US">
                <a:solidFill>
                  <a:srgbClr val="3366FF"/>
                </a:solidFill>
              </a:rPr>
              <a:t>disk controller </a:t>
            </a:r>
            <a:r>
              <a:rPr lang="en-US"/>
              <a:t>determines the logical interaction between the device and the computer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idx="4294967295" type="title"/>
          </p:nvPr>
        </p:nvSpPr>
        <p:spPr>
          <a:xfrm>
            <a:off x="1333500" y="277813"/>
            <a:ext cx="7810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Storage Hierarchy</a:t>
            </a:r>
            <a:endParaRPr/>
          </a:p>
        </p:txBody>
      </p:sp>
      <p:sp>
        <p:nvSpPr>
          <p:cNvPr id="235" name="Google Shape;235;p16"/>
          <p:cNvSpPr txBox="1"/>
          <p:nvPr>
            <p:ph idx="4294967295" type="body"/>
          </p:nvPr>
        </p:nvSpPr>
        <p:spPr>
          <a:xfrm>
            <a:off x="673535" y="1233488"/>
            <a:ext cx="77628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Storage systems organized in hierarchy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Speed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Cost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Volatility</a:t>
            </a:r>
            <a:endParaRPr/>
          </a:p>
          <a:p>
            <a:pPr indent="-93535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en-US">
                <a:solidFill>
                  <a:srgbClr val="3366FF"/>
                </a:solidFill>
              </a:rPr>
              <a:t>Caching</a:t>
            </a:r>
            <a:r>
              <a:rPr lang="en-US"/>
              <a:t> – copying information into faster storage system; main memory can be viewed as a cache for secondary storage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en-US">
                <a:solidFill>
                  <a:srgbClr val="3366FF"/>
                </a:solidFill>
              </a:rPr>
              <a:t>Device Driver </a:t>
            </a:r>
            <a:r>
              <a:rPr lang="en-US"/>
              <a:t>for each device controller to manage I/O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Provides uniform interface between controller and kernel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idx="4294967295" type="title"/>
          </p:nvPr>
        </p:nvSpPr>
        <p:spPr>
          <a:xfrm>
            <a:off x="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Storage-Device Hierarchy</a:t>
            </a:r>
            <a:endParaRPr/>
          </a:p>
        </p:txBody>
      </p:sp>
      <p:pic>
        <p:nvPicPr>
          <p:cNvPr descr="1_04.pdf" id="241" name="Google Shape;2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613" y="1374775"/>
            <a:ext cx="5751512" cy="478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idx="4294967295" type="title"/>
          </p:nvPr>
        </p:nvSpPr>
        <p:spPr>
          <a:xfrm>
            <a:off x="522528" y="29958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Caching</a:t>
            </a:r>
            <a:endParaRPr/>
          </a:p>
        </p:txBody>
      </p:sp>
      <p:sp>
        <p:nvSpPr>
          <p:cNvPr id="247" name="Google Shape;247;p18"/>
          <p:cNvSpPr txBox="1"/>
          <p:nvPr>
            <p:ph idx="4294967295" type="body"/>
          </p:nvPr>
        </p:nvSpPr>
        <p:spPr>
          <a:xfrm>
            <a:off x="402771" y="1157288"/>
            <a:ext cx="7848600" cy="524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Important principle, performed at many levels in a computer (in hardware, operating system, software)</a:t>
            </a:r>
            <a:endParaRPr/>
          </a:p>
          <a:p>
            <a:pPr indent="-221487" lvl="0" marL="365760" rtl="0" algn="l">
              <a:spcBef>
                <a:spcPts val="400"/>
              </a:spcBef>
              <a:spcAft>
                <a:spcPts val="0"/>
              </a:spcAft>
              <a:buSzPts val="544"/>
              <a:buNone/>
            </a:pPr>
            <a:r>
              <a:t/>
            </a:r>
            <a:endParaRPr sz="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Faster storage (cache) checked first to determine if information is there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If it is, information used directly from the cache (fast)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If not, data copied to cache and used there</a:t>
            </a:r>
            <a:endParaRPr/>
          </a:p>
          <a:p>
            <a:pPr indent="-177800" lvl="1" marL="621792" rtl="0" algn="l">
              <a:spcBef>
                <a:spcPts val="324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idx="4294967295" type="title"/>
          </p:nvPr>
        </p:nvSpPr>
        <p:spPr>
          <a:xfrm>
            <a:off x="947722" y="277813"/>
            <a:ext cx="75866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Computer-System Architecture</a:t>
            </a:r>
            <a:endParaRPr/>
          </a:p>
        </p:txBody>
      </p:sp>
      <p:sp>
        <p:nvSpPr>
          <p:cNvPr id="253" name="Google Shape;253;p19"/>
          <p:cNvSpPr txBox="1"/>
          <p:nvPr>
            <p:ph idx="4294967295" type="body"/>
          </p:nvPr>
        </p:nvSpPr>
        <p:spPr>
          <a:xfrm>
            <a:off x="478960" y="123348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7800" lvl="1" marL="621792" rtl="0" algn="l"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>
                <a:solidFill>
                  <a:srgbClr val="3366FF"/>
                </a:solidFill>
              </a:rPr>
              <a:t>Multiprocessors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systems growing in use and importance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Also known as </a:t>
            </a:r>
            <a:r>
              <a:rPr b="1" lang="en-US">
                <a:solidFill>
                  <a:srgbClr val="3366FF"/>
                </a:solidFill>
              </a:rPr>
              <a:t>parallel systems</a:t>
            </a:r>
            <a:r>
              <a:rPr lang="en-US"/>
              <a:t>, </a:t>
            </a:r>
            <a:r>
              <a:rPr b="1" lang="en-US">
                <a:solidFill>
                  <a:srgbClr val="3366FF"/>
                </a:solidFill>
              </a:rPr>
              <a:t>tightly-coupled systems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Advantages include:</a:t>
            </a:r>
            <a:endParaRPr/>
          </a:p>
          <a:p>
            <a:pPr indent="-342900" lvl="2" marL="1200150" rtl="0" algn="l">
              <a:spcBef>
                <a:spcPts val="35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b="1" lang="en-US">
                <a:solidFill>
                  <a:srgbClr val="3366FF"/>
                </a:solidFill>
              </a:rPr>
              <a:t>Increased throughput</a:t>
            </a:r>
            <a:endParaRPr/>
          </a:p>
          <a:p>
            <a:pPr indent="-342900" lvl="2" marL="1200150" rtl="0" algn="l">
              <a:spcBef>
                <a:spcPts val="35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b="1" lang="en-US">
                <a:solidFill>
                  <a:srgbClr val="3366FF"/>
                </a:solidFill>
              </a:rPr>
              <a:t>Economy of scale</a:t>
            </a:r>
            <a:endParaRPr/>
          </a:p>
          <a:p>
            <a:pPr indent="-342900" lvl="2" marL="1200150" rtl="0" algn="l">
              <a:spcBef>
                <a:spcPts val="35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b="1" lang="en-US">
                <a:solidFill>
                  <a:srgbClr val="3366FF"/>
                </a:solidFill>
              </a:rPr>
              <a:t>Increased reliability – graceful degradation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or </a:t>
            </a:r>
            <a:r>
              <a:rPr b="1" lang="en-US">
                <a:solidFill>
                  <a:srgbClr val="3366FF"/>
                </a:solidFill>
              </a:rPr>
              <a:t>fault tolerance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Two types:</a:t>
            </a:r>
            <a:endParaRPr/>
          </a:p>
          <a:p>
            <a:pPr indent="-342900" lvl="2" marL="1200150" rtl="0" algn="l">
              <a:spcBef>
                <a:spcPts val="35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b="1" lang="en-US">
                <a:solidFill>
                  <a:srgbClr val="3366FF"/>
                </a:solidFill>
              </a:rPr>
              <a:t>Asymmetric Multiprocessing</a:t>
            </a:r>
            <a:endParaRPr/>
          </a:p>
          <a:p>
            <a:pPr indent="-342900" lvl="2" marL="1200150" rtl="0" algn="l">
              <a:spcBef>
                <a:spcPts val="350"/>
              </a:spcBef>
              <a:spcAft>
                <a:spcPts val="0"/>
              </a:spcAft>
              <a:buSzPts val="2100"/>
              <a:buFont typeface="Arial"/>
              <a:buAutoNum type="arabicPeriod"/>
            </a:pPr>
            <a:r>
              <a:rPr b="1" lang="en-US">
                <a:solidFill>
                  <a:srgbClr val="3366FF"/>
                </a:solidFill>
              </a:rPr>
              <a:t>Symmetric Multiprocessing</a:t>
            </a:r>
            <a:endParaRPr/>
          </a:p>
          <a:p>
            <a:pPr indent="-342900" lvl="2" marL="1200150" rtl="0" algn="l">
              <a:spcBef>
                <a:spcPts val="350"/>
              </a:spcBef>
              <a:spcAft>
                <a:spcPts val="0"/>
              </a:spcAft>
              <a:buSzPts val="2100"/>
              <a:buFont typeface="Arimo"/>
              <a:buNone/>
            </a:pPr>
            <a:r>
              <a:t/>
            </a:r>
            <a:endParaRPr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idx="4294967295" type="title"/>
          </p:nvPr>
        </p:nvSpPr>
        <p:spPr>
          <a:xfrm>
            <a:off x="664022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 sz="2800"/>
              <a:t>Symmetric  vs. Asymmetric Multiprocessing Architecture [1/2]</a:t>
            </a:r>
            <a:endParaRPr/>
          </a:p>
        </p:txBody>
      </p:sp>
      <p:pic>
        <p:nvPicPr>
          <p:cNvPr descr="Image result for symmetric and asymmetric multiprocessing" id="259" name="Google Shape;2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286" y="1153886"/>
            <a:ext cx="7598228" cy="4561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457200" y="117652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b="1" lang="en-US">
                <a:solidFill>
                  <a:srgbClr val="3366FF"/>
                </a:solidFill>
              </a:rPr>
              <a:t>UMA</a:t>
            </a:r>
            <a:r>
              <a:rPr lang="en-US"/>
              <a:t> and </a:t>
            </a:r>
            <a:r>
              <a:rPr b="1" lang="en-US">
                <a:solidFill>
                  <a:srgbClr val="3366FF"/>
                </a:solidFill>
              </a:rPr>
              <a:t>NUMA</a:t>
            </a:r>
            <a:r>
              <a:rPr lang="en-US"/>
              <a:t> architecture variations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Multi-chip and </a:t>
            </a:r>
            <a:r>
              <a:rPr b="1" lang="en-US">
                <a:solidFill>
                  <a:srgbClr val="3366FF"/>
                </a:solidFill>
              </a:rPr>
              <a:t>multicore</a:t>
            </a:r>
            <a:endParaRPr b="1">
              <a:solidFill>
                <a:srgbClr val="3366FF"/>
              </a:solidFill>
            </a:endParaRPr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</p:txBody>
      </p:sp>
      <p:sp>
        <p:nvSpPr>
          <p:cNvPr id="265" name="Google Shape;26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A Dual-Core Design</a:t>
            </a:r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13" y="2068992"/>
            <a:ext cx="8334375" cy="465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1"/>
          <p:cNvCxnSpPr/>
          <p:nvPr/>
        </p:nvCxnSpPr>
        <p:spPr>
          <a:xfrm>
            <a:off x="404813" y="3821373"/>
            <a:ext cx="8507175" cy="0"/>
          </a:xfrm>
          <a:prstGeom prst="straightConnector1">
            <a:avLst/>
          </a:prstGeom>
          <a:noFill/>
          <a:ln cap="flat" cmpd="thickThin" w="5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idx="4294967295" type="title"/>
          </p:nvPr>
        </p:nvSpPr>
        <p:spPr>
          <a:xfrm>
            <a:off x="304808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Clustered Systems</a:t>
            </a:r>
            <a:endParaRPr/>
          </a:p>
        </p:txBody>
      </p:sp>
      <p:sp>
        <p:nvSpPr>
          <p:cNvPr id="273" name="Google Shape;273;p22"/>
          <p:cNvSpPr txBox="1"/>
          <p:nvPr>
            <p:ph idx="4294967295" type="body"/>
          </p:nvPr>
        </p:nvSpPr>
        <p:spPr>
          <a:xfrm>
            <a:off x="272126" y="123348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Like multiprocessor systems, but multiple systems working together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Usually sharing storage via a </a:t>
            </a:r>
            <a:r>
              <a:rPr b="1" lang="en-US">
                <a:solidFill>
                  <a:srgbClr val="3366FF"/>
                </a:solidFill>
              </a:rPr>
              <a:t>storage-area network (SAN)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Provides a </a:t>
            </a:r>
            <a:r>
              <a:rPr b="1" lang="en-US">
                <a:solidFill>
                  <a:srgbClr val="3366FF"/>
                </a:solidFill>
              </a:rPr>
              <a:t>high-availability</a:t>
            </a:r>
            <a:r>
              <a:rPr b="1" lang="en-US"/>
              <a:t> </a:t>
            </a:r>
            <a:r>
              <a:rPr lang="en-US"/>
              <a:t>service which survives failures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b="1" lang="en-US">
                <a:solidFill>
                  <a:srgbClr val="3366FF"/>
                </a:solidFill>
              </a:rPr>
              <a:t>Asymmetric clustering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has one machine in hot-standby mode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b="1" lang="en-US">
                <a:solidFill>
                  <a:srgbClr val="3366FF"/>
                </a:solidFill>
              </a:rPr>
              <a:t>Symmetric clustering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has multiple nodes running applications, monitoring each other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idx="4294967295" type="title"/>
          </p:nvPr>
        </p:nvSpPr>
        <p:spPr>
          <a:xfrm>
            <a:off x="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Clustered Systems</a:t>
            </a:r>
            <a:endParaRPr/>
          </a:p>
        </p:txBody>
      </p:sp>
      <p:pic>
        <p:nvPicPr>
          <p:cNvPr descr="1.08.pdf" id="279" name="Google Shape;279;p2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-3476" l="0" r="0" t="-3476"/>
          <a:stretch/>
        </p:blipFill>
        <p:spPr>
          <a:xfrm>
            <a:off x="653136" y="1233488"/>
            <a:ext cx="8229600" cy="45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idx="4294967295" type="title"/>
          </p:nvPr>
        </p:nvSpPr>
        <p:spPr>
          <a:xfrm>
            <a:off x="1069975" y="277813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Operating System Structure</a:t>
            </a:r>
            <a:endParaRPr/>
          </a:p>
        </p:txBody>
      </p:sp>
      <p:sp>
        <p:nvSpPr>
          <p:cNvPr id="285" name="Google Shape;285;p24"/>
          <p:cNvSpPr txBox="1"/>
          <p:nvPr>
            <p:ph idx="4294967295" type="body"/>
          </p:nvPr>
        </p:nvSpPr>
        <p:spPr>
          <a:xfrm>
            <a:off x="827088" y="1039813"/>
            <a:ext cx="7832725" cy="546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8"/>
              <a:buFont typeface="Arial"/>
              <a:buNone/>
            </a:pPr>
            <a:r>
              <a:t/>
            </a:r>
            <a:endParaRPr sz="1600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>
                <a:solidFill>
                  <a:srgbClr val="3366FF"/>
                </a:solidFill>
              </a:rPr>
              <a:t>Multiprogramming</a:t>
            </a:r>
            <a:r>
              <a:rPr lang="en-US" sz="1600"/>
              <a:t> needed for efficiency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/>
              <a:t>Single user cannot keep CPU and I/O devices busy at all times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/>
              <a:t>Multiprogramming organizes jobs (code and data) so CPU always has one to execute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/>
              <a:t>A subset of total jobs in system is kept in memory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/>
              <a:t>One job selected and run via </a:t>
            </a:r>
            <a:r>
              <a:rPr b="1" lang="en-US">
                <a:solidFill>
                  <a:srgbClr val="3366FF"/>
                </a:solidFill>
              </a:rPr>
              <a:t>job scheduling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/>
              <a:t>When it has to wait (for I/O for example), OS switches to another job</a:t>
            </a:r>
            <a:endParaRPr/>
          </a:p>
          <a:p>
            <a:pPr indent="-1778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>
                <a:solidFill>
                  <a:srgbClr val="3366FF"/>
                </a:solidFill>
              </a:rPr>
              <a:t>Timesharing </a:t>
            </a:r>
            <a:r>
              <a:rPr lang="en-US" sz="1600"/>
              <a:t>(</a:t>
            </a:r>
            <a:r>
              <a:rPr b="1" lang="en-US">
                <a:solidFill>
                  <a:srgbClr val="3366FF"/>
                </a:solidFill>
              </a:rPr>
              <a:t>multitasking</a:t>
            </a:r>
            <a:r>
              <a:rPr lang="en-US" sz="1600"/>
              <a:t>)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 sz="1600"/>
              <a:t>is logical extension in which CPU switches jobs so frequently that users can interact with each job while it is running, creating </a:t>
            </a:r>
            <a:r>
              <a:rPr b="1" lang="en-US">
                <a:solidFill>
                  <a:srgbClr val="3366FF"/>
                </a:solidFill>
              </a:rPr>
              <a:t>interactive</a:t>
            </a:r>
            <a:r>
              <a:rPr lang="en-US" sz="1600"/>
              <a:t> computing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❖"/>
            </a:pPr>
            <a:r>
              <a:rPr b="1" lang="en-US">
                <a:solidFill>
                  <a:srgbClr val="3366FF"/>
                </a:solidFill>
              </a:rPr>
              <a:t>Response time </a:t>
            </a:r>
            <a:r>
              <a:rPr lang="en-US" sz="1600"/>
              <a:t>should be &lt; 1 second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/>
              <a:t>Each user has at least one program executing in memory 🢡</a:t>
            </a:r>
            <a:r>
              <a:rPr b="1" lang="en-US">
                <a:solidFill>
                  <a:srgbClr val="3366FF"/>
                </a:solidFill>
              </a:rPr>
              <a:t>process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/>
              <a:t>If several jobs ready to run at the same time 🢡 </a:t>
            </a:r>
            <a:r>
              <a:rPr b="1" lang="en-US">
                <a:solidFill>
                  <a:srgbClr val="3366FF"/>
                </a:solidFill>
              </a:rPr>
              <a:t>CPU scheduling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/>
              <a:t>If processes don’t fit in memory, </a:t>
            </a:r>
            <a:r>
              <a:rPr b="1" lang="en-US">
                <a:solidFill>
                  <a:srgbClr val="3366FF"/>
                </a:solidFill>
              </a:rPr>
              <a:t>swapping</a:t>
            </a:r>
            <a:r>
              <a:rPr lang="en-US" sz="1600"/>
              <a:t> moves them in and out to run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❖"/>
            </a:pPr>
            <a:r>
              <a:rPr b="1" lang="en-US">
                <a:solidFill>
                  <a:srgbClr val="3366FF"/>
                </a:solidFill>
              </a:rPr>
              <a:t>Virtual memory </a:t>
            </a:r>
            <a:r>
              <a:rPr lang="en-US" sz="1600"/>
              <a:t>allows execution of processes not completely in memory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ctrTitle"/>
          </p:nvPr>
        </p:nvSpPr>
        <p:spPr>
          <a:xfrm>
            <a:off x="764975" y="446301"/>
            <a:ext cx="7772400" cy="18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120" name="Google Shape;120;p1"/>
          <p:cNvSpPr txBox="1"/>
          <p:nvPr/>
        </p:nvSpPr>
        <p:spPr>
          <a:xfrm>
            <a:off x="2929250" y="2355275"/>
            <a:ext cx="377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Chapter #1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idx="4294967295" type="title"/>
          </p:nvPr>
        </p:nvSpPr>
        <p:spPr>
          <a:xfrm>
            <a:off x="985838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en-US" sz="2800"/>
              <a:t>Memory Layout for Multiprogrammed System</a:t>
            </a:r>
            <a:endParaRPr/>
          </a:p>
        </p:txBody>
      </p:sp>
      <p:pic>
        <p:nvPicPr>
          <p:cNvPr id="291" name="Google Shape;2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276350"/>
            <a:ext cx="3111500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idx="4294967295" type="title"/>
          </p:nvPr>
        </p:nvSpPr>
        <p:spPr>
          <a:xfrm>
            <a:off x="895350" y="277813"/>
            <a:ext cx="7791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Operating-System Operations</a:t>
            </a:r>
            <a:endParaRPr/>
          </a:p>
        </p:txBody>
      </p:sp>
      <p:sp>
        <p:nvSpPr>
          <p:cNvPr id="297" name="Google Shape;297;p26"/>
          <p:cNvSpPr txBox="1"/>
          <p:nvPr>
            <p:ph idx="4294967295" type="body"/>
          </p:nvPr>
        </p:nvSpPr>
        <p:spPr>
          <a:xfrm>
            <a:off x="806450" y="1233488"/>
            <a:ext cx="7762875" cy="493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8"/>
              <a:buChar char="🞂"/>
            </a:pPr>
            <a:r>
              <a:rPr b="1" lang="en-US" sz="1600">
                <a:solidFill>
                  <a:srgbClr val="3366FF"/>
                </a:solidFill>
              </a:rPr>
              <a:t>Dual-mode </a:t>
            </a:r>
            <a:r>
              <a:rPr lang="en-US" sz="1600"/>
              <a:t>operation allows OS to protect itself and other system components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b="1" lang="en-US" sz="1600">
                <a:solidFill>
                  <a:srgbClr val="3366FF"/>
                </a:solidFill>
              </a:rPr>
              <a:t>User mode </a:t>
            </a:r>
            <a:r>
              <a:rPr lang="en-US" sz="1600"/>
              <a:t>and </a:t>
            </a:r>
            <a:r>
              <a:rPr b="1" lang="en-US" sz="1600">
                <a:solidFill>
                  <a:srgbClr val="3366FF"/>
                </a:solidFill>
              </a:rPr>
              <a:t>kernel mode 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b="1" lang="en-US" sz="1600">
                <a:solidFill>
                  <a:srgbClr val="3366FF"/>
                </a:solidFill>
              </a:rPr>
              <a:t>Mode bit </a:t>
            </a:r>
            <a:r>
              <a:rPr lang="en-US" sz="1600"/>
              <a:t>provided by hardware</a:t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Provides ability to distinguish when system is running user code or kernel code</a:t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Some instructions designated as </a:t>
            </a:r>
            <a:r>
              <a:rPr b="1" lang="en-US" sz="1600">
                <a:solidFill>
                  <a:srgbClr val="3366FF"/>
                </a:solidFill>
              </a:rPr>
              <a:t>privileged</a:t>
            </a:r>
            <a:r>
              <a:rPr lang="en-US" sz="1600"/>
              <a:t>, only executable in kernel mode</a:t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System call changes mode to kernel, return from call resets it to user</a:t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n-US" sz="1600"/>
              <a:t>Increasingly CPUs support multi-mode operations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i.e. </a:t>
            </a:r>
            <a:r>
              <a:rPr b="1" lang="en-US" sz="1600">
                <a:solidFill>
                  <a:srgbClr val="3366FF"/>
                </a:solidFill>
              </a:rPr>
              <a:t>virtual machine manager </a:t>
            </a:r>
            <a:r>
              <a:rPr lang="en-US" sz="1600"/>
              <a:t>(</a:t>
            </a:r>
            <a:r>
              <a:rPr b="1" lang="en-US" sz="1600">
                <a:solidFill>
                  <a:srgbClr val="3366FF"/>
                </a:solidFill>
              </a:rPr>
              <a:t>VMM</a:t>
            </a:r>
            <a:r>
              <a:rPr lang="en-US" sz="1600"/>
              <a:t>) mode for guest </a:t>
            </a:r>
            <a:r>
              <a:rPr b="1" lang="en-US" sz="1600">
                <a:solidFill>
                  <a:srgbClr val="3366FF"/>
                </a:solidFill>
              </a:rPr>
              <a:t>VMs</a:t>
            </a:r>
            <a:endParaRPr/>
          </a:p>
          <a:p>
            <a:pPr indent="-1270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idx="4294967295" type="title"/>
          </p:nvPr>
        </p:nvSpPr>
        <p:spPr>
          <a:xfrm>
            <a:off x="771525" y="277813"/>
            <a:ext cx="8415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Transition from User to Kernel Mode</a:t>
            </a:r>
            <a:endParaRPr/>
          </a:p>
        </p:txBody>
      </p:sp>
      <p:sp>
        <p:nvSpPr>
          <p:cNvPr id="303" name="Google Shape;303;p27"/>
          <p:cNvSpPr txBox="1"/>
          <p:nvPr>
            <p:ph idx="4294967295" type="body"/>
          </p:nvPr>
        </p:nvSpPr>
        <p:spPr>
          <a:xfrm>
            <a:off x="806450" y="1233488"/>
            <a:ext cx="77533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Timer to prevent infinite loop / process hogging resources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Set interrupt after specific period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Operating system decrements counter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When counter zero generate an interrupt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Set up before scheduling process to regain control or terminate program that exceeds allotted time</a:t>
            </a:r>
            <a:endParaRPr/>
          </a:p>
        </p:txBody>
      </p:sp>
      <p:pic>
        <p:nvPicPr>
          <p:cNvPr id="304" name="Google Shape;3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3581400"/>
            <a:ext cx="7602538" cy="23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idx="4294967295" type="title"/>
          </p:nvPr>
        </p:nvSpPr>
        <p:spPr>
          <a:xfrm>
            <a:off x="1089025" y="277813"/>
            <a:ext cx="7597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Process Management</a:t>
            </a:r>
            <a:endParaRPr/>
          </a:p>
        </p:txBody>
      </p:sp>
      <p:sp>
        <p:nvSpPr>
          <p:cNvPr id="310" name="Google Shape;310;p28"/>
          <p:cNvSpPr txBox="1"/>
          <p:nvPr>
            <p:ph idx="4294967295" type="body"/>
          </p:nvPr>
        </p:nvSpPr>
        <p:spPr>
          <a:xfrm>
            <a:off x="827088" y="935038"/>
            <a:ext cx="736123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56933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A process is a program in execution. It is a unit of work within the system. Program is a </a:t>
            </a:r>
            <a:r>
              <a:rPr b="1" i="1" lang="en-US"/>
              <a:t>passive entity</a:t>
            </a:r>
            <a:r>
              <a:rPr lang="en-US"/>
              <a:t>, process is </a:t>
            </a:r>
            <a:r>
              <a:rPr lang="en-US">
                <a:solidFill>
                  <a:srgbClr val="000000"/>
                </a:solidFill>
              </a:rPr>
              <a:t>an </a:t>
            </a:r>
            <a:r>
              <a:rPr b="1" i="1" lang="en-US">
                <a:solidFill>
                  <a:srgbClr val="000000"/>
                </a:solidFill>
              </a:rPr>
              <a:t>active entity</a:t>
            </a:r>
            <a:r>
              <a:rPr lang="en-US"/>
              <a:t>.</a:t>
            </a:r>
            <a:endParaRPr/>
          </a:p>
          <a:p>
            <a:pPr indent="-156933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Process needs resources to accomplish its task</a:t>
            </a:r>
            <a:endParaRPr/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CPU, memory, I/O, files</a:t>
            </a:r>
            <a:endParaRPr/>
          </a:p>
          <a:p>
            <a:pPr indent="-228599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Initialization data</a:t>
            </a:r>
            <a:endParaRPr/>
          </a:p>
          <a:p>
            <a:pPr indent="-153263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b="1" sz="2800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b="1" lang="en-US" sz="2800"/>
              <a:t>Program counter (PC): </a:t>
            </a:r>
            <a:r>
              <a:rPr lang="en-US" sz="2800"/>
              <a:t>Contains the address of an instruction to be fetched</a:t>
            </a:r>
            <a:endParaRPr/>
          </a:p>
          <a:p>
            <a:pPr indent="-156933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Single-threaded process has one </a:t>
            </a:r>
            <a:r>
              <a:rPr b="1" lang="en-US">
                <a:solidFill>
                  <a:srgbClr val="3366FF"/>
                </a:solidFill>
              </a:rPr>
              <a:t>program counter</a:t>
            </a:r>
            <a:r>
              <a:rPr b="1" lang="en-US" sz="2000">
                <a:solidFill>
                  <a:srgbClr val="3366FF"/>
                </a:solidFill>
              </a:rPr>
              <a:t> </a:t>
            </a:r>
            <a:r>
              <a:rPr lang="en-US"/>
              <a:t>specifying location of next instruction to execute</a:t>
            </a:r>
            <a:endParaRPr/>
          </a:p>
          <a:p>
            <a:pPr indent="-156933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Multi-threaded process has one program counter per thread</a:t>
            </a:r>
            <a:endParaRPr/>
          </a:p>
          <a:p>
            <a:pPr indent="-156933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idx="4294967295" type="title"/>
          </p:nvPr>
        </p:nvSpPr>
        <p:spPr>
          <a:xfrm>
            <a:off x="1128713" y="277813"/>
            <a:ext cx="7558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Process Management Activities</a:t>
            </a:r>
            <a:endParaRPr/>
          </a:p>
        </p:txBody>
      </p:sp>
      <p:sp>
        <p:nvSpPr>
          <p:cNvPr id="316" name="Google Shape;316;p29"/>
          <p:cNvSpPr txBox="1"/>
          <p:nvPr>
            <p:ph idx="4294967295" type="body"/>
          </p:nvPr>
        </p:nvSpPr>
        <p:spPr>
          <a:xfrm>
            <a:off x="1077913" y="1728788"/>
            <a:ext cx="7958137" cy="403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Arial"/>
              <a:buNone/>
            </a:pPr>
            <a:r>
              <a:rPr lang="en-US"/>
              <a:t>     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Creating and deleting both user and system processes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Suspending and resuming processes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process synchronization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process communication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deadlock handling</a:t>
            </a:r>
            <a:endParaRPr/>
          </a:p>
        </p:txBody>
      </p:sp>
      <p:sp>
        <p:nvSpPr>
          <p:cNvPr id="317" name="Google Shape;317;p29"/>
          <p:cNvSpPr txBox="1"/>
          <p:nvPr/>
        </p:nvSpPr>
        <p:spPr>
          <a:xfrm>
            <a:off x="885825" y="1238250"/>
            <a:ext cx="75866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operating system is responsible for the following activities in connection with process management: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idx="4294967295" type="title"/>
          </p:nvPr>
        </p:nvSpPr>
        <p:spPr>
          <a:xfrm>
            <a:off x="1090613" y="277813"/>
            <a:ext cx="7596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Memory Management</a:t>
            </a:r>
            <a:endParaRPr/>
          </a:p>
        </p:txBody>
      </p:sp>
      <p:sp>
        <p:nvSpPr>
          <p:cNvPr id="323" name="Google Shape;323;p30"/>
          <p:cNvSpPr txBox="1"/>
          <p:nvPr>
            <p:ph idx="4294967295" type="body"/>
          </p:nvPr>
        </p:nvSpPr>
        <p:spPr>
          <a:xfrm>
            <a:off x="806450" y="1233488"/>
            <a:ext cx="76549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1" marL="621792" rtl="0" algn="l"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Memory management activities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Keeping track of which parts of memory are currently being used and by whom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Deciding which processes (or parts thereof) and data to move into and out of memory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Allocating and deallocating memory space as needed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idx="4294967295" type="title"/>
          </p:nvPr>
        </p:nvSpPr>
        <p:spPr>
          <a:xfrm>
            <a:off x="1128713" y="277813"/>
            <a:ext cx="7558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Storage Management</a:t>
            </a:r>
            <a:endParaRPr/>
          </a:p>
        </p:txBody>
      </p:sp>
      <p:sp>
        <p:nvSpPr>
          <p:cNvPr id="329" name="Google Shape;329;p31"/>
          <p:cNvSpPr txBox="1"/>
          <p:nvPr>
            <p:ph idx="4294967295" type="body"/>
          </p:nvPr>
        </p:nvSpPr>
        <p:spPr>
          <a:xfrm>
            <a:off x="1016000" y="1428750"/>
            <a:ext cx="7583488" cy="499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7800" lvl="2" marL="85953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File-System management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Files usually organized into directories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Access control on most systems to determine who can access what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OS activities include</a:t>
            </a:r>
            <a:endParaRPr/>
          </a:p>
          <a:p>
            <a:pPr indent="-9525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Creating and deleting files and directories</a:t>
            </a:r>
            <a:endParaRPr/>
          </a:p>
          <a:p>
            <a:pPr indent="-9525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Primitives to manipulate files and dirs</a:t>
            </a:r>
            <a:endParaRPr/>
          </a:p>
          <a:p>
            <a:pPr indent="-9525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Mapping files onto secondary storage</a:t>
            </a:r>
            <a:endParaRPr/>
          </a:p>
          <a:p>
            <a:pPr indent="-9525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228600" lvl="2" marL="859536" rtl="0" algn="l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Backup files onto stable (non-volatile) storage media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idx="4294967295" type="title"/>
          </p:nvPr>
        </p:nvSpPr>
        <p:spPr>
          <a:xfrm>
            <a:off x="1331913" y="277813"/>
            <a:ext cx="73548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Mass-Storage Management</a:t>
            </a:r>
            <a:endParaRPr/>
          </a:p>
        </p:txBody>
      </p:sp>
      <p:sp>
        <p:nvSpPr>
          <p:cNvPr id="335" name="Google Shape;335;p32"/>
          <p:cNvSpPr txBox="1"/>
          <p:nvPr>
            <p:ph idx="4294967295" type="body"/>
          </p:nvPr>
        </p:nvSpPr>
        <p:spPr>
          <a:xfrm>
            <a:off x="806450" y="1233487"/>
            <a:ext cx="7575550" cy="533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OS activities</a:t>
            </a:r>
            <a:endParaRPr/>
          </a:p>
          <a:p>
            <a:pPr indent="-104457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599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Free-space management</a:t>
            </a:r>
            <a:endParaRPr/>
          </a:p>
          <a:p>
            <a:pPr indent="-104457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599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Storage allocation</a:t>
            </a:r>
            <a:endParaRPr/>
          </a:p>
          <a:p>
            <a:pPr indent="-104457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599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Disk scheduling</a:t>
            </a:r>
            <a:endParaRPr/>
          </a:p>
          <a:p>
            <a:pPr indent="-104457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Some storage need not be fast</a:t>
            </a:r>
            <a:endParaRPr/>
          </a:p>
          <a:p>
            <a:pPr indent="-104457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599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Tertiary storage includes optical storage, magnetic tape</a:t>
            </a:r>
            <a:endParaRPr/>
          </a:p>
          <a:p>
            <a:pPr indent="-104457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599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Still must be managed – by OS or applications</a:t>
            </a:r>
            <a:endParaRPr/>
          </a:p>
          <a:p>
            <a:pPr indent="-104457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599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Varies between WORM (write-once, read-many-times) and RW (read-write)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/>
              <a:t>I/O Subsystem</a:t>
            </a:r>
            <a:endParaRPr/>
          </a:p>
        </p:txBody>
      </p:sp>
      <p:sp>
        <p:nvSpPr>
          <p:cNvPr id="341" name="Google Shape;341;p33"/>
          <p:cNvSpPr txBox="1"/>
          <p:nvPr>
            <p:ph idx="4294967295" type="body"/>
          </p:nvPr>
        </p:nvSpPr>
        <p:spPr>
          <a:xfrm>
            <a:off x="806450" y="1233488"/>
            <a:ext cx="7713663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I/O subsystem responsible for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Memory management of I/O 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caching (storing parts of data in faster storage for performance)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spooling (the overlapping of output of one job with input of other jobs)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idx="4294967295" type="title"/>
          </p:nvPr>
        </p:nvSpPr>
        <p:spPr>
          <a:xfrm>
            <a:off x="1022350" y="277813"/>
            <a:ext cx="7664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Protection and Security</a:t>
            </a:r>
            <a:endParaRPr/>
          </a:p>
        </p:txBody>
      </p:sp>
      <p:sp>
        <p:nvSpPr>
          <p:cNvPr id="347" name="Google Shape;347;p34"/>
          <p:cNvSpPr txBox="1"/>
          <p:nvPr>
            <p:ph idx="4294967295" type="body"/>
          </p:nvPr>
        </p:nvSpPr>
        <p:spPr>
          <a:xfrm>
            <a:off x="806450" y="1233488"/>
            <a:ext cx="7648575" cy="518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b="1" lang="en-US">
                <a:solidFill>
                  <a:srgbClr val="3366FF"/>
                </a:solidFill>
              </a:rPr>
              <a:t>Protection </a:t>
            </a:r>
            <a:r>
              <a:rPr lang="en-US"/>
              <a:t>– any mechanism for controlling access of processes or users to resources defined by the OS</a:t>
            </a:r>
            <a:endParaRPr/>
          </a:p>
          <a:p>
            <a:pPr indent="-221487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44"/>
              <a:buNone/>
            </a:pPr>
            <a:r>
              <a:t/>
            </a:r>
            <a:endParaRPr sz="800"/>
          </a:p>
          <a:p>
            <a:pPr indent="-25603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n-US">
                <a:solidFill>
                  <a:srgbClr val="3366FF"/>
                </a:solidFill>
              </a:rPr>
              <a:t>Security </a:t>
            </a:r>
            <a:r>
              <a:rPr lang="en-US"/>
              <a:t>– defense of the system against internal and external attacks</a:t>
            </a:r>
            <a:endParaRPr/>
          </a:p>
          <a:p>
            <a:pPr indent="-2286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Huge range, including denial-of-service, worms, viruses, identity theft, theft of service</a:t>
            </a:r>
            <a:endParaRPr/>
          </a:p>
          <a:p>
            <a:pPr indent="-177800" lvl="1" marL="621792" rtl="0" algn="l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SzPts val="8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1a4d9de7b_0_6"/>
          <p:cNvSpPr txBox="1"/>
          <p:nvPr>
            <p:ph type="ctrTitle"/>
          </p:nvPr>
        </p:nvSpPr>
        <p:spPr>
          <a:xfrm>
            <a:off x="525775" y="160026"/>
            <a:ext cx="7772400" cy="1829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System?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idx="4294967295" type="title"/>
          </p:nvPr>
        </p:nvSpPr>
        <p:spPr>
          <a:xfrm>
            <a:off x="0" y="277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en-US" sz="2800"/>
              <a:t>Computing Environments – Distributed</a:t>
            </a:r>
            <a:endParaRPr/>
          </a:p>
        </p:txBody>
      </p:sp>
      <p:sp>
        <p:nvSpPr>
          <p:cNvPr id="353" name="Google Shape;353;p35"/>
          <p:cNvSpPr txBox="1"/>
          <p:nvPr>
            <p:ph idx="4294967295" type="body"/>
          </p:nvPr>
        </p:nvSpPr>
        <p:spPr>
          <a:xfrm>
            <a:off x="914400" y="123348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Distributed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lang="en-US"/>
              <a:t>Collection of separate, possibly heterogeneous, systems networked together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b="1" lang="en-US">
                <a:solidFill>
                  <a:srgbClr val="3366FF"/>
                </a:solidFill>
              </a:rPr>
              <a:t>Network</a:t>
            </a:r>
            <a:r>
              <a:rPr lang="en-US"/>
              <a:t> is a communications path, </a:t>
            </a:r>
            <a:endParaRPr/>
          </a:p>
          <a:p>
            <a:pPr indent="-107950" lvl="3" marL="1143000" rtl="0" algn="l">
              <a:spcBef>
                <a:spcPts val="35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-228600" lvl="3" marL="1143000" rtl="0" algn="l">
              <a:spcBef>
                <a:spcPts val="350"/>
              </a:spcBef>
              <a:spcAft>
                <a:spcPts val="0"/>
              </a:spcAft>
              <a:buSzPts val="1900"/>
              <a:buChar char="●"/>
            </a:pPr>
            <a:r>
              <a:rPr b="1" lang="en-US">
                <a:solidFill>
                  <a:srgbClr val="3366FF"/>
                </a:solidFill>
              </a:rPr>
              <a:t>Local Area Network </a:t>
            </a:r>
            <a:r>
              <a:rPr lang="en-US"/>
              <a:t>(</a:t>
            </a:r>
            <a:r>
              <a:rPr b="1" lang="en-US">
                <a:solidFill>
                  <a:srgbClr val="3366FF"/>
                </a:solidFill>
              </a:rPr>
              <a:t>LAN</a:t>
            </a:r>
            <a:r>
              <a:rPr lang="en-US"/>
              <a:t>)</a:t>
            </a:r>
            <a:endParaRPr/>
          </a:p>
          <a:p>
            <a:pPr indent="-107950" lvl="3" marL="1143000" rtl="0" algn="l">
              <a:spcBef>
                <a:spcPts val="35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-228600" lvl="3" marL="1143000" rtl="0" algn="l">
              <a:spcBef>
                <a:spcPts val="350"/>
              </a:spcBef>
              <a:spcAft>
                <a:spcPts val="0"/>
              </a:spcAft>
              <a:buSzPts val="1900"/>
              <a:buChar char="●"/>
            </a:pPr>
            <a:r>
              <a:rPr b="1" lang="en-US">
                <a:solidFill>
                  <a:srgbClr val="3366FF"/>
                </a:solidFill>
              </a:rPr>
              <a:t>Wide Area Network </a:t>
            </a:r>
            <a:r>
              <a:rPr lang="en-US"/>
              <a:t>(</a:t>
            </a:r>
            <a:r>
              <a:rPr b="1" lang="en-US">
                <a:solidFill>
                  <a:srgbClr val="3366FF"/>
                </a:solidFill>
              </a:rPr>
              <a:t>WAN</a:t>
            </a:r>
            <a:r>
              <a:rPr lang="en-US"/>
              <a:t>)</a:t>
            </a:r>
            <a:endParaRPr/>
          </a:p>
          <a:p>
            <a:pPr indent="-107950" lvl="3" marL="1143000" rtl="0" algn="l">
              <a:spcBef>
                <a:spcPts val="35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◦"/>
            </a:pPr>
            <a:r>
              <a:rPr b="1" lang="en-US">
                <a:solidFill>
                  <a:srgbClr val="3366FF"/>
                </a:solidFill>
              </a:rPr>
              <a:t>Network Operating System </a:t>
            </a:r>
            <a:r>
              <a:rPr lang="en-US"/>
              <a:t>provides features between systems across network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idx="4294967295" type="title"/>
          </p:nvPr>
        </p:nvSpPr>
        <p:spPr>
          <a:xfrm>
            <a:off x="1528763" y="277813"/>
            <a:ext cx="7615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en-US" sz="2800"/>
              <a:t>Computing Environments – Client-Server</a:t>
            </a:r>
            <a:endParaRPr/>
          </a:p>
        </p:txBody>
      </p:sp>
      <p:sp>
        <p:nvSpPr>
          <p:cNvPr id="359" name="Google Shape;359;p36"/>
          <p:cNvSpPr/>
          <p:nvPr/>
        </p:nvSpPr>
        <p:spPr>
          <a:xfrm>
            <a:off x="827088" y="1277938"/>
            <a:ext cx="7351712" cy="4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Client-Server Computing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Dumb terminals supplanted by smart PCs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systems now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responding to requests generated by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clients</a:t>
            </a:r>
            <a:endParaRPr/>
          </a:p>
        </p:txBody>
      </p:sp>
      <p:pic>
        <p:nvPicPr>
          <p:cNvPr id="360" name="Google Shape;36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1063" y="2756848"/>
            <a:ext cx="4421874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idx="4294967295" type="title"/>
          </p:nvPr>
        </p:nvSpPr>
        <p:spPr>
          <a:xfrm>
            <a:off x="1498600" y="277813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ucida Sans"/>
              <a:buNone/>
            </a:pPr>
            <a:r>
              <a:rPr lang="en-US" sz="2800"/>
              <a:t>Computing Environments - Peer-to-Peer</a:t>
            </a:r>
            <a:endParaRPr/>
          </a:p>
        </p:txBody>
      </p:sp>
      <p:sp>
        <p:nvSpPr>
          <p:cNvPr id="366" name="Google Shape;366;p37"/>
          <p:cNvSpPr txBox="1"/>
          <p:nvPr>
            <p:ph idx="4294967295" type="body"/>
          </p:nvPr>
        </p:nvSpPr>
        <p:spPr>
          <a:xfrm>
            <a:off x="0" y="1233488"/>
            <a:ext cx="530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Another model of distributed system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P2P does not distinguish clients and servers</a:t>
            </a:r>
            <a:endParaRPr/>
          </a:p>
        </p:txBody>
      </p:sp>
      <p:pic>
        <p:nvPicPr>
          <p:cNvPr id="367" name="Google Shape;36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6717" y="1195673"/>
            <a:ext cx="3848668" cy="3581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idx="4294967295" type="title"/>
          </p:nvPr>
        </p:nvSpPr>
        <p:spPr>
          <a:xfrm>
            <a:off x="1498600" y="277813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None/>
            </a:pPr>
            <a:r>
              <a:rPr lang="en-US" sz="2400"/>
              <a:t>Computing Environments – Cloud Computing</a:t>
            </a:r>
            <a:endParaRPr/>
          </a:p>
        </p:txBody>
      </p:sp>
      <p:pic>
        <p:nvPicPr>
          <p:cNvPr descr="https://upload.wikimedia.org/wikipedia/commons/thumb/3/3c/Cloud_computing_layers.png/300px-Cloud_computing_layers.png" id="373" name="Google Shape;37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6346" y="1241947"/>
            <a:ext cx="5827594" cy="488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>
            <p:ph idx="4294967295" type="title"/>
          </p:nvPr>
        </p:nvSpPr>
        <p:spPr>
          <a:xfrm>
            <a:off x="1058863" y="730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ucida Sans"/>
              <a:buNone/>
            </a:pPr>
            <a:r>
              <a:rPr lang="en-US" sz="2000"/>
              <a:t>Computing Environments – Real-Time Embedded Systems</a:t>
            </a:r>
            <a:endParaRPr/>
          </a:p>
        </p:txBody>
      </p:sp>
      <p:sp>
        <p:nvSpPr>
          <p:cNvPr id="379" name="Google Shape;379;p39"/>
          <p:cNvSpPr txBox="1"/>
          <p:nvPr>
            <p:ph idx="4294967295" type="body"/>
          </p:nvPr>
        </p:nvSpPr>
        <p:spPr>
          <a:xfrm>
            <a:off x="854075" y="1154113"/>
            <a:ext cx="72453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Real-time embedded systems most prevalent form of computers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Vary considerable, special purpose, limited purpose OS,    </a:t>
            </a:r>
            <a:r>
              <a:rPr b="1" lang="en-US">
                <a:solidFill>
                  <a:srgbClr val="3366FF"/>
                </a:solidFill>
              </a:rPr>
              <a:t>real-time OS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Use expanding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Many other special computing environments as well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Some have OSes, some perform tasks without an OS</a:t>
            </a:r>
            <a:endParaRPr/>
          </a:p>
          <a:p>
            <a:pPr indent="-256053" lvl="0" marL="365760" rtl="0" algn="l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/>
              <a:t>Real-time OS has well-defined fixed time constraints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Processing </a:t>
            </a:r>
            <a:r>
              <a:rPr b="1" i="1" lang="en-US"/>
              <a:t>must</a:t>
            </a:r>
            <a:r>
              <a:rPr lang="en-US"/>
              <a:t> be done within constraint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Char char="◦"/>
            </a:pPr>
            <a:r>
              <a:rPr lang="en-US"/>
              <a:t>Correct operation only if constraints met</a:t>
            </a:r>
            <a:endParaRPr/>
          </a:p>
          <a:p>
            <a:pPr indent="-93535" lvl="1" marL="621792" rtl="0" algn="l">
              <a:spcBef>
                <a:spcPts val="3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idx="4294967295" type="title"/>
          </p:nvPr>
        </p:nvSpPr>
        <p:spPr>
          <a:xfrm>
            <a:off x="1420813" y="277813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What is an Operating System?</a:t>
            </a:r>
            <a:endParaRPr/>
          </a:p>
        </p:txBody>
      </p:sp>
      <p:sp>
        <p:nvSpPr>
          <p:cNvPr id="132" name="Google Shape;132;p3"/>
          <p:cNvSpPr txBox="1"/>
          <p:nvPr>
            <p:ph idx="4294967295" type="body"/>
          </p:nvPr>
        </p:nvSpPr>
        <p:spPr>
          <a:xfrm>
            <a:off x="1276350" y="1535113"/>
            <a:ext cx="7867650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A program that acts as an intermediary between a user of a computer and the computer hardware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idx="4294967295" type="title"/>
          </p:nvPr>
        </p:nvSpPr>
        <p:spPr>
          <a:xfrm>
            <a:off x="883150" y="797363"/>
            <a:ext cx="7645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190"/>
              <a:t>Abstract view of the components of a computer system</a:t>
            </a:r>
            <a:endParaRPr sz="3190"/>
          </a:p>
        </p:txBody>
      </p:sp>
      <p:pic>
        <p:nvPicPr>
          <p:cNvPr id="138" name="Google Shape;13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25" y="2186375"/>
            <a:ext cx="7214874" cy="384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1a4d9de7b_0_15"/>
          <p:cNvSpPr txBox="1"/>
          <p:nvPr/>
        </p:nvSpPr>
        <p:spPr>
          <a:xfrm>
            <a:off x="938725" y="231375"/>
            <a:ext cx="77328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n-US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Why these Components are important?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H/W </a:t>
            </a:r>
            <a:endParaRPr sz="2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Systems View</a:t>
            </a:r>
            <a:endParaRPr sz="2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600" lvl="1" marL="621792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User</a:t>
            </a:r>
            <a:r>
              <a:rPr lang="en-US" sz="2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View</a:t>
            </a:r>
            <a:endParaRPr sz="2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lang="en-US" sz="2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Defining Operating Systems </a:t>
            </a:r>
            <a:endParaRPr sz="2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41300" lvl="2" marL="859536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ucida Sans"/>
              <a:buChar char="●"/>
            </a:pPr>
            <a:r>
              <a:rPr lang="en-US" sz="2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Form of an automation of user based task</a:t>
            </a:r>
            <a:endParaRPr sz="2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41300" lvl="2" marL="859536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ucida Sans"/>
              <a:buChar char="●"/>
            </a:pPr>
            <a:r>
              <a:rPr lang="en-US" sz="2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Collection of automatic Functions</a:t>
            </a:r>
            <a:endParaRPr sz="2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41300" lvl="2" marL="859536" rtl="0" algn="l">
              <a:spcBef>
                <a:spcPts val="324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ucida Sans"/>
              <a:buChar char="●"/>
            </a:pPr>
            <a:r>
              <a:rPr lang="en-US" sz="23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Function-Kernel?</a:t>
            </a:r>
            <a:endParaRPr sz="2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621792" rtl="0" algn="l">
              <a:spcBef>
                <a:spcPts val="324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1a4d9de7b_0_22"/>
          <p:cNvSpPr txBox="1"/>
          <p:nvPr>
            <p:ph idx="12" type="sldNum"/>
          </p:nvPr>
        </p:nvSpPr>
        <p:spPr>
          <a:xfrm>
            <a:off x="6485454" y="6407944"/>
            <a:ext cx="27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g111a4d9de7b_0_22"/>
          <p:cNvSpPr txBox="1"/>
          <p:nvPr>
            <p:ph idx="4294967295" type="title"/>
          </p:nvPr>
        </p:nvSpPr>
        <p:spPr>
          <a:xfrm>
            <a:off x="0" y="277813"/>
            <a:ext cx="6172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317"/>
              <a:buFont typeface="Calibri"/>
              <a:buNone/>
            </a:pPr>
            <a:r>
              <a:rPr lang="en-US"/>
              <a:t>Computer Startup</a:t>
            </a:r>
            <a:endParaRPr/>
          </a:p>
        </p:txBody>
      </p:sp>
      <p:sp>
        <p:nvSpPr>
          <p:cNvPr id="151" name="Google Shape;151;g111a4d9de7b_0_22"/>
          <p:cNvSpPr txBox="1"/>
          <p:nvPr>
            <p:ph idx="4294967295" type="body"/>
          </p:nvPr>
        </p:nvSpPr>
        <p:spPr>
          <a:xfrm>
            <a:off x="1361127" y="1250275"/>
            <a:ext cx="7008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3200"/>
              <a:buChar char="🞂"/>
            </a:pPr>
            <a:r>
              <a:rPr b="1" lang="en-US">
                <a:solidFill>
                  <a:srgbClr val="3366FF"/>
                </a:solidFill>
              </a:rPr>
              <a:t>bootstrap program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is loaded at power-up or reboot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◦"/>
            </a:pPr>
            <a:r>
              <a:rPr lang="en-US"/>
              <a:t>Typically stored in ROM or EPROM, generally known as </a:t>
            </a:r>
            <a:r>
              <a:rPr b="1" lang="en-US">
                <a:solidFill>
                  <a:srgbClr val="3366FF"/>
                </a:solidFill>
              </a:rPr>
              <a:t>firmware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◦"/>
            </a:pPr>
            <a:r>
              <a:rPr lang="en-US"/>
              <a:t>Initializes all aspects of system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◦"/>
            </a:pPr>
            <a:r>
              <a:rPr lang="en-US"/>
              <a:t>Loads operating system kernel and starts execution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111a4d9de7b_0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075" y="1482725"/>
            <a:ext cx="4383975" cy="3473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g111a4d9de7b_0_190"/>
          <p:cNvCxnSpPr/>
          <p:nvPr/>
        </p:nvCxnSpPr>
        <p:spPr>
          <a:xfrm rot="10800000">
            <a:off x="2653900" y="973425"/>
            <a:ext cx="1130100" cy="7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g111a4d9de7b_0_190"/>
          <p:cNvCxnSpPr>
            <a:endCxn id="160" idx="1"/>
          </p:cNvCxnSpPr>
          <p:nvPr/>
        </p:nvCxnSpPr>
        <p:spPr>
          <a:xfrm>
            <a:off x="7097675" y="2230625"/>
            <a:ext cx="507300" cy="1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g111a4d9de7b_0_190"/>
          <p:cNvSpPr/>
          <p:nvPr/>
        </p:nvSpPr>
        <p:spPr>
          <a:xfrm>
            <a:off x="1142500" y="570850"/>
            <a:ext cx="15114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User-Level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Traps</a:t>
            </a:r>
            <a:endParaRPr/>
          </a:p>
        </p:txBody>
      </p:sp>
      <p:sp>
        <p:nvSpPr>
          <p:cNvPr id="160" name="Google Shape;160;g111a4d9de7b_0_190"/>
          <p:cNvSpPr/>
          <p:nvPr/>
        </p:nvSpPr>
        <p:spPr>
          <a:xfrm>
            <a:off x="7604975" y="1902725"/>
            <a:ext cx="1404900" cy="91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System-Level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Interrupts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