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2"/>
  </p:notesMasterIdLst>
  <p:handoutMasterIdLst>
    <p:handoutMasterId r:id="rId23"/>
  </p:handoutMasterIdLst>
  <p:sldIdLst>
    <p:sldId id="331" r:id="rId2"/>
    <p:sldId id="484" r:id="rId3"/>
    <p:sldId id="396" r:id="rId4"/>
    <p:sldId id="357" r:id="rId5"/>
    <p:sldId id="388" r:id="rId6"/>
    <p:sldId id="389" r:id="rId7"/>
    <p:sldId id="397" r:id="rId8"/>
    <p:sldId id="361" r:id="rId9"/>
    <p:sldId id="362" r:id="rId10"/>
    <p:sldId id="363" r:id="rId11"/>
    <p:sldId id="375" r:id="rId12"/>
    <p:sldId id="364" r:id="rId13"/>
    <p:sldId id="366" r:id="rId14"/>
    <p:sldId id="371" r:id="rId15"/>
    <p:sldId id="483" r:id="rId16"/>
    <p:sldId id="485" r:id="rId17"/>
    <p:sldId id="481" r:id="rId18"/>
    <p:sldId id="420" r:id="rId19"/>
    <p:sldId id="424" r:id="rId20"/>
    <p:sldId id="482" r:id="rId21"/>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33" autoAdjust="0"/>
    <p:restoredTop sz="94626"/>
  </p:normalViewPr>
  <p:slideViewPr>
    <p:cSldViewPr snapToGrid="0">
      <p:cViewPr varScale="1">
        <p:scale>
          <a:sx n="71" d="100"/>
          <a:sy n="71" d="100"/>
        </p:scale>
        <p:origin x="1308" y="54"/>
      </p:cViewPr>
      <p:guideLst>
        <p:guide orient="horz" pos="816"/>
        <p:guide pos="4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2826"/>
    </p:cViewPr>
  </p:sorterViewPr>
  <p:notesViewPr>
    <p:cSldViewPr snapToGrid="0">
      <p:cViewPr varScale="1">
        <p:scale>
          <a:sx n="73" d="100"/>
          <a:sy n="73" d="100"/>
        </p:scale>
        <p:origin x="-1626" y="-11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50C4562-1819-4A4C-8E84-8762598F0822}"/>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E888F6BF-980E-4154-9582-73071EB466C0}"/>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437443ED-743B-40CA-A0C4-A5094D1EF90B}"/>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12D72069-5AE5-45CA-B9B5-C7885281CF29}"/>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charset="0"/>
                <a:ea typeface="MS PGothic" charset="-128"/>
              </a:defRPr>
            </a:lvl1pPr>
          </a:lstStyle>
          <a:p>
            <a:pPr>
              <a:defRPr/>
            </a:pPr>
            <a:fld id="{823917F1-2811-4D89-BB39-7F4B860017A8}" type="slidenum">
              <a:rPr lang="en-US" altLang="x-none"/>
              <a:pPr>
                <a:defRPr/>
              </a:pPr>
              <a:t>‹#›</a:t>
            </a:fld>
            <a:endParaRPr lang="en-US" altLang="x-non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3FF863A-563B-4650-9916-E2BA74893987}"/>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7A50AAA7-213E-427A-9B08-F380117F32A1}"/>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5B45F81B-3B51-469E-8039-6D6090697704}"/>
              </a:ext>
            </a:extLst>
          </p:cNvPr>
          <p:cNvSpPr>
            <a:spLocks noGrp="1" noRot="1" noChangeAspect="1" noChangeArrowheads="1" noTextEdit="1"/>
          </p:cNvSpPr>
          <p:nvPr>
            <p:ph type="sldImg" idx="2"/>
          </p:nvPr>
        </p:nvSpPr>
        <p:spPr bwMode="auto">
          <a:xfrm>
            <a:off x="1182688" y="698500"/>
            <a:ext cx="4646612"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55A1AB8E-F82E-43C1-AD5C-E4A371BC271C}"/>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48055955-90A4-4D08-AB1C-A4B30E64B85E}"/>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BDE66CCC-5F13-4776-85DA-D53B16116D6A}"/>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charset="0"/>
                <a:ea typeface="MS PGothic" charset="-128"/>
              </a:defRPr>
            </a:lvl1pPr>
          </a:lstStyle>
          <a:p>
            <a:pPr>
              <a:defRPr/>
            </a:pPr>
            <a:fld id="{B502DF71-3C45-4C55-AF2B-283333F9BC5B}"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49BB91D0-98A2-452A-9686-40FABA68D0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54CFF6C-4004-4410-88F0-F4F19A1CCD13}" type="slidenum">
              <a:rPr lang="en-US" altLang="en-US" smtClean="0">
                <a:latin typeface="Helvetica" panose="020B0604020202020204" pitchFamily="34" charset="0"/>
              </a:rPr>
              <a:pPr/>
              <a:t>1</a:t>
            </a:fld>
            <a:endParaRPr lang="en-US" altLang="en-US">
              <a:latin typeface="Helvetica" panose="020B0604020202020204" pitchFamily="34" charset="0"/>
            </a:endParaRPr>
          </a:p>
        </p:txBody>
      </p:sp>
      <p:sp>
        <p:nvSpPr>
          <p:cNvPr id="6146" name="Rectangle 2">
            <a:extLst>
              <a:ext uri="{FF2B5EF4-FFF2-40B4-BE49-F238E27FC236}">
                <a16:creationId xmlns:a16="http://schemas.microsoft.com/office/drawing/2014/main" id="{665B70CD-1D40-4FBB-B69E-B0BE8DCDA900}"/>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A2F07CFF-7563-4EE5-812A-6F8C90FD70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7712BD98-8FD1-4C5B-ACCD-B506C3F309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03646A7-87D1-4E08-9877-083F79BE34C5}" type="slidenum">
              <a:rPr lang="en-US" altLang="en-US" smtClean="0">
                <a:latin typeface="Helvetica" panose="020B0604020202020204" pitchFamily="34" charset="0"/>
              </a:rPr>
              <a:pPr/>
              <a:t>4</a:t>
            </a:fld>
            <a:endParaRPr lang="en-US" altLang="en-US">
              <a:latin typeface="Helvetica" panose="020B0604020202020204" pitchFamily="34" charset="0"/>
            </a:endParaRPr>
          </a:p>
        </p:txBody>
      </p:sp>
      <p:sp>
        <p:nvSpPr>
          <p:cNvPr id="58370" name="Rectangle 2">
            <a:extLst>
              <a:ext uri="{FF2B5EF4-FFF2-40B4-BE49-F238E27FC236}">
                <a16:creationId xmlns:a16="http://schemas.microsoft.com/office/drawing/2014/main" id="{8DCF3906-A485-420D-A07D-6796D1373AF0}"/>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7B4482B-2E5E-4B60-925B-792A624476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FF94ED2-DF55-4D1B-8DA2-07A842A2B1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910074-6A37-4496-AE68-529FF68CD695}" type="slidenum">
              <a:rPr lang="en-US" altLang="en-US" smtClean="0">
                <a:latin typeface="Helvetica" panose="020B0604020202020204" pitchFamily="34" charset="0"/>
              </a:rPr>
              <a:pPr/>
              <a:t>8</a:t>
            </a:fld>
            <a:endParaRPr lang="en-US" altLang="en-US">
              <a:latin typeface="Helvetica" panose="020B0604020202020204" pitchFamily="34" charset="0"/>
            </a:endParaRPr>
          </a:p>
        </p:txBody>
      </p:sp>
      <p:sp>
        <p:nvSpPr>
          <p:cNvPr id="79874" name="Rectangle 2">
            <a:extLst>
              <a:ext uri="{FF2B5EF4-FFF2-40B4-BE49-F238E27FC236}">
                <a16:creationId xmlns:a16="http://schemas.microsoft.com/office/drawing/2014/main" id="{03D7B118-35EC-41E3-912A-ACD9C96F6AA2}"/>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396523C0-C350-444A-B4E1-1329DD7129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FA5AFAA5-5218-4C59-9B07-DF3DD016E3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20F8462-1483-480D-9499-599BDADC3331}" type="slidenum">
              <a:rPr lang="en-US" altLang="en-US" smtClean="0">
                <a:latin typeface="Helvetica" panose="020B0604020202020204" pitchFamily="34" charset="0"/>
              </a:rPr>
              <a:pPr/>
              <a:t>9</a:t>
            </a:fld>
            <a:endParaRPr lang="en-US" altLang="en-US">
              <a:latin typeface="Helvetica" panose="020B0604020202020204" pitchFamily="34" charset="0"/>
            </a:endParaRPr>
          </a:p>
        </p:txBody>
      </p:sp>
      <p:sp>
        <p:nvSpPr>
          <p:cNvPr id="81922" name="Rectangle 2">
            <a:extLst>
              <a:ext uri="{FF2B5EF4-FFF2-40B4-BE49-F238E27FC236}">
                <a16:creationId xmlns:a16="http://schemas.microsoft.com/office/drawing/2014/main" id="{A72C3A4C-AD16-4898-8CE5-E59313D1A7C9}"/>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F024EE35-1071-4350-AC7A-2880808BA5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CF84B4F2-9D3B-4B2F-BF96-A59F225777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7FC7D05-D70C-4688-A6EC-0CAD37F60868}" type="slidenum">
              <a:rPr lang="en-US" altLang="en-US" smtClean="0">
                <a:latin typeface="Helvetica" panose="020B0604020202020204" pitchFamily="34" charset="0"/>
              </a:rPr>
              <a:pPr/>
              <a:t>10</a:t>
            </a:fld>
            <a:endParaRPr lang="en-US" altLang="en-US">
              <a:latin typeface="Helvetica" panose="020B0604020202020204" pitchFamily="34" charset="0"/>
            </a:endParaRPr>
          </a:p>
        </p:txBody>
      </p:sp>
      <p:sp>
        <p:nvSpPr>
          <p:cNvPr id="83970" name="Rectangle 2">
            <a:extLst>
              <a:ext uri="{FF2B5EF4-FFF2-40B4-BE49-F238E27FC236}">
                <a16:creationId xmlns:a16="http://schemas.microsoft.com/office/drawing/2014/main" id="{B362FC63-0CF8-4F27-8D50-36C311771347}"/>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05EA1D9E-4BA7-46A6-8A84-EDB8389F72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3D8E3A22-255B-4013-9FAA-354F228081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5384F79-FBB8-4CF0-ACB5-B2C4E81F4BD7}" type="slidenum">
              <a:rPr lang="en-US" altLang="en-US" smtClean="0">
                <a:latin typeface="Helvetica" panose="020B0604020202020204" pitchFamily="34" charset="0"/>
              </a:rPr>
              <a:pPr/>
              <a:t>11</a:t>
            </a:fld>
            <a:endParaRPr lang="en-US" altLang="en-US">
              <a:latin typeface="Helvetica" panose="020B0604020202020204" pitchFamily="34" charset="0"/>
            </a:endParaRPr>
          </a:p>
        </p:txBody>
      </p:sp>
      <p:sp>
        <p:nvSpPr>
          <p:cNvPr id="86018" name="Rectangle 2">
            <a:extLst>
              <a:ext uri="{FF2B5EF4-FFF2-40B4-BE49-F238E27FC236}">
                <a16:creationId xmlns:a16="http://schemas.microsoft.com/office/drawing/2014/main" id="{3414BE9A-3487-46A0-8D93-908174E2B341}"/>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850E0C92-CD42-45A7-9966-C095105AF2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E5962F69-093A-408F-B384-7C8444BFC0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46DE1FD-0744-4729-8EA7-07AB55511A72}" type="slidenum">
              <a:rPr lang="en-US" altLang="en-US" smtClean="0">
                <a:latin typeface="Helvetica" panose="020B0604020202020204" pitchFamily="34" charset="0"/>
              </a:rPr>
              <a:pPr/>
              <a:t>12</a:t>
            </a:fld>
            <a:endParaRPr lang="en-US" altLang="en-US">
              <a:latin typeface="Helvetica" panose="020B0604020202020204" pitchFamily="34" charset="0"/>
            </a:endParaRPr>
          </a:p>
        </p:txBody>
      </p:sp>
      <p:sp>
        <p:nvSpPr>
          <p:cNvPr id="88066" name="Rectangle 2">
            <a:extLst>
              <a:ext uri="{FF2B5EF4-FFF2-40B4-BE49-F238E27FC236}">
                <a16:creationId xmlns:a16="http://schemas.microsoft.com/office/drawing/2014/main" id="{EF35BB1E-D520-47C0-8054-BC16A9F2090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BD69566-D1C2-496F-B046-36CA881CC8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a:extLst>
              <a:ext uri="{FF2B5EF4-FFF2-40B4-BE49-F238E27FC236}">
                <a16:creationId xmlns:a16="http://schemas.microsoft.com/office/drawing/2014/main" id="{DAE79D6A-67CB-4C69-BA94-F4EE051A70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C124DD7-701B-4C62-BB67-32CAEE595173}" type="slidenum">
              <a:rPr lang="en-US" altLang="en-US" smtClean="0">
                <a:latin typeface="Helvetica" panose="020B0604020202020204" pitchFamily="34" charset="0"/>
              </a:rPr>
              <a:pPr/>
              <a:t>13</a:t>
            </a:fld>
            <a:endParaRPr lang="en-US" altLang="en-US">
              <a:latin typeface="Helvetica" panose="020B0604020202020204" pitchFamily="34" charset="0"/>
            </a:endParaRPr>
          </a:p>
        </p:txBody>
      </p:sp>
      <p:sp>
        <p:nvSpPr>
          <p:cNvPr id="93186" name="Rectangle 2">
            <a:extLst>
              <a:ext uri="{FF2B5EF4-FFF2-40B4-BE49-F238E27FC236}">
                <a16:creationId xmlns:a16="http://schemas.microsoft.com/office/drawing/2014/main" id="{1B7687CC-A2DC-4DB6-9D2E-F0DF0D822E9A}"/>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18288A69-48FB-4D7D-9160-2B0CCFFD78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a:extLst>
              <a:ext uri="{FF2B5EF4-FFF2-40B4-BE49-F238E27FC236}">
                <a16:creationId xmlns:a16="http://schemas.microsoft.com/office/drawing/2014/main" id="{0D5813B0-A22D-4F2C-8A3F-0BFE4DE6B2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B12ED1-C80C-4561-A421-39FDA9B078BC}" type="slidenum">
              <a:rPr lang="en-US" altLang="en-US" smtClean="0">
                <a:latin typeface="Helvetica" panose="020B0604020202020204" pitchFamily="34" charset="0"/>
              </a:rPr>
              <a:pPr/>
              <a:t>14</a:t>
            </a:fld>
            <a:endParaRPr lang="en-US" altLang="en-US">
              <a:latin typeface="Helvetica" panose="020B0604020202020204" pitchFamily="34" charset="0"/>
            </a:endParaRPr>
          </a:p>
        </p:txBody>
      </p:sp>
      <p:sp>
        <p:nvSpPr>
          <p:cNvPr id="105474" name="Rectangle 2">
            <a:extLst>
              <a:ext uri="{FF2B5EF4-FFF2-40B4-BE49-F238E27FC236}">
                <a16:creationId xmlns:a16="http://schemas.microsoft.com/office/drawing/2014/main" id="{1C79D5CE-BCEF-4B0F-9D0F-A5485F9BA0EC}"/>
              </a:ext>
            </a:extLst>
          </p:cNvPr>
          <p:cNvSpPr>
            <a:spLocks noGrp="1" noRot="1" noChangeAspect="1" noChangeArrowheads="1" noTextEdit="1"/>
          </p:cNvSpPr>
          <p:nvPr>
            <p:ph type="sldImg"/>
          </p:nvPr>
        </p:nvSpPr>
        <p:spPr>
          <a:ln/>
        </p:spPr>
      </p:sp>
      <p:sp>
        <p:nvSpPr>
          <p:cNvPr id="105475" name="Rectangle 3">
            <a:extLst>
              <a:ext uri="{FF2B5EF4-FFF2-40B4-BE49-F238E27FC236}">
                <a16:creationId xmlns:a16="http://schemas.microsoft.com/office/drawing/2014/main" id="{E6ECB659-BD3A-4C4F-8EF1-B79B7B4847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78E92A4A-A65D-4B54-AD1C-C891575A70C7}"/>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CEA9A240-C64D-4B73-B222-A2240BA27265}"/>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000CE453-DC15-4BB2-AE60-001C25829E01}"/>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8D7109CB-1C1F-43A3-9D41-5E4A557225F7}"/>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8206B863-0953-4381-B842-DD977F05FB18}"/>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A639C405-F6E2-417F-8A27-5C09EB03E001}"/>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97C76FE8-CB55-4011-A0E6-A17B9BDC8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CCAE8C83-8EB2-41AB-A5F7-FA71986121D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71721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963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454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6144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19237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242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116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957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2433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28094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67033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3E799C5B-1F2C-4727-B04D-3C1441425DF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F7CAF9D1-07DE-4C40-A4D8-E9F6D37A6BB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8" name="Rectangle 4">
            <a:extLst>
              <a:ext uri="{FF2B5EF4-FFF2-40B4-BE49-F238E27FC236}">
                <a16:creationId xmlns:a16="http://schemas.microsoft.com/office/drawing/2014/main" id="{024D6D3A-1B1C-470E-BC9D-4C5D96909C63}"/>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080568D0-1118-430A-9D7C-4FADA8707F2F}"/>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1540BB71-9BEC-4347-834F-C88CB0227E9E}"/>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BDA1E9C4-BD61-4AC8-9022-3985C6D3F5B0}"/>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0ECCE598-0798-4A43-9FF2-062E30ADDFA9}"/>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67B8A227-8BCF-4192-8DD5-3E05B704C2E5}"/>
              </a:ext>
            </a:extLst>
          </p:cNvPr>
          <p:cNvSpPr txBox="1">
            <a:spLocks noChangeArrowheads="1"/>
          </p:cNvSpPr>
          <p:nvPr/>
        </p:nvSpPr>
        <p:spPr bwMode="auto">
          <a:xfrm>
            <a:off x="4256088" y="6613525"/>
            <a:ext cx="447675" cy="246063"/>
          </a:xfrm>
          <a:prstGeom prst="rect">
            <a:avLst/>
          </a:prstGeom>
          <a:noFill/>
          <a:ln>
            <a:noFill/>
          </a:ln>
        </p:spPr>
        <p:txBody>
          <a:bodyPr wrap="none">
            <a:spAutoFit/>
          </a:bodyPr>
          <a:lstStyle>
            <a:lvl1pPr>
              <a:defRPr>
                <a:solidFill>
                  <a:schemeClr val="tx1"/>
                </a:solidFill>
                <a:latin typeface="Verdana" charset="0"/>
                <a:ea typeface="MS PGothic" charset="-128"/>
              </a:defRPr>
            </a:lvl1pPr>
            <a:lvl2pPr marL="742950" indent="-285750">
              <a:defRPr>
                <a:solidFill>
                  <a:schemeClr val="tx1"/>
                </a:solidFill>
                <a:latin typeface="Verdana" charset="0"/>
                <a:ea typeface="MS PGothic" charset="-128"/>
              </a:defRPr>
            </a:lvl2pPr>
            <a:lvl3pPr marL="1143000" indent="-228600">
              <a:defRPr>
                <a:solidFill>
                  <a:schemeClr val="tx1"/>
                </a:solidFill>
                <a:latin typeface="Verdana" charset="0"/>
                <a:ea typeface="MS PGothic" charset="-128"/>
              </a:defRPr>
            </a:lvl3pPr>
            <a:lvl4pPr marL="1600200" indent="-228600">
              <a:defRPr>
                <a:solidFill>
                  <a:schemeClr val="tx1"/>
                </a:solidFill>
                <a:latin typeface="Verdana" charset="0"/>
                <a:ea typeface="MS PGothic" charset="-128"/>
              </a:defRPr>
            </a:lvl4pPr>
            <a:lvl5pPr marL="2057400" indent="-228600">
              <a:defRPr>
                <a:solidFill>
                  <a:schemeClr val="tx1"/>
                </a:solidFill>
                <a:latin typeface="Verdana" charset="0"/>
                <a:ea typeface="MS PGothic" charset="-128"/>
              </a:defRPr>
            </a:lvl5pPr>
            <a:lvl6pPr marL="2514600" indent="-228600" eaLnBrk="0" fontAlgn="base" hangingPunct="0">
              <a:spcBef>
                <a:spcPct val="0"/>
              </a:spcBef>
              <a:spcAft>
                <a:spcPct val="0"/>
              </a:spcAft>
              <a:defRPr>
                <a:solidFill>
                  <a:schemeClr val="tx1"/>
                </a:solidFill>
                <a:latin typeface="Verdana" charset="0"/>
                <a:ea typeface="MS PGothic" charset="-128"/>
              </a:defRPr>
            </a:lvl6pPr>
            <a:lvl7pPr marL="2971800" indent="-228600" eaLnBrk="0" fontAlgn="base" hangingPunct="0">
              <a:spcBef>
                <a:spcPct val="0"/>
              </a:spcBef>
              <a:spcAft>
                <a:spcPct val="0"/>
              </a:spcAft>
              <a:defRPr>
                <a:solidFill>
                  <a:schemeClr val="tx1"/>
                </a:solidFill>
                <a:latin typeface="Verdana" charset="0"/>
                <a:ea typeface="MS PGothic" charset="-128"/>
              </a:defRPr>
            </a:lvl7pPr>
            <a:lvl8pPr marL="3429000" indent="-228600" eaLnBrk="0" fontAlgn="base" hangingPunct="0">
              <a:spcBef>
                <a:spcPct val="0"/>
              </a:spcBef>
              <a:spcAft>
                <a:spcPct val="0"/>
              </a:spcAft>
              <a:defRPr>
                <a:solidFill>
                  <a:schemeClr val="tx1"/>
                </a:solidFill>
                <a:latin typeface="Verdana" charset="0"/>
                <a:ea typeface="MS PGothic" charset="-128"/>
              </a:defRPr>
            </a:lvl8pPr>
            <a:lvl9pPr marL="3886200" indent="-228600" eaLnBrk="0" fontAlgn="base" hangingPunct="0">
              <a:spcBef>
                <a:spcPct val="0"/>
              </a:spcBef>
              <a:spcAft>
                <a:spcPct val="0"/>
              </a:spcAft>
              <a:defRPr>
                <a:solidFill>
                  <a:schemeClr val="tx1"/>
                </a:solidFill>
                <a:latin typeface="Verdana" charset="0"/>
                <a:ea typeface="MS PGothic" charset="-128"/>
              </a:defRPr>
            </a:lvl9pPr>
          </a:lstStyle>
          <a:p>
            <a:pPr algn="ctr">
              <a:spcBef>
                <a:spcPct val="50000"/>
              </a:spcBef>
              <a:defRPr/>
            </a:pPr>
            <a:r>
              <a:rPr lang="en-US" altLang="en-US" sz="1000" b="1">
                <a:solidFill>
                  <a:srgbClr val="006699"/>
                </a:solidFill>
                <a:latin typeface="Helvetica" charset="0"/>
              </a:rPr>
              <a:t>4.</a:t>
            </a:r>
            <a:fld id="{B8C59114-2645-4608-9BE9-5C330A595960}" type="slidenum">
              <a:rPr lang="en-US" altLang="en-US" sz="1000" b="1" smtClean="0">
                <a:solidFill>
                  <a:srgbClr val="006699"/>
                </a:solidFill>
                <a:latin typeface="Helvetica" charset="0"/>
              </a:rPr>
              <a:pPr algn="ctr">
                <a:spcBef>
                  <a:spcPct val="50000"/>
                </a:spcBef>
                <a:defRPr/>
              </a:pPr>
              <a:t>‹#›</a:t>
            </a:fld>
            <a:endParaRPr lang="en-US" altLang="en-US" sz="1000" b="1">
              <a:solidFill>
                <a:srgbClr val="006699"/>
              </a:solidFill>
              <a:latin typeface="Helvetica" charset="0"/>
            </a:endParaRPr>
          </a:p>
        </p:txBody>
      </p:sp>
      <p:sp>
        <p:nvSpPr>
          <p:cNvPr id="1034" name="Text Box 10">
            <a:extLst>
              <a:ext uri="{FF2B5EF4-FFF2-40B4-BE49-F238E27FC236}">
                <a16:creationId xmlns:a16="http://schemas.microsoft.com/office/drawing/2014/main" id="{39D70C2C-1A21-48F2-880B-506452A64519}"/>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A88694D3-86E1-44FA-8516-8D3F5E09F43B}"/>
              </a:ext>
            </a:extLst>
          </p:cNvPr>
          <p:cNvSpPr txBox="1">
            <a:spLocks noChangeArrowheads="1"/>
          </p:cNvSpPr>
          <p:nvPr/>
        </p:nvSpPr>
        <p:spPr bwMode="auto">
          <a:xfrm>
            <a:off x="185738" y="6621463"/>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91CD56B2-899D-4DC1-BFE5-E29F3D4F4E9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3"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89BB6AAA-4250-44C0-8BF1-0E2B0D4E2A29}"/>
              </a:ext>
            </a:extLst>
          </p:cNvPr>
          <p:cNvSpPr>
            <a:spLocks noGrp="1" noChangeArrowheads="1"/>
          </p:cNvSpPr>
          <p:nvPr>
            <p:ph type="ctrTitle"/>
          </p:nvPr>
        </p:nvSpPr>
        <p:spPr>
          <a:xfrm>
            <a:off x="685800" y="782638"/>
            <a:ext cx="7772400" cy="2127250"/>
          </a:xfrm>
        </p:spPr>
        <p:txBody>
          <a:bodyPr/>
          <a:lstStyle/>
          <a:p>
            <a:pPr eaLnBrk="1" hangingPunct="1"/>
            <a:r>
              <a:rPr lang="en-US" altLang="en-US"/>
              <a:t>Chapter 4:  Threads &amp; Concurrency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E38D4671-065E-48FB-994B-D2E5E93EB171}"/>
              </a:ext>
            </a:extLst>
          </p:cNvPr>
          <p:cNvSpPr>
            <a:spLocks noGrp="1" noChangeArrowheads="1"/>
          </p:cNvSpPr>
          <p:nvPr>
            <p:ph type="title"/>
          </p:nvPr>
        </p:nvSpPr>
        <p:spPr>
          <a:xfrm>
            <a:off x="1168400" y="226237"/>
            <a:ext cx="7518400" cy="576262"/>
          </a:xfrm>
        </p:spPr>
        <p:txBody>
          <a:bodyPr/>
          <a:lstStyle/>
          <a:p>
            <a:pPr eaLnBrk="1" hangingPunct="1"/>
            <a:r>
              <a:rPr lang="en-US" altLang="en-US" dirty="0"/>
              <a:t>Signal Handling</a:t>
            </a:r>
          </a:p>
        </p:txBody>
      </p:sp>
      <p:sp>
        <p:nvSpPr>
          <p:cNvPr id="37891" name="Rectangle 3">
            <a:extLst>
              <a:ext uri="{FF2B5EF4-FFF2-40B4-BE49-F238E27FC236}">
                <a16:creationId xmlns:a16="http://schemas.microsoft.com/office/drawing/2014/main" id="{74752EA8-B31F-42FC-AC88-93660F763299}"/>
              </a:ext>
            </a:extLst>
          </p:cNvPr>
          <p:cNvSpPr>
            <a:spLocks noGrp="1" noChangeArrowheads="1"/>
          </p:cNvSpPr>
          <p:nvPr>
            <p:ph type="body" idx="1"/>
          </p:nvPr>
        </p:nvSpPr>
        <p:spPr>
          <a:xfrm>
            <a:off x="443753" y="903577"/>
            <a:ext cx="8343723" cy="5156200"/>
          </a:xfrm>
        </p:spPr>
        <p:txBody>
          <a:bodyPr/>
          <a:lstStyle/>
          <a:p>
            <a:pPr>
              <a:defRPr/>
            </a:pPr>
            <a:r>
              <a:rPr lang="en-US" b="1" dirty="0">
                <a:solidFill>
                  <a:srgbClr val="006699"/>
                </a:solidFill>
                <a:latin typeface="+mj-lt"/>
              </a:rPr>
              <a:t>Signals</a:t>
            </a:r>
            <a:r>
              <a:rPr lang="en-US" b="1" dirty="0">
                <a:solidFill>
                  <a:srgbClr val="3366FF"/>
                </a:solidFill>
                <a:ea typeface="ＭＳ Ｐゴシック" charset="0"/>
                <a:cs typeface="ＭＳ Ｐゴシック" charset="0"/>
              </a:rPr>
              <a:t> </a:t>
            </a:r>
            <a:r>
              <a:rPr lang="en-US" dirty="0">
                <a:ea typeface="ＭＳ Ｐゴシック" charset="0"/>
                <a:cs typeface="ＭＳ Ｐゴシック" charset="0"/>
              </a:rPr>
              <a:t>are used in UNIX systems to notify a process that a particular event has occurred.</a:t>
            </a:r>
          </a:p>
          <a:p>
            <a:pPr>
              <a:defRPr/>
            </a:pPr>
            <a:r>
              <a:rPr lang="en-US" dirty="0">
                <a:ea typeface="ＭＳ Ｐゴシック" charset="0"/>
                <a:cs typeface="ＭＳ Ｐゴシック" charset="0"/>
              </a:rPr>
              <a:t>A </a:t>
            </a:r>
            <a:r>
              <a:rPr lang="en-US" b="1" dirty="0">
                <a:solidFill>
                  <a:srgbClr val="006699"/>
                </a:solidFill>
                <a:latin typeface="+mj-lt"/>
              </a:rPr>
              <a:t>signal handler </a:t>
            </a:r>
            <a:r>
              <a:rPr lang="en-US" dirty="0">
                <a:ea typeface="ＭＳ Ｐゴシック" charset="0"/>
                <a:cs typeface="ＭＳ Ｐゴシック" charset="0"/>
              </a:rPr>
              <a:t>is used to process signals</a:t>
            </a:r>
          </a:p>
          <a:p>
            <a:pPr marL="798989" lvl="1" indent="-342265">
              <a:buFont typeface="Webdings" charset="0"/>
              <a:buAutoNum type="arabicPeriod"/>
              <a:defRPr/>
            </a:pPr>
            <a:r>
              <a:rPr lang="en-US" dirty="0">
                <a:ea typeface="ＭＳ Ｐゴシック" charset="0"/>
              </a:rPr>
              <a:t>Signal is generated by particular event</a:t>
            </a:r>
          </a:p>
          <a:p>
            <a:pPr marL="798989" lvl="1" indent="-342265">
              <a:buFont typeface="Webdings" charset="0"/>
              <a:buAutoNum type="arabicPeriod"/>
              <a:defRPr/>
            </a:pPr>
            <a:r>
              <a:rPr lang="en-US" dirty="0">
                <a:ea typeface="ＭＳ Ｐゴシック" charset="0"/>
              </a:rPr>
              <a:t>Signal is delivered to a process</a:t>
            </a:r>
          </a:p>
          <a:p>
            <a:pPr marL="798989" lvl="1" indent="-342265">
              <a:buFont typeface="Webdings" charset="0"/>
              <a:buAutoNum type="arabicPeriod"/>
              <a:defRPr/>
            </a:pPr>
            <a:r>
              <a:rPr lang="en-US" dirty="0">
                <a:ea typeface="ＭＳ Ｐゴシック" charset="0"/>
              </a:rPr>
              <a:t>Signal is handled by one of two signal handlers:</a:t>
            </a:r>
          </a:p>
          <a:p>
            <a:pPr marL="1142366" lvl="2" indent="-342265">
              <a:buFont typeface="Webdings" charset="0"/>
              <a:buAutoNum type="arabicPeriod"/>
              <a:defRPr/>
            </a:pPr>
            <a:r>
              <a:rPr lang="en-US" dirty="0">
                <a:ea typeface="ＭＳ Ｐゴシック" charset="0"/>
              </a:rPr>
              <a:t>default</a:t>
            </a:r>
          </a:p>
          <a:p>
            <a:pPr marL="1142366" lvl="2" indent="-342265">
              <a:buFont typeface="Webdings" charset="0"/>
              <a:buAutoNum type="arabicPeriod"/>
              <a:defRPr/>
            </a:pPr>
            <a:r>
              <a:rPr lang="en-US" dirty="0">
                <a:ea typeface="ＭＳ Ｐゴシック" charset="0"/>
              </a:rPr>
              <a:t>user-defined</a:t>
            </a:r>
          </a:p>
          <a:p>
            <a:pPr>
              <a:defRPr/>
            </a:pPr>
            <a:r>
              <a:rPr lang="en-US" dirty="0">
                <a:ea typeface="ＭＳ Ｐゴシック" charset="0"/>
                <a:cs typeface="ＭＳ Ｐゴシック" charset="0"/>
              </a:rPr>
              <a:t>Every signal has </a:t>
            </a:r>
            <a:r>
              <a:rPr lang="en-US" b="1" dirty="0">
                <a:solidFill>
                  <a:srgbClr val="006699"/>
                </a:solidFill>
                <a:latin typeface="+mj-lt"/>
              </a:rPr>
              <a:t>default handler</a:t>
            </a:r>
            <a:r>
              <a:rPr lang="en-US" b="1" dirty="0">
                <a:solidFill>
                  <a:srgbClr val="3366FF"/>
                </a:solidFill>
                <a:ea typeface="ＭＳ Ｐゴシック" charset="0"/>
                <a:cs typeface="ＭＳ Ｐゴシック" charset="0"/>
              </a:rPr>
              <a:t> </a:t>
            </a:r>
            <a:r>
              <a:rPr lang="en-US" dirty="0">
                <a:ea typeface="ＭＳ Ｐゴシック" charset="0"/>
                <a:cs typeface="ＭＳ Ｐゴシック" charset="0"/>
              </a:rPr>
              <a:t>that kernel runs when handling signal</a:t>
            </a:r>
          </a:p>
          <a:p>
            <a:pPr marL="780098" lvl="1" indent="-380048">
              <a:defRPr/>
            </a:pPr>
            <a:r>
              <a:rPr lang="en-US" b="1" dirty="0">
                <a:solidFill>
                  <a:srgbClr val="006699"/>
                </a:solidFill>
                <a:latin typeface="+mj-lt"/>
              </a:rPr>
              <a:t>User-defined signal handler </a:t>
            </a:r>
            <a:r>
              <a:rPr lang="en-US" dirty="0">
                <a:ea typeface="ＭＳ Ｐゴシック" charset="0"/>
                <a:cs typeface="ＭＳ Ｐゴシック" charset="0"/>
              </a:rPr>
              <a:t>can override default</a:t>
            </a:r>
          </a:p>
          <a:p>
            <a:pPr marL="780098" lvl="1" indent="-380048">
              <a:defRPr/>
            </a:pPr>
            <a:r>
              <a:rPr lang="en-US" dirty="0">
                <a:ea typeface="ＭＳ Ｐゴシック" charset="0"/>
                <a:cs typeface="ＭＳ Ｐゴシック" charset="0"/>
              </a:rPr>
              <a:t>For single-threaded, signal delivered to process</a:t>
            </a:r>
          </a:p>
        </p:txBody>
      </p:sp>
      <p:pic>
        <p:nvPicPr>
          <p:cNvPr id="3" name="Picture 2">
            <a:extLst>
              <a:ext uri="{FF2B5EF4-FFF2-40B4-BE49-F238E27FC236}">
                <a16:creationId xmlns:a16="http://schemas.microsoft.com/office/drawing/2014/main" id="{9FA81EDA-ACB9-E09A-5C0E-5A2AB942DAF2}"/>
              </a:ext>
            </a:extLst>
          </p:cNvPr>
          <p:cNvPicPr>
            <a:picLocks noChangeAspect="1"/>
          </p:cNvPicPr>
          <p:nvPr/>
        </p:nvPicPr>
        <p:blipFill>
          <a:blip r:embed="rId3">
            <a:duotone>
              <a:prstClr val="black"/>
              <a:srgbClr val="D9C3A5">
                <a:tint val="50000"/>
                <a:satMod val="180000"/>
              </a:srgbClr>
            </a:duotone>
          </a:blip>
          <a:stretch>
            <a:fillRect/>
          </a:stretch>
        </p:blipFill>
        <p:spPr>
          <a:xfrm>
            <a:off x="2541285" y="4953151"/>
            <a:ext cx="4148657" cy="633822"/>
          </a:xfrm>
          <a:prstGeom prst="rect">
            <a:avLst/>
          </a:prstGeom>
        </p:spPr>
      </p:pic>
      <p:pic>
        <p:nvPicPr>
          <p:cNvPr id="5" name="Picture 4">
            <a:extLst>
              <a:ext uri="{FF2B5EF4-FFF2-40B4-BE49-F238E27FC236}">
                <a16:creationId xmlns:a16="http://schemas.microsoft.com/office/drawing/2014/main" id="{CB5B1ED9-5193-CBFF-5388-93D9CD1FA980}"/>
              </a:ext>
            </a:extLst>
          </p:cNvPr>
          <p:cNvPicPr>
            <a:picLocks noChangeAspect="1"/>
          </p:cNvPicPr>
          <p:nvPr/>
        </p:nvPicPr>
        <p:blipFill>
          <a:blip r:embed="rId4">
            <a:duotone>
              <a:prstClr val="black"/>
              <a:schemeClr val="accent4">
                <a:tint val="45000"/>
                <a:satMod val="400000"/>
              </a:schemeClr>
            </a:duotone>
          </a:blip>
          <a:stretch>
            <a:fillRect/>
          </a:stretch>
        </p:blipFill>
        <p:spPr>
          <a:xfrm>
            <a:off x="1483398" y="5626085"/>
            <a:ext cx="6264430" cy="8673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6878F364-9781-4DC9-A9A3-9DD34E5E617D}"/>
              </a:ext>
            </a:extLst>
          </p:cNvPr>
          <p:cNvSpPr>
            <a:spLocks noGrp="1" noChangeArrowheads="1"/>
          </p:cNvSpPr>
          <p:nvPr>
            <p:ph type="title"/>
          </p:nvPr>
        </p:nvSpPr>
        <p:spPr>
          <a:xfrm>
            <a:off x="1168400" y="226237"/>
            <a:ext cx="7518400" cy="576262"/>
          </a:xfrm>
        </p:spPr>
        <p:txBody>
          <a:bodyPr/>
          <a:lstStyle/>
          <a:p>
            <a:pPr eaLnBrk="1" hangingPunct="1"/>
            <a:r>
              <a:rPr lang="en-US" altLang="en-US" dirty="0"/>
              <a:t>Signal Handling (Cont.)</a:t>
            </a:r>
          </a:p>
        </p:txBody>
      </p:sp>
      <p:pic>
        <p:nvPicPr>
          <p:cNvPr id="6" name="Picture 5">
            <a:extLst>
              <a:ext uri="{FF2B5EF4-FFF2-40B4-BE49-F238E27FC236}">
                <a16:creationId xmlns:a16="http://schemas.microsoft.com/office/drawing/2014/main" id="{72C42EFB-1A02-4F6C-B3FD-A6057BA31B8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30484" y="0"/>
            <a:ext cx="7745116" cy="68636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5A4A892A-809A-4516-AB08-9E20E9A5771C}"/>
              </a:ext>
            </a:extLst>
          </p:cNvPr>
          <p:cNvSpPr>
            <a:spLocks noGrp="1" noChangeArrowheads="1"/>
          </p:cNvSpPr>
          <p:nvPr>
            <p:ph type="title"/>
          </p:nvPr>
        </p:nvSpPr>
        <p:spPr>
          <a:xfrm>
            <a:off x="1081088" y="226237"/>
            <a:ext cx="7605712" cy="576262"/>
          </a:xfrm>
        </p:spPr>
        <p:txBody>
          <a:bodyPr/>
          <a:lstStyle/>
          <a:p>
            <a:pPr eaLnBrk="1" hangingPunct="1"/>
            <a:r>
              <a:rPr lang="en-US" altLang="en-US" dirty="0"/>
              <a:t>Thread Cancellation</a:t>
            </a:r>
          </a:p>
        </p:txBody>
      </p:sp>
      <p:sp>
        <p:nvSpPr>
          <p:cNvPr id="87042" name="Rectangle 3">
            <a:extLst>
              <a:ext uri="{FF2B5EF4-FFF2-40B4-BE49-F238E27FC236}">
                <a16:creationId xmlns:a16="http://schemas.microsoft.com/office/drawing/2014/main" id="{E0ACA4C6-47F5-415C-B47D-5700AEF12E9D}"/>
              </a:ext>
            </a:extLst>
          </p:cNvPr>
          <p:cNvSpPr>
            <a:spLocks noGrp="1" noChangeArrowheads="1"/>
          </p:cNvSpPr>
          <p:nvPr>
            <p:ph type="body" idx="1"/>
          </p:nvPr>
        </p:nvSpPr>
        <p:spPr>
          <a:xfrm>
            <a:off x="821094" y="1146175"/>
            <a:ext cx="7672031" cy="4430713"/>
          </a:xfrm>
        </p:spPr>
        <p:txBody>
          <a:bodyPr/>
          <a:lstStyle/>
          <a:p>
            <a:r>
              <a:rPr lang="en-US" altLang="en-US" dirty="0"/>
              <a:t>Terminating a thread before it has finished</a:t>
            </a:r>
          </a:p>
          <a:p>
            <a:r>
              <a:rPr lang="en-US" altLang="en-US" dirty="0"/>
              <a:t>Thread to be canceled is </a:t>
            </a:r>
            <a:r>
              <a:rPr lang="en-US" altLang="en-US" b="1" dirty="0">
                <a:solidFill>
                  <a:srgbClr val="006699"/>
                </a:solidFill>
                <a:latin typeface="+mj-lt"/>
              </a:rPr>
              <a:t>target thread</a:t>
            </a:r>
          </a:p>
          <a:p>
            <a:r>
              <a:rPr lang="en-US" altLang="en-US" dirty="0"/>
              <a:t>Two general approaches:</a:t>
            </a:r>
          </a:p>
          <a:p>
            <a:pPr lvl="1"/>
            <a:r>
              <a:rPr lang="en-US" altLang="en-US" b="1" dirty="0"/>
              <a:t>Asynchronous cancellation</a:t>
            </a:r>
            <a:r>
              <a:rPr lang="en-US" altLang="en-US" dirty="0"/>
              <a:t> terminates the target thread immediately</a:t>
            </a:r>
          </a:p>
          <a:p>
            <a:pPr lvl="1"/>
            <a:r>
              <a:rPr lang="en-US" altLang="en-US" b="1" dirty="0"/>
              <a:t>Deferred cancellation</a:t>
            </a:r>
            <a:r>
              <a:rPr lang="en-US" altLang="en-US" dirty="0"/>
              <a:t> allows the target thread to periodically check if it should be cancelled</a:t>
            </a:r>
          </a:p>
          <a:p>
            <a:r>
              <a:rPr lang="en-US" altLang="en-US" dirty="0" err="1"/>
              <a:t>Pthread</a:t>
            </a:r>
            <a:r>
              <a:rPr lang="en-US" altLang="en-US" dirty="0"/>
              <a:t> code to create and cancel a thread:</a:t>
            </a:r>
          </a:p>
          <a:p>
            <a:pPr>
              <a:buFont typeface="Monotype Sorts" pitchFamily="-84" charset="2"/>
              <a:buNone/>
            </a:pPr>
            <a:endParaRPr lang="en-US" altLang="en-US" dirty="0"/>
          </a:p>
          <a:p>
            <a:pPr lvl="1"/>
            <a:endParaRPr lang="en-US" altLang="en-US" dirty="0"/>
          </a:p>
        </p:txBody>
      </p:sp>
      <p:pic>
        <p:nvPicPr>
          <p:cNvPr id="87043" name="Picture 1">
            <a:extLst>
              <a:ext uri="{FF2B5EF4-FFF2-40B4-BE49-F238E27FC236}">
                <a16:creationId xmlns:a16="http://schemas.microsoft.com/office/drawing/2014/main" id="{C3014C15-8D5D-4EBD-B07F-81007A227B9E}"/>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568575" y="4022725"/>
            <a:ext cx="3948113"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2580DFDB-6ABD-4948-952F-076F0CA2C577}"/>
              </a:ext>
            </a:extLst>
          </p:cNvPr>
          <p:cNvSpPr>
            <a:spLocks noGrp="1" noChangeArrowheads="1"/>
          </p:cNvSpPr>
          <p:nvPr>
            <p:ph type="title"/>
          </p:nvPr>
        </p:nvSpPr>
        <p:spPr>
          <a:xfrm>
            <a:off x="457200" y="213537"/>
            <a:ext cx="8229600" cy="576262"/>
          </a:xfrm>
        </p:spPr>
        <p:txBody>
          <a:bodyPr/>
          <a:lstStyle/>
          <a:p>
            <a:pPr eaLnBrk="1" hangingPunct="1"/>
            <a:r>
              <a:rPr lang="en-US" altLang="en-US" dirty="0"/>
              <a:t>Thread-Local Storage</a:t>
            </a:r>
          </a:p>
        </p:txBody>
      </p:sp>
      <p:sp>
        <p:nvSpPr>
          <p:cNvPr id="92162" name="Rectangle 3">
            <a:extLst>
              <a:ext uri="{FF2B5EF4-FFF2-40B4-BE49-F238E27FC236}">
                <a16:creationId xmlns:a16="http://schemas.microsoft.com/office/drawing/2014/main" id="{1C7EAF96-DD82-4FEA-A725-EF91F94C0DC7}"/>
              </a:ext>
            </a:extLst>
          </p:cNvPr>
          <p:cNvSpPr>
            <a:spLocks noGrp="1" noChangeArrowheads="1"/>
          </p:cNvSpPr>
          <p:nvPr>
            <p:ph type="body" idx="1"/>
          </p:nvPr>
        </p:nvSpPr>
        <p:spPr>
          <a:xfrm>
            <a:off x="806449" y="1233488"/>
            <a:ext cx="7768383" cy="4478337"/>
          </a:xfrm>
        </p:spPr>
        <p:txBody>
          <a:bodyPr/>
          <a:lstStyle/>
          <a:p>
            <a:r>
              <a:rPr lang="en-US" altLang="en-US" b="1" dirty="0">
                <a:solidFill>
                  <a:srgbClr val="006699"/>
                </a:solidFill>
                <a:latin typeface="+mj-lt"/>
              </a:rPr>
              <a:t>Thread-local storage</a:t>
            </a:r>
            <a:r>
              <a:rPr lang="en-US" altLang="en-US" b="1" dirty="0">
                <a:solidFill>
                  <a:srgbClr val="3366FF"/>
                </a:solidFill>
              </a:rPr>
              <a:t> </a:t>
            </a:r>
            <a:r>
              <a:rPr lang="en-US" altLang="en-US" dirty="0"/>
              <a:t>(</a:t>
            </a:r>
            <a:r>
              <a:rPr lang="en-US" altLang="en-US" b="1" dirty="0">
                <a:solidFill>
                  <a:srgbClr val="006699"/>
                </a:solidFill>
                <a:latin typeface="+mj-lt"/>
              </a:rPr>
              <a:t>TLS</a:t>
            </a:r>
            <a:r>
              <a:rPr lang="en-US" altLang="en-US" dirty="0"/>
              <a:t>) allows each thread to have its own copy of data</a:t>
            </a:r>
          </a:p>
          <a:p>
            <a:r>
              <a:rPr lang="en-US" altLang="en-US" dirty="0"/>
              <a:t>Useful when you do not have control over the thread creation process (i.e., when using a thread pool)</a:t>
            </a:r>
          </a:p>
          <a:p>
            <a:r>
              <a:rPr lang="en-US" altLang="en-US" dirty="0"/>
              <a:t>Different from local variables</a:t>
            </a:r>
          </a:p>
          <a:p>
            <a:pPr lvl="1"/>
            <a:r>
              <a:rPr lang="en-US" altLang="en-US" dirty="0"/>
              <a:t>Local variables visible only during single function invocation</a:t>
            </a:r>
          </a:p>
          <a:p>
            <a:pPr lvl="1"/>
            <a:r>
              <a:rPr lang="en-US" altLang="en-US" dirty="0"/>
              <a:t>TLS visible across function invocations</a:t>
            </a:r>
          </a:p>
          <a:p>
            <a:r>
              <a:rPr lang="en-US" altLang="en-US" dirty="0"/>
              <a:t>Similar to </a:t>
            </a:r>
            <a:r>
              <a:rPr lang="en-US" altLang="en-US" b="1" dirty="0">
                <a:latin typeface="Courier New" panose="02070309020205020404" pitchFamily="49" charset="0"/>
              </a:rPr>
              <a:t>static</a:t>
            </a:r>
            <a:r>
              <a:rPr lang="en-US" altLang="en-US" dirty="0"/>
              <a:t> data</a:t>
            </a:r>
          </a:p>
          <a:p>
            <a:pPr lvl="1"/>
            <a:r>
              <a:rPr lang="en-US" altLang="en-US" dirty="0"/>
              <a:t>TLS is unique to each thread</a:t>
            </a:r>
          </a:p>
        </p:txBody>
      </p:sp>
      <p:pic>
        <p:nvPicPr>
          <p:cNvPr id="3" name="Picture 2">
            <a:extLst>
              <a:ext uri="{FF2B5EF4-FFF2-40B4-BE49-F238E27FC236}">
                <a16:creationId xmlns:a16="http://schemas.microsoft.com/office/drawing/2014/main" id="{D018FC08-8550-027D-CA22-5734F1B85F4B}"/>
              </a:ext>
            </a:extLst>
          </p:cNvPr>
          <p:cNvPicPr>
            <a:picLocks noChangeAspect="1"/>
          </p:cNvPicPr>
          <p:nvPr/>
        </p:nvPicPr>
        <p:blipFill>
          <a:blip r:embed="rId3">
            <a:duotone>
              <a:prstClr val="black"/>
              <a:srgbClr val="D9C3A5">
                <a:tint val="50000"/>
                <a:satMod val="180000"/>
              </a:srgbClr>
            </a:duotone>
          </a:blip>
          <a:stretch>
            <a:fillRect/>
          </a:stretch>
        </p:blipFill>
        <p:spPr>
          <a:xfrm>
            <a:off x="2106529" y="4703652"/>
            <a:ext cx="4930942" cy="4331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a:extLst>
              <a:ext uri="{FF2B5EF4-FFF2-40B4-BE49-F238E27FC236}">
                <a16:creationId xmlns:a16="http://schemas.microsoft.com/office/drawing/2014/main" id="{A83B2EB4-BA9F-4468-9748-66079CAC4F8E}"/>
              </a:ext>
            </a:extLst>
          </p:cNvPr>
          <p:cNvSpPr>
            <a:spLocks noGrp="1" noChangeArrowheads="1"/>
          </p:cNvSpPr>
          <p:nvPr>
            <p:ph type="title"/>
          </p:nvPr>
        </p:nvSpPr>
        <p:spPr>
          <a:xfrm>
            <a:off x="457200" y="225461"/>
            <a:ext cx="8229600" cy="576262"/>
          </a:xfrm>
        </p:spPr>
        <p:txBody>
          <a:bodyPr/>
          <a:lstStyle/>
          <a:p>
            <a:pPr eaLnBrk="1" hangingPunct="1"/>
            <a:r>
              <a:rPr lang="en-US" altLang="en-US" dirty="0"/>
              <a:t>Linux Thread Creation </a:t>
            </a:r>
            <a:r>
              <a:rPr lang="en-US" altLang="en-US" kern="0" dirty="0"/>
              <a:t>System call</a:t>
            </a:r>
            <a:endParaRPr lang="en-US" altLang="en-US" dirty="0"/>
          </a:p>
        </p:txBody>
      </p:sp>
      <p:sp>
        <p:nvSpPr>
          <p:cNvPr id="44035" name="Rectangle 3">
            <a:extLst>
              <a:ext uri="{FF2B5EF4-FFF2-40B4-BE49-F238E27FC236}">
                <a16:creationId xmlns:a16="http://schemas.microsoft.com/office/drawing/2014/main" id="{89CC8EC9-347D-4989-9EE5-6AE0B546CD3A}"/>
              </a:ext>
            </a:extLst>
          </p:cNvPr>
          <p:cNvSpPr>
            <a:spLocks noGrp="1" noChangeArrowheads="1"/>
          </p:cNvSpPr>
          <p:nvPr>
            <p:ph type="body" idx="1"/>
          </p:nvPr>
        </p:nvSpPr>
        <p:spPr>
          <a:xfrm>
            <a:off x="877888" y="1092200"/>
            <a:ext cx="7594308" cy="3506694"/>
          </a:xfrm>
        </p:spPr>
        <p:txBody>
          <a:bodyPr/>
          <a:lstStyle/>
          <a:p>
            <a:pPr>
              <a:defRPr/>
            </a:pPr>
            <a:r>
              <a:rPr lang="en-US" altLang="en-US" dirty="0">
                <a:cs typeface="ＭＳ Ｐゴシック" charset="-128"/>
              </a:rPr>
              <a:t>Linux refers to them as </a:t>
            </a:r>
            <a:r>
              <a:rPr lang="en-US" altLang="en-US" b="1" i="1" dirty="0">
                <a:cs typeface="ＭＳ Ｐゴシック" charset="-128"/>
              </a:rPr>
              <a:t>tasks</a:t>
            </a:r>
            <a:r>
              <a:rPr lang="en-US" altLang="en-US" dirty="0">
                <a:cs typeface="ＭＳ Ｐゴシック" charset="-128"/>
              </a:rPr>
              <a:t> rather than </a:t>
            </a:r>
            <a:r>
              <a:rPr lang="en-US" altLang="en-US" b="1" i="1" dirty="0">
                <a:cs typeface="ＭＳ Ｐゴシック" charset="-128"/>
              </a:rPr>
              <a:t>threads</a:t>
            </a:r>
            <a:endParaRPr lang="en-US" altLang="en-US" dirty="0">
              <a:cs typeface="ＭＳ Ｐゴシック" charset="-128"/>
            </a:endParaRPr>
          </a:p>
          <a:p>
            <a:pPr>
              <a:defRPr/>
            </a:pPr>
            <a:r>
              <a:rPr lang="en-US" altLang="en-US" dirty="0">
                <a:cs typeface="ＭＳ Ｐゴシック" charset="-128"/>
              </a:rPr>
              <a:t>Thread creation is done through </a:t>
            </a:r>
            <a:r>
              <a:rPr lang="en-US" altLang="en-US" b="1" dirty="0">
                <a:latin typeface="Courier New" pitchFamily="49" charset="0"/>
                <a:cs typeface="Courier New" pitchFamily="49" charset="0"/>
              </a:rPr>
              <a:t>clone()</a:t>
            </a:r>
            <a:r>
              <a:rPr lang="en-US" altLang="en-US" dirty="0">
                <a:latin typeface="Courier New" pitchFamily="49" charset="0"/>
                <a:cs typeface="Courier New" pitchFamily="49" charset="0"/>
              </a:rPr>
              <a:t> </a:t>
            </a:r>
            <a:r>
              <a:rPr lang="en-US" altLang="en-US" dirty="0">
                <a:cs typeface="ＭＳ Ｐゴシック" charset="-128"/>
              </a:rPr>
              <a:t>system call</a:t>
            </a:r>
          </a:p>
          <a:p>
            <a:pPr>
              <a:defRPr/>
            </a:pPr>
            <a:r>
              <a:rPr lang="en-US" altLang="en-US" b="1" dirty="0">
                <a:latin typeface="Courier New" pitchFamily="49" charset="0"/>
                <a:cs typeface="Courier New" pitchFamily="49" charset="0"/>
              </a:rPr>
              <a:t>clone() </a:t>
            </a:r>
            <a:r>
              <a:rPr lang="en-US" altLang="en-US" dirty="0">
                <a:cs typeface="ＭＳ Ｐゴシック" charset="-128"/>
              </a:rPr>
              <a:t>allows a child task to share the address space of the parent task (process)</a:t>
            </a:r>
          </a:p>
          <a:p>
            <a:pPr lvl="1">
              <a:defRPr/>
            </a:pPr>
            <a:r>
              <a:rPr lang="en-US" altLang="en-US" dirty="0"/>
              <a:t>Flags control behavior</a:t>
            </a:r>
          </a:p>
          <a:p>
            <a:pPr lvl="1">
              <a:defRPr/>
            </a:pPr>
            <a:endParaRPr lang="en-US" altLang="en-US" dirty="0"/>
          </a:p>
          <a:p>
            <a:pPr lvl="1">
              <a:defRPr/>
            </a:pPr>
            <a:endParaRPr lang="en-US" altLang="en-US" dirty="0"/>
          </a:p>
          <a:p>
            <a:pPr lvl="1">
              <a:defRPr/>
            </a:pPr>
            <a:endParaRPr lang="en-US" altLang="en-US" dirty="0"/>
          </a:p>
          <a:p>
            <a:pPr marL="457200" lvl="1" indent="0">
              <a:buFont typeface="Monotype Sorts" pitchFamily="-84" charset="2"/>
              <a:buNone/>
              <a:defRPr/>
            </a:pPr>
            <a:endParaRPr lang="en-US" altLang="en-US" dirty="0"/>
          </a:p>
          <a:p>
            <a:pPr>
              <a:buFont typeface="Monotype Sorts" pitchFamily="-84" charset="2"/>
              <a:buNone/>
              <a:defRPr/>
            </a:pPr>
            <a:endParaRPr lang="en-US" altLang="en-US" dirty="0">
              <a:latin typeface="Courier New" pitchFamily="49" charset="0"/>
              <a:cs typeface="Courier New" pitchFamily="49" charset="0"/>
            </a:endParaRPr>
          </a:p>
        </p:txBody>
      </p:sp>
      <p:pic>
        <p:nvPicPr>
          <p:cNvPr id="104451" name="Picture 1">
            <a:extLst>
              <a:ext uri="{FF2B5EF4-FFF2-40B4-BE49-F238E27FC236}">
                <a16:creationId xmlns:a16="http://schemas.microsoft.com/office/drawing/2014/main" id="{4A30D8FF-ECBB-4EF4-9DE7-A53BC09DF0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16200" y="3032125"/>
            <a:ext cx="3954463"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61CB9E65-90B3-2D23-A139-C8166978B2D7}"/>
              </a:ext>
            </a:extLst>
          </p:cNvPr>
          <p:cNvPicPr>
            <a:picLocks noChangeAspect="1"/>
          </p:cNvPicPr>
          <p:nvPr/>
        </p:nvPicPr>
        <p:blipFill>
          <a:blip r:embed="rId4"/>
          <a:stretch>
            <a:fillRect/>
          </a:stretch>
        </p:blipFill>
        <p:spPr>
          <a:xfrm>
            <a:off x="639961" y="4614303"/>
            <a:ext cx="8348708" cy="168517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8E89BB-F520-C480-BBC4-8D2818285296}"/>
              </a:ext>
            </a:extLst>
          </p:cNvPr>
          <p:cNvSpPr>
            <a:spLocks noGrp="1"/>
          </p:cNvSpPr>
          <p:nvPr>
            <p:ph idx="1"/>
          </p:nvPr>
        </p:nvSpPr>
        <p:spPr/>
        <p:txBody>
          <a:bodyPr/>
          <a:lstStyle/>
          <a:p>
            <a:r>
              <a:rPr lang="en-US" sz="2000" dirty="0"/>
              <a:t>On most modern operating systems, it is kernel-level threads—not processes—that are being scheduled by the operating system. </a:t>
            </a:r>
          </a:p>
          <a:p>
            <a:endParaRPr lang="en-US" sz="2000" dirty="0"/>
          </a:p>
          <a:p>
            <a:r>
              <a:rPr lang="en-US" sz="2000" dirty="0"/>
              <a:t>User-level threads are managed by a thread library, and the kernel is unaware of them. To run on a CPU, user-level threads must ultimately be mapped to an associated kernel-level thread, although this mapping may be indirect and may use a lightweight process (LWP). </a:t>
            </a:r>
          </a:p>
          <a:p>
            <a:endParaRPr lang="en-US" sz="2000" dirty="0"/>
          </a:p>
        </p:txBody>
      </p:sp>
      <p:pic>
        <p:nvPicPr>
          <p:cNvPr id="5" name="Picture 4">
            <a:extLst>
              <a:ext uri="{FF2B5EF4-FFF2-40B4-BE49-F238E27FC236}">
                <a16:creationId xmlns:a16="http://schemas.microsoft.com/office/drawing/2014/main" id="{555C923A-EEC6-A4A0-A48B-B5F3308CD223}"/>
              </a:ext>
            </a:extLst>
          </p:cNvPr>
          <p:cNvPicPr>
            <a:picLocks noChangeAspect="1"/>
          </p:cNvPicPr>
          <p:nvPr/>
        </p:nvPicPr>
        <p:blipFill>
          <a:blip r:embed="rId2"/>
          <a:stretch>
            <a:fillRect/>
          </a:stretch>
        </p:blipFill>
        <p:spPr>
          <a:xfrm>
            <a:off x="2632879" y="318225"/>
            <a:ext cx="3878241" cy="488598"/>
          </a:xfrm>
          <a:prstGeom prst="rect">
            <a:avLst/>
          </a:prstGeom>
        </p:spPr>
      </p:pic>
    </p:spTree>
    <p:extLst>
      <p:ext uri="{BB962C8B-B14F-4D97-AF65-F5344CB8AC3E}">
        <p14:creationId xmlns:p14="http://schemas.microsoft.com/office/powerpoint/2010/main" val="2379372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5C923A-EEC6-A4A0-A48B-B5F3308CD223}"/>
              </a:ext>
            </a:extLst>
          </p:cNvPr>
          <p:cNvPicPr>
            <a:picLocks noChangeAspect="1"/>
          </p:cNvPicPr>
          <p:nvPr/>
        </p:nvPicPr>
        <p:blipFill>
          <a:blip r:embed="rId2"/>
          <a:stretch>
            <a:fillRect/>
          </a:stretch>
        </p:blipFill>
        <p:spPr>
          <a:xfrm>
            <a:off x="2632879" y="318225"/>
            <a:ext cx="3878241" cy="488598"/>
          </a:xfrm>
          <a:prstGeom prst="rect">
            <a:avLst/>
          </a:prstGeom>
        </p:spPr>
      </p:pic>
      <p:pic>
        <p:nvPicPr>
          <p:cNvPr id="8" name="Picture 7">
            <a:extLst>
              <a:ext uri="{FF2B5EF4-FFF2-40B4-BE49-F238E27FC236}">
                <a16:creationId xmlns:a16="http://schemas.microsoft.com/office/drawing/2014/main" id="{A1AC3789-BBCB-AD48-67CE-CD828782C0EF}"/>
              </a:ext>
            </a:extLst>
          </p:cNvPr>
          <p:cNvPicPr>
            <a:picLocks noChangeAspect="1"/>
          </p:cNvPicPr>
          <p:nvPr/>
        </p:nvPicPr>
        <p:blipFill>
          <a:blip r:embed="rId3"/>
          <a:stretch>
            <a:fillRect/>
          </a:stretch>
        </p:blipFill>
        <p:spPr>
          <a:xfrm>
            <a:off x="244418" y="948621"/>
            <a:ext cx="8496170" cy="4695252"/>
          </a:xfrm>
          <a:prstGeom prst="rect">
            <a:avLst/>
          </a:prstGeom>
        </p:spPr>
      </p:pic>
      <p:pic>
        <p:nvPicPr>
          <p:cNvPr id="10" name="Picture 9">
            <a:extLst>
              <a:ext uri="{FF2B5EF4-FFF2-40B4-BE49-F238E27FC236}">
                <a16:creationId xmlns:a16="http://schemas.microsoft.com/office/drawing/2014/main" id="{EDD2227E-04EC-27BC-6065-458F9444DD8C}"/>
              </a:ext>
            </a:extLst>
          </p:cNvPr>
          <p:cNvPicPr>
            <a:picLocks noChangeAspect="1"/>
          </p:cNvPicPr>
          <p:nvPr/>
        </p:nvPicPr>
        <p:blipFill>
          <a:blip r:embed="rId4">
            <a:duotone>
              <a:prstClr val="black"/>
              <a:srgbClr val="D9C3A5">
                <a:tint val="50000"/>
                <a:satMod val="180000"/>
              </a:srgbClr>
            </a:duotone>
          </a:blip>
          <a:stretch>
            <a:fillRect/>
          </a:stretch>
        </p:blipFill>
        <p:spPr>
          <a:xfrm>
            <a:off x="1606611" y="5690334"/>
            <a:ext cx="5930775" cy="574788"/>
          </a:xfrm>
          <a:prstGeom prst="rect">
            <a:avLst/>
          </a:prstGeom>
        </p:spPr>
      </p:pic>
    </p:spTree>
    <p:extLst>
      <p:ext uri="{BB962C8B-B14F-4D97-AF65-F5344CB8AC3E}">
        <p14:creationId xmlns:p14="http://schemas.microsoft.com/office/powerpoint/2010/main" val="1965029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id="{368FAB7E-F41C-4FB5-A127-15C3BFC35578}"/>
              </a:ext>
            </a:extLst>
          </p:cNvPr>
          <p:cNvSpPr>
            <a:spLocks noGrp="1" noChangeArrowheads="1"/>
          </p:cNvSpPr>
          <p:nvPr>
            <p:ph type="body" idx="1"/>
          </p:nvPr>
        </p:nvSpPr>
        <p:spPr>
          <a:xfrm>
            <a:off x="838588" y="1144200"/>
            <a:ext cx="7191909" cy="4851019"/>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We illustrated in chapter 4 the problem when we considered the Bounded Buffer problem with use of a counter that is updated concurrently by the producer and consumer,. Which lead to race condition.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806450" y="1137626"/>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3A2111-4BE6-F994-4F0B-6E0BDB8A6FED}"/>
              </a:ext>
            </a:extLst>
          </p:cNvPr>
          <p:cNvSpPr txBox="1"/>
          <p:nvPr/>
        </p:nvSpPr>
        <p:spPr>
          <a:xfrm>
            <a:off x="484093" y="967779"/>
            <a:ext cx="8175814" cy="1200329"/>
          </a:xfrm>
          <a:prstGeom prst="rect">
            <a:avLst/>
          </a:prstGeom>
          <a:noFill/>
        </p:spPr>
        <p:txBody>
          <a:bodyPr wrap="square">
            <a:spAutoFit/>
          </a:bodyPr>
          <a:lstStyle/>
          <a:p>
            <a:r>
              <a:rPr lang="en-US" b="1" dirty="0">
                <a:solidFill>
                  <a:srgbClr val="FF0000"/>
                </a:solidFill>
              </a:rPr>
              <a:t>Volatile</a:t>
            </a:r>
            <a:r>
              <a:rPr lang="en-US" dirty="0"/>
              <a:t> keyword: tells the compiler that variable might change at any moment due to some external influence (such as hardware or another thread). Therefore, the compiler should not optimize based on the assumption that the variable will remain constant. </a:t>
            </a:r>
          </a:p>
        </p:txBody>
      </p:sp>
      <p:sp>
        <p:nvSpPr>
          <p:cNvPr id="6" name="TextBox 5">
            <a:extLst>
              <a:ext uri="{FF2B5EF4-FFF2-40B4-BE49-F238E27FC236}">
                <a16:creationId xmlns:a16="http://schemas.microsoft.com/office/drawing/2014/main" id="{18FB4302-4C19-5A35-0CC6-CBF3E45C1E57}"/>
              </a:ext>
            </a:extLst>
          </p:cNvPr>
          <p:cNvSpPr txBox="1"/>
          <p:nvPr/>
        </p:nvSpPr>
        <p:spPr>
          <a:xfrm>
            <a:off x="484093" y="2403920"/>
            <a:ext cx="8175814" cy="3693319"/>
          </a:xfrm>
          <a:prstGeom prst="rect">
            <a:avLst/>
          </a:prstGeom>
          <a:noFill/>
        </p:spPr>
        <p:txBody>
          <a:bodyPr wrap="square">
            <a:spAutoFit/>
          </a:bodyPr>
          <a:lstStyle/>
          <a:p>
            <a:r>
              <a:rPr lang="en-US" b="1" dirty="0">
                <a:solidFill>
                  <a:srgbClr val="FF0000"/>
                </a:solidFill>
              </a:rPr>
              <a:t>Static keyword: </a:t>
            </a:r>
          </a:p>
          <a:p>
            <a:pPr marL="285750" indent="-285750">
              <a:buFont typeface="Arial" panose="020B0604020202020204" pitchFamily="34" charset="0"/>
              <a:buChar char="•"/>
            </a:pPr>
            <a:r>
              <a:rPr lang="en-US" dirty="0"/>
              <a:t>When used </a:t>
            </a:r>
            <a:r>
              <a:rPr lang="en-US" dirty="0">
                <a:solidFill>
                  <a:srgbClr val="FF0000"/>
                </a:solidFill>
              </a:rPr>
              <a:t>inside a function </a:t>
            </a:r>
            <a:r>
              <a:rPr lang="en-US" dirty="0"/>
              <a:t>to declare a variable, it creates a variable that retains its value between function calls. These variables are initialized only once before the program starts execution and they retain their value throughout the program's execution. Static local variables are not visible to functions in other files.</a:t>
            </a:r>
          </a:p>
          <a:p>
            <a:pPr marL="285750" indent="-285750">
              <a:buFont typeface="Arial" panose="020B0604020202020204" pitchFamily="34" charset="0"/>
              <a:buChar char="•"/>
            </a:pPr>
            <a:r>
              <a:rPr lang="en-US" dirty="0"/>
              <a:t>When used </a:t>
            </a:r>
            <a:r>
              <a:rPr lang="en-US" dirty="0">
                <a:solidFill>
                  <a:srgbClr val="FF0000"/>
                </a:solidFill>
              </a:rPr>
              <a:t>outside of functions</a:t>
            </a:r>
            <a:r>
              <a:rPr lang="en-US" dirty="0"/>
              <a:t>, it declares a variable that is accessible only within the file where it is declared. These variables are visible only within the file where they are declared, meaning they cannot be accessed by functions in other files. Static global variables have a file scope, which means they are accessible from the point of their declaration to the end of the file.</a:t>
            </a:r>
          </a:p>
        </p:txBody>
      </p:sp>
      <p:sp>
        <p:nvSpPr>
          <p:cNvPr id="7" name="TextBox 6">
            <a:extLst>
              <a:ext uri="{FF2B5EF4-FFF2-40B4-BE49-F238E27FC236}">
                <a16:creationId xmlns:a16="http://schemas.microsoft.com/office/drawing/2014/main" id="{455FFF47-FE10-C966-390D-701A20690DB4}"/>
              </a:ext>
            </a:extLst>
          </p:cNvPr>
          <p:cNvSpPr txBox="1"/>
          <p:nvPr/>
        </p:nvSpPr>
        <p:spPr>
          <a:xfrm>
            <a:off x="5747122" y="484135"/>
            <a:ext cx="2912785" cy="369332"/>
          </a:xfrm>
          <a:prstGeom prst="rect">
            <a:avLst/>
          </a:prstGeom>
          <a:noFill/>
        </p:spPr>
        <p:txBody>
          <a:bodyPr wrap="none" rtlCol="0">
            <a:spAutoFit/>
          </a:bodyPr>
          <a:lstStyle/>
          <a:p>
            <a:r>
              <a:rPr lang="en-US" dirty="0">
                <a:solidFill>
                  <a:srgbClr val="FF0000"/>
                </a:solidFill>
              </a:rPr>
              <a:t>Not part of OS Syllabus</a:t>
            </a:r>
          </a:p>
        </p:txBody>
      </p:sp>
    </p:spTree>
    <p:extLst>
      <p:ext uri="{BB962C8B-B14F-4D97-AF65-F5344CB8AC3E}">
        <p14:creationId xmlns:p14="http://schemas.microsoft.com/office/powerpoint/2010/main" val="460698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953" y="977247"/>
            <a:ext cx="8160093" cy="5100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342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47AE05F-DE43-E9B0-CC54-7F28EA0D42C2}"/>
              </a:ext>
            </a:extLst>
          </p:cNvPr>
          <p:cNvGrpSpPr/>
          <p:nvPr/>
        </p:nvGrpSpPr>
        <p:grpSpPr>
          <a:xfrm>
            <a:off x="382324" y="81149"/>
            <a:ext cx="7201818" cy="6243698"/>
            <a:chOff x="382323" y="908524"/>
            <a:chExt cx="6193289" cy="5442214"/>
          </a:xfrm>
        </p:grpSpPr>
        <p:pic>
          <p:nvPicPr>
            <p:cNvPr id="3" name="Picture 2">
              <a:extLst>
                <a:ext uri="{FF2B5EF4-FFF2-40B4-BE49-F238E27FC236}">
                  <a16:creationId xmlns:a16="http://schemas.microsoft.com/office/drawing/2014/main" id="{437745FE-85B7-2471-DBC8-8849888CB3FA}"/>
                </a:ext>
              </a:extLst>
            </p:cNvPr>
            <p:cNvPicPr>
              <a:picLocks noChangeAspect="1"/>
            </p:cNvPicPr>
            <p:nvPr/>
          </p:nvPicPr>
          <p:blipFill>
            <a:blip r:embed="rId2">
              <a:duotone>
                <a:prstClr val="black"/>
                <a:schemeClr val="tx2">
                  <a:tint val="45000"/>
                  <a:satMod val="400000"/>
                </a:schemeClr>
              </a:duotone>
            </a:blip>
            <a:stretch>
              <a:fillRect/>
            </a:stretch>
          </p:blipFill>
          <p:spPr>
            <a:xfrm>
              <a:off x="382323" y="908524"/>
              <a:ext cx="3786266" cy="218168"/>
            </a:xfrm>
            <a:prstGeom prst="rect">
              <a:avLst/>
            </a:prstGeom>
          </p:spPr>
        </p:pic>
        <p:grpSp>
          <p:nvGrpSpPr>
            <p:cNvPr id="8" name="Group 7">
              <a:extLst>
                <a:ext uri="{FF2B5EF4-FFF2-40B4-BE49-F238E27FC236}">
                  <a16:creationId xmlns:a16="http://schemas.microsoft.com/office/drawing/2014/main" id="{427FBF5E-4D32-10D0-FE86-77BF794EE93A}"/>
                </a:ext>
              </a:extLst>
            </p:cNvPr>
            <p:cNvGrpSpPr/>
            <p:nvPr/>
          </p:nvGrpSpPr>
          <p:grpSpPr>
            <a:xfrm>
              <a:off x="382323" y="1126692"/>
              <a:ext cx="6193289" cy="5224046"/>
              <a:chOff x="382323" y="1126692"/>
              <a:chExt cx="6193289" cy="5224046"/>
            </a:xfrm>
          </p:grpSpPr>
          <p:pic>
            <p:nvPicPr>
              <p:cNvPr id="5" name="Picture 4">
                <a:extLst>
                  <a:ext uri="{FF2B5EF4-FFF2-40B4-BE49-F238E27FC236}">
                    <a16:creationId xmlns:a16="http://schemas.microsoft.com/office/drawing/2014/main" id="{1FAE10CC-D0D9-2369-5BCB-402E7E8D8E53}"/>
                  </a:ext>
                </a:extLst>
              </p:cNvPr>
              <p:cNvPicPr>
                <a:picLocks noChangeAspect="1"/>
              </p:cNvPicPr>
              <p:nvPr/>
            </p:nvPicPr>
            <p:blipFill>
              <a:blip r:embed="rId3">
                <a:duotone>
                  <a:prstClr val="black"/>
                  <a:srgbClr val="D9C3A5">
                    <a:tint val="50000"/>
                    <a:satMod val="180000"/>
                  </a:srgbClr>
                </a:duotone>
              </a:blip>
              <a:stretch>
                <a:fillRect/>
              </a:stretch>
            </p:blipFill>
            <p:spPr>
              <a:xfrm>
                <a:off x="382323" y="1126692"/>
                <a:ext cx="4745023" cy="2386468"/>
              </a:xfrm>
              <a:prstGeom prst="rect">
                <a:avLst/>
              </a:prstGeom>
            </p:spPr>
          </p:pic>
          <p:pic>
            <p:nvPicPr>
              <p:cNvPr id="7" name="Picture 6">
                <a:extLst>
                  <a:ext uri="{FF2B5EF4-FFF2-40B4-BE49-F238E27FC236}">
                    <a16:creationId xmlns:a16="http://schemas.microsoft.com/office/drawing/2014/main" id="{E15E5BA4-E3AA-035D-1730-D6BA292E69F9}"/>
                  </a:ext>
                </a:extLst>
              </p:cNvPr>
              <p:cNvPicPr>
                <a:picLocks noChangeAspect="1"/>
              </p:cNvPicPr>
              <p:nvPr/>
            </p:nvPicPr>
            <p:blipFill>
              <a:blip r:embed="rId4">
                <a:duotone>
                  <a:prstClr val="black"/>
                  <a:schemeClr val="accent4">
                    <a:tint val="45000"/>
                    <a:satMod val="400000"/>
                  </a:schemeClr>
                </a:duotone>
              </a:blip>
              <a:stretch>
                <a:fillRect/>
              </a:stretch>
            </p:blipFill>
            <p:spPr>
              <a:xfrm>
                <a:off x="382323" y="3642397"/>
                <a:ext cx="6193289" cy="2708341"/>
              </a:xfrm>
              <a:prstGeom prst="rect">
                <a:avLst/>
              </a:prstGeom>
            </p:spPr>
          </p:pic>
        </p:grpSp>
      </p:grpSp>
      <p:cxnSp>
        <p:nvCxnSpPr>
          <p:cNvPr id="4" name="Straight Arrow Connector 3">
            <a:extLst>
              <a:ext uri="{FF2B5EF4-FFF2-40B4-BE49-F238E27FC236}">
                <a16:creationId xmlns:a16="http://schemas.microsoft.com/office/drawing/2014/main" id="{D62408E3-9779-19A9-2AA2-1C6B6F51503E}"/>
              </a:ext>
            </a:extLst>
          </p:cNvPr>
          <p:cNvCxnSpPr>
            <a:cxnSpLocks/>
            <a:stCxn id="3" idx="3"/>
          </p:cNvCxnSpPr>
          <p:nvPr/>
        </p:nvCxnSpPr>
        <p:spPr bwMode="auto">
          <a:xfrm>
            <a:off x="4785154" y="206298"/>
            <a:ext cx="1790458" cy="59517"/>
          </a:xfrm>
          <a:prstGeom prst="straightConnector1">
            <a:avLst/>
          </a:prstGeom>
          <a:solidFill>
            <a:schemeClr val="accent1"/>
          </a:solidFill>
          <a:ln w="57150" cap="flat" cmpd="sng" algn="ctr">
            <a:solidFill>
              <a:srgbClr val="0070C0"/>
            </a:solidFill>
            <a:prstDash val="solid"/>
            <a:round/>
            <a:headEnd type="none" w="med" len="med"/>
            <a:tailEnd type="triangle"/>
          </a:ln>
          <a:effectLst/>
        </p:spPr>
      </p:cxnSp>
      <p:sp>
        <p:nvSpPr>
          <p:cNvPr id="6" name="TextBox 5">
            <a:extLst>
              <a:ext uri="{FF2B5EF4-FFF2-40B4-BE49-F238E27FC236}">
                <a16:creationId xmlns:a16="http://schemas.microsoft.com/office/drawing/2014/main" id="{B8C3CA82-7363-B9EF-C65B-4FE5AE75EA97}"/>
              </a:ext>
            </a:extLst>
          </p:cNvPr>
          <p:cNvSpPr txBox="1"/>
          <p:nvPr/>
        </p:nvSpPr>
        <p:spPr>
          <a:xfrm>
            <a:off x="6454588" y="81149"/>
            <a:ext cx="1732782" cy="338554"/>
          </a:xfrm>
          <a:prstGeom prst="rect">
            <a:avLst/>
          </a:prstGeom>
          <a:noFill/>
        </p:spPr>
        <p:txBody>
          <a:bodyPr wrap="none" rtlCol="0">
            <a:spAutoFit/>
          </a:bodyPr>
          <a:lstStyle/>
          <a:p>
            <a:r>
              <a:rPr lang="en-US" sz="1600" dirty="0">
                <a:solidFill>
                  <a:srgbClr val="FF0000"/>
                </a:solidFill>
              </a:rPr>
              <a:t>Global Variable</a:t>
            </a:r>
          </a:p>
        </p:txBody>
      </p:sp>
      <p:cxnSp>
        <p:nvCxnSpPr>
          <p:cNvPr id="12" name="Straight Arrow Connector 11">
            <a:extLst>
              <a:ext uri="{FF2B5EF4-FFF2-40B4-BE49-F238E27FC236}">
                <a16:creationId xmlns:a16="http://schemas.microsoft.com/office/drawing/2014/main" id="{4E6BE9BD-E19D-3FF6-7BF5-68630D585814}"/>
              </a:ext>
            </a:extLst>
          </p:cNvPr>
          <p:cNvCxnSpPr>
            <a:cxnSpLocks/>
            <a:stCxn id="6" idx="2"/>
          </p:cNvCxnSpPr>
          <p:nvPr/>
        </p:nvCxnSpPr>
        <p:spPr bwMode="auto">
          <a:xfrm flipH="1">
            <a:off x="4572000" y="419703"/>
            <a:ext cx="2748979" cy="148977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
        <p:nvSpPr>
          <p:cNvPr id="2" name="Rectangle 1">
            <a:extLst>
              <a:ext uri="{FF2B5EF4-FFF2-40B4-BE49-F238E27FC236}">
                <a16:creationId xmlns:a16="http://schemas.microsoft.com/office/drawing/2014/main" id="{6877E6A7-489B-98F1-5BBE-3C14ECFCEBFB}"/>
              </a:ext>
            </a:extLst>
          </p:cNvPr>
          <p:cNvSpPr/>
          <p:nvPr/>
        </p:nvSpPr>
        <p:spPr bwMode="auto">
          <a:xfrm>
            <a:off x="874059" y="1559859"/>
            <a:ext cx="4303059" cy="793376"/>
          </a:xfrm>
          <a:prstGeom prst="rect">
            <a:avLst/>
          </a:prstGeom>
          <a:solidFill>
            <a:srgbClr val="FF0000">
              <a:alpha val="22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Verdana" charset="0"/>
            </a:endParaRPr>
          </a:p>
        </p:txBody>
      </p:sp>
      <p:pic>
        <p:nvPicPr>
          <p:cNvPr id="11" name="Picture 10">
            <a:extLst>
              <a:ext uri="{FF2B5EF4-FFF2-40B4-BE49-F238E27FC236}">
                <a16:creationId xmlns:a16="http://schemas.microsoft.com/office/drawing/2014/main" id="{90937C93-4338-2AF0-0FA0-BCF607E47C1B}"/>
              </a:ext>
            </a:extLst>
          </p:cNvPr>
          <p:cNvPicPr>
            <a:picLocks noChangeAspect="1"/>
          </p:cNvPicPr>
          <p:nvPr/>
        </p:nvPicPr>
        <p:blipFill>
          <a:blip r:embed="rId5">
            <a:duotone>
              <a:prstClr val="black"/>
              <a:srgbClr val="D9C3A5">
                <a:tint val="50000"/>
                <a:satMod val="180000"/>
              </a:srgbClr>
            </a:duotone>
          </a:blip>
          <a:stretch>
            <a:fillRect/>
          </a:stretch>
        </p:blipFill>
        <p:spPr>
          <a:xfrm>
            <a:off x="6009364" y="1346049"/>
            <a:ext cx="2973271" cy="1489779"/>
          </a:xfrm>
          <a:prstGeom prst="rect">
            <a:avLst/>
          </a:prstGeom>
        </p:spPr>
      </p:pic>
    </p:spTree>
    <p:extLst>
      <p:ext uri="{BB962C8B-B14F-4D97-AF65-F5344CB8AC3E}">
        <p14:creationId xmlns:p14="http://schemas.microsoft.com/office/powerpoint/2010/main" val="1775900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F9E55120-F5D0-46C2-82BE-CA6606138A0F}"/>
              </a:ext>
            </a:extLst>
          </p:cNvPr>
          <p:cNvSpPr>
            <a:spLocks noGrp="1" noChangeArrowheads="1"/>
          </p:cNvSpPr>
          <p:nvPr>
            <p:ph type="title"/>
          </p:nvPr>
        </p:nvSpPr>
        <p:spPr>
          <a:xfrm>
            <a:off x="457200" y="219499"/>
            <a:ext cx="8229600" cy="576262"/>
          </a:xfrm>
        </p:spPr>
        <p:txBody>
          <a:bodyPr/>
          <a:lstStyle/>
          <a:p>
            <a:pPr eaLnBrk="1" hangingPunct="1"/>
            <a:r>
              <a:rPr lang="en-US" altLang="en-US" dirty="0"/>
              <a:t>Implicit Threading</a:t>
            </a:r>
          </a:p>
        </p:txBody>
      </p:sp>
      <p:sp>
        <p:nvSpPr>
          <p:cNvPr id="57346" name="Rectangle 3">
            <a:extLst>
              <a:ext uri="{FF2B5EF4-FFF2-40B4-BE49-F238E27FC236}">
                <a16:creationId xmlns:a16="http://schemas.microsoft.com/office/drawing/2014/main" id="{FC74C183-73E7-433E-B44B-AE297348A816}"/>
              </a:ext>
            </a:extLst>
          </p:cNvPr>
          <p:cNvSpPr>
            <a:spLocks noGrp="1" noChangeArrowheads="1"/>
          </p:cNvSpPr>
          <p:nvPr>
            <p:ph type="body" idx="1"/>
          </p:nvPr>
        </p:nvSpPr>
        <p:spPr>
          <a:xfrm>
            <a:off x="806449" y="1233488"/>
            <a:ext cx="7684407" cy="4478337"/>
          </a:xfrm>
        </p:spPr>
        <p:txBody>
          <a:bodyPr/>
          <a:lstStyle/>
          <a:p>
            <a:r>
              <a:rPr lang="en-US" altLang="en-US" dirty="0"/>
              <a:t>Growing in popularity as numbers of threads increase, program correctness more difficult with explicit threads</a:t>
            </a:r>
          </a:p>
          <a:p>
            <a:r>
              <a:rPr lang="en-US" altLang="en-US" dirty="0"/>
              <a:t>Creation and management of threads done by compilers and run-time libraries rather than programmers</a:t>
            </a:r>
          </a:p>
          <a:p>
            <a:r>
              <a:rPr lang="en-US" altLang="en-US" dirty="0"/>
              <a:t>Five methods explored</a:t>
            </a:r>
          </a:p>
          <a:p>
            <a:pPr lvl="1"/>
            <a:r>
              <a:rPr lang="en-US" altLang="en-US" strike="sngStrike" dirty="0"/>
              <a:t>Thread Pools</a:t>
            </a:r>
          </a:p>
          <a:p>
            <a:pPr lvl="1"/>
            <a:r>
              <a:rPr lang="en-US" altLang="en-US" b="1" dirty="0">
                <a:solidFill>
                  <a:srgbClr val="FF0000"/>
                </a:solidFill>
              </a:rPr>
              <a:t>Fork-Join</a:t>
            </a:r>
          </a:p>
          <a:p>
            <a:pPr lvl="1"/>
            <a:r>
              <a:rPr lang="en-US" altLang="en-US" strike="sngStrike" dirty="0"/>
              <a:t>OpenMP</a:t>
            </a:r>
          </a:p>
          <a:p>
            <a:pPr lvl="1"/>
            <a:r>
              <a:rPr lang="en-US" altLang="en-US" strike="sngStrike" dirty="0"/>
              <a:t>Grand Central Dispatch</a:t>
            </a:r>
          </a:p>
          <a:p>
            <a:pPr lvl="1"/>
            <a:r>
              <a:rPr lang="en-US" altLang="en-US" strike="sngStrike" dirty="0"/>
              <a:t>Intel Threading Building Blocks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96B7209D-1875-45AD-B783-C40EB738F2C7}"/>
              </a:ext>
            </a:extLst>
          </p:cNvPr>
          <p:cNvSpPr>
            <a:spLocks noGrp="1"/>
          </p:cNvSpPr>
          <p:nvPr>
            <p:ph type="title"/>
          </p:nvPr>
        </p:nvSpPr>
        <p:spPr/>
        <p:txBody>
          <a:bodyPr/>
          <a:lstStyle/>
          <a:p>
            <a:r>
              <a:rPr lang="en-US" altLang="en-US" dirty="0"/>
              <a:t>Fork-Join Parallelism</a:t>
            </a:r>
          </a:p>
        </p:txBody>
      </p:sp>
      <p:sp>
        <p:nvSpPr>
          <p:cNvPr id="63490" name="Content Placeholder 2">
            <a:extLst>
              <a:ext uri="{FF2B5EF4-FFF2-40B4-BE49-F238E27FC236}">
                <a16:creationId xmlns:a16="http://schemas.microsoft.com/office/drawing/2014/main" id="{BD5D55A5-3CD4-45C3-AEDE-1B3CAE796BA9}"/>
              </a:ext>
            </a:extLst>
          </p:cNvPr>
          <p:cNvSpPr>
            <a:spLocks noGrp="1"/>
          </p:cNvSpPr>
          <p:nvPr>
            <p:ph idx="1"/>
          </p:nvPr>
        </p:nvSpPr>
        <p:spPr/>
        <p:txBody>
          <a:bodyPr/>
          <a:lstStyle/>
          <a:p>
            <a:r>
              <a:rPr lang="en-US" altLang="en-US"/>
              <a:t>Multiple threads (tasks) are </a:t>
            </a:r>
            <a:r>
              <a:rPr lang="en-US" altLang="en-US" b="1"/>
              <a:t>forked</a:t>
            </a:r>
            <a:r>
              <a:rPr lang="en-US" altLang="en-US"/>
              <a:t>, and then </a:t>
            </a:r>
            <a:r>
              <a:rPr lang="en-US" altLang="en-US" b="1"/>
              <a:t>joined</a:t>
            </a:r>
            <a:r>
              <a:rPr lang="en-US" altLang="en-US"/>
              <a:t>.</a:t>
            </a:r>
          </a:p>
        </p:txBody>
      </p:sp>
      <p:pic>
        <p:nvPicPr>
          <p:cNvPr id="63491" name="Picture 1">
            <a:extLst>
              <a:ext uri="{FF2B5EF4-FFF2-40B4-BE49-F238E27FC236}">
                <a16:creationId xmlns:a16="http://schemas.microsoft.com/office/drawing/2014/main" id="{D71E8547-BE08-417E-B714-75D03F5D5A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4506" y="1856815"/>
            <a:ext cx="8351837"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E4235BA0-D0A7-B9CC-77D7-10A7DD43E299}"/>
              </a:ext>
            </a:extLst>
          </p:cNvPr>
          <p:cNvSpPr txBox="1"/>
          <p:nvPr/>
        </p:nvSpPr>
        <p:spPr>
          <a:xfrm>
            <a:off x="1035236" y="4214885"/>
            <a:ext cx="7270376" cy="1754326"/>
          </a:xfrm>
          <a:prstGeom prst="rect">
            <a:avLst/>
          </a:prstGeom>
          <a:noFill/>
        </p:spPr>
        <p:txBody>
          <a:bodyPr wrap="square">
            <a:spAutoFit/>
          </a:bodyPr>
          <a:lstStyle/>
          <a:p>
            <a:r>
              <a:rPr lang="en-US" dirty="0"/>
              <a:t>Fork-join parallelism is a programming model and parallel computing paradigm that involves splitting ("forking") a task into multiple subtasks, which are then executed concurrently across multiple processing units (e.g., CPU cores or threads). Once all subtasks have completed their execution, the results are combined ("joined") to produce the final result.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E70855C1-DCE3-42CB-A4C8-7B9584062B23}"/>
              </a:ext>
            </a:extLst>
          </p:cNvPr>
          <p:cNvSpPr>
            <a:spLocks noGrp="1"/>
          </p:cNvSpPr>
          <p:nvPr>
            <p:ph type="title"/>
          </p:nvPr>
        </p:nvSpPr>
        <p:spPr/>
        <p:txBody>
          <a:bodyPr/>
          <a:lstStyle/>
          <a:p>
            <a:r>
              <a:rPr lang="en-US" altLang="en-US" dirty="0"/>
              <a:t>Fork-Join Parallelism</a:t>
            </a:r>
          </a:p>
        </p:txBody>
      </p:sp>
      <p:pic>
        <p:nvPicPr>
          <p:cNvPr id="4" name="Picture 3">
            <a:extLst>
              <a:ext uri="{FF2B5EF4-FFF2-40B4-BE49-F238E27FC236}">
                <a16:creationId xmlns:a16="http://schemas.microsoft.com/office/drawing/2014/main" id="{53386082-0EAF-C5F8-BE21-2D0B4919E06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18107" y="-1"/>
            <a:ext cx="7337583" cy="68580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E70855C1-DCE3-42CB-A4C8-7B9584062B23}"/>
              </a:ext>
            </a:extLst>
          </p:cNvPr>
          <p:cNvSpPr>
            <a:spLocks noGrp="1"/>
          </p:cNvSpPr>
          <p:nvPr>
            <p:ph type="title"/>
          </p:nvPr>
        </p:nvSpPr>
        <p:spPr/>
        <p:txBody>
          <a:bodyPr/>
          <a:lstStyle/>
          <a:p>
            <a:r>
              <a:rPr lang="en-US" altLang="en-US" dirty="0"/>
              <a:t>Fork-Join Parallelism</a:t>
            </a:r>
          </a:p>
        </p:txBody>
      </p:sp>
      <p:pic>
        <p:nvPicPr>
          <p:cNvPr id="3" name="Picture 2">
            <a:extLst>
              <a:ext uri="{FF2B5EF4-FFF2-40B4-BE49-F238E27FC236}">
                <a16:creationId xmlns:a16="http://schemas.microsoft.com/office/drawing/2014/main" id="{E53A876E-EC4C-0127-B860-024655BB08F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58137" y="0"/>
            <a:ext cx="8664839" cy="6339153"/>
          </a:xfrm>
          <a:prstGeom prst="rect">
            <a:avLst/>
          </a:prstGeom>
        </p:spPr>
      </p:pic>
    </p:spTree>
    <p:extLst>
      <p:ext uri="{BB962C8B-B14F-4D97-AF65-F5344CB8AC3E}">
        <p14:creationId xmlns:p14="http://schemas.microsoft.com/office/powerpoint/2010/main" val="1270254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8F5BE787-1C90-443B-BF35-EC074EF99B44}"/>
              </a:ext>
            </a:extLst>
          </p:cNvPr>
          <p:cNvSpPr>
            <a:spLocks noGrp="1" noChangeArrowheads="1"/>
          </p:cNvSpPr>
          <p:nvPr>
            <p:ph type="title"/>
          </p:nvPr>
        </p:nvSpPr>
        <p:spPr>
          <a:xfrm>
            <a:off x="457200" y="216130"/>
            <a:ext cx="8229600" cy="576262"/>
          </a:xfrm>
        </p:spPr>
        <p:txBody>
          <a:bodyPr/>
          <a:lstStyle/>
          <a:p>
            <a:pPr eaLnBrk="1" hangingPunct="1"/>
            <a:r>
              <a:rPr lang="en-US" altLang="en-US" dirty="0"/>
              <a:t>Threading Issues</a:t>
            </a:r>
          </a:p>
        </p:txBody>
      </p:sp>
      <p:sp>
        <p:nvSpPr>
          <p:cNvPr id="78850" name="Rectangle 3">
            <a:extLst>
              <a:ext uri="{FF2B5EF4-FFF2-40B4-BE49-F238E27FC236}">
                <a16:creationId xmlns:a16="http://schemas.microsoft.com/office/drawing/2014/main" id="{6F51DC46-1491-4D2A-B267-43A725F220C9}"/>
              </a:ext>
            </a:extLst>
          </p:cNvPr>
          <p:cNvSpPr>
            <a:spLocks noGrp="1" noChangeArrowheads="1"/>
          </p:cNvSpPr>
          <p:nvPr>
            <p:ph type="body" idx="1"/>
          </p:nvPr>
        </p:nvSpPr>
        <p:spPr>
          <a:xfrm>
            <a:off x="811762" y="1143000"/>
            <a:ext cx="7440645" cy="4483100"/>
          </a:xfrm>
        </p:spPr>
        <p:txBody>
          <a:bodyPr/>
          <a:lstStyle/>
          <a:p>
            <a:r>
              <a:rPr lang="en-US" altLang="en-US" dirty="0"/>
              <a:t>Semantics of </a:t>
            </a:r>
            <a:r>
              <a:rPr lang="en-US" altLang="en-US" b="1" dirty="0"/>
              <a:t>fork()</a:t>
            </a:r>
            <a:r>
              <a:rPr lang="en-US" altLang="en-US" dirty="0"/>
              <a:t> and </a:t>
            </a:r>
            <a:r>
              <a:rPr lang="en-US" altLang="en-US" b="1" dirty="0"/>
              <a:t>exec()</a:t>
            </a:r>
            <a:r>
              <a:rPr lang="en-US" altLang="en-US" dirty="0"/>
              <a:t> system calls</a:t>
            </a:r>
            <a:endParaRPr lang="en-US" altLang="en-US" sz="800" dirty="0"/>
          </a:p>
          <a:p>
            <a:r>
              <a:rPr lang="en-US" altLang="en-US" dirty="0"/>
              <a:t>Signal handling</a:t>
            </a:r>
          </a:p>
          <a:p>
            <a:pPr lvl="1"/>
            <a:r>
              <a:rPr lang="en-US" altLang="en-US" dirty="0"/>
              <a:t>Synchronous and asynchronous</a:t>
            </a:r>
            <a:endParaRPr lang="en-US" altLang="en-US" sz="800" dirty="0"/>
          </a:p>
          <a:p>
            <a:r>
              <a:rPr lang="en-US" altLang="en-US" dirty="0"/>
              <a:t>Thread cancellation of target thread</a:t>
            </a:r>
          </a:p>
          <a:p>
            <a:pPr lvl="1"/>
            <a:r>
              <a:rPr lang="en-US" altLang="en-US" dirty="0"/>
              <a:t>Asynchronous or deferred</a:t>
            </a:r>
            <a:endParaRPr lang="en-US" altLang="en-US" sz="800" dirty="0"/>
          </a:p>
          <a:p>
            <a:r>
              <a:rPr lang="en-US" altLang="en-US" dirty="0"/>
              <a:t>Thread-local storage</a:t>
            </a:r>
            <a:endParaRPr lang="en-US" altLang="en-US" sz="800" dirty="0"/>
          </a:p>
          <a:p>
            <a:pPr lvl="1">
              <a:buFont typeface="Monotype Sorts" pitchFamily="-84" charset="2"/>
              <a:buNone/>
            </a:pPr>
            <a:endParaRPr lang="en-US" alt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0A79867A-2E93-4EF0-B105-A26BB113E674}"/>
              </a:ext>
            </a:extLst>
          </p:cNvPr>
          <p:cNvSpPr>
            <a:spLocks noGrp="1" noChangeArrowheads="1"/>
          </p:cNvSpPr>
          <p:nvPr>
            <p:ph type="title"/>
          </p:nvPr>
        </p:nvSpPr>
        <p:spPr>
          <a:xfrm>
            <a:off x="1117600" y="204206"/>
            <a:ext cx="7569200" cy="576262"/>
          </a:xfrm>
        </p:spPr>
        <p:txBody>
          <a:bodyPr/>
          <a:lstStyle/>
          <a:p>
            <a:pPr eaLnBrk="1" hangingPunct="1"/>
            <a:r>
              <a:rPr lang="en-US" altLang="en-US" dirty="0"/>
              <a:t>Semantics of fork() and exec()</a:t>
            </a:r>
          </a:p>
        </p:txBody>
      </p:sp>
      <p:sp>
        <p:nvSpPr>
          <p:cNvPr id="80898" name="Rectangle 3">
            <a:extLst>
              <a:ext uri="{FF2B5EF4-FFF2-40B4-BE49-F238E27FC236}">
                <a16:creationId xmlns:a16="http://schemas.microsoft.com/office/drawing/2014/main" id="{A843C793-C155-4716-B3E2-61F8E72727FC}"/>
              </a:ext>
            </a:extLst>
          </p:cNvPr>
          <p:cNvSpPr>
            <a:spLocks noGrp="1" noChangeArrowheads="1"/>
          </p:cNvSpPr>
          <p:nvPr>
            <p:ph type="body" idx="1"/>
          </p:nvPr>
        </p:nvSpPr>
        <p:spPr>
          <a:xfrm>
            <a:off x="806449" y="1233488"/>
            <a:ext cx="7656415" cy="4530725"/>
          </a:xfrm>
        </p:spPr>
        <p:txBody>
          <a:bodyPr/>
          <a:lstStyle/>
          <a:p>
            <a:r>
              <a:rPr lang="en-US" altLang="en-US" dirty="0">
                <a:solidFill>
                  <a:srgbClr val="FF0000"/>
                </a:solidFill>
              </a:rPr>
              <a:t>Does </a:t>
            </a:r>
            <a:r>
              <a:rPr lang="en-US" altLang="en-US" b="1" dirty="0">
                <a:solidFill>
                  <a:srgbClr val="FF0000"/>
                </a:solidFill>
                <a:latin typeface="Courier New" panose="02070309020205020404" pitchFamily="49" charset="0"/>
              </a:rPr>
              <a:t>fork()</a:t>
            </a:r>
            <a:r>
              <a:rPr lang="en-US" altLang="en-US" dirty="0">
                <a:solidFill>
                  <a:srgbClr val="FF0000"/>
                </a:solidFill>
              </a:rPr>
              <a:t>duplicate only the calling thread or all threads?</a:t>
            </a:r>
          </a:p>
          <a:p>
            <a:pPr lvl="1"/>
            <a:r>
              <a:rPr lang="en-US" altLang="en-US" dirty="0">
                <a:solidFill>
                  <a:srgbClr val="FF0000"/>
                </a:solidFill>
              </a:rPr>
              <a:t>Some </a:t>
            </a:r>
            <a:r>
              <a:rPr lang="en-US" altLang="en-US" dirty="0" err="1">
                <a:solidFill>
                  <a:srgbClr val="FF0000"/>
                </a:solidFill>
              </a:rPr>
              <a:t>UNIXes</a:t>
            </a:r>
            <a:r>
              <a:rPr lang="en-US" altLang="en-US" dirty="0">
                <a:solidFill>
                  <a:srgbClr val="FF0000"/>
                </a:solidFill>
              </a:rPr>
              <a:t> have two versions of fork</a:t>
            </a:r>
          </a:p>
          <a:p>
            <a:r>
              <a:rPr lang="en-US" altLang="en-US" b="1" dirty="0">
                <a:latin typeface="Courier New" panose="02070309020205020404" pitchFamily="49" charset="0"/>
              </a:rPr>
              <a:t>exec() </a:t>
            </a:r>
            <a:r>
              <a:rPr lang="en-US" altLang="en-US" dirty="0"/>
              <a:t>usually works as normal – replace the running process including all threads</a:t>
            </a:r>
          </a:p>
          <a:p>
            <a:pPr lvl="1"/>
            <a:endParaRPr lang="en-US" altLang="en-US" dirty="0"/>
          </a:p>
        </p:txBody>
      </p:sp>
      <p:pic>
        <p:nvPicPr>
          <p:cNvPr id="3" name="Picture 2">
            <a:extLst>
              <a:ext uri="{FF2B5EF4-FFF2-40B4-BE49-F238E27FC236}">
                <a16:creationId xmlns:a16="http://schemas.microsoft.com/office/drawing/2014/main" id="{AD2EBAB8-6185-7320-E79E-63A3D91FAA9D}"/>
              </a:ext>
            </a:extLst>
          </p:cNvPr>
          <p:cNvPicPr>
            <a:picLocks noChangeAspect="1"/>
          </p:cNvPicPr>
          <p:nvPr/>
        </p:nvPicPr>
        <p:blipFill>
          <a:blip r:embed="rId3"/>
          <a:stretch>
            <a:fillRect/>
          </a:stretch>
        </p:blipFill>
        <p:spPr>
          <a:xfrm>
            <a:off x="894041" y="2705053"/>
            <a:ext cx="7481229" cy="3512180"/>
          </a:xfrm>
          <a:prstGeom prst="rect">
            <a:avLst/>
          </a:prstGeom>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22562</TotalTime>
  <Words>860</Words>
  <Application>Microsoft Office PowerPoint</Application>
  <PresentationFormat>On-screen Show (4:3)</PresentationFormat>
  <Paragraphs>93</Paragraphs>
  <Slides>20</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ＭＳ Ｐゴシック</vt:lpstr>
      <vt:lpstr>Arial</vt:lpstr>
      <vt:lpstr>Courier New</vt:lpstr>
      <vt:lpstr>Helvetica</vt:lpstr>
      <vt:lpstr>Monotype Sorts</vt:lpstr>
      <vt:lpstr>Times New Roman</vt:lpstr>
      <vt:lpstr>Verdana</vt:lpstr>
      <vt:lpstr>Webdings</vt:lpstr>
      <vt:lpstr>Wingdings</vt:lpstr>
      <vt:lpstr>os-8</vt:lpstr>
      <vt:lpstr>Chapter 4:  Threads &amp; Concurrency </vt:lpstr>
      <vt:lpstr>PowerPoint Presentation</vt:lpstr>
      <vt:lpstr>PowerPoint Presentation</vt:lpstr>
      <vt:lpstr>Implicit Threading</vt:lpstr>
      <vt:lpstr>Fork-Join Parallelism</vt:lpstr>
      <vt:lpstr>Fork-Join Parallelism</vt:lpstr>
      <vt:lpstr>Fork-Join Parallelism</vt:lpstr>
      <vt:lpstr>Threading Issues</vt:lpstr>
      <vt:lpstr>Semantics of fork() and exec()</vt:lpstr>
      <vt:lpstr>Signal Handling</vt:lpstr>
      <vt:lpstr>Signal Handling (Cont.)</vt:lpstr>
      <vt:lpstr>Thread Cancellation</vt:lpstr>
      <vt:lpstr>Thread-Local Storage</vt:lpstr>
      <vt:lpstr>Linux Thread Creation System call</vt:lpstr>
      <vt:lpstr>PowerPoint Presentation</vt:lpstr>
      <vt:lpstr>PowerPoint Presentation</vt:lpstr>
      <vt:lpstr>Chapter 6:  Synchronization Tools</vt:lpstr>
      <vt:lpstr>Background</vt:lpstr>
      <vt:lpstr>Race Condition</vt:lpstr>
      <vt:lpstr>Race Condition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Nadeem Kafi</cp:lastModifiedBy>
  <cp:revision>252</cp:revision>
  <cp:lastPrinted>2013-09-10T17:57:57Z</cp:lastPrinted>
  <dcterms:created xsi:type="dcterms:W3CDTF">2011-01-13T23:43:38Z</dcterms:created>
  <dcterms:modified xsi:type="dcterms:W3CDTF">2024-03-24T18:53:04Z</dcterms:modified>
</cp:coreProperties>
</file>