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90" r:id="rId29"/>
    <p:sldId id="284" r:id="rId30"/>
    <p:sldId id="288" r:id="rId31"/>
    <p:sldId id="285" r:id="rId32"/>
    <p:sldId id="294" r:id="rId33"/>
    <p:sldId id="296" r:id="rId34"/>
    <p:sldId id="289" r:id="rId35"/>
    <p:sldId id="286" r:id="rId36"/>
    <p:sldId id="287" r:id="rId37"/>
    <p:sldId id="295" r:id="rId38"/>
    <p:sldId id="291" r:id="rId39"/>
    <p:sldId id="304" r:id="rId40"/>
    <p:sldId id="305" r:id="rId41"/>
    <p:sldId id="297" r:id="rId42"/>
    <p:sldId id="292" r:id="rId43"/>
    <p:sldId id="293" r:id="rId44"/>
    <p:sldId id="298" r:id="rId45"/>
    <p:sldId id="299" r:id="rId46"/>
    <p:sldId id="300" r:id="rId47"/>
    <p:sldId id="308" r:id="rId48"/>
    <p:sldId id="309" r:id="rId49"/>
    <p:sldId id="310" r:id="rId50"/>
    <p:sldId id="301" r:id="rId51"/>
    <p:sldId id="302" r:id="rId52"/>
    <p:sldId id="303"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autoAdjust="0"/>
  </p:normalViewPr>
  <p:slideViewPr>
    <p:cSldViewPr snapToGrid="0">
      <p:cViewPr varScale="1">
        <p:scale>
          <a:sx n="74" d="100"/>
          <a:sy n="74" d="100"/>
        </p:scale>
        <p:origin x="582" y="54"/>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7/13/2023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22363"/>
            <a:ext cx="11011989" cy="2365420"/>
          </a:xfrm>
        </p:spPr>
        <p:txBody>
          <a:bodyPr>
            <a:normAutofit fontScale="90000"/>
          </a:bodyPr>
          <a:lstStyle/>
          <a:p>
            <a:r>
              <a:rPr lang="en-US" dirty="0" smtClean="0"/>
              <a:t>SIMPLE LINEAR REGRESSION &amp; CORRELATION</a:t>
            </a:r>
            <a:endParaRPr lang="en-US" dirty="0"/>
          </a:p>
        </p:txBody>
      </p:sp>
      <p:sp>
        <p:nvSpPr>
          <p:cNvPr id="3" name="Subtitle 2"/>
          <p:cNvSpPr>
            <a:spLocks noGrp="1"/>
          </p:cNvSpPr>
          <p:nvPr>
            <p:ph type="subTitle" idx="1"/>
          </p:nvPr>
        </p:nvSpPr>
        <p:spPr/>
        <p:txBody>
          <a:bodyPr/>
          <a:lstStyle/>
          <a:p>
            <a:r>
              <a:rPr lang="en-US" dirty="0" smtClean="0"/>
              <a:t>OSAMA BIN AJAZ</a:t>
            </a:r>
          </a:p>
          <a:p>
            <a:r>
              <a:rPr lang="en-US" dirty="0" smtClean="0"/>
              <a:t>Lecturer at FAST-NUCES </a:t>
            </a:r>
            <a:endParaRPr lang="en-US" dirty="0"/>
          </a:p>
        </p:txBody>
      </p:sp>
    </p:spTree>
    <p:extLst>
      <p:ext uri="{BB962C8B-B14F-4D97-AF65-F5344CB8AC3E}">
        <p14:creationId xmlns:p14="http://schemas.microsoft.com/office/powerpoint/2010/main" val="43141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US" dirty="0" smtClean="0"/>
              <a:t>Scatter plot (Example # 02, Contd.) </a:t>
            </a:r>
            <a:endParaRPr lang="en-US" dirty="0"/>
          </a:p>
        </p:txBody>
      </p:sp>
      <p:pic>
        <p:nvPicPr>
          <p:cNvPr id="4" name="Picture 3"/>
          <p:cNvPicPr>
            <a:picLocks noChangeAspect="1"/>
          </p:cNvPicPr>
          <p:nvPr/>
        </p:nvPicPr>
        <p:blipFill>
          <a:blip r:embed="rId2"/>
          <a:stretch>
            <a:fillRect/>
          </a:stretch>
        </p:blipFill>
        <p:spPr>
          <a:xfrm>
            <a:off x="1471075" y="1600535"/>
            <a:ext cx="8303989" cy="4804553"/>
          </a:xfrm>
          <a:prstGeom prst="rect">
            <a:avLst/>
          </a:prstGeom>
        </p:spPr>
      </p:pic>
    </p:spTree>
    <p:extLst>
      <p:ext uri="{BB962C8B-B14F-4D97-AF65-F5344CB8AC3E}">
        <p14:creationId xmlns:p14="http://schemas.microsoft.com/office/powerpoint/2010/main" val="116459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dirty="0" smtClean="0"/>
              <a:t>Correlation Coefficient </a:t>
            </a:r>
            <a:endParaRPr lang="en-US" dirty="0"/>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endParaRPr lang="en-US" dirty="0" smtClean="0"/>
          </a:p>
          <a:p>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 1 to + 1 i.e. –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03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2"/>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81"/>
            <a:ext cx="10515600" cy="518323"/>
          </a:xfrm>
        </p:spPr>
        <p:txBody>
          <a:bodyPr>
            <a:normAutofit fontScale="90000"/>
          </a:bodyPr>
          <a:lstStyle/>
          <a:p>
            <a:r>
              <a:rPr lang="en-US" dirty="0" smtClean="0"/>
              <a:t>Example # 03 (contd.) </a:t>
            </a:r>
            <a:endParaRPr lang="en-US" dirty="0"/>
          </a:p>
        </p:txBody>
      </p:sp>
      <p:pic>
        <p:nvPicPr>
          <p:cNvPr id="4" name="Picture 3"/>
          <p:cNvPicPr>
            <a:picLocks noChangeAspect="1"/>
          </p:cNvPicPr>
          <p:nvPr/>
        </p:nvPicPr>
        <p:blipFill>
          <a:blip r:embed="rId2"/>
          <a:stretch>
            <a:fillRect/>
          </a:stretch>
        </p:blipFill>
        <p:spPr>
          <a:xfrm>
            <a:off x="1923734" y="780608"/>
            <a:ext cx="8220035" cy="2731662"/>
          </a:xfrm>
          <a:prstGeom prst="rect">
            <a:avLst/>
          </a:prstGeom>
        </p:spPr>
      </p:pic>
      <p:pic>
        <p:nvPicPr>
          <p:cNvPr id="5" name="Picture 4"/>
          <p:cNvPicPr>
            <a:picLocks noChangeAspect="1"/>
          </p:cNvPicPr>
          <p:nvPr/>
        </p:nvPicPr>
        <p:blipFill>
          <a:blip r:embed="rId3"/>
          <a:stretch>
            <a:fillRect/>
          </a:stretch>
        </p:blipFill>
        <p:spPr>
          <a:xfrm>
            <a:off x="2217648" y="3825121"/>
            <a:ext cx="6388402" cy="1521048"/>
          </a:xfrm>
          <a:prstGeom prst="rect">
            <a:avLst/>
          </a:prstGeom>
        </p:spPr>
      </p:pic>
      <p:sp>
        <p:nvSpPr>
          <p:cNvPr id="6" name="Rectangle 5"/>
          <p:cNvSpPr/>
          <p:nvPr/>
        </p:nvSpPr>
        <p:spPr>
          <a:xfrm>
            <a:off x="433588" y="5555989"/>
            <a:ext cx="11758412" cy="384721"/>
          </a:xfrm>
          <a:prstGeom prst="rect">
            <a:avLst/>
          </a:prstGeom>
        </p:spPr>
        <p:txBody>
          <a:bodyPr wrap="square">
            <a:spAutoFit/>
          </a:bodyPr>
          <a:lstStyle/>
          <a:p>
            <a:r>
              <a:rPr lang="en-US" sz="1900" b="1" dirty="0" smtClean="0">
                <a:solidFill>
                  <a:srgbClr val="000000"/>
                </a:solidFill>
                <a:latin typeface="NimbusRomNo9L"/>
              </a:rPr>
              <a:t>The correlation coefficient suggests a strong positive relationship between age and blood pressure.</a:t>
            </a:r>
            <a:endParaRPr lang="en-US" sz="1900" b="1" dirty="0"/>
          </a:p>
        </p:txBody>
      </p:sp>
      <p:sp>
        <p:nvSpPr>
          <p:cNvPr id="7" name="Rectangle 6"/>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9653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04 </a:t>
            </a:r>
            <a:endParaRPr lang="en-US" dirty="0"/>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2"/>
          <a:stretch>
            <a:fillRect/>
          </a:stretch>
        </p:blipFill>
        <p:spPr>
          <a:xfrm>
            <a:off x="3084221" y="3050080"/>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3"/>
            <a:ext cx="10515600" cy="575032"/>
          </a:xfrm>
        </p:spPr>
        <p:txBody>
          <a:bodyPr>
            <a:normAutofit fontScale="90000"/>
          </a:bodyPr>
          <a:lstStyle/>
          <a:p>
            <a:r>
              <a:rPr lang="en-US" dirty="0" smtClean="0"/>
              <a:t>Example # 04 (Contd.) </a:t>
            </a:r>
            <a:endParaRPr lang="en-US" dirty="0"/>
          </a:p>
        </p:txBody>
      </p:sp>
      <p:pic>
        <p:nvPicPr>
          <p:cNvPr id="4" name="Picture 3"/>
          <p:cNvPicPr>
            <a:picLocks noChangeAspect="1"/>
          </p:cNvPicPr>
          <p:nvPr/>
        </p:nvPicPr>
        <p:blipFill>
          <a:blip r:embed="rId2"/>
          <a:stretch>
            <a:fillRect/>
          </a:stretch>
        </p:blipFill>
        <p:spPr>
          <a:xfrm>
            <a:off x="838200" y="1188412"/>
            <a:ext cx="8005050" cy="3106983"/>
          </a:xfrm>
          <a:prstGeom prst="rect">
            <a:avLst/>
          </a:prstGeom>
        </p:spPr>
      </p:pic>
      <p:pic>
        <p:nvPicPr>
          <p:cNvPr id="5" name="Picture 4"/>
          <p:cNvPicPr>
            <a:picLocks noChangeAspect="1"/>
          </p:cNvPicPr>
          <p:nvPr/>
        </p:nvPicPr>
        <p:blipFill>
          <a:blip r:embed="rId3"/>
          <a:stretch>
            <a:fillRect/>
          </a:stretch>
        </p:blipFill>
        <p:spPr>
          <a:xfrm>
            <a:off x="2129776" y="4734462"/>
            <a:ext cx="5971035" cy="1378830"/>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093529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Significance of Correlation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270456" y="1017432"/>
            <a:ext cx="11500834" cy="5602310"/>
          </a:xfrm>
        </p:spPr>
        <p:txBody>
          <a:bodyPr>
            <a:normAutofit/>
          </a:bodyPr>
          <a:lstStyle/>
          <a:p>
            <a:r>
              <a:rPr lang="en-US" dirty="0" smtClean="0"/>
              <a:t>In previous chapters we have introduced two areas of inferential statistics, hypothesis testing &amp; Confidence intervals. </a:t>
            </a:r>
          </a:p>
          <a:p>
            <a:r>
              <a:rPr lang="en-US" dirty="0" smtClean="0"/>
              <a:t>Another </a:t>
            </a:r>
            <a:r>
              <a:rPr lang="en-US" dirty="0"/>
              <a:t>area of inferential statistics involves </a:t>
            </a:r>
            <a:r>
              <a:rPr lang="en-US" dirty="0" smtClean="0"/>
              <a:t>determining whether </a:t>
            </a:r>
            <a:r>
              <a:rPr lang="en-US" dirty="0"/>
              <a:t>a relationship between two or more numerical or quantitative </a:t>
            </a:r>
            <a:r>
              <a:rPr lang="en-US" dirty="0" smtClean="0"/>
              <a:t>variables exists. For example: </a:t>
            </a:r>
          </a:p>
          <a:p>
            <a:endParaRPr lang="en-US" dirty="0" smtClean="0"/>
          </a:p>
          <a:p>
            <a:pPr lvl="1"/>
            <a:r>
              <a:rPr lang="en-US" dirty="0" smtClean="0"/>
              <a:t>A </a:t>
            </a:r>
            <a:r>
              <a:rPr lang="en-US" b="1" dirty="0" smtClean="0"/>
              <a:t>businessperson</a:t>
            </a:r>
            <a:r>
              <a:rPr lang="en-US" dirty="0" smtClean="0"/>
              <a:t> may want to know whether the volume of sales  for a given month is related to the amount of advertising the firm  does that month.</a:t>
            </a:r>
          </a:p>
          <a:p>
            <a:pPr lvl="1"/>
            <a:endParaRPr lang="en-US" dirty="0" smtClean="0"/>
          </a:p>
          <a:p>
            <a:pPr lvl="1"/>
            <a:r>
              <a:rPr lang="en-US" b="1" dirty="0" smtClean="0"/>
              <a:t>Educators</a:t>
            </a:r>
            <a:r>
              <a:rPr lang="en-US" dirty="0" smtClean="0"/>
              <a:t> are interested in determining whether the number of hours a student studies is related to the student’s score on a particular exam.</a:t>
            </a:r>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a:t>
            </a:r>
            <a:endParaRPr lang="en-US" dirty="0"/>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2"/>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562152"/>
          </a:xfrm>
        </p:spPr>
        <p:txBody>
          <a:bodyPr>
            <a:normAutofit fontScale="90000"/>
          </a:bodyPr>
          <a:lstStyle/>
          <a:p>
            <a:r>
              <a:rPr lang="en-US" b="1" dirty="0" smtClean="0"/>
              <a:t>Possible relationship b/w variables </a:t>
            </a:r>
            <a:endParaRPr lang="en-US" b="1" dirty="0"/>
          </a:p>
        </p:txBody>
      </p:sp>
      <p:sp>
        <p:nvSpPr>
          <p:cNvPr id="3" name="Content Placeholder 2"/>
          <p:cNvSpPr>
            <a:spLocks noGrp="1"/>
          </p:cNvSpPr>
          <p:nvPr>
            <p:ph idx="1"/>
          </p:nvPr>
        </p:nvSpPr>
        <p:spPr>
          <a:xfrm>
            <a:off x="244699" y="837127"/>
            <a:ext cx="11552349" cy="5859887"/>
          </a:xfrm>
        </p:spPr>
        <p:txBody>
          <a:bodyPr>
            <a:normAutofit/>
          </a:bodyPr>
          <a:lstStyle/>
          <a:p>
            <a:pPr marL="0" indent="0">
              <a:buNone/>
            </a:pPr>
            <a:r>
              <a:rPr lang="en-US" sz="2400" dirty="0"/>
              <a:t>When the null hypothesis has been rejected for a specific  value, any of the following </a:t>
            </a:r>
            <a:r>
              <a:rPr lang="en-US" sz="2400" dirty="0" smtClean="0"/>
              <a:t>four 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t>Remember,</a:t>
            </a:r>
            <a:r>
              <a:rPr lang="en-US" sz="2400" i="1" dirty="0"/>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fontScale="90000"/>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r>
              <a:rPr lang="en-US" b="1" dirty="0" smtClean="0"/>
              <a:t>Simple Linear Regression </a:t>
            </a:r>
            <a:endParaRPr lang="en-US" b="1" dirty="0"/>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p>
          <a:p>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665185"/>
          </a:xfrm>
        </p:spPr>
        <p:txBody>
          <a:bodyPr>
            <a:normAutofit fontScale="90000"/>
          </a:bodyPr>
          <a:lstStyle/>
          <a:p>
            <a:r>
              <a:rPr lang="en-US" dirty="0" smtClean="0"/>
              <a:t>Simple Linear Regression (Contd.) </a:t>
            </a:r>
            <a:endParaRPr lang="en-US" dirty="0"/>
          </a:p>
        </p:txBody>
      </p:sp>
      <p:sp>
        <p:nvSpPr>
          <p:cNvPr id="3" name="Content Placeholder 2"/>
          <p:cNvSpPr>
            <a:spLocks noGrp="1"/>
          </p:cNvSpPr>
          <p:nvPr>
            <p:ph idx="1"/>
          </p:nvPr>
        </p:nvSpPr>
        <p:spPr>
          <a:xfrm>
            <a:off x="838200" y="1210614"/>
            <a:ext cx="10515600" cy="5278053"/>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 </a:t>
            </a:r>
          </a:p>
          <a:p>
            <a:endParaRPr lang="en-US" dirty="0"/>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540913"/>
            <a:ext cx="10515600" cy="5628067"/>
          </a:xfrm>
        </p:spPr>
        <p:txBody>
          <a:bodyPr/>
          <a:lstStyle/>
          <a:p>
            <a:endParaRPr lang="en-US" dirty="0" smtClean="0"/>
          </a:p>
          <a:p>
            <a:r>
              <a:rPr lang="en-US" dirty="0" smtClean="0"/>
              <a:t>Sir Francis Galton coined the term “Regression”. He studies heights of 100 fathers &amp; sons and find that</a:t>
            </a:r>
          </a:p>
          <a:p>
            <a:endParaRPr lang="en-US" dirty="0" smtClean="0"/>
          </a:p>
          <a:p>
            <a:pPr lvl="1"/>
            <a:r>
              <a:rPr lang="en-US" dirty="0"/>
              <a:t> tall fathers having tall sons &amp; short father having short sons. </a:t>
            </a:r>
          </a:p>
          <a:p>
            <a:pPr lvl="1"/>
            <a:r>
              <a:rPr lang="en-US" dirty="0"/>
              <a:t>Average height of sons of tall fathers &lt; Avg. height of tall fathers. </a:t>
            </a:r>
          </a:p>
          <a:p>
            <a:pPr lvl="1"/>
            <a:r>
              <a:rPr lang="en-US" dirty="0"/>
              <a:t>Avg. height of the sons of short fathers &gt; Avg. height of the short fathers. </a:t>
            </a:r>
            <a:endParaRPr lang="en-US" dirty="0" smtClean="0"/>
          </a:p>
          <a:p>
            <a:endParaRPr lang="en-US" dirty="0" smtClean="0"/>
          </a:p>
          <a:p>
            <a:r>
              <a:rPr lang="en-US" dirty="0" smtClean="0"/>
              <a:t>This tendency to regress towards the average height of general population was described by him as Regression.</a:t>
            </a:r>
          </a:p>
          <a:p>
            <a:endParaRPr lang="en-US" dirty="0" smtClean="0"/>
          </a:p>
          <a:p>
            <a:pPr lvl="1"/>
            <a:endParaRPr lang="en-US" dirty="0" smtClean="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14174120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Hypothetical example for Francis Galton’s Law </a:t>
            </a:r>
            <a:endParaRPr lang="en-US" dirty="0"/>
          </a:p>
        </p:txBody>
      </p:sp>
      <p:pic>
        <p:nvPicPr>
          <p:cNvPr id="4" name="Picture 3"/>
          <p:cNvPicPr>
            <a:picLocks noChangeAspect="1"/>
          </p:cNvPicPr>
          <p:nvPr/>
        </p:nvPicPr>
        <p:blipFill>
          <a:blip r:embed="rId2"/>
          <a:stretch>
            <a:fillRect/>
          </a:stretch>
        </p:blipFill>
        <p:spPr>
          <a:xfrm>
            <a:off x="2060620" y="1543028"/>
            <a:ext cx="7520922" cy="4557164"/>
          </a:xfrm>
          <a:prstGeom prst="rect">
            <a:avLst/>
          </a:prstGeom>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1258323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r>
              <a:rPr lang="en-US" dirty="0" smtClean="0"/>
              <a:t>Simple Linear Regression Model </a:t>
            </a:r>
            <a:endParaRPr lang="en-US" dirty="0"/>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89397" y="1825625"/>
            <a:ext cx="11256135" cy="4351338"/>
          </a:xfrm>
        </p:spPr>
        <p:txBody>
          <a:bodyPr>
            <a:normAutofit/>
          </a:bodyPr>
          <a:lstStyle/>
          <a:p>
            <a:pPr marL="228600" lvl="1" algn="just">
              <a:spcBef>
                <a:spcPts val="1000"/>
              </a:spcBef>
            </a:pPr>
            <a:r>
              <a:rPr lang="en-US" sz="2800" b="1" dirty="0"/>
              <a:t>Medical researchers </a:t>
            </a:r>
            <a:r>
              <a:rPr lang="en-US" sz="2800" dirty="0"/>
              <a:t>are interested in questions such as “Is caffeine related to heart damage?” or “Is there a relationship between a person’s age and his or her blood pressure?” </a:t>
            </a:r>
            <a:endParaRPr lang="en-US" sz="2800" dirty="0" smtClean="0"/>
          </a:p>
          <a:p>
            <a:pPr algn="just"/>
            <a:r>
              <a:rPr lang="en-US" dirty="0" smtClean="0"/>
              <a:t>A </a:t>
            </a:r>
            <a:r>
              <a:rPr lang="en-US" dirty="0"/>
              <a:t>zoologist may want to </a:t>
            </a:r>
            <a:r>
              <a:rPr lang="en-US" dirty="0" smtClean="0"/>
              <a:t>know whether </a:t>
            </a:r>
            <a:r>
              <a:rPr lang="en-US" dirty="0"/>
              <a:t>the birth weight of a certain animal is related to its life span</a:t>
            </a:r>
            <a:r>
              <a:rPr lang="en-US" dirty="0" smtClean="0"/>
              <a:t>.</a:t>
            </a:r>
          </a:p>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r>
              <a:rPr lang="en-US" dirty="0" smtClean="0"/>
              <a:t>Deterministic Vs. Statistical (Example) </a:t>
            </a:r>
            <a:endParaRPr lang="en-US" dirty="0"/>
          </a:p>
        </p:txBody>
      </p:sp>
      <p:sp>
        <p:nvSpPr>
          <p:cNvPr id="3" name="Content Placeholder 2"/>
          <p:cNvSpPr>
            <a:spLocks noGrp="1"/>
          </p:cNvSpPr>
          <p:nvPr>
            <p:ph idx="1"/>
          </p:nvPr>
        </p:nvSpPr>
        <p:spPr>
          <a:xfrm>
            <a:off x="838200" y="1532586"/>
            <a:ext cx="10515600" cy="4956082"/>
          </a:xfrm>
        </p:spPr>
        <p:txBody>
          <a:bodyPr>
            <a:normAutofit/>
          </a:bodyPr>
          <a:lstStyle/>
          <a:p>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endParaRPr lang="en-US" dirty="0" smtClean="0"/>
          </a:p>
          <a:p>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57996"/>
            <a:ext cx="2311221" cy="390525"/>
          </a:xfrm>
          <a:prstGeom prst="rect">
            <a:avLst/>
          </a:prstGeom>
        </p:spPr>
      </p:pic>
    </p:spTree>
    <p:extLst>
      <p:ext uri="{BB962C8B-B14F-4D97-AF65-F5344CB8AC3E}">
        <p14:creationId xmlns:p14="http://schemas.microsoft.com/office/powerpoint/2010/main" val="4288786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fontScale="90000"/>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dirty="0" smtClean="0"/>
              <a:t>Determining Regression Equation</a:t>
            </a:r>
            <a:endParaRPr lang="en-US" dirty="0"/>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of Least Squares </a:t>
            </a:r>
            <a:endParaRPr lang="en-US" dirty="0"/>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for valid prediction </a:t>
            </a:r>
            <a:endParaRPr lang="en-US" dirty="0"/>
          </a:p>
        </p:txBody>
      </p:sp>
      <p:sp>
        <p:nvSpPr>
          <p:cNvPr id="3" name="Content Placeholder 2"/>
          <p:cNvSpPr>
            <a:spLocks noGrp="1"/>
          </p:cNvSpPr>
          <p:nvPr>
            <p:ph idx="1"/>
          </p:nvPr>
        </p:nvSpPr>
        <p:spPr/>
        <p:txBody>
          <a:bodyPr/>
          <a:lstStyle/>
          <a:p>
            <a:endParaRPr lang="en-US" dirty="0" smtClean="0"/>
          </a:p>
          <a:p>
            <a:r>
              <a:rPr lang="en-US" dirty="0" smtClean="0"/>
              <a:t>For any specific value of the independent variable </a:t>
            </a:r>
            <a:r>
              <a:rPr lang="en-US" i="1" dirty="0" smtClean="0"/>
              <a:t>x</a:t>
            </a:r>
            <a:r>
              <a:rPr lang="en-US" dirty="0" smtClean="0"/>
              <a:t>, the value of the dependent variable </a:t>
            </a:r>
            <a:r>
              <a:rPr lang="en-US" i="1" dirty="0" smtClean="0"/>
              <a:t>y </a:t>
            </a:r>
            <a:r>
              <a:rPr lang="en-US" dirty="0" smtClean="0"/>
              <a:t>must be normally distributed about the regression line.</a:t>
            </a:r>
          </a:p>
          <a:p>
            <a:pPr>
              <a:buNone/>
            </a:pPr>
            <a:endParaRPr lang="en-US" dirty="0" smtClean="0"/>
          </a:p>
          <a:p>
            <a:r>
              <a:rPr lang="en-US" dirty="0" smtClean="0"/>
              <a:t>The standard deviation of each of the dependent variables must be the same for each value of the independent variable. </a:t>
            </a:r>
            <a:br>
              <a:rPr lang="en-US" dirty="0" smtClean="0"/>
            </a:b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260622"/>
            <a:ext cx="10515600" cy="549275"/>
          </a:xfrm>
        </p:spPr>
        <p:txBody>
          <a:bodyPr>
            <a:normAutofit fontScale="90000"/>
          </a:bodyPr>
          <a:lstStyle/>
          <a:p>
            <a:pPr algn="ctr"/>
            <a:r>
              <a:rPr lang="en-US" dirty="0" smtClean="0"/>
              <a:t>Assumptions for Prediction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2051" name="Picture 3"/>
          <p:cNvPicPr>
            <a:picLocks noChangeAspect="1" noChangeArrowheads="1"/>
          </p:cNvPicPr>
          <p:nvPr/>
        </p:nvPicPr>
        <p:blipFill>
          <a:blip r:embed="rId2"/>
          <a:srcRect/>
          <a:stretch>
            <a:fillRect/>
          </a:stretch>
        </p:blipFill>
        <p:spPr bwMode="auto">
          <a:xfrm>
            <a:off x="802958" y="1583192"/>
            <a:ext cx="10365785" cy="4125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2"/>
          </a:xfrm>
        </p:spPr>
        <p:txBody>
          <a:bodyPr/>
          <a:lstStyle/>
          <a:p>
            <a:r>
              <a:rPr lang="en-US" dirty="0" smtClean="0"/>
              <a:t>Example # 07 </a:t>
            </a:r>
            <a:endParaRPr lang="en-US" dirty="0"/>
          </a:p>
        </p:txBody>
      </p:sp>
      <p:sp>
        <p:nvSpPr>
          <p:cNvPr id="3" name="Content Placeholder 2"/>
          <p:cNvSpPr>
            <a:spLocks noGrp="1"/>
          </p:cNvSpPr>
          <p:nvPr>
            <p:ph idx="1"/>
          </p:nvPr>
        </p:nvSpPr>
        <p:spPr/>
        <p:txBody>
          <a:bodyPr/>
          <a:lstStyle/>
          <a:p>
            <a:r>
              <a:rPr lang="en-US" dirty="0" smtClean="0"/>
              <a:t>Consider the experimental data given below, which were obtained from 33 samples of chemically treated waste in a study conducted at Virginia Tech. Readings on </a:t>
            </a:r>
            <a:r>
              <a:rPr lang="en-US" i="1" dirty="0" smtClean="0"/>
              <a:t>x</a:t>
            </a:r>
            <a:r>
              <a:rPr lang="en-US" dirty="0" smtClean="0"/>
              <a:t>, the percent reduction in total solids, and </a:t>
            </a:r>
            <a:r>
              <a:rPr lang="en-US" i="1" dirty="0" smtClean="0"/>
              <a:t>y</a:t>
            </a:r>
            <a:r>
              <a:rPr lang="en-US" dirty="0" smtClean="0"/>
              <a:t>, the percent reduction in chemical oxygen demand, were recorded. Estimate the regression line for the pollution data.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4" y="182246"/>
            <a:ext cx="10515600" cy="510085"/>
          </a:xfrm>
        </p:spPr>
        <p:txBody>
          <a:bodyPr>
            <a:normAutofit fontScale="90000"/>
          </a:bodyPr>
          <a:lstStyle/>
          <a:p>
            <a:pPr algn="ctr"/>
            <a:r>
              <a:rPr lang="en-US" dirty="0" smtClean="0"/>
              <a:t>Example # 07 (Contd.)  </a:t>
            </a:r>
            <a:endParaRPr lang="en-US" dirty="0"/>
          </a:p>
        </p:txBody>
      </p:sp>
      <p:pic>
        <p:nvPicPr>
          <p:cNvPr id="9218" name="Picture 2"/>
          <p:cNvPicPr>
            <a:picLocks noChangeAspect="1" noChangeArrowheads="1"/>
          </p:cNvPicPr>
          <p:nvPr/>
        </p:nvPicPr>
        <p:blipFill>
          <a:blip r:embed="rId2"/>
          <a:srcRect/>
          <a:stretch>
            <a:fillRect/>
          </a:stretch>
        </p:blipFill>
        <p:spPr bwMode="auto">
          <a:xfrm>
            <a:off x="1829208" y="734514"/>
            <a:ext cx="7855455" cy="4333875"/>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2331175" y="5198610"/>
            <a:ext cx="7016340" cy="940933"/>
          </a:xfrm>
          <a:prstGeom prst="rect">
            <a:avLst/>
          </a:prstGeom>
          <a:noFill/>
          <a:ln w="9525">
            <a:noFill/>
            <a:miter lim="800000"/>
            <a:headEnd/>
            <a:tailEnd/>
          </a:ln>
          <a:effectLst/>
        </p:spPr>
      </p:pic>
      <p:sp>
        <p:nvSpPr>
          <p:cNvPr id="6" name="Rectangle 5"/>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Example # 07 (Contd.) </a:t>
            </a:r>
            <a:endParaRPr lang="en-US" dirty="0"/>
          </a:p>
        </p:txBody>
      </p:sp>
      <p:sp>
        <p:nvSpPr>
          <p:cNvPr id="3" name="Content Placeholder 2"/>
          <p:cNvSpPr>
            <a:spLocks noGrp="1"/>
          </p:cNvSpPr>
          <p:nvPr>
            <p:ph idx="1"/>
          </p:nvPr>
        </p:nvSpPr>
        <p:spPr>
          <a:xfrm>
            <a:off x="838200" y="1384663"/>
            <a:ext cx="10515600" cy="4792300"/>
          </a:xfrm>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
            </a:r>
            <a:br>
              <a:rPr lang="en-US" dirty="0" smtClean="0"/>
            </a:br>
            <a:endParaRPr lang="en-US" dirty="0"/>
          </a:p>
        </p:txBody>
      </p:sp>
      <p:pic>
        <p:nvPicPr>
          <p:cNvPr id="10242" name="Picture 2"/>
          <p:cNvPicPr>
            <a:picLocks noChangeAspect="1" noChangeArrowheads="1"/>
          </p:cNvPicPr>
          <p:nvPr/>
        </p:nvPicPr>
        <p:blipFill>
          <a:blip r:embed="rId2"/>
          <a:srcRect/>
          <a:stretch>
            <a:fillRect/>
          </a:stretch>
        </p:blipFill>
        <p:spPr bwMode="auto">
          <a:xfrm>
            <a:off x="1378674" y="1964735"/>
            <a:ext cx="9084741" cy="2894648"/>
          </a:xfrm>
          <a:prstGeom prst="rect">
            <a:avLst/>
          </a:prstGeom>
          <a:noFill/>
          <a:ln w="9525">
            <a:noFill/>
            <a:miter lim="800000"/>
            <a:headEnd/>
            <a:tailEnd/>
          </a:ln>
          <a:effectLst/>
        </p:spPr>
      </p:pic>
      <p:sp>
        <p:nvSpPr>
          <p:cNvPr id="5" name="Rectangle 4"/>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endParaRPr lang="en-US" dirty="0" smtClean="0"/>
          </a:p>
          <a:p>
            <a:endParaRPr lang="en-US" dirty="0" smtClean="0"/>
          </a:p>
          <a:p>
            <a:r>
              <a:rPr lang="en-US" dirty="0" smtClean="0"/>
              <a:t>In </a:t>
            </a:r>
            <a:r>
              <a:rPr lang="en-US" dirty="0"/>
              <a:t>simple </a:t>
            </a:r>
            <a:r>
              <a:rPr lang="en-US" b="1" dirty="0" smtClean="0"/>
              <a:t>correlation</a:t>
            </a:r>
            <a:r>
              <a:rPr lang="en-US" dirty="0" smtClean="0"/>
              <a:t> and </a:t>
            </a:r>
            <a:r>
              <a:rPr lang="en-US" b="1" dirty="0"/>
              <a:t>regression</a:t>
            </a:r>
            <a:r>
              <a:rPr lang="en-US" dirty="0"/>
              <a:t> 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a:t>
            </a:r>
            <a:endParaRPr lang="en-US" dirty="0"/>
          </a:p>
        </p:txBody>
      </p:sp>
      <p:sp>
        <p:nvSpPr>
          <p:cNvPr id="3" name="Content Placeholder 2"/>
          <p:cNvSpPr>
            <a:spLocks noGrp="1"/>
          </p:cNvSpPr>
          <p:nvPr>
            <p:ph idx="1"/>
          </p:nvPr>
        </p:nvSpPr>
        <p:spPr/>
        <p:txBody>
          <a:bodyPr/>
          <a:lstStyle/>
          <a:p>
            <a:r>
              <a:rPr lang="en-US" dirty="0" smtClean="0"/>
              <a:t>Do a complete regression analysis by performing the following steps for Q1 &amp; Q2. (See Next Slide)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122" name="Picture 2"/>
          <p:cNvPicPr>
            <a:picLocks noChangeAspect="1" noChangeArrowheads="1"/>
          </p:cNvPicPr>
          <p:nvPr/>
        </p:nvPicPr>
        <p:blipFill>
          <a:blip r:embed="rId2"/>
          <a:srcRect/>
          <a:stretch>
            <a:fillRect/>
          </a:stretch>
        </p:blipFill>
        <p:spPr bwMode="auto">
          <a:xfrm>
            <a:off x="3471182" y="2689725"/>
            <a:ext cx="6792212" cy="3280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146" name="Picture 2"/>
          <p:cNvPicPr>
            <a:picLocks noChangeAspect="1" noChangeArrowheads="1"/>
          </p:cNvPicPr>
          <p:nvPr/>
        </p:nvPicPr>
        <p:blipFill>
          <a:blip r:embed="rId2"/>
          <a:srcRect/>
          <a:stretch>
            <a:fillRect/>
          </a:stretch>
        </p:blipFill>
        <p:spPr bwMode="auto">
          <a:xfrm>
            <a:off x="2128429" y="784179"/>
            <a:ext cx="7228047" cy="498960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7170" name="Picture 2"/>
          <p:cNvPicPr>
            <a:picLocks noChangeAspect="1" noChangeArrowheads="1"/>
          </p:cNvPicPr>
          <p:nvPr/>
        </p:nvPicPr>
        <p:blipFill>
          <a:blip r:embed="rId2"/>
          <a:srcRect/>
          <a:stretch>
            <a:fillRect/>
          </a:stretch>
        </p:blipFill>
        <p:spPr bwMode="auto">
          <a:xfrm>
            <a:off x="964882" y="1396637"/>
            <a:ext cx="5083220" cy="465504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432233" y="1310504"/>
            <a:ext cx="5483512" cy="445021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8280"/>
          </a:xfrm>
        </p:spPr>
        <p:txBody>
          <a:bodyPr/>
          <a:lstStyle/>
          <a:p>
            <a:r>
              <a:rPr lang="en-US" dirty="0" smtClean="0"/>
              <a:t>Practice Questions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8194" name="Picture 2"/>
          <p:cNvPicPr>
            <a:picLocks noChangeAspect="1" noChangeArrowheads="1"/>
          </p:cNvPicPr>
          <p:nvPr/>
        </p:nvPicPr>
        <p:blipFill>
          <a:blip r:embed="rId2"/>
          <a:srcRect/>
          <a:stretch>
            <a:fillRect/>
          </a:stretch>
        </p:blipFill>
        <p:spPr bwMode="auto">
          <a:xfrm>
            <a:off x="481558" y="1391194"/>
            <a:ext cx="6205606" cy="38600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7096125" y="951276"/>
            <a:ext cx="4357512" cy="5083764"/>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(Example 01) </a:t>
            </a:r>
            <a:endParaRPr lang="en-US" dirty="0"/>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dirty="0" smtClean="0"/>
              <a:t>Scatter plot (Example # 02) </a:t>
            </a:r>
            <a:endParaRPr lang="en-US" dirty="0"/>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3113601" y="2742931"/>
            <a:ext cx="5747063" cy="3244753"/>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TotalTime>
  <Words>1935</Words>
  <Application>Microsoft Office PowerPoint</Application>
  <PresentationFormat>Widescreen</PresentationFormat>
  <Paragraphs>223</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NimbusRomNo9L</vt:lpstr>
      <vt:lpstr>Office Theme</vt:lpstr>
      <vt:lpstr>SIMPLE LINEAR REGRESSION &amp; CORRELATION</vt:lpstr>
      <vt:lpstr>Introduction  </vt:lpstr>
      <vt:lpstr>Introduction</vt:lpstr>
      <vt:lpstr>PowerPoint Presentation</vt:lpstr>
      <vt:lpstr>PowerPoint Presentation</vt:lpstr>
      <vt:lpstr>PowerPoint Presentation</vt:lpstr>
      <vt:lpstr>Scatter Plot </vt:lpstr>
      <vt:lpstr>Scatter plot (Example 01) </vt:lpstr>
      <vt:lpstr>Scatter plot (Example # 02) </vt:lpstr>
      <vt:lpstr>Scatter plot (Example # 02, Contd.) </vt:lpstr>
      <vt:lpstr>Correlation Coefficient </vt:lpstr>
      <vt:lpstr>Properties of Correlation Coefficient </vt:lpstr>
      <vt:lpstr>Formula for Correlation Coefficient </vt:lpstr>
      <vt:lpstr>Example # 03 </vt:lpstr>
      <vt:lpstr>Example # 03 (contd.) </vt:lpstr>
      <vt:lpstr>Example # 04 </vt:lpstr>
      <vt:lpstr>Example # 04 (Contd.)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PowerPoint Presentation</vt:lpstr>
      <vt:lpstr>Hypothetical example for Francis Galton’s Law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lpstr>Assumptions for valid prediction </vt:lpstr>
      <vt:lpstr>Assumptions for Prediction </vt:lpstr>
      <vt:lpstr>Example # 07 </vt:lpstr>
      <vt:lpstr>Example # 07 (Contd.)  </vt:lpstr>
      <vt:lpstr>Example # 07 (Contd.) </vt:lpstr>
      <vt:lpstr>Practice questions </vt:lpstr>
      <vt:lpstr>PowerPoint Presentation</vt:lpstr>
      <vt:lpstr>Practice Questions </vt:lpstr>
      <vt:lpstr>Practice Questions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amjad</cp:lastModifiedBy>
  <cp:revision>248</cp:revision>
  <dcterms:created xsi:type="dcterms:W3CDTF">2018-05-02T03:50:56Z</dcterms:created>
  <dcterms:modified xsi:type="dcterms:W3CDTF">2023-07-13T05:53:25Z</dcterms:modified>
</cp:coreProperties>
</file>