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Arial Black" panose="020B0A0402010202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InzxNyfwlFPf2IXqiXE5hGWM6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T=-0.264; T criticcal =  0.624 ; </a:t>
            </a:r>
            <a:r>
              <a:rPr lang="en-US" b="1"/>
              <a:t>do not reject Ho </a:t>
            </a:r>
            <a:endParaRPr b="1"/>
          </a:p>
        </p:txBody>
      </p:sp>
      <p:sp>
        <p:nvSpPr>
          <p:cNvPr id="165" name="Google Shape;165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T=2.517 &amp; Reject Ho </a:t>
            </a:r>
            <a:endParaRPr/>
          </a:p>
        </p:txBody>
      </p:sp>
      <p:sp>
        <p:nvSpPr>
          <p:cNvPr id="173" name="Google Shape;173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T=-0.57, Tcritical= - 2.365. Do not reject Ho.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95% CI = [ --41.02, 25.02 ] </a:t>
            </a:r>
            <a:endParaRPr/>
          </a:p>
        </p:txBody>
      </p:sp>
      <p:sp>
        <p:nvSpPr>
          <p:cNvPr id="195" name="Google Shape;195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8" name="Google Shape;20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T-critical = 1.341 df=15, Sp=7.41, t-calculated=2.63, reject Ho. </a:t>
            </a:r>
            <a:endParaRPr/>
          </a:p>
        </p:txBody>
      </p:sp>
      <p:sp>
        <p:nvSpPr>
          <p:cNvPr id="216" name="Google Shape;216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" name="Google Shape;235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Ho: Ud=0 &amp; H1: Ud &lt; 0 &amp; df=8 &amp; Dbar= -1.081 &amp; SDd= 1.937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T=-1.67; t-critical=-1.860.’ Do not reject Ho </a:t>
            </a:r>
            <a:endParaRPr/>
          </a:p>
        </p:txBody>
      </p:sp>
      <p:sp>
        <p:nvSpPr>
          <p:cNvPr id="243" name="Google Shape;243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T= - 1.67 &amp; t-critical=-1.860; Do not reject Ho Sd=1.937</a:t>
            </a:r>
            <a:endParaRPr/>
          </a:p>
        </p:txBody>
      </p:sp>
      <p:sp>
        <p:nvSpPr>
          <p:cNvPr id="251" name="Google Shape;251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	t-criticals= +-(2.015)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9" name="Google Shape;26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0431016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b04310169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b043101697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Z=-1.56, </a:t>
            </a:r>
            <a:r>
              <a:rPr lang="en-US" b="1"/>
              <a:t>Reject Ho. </a:t>
            </a:r>
            <a:r>
              <a:rPr lang="en-US"/>
              <a:t>Xbar=75 ; p-value=0.0594 </a:t>
            </a:r>
            <a:endParaRPr/>
          </a:p>
        </p:txBody>
      </p:sp>
      <p:sp>
        <p:nvSpPr>
          <p:cNvPr id="109" name="Google Shape;10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Z=2.28 p-value=1 – 0.9887 = 0.0113, Reject Ho </a:t>
            </a:r>
            <a:endParaRPr/>
          </a:p>
        </p:txBody>
      </p:sp>
      <p:sp>
        <p:nvSpPr>
          <p:cNvPr id="117" name="Google Shape;11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z=1.06 (1 -- 0.8554=0.1446); Xbar1=8.6, Xbar2=7.9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Steps in Hypothesis Testing (summary)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1444" y="1825625"/>
            <a:ext cx="10409112" cy="43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838200" y="181807"/>
            <a:ext cx="10515600" cy="48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420"/>
              <a:buFont typeface="Arial Black"/>
              <a:buNone/>
            </a:pPr>
            <a:r>
              <a:rPr lang="en-US" sz="3420" b="1">
                <a:solidFill>
                  <a:srgbClr val="00B050"/>
                </a:solidFill>
                <a:latin typeface="Arial Black"/>
                <a:ea typeface="Arial Black"/>
                <a:cs typeface="Arial Black"/>
                <a:sym typeface="Arial Black"/>
              </a:rPr>
              <a:t>t-test for a Mean</a:t>
            </a:r>
            <a:endParaRPr sz="3420"/>
          </a:p>
        </p:txBody>
      </p:sp>
      <p:sp>
        <p:nvSpPr>
          <p:cNvPr id="159" name="Google Shape;159;p29"/>
          <p:cNvSpPr txBox="1">
            <a:spLocks noGrp="1"/>
          </p:cNvSpPr>
          <p:nvPr>
            <p:ph type="body" idx="1"/>
          </p:nvPr>
        </p:nvSpPr>
        <p:spPr>
          <a:xfrm>
            <a:off x="425087" y="974308"/>
            <a:ext cx="11341823" cy="5539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t-test is defined as: 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087" y="1384666"/>
            <a:ext cx="11341823" cy="2474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114" y="3858701"/>
            <a:ext cx="11119796" cy="27535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Example: </a:t>
            </a:r>
            <a:r>
              <a:rPr lang="en-US" sz="2800" b="1">
                <a:solidFill>
                  <a:srgbClr val="00B050"/>
                </a:solidFill>
              </a:rPr>
              <a:t>Substitute Teachers’ Salaries</a:t>
            </a:r>
            <a:r>
              <a:rPr lang="en-US" b="1">
                <a:solidFill>
                  <a:srgbClr val="00B050"/>
                </a:solidFill>
              </a:rPr>
              <a:t>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228600" algn="just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/>
              <a:t>An educator claims that the average salary of substitute teachers in school districts in Allegheny County, Pennsylvania, is less than $60 per day. A random sample of eight school districts is selected, and the daily salaries (in dollars) are shown. Is there enough evidence to support the educator’s claim at α 0.10? 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2695" y="4333446"/>
            <a:ext cx="4812510" cy="511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Example: </a:t>
            </a:r>
            <a:r>
              <a:rPr lang="en-US" sz="2800" b="1">
                <a:solidFill>
                  <a:srgbClr val="00B050"/>
                </a:solidFill>
              </a:rPr>
              <a:t>Jogger’s Oxygen Uptake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/>
              <a:t>A physician claims that joggers’ maximal volume oxygen uptake is greater than the average of all adults. A sample of 15 joggers has a mean of 40.6 milliliters per kilogram (ml/kg) and a standard deviation of 6 ml/kg. If the average of all adults is 36.7 ml/kg, is there enough evidence to support the physician’s claim at α = 0.05?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838200" y="205581"/>
            <a:ext cx="10515600" cy="108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420"/>
              <a:buFont typeface="Calibri"/>
              <a:buNone/>
            </a:pPr>
            <a:r>
              <a:rPr lang="en-US" sz="3420" b="1">
                <a:solidFill>
                  <a:srgbClr val="00B050"/>
                </a:solidFill>
              </a:rPr>
              <a:t>Testing Difference between two mean when σ</a:t>
            </a:r>
            <a:r>
              <a:rPr lang="en-US" sz="3420" b="1" baseline="-25000">
                <a:solidFill>
                  <a:srgbClr val="00B050"/>
                </a:solidFill>
              </a:rPr>
              <a:t>1</a:t>
            </a:r>
            <a:r>
              <a:rPr lang="en-US" sz="3420" b="1">
                <a:solidFill>
                  <a:srgbClr val="00B050"/>
                </a:solidFill>
              </a:rPr>
              <a:t>≠ σ</a:t>
            </a:r>
            <a:r>
              <a:rPr lang="en-US" sz="3420" b="1" baseline="-25000">
                <a:solidFill>
                  <a:srgbClr val="00B050"/>
                </a:solidFill>
              </a:rPr>
              <a:t>2 </a:t>
            </a:r>
            <a:r>
              <a:rPr lang="en-US" sz="3420" b="1">
                <a:solidFill>
                  <a:srgbClr val="00B050"/>
                </a:solidFill>
              </a:rPr>
              <a:t/>
            </a:r>
            <a:br>
              <a:rPr lang="en-US" sz="3420" b="1">
                <a:solidFill>
                  <a:srgbClr val="00B050"/>
                </a:solidFill>
              </a:rPr>
            </a:br>
            <a:r>
              <a:rPr lang="en-US" sz="3420" b="1">
                <a:solidFill>
                  <a:srgbClr val="00B050"/>
                </a:solidFill>
              </a:rPr>
              <a:t>(Independent Sample: t-test) </a:t>
            </a:r>
            <a:endParaRPr sz="3420" b="1">
              <a:solidFill>
                <a:srgbClr val="00B050"/>
              </a:solidFill>
            </a:endParaRPr>
          </a:p>
        </p:txBody>
      </p:sp>
      <p:sp>
        <p:nvSpPr>
          <p:cNvPr id="182" name="Google Shape;182;p32"/>
          <p:cNvSpPr txBox="1">
            <a:spLocks noGrp="1"/>
          </p:cNvSpPr>
          <p:nvPr>
            <p:ph type="body" idx="1"/>
          </p:nvPr>
        </p:nvSpPr>
        <p:spPr>
          <a:xfrm>
            <a:off x="838200" y="1294228"/>
            <a:ext cx="10515600" cy="488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0017" y="1294228"/>
            <a:ext cx="9291965" cy="2310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4696" y="3735595"/>
            <a:ext cx="10242605" cy="2748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1" name="Google Shape;191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871" y="1690688"/>
            <a:ext cx="11344258" cy="31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Example # 11 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Farm Sizes: </a:t>
            </a:r>
            <a:r>
              <a:rPr lang="en-US"/>
              <a:t>The average size of a farm in Indiana County, Pennsylvania, is 191 acres. The average size of a farm in Greene County, Pennsylvania, is 199 acres. Assume the data were obtained</a:t>
            </a:r>
            <a:br>
              <a:rPr lang="en-US"/>
            </a:br>
            <a:r>
              <a:rPr lang="en-US"/>
              <a:t>from two samples with standard deviations of 38 and 12 acres, respectively, and sample sizes of 8 and 10, respectively. Can it be concluded at α = 0.05 that the average size of the farms in the two counties is different? Assume the populations are normally distributed. 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the 95% confidence interval 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5" name="Google Shape;20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26609"/>
            <a:ext cx="10515600" cy="6612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959"/>
              <a:buFont typeface="Calibri"/>
              <a:buNone/>
            </a:pPr>
            <a:r>
              <a:rPr lang="en-US" sz="3959" b="1">
                <a:solidFill>
                  <a:srgbClr val="00B050"/>
                </a:solidFill>
              </a:rPr>
              <a:t>Testing Difference between two mean when σ</a:t>
            </a:r>
            <a:r>
              <a:rPr lang="en-US" sz="3959" b="1" baseline="-25000">
                <a:solidFill>
                  <a:srgbClr val="00B050"/>
                </a:solidFill>
              </a:rPr>
              <a:t>1</a:t>
            </a:r>
            <a:r>
              <a:rPr lang="en-US" sz="3959" b="1">
                <a:solidFill>
                  <a:srgbClr val="00B050"/>
                </a:solidFill>
              </a:rPr>
              <a:t>= σ</a:t>
            </a:r>
            <a:r>
              <a:rPr lang="en-US" sz="3959" b="1" baseline="-25000">
                <a:solidFill>
                  <a:srgbClr val="00B050"/>
                </a:solidFill>
              </a:rPr>
              <a:t>2 </a:t>
            </a:r>
            <a:r>
              <a:rPr lang="en-US" sz="3959" b="1">
                <a:solidFill>
                  <a:srgbClr val="00B050"/>
                </a:solidFill>
              </a:rPr>
              <a:t/>
            </a:r>
            <a:br>
              <a:rPr lang="en-US" sz="3959" b="1">
                <a:solidFill>
                  <a:srgbClr val="00B050"/>
                </a:solidFill>
              </a:rPr>
            </a:br>
            <a:r>
              <a:rPr lang="en-US" sz="3959" b="1">
                <a:solidFill>
                  <a:srgbClr val="00B050"/>
                </a:solidFill>
              </a:rPr>
              <a:t>(Independent Sample: t-test) </a:t>
            </a:r>
            <a:endParaRPr sz="3959"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the variances are assumed to be equal, this formula is used: </a:t>
            </a:r>
            <a:br>
              <a:rPr lang="en-US"/>
            </a:br>
            <a:endParaRPr/>
          </a:p>
        </p:txBody>
      </p:sp>
      <p:pic>
        <p:nvPicPr>
          <p:cNvPr id="212" name="Google Shape;21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0979" y="2556101"/>
            <a:ext cx="6462642" cy="175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14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19" name="Google Shape;219;p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 baseline="-25000">
                <a:solidFill>
                  <a:srgbClr val="FF0000"/>
                </a:solidFill>
              </a:rPr>
              <a:t>o</a:t>
            </a:r>
            <a:r>
              <a:rPr lang="en-US">
                <a:solidFill>
                  <a:srgbClr val="FF0000"/>
                </a:solidFill>
              </a:rPr>
              <a:t>: µ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- µ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≤ 3 </a:t>
            </a:r>
            <a:r>
              <a:rPr lang="en-US"/>
              <a:t>against </a:t>
            </a:r>
            <a:r>
              <a:rPr lang="en-US">
                <a:solidFill>
                  <a:srgbClr val="FF0000"/>
                </a:solidFill>
              </a:rPr>
              <a:t>H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: µ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- µ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 &gt; 3 </a:t>
            </a:r>
            <a:r>
              <a:rPr lang="en-US"/>
              <a:t>. Let α = 0.10 , </a:t>
            </a:r>
            <a:r>
              <a:rPr lang="en-US" b="1">
                <a:solidFill>
                  <a:srgbClr val="00B050"/>
                </a:solidFill>
              </a:rPr>
              <a:t>σ</a:t>
            </a:r>
            <a:r>
              <a:rPr lang="en-US" b="1" baseline="-25000">
                <a:solidFill>
                  <a:srgbClr val="00B050"/>
                </a:solidFill>
              </a:rPr>
              <a:t>1</a:t>
            </a:r>
            <a:r>
              <a:rPr lang="en-US" b="1">
                <a:solidFill>
                  <a:srgbClr val="00B050"/>
                </a:solidFill>
              </a:rPr>
              <a:t>= σ</a:t>
            </a:r>
            <a:r>
              <a:rPr lang="en-US" b="1" baseline="-25000">
                <a:solidFill>
                  <a:srgbClr val="00B050"/>
                </a:solidFill>
              </a:rPr>
              <a:t>2</a:t>
            </a:r>
            <a:r>
              <a:rPr lang="en-US" b="1">
                <a:solidFill>
                  <a:srgbClr val="00B050"/>
                </a:solidFill>
              </a:rPr>
              <a:t> </a:t>
            </a:r>
            <a:r>
              <a:rPr lang="en-US"/>
              <a:t>but unknown &amp; normally distributed populations.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Sample I: </a:t>
            </a:r>
            <a:r>
              <a:rPr lang="en-US"/>
              <a:t>51, 42, 49, 55, 46, 63, 56, 58, 47, 39, 47.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Sample II: </a:t>
            </a:r>
            <a:r>
              <a:rPr lang="en-US"/>
              <a:t>38, 49, 45, 29, 31, 35.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Testing the Difference Between Two Means:</a:t>
            </a:r>
            <a:br>
              <a:rPr lang="en-US" b="1">
                <a:solidFill>
                  <a:srgbClr val="00B050"/>
                </a:solidFill>
              </a:rPr>
            </a:br>
            <a:r>
              <a:rPr lang="en-US" b="1">
                <a:solidFill>
                  <a:srgbClr val="00B050"/>
                </a:solidFill>
              </a:rPr>
              <a:t>Dependent Samples </a:t>
            </a:r>
            <a:endParaRPr b="1"/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80"/>
          </a:p>
          <a:p>
            <a:pPr marL="45720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80"/>
          </a:p>
          <a:p>
            <a:pPr marL="228600" lvl="0" indent="-2921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80"/>
              <a:buChar char="•"/>
            </a:pPr>
            <a:r>
              <a:rPr lang="en-US" sz="3380"/>
              <a:t>Samples are considered to be </a:t>
            </a:r>
            <a:r>
              <a:rPr lang="en-US" sz="3380" b="1"/>
              <a:t>dependent samples </a:t>
            </a:r>
            <a:r>
              <a:rPr lang="en-US" sz="3380"/>
              <a:t>when the subjects are paired, matched or related in some way.</a:t>
            </a:r>
            <a:br>
              <a:rPr lang="en-US" sz="3380"/>
            </a:br>
            <a:endParaRPr sz="338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/>
            </a:r>
            <a:br>
              <a:rPr lang="en-US" sz="2380"/>
            </a:br>
            <a:r>
              <a:rPr lang="en-US" sz="2380"/>
              <a:t/>
            </a:r>
            <a:br>
              <a:rPr lang="en-US" sz="2380"/>
            </a:br>
            <a:endParaRPr sz="238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Z-test for mean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 b="1" i="1"/>
              <a:t>z </a:t>
            </a:r>
            <a:r>
              <a:rPr lang="en-US" b="1"/>
              <a:t>test </a:t>
            </a:r>
            <a:r>
              <a:rPr lang="en-US"/>
              <a:t>is a statistical test for the mean of a population. It can be used when </a:t>
            </a:r>
            <a:r>
              <a:rPr lang="en-US" i="1">
                <a:solidFill>
                  <a:srgbClr val="00B050"/>
                </a:solidFill>
              </a:rPr>
              <a:t>n &gt; </a:t>
            </a:r>
            <a:r>
              <a:rPr lang="en-US">
                <a:solidFill>
                  <a:srgbClr val="00B050"/>
                </a:solidFill>
              </a:rPr>
              <a:t>30</a:t>
            </a:r>
            <a:r>
              <a:rPr lang="en-US"/>
              <a:t>, or when the population is normally distributed and σ is known. The formula for the </a:t>
            </a:r>
            <a:r>
              <a:rPr lang="en-US" i="1"/>
              <a:t>z </a:t>
            </a:r>
            <a:r>
              <a:rPr lang="en-US"/>
              <a:t>test is </a:t>
            </a:r>
            <a:br>
              <a:rPr lang="en-US"/>
            </a:b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1476" y="3040136"/>
            <a:ext cx="6577968" cy="327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31" name="Google Shape;23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2" name="Google Shape;232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6686" y="0"/>
            <a:ext cx="1065711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38" name="Google Shape;238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9" name="Google Shape;23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529" y="913911"/>
            <a:ext cx="11458942" cy="3087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# 15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46" name="Google Shape;246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Bank Deposits: </a:t>
            </a:r>
            <a:r>
              <a:rPr lang="en-US"/>
              <a:t>A sample of nine local banks shows their deposits (in billions of dollars) 3 years ago and their deposits (in billions of dollars) today. At a 0.05, can it be concluded that the average in deposits for the banks is greater today than it was 3 years ago? Use a 0.05. </a:t>
            </a:r>
            <a:br>
              <a:rPr lang="en-US"/>
            </a:br>
            <a:endParaRPr/>
          </a:p>
        </p:txBody>
      </p:sp>
      <p:pic>
        <p:nvPicPr>
          <p:cNvPr id="247" name="Google Shape;247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068" y="3717698"/>
            <a:ext cx="10137863" cy="1463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520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40"/>
              <a:buFont typeface="Calibri"/>
              <a:buNone/>
            </a:pPr>
            <a:r>
              <a:rPr lang="en-US" sz="3240" b="1">
                <a:solidFill>
                  <a:srgbClr val="00B050"/>
                </a:solidFill>
              </a:rPr>
              <a:t>Example # 15 (contd.) </a:t>
            </a:r>
            <a:endParaRPr sz="3240"/>
          </a:p>
        </p:txBody>
      </p:sp>
      <p:sp>
        <p:nvSpPr>
          <p:cNvPr id="254" name="Google Shape;254;p46"/>
          <p:cNvSpPr txBox="1">
            <a:spLocks noGrp="1"/>
          </p:cNvSpPr>
          <p:nvPr>
            <p:ph type="body" idx="1"/>
          </p:nvPr>
        </p:nvSpPr>
        <p:spPr>
          <a:xfrm>
            <a:off x="838200" y="1219200"/>
            <a:ext cx="10515600" cy="495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55" name="Google Shape;25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6459" y="1219200"/>
            <a:ext cx="7319082" cy="336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5366" y="1872343"/>
            <a:ext cx="3134406" cy="248025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6"/>
          <p:cNvSpPr txBox="1"/>
          <p:nvPr/>
        </p:nvSpPr>
        <p:spPr>
          <a:xfrm>
            <a:off x="6285366" y="4383738"/>
            <a:ext cx="1145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9.73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8609593" y="4383738"/>
            <a:ext cx="11459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40.5437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Example # 16 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265" name="Google Shape;265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 b="1">
                <a:solidFill>
                  <a:srgbClr val="00B050"/>
                </a:solidFill>
              </a:rPr>
              <a:t>Cholesterol Levels: </a:t>
            </a:r>
            <a:r>
              <a:rPr lang="en-US"/>
              <a:t>A dietitian wishes to see if a person’s cholesterol level will change if the diet is supplemented by a certain mineral. Six subjects were pretested, and then they took the mineral supplement for a 6-week period. The results are shown in the table. (Cholesterol level is measured in milligrams per deciliter.) Can it be concluded that the cholesterol level has been changed at a 0.10? Assume the variable is approximately normally distributed.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6" name="Google Shape;266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9460" y="4563835"/>
            <a:ext cx="9884340" cy="1445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How to select correct test for testing mean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Students sometimes have difficulty deciding whether to use the </a:t>
            </a:r>
            <a:r>
              <a:rPr lang="en-US" i="1"/>
              <a:t>z </a:t>
            </a:r>
            <a:r>
              <a:rPr lang="en-US"/>
              <a:t>test or </a:t>
            </a:r>
            <a:r>
              <a:rPr lang="en-US" i="1"/>
              <a:t>t </a:t>
            </a:r>
            <a:r>
              <a:rPr lang="en-US"/>
              <a:t>test. </a:t>
            </a:r>
            <a:br>
              <a:rPr lang="en-US"/>
            </a:br>
            <a:endParaRPr/>
          </a:p>
        </p:txBody>
      </p:sp>
      <p:pic>
        <p:nvPicPr>
          <p:cNvPr id="273" name="Google Shape;27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258" y="3337925"/>
            <a:ext cx="11625485" cy="205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04310169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04" name="Google Shape;104;gb043101697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05" name="Google Shape;105;gb04310169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1045744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Example: Men’s Athletic Shoes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researcher claims that the average cost of men’s athletic shoes is less than $80. He selects a random sample of 36 pairs of shoes from a catalog and finds the following costs (in dollars). (The costs have been rounded to the nearest dollar.) Is there enough evidence to support the researcher’s claim at a 0.10? Assume σ =19.2. </a:t>
            </a:r>
            <a:br>
              <a:rPr lang="en-US"/>
            </a:b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651" y="3848906"/>
            <a:ext cx="7073141" cy="232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 Tution Fees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258" y="1327211"/>
            <a:ext cx="10665483" cy="176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3912" y="3089996"/>
            <a:ext cx="10304174" cy="346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B050"/>
                </a:solidFill>
              </a:rPr>
              <a:t>Confidence Interval on </a:t>
            </a:r>
            <a:r>
              <a:rPr lang="en-US" sz="3600" b="1"/>
              <a:t>µ </a:t>
            </a:r>
            <a:r>
              <a:rPr lang="en-US" sz="3600" b="1">
                <a:solidFill>
                  <a:srgbClr val="00B050"/>
                </a:solidFill>
              </a:rPr>
              <a:t>when </a:t>
            </a:r>
            <a:r>
              <a:rPr lang="en-US" sz="3600" b="1"/>
              <a:t>σ </a:t>
            </a:r>
            <a:r>
              <a:rPr lang="en-US" sz="3600" b="1">
                <a:solidFill>
                  <a:srgbClr val="00B050"/>
                </a:solidFill>
              </a:rPr>
              <a:t>is known</a:t>
            </a:r>
            <a:endParaRPr sz="3600" b="1">
              <a:solidFill>
                <a:srgbClr val="00B050"/>
              </a:solidFill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7834" y="2326297"/>
            <a:ext cx="9616332" cy="209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Test of Difference between two means 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270" y="1690688"/>
            <a:ext cx="11075459" cy="3027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2108" y="4718417"/>
            <a:ext cx="4027782" cy="1629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Calibri"/>
              <a:buNone/>
            </a:pPr>
            <a:r>
              <a:rPr lang="en-US" sz="3600" b="1">
                <a:solidFill>
                  <a:srgbClr val="00B050"/>
                </a:solidFill>
              </a:rPr>
              <a:t>Test of Difference between two means </a:t>
            </a:r>
            <a:br>
              <a:rPr lang="en-US" sz="3600" b="1">
                <a:solidFill>
                  <a:srgbClr val="00B050"/>
                </a:solidFill>
              </a:rPr>
            </a:br>
            <a:r>
              <a:rPr lang="en-US" sz="3600" b="1">
                <a:solidFill>
                  <a:srgbClr val="00B050"/>
                </a:solidFill>
              </a:rPr>
              <a:t>(Contd.) </a:t>
            </a:r>
            <a:endParaRPr sz="3600"/>
          </a:p>
        </p:txBody>
      </p:sp>
      <p:sp>
        <p:nvSpPr>
          <p:cNvPr id="143" name="Google Shape;14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825625"/>
            <a:ext cx="10515600" cy="1382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9778" y="3745145"/>
            <a:ext cx="10412444" cy="189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838200" y="154111"/>
            <a:ext cx="105156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00B050"/>
                </a:solidFill>
              </a:rPr>
              <a:t>Example: Sports</a:t>
            </a:r>
            <a:endParaRPr b="1">
              <a:solidFill>
                <a:srgbClr val="00B050"/>
              </a:solidFill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838200" y="928469"/>
            <a:ext cx="10515600" cy="524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A researcher hypothesizes that the average number of sports that colleges offer for males is greater than the average number of sports that colleges offer for females. A sample of the number of sports offered by colleges is shown. At α = 0.10, is there enough evidence to support the claim? Assume σ</a:t>
            </a:r>
            <a:r>
              <a:rPr lang="en-US" sz="2600" baseline="-25000"/>
              <a:t>1</a:t>
            </a:r>
            <a:r>
              <a:rPr lang="en-US" sz="2600"/>
              <a:t> and σ</a:t>
            </a:r>
            <a:r>
              <a:rPr lang="en-US" sz="2600" baseline="-25000"/>
              <a:t>2</a:t>
            </a:r>
            <a:r>
              <a:rPr lang="en-US" sz="2600"/>
              <a:t> = 3.3</a:t>
            </a:r>
            <a:r>
              <a:rPr lang="en-US"/>
              <a:t>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br>
              <a:rPr lang="en-US"/>
            </a:b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861" y="2377557"/>
            <a:ext cx="9074139" cy="4222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860</Words>
  <Application>Microsoft Office PowerPoint</Application>
  <PresentationFormat>Widescreen</PresentationFormat>
  <Paragraphs>67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Arial Black</vt:lpstr>
      <vt:lpstr>Office Theme</vt:lpstr>
      <vt:lpstr>Steps in Hypothesis Testing (summary) </vt:lpstr>
      <vt:lpstr>Z-test for mean </vt:lpstr>
      <vt:lpstr>PowerPoint Presentation</vt:lpstr>
      <vt:lpstr>Example: Men’s Athletic Shoes </vt:lpstr>
      <vt:lpstr>Example Tution Fees</vt:lpstr>
      <vt:lpstr>Confidence Interval on µ when σ is known</vt:lpstr>
      <vt:lpstr>Test of Difference between two means </vt:lpstr>
      <vt:lpstr>Test of Difference between two means  (Contd.) </vt:lpstr>
      <vt:lpstr>Example: Sports</vt:lpstr>
      <vt:lpstr>t-test for a Mean</vt:lpstr>
      <vt:lpstr>Example: Substitute Teachers’ Salaries </vt:lpstr>
      <vt:lpstr>Example: Jogger’s Oxygen Uptake</vt:lpstr>
      <vt:lpstr>Testing Difference between two mean when σ1≠ σ2  (Independent Sample: t-test) </vt:lpstr>
      <vt:lpstr>PowerPoint Presentation</vt:lpstr>
      <vt:lpstr>Example # 11 </vt:lpstr>
      <vt:lpstr>PowerPoint Presentation</vt:lpstr>
      <vt:lpstr>Testing Difference between two mean when σ1= σ2  (Independent Sample: t-test) </vt:lpstr>
      <vt:lpstr>Example # 14 </vt:lpstr>
      <vt:lpstr>Testing the Difference Between Two Means: Dependent Samples </vt:lpstr>
      <vt:lpstr>PowerPoint Presentation</vt:lpstr>
      <vt:lpstr>PowerPoint Presentation</vt:lpstr>
      <vt:lpstr>Example # 15 </vt:lpstr>
      <vt:lpstr>Example # 15 (contd.) </vt:lpstr>
      <vt:lpstr>Example # 16 </vt:lpstr>
      <vt:lpstr>How to select correct test for testing mean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Steps in Hypothesis Testing (summary) </dc:title>
  <dc:creator>Osama Bin. Ajaz</dc:creator>
  <cp:lastModifiedBy>amjad</cp:lastModifiedBy>
  <cp:revision>1</cp:revision>
  <dcterms:created xsi:type="dcterms:W3CDTF">2019-04-08T06:00:51Z</dcterms:created>
  <dcterms:modified xsi:type="dcterms:W3CDTF">2023-07-13T06:00:31Z</dcterms:modified>
</cp:coreProperties>
</file>