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7"/>
    <p:restoredTop sz="94719"/>
  </p:normalViewPr>
  <p:slideViewPr>
    <p:cSldViewPr snapToGrid="0">
      <p:cViewPr varScale="1">
        <p:scale>
          <a:sx n="67" d="100"/>
          <a:sy n="67" d="100"/>
        </p:scale>
        <p:origin x="192"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1/17/24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2944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1/17/24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5682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1/17/24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2669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1/17/24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39560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1/17/24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6801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1/17/24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5084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1/17/24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5281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1/17/24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3180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1/17/24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5584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1/17/24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9776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1/17/24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3389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1/17/24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39586617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22E45-0FA2-36B1-FF86-DFB54E0E9B08}"/>
              </a:ext>
            </a:extLst>
          </p:cNvPr>
          <p:cNvSpPr>
            <a:spLocks noGrp="1"/>
          </p:cNvSpPr>
          <p:nvPr>
            <p:ph type="ctrTitle"/>
          </p:nvPr>
        </p:nvSpPr>
        <p:spPr>
          <a:xfrm>
            <a:off x="544029" y="1102069"/>
            <a:ext cx="3919113" cy="2947417"/>
          </a:xfrm>
        </p:spPr>
        <p:txBody>
          <a:bodyPr>
            <a:normAutofit/>
          </a:bodyPr>
          <a:lstStyle/>
          <a:p>
            <a:r>
              <a:rPr lang="en-US" sz="2000" b="1" kern="100" dirty="0">
                <a:effectLst/>
                <a:latin typeface="Aptos" panose="020B0004020202020204" pitchFamily="34" charset="0"/>
                <a:ea typeface="Aptos" panose="020B0004020202020204" pitchFamily="34" charset="0"/>
                <a:cs typeface="Arial" panose="020B0604020202020204" pitchFamily="34" charset="0"/>
              </a:rPr>
              <a:t>Enhanced Preprocessing Techniques for Deep Learning in Pathology Image Analysis </a:t>
            </a:r>
            <a:br>
              <a:rPr lang="en-US" sz="2000" kern="100" dirty="0">
                <a:effectLst/>
                <a:latin typeface="Aptos" panose="020B0004020202020204" pitchFamily="34" charset="0"/>
                <a:ea typeface="Aptos" panose="020B0004020202020204" pitchFamily="34" charset="0"/>
                <a:cs typeface="Arial" panose="020B0604020202020204" pitchFamily="34" charset="0"/>
              </a:rPr>
            </a:br>
            <a:endParaRPr lang="en-US" sz="6000" dirty="0"/>
          </a:p>
        </p:txBody>
      </p:sp>
      <p:sp>
        <p:nvSpPr>
          <p:cNvPr id="3" name="Subtitle 2">
            <a:extLst>
              <a:ext uri="{FF2B5EF4-FFF2-40B4-BE49-F238E27FC236}">
                <a16:creationId xmlns:a16="http://schemas.microsoft.com/office/drawing/2014/main" id="{B71FE3B4-C5A1-A6BD-BE83-7B1B339FD519}"/>
              </a:ext>
            </a:extLst>
          </p:cNvPr>
          <p:cNvSpPr>
            <a:spLocks noGrp="1"/>
          </p:cNvSpPr>
          <p:nvPr>
            <p:ph type="subTitle" idx="1"/>
          </p:nvPr>
        </p:nvSpPr>
        <p:spPr>
          <a:xfrm>
            <a:off x="393563" y="4942115"/>
            <a:ext cx="4339905" cy="1723135"/>
          </a:xfrm>
        </p:spPr>
        <p:txBody>
          <a:bodyPr>
            <a:normAutofit/>
          </a:bodyPr>
          <a:lstStyle/>
          <a:p>
            <a:r>
              <a:rPr lang="en-US" sz="1400" dirty="0"/>
              <a:t>Done by :</a:t>
            </a:r>
          </a:p>
          <a:p>
            <a:r>
              <a:rPr lang="en-US" sz="1400" dirty="0"/>
              <a:t>Rayyan Ahmad Zuhair Al-Haj – 2017741</a:t>
            </a:r>
          </a:p>
          <a:p>
            <a:r>
              <a:rPr lang="en-US" sz="1400" dirty="0"/>
              <a:t>Mohammed Wael Adnan – 2018383</a:t>
            </a:r>
          </a:p>
          <a:p>
            <a:r>
              <a:rPr lang="en-US" sz="1400" dirty="0"/>
              <a:t>Raghad Mahmoud Ahmad </a:t>
            </a:r>
            <a:r>
              <a:rPr lang="en-US" sz="1400" dirty="0" err="1"/>
              <a:t>AlMoqayad</a:t>
            </a:r>
            <a:r>
              <a:rPr lang="en-US" sz="1400" dirty="0"/>
              <a:t> – 2019008</a:t>
            </a:r>
          </a:p>
          <a:p>
            <a:endParaRPr lang="en-US" dirty="0"/>
          </a:p>
        </p:txBody>
      </p:sp>
      <p:pic>
        <p:nvPicPr>
          <p:cNvPr id="4" name="Picture 3" descr="A blue brain with many icons&#10;&#10;Description automatically generated with medium confidence">
            <a:extLst>
              <a:ext uri="{FF2B5EF4-FFF2-40B4-BE49-F238E27FC236}">
                <a16:creationId xmlns:a16="http://schemas.microsoft.com/office/drawing/2014/main" id="{43821A0A-6AF8-F69D-0F57-5F8E518BCBB4}"/>
              </a:ext>
            </a:extLst>
          </p:cNvPr>
          <p:cNvPicPr>
            <a:picLocks noChangeAspect="1"/>
          </p:cNvPicPr>
          <p:nvPr/>
        </p:nvPicPr>
        <p:blipFill rotWithShape="1">
          <a:blip r:embed="rId2"/>
          <a:srcRect l="33407" r="7239"/>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99153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C6C6-0157-BF3A-6356-31BA82C09311}"/>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6E723E7-E053-FC74-E96D-D22C17076248}"/>
              </a:ext>
            </a:extLst>
          </p:cNvPr>
          <p:cNvSpPr>
            <a:spLocks noGrp="1"/>
          </p:cNvSpPr>
          <p:nvPr>
            <p:ph idx="1"/>
          </p:nvPr>
        </p:nvSpPr>
        <p:spPr/>
        <p:txBody>
          <a:bodyPr/>
          <a:lstStyle/>
          <a:p>
            <a:pPr algn="l"/>
            <a:r>
              <a:rPr lang="en-US" b="0" i="0" u="none" strike="noStrike" dirty="0">
                <a:effectLst/>
                <a:latin typeface="Söhne"/>
              </a:rPr>
              <a:t>Despite significant progress in developing advanced image preprocessing techniques, our project could not proceed to the model training phase due to limited time and a lack of continuous expert guidance. Had the project been completed, we would have been able to train a deep learning model on these optimally preprocessed images, potentially leading to groundbreaking improvements in pathology image analysis. This might have included more accurate disease identification, quicker diagnostics, and a substantial contribution to the field of digital pathology.</a:t>
            </a:r>
            <a:br>
              <a:rPr lang="en-US" dirty="0"/>
            </a:br>
            <a:endParaRPr lang="en-US" dirty="0"/>
          </a:p>
        </p:txBody>
      </p:sp>
    </p:spTree>
    <p:extLst>
      <p:ext uri="{BB962C8B-B14F-4D97-AF65-F5344CB8AC3E}">
        <p14:creationId xmlns:p14="http://schemas.microsoft.com/office/powerpoint/2010/main" val="34046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2FCE0F72-7FBF-42C8-4AD0-A1EDF2845792}"/>
              </a:ext>
            </a:extLst>
          </p:cNvPr>
          <p:cNvSpPr>
            <a:spLocks noGrp="1"/>
          </p:cNvSpPr>
          <p:nvPr>
            <p:ph type="title"/>
          </p:nvPr>
        </p:nvSpPr>
        <p:spPr>
          <a:xfrm>
            <a:off x="6433074" y="552782"/>
            <a:ext cx="5149326" cy="1643663"/>
          </a:xfrm>
        </p:spPr>
        <p:txBody>
          <a:bodyPr>
            <a:normAutofit/>
          </a:bodyPr>
          <a:lstStyle/>
          <a:p>
            <a:r>
              <a:rPr lang="en-US" dirty="0"/>
              <a:t>Conclusion </a:t>
            </a:r>
          </a:p>
        </p:txBody>
      </p:sp>
      <p:pic>
        <p:nvPicPr>
          <p:cNvPr id="4" name="Picture 3" descr="A close-up of a microscope slide&#10;&#10;Description automatically generated">
            <a:extLst>
              <a:ext uri="{FF2B5EF4-FFF2-40B4-BE49-F238E27FC236}">
                <a16:creationId xmlns:a16="http://schemas.microsoft.com/office/drawing/2014/main" id="{F10B0BD5-FE35-EB34-18C6-99B4164F1E44}"/>
              </a:ext>
            </a:extLst>
          </p:cNvPr>
          <p:cNvPicPr>
            <a:picLocks noChangeAspect="1"/>
          </p:cNvPicPr>
          <p:nvPr/>
        </p:nvPicPr>
        <p:blipFill rotWithShape="1">
          <a:blip r:embed="rId2"/>
          <a:srcRect l="7197" r="40686"/>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3" name="Content Placeholder 2">
            <a:extLst>
              <a:ext uri="{FF2B5EF4-FFF2-40B4-BE49-F238E27FC236}">
                <a16:creationId xmlns:a16="http://schemas.microsoft.com/office/drawing/2014/main" id="{44064880-D58B-2722-2945-3573FF5E352B}"/>
              </a:ext>
            </a:extLst>
          </p:cNvPr>
          <p:cNvSpPr>
            <a:spLocks noGrp="1"/>
          </p:cNvSpPr>
          <p:nvPr>
            <p:ph idx="1"/>
          </p:nvPr>
        </p:nvSpPr>
        <p:spPr>
          <a:xfrm>
            <a:off x="6433074" y="2735229"/>
            <a:ext cx="5149326" cy="3108354"/>
          </a:xfrm>
        </p:spPr>
        <p:txBody>
          <a:bodyPr>
            <a:normAutofit/>
          </a:bodyPr>
          <a:lstStyle/>
          <a:p>
            <a:r>
              <a:rPr lang="en-US" dirty="0"/>
              <a:t>This project, though not fully realized, underscores the potential impact and importance of deep learning in medical diagnostics and opens avenues for future research and development in this vital field.</a:t>
            </a:r>
          </a:p>
        </p:txBody>
      </p:sp>
    </p:spTree>
    <p:extLst>
      <p:ext uri="{BB962C8B-B14F-4D97-AF65-F5344CB8AC3E}">
        <p14:creationId xmlns:p14="http://schemas.microsoft.com/office/powerpoint/2010/main" val="249129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6BE5-FA2D-4458-0CC5-5EDD0CF0E501}"/>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B331D87C-44C1-240D-2507-AFCAEA703653}"/>
              </a:ext>
            </a:extLst>
          </p:cNvPr>
          <p:cNvSpPr>
            <a:spLocks noGrp="1"/>
          </p:cNvSpPr>
          <p:nvPr>
            <p:ph idx="1"/>
          </p:nvPr>
        </p:nvSpPr>
        <p:spPr/>
        <p:txBody>
          <a:bodyPr>
            <a:normAutofit fontScale="55000" lnSpcReduction="20000"/>
          </a:bodyPr>
          <a:lstStyle/>
          <a:p>
            <a:r>
              <a:rPr lang="en-US" dirty="0"/>
              <a:t>Kim, H., Yoon, H., Thakur, N., Hwang, G., Lee, E. J., Kim, C., &amp; Chong, Y. (2021). Deep learning-based histopathological segmentation for whole slide images of colorectal cancer in a compressed domain.</a:t>
            </a:r>
          </a:p>
          <a:p>
            <a:r>
              <a:rPr lang="en-US" dirty="0"/>
              <a:t> </a:t>
            </a:r>
          </a:p>
          <a:p>
            <a:r>
              <a:rPr lang="en-US" dirty="0" err="1"/>
              <a:t>Faghani</a:t>
            </a:r>
            <a:r>
              <a:rPr lang="en-US" dirty="0"/>
              <a:t>, S., </a:t>
            </a:r>
            <a:r>
              <a:rPr lang="en-US" dirty="0" err="1"/>
              <a:t>Codipilly</a:t>
            </a:r>
            <a:r>
              <a:rPr lang="en-US" dirty="0"/>
              <a:t>, D.C., </a:t>
            </a:r>
            <a:r>
              <a:rPr lang="en-US" dirty="0" err="1"/>
              <a:t>Moassefi</a:t>
            </a:r>
            <a:r>
              <a:rPr lang="en-US" dirty="0"/>
              <a:t>, M., </a:t>
            </a:r>
            <a:r>
              <a:rPr lang="en-US" dirty="0" err="1"/>
              <a:t>Iyer</a:t>
            </a:r>
            <a:r>
              <a:rPr lang="en-US" dirty="0"/>
              <a:t>, P.G., &amp; Erickson, B.J. (2023). Optimizing Storage and Computational Efficiency: An Efficient Algorithm for Whole Slide Image Size Reduction.</a:t>
            </a:r>
          </a:p>
          <a:p>
            <a:r>
              <a:rPr lang="en-US" dirty="0"/>
              <a:t> </a:t>
            </a:r>
          </a:p>
          <a:p>
            <a:r>
              <a:rPr lang="en-US" dirty="0" err="1"/>
              <a:t>Riasatian</a:t>
            </a:r>
            <a:r>
              <a:rPr lang="en-US" dirty="0"/>
              <a:t>, A., </a:t>
            </a:r>
            <a:r>
              <a:rPr lang="en-US" dirty="0" err="1"/>
              <a:t>Rasoolijaberi</a:t>
            </a:r>
            <a:r>
              <a:rPr lang="en-US" dirty="0"/>
              <a:t>, M., </a:t>
            </a:r>
            <a:r>
              <a:rPr lang="en-US" dirty="0" err="1"/>
              <a:t>Babaei</a:t>
            </a:r>
            <a:r>
              <a:rPr lang="en-US" dirty="0"/>
              <a:t>, M., &amp; </a:t>
            </a:r>
            <a:r>
              <a:rPr lang="en-US" dirty="0" err="1"/>
              <a:t>Tizhoosh</a:t>
            </a:r>
            <a:r>
              <a:rPr lang="en-US" dirty="0"/>
              <a:t>, H.R. (2020). A Comparative Study of U-Net Topologies for Background Removal in Histopathology Images.</a:t>
            </a:r>
          </a:p>
          <a:p>
            <a:r>
              <a:rPr lang="en-US" dirty="0"/>
              <a:t> </a:t>
            </a:r>
          </a:p>
          <a:p>
            <a:r>
              <a:rPr lang="en-US" dirty="0"/>
              <a:t>Alexander </a:t>
            </a:r>
            <a:r>
              <a:rPr lang="en-US" dirty="0" err="1"/>
              <a:t>Selvikvåg</a:t>
            </a:r>
            <a:r>
              <a:rPr lang="en-US" dirty="0"/>
              <a:t> </a:t>
            </a:r>
            <a:r>
              <a:rPr lang="en-US" dirty="0" err="1"/>
              <a:t>Lundervold</a:t>
            </a:r>
            <a:r>
              <a:rPr lang="en-US" dirty="0"/>
              <a:t>, </a:t>
            </a:r>
            <a:r>
              <a:rPr lang="en-US" dirty="0" err="1"/>
              <a:t>Arvid</a:t>
            </a:r>
            <a:r>
              <a:rPr lang="en-US" dirty="0"/>
              <a:t> </a:t>
            </a:r>
            <a:r>
              <a:rPr lang="en-US" dirty="0" err="1"/>
              <a:t>Lundervold</a:t>
            </a:r>
            <a:r>
              <a:rPr lang="en-US" dirty="0"/>
              <a:t>. (2019). An overview of deep learning in medical imaging focusing on MRI.</a:t>
            </a:r>
          </a:p>
          <a:p>
            <a:r>
              <a:rPr lang="en-US" dirty="0"/>
              <a:t> </a:t>
            </a:r>
          </a:p>
          <a:p>
            <a:r>
              <a:rPr lang="en-US" dirty="0"/>
              <a:t>Mustafa </a:t>
            </a:r>
            <a:r>
              <a:rPr lang="en-US" dirty="0" err="1"/>
              <a:t>Umit</a:t>
            </a:r>
            <a:r>
              <a:rPr lang="en-US" dirty="0"/>
              <a:t> Oner, Mei Ying </a:t>
            </a:r>
            <a:r>
              <a:rPr lang="en-US" dirty="0" err="1"/>
              <a:t>Ng,Danilo</a:t>
            </a:r>
            <a:r>
              <a:rPr lang="en-US" dirty="0"/>
              <a:t> Medina Giro. (2022). An AI-assisted tool for efficient prostate </a:t>
            </a:r>
            <a:r>
              <a:rPr lang="en-US" dirty="0" err="1"/>
              <a:t>cancerdiagnosis</a:t>
            </a:r>
            <a:r>
              <a:rPr lang="en-US" dirty="0"/>
              <a:t> in low-grade and low-volume cases.</a:t>
            </a:r>
          </a:p>
          <a:p>
            <a:r>
              <a:rPr lang="en-US" dirty="0"/>
              <a:t> </a:t>
            </a:r>
          </a:p>
          <a:p>
            <a:r>
              <a:rPr lang="en-US" dirty="0" err="1"/>
              <a:t>Liron</a:t>
            </a:r>
            <a:r>
              <a:rPr lang="en-US" dirty="0"/>
              <a:t> </a:t>
            </a:r>
            <a:r>
              <a:rPr lang="en-US" dirty="0" err="1"/>
              <a:t>Pantanowitz</a:t>
            </a:r>
            <a:r>
              <a:rPr lang="en-US" dirty="0"/>
              <a:t>, Gabriela M Quiroga-Garza, </a:t>
            </a:r>
            <a:r>
              <a:rPr lang="en-US" dirty="0" err="1"/>
              <a:t>Lilach</a:t>
            </a:r>
            <a:r>
              <a:rPr lang="en-US" dirty="0"/>
              <a:t> Bien, Ronen Heled, Daphna </a:t>
            </a:r>
            <a:r>
              <a:rPr lang="en-US" dirty="0" err="1"/>
              <a:t>Laifenfeld</a:t>
            </a:r>
            <a:r>
              <a:rPr lang="en-US" dirty="0"/>
              <a:t>, Chaim </a:t>
            </a:r>
            <a:r>
              <a:rPr lang="en-US" dirty="0" err="1"/>
              <a:t>Linhart</a:t>
            </a:r>
            <a:r>
              <a:rPr lang="en-US" dirty="0"/>
              <a:t>, Judith Sandbank. (2020) . An artificial intelligence algorithm for prostate cancer diagnosis in whole slide images of core needle biopsies: a blinded clinical validation and deployment study</a:t>
            </a:r>
          </a:p>
          <a:p>
            <a:endParaRPr lang="en-US" dirty="0"/>
          </a:p>
        </p:txBody>
      </p:sp>
    </p:spTree>
    <p:extLst>
      <p:ext uri="{BB962C8B-B14F-4D97-AF65-F5344CB8AC3E}">
        <p14:creationId xmlns:p14="http://schemas.microsoft.com/office/powerpoint/2010/main" val="314351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descr="A close up of a thank you message&#10;&#10;Description automatically generated">
            <a:extLst>
              <a:ext uri="{FF2B5EF4-FFF2-40B4-BE49-F238E27FC236}">
                <a16:creationId xmlns:a16="http://schemas.microsoft.com/office/drawing/2014/main" id="{BC4644F1-4E53-1C16-A49E-5A2B615BC7DE}"/>
              </a:ext>
            </a:extLst>
          </p:cNvPr>
          <p:cNvPicPr>
            <a:picLocks noGrp="1" noChangeAspect="1"/>
          </p:cNvPicPr>
          <p:nvPr>
            <p:ph idx="1"/>
          </p:nvPr>
        </p:nvPicPr>
        <p:blipFill rotWithShape="1">
          <a:blip r:embed="rId2"/>
          <a:srcRect t="12614" r="-1" b="3094"/>
          <a:stretch/>
        </p:blipFill>
        <p:spPr>
          <a:xfrm>
            <a:off x="20" y="10"/>
            <a:ext cx="12188932" cy="6857990"/>
          </a:xfrm>
          <a:prstGeom prst="rect">
            <a:avLst/>
          </a:prstGeom>
        </p:spPr>
      </p:pic>
    </p:spTree>
    <p:extLst>
      <p:ext uri="{BB962C8B-B14F-4D97-AF65-F5344CB8AC3E}">
        <p14:creationId xmlns:p14="http://schemas.microsoft.com/office/powerpoint/2010/main" val="292512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1B85812C-1782-E8DF-F95B-BF759AAEA660}"/>
              </a:ext>
            </a:extLst>
          </p:cNvPr>
          <p:cNvSpPr>
            <a:spLocks noGrp="1"/>
          </p:cNvSpPr>
          <p:nvPr>
            <p:ph type="title"/>
          </p:nvPr>
        </p:nvSpPr>
        <p:spPr>
          <a:xfrm>
            <a:off x="6297494" y="552782"/>
            <a:ext cx="5369169" cy="1619611"/>
          </a:xfrm>
        </p:spPr>
        <p:txBody>
          <a:bodyPr>
            <a:normAutofit/>
          </a:bodyPr>
          <a:lstStyle/>
          <a:p>
            <a:r>
              <a:rPr lang="en-US" dirty="0"/>
              <a:t>Introduction </a:t>
            </a:r>
          </a:p>
        </p:txBody>
      </p:sp>
      <p:pic>
        <p:nvPicPr>
          <p:cNvPr id="4" name="Picture 3" descr="A close-up of a cell&#10;&#10;Description automatically generated">
            <a:extLst>
              <a:ext uri="{FF2B5EF4-FFF2-40B4-BE49-F238E27FC236}">
                <a16:creationId xmlns:a16="http://schemas.microsoft.com/office/drawing/2014/main" id="{A243C632-1FAF-B1AD-88C9-1CCDD165CF48}"/>
              </a:ext>
            </a:extLst>
          </p:cNvPr>
          <p:cNvPicPr>
            <a:picLocks noChangeAspect="1"/>
          </p:cNvPicPr>
          <p:nvPr/>
        </p:nvPicPr>
        <p:blipFill rotWithShape="1">
          <a:blip r:embed="rId2"/>
          <a:srcRect l="30394" r="21808"/>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a:extLst>
              <a:ext uri="{FF2B5EF4-FFF2-40B4-BE49-F238E27FC236}">
                <a16:creationId xmlns:a16="http://schemas.microsoft.com/office/drawing/2014/main" id="{A300B83E-0C28-FD77-439D-749E8FDB9374}"/>
              </a:ext>
            </a:extLst>
          </p:cNvPr>
          <p:cNvSpPr>
            <a:spLocks noGrp="1"/>
          </p:cNvSpPr>
          <p:nvPr>
            <p:ph idx="1"/>
          </p:nvPr>
        </p:nvSpPr>
        <p:spPr>
          <a:xfrm>
            <a:off x="6284199" y="2391995"/>
            <a:ext cx="5369169" cy="3595148"/>
          </a:xfrm>
        </p:spPr>
        <p:txBody>
          <a:bodyPr anchor="t">
            <a:normAutofit/>
          </a:bodyPr>
          <a:lstStyle/>
          <a:p>
            <a:pPr>
              <a:lnSpc>
                <a:spcPct val="100000"/>
              </a:lnSpc>
            </a:pPr>
            <a:r>
              <a:rPr lang="en-US" sz="1400" dirty="0"/>
              <a:t>Challenges in pathology imaging : </a:t>
            </a:r>
          </a:p>
          <a:p>
            <a:pPr marL="457200" indent="-457200">
              <a:lnSpc>
                <a:spcPct val="100000"/>
              </a:lnSpc>
              <a:buFont typeface="+mj-lt"/>
              <a:buAutoNum type="arabicPeriod"/>
            </a:pPr>
            <a:r>
              <a:rPr lang="en-US" sz="1400" dirty="0"/>
              <a:t>Variability in Staining: Different staining procedures can result in significant variability in color and intensity, making it difficult to consistently identify tissue areas.</a:t>
            </a:r>
          </a:p>
          <a:p>
            <a:pPr marL="457200" indent="-457200">
              <a:lnSpc>
                <a:spcPct val="100000"/>
              </a:lnSpc>
              <a:buFont typeface="+mj-lt"/>
              <a:buAutoNum type="arabicPeriod"/>
            </a:pPr>
            <a:r>
              <a:rPr lang="en-US" sz="1400" dirty="0"/>
              <a:t>Image Quality and Artifacts: Issues like poor image quality, presence of artifacts, and faint colors in some samples can hinder accurate segmentation.</a:t>
            </a:r>
          </a:p>
          <a:p>
            <a:pPr marL="457200" indent="-457200">
              <a:lnSpc>
                <a:spcPct val="100000"/>
              </a:lnSpc>
              <a:buFont typeface="+mj-lt"/>
              <a:buAutoNum type="arabicPeriod"/>
            </a:pPr>
            <a:r>
              <a:rPr lang="en-US" sz="1400" dirty="0"/>
              <a:t>Complex Tissue Structures: The inherent complexity and diversity of tissue structures require sophisticated algorithms to accurately delineate them.</a:t>
            </a:r>
          </a:p>
          <a:p>
            <a:pPr marL="457200" indent="-457200">
              <a:lnSpc>
                <a:spcPct val="100000"/>
              </a:lnSpc>
              <a:buFont typeface="+mj-lt"/>
              <a:buAutoNum type="arabicPeriod"/>
            </a:pPr>
            <a:r>
              <a:rPr lang="en-US" sz="1400" dirty="0"/>
              <a:t>Large Image Sizes: WSIs are typically very large, posing computational challenges in processing them efficiently without losing critical details.</a:t>
            </a:r>
          </a:p>
          <a:p>
            <a:pPr>
              <a:lnSpc>
                <a:spcPct val="100000"/>
              </a:lnSpc>
            </a:pPr>
            <a:endParaRPr lang="en-US" sz="1100" dirty="0"/>
          </a:p>
          <a:p>
            <a:pPr>
              <a:lnSpc>
                <a:spcPct val="100000"/>
              </a:lnSpc>
            </a:pPr>
            <a:endParaRPr lang="en-US" sz="1100" dirty="0"/>
          </a:p>
        </p:txBody>
      </p:sp>
    </p:spTree>
    <p:extLst>
      <p:ext uri="{BB962C8B-B14F-4D97-AF65-F5344CB8AC3E}">
        <p14:creationId xmlns:p14="http://schemas.microsoft.com/office/powerpoint/2010/main" val="284845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3B492FA-F7E7-4C37-A395-EC3426FA8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1D41860-C334-4AEF-B2BB-71CB98CC8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F9640-AF8B-9F89-BF7A-C140E6924B9D}"/>
              </a:ext>
            </a:extLst>
          </p:cNvPr>
          <p:cNvSpPr>
            <a:spLocks noGrp="1"/>
          </p:cNvSpPr>
          <p:nvPr>
            <p:ph type="title"/>
          </p:nvPr>
        </p:nvSpPr>
        <p:spPr>
          <a:xfrm>
            <a:off x="609600" y="4550563"/>
            <a:ext cx="6658405" cy="1327947"/>
          </a:xfrm>
        </p:spPr>
        <p:txBody>
          <a:bodyPr vert="horz" lIns="91440" tIns="45720" rIns="91440" bIns="45720" rtlCol="0" anchor="ctr">
            <a:normAutofit/>
          </a:bodyPr>
          <a:lstStyle/>
          <a:p>
            <a:r>
              <a:rPr lang="en-US" sz="5400"/>
              <a:t>Objective </a:t>
            </a:r>
          </a:p>
        </p:txBody>
      </p:sp>
      <p:pic>
        <p:nvPicPr>
          <p:cNvPr id="5" name="Content Placeholder 4" descr="A diagram of a light-weight deep learning system&#10;&#10;Description automatically generated">
            <a:extLst>
              <a:ext uri="{FF2B5EF4-FFF2-40B4-BE49-F238E27FC236}">
                <a16:creationId xmlns:a16="http://schemas.microsoft.com/office/drawing/2014/main" id="{68BABBC6-0566-BFB8-3165-AF8A98428081}"/>
              </a:ext>
            </a:extLst>
          </p:cNvPr>
          <p:cNvPicPr>
            <a:picLocks noGrp="1" noChangeAspect="1"/>
          </p:cNvPicPr>
          <p:nvPr>
            <p:ph idx="1"/>
          </p:nvPr>
        </p:nvPicPr>
        <p:blipFill rotWithShape="1">
          <a:blip r:embed="rId2"/>
          <a:srcRect b="2493"/>
          <a:stretch/>
        </p:blipFill>
        <p:spPr>
          <a:xfrm>
            <a:off x="2587309" y="857492"/>
            <a:ext cx="7014333" cy="2393813"/>
          </a:xfrm>
          <a:prstGeom prst="rect">
            <a:avLst/>
          </a:prstGeom>
        </p:spPr>
      </p:pic>
      <p:sp>
        <p:nvSpPr>
          <p:cNvPr id="6" name="TextBox 5">
            <a:extLst>
              <a:ext uri="{FF2B5EF4-FFF2-40B4-BE49-F238E27FC236}">
                <a16:creationId xmlns:a16="http://schemas.microsoft.com/office/drawing/2014/main" id="{F5472D5A-37D4-C31B-8F61-BBDF2A893528}"/>
              </a:ext>
            </a:extLst>
          </p:cNvPr>
          <p:cNvSpPr txBox="1"/>
          <p:nvPr/>
        </p:nvSpPr>
        <p:spPr>
          <a:xfrm>
            <a:off x="4780237" y="4717301"/>
            <a:ext cx="6309788" cy="2031325"/>
          </a:xfrm>
          <a:prstGeom prst="rect">
            <a:avLst/>
          </a:prstGeom>
          <a:noFill/>
        </p:spPr>
        <p:txBody>
          <a:bodyPr wrap="square" rtlCol="0">
            <a:spAutoFit/>
          </a:bodyPr>
          <a:lstStyle/>
          <a:p>
            <a:r>
              <a:rPr lang="en-US" b="0" i="0" u="none" strike="noStrike" dirty="0">
                <a:effectLst/>
                <a:latin typeface="Söhne"/>
              </a:rPr>
              <a:t>To develop a lightweight deep learning system for detecting tissue areas in pathology slides, particularly whole slide images (WSIs) of various tissues and stains. This system is aimed to be efficient enough for deployment on commercial micro-controllers in digital slide scanners or for integration into machine learning pipelines, enhancing the accuracy and efficiency of slide scanning and dataset preparation in pathology.</a:t>
            </a:r>
            <a:endParaRPr lang="en-US" dirty="0"/>
          </a:p>
        </p:txBody>
      </p:sp>
    </p:spTree>
    <p:extLst>
      <p:ext uri="{BB962C8B-B14F-4D97-AF65-F5344CB8AC3E}">
        <p14:creationId xmlns:p14="http://schemas.microsoft.com/office/powerpoint/2010/main" val="379955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A8E89BB9-FFB6-343B-56B3-0BEB198879D6}"/>
              </a:ext>
            </a:extLst>
          </p:cNvPr>
          <p:cNvSpPr>
            <a:spLocks noGrp="1"/>
          </p:cNvSpPr>
          <p:nvPr>
            <p:ph type="title"/>
          </p:nvPr>
        </p:nvSpPr>
        <p:spPr>
          <a:xfrm>
            <a:off x="6433074" y="-752510"/>
            <a:ext cx="5149326" cy="1643663"/>
          </a:xfrm>
        </p:spPr>
        <p:txBody>
          <a:bodyPr>
            <a:normAutofit/>
          </a:bodyPr>
          <a:lstStyle/>
          <a:p>
            <a:r>
              <a:rPr lang="en-US" dirty="0"/>
              <a:t>Literature review</a:t>
            </a:r>
          </a:p>
        </p:txBody>
      </p:sp>
      <p:pic>
        <p:nvPicPr>
          <p:cNvPr id="4" name="Picture 3">
            <a:extLst>
              <a:ext uri="{FF2B5EF4-FFF2-40B4-BE49-F238E27FC236}">
                <a16:creationId xmlns:a16="http://schemas.microsoft.com/office/drawing/2014/main" id="{288CEDE5-AC39-2349-9ABE-6051A5FCC948}"/>
              </a:ext>
            </a:extLst>
          </p:cNvPr>
          <p:cNvPicPr>
            <a:picLocks noChangeAspect="1"/>
          </p:cNvPicPr>
          <p:nvPr/>
        </p:nvPicPr>
        <p:blipFill rotWithShape="1">
          <a:blip r:embed="rId2"/>
          <a:srcRect l="11397" r="32863"/>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3" name="Content Placeholder 2">
            <a:extLst>
              <a:ext uri="{FF2B5EF4-FFF2-40B4-BE49-F238E27FC236}">
                <a16:creationId xmlns:a16="http://schemas.microsoft.com/office/drawing/2014/main" id="{9A30D5A4-0543-8B99-F205-1C5A02F75B1C}"/>
              </a:ext>
            </a:extLst>
          </p:cNvPr>
          <p:cNvSpPr>
            <a:spLocks noGrp="1"/>
          </p:cNvSpPr>
          <p:nvPr>
            <p:ph idx="1"/>
          </p:nvPr>
        </p:nvSpPr>
        <p:spPr>
          <a:xfrm>
            <a:off x="6433074" y="1453128"/>
            <a:ext cx="5149326" cy="4842897"/>
          </a:xfrm>
        </p:spPr>
        <p:txBody>
          <a:bodyPr>
            <a:normAutofit/>
          </a:bodyPr>
          <a:lstStyle/>
          <a:p>
            <a:pPr marL="171450" indent="-171450" algn="l">
              <a:buFont typeface="Wingdings" pitchFamily="2" charset="2"/>
              <a:buChar char="Ø"/>
            </a:pPr>
            <a:r>
              <a:rPr lang="en-US" sz="1400" b="1" i="0" u="none" strike="noStrike" dirty="0" err="1">
                <a:effectLst/>
                <a:latin typeface="Söhne"/>
              </a:rPr>
              <a:t>Riasatian</a:t>
            </a:r>
            <a:r>
              <a:rPr lang="en-US" sz="1400" b="1" i="0" u="none" strike="noStrike" dirty="0">
                <a:effectLst/>
                <a:latin typeface="Söhne"/>
              </a:rPr>
              <a:t> et al.</a:t>
            </a:r>
            <a:r>
              <a:rPr lang="en-US" sz="1400" b="0" i="0" u="none" strike="noStrike" dirty="0">
                <a:effectLst/>
                <a:latin typeface="Söhne"/>
              </a:rPr>
              <a:t> - In their work on U-Net topologies, </a:t>
            </a:r>
            <a:r>
              <a:rPr lang="en-US" sz="1400" b="0" i="0" u="none" strike="noStrike" dirty="0" err="1">
                <a:effectLst/>
                <a:latin typeface="Söhne"/>
              </a:rPr>
              <a:t>Riasatian</a:t>
            </a:r>
            <a:r>
              <a:rPr lang="en-US" sz="1400" b="0" i="0" u="none" strike="noStrike" dirty="0">
                <a:effectLst/>
                <a:latin typeface="Söhne"/>
              </a:rPr>
              <a:t> et al. investigate various architectures for tissue segmentation in WSIs, addressing the challenge of distinguishing tissue regions amidst diverse color variations and artifacts.</a:t>
            </a:r>
          </a:p>
          <a:p>
            <a:pPr marL="171450" indent="-171450" algn="l">
              <a:buFont typeface="Wingdings" pitchFamily="2" charset="2"/>
              <a:buChar char="Ø"/>
            </a:pPr>
            <a:r>
              <a:rPr lang="en-US" sz="1400" b="1" i="0" u="none" strike="noStrike" dirty="0" err="1">
                <a:effectLst/>
                <a:latin typeface="Söhne"/>
              </a:rPr>
              <a:t>Faghani</a:t>
            </a:r>
            <a:r>
              <a:rPr lang="en-US" sz="1400" b="1" i="0" u="none" strike="noStrike" dirty="0">
                <a:effectLst/>
                <a:latin typeface="Söhne"/>
              </a:rPr>
              <a:t> et al.</a:t>
            </a:r>
            <a:r>
              <a:rPr lang="en-US" sz="1400" b="0" i="0" u="none" strike="noStrike" dirty="0">
                <a:effectLst/>
                <a:latin typeface="Söhne"/>
              </a:rPr>
              <a:t> - </a:t>
            </a:r>
            <a:r>
              <a:rPr lang="en-US" sz="1400" b="0" i="0" u="none" strike="noStrike" dirty="0" err="1">
                <a:effectLst/>
                <a:latin typeface="Söhne"/>
              </a:rPr>
              <a:t>Faghani</a:t>
            </a:r>
            <a:r>
              <a:rPr lang="en-US" sz="1400" b="0" i="0" u="none" strike="noStrike" dirty="0">
                <a:effectLst/>
                <a:latin typeface="Söhne"/>
              </a:rPr>
              <a:t> and colleagues develop an algorithm for WSI size reduction, focusing on efficiently managing WSIs by discarding unneeded background, thus facilitating more efficient WSI storage and analysis.</a:t>
            </a:r>
          </a:p>
          <a:p>
            <a:pPr marL="171450" indent="-171450" algn="l">
              <a:buFont typeface="Wingdings" pitchFamily="2" charset="2"/>
              <a:buChar char="Ø"/>
            </a:pPr>
            <a:r>
              <a:rPr lang="en-US" sz="1400" b="1" i="0" u="none" strike="noStrike" dirty="0">
                <a:effectLst/>
                <a:latin typeface="Söhne"/>
              </a:rPr>
              <a:t>Yang et al.</a:t>
            </a:r>
            <a:r>
              <a:rPr lang="en-US" sz="1400" b="0" i="0" u="none" strike="noStrike" dirty="0">
                <a:effectLst/>
                <a:latin typeface="Söhne"/>
              </a:rPr>
              <a:t> - Yang and team emphasize the importance of data preparation for AI in pathology. They discuss steps like slide acquisition, data cleaning, and annotation, highlighting the need for high-quality data in AI applications.</a:t>
            </a:r>
          </a:p>
          <a:p>
            <a:pPr marL="171450" indent="-171450" algn="l">
              <a:buFont typeface="Wingdings" pitchFamily="2" charset="2"/>
              <a:buChar char="Ø"/>
            </a:pPr>
            <a:r>
              <a:rPr lang="en-US" sz="1400" b="1" i="0" u="none" strike="noStrike" dirty="0">
                <a:effectLst/>
                <a:latin typeface="Söhne"/>
              </a:rPr>
              <a:t>Kim, Yoon, Thakur, Hwang, Lee, Kim, and Chong</a:t>
            </a:r>
            <a:r>
              <a:rPr lang="en-US" sz="1400" b="0" i="0" u="none" strike="noStrike" dirty="0">
                <a:effectLst/>
                <a:latin typeface="Söhne"/>
              </a:rPr>
              <a:t> - Their study introduces a novel segmentation approach for WSIs in colorectal cancer using PCA and DWT in a compressed domain, aiming to enhance diagnostic accuracy and information retention.</a:t>
            </a:r>
          </a:p>
        </p:txBody>
      </p:sp>
    </p:spTree>
    <p:extLst>
      <p:ext uri="{BB962C8B-B14F-4D97-AF65-F5344CB8AC3E}">
        <p14:creationId xmlns:p14="http://schemas.microsoft.com/office/powerpoint/2010/main" val="156094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4BE7-AA06-6CC8-1675-5E9EF9623B3A}"/>
              </a:ext>
            </a:extLst>
          </p:cNvPr>
          <p:cNvSpPr>
            <a:spLocks noGrp="1"/>
          </p:cNvSpPr>
          <p:nvPr>
            <p:ph type="title"/>
          </p:nvPr>
        </p:nvSpPr>
        <p:spPr/>
        <p:txBody>
          <a:bodyPr/>
          <a:lstStyle/>
          <a:p>
            <a:r>
              <a:rPr lang="en-US" dirty="0"/>
              <a:t>Methodologies</a:t>
            </a:r>
          </a:p>
        </p:txBody>
      </p:sp>
      <p:sp>
        <p:nvSpPr>
          <p:cNvPr id="3" name="Content Placeholder 2">
            <a:extLst>
              <a:ext uri="{FF2B5EF4-FFF2-40B4-BE49-F238E27FC236}">
                <a16:creationId xmlns:a16="http://schemas.microsoft.com/office/drawing/2014/main" id="{EC1F2B78-B3FF-2087-9ED2-B08B259320C7}"/>
              </a:ext>
            </a:extLst>
          </p:cNvPr>
          <p:cNvSpPr>
            <a:spLocks noGrp="1"/>
          </p:cNvSpPr>
          <p:nvPr>
            <p:ph idx="1"/>
          </p:nvPr>
        </p:nvSpPr>
        <p:spPr/>
        <p:txBody>
          <a:bodyPr>
            <a:normAutofit/>
          </a:bodyPr>
          <a:lstStyle/>
          <a:p>
            <a:r>
              <a:rPr lang="en-US" sz="2400" dirty="0"/>
              <a:t>1- Data preparation </a:t>
            </a:r>
          </a:p>
          <a:p>
            <a:r>
              <a:rPr lang="en-US" sz="2400" dirty="0"/>
              <a:t>2- Stain normalization </a:t>
            </a:r>
          </a:p>
          <a:p>
            <a:r>
              <a:rPr lang="en-US" sz="2400" dirty="0"/>
              <a:t>3- Image quality Enhancement </a:t>
            </a:r>
          </a:p>
          <a:p>
            <a:r>
              <a:rPr lang="en-US" sz="2400" dirty="0"/>
              <a:t>4- Efficiency and Scalability</a:t>
            </a:r>
          </a:p>
        </p:txBody>
      </p:sp>
    </p:spTree>
    <p:extLst>
      <p:ext uri="{BB962C8B-B14F-4D97-AF65-F5344CB8AC3E}">
        <p14:creationId xmlns:p14="http://schemas.microsoft.com/office/powerpoint/2010/main" val="400863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B8E0-47D5-2E46-35BB-1E7FE0996548}"/>
              </a:ext>
            </a:extLst>
          </p:cNvPr>
          <p:cNvSpPr>
            <a:spLocks noGrp="1"/>
          </p:cNvSpPr>
          <p:nvPr>
            <p:ph type="title"/>
          </p:nvPr>
        </p:nvSpPr>
        <p:spPr>
          <a:xfrm>
            <a:off x="91157" y="-356616"/>
            <a:ext cx="10972800" cy="1325563"/>
          </a:xfrm>
        </p:spPr>
        <p:txBody>
          <a:bodyPr/>
          <a:lstStyle/>
          <a:p>
            <a:r>
              <a:rPr lang="en-US"/>
              <a:t>Data Preparation </a:t>
            </a:r>
            <a:endParaRPr lang="en-US" dirty="0"/>
          </a:p>
        </p:txBody>
      </p:sp>
      <p:pic>
        <p:nvPicPr>
          <p:cNvPr id="5" name="Content Placeholder 4" descr="A screen shot of a computer code&#10;&#10;Description automatically generated">
            <a:extLst>
              <a:ext uri="{FF2B5EF4-FFF2-40B4-BE49-F238E27FC236}">
                <a16:creationId xmlns:a16="http://schemas.microsoft.com/office/drawing/2014/main" id="{D876E29A-2F7A-652A-E176-5831D96011A2}"/>
              </a:ext>
            </a:extLst>
          </p:cNvPr>
          <p:cNvPicPr>
            <a:picLocks noGrp="1" noChangeAspect="1"/>
          </p:cNvPicPr>
          <p:nvPr>
            <p:ph idx="1"/>
          </p:nvPr>
        </p:nvPicPr>
        <p:blipFill>
          <a:blip r:embed="rId2"/>
          <a:stretch>
            <a:fillRect/>
          </a:stretch>
        </p:blipFill>
        <p:spPr>
          <a:xfrm>
            <a:off x="308871" y="1326251"/>
            <a:ext cx="5268686" cy="2102749"/>
          </a:xfrm>
        </p:spPr>
      </p:pic>
      <p:sp>
        <p:nvSpPr>
          <p:cNvPr id="6" name="TextBox 5">
            <a:extLst>
              <a:ext uri="{FF2B5EF4-FFF2-40B4-BE49-F238E27FC236}">
                <a16:creationId xmlns:a16="http://schemas.microsoft.com/office/drawing/2014/main" id="{280C6DFE-3044-9747-AF78-4449371941EB}"/>
              </a:ext>
            </a:extLst>
          </p:cNvPr>
          <p:cNvSpPr txBox="1"/>
          <p:nvPr/>
        </p:nvSpPr>
        <p:spPr>
          <a:xfrm>
            <a:off x="478971" y="3949468"/>
            <a:ext cx="4767943" cy="1754326"/>
          </a:xfrm>
          <a:prstGeom prst="rect">
            <a:avLst/>
          </a:prstGeom>
          <a:noFill/>
        </p:spPr>
        <p:txBody>
          <a:bodyPr wrap="square" rtlCol="0">
            <a:spAutoFit/>
          </a:bodyPr>
          <a:lstStyle/>
          <a:p>
            <a:r>
              <a:rPr lang="en-US" b="0" i="0" u="none" strike="noStrike">
                <a:effectLst/>
                <a:latin typeface="Söhne"/>
              </a:rPr>
              <a:t>These functions represent the core logic for determining the quality of each patch. They evaluate whether a patch is predominantly background or has sufficient tissue content, which is critical for ensuring that the deep learning model is trained on relevant data.</a:t>
            </a:r>
            <a:endParaRPr lang="en-US" dirty="0"/>
          </a:p>
        </p:txBody>
      </p:sp>
      <p:pic>
        <p:nvPicPr>
          <p:cNvPr id="8" name="Picture 7" descr="A screen shot of a computer program&#10;&#10;Description automatically generated">
            <a:extLst>
              <a:ext uri="{FF2B5EF4-FFF2-40B4-BE49-F238E27FC236}">
                <a16:creationId xmlns:a16="http://schemas.microsoft.com/office/drawing/2014/main" id="{7C4B4C52-F59E-6F8D-C249-D1BE7B5DE332}"/>
              </a:ext>
            </a:extLst>
          </p:cNvPr>
          <p:cNvPicPr>
            <a:picLocks noChangeAspect="1"/>
          </p:cNvPicPr>
          <p:nvPr/>
        </p:nvPicPr>
        <p:blipFill>
          <a:blip r:embed="rId3"/>
          <a:stretch>
            <a:fillRect/>
          </a:stretch>
        </p:blipFill>
        <p:spPr>
          <a:xfrm>
            <a:off x="7852693" y="74449"/>
            <a:ext cx="4248150" cy="2146300"/>
          </a:xfrm>
          <a:prstGeom prst="rect">
            <a:avLst/>
          </a:prstGeom>
        </p:spPr>
      </p:pic>
      <p:pic>
        <p:nvPicPr>
          <p:cNvPr id="10" name="Picture 9">
            <a:extLst>
              <a:ext uri="{FF2B5EF4-FFF2-40B4-BE49-F238E27FC236}">
                <a16:creationId xmlns:a16="http://schemas.microsoft.com/office/drawing/2014/main" id="{97FB0083-14CD-6CA3-F269-AB0A1BB61064}"/>
              </a:ext>
            </a:extLst>
          </p:cNvPr>
          <p:cNvPicPr>
            <a:picLocks noChangeAspect="1"/>
          </p:cNvPicPr>
          <p:nvPr/>
        </p:nvPicPr>
        <p:blipFill>
          <a:blip r:embed="rId4"/>
          <a:stretch>
            <a:fillRect/>
          </a:stretch>
        </p:blipFill>
        <p:spPr>
          <a:xfrm>
            <a:off x="5938630" y="2377625"/>
            <a:ext cx="6253370" cy="2325004"/>
          </a:xfrm>
          <a:prstGeom prst="rect">
            <a:avLst/>
          </a:prstGeom>
        </p:spPr>
      </p:pic>
      <p:sp>
        <p:nvSpPr>
          <p:cNvPr id="11" name="TextBox 10">
            <a:extLst>
              <a:ext uri="{FF2B5EF4-FFF2-40B4-BE49-F238E27FC236}">
                <a16:creationId xmlns:a16="http://schemas.microsoft.com/office/drawing/2014/main" id="{3BFADF77-5099-ED0D-ECFA-B0CED21122CB}"/>
              </a:ext>
            </a:extLst>
          </p:cNvPr>
          <p:cNvSpPr txBox="1"/>
          <p:nvPr/>
        </p:nvSpPr>
        <p:spPr>
          <a:xfrm>
            <a:off x="5938630" y="4702629"/>
            <a:ext cx="5774399"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These functions illustrate the process of extracting tissue patches from WSIs. The </a:t>
            </a:r>
            <a:r>
              <a:rPr lang="en-US" b="1" dirty="0" err="1">
                <a:latin typeface="Times New Roman" panose="02020603050405020304" pitchFamily="18" charset="0"/>
                <a:cs typeface="Times New Roman" panose="02020603050405020304" pitchFamily="18" charset="0"/>
              </a:rPr>
              <a:t>parse_xml_annotations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 shows how the code handles XML files to identify ROIs, while </a:t>
            </a:r>
            <a:r>
              <a:rPr lang="en-US" b="1" dirty="0" err="1">
                <a:latin typeface="Times New Roman" panose="02020603050405020304" pitchFamily="18" charset="0"/>
                <a:cs typeface="Times New Roman" panose="02020603050405020304" pitchFamily="18" charset="0"/>
              </a:rPr>
              <a:t>extract_patches_from_wsi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demonstrates the extraction of these regions, crucial for creating a focused dataset for model training.</a:t>
            </a:r>
          </a:p>
        </p:txBody>
      </p:sp>
    </p:spTree>
    <p:extLst>
      <p:ext uri="{BB962C8B-B14F-4D97-AF65-F5344CB8AC3E}">
        <p14:creationId xmlns:p14="http://schemas.microsoft.com/office/powerpoint/2010/main" val="243549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162E-C892-A697-3CEC-F00E5B9CD0FE}"/>
              </a:ext>
            </a:extLst>
          </p:cNvPr>
          <p:cNvSpPr>
            <a:spLocks noGrp="1"/>
          </p:cNvSpPr>
          <p:nvPr>
            <p:ph type="title"/>
          </p:nvPr>
        </p:nvSpPr>
        <p:spPr>
          <a:xfrm>
            <a:off x="0" y="-334844"/>
            <a:ext cx="10972800" cy="1325563"/>
          </a:xfrm>
        </p:spPr>
        <p:txBody>
          <a:bodyPr/>
          <a:lstStyle/>
          <a:p>
            <a:r>
              <a:rPr lang="en-US" dirty="0"/>
              <a:t>Stain Normalization</a:t>
            </a:r>
          </a:p>
        </p:txBody>
      </p:sp>
      <p:pic>
        <p:nvPicPr>
          <p:cNvPr id="5" name="Content Placeholder 4">
            <a:extLst>
              <a:ext uri="{FF2B5EF4-FFF2-40B4-BE49-F238E27FC236}">
                <a16:creationId xmlns:a16="http://schemas.microsoft.com/office/drawing/2014/main" id="{BC47B2E4-9DC4-4F84-E200-B4AA0C6AFC86}"/>
              </a:ext>
            </a:extLst>
          </p:cNvPr>
          <p:cNvPicPr>
            <a:picLocks noGrp="1" noChangeAspect="1"/>
          </p:cNvPicPr>
          <p:nvPr>
            <p:ph idx="1"/>
          </p:nvPr>
        </p:nvPicPr>
        <p:blipFill>
          <a:blip r:embed="rId2"/>
          <a:stretch>
            <a:fillRect/>
          </a:stretch>
        </p:blipFill>
        <p:spPr>
          <a:xfrm>
            <a:off x="1974850" y="1111880"/>
            <a:ext cx="8242300" cy="635000"/>
          </a:xfrm>
        </p:spPr>
      </p:pic>
      <p:sp>
        <p:nvSpPr>
          <p:cNvPr id="6" name="TextBox 5">
            <a:extLst>
              <a:ext uri="{FF2B5EF4-FFF2-40B4-BE49-F238E27FC236}">
                <a16:creationId xmlns:a16="http://schemas.microsoft.com/office/drawing/2014/main" id="{528DFEF3-C405-F321-9943-5CA40BE96CA6}"/>
              </a:ext>
            </a:extLst>
          </p:cNvPr>
          <p:cNvSpPr txBox="1"/>
          <p:nvPr/>
        </p:nvSpPr>
        <p:spPr>
          <a:xfrm>
            <a:off x="1132114" y="1746880"/>
            <a:ext cx="10646229" cy="646331"/>
          </a:xfrm>
          <a:prstGeom prst="rect">
            <a:avLst/>
          </a:prstGeom>
          <a:noFill/>
        </p:spPr>
        <p:txBody>
          <a:bodyPr wrap="square" rtlCol="0">
            <a:spAutoFit/>
          </a:bodyPr>
          <a:lstStyle/>
          <a:p>
            <a:r>
              <a:rPr lang="en-US" dirty="0"/>
              <a:t>This section shows the initial step in stain normalization, which is crucial for setting a consistent staining benchmark for the entire dataset</a:t>
            </a:r>
          </a:p>
        </p:txBody>
      </p:sp>
      <p:pic>
        <p:nvPicPr>
          <p:cNvPr id="8" name="Picture 7" descr="A computer screen shot of a program&#10;&#10;Description automatically generated">
            <a:extLst>
              <a:ext uri="{FF2B5EF4-FFF2-40B4-BE49-F238E27FC236}">
                <a16:creationId xmlns:a16="http://schemas.microsoft.com/office/drawing/2014/main" id="{494472C6-2832-360F-E34E-4981B58BBEBB}"/>
              </a:ext>
            </a:extLst>
          </p:cNvPr>
          <p:cNvPicPr>
            <a:picLocks noChangeAspect="1"/>
          </p:cNvPicPr>
          <p:nvPr/>
        </p:nvPicPr>
        <p:blipFill>
          <a:blip r:embed="rId3"/>
          <a:stretch>
            <a:fillRect/>
          </a:stretch>
        </p:blipFill>
        <p:spPr>
          <a:xfrm>
            <a:off x="80914" y="2726000"/>
            <a:ext cx="4937174" cy="3020120"/>
          </a:xfrm>
          <a:prstGeom prst="rect">
            <a:avLst/>
          </a:prstGeom>
        </p:spPr>
      </p:pic>
      <p:sp>
        <p:nvSpPr>
          <p:cNvPr id="9" name="TextBox 8">
            <a:extLst>
              <a:ext uri="{FF2B5EF4-FFF2-40B4-BE49-F238E27FC236}">
                <a16:creationId xmlns:a16="http://schemas.microsoft.com/office/drawing/2014/main" id="{DE03D076-0BCB-7366-8A2E-D8AF493A3239}"/>
              </a:ext>
            </a:extLst>
          </p:cNvPr>
          <p:cNvSpPr txBox="1"/>
          <p:nvPr/>
        </p:nvSpPr>
        <p:spPr>
          <a:xfrm>
            <a:off x="5528128" y="2886653"/>
            <a:ext cx="6696529" cy="4247317"/>
          </a:xfrm>
          <a:prstGeom prst="rect">
            <a:avLst/>
          </a:prstGeom>
          <a:noFill/>
        </p:spPr>
        <p:txBody>
          <a:bodyPr wrap="square" rtlCol="0">
            <a:spAutoFit/>
          </a:bodyPr>
          <a:lstStyle/>
          <a:p>
            <a:pPr algn="l">
              <a:buFont typeface="+mj-lt"/>
              <a:buAutoNum type="arabicPeriod"/>
            </a:pPr>
            <a:r>
              <a:rPr lang="en-US" b="1" i="0" u="none" strike="noStrike" dirty="0" err="1">
                <a:effectLst/>
                <a:latin typeface="Söhne"/>
              </a:rPr>
              <a:t>adjust_intensity</a:t>
            </a:r>
            <a:r>
              <a:rPr lang="en-US" b="0" i="0" u="none" strike="noStrike" dirty="0">
                <a:effectLst/>
                <a:latin typeface="Söhne"/>
              </a:rPr>
              <a:t>:</a:t>
            </a:r>
          </a:p>
          <a:p>
            <a:pPr lvl="1" algn="l"/>
            <a:r>
              <a:rPr lang="en-US" b="0" i="0" u="none" strike="noStrike" dirty="0">
                <a:effectLst/>
                <a:latin typeface="Söhne"/>
              </a:rPr>
              <a:t>This function modifies the intensity (brightness) of an image. It converts the image to the HSV (Hue, Saturation, Value) color space and adjusts the V (Value) channel based on a specified factor. This adjustment can either increase or decrease the image's brightness, enhancing visual clarity for better tissue recognition in pathology images.</a:t>
            </a:r>
          </a:p>
          <a:p>
            <a:pPr algn="l">
              <a:buFont typeface="+mj-lt"/>
              <a:buAutoNum type="arabicPeriod"/>
            </a:pPr>
            <a:r>
              <a:rPr lang="en-US" b="1" i="0" u="none" strike="noStrike" dirty="0" err="1">
                <a:effectLst/>
                <a:latin typeface="Söhne"/>
              </a:rPr>
              <a:t>apply_staining_threshold</a:t>
            </a:r>
            <a:r>
              <a:rPr lang="en-US" b="0" i="0" u="none" strike="noStrike" dirty="0">
                <a:effectLst/>
                <a:latin typeface="Söhne"/>
              </a:rPr>
              <a:t>:</a:t>
            </a:r>
          </a:p>
          <a:p>
            <a:pPr lvl="1" algn="l"/>
            <a:r>
              <a:rPr lang="en-US" b="0" i="0" u="none" strike="noStrike" dirty="0">
                <a:effectLst/>
                <a:latin typeface="Söhne"/>
              </a:rPr>
              <a:t>This function applies a threshold to focus on areas with significant staining intensity. It converts the image to grayscale, then uses a binary threshold to isolate regions with staining intensity above a set threshold value. This step is vital for emphasizing crucial staining features and reducing the impact of less relevant or background areas in the image.</a:t>
            </a:r>
          </a:p>
          <a:p>
            <a:endParaRPr lang="en-US" dirty="0"/>
          </a:p>
        </p:txBody>
      </p:sp>
      <p:cxnSp>
        <p:nvCxnSpPr>
          <p:cNvPr id="13" name="Elbow Connector 12">
            <a:extLst>
              <a:ext uri="{FF2B5EF4-FFF2-40B4-BE49-F238E27FC236}">
                <a16:creationId xmlns:a16="http://schemas.microsoft.com/office/drawing/2014/main" id="{1C8C1426-F6F7-EB3C-2366-639977D6BC7B}"/>
              </a:ext>
            </a:extLst>
          </p:cNvPr>
          <p:cNvCxnSpPr>
            <a:cxnSpLocks/>
          </p:cNvCxnSpPr>
          <p:nvPr/>
        </p:nvCxnSpPr>
        <p:spPr>
          <a:xfrm rot="10800000" flipV="1">
            <a:off x="5222646" y="3378526"/>
            <a:ext cx="527507" cy="100948"/>
          </a:xfrm>
          <a:prstGeom prst="bentConnector3">
            <a:avLst>
              <a:gd name="adj1" fmla="val 252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0B1CE97A-4F24-FE26-1830-0191EE571A7F}"/>
              </a:ext>
            </a:extLst>
          </p:cNvPr>
          <p:cNvCxnSpPr>
            <a:cxnSpLocks/>
          </p:cNvCxnSpPr>
          <p:nvPr/>
        </p:nvCxnSpPr>
        <p:spPr>
          <a:xfrm rot="10800000">
            <a:off x="5073647" y="5545350"/>
            <a:ext cx="908959" cy="61042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433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6177EE-1356-4ED0-8FF0-61CF8817E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366681"/>
            <a:ext cx="12192000" cy="4491318"/>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4FA1C-AF05-6236-51AF-7BAF70A2E44D}"/>
              </a:ext>
            </a:extLst>
          </p:cNvPr>
          <p:cNvSpPr>
            <a:spLocks noGrp="1"/>
          </p:cNvSpPr>
          <p:nvPr>
            <p:ph type="title"/>
          </p:nvPr>
        </p:nvSpPr>
        <p:spPr>
          <a:xfrm>
            <a:off x="609600" y="552782"/>
            <a:ext cx="5910470" cy="2023673"/>
          </a:xfrm>
        </p:spPr>
        <p:txBody>
          <a:bodyPr vert="horz" lIns="91440" tIns="45720" rIns="91440" bIns="45720" rtlCol="0" anchor="ctr">
            <a:normAutofit/>
          </a:bodyPr>
          <a:lstStyle/>
          <a:p>
            <a:r>
              <a:rPr lang="en-US" kern="1200">
                <a:solidFill>
                  <a:schemeClr val="tx1"/>
                </a:solidFill>
                <a:latin typeface="+mj-lt"/>
                <a:ea typeface="+mj-ea"/>
                <a:cs typeface="+mj-cs"/>
              </a:rPr>
              <a:t>Image Quality Enhancement</a:t>
            </a:r>
          </a:p>
        </p:txBody>
      </p:sp>
      <p:sp>
        <p:nvSpPr>
          <p:cNvPr id="6" name="TextBox 5">
            <a:extLst>
              <a:ext uri="{FF2B5EF4-FFF2-40B4-BE49-F238E27FC236}">
                <a16:creationId xmlns:a16="http://schemas.microsoft.com/office/drawing/2014/main" id="{4E4E4C09-6C5C-9884-660C-7B3CD29FF413}"/>
              </a:ext>
            </a:extLst>
          </p:cNvPr>
          <p:cNvSpPr txBox="1"/>
          <p:nvPr/>
        </p:nvSpPr>
        <p:spPr>
          <a:xfrm>
            <a:off x="6776758" y="1246036"/>
            <a:ext cx="5155506" cy="2023674"/>
          </a:xfrm>
          <a:prstGeom prst="rect">
            <a:avLst/>
          </a:prstGeom>
        </p:spPr>
        <p:txBody>
          <a:bodyPr vert="horz" lIns="91440" tIns="45720" rIns="91440" bIns="45720" rtlCol="0" anchor="ctr">
            <a:normAutofit/>
          </a:bodyPr>
          <a:lstStyle/>
          <a:p>
            <a:pPr>
              <a:spcAft>
                <a:spcPts val="600"/>
              </a:spcAft>
              <a:buClr>
                <a:schemeClr val="accent5"/>
              </a:buClr>
            </a:pPr>
            <a:r>
              <a:rPr lang="en-US" sz="1500" dirty="0"/>
              <a:t>Like the data preparation, These functions are central to evaluating the quality of each image patch. </a:t>
            </a:r>
            <a:r>
              <a:rPr lang="en-US" sz="1500" dirty="0" err="1"/>
              <a:t>calculate_color_variance</a:t>
            </a:r>
            <a:r>
              <a:rPr lang="en-US" sz="1500" dirty="0"/>
              <a:t> assesses the variance in color within a patch to identify significant changes, while </a:t>
            </a:r>
            <a:r>
              <a:rPr lang="en-US" sz="1500" dirty="0" err="1"/>
              <a:t>check_intensity</a:t>
            </a:r>
            <a:r>
              <a:rPr lang="en-US" sz="1500" dirty="0"/>
              <a:t> checks if the patch's intensity is sufficient to consider it as tissue. These checks ensure that only high-quality patches with meaningful tissue content are used for analysis.</a:t>
            </a:r>
          </a:p>
        </p:txBody>
      </p:sp>
      <p:pic>
        <p:nvPicPr>
          <p:cNvPr id="5" name="Content Placeholder 4" descr="A screen shot of a computer code&#10;&#10;Description automatically generated">
            <a:extLst>
              <a:ext uri="{FF2B5EF4-FFF2-40B4-BE49-F238E27FC236}">
                <a16:creationId xmlns:a16="http://schemas.microsoft.com/office/drawing/2014/main" id="{307FAA9C-E35B-5F68-0D8A-8A763EB8431D}"/>
              </a:ext>
            </a:extLst>
          </p:cNvPr>
          <p:cNvPicPr>
            <a:picLocks noGrp="1" noChangeAspect="1"/>
          </p:cNvPicPr>
          <p:nvPr>
            <p:ph idx="1"/>
          </p:nvPr>
        </p:nvPicPr>
        <p:blipFill>
          <a:blip r:embed="rId2"/>
          <a:stretch>
            <a:fillRect/>
          </a:stretch>
        </p:blipFill>
        <p:spPr>
          <a:xfrm>
            <a:off x="6399277" y="3519644"/>
            <a:ext cx="5057540" cy="1921865"/>
          </a:xfrm>
          <a:prstGeom prst="rect">
            <a:avLst/>
          </a:prstGeom>
        </p:spPr>
      </p:pic>
      <p:pic>
        <p:nvPicPr>
          <p:cNvPr id="8" name="Picture 7">
            <a:extLst>
              <a:ext uri="{FF2B5EF4-FFF2-40B4-BE49-F238E27FC236}">
                <a16:creationId xmlns:a16="http://schemas.microsoft.com/office/drawing/2014/main" id="{82E07574-E33E-FED4-4829-0FC00397F9F9}"/>
              </a:ext>
            </a:extLst>
          </p:cNvPr>
          <p:cNvPicPr>
            <a:picLocks noChangeAspect="1"/>
          </p:cNvPicPr>
          <p:nvPr/>
        </p:nvPicPr>
        <p:blipFill>
          <a:blip r:embed="rId3"/>
          <a:stretch>
            <a:fillRect/>
          </a:stretch>
        </p:blipFill>
        <p:spPr>
          <a:xfrm>
            <a:off x="315131" y="4012007"/>
            <a:ext cx="5477593" cy="600333"/>
          </a:xfrm>
          <a:prstGeom prst="rect">
            <a:avLst/>
          </a:prstGeom>
        </p:spPr>
      </p:pic>
      <p:sp>
        <p:nvSpPr>
          <p:cNvPr id="9" name="TextBox 8">
            <a:extLst>
              <a:ext uri="{FF2B5EF4-FFF2-40B4-BE49-F238E27FC236}">
                <a16:creationId xmlns:a16="http://schemas.microsoft.com/office/drawing/2014/main" id="{7AB50395-1CFA-28B8-B545-39D9D2B67CFC}"/>
              </a:ext>
            </a:extLst>
          </p:cNvPr>
          <p:cNvSpPr txBox="1"/>
          <p:nvPr/>
        </p:nvSpPr>
        <p:spPr>
          <a:xfrm>
            <a:off x="400338" y="4667747"/>
            <a:ext cx="4887402" cy="1477328"/>
          </a:xfrm>
          <a:prstGeom prst="rect">
            <a:avLst/>
          </a:prstGeom>
          <a:noFill/>
        </p:spPr>
        <p:txBody>
          <a:bodyPr wrap="square" rtlCol="0">
            <a:spAutoFit/>
          </a:bodyPr>
          <a:lstStyle/>
          <a:p>
            <a:r>
              <a:rPr lang="en-US" dirty="0"/>
              <a:t>This function combines the results of color variance and intensity checks to determine if a patch is likely to contain relevant tissue. It is a crucial step in filtering out non-tissue areas or low-quality patches from the dataset.</a:t>
            </a:r>
          </a:p>
        </p:txBody>
      </p:sp>
      <p:cxnSp>
        <p:nvCxnSpPr>
          <p:cNvPr id="11" name="Curved Connector 10">
            <a:extLst>
              <a:ext uri="{FF2B5EF4-FFF2-40B4-BE49-F238E27FC236}">
                <a16:creationId xmlns:a16="http://schemas.microsoft.com/office/drawing/2014/main" id="{B59FD3AC-A496-3FA0-F795-878A3208290D}"/>
              </a:ext>
            </a:extLst>
          </p:cNvPr>
          <p:cNvCxnSpPr>
            <a:cxnSpLocks/>
          </p:cNvCxnSpPr>
          <p:nvPr/>
        </p:nvCxnSpPr>
        <p:spPr>
          <a:xfrm rot="5400000" flipH="1" flipV="1">
            <a:off x="10910896" y="3552591"/>
            <a:ext cx="1274874" cy="18303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31C88CEF-1D6F-6BB4-2150-326C7B70B7BF}"/>
              </a:ext>
            </a:extLst>
          </p:cNvPr>
          <p:cNvCxnSpPr/>
          <p:nvPr/>
        </p:nvCxnSpPr>
        <p:spPr>
          <a:xfrm rot="10800000" flipV="1">
            <a:off x="5027087" y="4594866"/>
            <a:ext cx="464949" cy="3382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74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E3F6-6A7B-EDC5-77A6-50CF043DBC44}"/>
              </a:ext>
            </a:extLst>
          </p:cNvPr>
          <p:cNvSpPr>
            <a:spLocks noGrp="1"/>
          </p:cNvSpPr>
          <p:nvPr>
            <p:ph type="title"/>
          </p:nvPr>
        </p:nvSpPr>
        <p:spPr>
          <a:xfrm>
            <a:off x="206644" y="-186135"/>
            <a:ext cx="10972800" cy="1325563"/>
          </a:xfrm>
        </p:spPr>
        <p:txBody>
          <a:bodyPr/>
          <a:lstStyle/>
          <a:p>
            <a:r>
              <a:rPr lang="en-US" dirty="0"/>
              <a:t>Efficiency &amp; Scalability</a:t>
            </a:r>
          </a:p>
        </p:txBody>
      </p:sp>
      <p:pic>
        <p:nvPicPr>
          <p:cNvPr id="5" name="Content Placeholder 4" descr="A screen shot of a computer&#10;&#10;Description automatically generated">
            <a:extLst>
              <a:ext uri="{FF2B5EF4-FFF2-40B4-BE49-F238E27FC236}">
                <a16:creationId xmlns:a16="http://schemas.microsoft.com/office/drawing/2014/main" id="{82391862-72C1-BC85-58DC-5729C86E40BB}"/>
              </a:ext>
            </a:extLst>
          </p:cNvPr>
          <p:cNvPicPr>
            <a:picLocks noGrp="1" noChangeAspect="1"/>
          </p:cNvPicPr>
          <p:nvPr>
            <p:ph idx="1"/>
          </p:nvPr>
        </p:nvPicPr>
        <p:blipFill>
          <a:blip r:embed="rId2"/>
          <a:stretch>
            <a:fillRect/>
          </a:stretch>
        </p:blipFill>
        <p:spPr>
          <a:xfrm>
            <a:off x="3208149" y="1546225"/>
            <a:ext cx="4969790" cy="1498600"/>
          </a:xfrm>
        </p:spPr>
      </p:pic>
      <p:sp>
        <p:nvSpPr>
          <p:cNvPr id="6" name="TextBox 5">
            <a:extLst>
              <a:ext uri="{FF2B5EF4-FFF2-40B4-BE49-F238E27FC236}">
                <a16:creationId xmlns:a16="http://schemas.microsoft.com/office/drawing/2014/main" id="{69224C0B-3755-ECD5-F410-176DB0B1968C}"/>
              </a:ext>
            </a:extLst>
          </p:cNvPr>
          <p:cNvSpPr txBox="1"/>
          <p:nvPr/>
        </p:nvSpPr>
        <p:spPr>
          <a:xfrm>
            <a:off x="206643" y="3451622"/>
            <a:ext cx="7062062"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code snippet shows how Python's multiprocessing is used to parallelize the stain normalization process. The use of Pool with </a:t>
            </a:r>
            <a:r>
              <a:rPr lang="en-US" b="1" dirty="0" err="1">
                <a:latin typeface="Times New Roman" panose="02020603050405020304" pitchFamily="18" charset="0"/>
                <a:cs typeface="Times New Roman" panose="02020603050405020304" pitchFamily="18" charset="0"/>
              </a:rPr>
              <a:t>multiprocessing.cpu_count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optimizes the processing by using all available CPU cores, enhancing efficiency.</a:t>
            </a:r>
          </a:p>
          <a:p>
            <a:r>
              <a:rPr lang="en-US" dirty="0">
                <a:latin typeface="Times New Roman" panose="02020603050405020304" pitchFamily="18" charset="0"/>
                <a:cs typeface="Times New Roman" panose="02020603050405020304" pitchFamily="18" charset="0"/>
              </a:rPr>
              <a:t>Also, </a:t>
            </a:r>
            <a:r>
              <a:rPr lang="en-US" b="0" i="0" u="none" strike="noStrike" dirty="0">
                <a:effectLst/>
                <a:latin typeface="Times New Roman" panose="02020603050405020304" pitchFamily="18" charset="0"/>
                <a:cs typeface="Times New Roman" panose="02020603050405020304" pitchFamily="18" charset="0"/>
              </a:rPr>
              <a:t>This demonstrates the application of parallel processing to the extended stain normalization tasks, including intensity adjustment and staining threshold application, ensuring the pipeline processes large batches of images swiftly.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472437"/>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118</TotalTime>
  <Words>1188</Words>
  <Application>Microsoft Macintosh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Avenir Next LT Pro</vt:lpstr>
      <vt:lpstr>Posterama</vt:lpstr>
      <vt:lpstr>Söhne</vt:lpstr>
      <vt:lpstr>Times New Roman</vt:lpstr>
      <vt:lpstr>Wingdings</vt:lpstr>
      <vt:lpstr>SplashVTI</vt:lpstr>
      <vt:lpstr>Enhanced Preprocessing Techniques for Deep Learning in Pathology Image Analysis  </vt:lpstr>
      <vt:lpstr>Introduction </vt:lpstr>
      <vt:lpstr>Objective </vt:lpstr>
      <vt:lpstr>Literature review</vt:lpstr>
      <vt:lpstr>Methodologies</vt:lpstr>
      <vt:lpstr>Data Preparation </vt:lpstr>
      <vt:lpstr>Stain Normalization</vt:lpstr>
      <vt:lpstr>Image Quality Enhancement</vt:lpstr>
      <vt:lpstr>Efficiency &amp; Scalability</vt:lpstr>
      <vt:lpstr>Results </vt:lpstr>
      <vt:lpstr>Conclusion </vt:lpstr>
      <vt:lpstr>Resources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Preprocessing Techniques for Deep Learning in Pathology Image Analysis  </dc:title>
  <dc:creator>RAYYAN AHMAD ZUHAIR AL-HAJ</dc:creator>
  <cp:lastModifiedBy>RAYYAN AHMAD ZUHAIR AL-HAJ</cp:lastModifiedBy>
  <cp:revision>2</cp:revision>
  <dcterms:created xsi:type="dcterms:W3CDTF">2024-01-16T16:29:34Z</dcterms:created>
  <dcterms:modified xsi:type="dcterms:W3CDTF">2024-01-17T12:50:40Z</dcterms:modified>
</cp:coreProperties>
</file>