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04900-5EB3-4E43-BBD8-0E740F7729DE}">
  <a:tblStyle styleId="{5B704900-5EB3-4E43-BBD8-0E740F7729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{5B704900-5EB3-4E43-BBD8-0E740F7729DE}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11700" y="1057575"/>
            <a:ext cx="3706500" cy="3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quality of a hashing function is based on three characteristics.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i="1"/>
              <a:t>Speed </a:t>
            </a:r>
            <a:r>
              <a:rPr lang="en" sz="1200" i="1"/>
              <a:t>- the time complexity of the function. </a:t>
            </a:r>
            <a:endParaRPr sz="1200"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i="1"/>
              <a:t>Consistency- </a:t>
            </a:r>
            <a:r>
              <a:rPr lang="en" sz="1200" i="1"/>
              <a:t>given the same input, does the function always produce the same output?</a:t>
            </a:r>
            <a:endParaRPr sz="1200" i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i="1"/>
              <a:t>Frequency of Collisions</a:t>
            </a:r>
            <a:r>
              <a:rPr lang="en" sz="1200" i="1"/>
              <a:t> - how likely is it that two different values will have the same hash code?</a:t>
            </a:r>
            <a:endParaRPr sz="12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the space to the right, explain why each of these characteristics is important, and how a </a:t>
            </a:r>
            <a:r>
              <a:rPr lang="en" sz="1200" b="1" i="1"/>
              <a:t>bad</a:t>
            </a:r>
            <a:r>
              <a:rPr lang="en" sz="1200"/>
              <a:t> hash function would perform in each area.</a:t>
            </a:r>
            <a:endParaRPr sz="120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4479300" y="189000"/>
          <a:ext cx="4246075" cy="4474200"/>
        </p:xfrm>
        <a:graphic>
          <a:graphicData uri="http://schemas.openxmlformats.org/drawingml/2006/table">
            <a:tbl>
              <a:tblPr>
                <a:noFill/>
                <a:tableStyleId>{5B704900-5EB3-4E43-BBD8-0E740F7729DE}</a:tableStyleId>
              </a:tblPr>
              <a:tblGrid>
                <a:gridCol w="42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Speed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Consistency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Frequency of Collisions</a:t>
                      </a:r>
                      <a:endParaRPr sz="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5188500" y="905175"/>
            <a:ext cx="3706500" cy="3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One possible hash function would use the sum the value of the ASCII characters in a string as the hash code for the string.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Implement such a function in the space to the top left. Remember, you can use the </a:t>
            </a:r>
            <a:r>
              <a:rPr lang="en" sz="1200" b="1" i="1" dirty="0">
                <a:solidFill>
                  <a:srgbClr val="EA9999"/>
                </a:solidFill>
              </a:rPr>
              <a:t>built-in</a:t>
            </a:r>
            <a:r>
              <a:rPr lang="en" sz="1200" dirty="0">
                <a:solidFill>
                  <a:srgbClr val="EA9999"/>
                </a:solidFill>
              </a:rPr>
              <a:t> </a:t>
            </a:r>
            <a:r>
              <a:rPr lang="en" sz="1200" dirty="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ord()</a:t>
            </a:r>
            <a:r>
              <a:rPr lang="en" sz="1200" dirty="0"/>
              <a:t> function to convert a character into its ASCII value (an integer).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In the space to the bottom left, discuss how you think this hash function would perform relative to the three characteristics (</a:t>
            </a:r>
            <a:r>
              <a:rPr lang="en" sz="1200" b="1" i="1" dirty="0">
                <a:solidFill>
                  <a:srgbClr val="EA9999"/>
                </a:solidFill>
              </a:rPr>
              <a:t>speed</a:t>
            </a:r>
            <a:r>
              <a:rPr lang="en" sz="1200" dirty="0"/>
              <a:t>, </a:t>
            </a:r>
            <a:r>
              <a:rPr lang="en" sz="1200" b="1" i="1" dirty="0">
                <a:solidFill>
                  <a:srgbClr val="EA9999"/>
                </a:solidFill>
              </a:rPr>
              <a:t>consistency</a:t>
            </a:r>
            <a:r>
              <a:rPr lang="en" sz="1200" dirty="0"/>
              <a:t>, and </a:t>
            </a:r>
            <a:r>
              <a:rPr lang="en" sz="1200" b="1" i="1" dirty="0">
                <a:solidFill>
                  <a:srgbClr val="EA9999"/>
                </a:solidFill>
              </a:rPr>
              <a:t>frequency of collisions</a:t>
            </a:r>
            <a:r>
              <a:rPr lang="en" sz="1200" dirty="0"/>
              <a:t>).</a:t>
            </a:r>
            <a:endParaRPr sz="1200" dirty="0"/>
          </a:p>
        </p:txBody>
      </p:sp>
      <p:graphicFrame>
        <p:nvGraphicFramePr>
          <p:cNvPr id="98" name="Google Shape;98;p16"/>
          <p:cNvGraphicFramePr/>
          <p:nvPr/>
        </p:nvGraphicFramePr>
        <p:xfrm>
          <a:off x="160950" y="210000"/>
          <a:ext cx="4503550" cy="4453200"/>
        </p:xfrm>
        <a:graphic>
          <a:graphicData uri="http://schemas.openxmlformats.org/drawingml/2006/table">
            <a:tbl>
              <a:tblPr>
                <a:noFill/>
                <a:tableStyleId>{5B704900-5EB3-4E43-BBD8-0E740F7729DE}</a:tableStyleId>
              </a:tblPr>
              <a:tblGrid>
                <a:gridCol w="450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2"/>
          </p:nvPr>
        </p:nvSpPr>
        <p:spPr>
          <a:xfrm>
            <a:off x="311700" y="1059775"/>
            <a:ext cx="3706500" cy="38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Another hashing function modifies the ASCII values of the characters in a string in some way rather than simply adding them together. Consider the following function: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Implement a hash function that uses this formula in the space on the top right. Then, in the </a:t>
            </a:r>
            <a:r>
              <a:rPr lang="en" sz="1200" dirty="0">
                <a:solidFill>
                  <a:schemeClr val="lt1"/>
                </a:solidFill>
              </a:rPr>
              <a:t>space to the bottom right, discuss how you think this hash function would perform relative to the three characteristics (</a:t>
            </a:r>
            <a:r>
              <a:rPr lang="en" sz="1200" b="1" i="1" dirty="0">
                <a:solidFill>
                  <a:srgbClr val="EA9999"/>
                </a:solidFill>
              </a:rPr>
              <a:t>speed</a:t>
            </a:r>
            <a:r>
              <a:rPr lang="en" sz="1200" dirty="0">
                <a:solidFill>
                  <a:schemeClr val="lt1"/>
                </a:solidFill>
              </a:rPr>
              <a:t>, </a:t>
            </a:r>
            <a:r>
              <a:rPr lang="en" sz="1200" b="1" i="1" dirty="0">
                <a:solidFill>
                  <a:srgbClr val="EA9999"/>
                </a:solidFill>
              </a:rPr>
              <a:t>consistency</a:t>
            </a:r>
            <a:r>
              <a:rPr lang="en" sz="1200" dirty="0">
                <a:solidFill>
                  <a:schemeClr val="lt1"/>
                </a:solidFill>
              </a:rPr>
              <a:t>, and </a:t>
            </a:r>
            <a:r>
              <a:rPr lang="en" sz="1200" b="1" i="1" dirty="0">
                <a:solidFill>
                  <a:srgbClr val="EA9999"/>
                </a:solidFill>
              </a:rPr>
              <a:t>frequency of collisions</a:t>
            </a:r>
            <a:r>
              <a:rPr lang="en" sz="1200" dirty="0">
                <a:solidFill>
                  <a:schemeClr val="lt1"/>
                </a:solidFill>
              </a:rPr>
              <a:t>).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38" y="1699860"/>
            <a:ext cx="3221476" cy="186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4504350" y="210000"/>
          <a:ext cx="4503550" cy="4453200"/>
        </p:xfrm>
        <a:graphic>
          <a:graphicData uri="http://schemas.openxmlformats.org/drawingml/2006/table">
            <a:tbl>
              <a:tblPr>
                <a:noFill/>
                <a:tableStyleId>{5B704900-5EB3-4E43-BBD8-0E740F7729DE}</a:tableStyleId>
              </a:tblPr>
              <a:tblGrid>
                <a:gridCol w="450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1885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4966750" y="752775"/>
            <a:ext cx="4010400" cy="4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count collisions is to use a list of integers, initially set to all 0s, and then increment the value at each index as collisions occur. If the value at an index is 0 or 1, no collisions occurred. For any other value </a:t>
            </a:r>
            <a:r>
              <a:rPr lang="en" b="1" i="1">
                <a:solidFill>
                  <a:srgbClr val="EA9999"/>
                </a:solidFill>
              </a:rPr>
              <a:t>C</a:t>
            </a:r>
            <a:r>
              <a:rPr lang="en"/>
              <a:t> when </a:t>
            </a:r>
            <a:r>
              <a:rPr lang="en" b="1" i="1">
                <a:solidFill>
                  <a:srgbClr val="EA9999"/>
                </a:solidFill>
              </a:rPr>
              <a:t>C &gt; 1</a:t>
            </a:r>
            <a:r>
              <a:rPr lang="en"/>
              <a:t>, the number of collisions is </a:t>
            </a:r>
            <a:r>
              <a:rPr lang="en" b="1" i="1">
                <a:solidFill>
                  <a:srgbClr val="EA9999"/>
                </a:solidFill>
              </a:rPr>
              <a:t>C - 1</a:t>
            </a:r>
            <a:r>
              <a:rPr lang="en"/>
              <a:t>,  e.g. if the value is 5, then 4 collisions occurred.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lang="en" b="1" i="1">
                <a:solidFill>
                  <a:srgbClr val="EA9999"/>
                </a:solidFill>
              </a:rPr>
              <a:t>t</a:t>
            </a:r>
            <a:r>
              <a:rPr lang="en"/>
              <a:t> be the total number of collisions counted in such a list, and </a:t>
            </a:r>
            <a:r>
              <a:rPr lang="en" b="1" i="1">
                <a:solidFill>
                  <a:srgbClr val="EA9999"/>
                </a:solidFill>
              </a:rPr>
              <a:t>i</a:t>
            </a:r>
            <a:r>
              <a:rPr lang="en"/>
              <a:t> be the total number of indexes at which at least one collision occurred. The average number of collisions is therefore</a:t>
            </a:r>
            <a:r>
              <a:rPr lang="en" b="1" i="1"/>
              <a:t> </a:t>
            </a:r>
            <a:r>
              <a:rPr lang="en" b="1" i="1">
                <a:solidFill>
                  <a:srgbClr val="EA9999"/>
                </a:solidFill>
              </a:rPr>
              <a:t>t / i</a:t>
            </a:r>
            <a:r>
              <a:rPr lang="en" b="1"/>
              <a:t>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that, given a list in which the collisions at each index have been counted, computes and returns the </a:t>
            </a:r>
            <a:r>
              <a:rPr lang="en" b="1" i="1">
                <a:solidFill>
                  <a:srgbClr val="EA9999"/>
                </a:solidFill>
              </a:rPr>
              <a:t>total number of collisions</a:t>
            </a:r>
            <a:r>
              <a:rPr lang="en"/>
              <a:t> and the </a:t>
            </a:r>
            <a:r>
              <a:rPr lang="en" b="1" i="1">
                <a:solidFill>
                  <a:srgbClr val="EA9999"/>
                </a:solidFill>
              </a:rPr>
              <a:t>average number of collisions</a:t>
            </a:r>
            <a:r>
              <a:rPr lang="en"/>
              <a:t>.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36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601</Words>
  <Application>Microsoft Office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Merriweather</vt:lpstr>
      <vt:lpstr>Roboto</vt:lpstr>
      <vt:lpstr>Paradigm</vt:lpstr>
      <vt:lpstr>Problem Solving Session</vt:lpstr>
      <vt:lpstr>Problem Solving Team Members</vt:lpstr>
      <vt:lpstr>Problem Solving 1</vt:lpstr>
      <vt:lpstr>Problem Solving 2</vt:lpstr>
      <vt:lpstr>Problem Solving 3</vt:lpstr>
      <vt:lpstr>Problem Solving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dc:creator>dell</dc:creator>
  <cp:lastModifiedBy>Rayyan  Mahtab</cp:lastModifiedBy>
  <cp:revision>2</cp:revision>
  <dcterms:modified xsi:type="dcterms:W3CDTF">2025-05-29T00:07:18Z</dcterms:modified>
</cp:coreProperties>
</file>