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38"/>
  </p:notesMasterIdLst>
  <p:handoutMasterIdLst>
    <p:handoutMasterId r:id="rId39"/>
  </p:handoutMasterIdLst>
  <p:sldIdLst>
    <p:sldId id="2159" r:id="rId3"/>
    <p:sldId id="2321" r:id="rId4"/>
    <p:sldId id="2349" r:id="rId5"/>
    <p:sldId id="2320" r:id="rId6"/>
    <p:sldId id="2280" r:id="rId7"/>
    <p:sldId id="2271" r:id="rId8"/>
    <p:sldId id="2323" r:id="rId9"/>
    <p:sldId id="2324" r:id="rId10"/>
    <p:sldId id="2325" r:id="rId11"/>
    <p:sldId id="2326" r:id="rId12"/>
    <p:sldId id="2350" r:id="rId13"/>
    <p:sldId id="2327" r:id="rId14"/>
    <p:sldId id="2352" r:id="rId15"/>
    <p:sldId id="2328" r:id="rId16"/>
    <p:sldId id="2329" r:id="rId17"/>
    <p:sldId id="2331" r:id="rId18"/>
    <p:sldId id="2353" r:id="rId19"/>
    <p:sldId id="2332" r:id="rId20"/>
    <p:sldId id="2333" r:id="rId21"/>
    <p:sldId id="2334" r:id="rId22"/>
    <p:sldId id="2354" r:id="rId23"/>
    <p:sldId id="2335" r:id="rId24"/>
    <p:sldId id="2336" r:id="rId25"/>
    <p:sldId id="2337" r:id="rId26"/>
    <p:sldId id="2338" r:id="rId27"/>
    <p:sldId id="2339" r:id="rId28"/>
    <p:sldId id="2340" r:id="rId29"/>
    <p:sldId id="2341" r:id="rId30"/>
    <p:sldId id="2343" r:id="rId31"/>
    <p:sldId id="2344" r:id="rId32"/>
    <p:sldId id="2345" r:id="rId33"/>
    <p:sldId id="2346" r:id="rId34"/>
    <p:sldId id="2347" r:id="rId35"/>
    <p:sldId id="2348" r:id="rId36"/>
    <p:sldId id="2293" r:id="rId37"/>
  </p:sldIdLst>
  <p:sldSz cx="9144000" cy="6858000" type="screen4x3"/>
  <p:notesSz cx="6815138" cy="9931400"/>
  <p:custDataLst>
    <p:tags r:id="rId40"/>
  </p:custDataLst>
  <p:defaultTextStyle>
    <a:defPPr>
      <a:defRPr lang="zh-CN"/>
    </a:defPPr>
    <a:lvl1pPr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>
          <p15:clr>
            <a:srgbClr val="A4A3A4"/>
          </p15:clr>
        </p15:guide>
        <p15:guide id="2" pos="2880">
          <p15:clr>
            <a:srgbClr val="A4A3A4"/>
          </p15:clr>
        </p15:guide>
        <p15:guide id="3" pos="4195" userDrawn="1">
          <p15:clr>
            <a:srgbClr val="A4A3A4"/>
          </p15:clr>
        </p15:guide>
        <p15:guide id="4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99"/>
    <a:srgbClr val="66FF66"/>
    <a:srgbClr val="FFFFFF"/>
    <a:srgbClr val="CC3300"/>
    <a:srgbClr val="FF99FF"/>
    <a:srgbClr val="86BC64"/>
    <a:srgbClr val="FFFFCC"/>
    <a:srgbClr val="0E706E"/>
    <a:srgbClr val="0D7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4" autoAdjust="0"/>
    <p:restoredTop sz="95204" autoAdjust="0"/>
  </p:normalViewPr>
  <p:slideViewPr>
    <p:cSldViewPr>
      <p:cViewPr varScale="1">
        <p:scale>
          <a:sx n="91" d="100"/>
          <a:sy n="91" d="100"/>
        </p:scale>
        <p:origin x="1744" y="192"/>
      </p:cViewPr>
      <p:guideLst>
        <p:guide orient="horz" pos="3748"/>
        <p:guide pos="2880"/>
        <p:guide pos="4195"/>
        <p:guide pos="5465"/>
      </p:guideLst>
    </p:cSldViewPr>
  </p:slideViewPr>
  <p:outlineViewPr>
    <p:cViewPr>
      <p:scale>
        <a:sx n="33" d="100"/>
        <a:sy n="33" d="100"/>
      </p:scale>
      <p:origin x="0" y="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86"/>
    </p:cViewPr>
  </p:sorterViewPr>
  <p:notesViewPr>
    <p:cSldViewPr>
      <p:cViewPr varScale="1">
        <p:scale>
          <a:sx n="71" d="100"/>
          <a:sy n="71" d="100"/>
        </p:scale>
        <p:origin x="-2274" y="-114"/>
      </p:cViewPr>
      <p:guideLst>
        <p:guide orient="horz" pos="3128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tags" Target="tags/tag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DD7F52D-F085-4CD2-A7CA-4AE6214067E6}" type="datetimeFigureOut">
              <a:rPr lang="zh-CN" altLang="en-US"/>
              <a:pPr>
                <a:defRPr/>
              </a:pPr>
              <a:t>2020/5/28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6080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923B7C-81D8-47A3-B5E4-D3EA080C53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12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8050"/>
            <a:ext cx="5453062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fld id="{89A25885-19A0-4B7A-B2E2-AF4EC845AC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676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 txBox="1">
            <a:spLocks noGrp="1"/>
          </p:cNvSpPr>
          <p:nvPr/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F9D0F3F-235A-4A0B-83EE-3E1B42D6A0DD}" type="slidenum">
              <a:rPr lang="zh-CN" altLang="en-US" i="0" smtClean="0">
                <a:solidFill>
                  <a:srgbClr val="0000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</a:pPr>
              <a:t>1</a:t>
            </a:fld>
            <a:endParaRPr lang="en-US" altLang="zh-CN" i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068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A2441-49ED-4A52-B3CC-5A1149BC51AC}" type="datetime1">
              <a:rPr lang="zh-CN" altLang="en-US" smtClean="0"/>
              <a:pPr>
                <a:defRPr/>
              </a:pPr>
              <a:t>2020/5/28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</a:t>
            </a:r>
            <a:r>
              <a:rPr lang="zh-CN" altLang="en-US" dirty="0" smtClean="0"/>
              <a:t>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471601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-99392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539552" y="980728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083517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-91281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6"/>
          <p:cNvSpPr>
            <a:spLocks noGrp="1" noChangeArrowheads="1"/>
          </p:cNvSpPr>
          <p:nvPr>
            <p:ph type="dt" sz="half" idx="10"/>
          </p:nvPr>
        </p:nvSpPr>
        <p:spPr>
          <a:xfrm>
            <a:off x="3429000" y="6248400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36285-3C6A-4A93-8657-E500CB968B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F6130-A1B0-40F4-A496-F2F55E2F44B1}" type="datetime1">
              <a:rPr lang="zh-CN" altLang="en-US" smtClean="0"/>
              <a:pPr>
                <a:defRPr/>
              </a:pPr>
              <a:t>2020/5/28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2BED8-E368-4E8F-BE90-7083DDA10F91}" type="datetime1">
              <a:rPr lang="zh-CN" altLang="en-US" smtClean="0"/>
              <a:pPr>
                <a:defRPr/>
              </a:pPr>
              <a:t>2020/5/28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D4AE9-050C-4B7F-B272-FA384BD23015}" type="datetime1">
              <a:rPr lang="zh-CN" altLang="en-US" smtClean="0"/>
              <a:pPr>
                <a:defRPr/>
              </a:pPr>
              <a:t>2020/5/28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81A83-785E-4D80-94E7-591D3C3AD6FF}" type="datetime1">
              <a:rPr lang="zh-CN" altLang="en-US" smtClean="0"/>
              <a:pPr>
                <a:defRPr/>
              </a:pPr>
              <a:t>2020/5/28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7959B-1BC1-4FDE-88B2-3CAC26DD58F7}" type="datetime1">
              <a:rPr lang="zh-CN" altLang="en-US" smtClean="0"/>
              <a:pPr>
                <a:defRPr/>
              </a:pPr>
              <a:t>2020/5/28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9BA08-BA34-4DD9-B7F1-D711E644256C}" type="datetime1">
              <a:rPr lang="zh-CN" altLang="en-US" smtClean="0"/>
              <a:pPr>
                <a:defRPr/>
              </a:pPr>
              <a:t>2020/5/28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4313"/>
            <a:ext cx="2057400" cy="5878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4313"/>
            <a:ext cx="6019800" cy="5878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F9DB9-E29A-49BF-A83A-344AADB27BAD}" type="datetime1">
              <a:rPr lang="zh-CN" altLang="en-US" smtClean="0"/>
              <a:pPr>
                <a:defRPr/>
              </a:pPr>
              <a:t>2020/5/28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/>
          <a:srcRect t="23912" b="39018"/>
          <a:stretch>
            <a:fillRect/>
          </a:stretch>
        </p:blipFill>
        <p:spPr bwMode="auto">
          <a:xfrm>
            <a:off x="0" y="2060575"/>
            <a:ext cx="91440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989138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ea typeface="宋体" pitchFamily="2" charset="-122"/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 rot="10800000">
            <a:off x="0" y="42926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ea typeface="宋体" pitchFamily="2" charset="-122"/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B1F97EB9-7652-462B-90E9-768B5D23F71B}" type="datetime1">
              <a:rPr lang="zh-CN" altLang="en-US" smtClean="0"/>
              <a:pPr>
                <a:defRPr/>
              </a:pPr>
              <a:t>2020/5/28</a:t>
            </a:fld>
            <a:endParaRPr lang="en-US" altLang="zh-CN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9144000" cy="836613"/>
            <a:chOff x="0" y="0"/>
            <a:chExt cx="9144000" cy="836613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7" name="Picture 8"/>
            <p:cNvPicPr>
              <a:picLocks noChangeAspect="1" noChangeArrowheads="1"/>
            </p:cNvPicPr>
            <p:nvPr userDrawn="1"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dirty="0" smtClean="0"/>
              <a:t>单击此处编辑母版文本样式</a:t>
            </a:r>
          </a:p>
          <a:p>
            <a:pPr marL="812800" lvl="1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</a:pPr>
            <a:r>
              <a:rPr lang="zh-CN" altLang="en-US" dirty="0" smtClean="0"/>
              <a:t>第二级</a:t>
            </a:r>
          </a:p>
          <a:p>
            <a:pPr marL="1143000" lvl="2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‹#›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7" r:id="rId2"/>
    <p:sldLayoutId id="2147483669" r:id="rId3"/>
    <p:sldLayoutId id="2147483671" r:id="rId4"/>
    <p:sldLayoutId id="2147483672" r:id="rId5"/>
    <p:sldLayoutId id="2147483677" r:id="rId6"/>
    <p:sldLayoutId id="2147483706" r:id="rId7"/>
    <p:sldLayoutId id="2147483714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400" dirty="0" smtClean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lang="zh-CN" altLang="en-US" sz="2000" dirty="0" smtClean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000" dirty="0" smtClean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9"/>
          <p:cNvSpPr>
            <a:spLocks noChangeArrowheads="1"/>
          </p:cNvSpPr>
          <p:nvPr/>
        </p:nvSpPr>
        <p:spPr bwMode="black">
          <a:xfrm>
            <a:off x="251520" y="2164873"/>
            <a:ext cx="4086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1778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b="1" i="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《</a:t>
            </a:r>
            <a:r>
              <a:rPr lang="zh-CN" altLang="en-US" b="1" i="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计算机系统基础实验</a:t>
            </a:r>
            <a:r>
              <a:rPr lang="en-US" altLang="zh-CN" b="1" i="0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》</a:t>
            </a:r>
            <a:endParaRPr lang="zh-CN" altLang="en-US" i="0" dirty="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531" name="Rectangle 10"/>
          <p:cNvSpPr>
            <a:spLocks noChangeArrowheads="1"/>
          </p:cNvSpPr>
          <p:nvPr/>
        </p:nvSpPr>
        <p:spPr bwMode="black">
          <a:xfrm>
            <a:off x="611560" y="2852936"/>
            <a:ext cx="440863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200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LAB3 - </a:t>
            </a:r>
            <a:r>
              <a:rPr lang="zh-CN" altLang="en-US" sz="3200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缓冲区溢出攻击</a:t>
            </a:r>
          </a:p>
        </p:txBody>
      </p:sp>
      <p:sp>
        <p:nvSpPr>
          <p:cNvPr id="22533" name="矩形 2"/>
          <p:cNvSpPr>
            <a:spLocks noChangeArrowheads="1"/>
          </p:cNvSpPr>
          <p:nvPr/>
        </p:nvSpPr>
        <p:spPr bwMode="auto">
          <a:xfrm>
            <a:off x="4984105" y="2996952"/>
            <a:ext cx="19832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1778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2800" b="1" i="0" dirty="0" smtClean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2020 </a:t>
            </a:r>
            <a:r>
              <a:rPr lang="zh-CN" altLang="en-US" sz="2800" b="1" i="0" dirty="0" smtClean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春季</a:t>
            </a:r>
            <a:endParaRPr lang="zh-CN" altLang="en-US" sz="4800" i="0" dirty="0" smtClean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2534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717032"/>
            <a:ext cx="16748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538" y="4365625"/>
            <a:ext cx="2811462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black">
          <a:xfrm>
            <a:off x="467544" y="4657186"/>
            <a:ext cx="5936952" cy="954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i="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华中科技大学</a:t>
            </a:r>
            <a:r>
              <a:rPr lang="en-US" altLang="zh-CN" sz="2000" i="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《</a:t>
            </a:r>
            <a:r>
              <a:rPr lang="zh-CN" altLang="en-US" sz="2000" i="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计算机系统基础</a:t>
            </a:r>
            <a:r>
              <a:rPr lang="en-US" altLang="zh-CN" sz="2000" i="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》</a:t>
            </a:r>
            <a:r>
              <a:rPr lang="zh-CN" altLang="en-US" sz="2000" i="0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课程组</a:t>
            </a:r>
            <a:endParaRPr lang="en-US" altLang="zh-CN" sz="2000" i="0" dirty="0" smtClean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415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Smoke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构造攻击</a:t>
            </a:r>
            <a:r>
              <a:rPr lang="zh-CN" altLang="zh-CN" dirty="0"/>
              <a:t>字符串</a:t>
            </a:r>
            <a:r>
              <a:rPr lang="zh-CN" altLang="zh-CN" dirty="0" smtClean="0"/>
              <a:t>作为</a:t>
            </a:r>
            <a:r>
              <a:rPr lang="zh-CN" altLang="en-US" dirty="0" smtClean="0"/>
              <a:t>目标程序</a:t>
            </a:r>
            <a:r>
              <a:rPr lang="zh-CN" altLang="zh-CN" dirty="0" smtClean="0"/>
              <a:t>输入，造成</a:t>
            </a:r>
            <a:r>
              <a:rPr lang="zh-CN" altLang="zh-CN" dirty="0"/>
              <a:t>缓冲区溢出，</a:t>
            </a:r>
            <a:r>
              <a:rPr lang="zh-CN" altLang="zh-CN" dirty="0" smtClean="0"/>
              <a:t>使</a:t>
            </a:r>
            <a:r>
              <a:rPr lang="en-US" altLang="zh-CN" dirty="0" err="1" smtClean="0"/>
              <a:t>getbuf</a:t>
            </a:r>
            <a:r>
              <a:rPr lang="en-US" altLang="zh-CN" dirty="0"/>
              <a:t>()</a:t>
            </a:r>
            <a:r>
              <a:rPr lang="zh-CN" altLang="zh-CN" dirty="0"/>
              <a:t>返回时</a:t>
            </a:r>
            <a:r>
              <a:rPr lang="zh-CN" altLang="zh-CN" dirty="0" smtClean="0"/>
              <a:t>不返回</a:t>
            </a:r>
            <a:r>
              <a:rPr lang="zh-CN" altLang="zh-CN" dirty="0"/>
              <a:t>到</a:t>
            </a:r>
            <a:r>
              <a:rPr lang="en-US" altLang="zh-CN" dirty="0"/>
              <a:t>test</a:t>
            </a:r>
            <a:r>
              <a:rPr lang="zh-CN" altLang="zh-CN" dirty="0" smtClean="0"/>
              <a:t>函数，</a:t>
            </a:r>
            <a:r>
              <a:rPr lang="zh-CN" altLang="zh-CN" dirty="0"/>
              <a:t>而是转向执行</a:t>
            </a:r>
            <a:r>
              <a:rPr lang="en-US" altLang="zh-CN" dirty="0" smtClean="0"/>
              <a:t>smoke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攻击成功界面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943" r="943"/>
          <a:stretch/>
        </p:blipFill>
        <p:spPr>
          <a:xfrm>
            <a:off x="899592" y="4685124"/>
            <a:ext cx="7488832" cy="1444052"/>
          </a:xfrm>
          <a:prstGeom prst="rect">
            <a:avLst/>
          </a:prstGeom>
        </p:spPr>
      </p:pic>
      <p:sp>
        <p:nvSpPr>
          <p:cNvPr id="6" name="Rectangle 4"/>
          <p:cNvSpPr>
            <a:spLocks/>
          </p:cNvSpPr>
          <p:nvPr/>
        </p:nvSpPr>
        <p:spPr bwMode="auto">
          <a:xfrm>
            <a:off x="1475656" y="1988840"/>
            <a:ext cx="6552728" cy="195751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smoke()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 err="1">
                <a:solidFill>
                  <a:srgbClr val="CC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b="1" kern="0" dirty="0">
                <a:solidFill>
                  <a:srgbClr val="CC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("Smoke!: You called smoke()\n");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exit(0);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880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Smoke</a:t>
            </a:r>
            <a:r>
              <a:rPr lang="zh-CN" altLang="en-US" dirty="0" smtClean="0"/>
              <a:t>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 smtClean="0"/>
              <a:t>调用函数</a:t>
            </a:r>
            <a:endParaRPr lang="en-US" altLang="zh-CN" dirty="0" smtClean="0"/>
          </a:p>
          <a:p>
            <a:r>
              <a:rPr lang="zh-CN" altLang="en-US" dirty="0" smtClean="0"/>
              <a:t>只需攻击返回地址区域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61352" y="1268760"/>
            <a:ext cx="3828044" cy="5112568"/>
            <a:chOff x="2943484" y="1988835"/>
            <a:chExt cx="3686270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943484" y="3468294"/>
              <a:ext cx="616067" cy="355654"/>
              <a:chOff x="3150504" y="3438221"/>
              <a:chExt cx="346538" cy="355654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150504" y="3438221"/>
                <a:ext cx="346538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52" y="3777150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946004" y="5034058"/>
              <a:ext cx="621649" cy="379808"/>
              <a:chOff x="2887503" y="4332646"/>
              <a:chExt cx="621649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887503" y="4332646"/>
                <a:ext cx="621649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值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</a:t>
              </a:r>
              <a:r>
                <a:rPr lang="en-US" altLang="zh-CN" dirty="0" err="1" smtClean="0">
                  <a:solidFill>
                    <a:srgbClr val="000000"/>
                  </a:solidFill>
                </a:rPr>
                <a:t>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 smtClean="0">
                  <a:solidFill>
                    <a:srgbClr val="000000"/>
                  </a:solidFill>
                </a:rPr>
                <a:t>buf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 smtClean="0"/>
                <a:t>buf</a:t>
              </a:r>
              <a:r>
                <a:rPr lang="en-US" altLang="zh-CN" dirty="0" smtClean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返回地址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209500" y="2864263"/>
            <a:ext cx="652816" cy="2690112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413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Fizz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构造攻击字串造成</a:t>
            </a:r>
            <a:r>
              <a:rPr lang="zh-CN" altLang="en-US" dirty="0"/>
              <a:t>缓冲区溢出，</a:t>
            </a:r>
            <a:r>
              <a:rPr lang="zh-CN" altLang="en-US" dirty="0" smtClean="0"/>
              <a:t>使目标程序调用</a:t>
            </a:r>
            <a:r>
              <a:rPr lang="en-US" altLang="zh-CN" dirty="0" smtClean="0"/>
              <a:t>fizz</a:t>
            </a:r>
            <a:r>
              <a:rPr lang="zh-CN" altLang="en-US" dirty="0" smtClean="0"/>
              <a:t>函数，并将</a:t>
            </a:r>
            <a:r>
              <a:rPr lang="en-US" altLang="zh-CN" dirty="0"/>
              <a:t>cookie</a:t>
            </a:r>
            <a:r>
              <a:rPr lang="zh-CN" altLang="en-US" dirty="0"/>
              <a:t>值作为参数传递给</a:t>
            </a:r>
            <a:r>
              <a:rPr lang="en-US" altLang="zh-CN" dirty="0"/>
              <a:t>fizz</a:t>
            </a:r>
            <a:r>
              <a:rPr lang="zh-CN" altLang="en-US" dirty="0" smtClean="0"/>
              <a:t>函数，使</a:t>
            </a:r>
            <a:r>
              <a:rPr lang="en-US" altLang="zh-CN" dirty="0" smtClean="0"/>
              <a:t>fizz</a:t>
            </a:r>
            <a:r>
              <a:rPr lang="zh-CN" altLang="en-US" dirty="0" smtClean="0"/>
              <a:t>函数中的判断成功，需仔细</a:t>
            </a:r>
            <a:r>
              <a:rPr lang="zh-CN" altLang="en-US" dirty="0"/>
              <a:t>考虑将</a:t>
            </a:r>
            <a:r>
              <a:rPr lang="en-US" altLang="zh-CN" dirty="0"/>
              <a:t>cookie</a:t>
            </a:r>
            <a:r>
              <a:rPr lang="zh-CN" altLang="en-US" dirty="0"/>
              <a:t>放置在栈中什么位置。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791580" y="2996704"/>
            <a:ext cx="7560840" cy="302433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fizz(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if 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("Fizz!: You called fizz(0x%x)\n", </a:t>
            </a:r>
            <a:r>
              <a:rPr lang="en-US" altLang="zh-CN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validate(1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} 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b="1" kern="0" dirty="0" err="1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You called fizz(0x%x)\n",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exit(0);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286055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fizz</a:t>
            </a:r>
            <a:r>
              <a:rPr lang="zh-CN" altLang="en-US" dirty="0" smtClean="0"/>
              <a:t>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 smtClean="0"/>
              <a:t>用正确参数调用其他函数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攻击返回地址区域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攻击函数参数区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05811" y="1268760"/>
            <a:ext cx="3883586" cy="5112568"/>
            <a:chOff x="2889999" y="1988835"/>
            <a:chExt cx="3739755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889999" y="3140274"/>
              <a:ext cx="616067" cy="355654"/>
              <a:chOff x="3120418" y="3110201"/>
              <a:chExt cx="346538" cy="355654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120418" y="3110201"/>
                <a:ext cx="346538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151922" y="3424430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946004" y="5034058"/>
              <a:ext cx="621649" cy="379808"/>
              <a:chOff x="2887503" y="4332646"/>
              <a:chExt cx="621649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887503" y="4332646"/>
                <a:ext cx="621649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值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</a:t>
              </a:r>
              <a:r>
                <a:rPr lang="en-US" altLang="zh-CN" dirty="0" err="1" smtClean="0">
                  <a:solidFill>
                    <a:srgbClr val="000000"/>
                  </a:solidFill>
                </a:rPr>
                <a:t>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 smtClean="0">
                  <a:solidFill>
                    <a:srgbClr val="000000"/>
                  </a:solidFill>
                </a:rPr>
                <a:t>buf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 smtClean="0"/>
                <a:t>buf</a:t>
              </a:r>
              <a:r>
                <a:rPr lang="en-US" altLang="zh-CN" dirty="0" smtClean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返回地址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209500" y="1977028"/>
            <a:ext cx="652816" cy="3577347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057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Fizz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生成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攻击成功界面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目标程序也会显示用户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makecookie</a:t>
            </a:r>
            <a:r>
              <a:rPr lang="zh-CN" altLang="en-US" dirty="0" smtClean="0"/>
              <a:t>可不用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1" y="1534247"/>
            <a:ext cx="7573053" cy="9096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 </a:t>
            </a:r>
            <a:r>
              <a:rPr lang="en-US" altLang="zh-CN" i="0" dirty="0" err="1">
                <a:solidFill>
                  <a:srgbClr val="66FF66"/>
                </a:solidFill>
              </a:rPr>
              <a:t>makecookie</a:t>
            </a:r>
            <a:r>
              <a:rPr lang="en-US" altLang="zh-CN" i="0" dirty="0">
                <a:solidFill>
                  <a:srgbClr val="66FF66"/>
                </a:solidFill>
              </a:rPr>
              <a:t> U201414557                      </a:t>
            </a:r>
            <a:r>
              <a:rPr lang="zh-CN" altLang="en-US" i="0" dirty="0">
                <a:solidFill>
                  <a:srgbClr val="66FF66"/>
                </a:solidFill>
              </a:rPr>
              <a:t>生成</a:t>
            </a:r>
            <a:r>
              <a:rPr lang="en-US" altLang="zh-CN" i="0" dirty="0">
                <a:solidFill>
                  <a:srgbClr val="66FF66"/>
                </a:solidFill>
              </a:rPr>
              <a:t>cookie</a:t>
            </a:r>
            <a:r>
              <a:rPr lang="zh-CN" altLang="en-US" i="0" dirty="0">
                <a:solidFill>
                  <a:srgbClr val="66FF66"/>
                </a:solidFill>
              </a:rPr>
              <a:t>方法</a:t>
            </a:r>
            <a:endParaRPr lang="en-US" altLang="zh-CN" i="0" dirty="0">
              <a:solidFill>
                <a:srgbClr val="66FF66"/>
              </a:solidFill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0x5f405c9a                              </a:t>
            </a:r>
            <a:r>
              <a:rPr lang="en-US" altLang="zh-CN" i="0" dirty="0" err="1">
                <a:solidFill>
                  <a:srgbClr val="66FF66"/>
                </a:solidFill>
              </a:rPr>
              <a:t>0x5f405c9a</a:t>
            </a:r>
            <a:r>
              <a:rPr lang="en-US" altLang="zh-CN" i="0" dirty="0">
                <a:solidFill>
                  <a:srgbClr val="66FF66"/>
                </a:solidFill>
              </a:rPr>
              <a:t> </a:t>
            </a:r>
            <a:r>
              <a:rPr lang="zh-CN" altLang="en-US" i="0" dirty="0">
                <a:solidFill>
                  <a:srgbClr val="66FF66"/>
                </a:solidFill>
              </a:rPr>
              <a:t>即为根据学号生成的</a:t>
            </a:r>
            <a:r>
              <a:rPr lang="en-US" altLang="zh-CN" i="0" dirty="0">
                <a:solidFill>
                  <a:srgbClr val="66FF66"/>
                </a:solidFill>
              </a:rPr>
              <a:t>cookie</a:t>
            </a:r>
            <a:r>
              <a:rPr lang="zh-CN" altLang="en-US" i="0" dirty="0">
                <a:solidFill>
                  <a:srgbClr val="66FF66"/>
                </a:solidFill>
              </a:rPr>
              <a:t>。</a:t>
            </a:r>
          </a:p>
        </p:txBody>
      </p:sp>
      <p:pic>
        <p:nvPicPr>
          <p:cNvPr id="7" name="图片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" r="2062"/>
          <a:stretch/>
        </p:blipFill>
        <p:spPr>
          <a:xfrm>
            <a:off x="899591" y="3140969"/>
            <a:ext cx="7573053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4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构造攻击字串，使目标程序调用</a:t>
            </a:r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bang</a:t>
            </a:r>
            <a:r>
              <a:rPr lang="zh-CN" altLang="en-US" dirty="0" smtClean="0"/>
              <a:t>函数，要将函数中全局变量</a:t>
            </a:r>
            <a:r>
              <a:rPr lang="en-US" altLang="zh-CN" dirty="0" err="1">
                <a:solidFill>
                  <a:srgbClr val="FF0000"/>
                </a:solidFill>
              </a:rPr>
              <a:t>global_value</a:t>
            </a:r>
            <a:r>
              <a:rPr lang="zh-CN" altLang="en-US" dirty="0" smtClean="0"/>
              <a:t>篡改为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值，使相应判断成功，需要在缓冲区中</a:t>
            </a:r>
            <a:r>
              <a:rPr lang="zh-CN" altLang="en-US" dirty="0" smtClean="0">
                <a:solidFill>
                  <a:srgbClr val="CC3300"/>
                </a:solidFill>
              </a:rPr>
              <a:t>注入恶意代码</a:t>
            </a:r>
            <a:r>
              <a:rPr lang="zh-CN" altLang="en-US" dirty="0" smtClean="0"/>
              <a:t>篡改全局变量。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546448" y="2852936"/>
            <a:ext cx="8136904" cy="324036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bang(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cookie)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err="1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("Bang!: You set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to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  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validate(2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 else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exit(0);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920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CC3300"/>
                </a:solidFill>
              </a:rPr>
              <a:t>挑战：</a:t>
            </a:r>
            <a:r>
              <a:rPr lang="zh-CN" altLang="en-US" dirty="0" smtClean="0"/>
              <a:t>攻击字符串中包含用户自己编写的恶意代码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546448" y="3429000"/>
            <a:ext cx="8136904" cy="295232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bang(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cookie)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err="1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("Bang!: You set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to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  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validate(2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 else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exit(0</a:t>
            </a: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926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bang</a:t>
            </a:r>
            <a:r>
              <a:rPr lang="zh-CN" altLang="en-US" dirty="0" smtClean="0"/>
              <a:t>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 smtClean="0"/>
              <a:t>调用其他函数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攻击返回地址区域</a:t>
            </a:r>
            <a:endParaRPr lang="en-US" altLang="zh-CN" dirty="0" smtClean="0"/>
          </a:p>
          <a:p>
            <a:r>
              <a:rPr lang="zh-CN" altLang="en-US" dirty="0" smtClean="0"/>
              <a:t>篡改全局变量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简单字符串覆盖做不到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需编写</a:t>
            </a:r>
            <a:r>
              <a:rPr lang="zh-CN" altLang="en-US" dirty="0"/>
              <a:t>恶意代码，插入到攻击字符串合适位置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当被调用函数返回时，</a:t>
            </a:r>
            <a:r>
              <a:rPr lang="zh-CN" altLang="en-US" dirty="0"/>
              <a:t>应先</a:t>
            </a:r>
            <a:r>
              <a:rPr lang="zh-CN" altLang="zh-CN" dirty="0" smtClean="0"/>
              <a:t>转向这</a:t>
            </a:r>
            <a:r>
              <a:rPr lang="zh-CN" altLang="zh-CN" dirty="0"/>
              <a:t>段</a:t>
            </a:r>
            <a:r>
              <a:rPr lang="zh-CN" altLang="en-US" dirty="0" smtClean="0"/>
              <a:t>恶意</a:t>
            </a:r>
            <a:r>
              <a:rPr lang="zh-CN" altLang="en-US" dirty="0"/>
              <a:t>代码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恶意</a:t>
            </a:r>
            <a:r>
              <a:rPr lang="zh-CN" altLang="en-US" dirty="0"/>
              <a:t>代码负责篡改全局变量，并跳转到</a:t>
            </a:r>
            <a:r>
              <a:rPr lang="en-US" altLang="zh-CN" dirty="0"/>
              <a:t>bang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60400" y="1268760"/>
            <a:ext cx="3828996" cy="5112568"/>
            <a:chOff x="2942567" y="1988835"/>
            <a:chExt cx="3687187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942567" y="3168648"/>
              <a:ext cx="616067" cy="355654"/>
              <a:chOff x="3149988" y="3138575"/>
              <a:chExt cx="346538" cy="355654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149988" y="3138575"/>
                <a:ext cx="346538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946004" y="5034058"/>
              <a:ext cx="621649" cy="379808"/>
              <a:chOff x="2887503" y="4332646"/>
              <a:chExt cx="621649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887503" y="4332646"/>
                <a:ext cx="621649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值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</a:t>
              </a:r>
              <a:r>
                <a:rPr lang="en-US" altLang="zh-CN" dirty="0" err="1" smtClean="0">
                  <a:solidFill>
                    <a:srgbClr val="000000"/>
                  </a:solidFill>
                </a:rPr>
                <a:t>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 smtClean="0">
                  <a:solidFill>
                    <a:srgbClr val="000000"/>
                  </a:solidFill>
                </a:rPr>
                <a:t>buf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 smtClean="0"/>
                <a:t>buf</a:t>
              </a:r>
              <a:r>
                <a:rPr lang="en-US" altLang="zh-CN" dirty="0" smtClean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返回地址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l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/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198227" y="2864263"/>
            <a:ext cx="652816" cy="2666248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l"/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09340" y="4426450"/>
            <a:ext cx="652816" cy="1119455"/>
          </a:xfrm>
          <a:prstGeom prst="rect">
            <a:avLst/>
          </a:prstGeom>
          <a:solidFill>
            <a:srgbClr val="FFC000"/>
          </a:solid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en-US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 意 代 码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761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0000FF"/>
                </a:solidFill>
              </a:rPr>
              <a:t>如何构造含有</a:t>
            </a:r>
            <a:r>
              <a:rPr lang="zh-CN" altLang="en-US" dirty="0">
                <a:solidFill>
                  <a:srgbClr val="0000FF"/>
                </a:solidFill>
              </a:rPr>
              <a:t>恶意</a:t>
            </a:r>
            <a:r>
              <a:rPr lang="zh-CN" altLang="zh-CN" dirty="0">
                <a:solidFill>
                  <a:srgbClr val="0000FF"/>
                </a:solidFill>
              </a:rPr>
              <a:t>攻击代码的攻击字符串？</a:t>
            </a:r>
            <a:r>
              <a:rPr lang="en-US" altLang="zh-CN" dirty="0">
                <a:solidFill>
                  <a:srgbClr val="0000FF"/>
                </a:solidFill>
              </a:rPr>
              <a:t>  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zh-CN" altLang="zh-CN" dirty="0" smtClean="0"/>
              <a:t>编写汇编</a:t>
            </a:r>
            <a:r>
              <a:rPr lang="zh-CN" altLang="zh-CN" dirty="0"/>
              <a:t>代码文件</a:t>
            </a:r>
            <a:r>
              <a:rPr lang="en-US" altLang="zh-CN" dirty="0" err="1"/>
              <a:t>asm.s</a:t>
            </a:r>
            <a:r>
              <a:rPr lang="zh-CN" altLang="zh-CN" dirty="0" smtClean="0"/>
              <a:t>，将</a:t>
            </a:r>
            <a:r>
              <a:rPr lang="zh-CN" altLang="zh-CN" dirty="0"/>
              <a:t>该</a:t>
            </a:r>
            <a:r>
              <a:rPr lang="zh-CN" altLang="zh-CN" dirty="0" smtClean="0"/>
              <a:t>文件编译</a:t>
            </a:r>
            <a:r>
              <a:rPr lang="zh-CN" altLang="zh-CN" dirty="0"/>
              <a:t>成机器</a:t>
            </a:r>
            <a:r>
              <a:rPr lang="zh-CN" altLang="zh-CN" dirty="0" smtClean="0"/>
              <a:t>代码</a:t>
            </a:r>
            <a:r>
              <a:rPr lang="en-US" altLang="zh-CN" dirty="0" smtClean="0"/>
              <a:t>  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FF0000"/>
                </a:solidFill>
              </a:rPr>
              <a:t>gcc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m32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c </a:t>
            </a:r>
            <a:r>
              <a:rPr lang="en-US" altLang="zh-CN" dirty="0" err="1" smtClean="0">
                <a:solidFill>
                  <a:srgbClr val="FF0000"/>
                </a:solidFill>
              </a:rPr>
              <a:t>asm.s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 </a:t>
            </a:r>
            <a:r>
              <a:rPr lang="zh-CN" altLang="en-US" dirty="0" smtClean="0"/>
              <a:t>反汇编</a:t>
            </a:r>
            <a:r>
              <a:rPr lang="en-US" altLang="zh-CN" dirty="0" err="1" smtClean="0"/>
              <a:t>asm.o</a:t>
            </a:r>
            <a:r>
              <a:rPr lang="zh-CN" altLang="en-US" dirty="0" smtClean="0"/>
              <a:t>得到恶意代码</a:t>
            </a:r>
            <a:r>
              <a:rPr lang="zh-CN" altLang="zh-CN" dirty="0" smtClean="0"/>
              <a:t>字节序列</a:t>
            </a:r>
            <a:r>
              <a:rPr lang="zh-CN" altLang="en-US" dirty="0" smtClean="0"/>
              <a:t>，插入攻击字符串适当位置</a:t>
            </a:r>
            <a:endParaRPr lang="en-US" altLang="zh-CN" dirty="0" smtClean="0"/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 smtClean="0">
                <a:solidFill>
                  <a:srgbClr val="FF0000"/>
                </a:solidFill>
              </a:rPr>
              <a:t>objdump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zh-CN" dirty="0">
                <a:solidFill>
                  <a:srgbClr val="FF0000"/>
                </a:solidFill>
              </a:rPr>
              <a:t>–</a:t>
            </a:r>
            <a:r>
              <a:rPr lang="en-US" altLang="zh-CN" dirty="0">
                <a:solidFill>
                  <a:srgbClr val="FF0000"/>
                </a:solidFill>
              </a:rPr>
              <a:t>d </a:t>
            </a:r>
            <a:r>
              <a:rPr lang="en-US" altLang="zh-CN" dirty="0" err="1" smtClean="0">
                <a:solidFill>
                  <a:srgbClr val="FF0000"/>
                </a:solidFill>
              </a:rPr>
              <a:t>asm.o</a:t>
            </a:r>
            <a:endParaRPr lang="en-US" altLang="zh-CN" b="1" dirty="0"/>
          </a:p>
          <a:p>
            <a:r>
              <a:rPr lang="zh-CN" altLang="en-US" dirty="0" smtClean="0"/>
              <a:t>攻击成功界面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18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" r="1"/>
          <a:stretch/>
        </p:blipFill>
        <p:spPr>
          <a:xfrm>
            <a:off x="807188" y="4005064"/>
            <a:ext cx="7529624" cy="146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1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前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次攻击</a:t>
            </a:r>
            <a:r>
              <a:rPr lang="zh-CN" altLang="en-US" dirty="0"/>
              <a:t>都是</a:t>
            </a:r>
            <a:r>
              <a:rPr lang="zh-CN" altLang="en-US" dirty="0" smtClean="0"/>
              <a:t>使目标程序</a:t>
            </a:r>
            <a:r>
              <a:rPr lang="zh-CN" altLang="en-US" dirty="0">
                <a:solidFill>
                  <a:srgbClr val="00B050"/>
                </a:solidFill>
              </a:rPr>
              <a:t>跳转</a:t>
            </a:r>
            <a:r>
              <a:rPr lang="zh-CN" altLang="en-US" dirty="0" smtClean="0">
                <a:solidFill>
                  <a:srgbClr val="00B050"/>
                </a:solidFill>
              </a:rPr>
              <a:t>到特定函数</a:t>
            </a:r>
            <a:r>
              <a:rPr lang="zh-CN" altLang="en-US" dirty="0" smtClean="0"/>
              <a:t>，进而利用</a:t>
            </a:r>
            <a:r>
              <a:rPr lang="en-US" altLang="zh-CN" dirty="0" smtClean="0"/>
              <a:t>exit</a:t>
            </a:r>
            <a:r>
              <a:rPr lang="zh-CN" altLang="en-US" dirty="0" smtClean="0"/>
              <a:t>函数结束目标程序运行，攻击造成的</a:t>
            </a:r>
            <a:r>
              <a:rPr lang="zh-CN" altLang="en-US" dirty="0" smtClean="0">
                <a:solidFill>
                  <a:srgbClr val="C00000"/>
                </a:solidFill>
              </a:rPr>
              <a:t>栈帧结构破坏</a:t>
            </a:r>
            <a:r>
              <a:rPr lang="zh-CN" altLang="en-US" dirty="0" smtClean="0"/>
              <a:t>是</a:t>
            </a:r>
            <a:r>
              <a:rPr lang="zh-CN" altLang="en-US" dirty="0"/>
              <a:t>可接受的。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Boom</a:t>
            </a:r>
            <a:r>
              <a:rPr lang="zh-CN" altLang="en-US" dirty="0" smtClean="0"/>
              <a:t>要求更</a:t>
            </a:r>
            <a:r>
              <a:rPr lang="zh-CN" altLang="en-US" dirty="0"/>
              <a:t>高明</a:t>
            </a:r>
            <a:r>
              <a:rPr lang="zh-CN" altLang="en-US" dirty="0" smtClean="0"/>
              <a:t>的攻击，要求被攻击程序能返回</a:t>
            </a:r>
            <a:r>
              <a:rPr lang="zh-CN" altLang="en-US" dirty="0"/>
              <a:t>到</a:t>
            </a:r>
            <a:r>
              <a:rPr lang="zh-CN" altLang="en-US" dirty="0" smtClean="0"/>
              <a:t>原调用函数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继续</a:t>
            </a:r>
            <a:r>
              <a:rPr lang="zh-CN" altLang="en-US" dirty="0"/>
              <a:t>执行</a:t>
            </a:r>
            <a:r>
              <a:rPr lang="en-US" altLang="zh-CN" dirty="0"/>
              <a:t>——</a:t>
            </a:r>
            <a:r>
              <a:rPr lang="zh-CN" altLang="en-US" dirty="0"/>
              <a:t>即调用函数感觉不到攻击行为。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FF"/>
                </a:solidFill>
              </a:rPr>
              <a:t>挑战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还原对栈帧结构的任何破坏</a:t>
            </a:r>
            <a:endParaRPr lang="zh-CN" altLang="en-US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19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6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</a:t>
            </a:r>
            <a:r>
              <a:rPr lang="zh-CN" altLang="en-US" dirty="0"/>
              <a:t>数据与文件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328592"/>
          </a:xfrm>
        </p:spPr>
        <p:txBody>
          <a:bodyPr/>
          <a:lstStyle/>
          <a:p>
            <a:r>
              <a:rPr lang="zh-CN" altLang="en-US" dirty="0"/>
              <a:t>实验数据包：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lab3.tar</a:t>
            </a:r>
          </a:p>
          <a:p>
            <a:pPr marL="342900" lvl="1" indent="-342900">
              <a:buFont typeface="Wingdings" pitchFamily="2" charset="2"/>
              <a:buChar char="n"/>
            </a:pPr>
            <a:r>
              <a:rPr lang="zh-CN" altLang="zh-CN" sz="2400" dirty="0">
                <a:solidFill>
                  <a:schemeClr val="tx1"/>
                </a:solidFill>
              </a:rPr>
              <a:t>解压</a:t>
            </a:r>
            <a:r>
              <a:rPr lang="zh-CN" altLang="en-US" sz="2400" dirty="0">
                <a:solidFill>
                  <a:schemeClr val="tx1"/>
                </a:solidFill>
              </a:rPr>
              <a:t>命令</a:t>
            </a:r>
            <a:r>
              <a:rPr lang="en-US" altLang="zh-CN" sz="2800" dirty="0">
                <a:solidFill>
                  <a:schemeClr val="tx1"/>
                </a:solidFill>
              </a:rPr>
              <a:t>   </a:t>
            </a:r>
            <a:r>
              <a:rPr lang="en-US" altLang="zh-CN" sz="2800" dirty="0">
                <a:solidFill>
                  <a:srgbClr val="FF0000"/>
                </a:solidFill>
              </a:rPr>
              <a:t>tar </a:t>
            </a:r>
            <a:r>
              <a:rPr lang="en-US" altLang="zh-CN" sz="2800" dirty="0" err="1">
                <a:solidFill>
                  <a:srgbClr val="FF0000"/>
                </a:solidFill>
              </a:rPr>
              <a:t>vxf</a:t>
            </a:r>
            <a:r>
              <a:rPr lang="en-US" altLang="zh-CN" sz="2800" dirty="0">
                <a:solidFill>
                  <a:srgbClr val="FF0000"/>
                </a:solidFill>
              </a:rPr>
              <a:t> lab3.tar</a:t>
            </a:r>
          </a:p>
          <a:p>
            <a:pPr marL="342900" lvl="1" indent="-342900">
              <a:buFont typeface="Wingdings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</a:rPr>
              <a:t>数据包中</a:t>
            </a:r>
            <a:r>
              <a:rPr lang="zh-CN" altLang="zh-CN" sz="2400" dirty="0">
                <a:solidFill>
                  <a:schemeClr val="tx1"/>
                </a:solidFill>
              </a:rPr>
              <a:t>至少包含下</a:t>
            </a:r>
            <a:r>
              <a:rPr lang="zh-CN" altLang="en-US" sz="2400" dirty="0">
                <a:solidFill>
                  <a:schemeClr val="tx1"/>
                </a:solidFill>
              </a:rPr>
              <a:t>面</a:t>
            </a:r>
            <a:r>
              <a:rPr lang="zh-CN" altLang="zh-CN" sz="2400" dirty="0">
                <a:solidFill>
                  <a:schemeClr val="tx1"/>
                </a:solidFill>
              </a:rPr>
              <a:t>四个文件：</a:t>
            </a:r>
          </a:p>
          <a:p>
            <a:pPr lvl="1">
              <a:lnSpc>
                <a:spcPct val="15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err="1">
                <a:solidFill>
                  <a:srgbClr val="FF0000"/>
                </a:solidFill>
              </a:rPr>
              <a:t>bufbomb</a:t>
            </a:r>
            <a:r>
              <a:rPr lang="zh-CN" altLang="zh-CN" sz="2200" dirty="0">
                <a:solidFill>
                  <a:schemeClr val="tx1"/>
                </a:solidFill>
              </a:rPr>
              <a:t>：</a:t>
            </a:r>
            <a:r>
              <a:rPr lang="en-US" altLang="zh-CN" sz="2200" dirty="0">
                <a:solidFill>
                  <a:schemeClr val="tx1"/>
                </a:solidFill>
              </a:rPr>
              <a:t>    </a:t>
            </a:r>
            <a:r>
              <a:rPr lang="zh-CN" altLang="en-US" sz="2200" dirty="0">
                <a:solidFill>
                  <a:schemeClr val="tx1"/>
                </a:solidFill>
              </a:rPr>
              <a:t>可执行程序，</a:t>
            </a:r>
            <a:r>
              <a:rPr lang="zh-CN" altLang="zh-CN" sz="2200" dirty="0">
                <a:solidFill>
                  <a:schemeClr val="tx1"/>
                </a:solidFill>
              </a:rPr>
              <a:t>攻击目标程序</a:t>
            </a:r>
          </a:p>
          <a:p>
            <a:pPr lvl="1">
              <a:lnSpc>
                <a:spcPct val="15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err="1">
                <a:solidFill>
                  <a:srgbClr val="FF0000"/>
                </a:solidFill>
              </a:rPr>
              <a:t>bufbomb.c</a:t>
            </a:r>
            <a:r>
              <a:rPr lang="zh-CN" altLang="zh-CN" sz="2200" dirty="0">
                <a:solidFill>
                  <a:schemeClr val="tx1"/>
                </a:solidFill>
              </a:rPr>
              <a:t>：</a:t>
            </a:r>
            <a:r>
              <a:rPr lang="en-US" altLang="zh-CN" sz="2200" dirty="0">
                <a:solidFill>
                  <a:schemeClr val="tx1"/>
                </a:solidFill>
              </a:rPr>
              <a:t>  C</a:t>
            </a:r>
            <a:r>
              <a:rPr lang="zh-CN" altLang="en-US" sz="2200" dirty="0">
                <a:solidFill>
                  <a:schemeClr val="tx1"/>
                </a:solidFill>
              </a:rPr>
              <a:t>语言源程序，</a:t>
            </a:r>
            <a:r>
              <a:rPr lang="zh-CN" altLang="zh-CN" sz="2200" dirty="0">
                <a:solidFill>
                  <a:schemeClr val="tx1"/>
                </a:solidFill>
              </a:rPr>
              <a:t>目标程序的主程序</a:t>
            </a:r>
          </a:p>
          <a:p>
            <a:pPr lvl="1">
              <a:lnSpc>
                <a:spcPct val="15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err="1">
                <a:solidFill>
                  <a:srgbClr val="FF0000"/>
                </a:solidFill>
              </a:rPr>
              <a:t>makecookie</a:t>
            </a:r>
            <a:r>
              <a:rPr lang="zh-CN" altLang="zh-CN" sz="2200" dirty="0">
                <a:solidFill>
                  <a:schemeClr val="tx1"/>
                </a:solidFill>
              </a:rPr>
              <a:t>：基于学号产生</a:t>
            </a:r>
            <a:r>
              <a:rPr lang="en-US" altLang="zh-CN" sz="2200" dirty="0">
                <a:solidFill>
                  <a:schemeClr val="tx1"/>
                </a:solidFill>
              </a:rPr>
              <a:t>4</a:t>
            </a:r>
            <a:r>
              <a:rPr lang="zh-CN" altLang="zh-CN" sz="2200" dirty="0">
                <a:solidFill>
                  <a:schemeClr val="tx1"/>
                </a:solidFill>
              </a:rPr>
              <a:t>字节序列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zh-CN" altLang="zh-CN" sz="2200" dirty="0">
                <a:solidFill>
                  <a:schemeClr val="tx1"/>
                </a:solidFill>
              </a:rPr>
              <a:t>如</a:t>
            </a:r>
            <a:r>
              <a:rPr lang="en-US" altLang="zh-CN" sz="2200" dirty="0">
                <a:solidFill>
                  <a:schemeClr val="tx1"/>
                </a:solidFill>
              </a:rPr>
              <a:t>0x5f405c9a</a:t>
            </a:r>
            <a:r>
              <a:rPr lang="zh-CN" altLang="zh-CN" sz="2200" dirty="0">
                <a:solidFill>
                  <a:schemeClr val="tx1"/>
                </a:solidFill>
              </a:rPr>
              <a:t>，称为“</a:t>
            </a:r>
            <a:r>
              <a:rPr lang="en-US" altLang="zh-CN" sz="2200" dirty="0">
                <a:solidFill>
                  <a:schemeClr val="tx1"/>
                </a:solidFill>
              </a:rPr>
              <a:t>cookie</a:t>
            </a:r>
            <a:r>
              <a:rPr lang="zh-CN" altLang="zh-CN" sz="2200" dirty="0">
                <a:solidFill>
                  <a:schemeClr val="tx1"/>
                </a:solidFill>
              </a:rPr>
              <a:t>”。</a:t>
            </a:r>
          </a:p>
          <a:p>
            <a:pPr lvl="1">
              <a:lnSpc>
                <a:spcPct val="15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>
                <a:solidFill>
                  <a:srgbClr val="FF0000"/>
                </a:solidFill>
              </a:rPr>
              <a:t>hex2raw</a:t>
            </a:r>
            <a:r>
              <a:rPr lang="zh-CN" altLang="zh-CN" sz="2200" dirty="0">
                <a:solidFill>
                  <a:schemeClr val="tx1"/>
                </a:solidFill>
              </a:rPr>
              <a:t>：</a:t>
            </a:r>
            <a:r>
              <a:rPr lang="en-US" altLang="zh-CN" sz="2200" dirty="0">
                <a:solidFill>
                  <a:schemeClr val="tx1"/>
                </a:solidFill>
              </a:rPr>
              <a:t>      </a:t>
            </a:r>
            <a:r>
              <a:rPr lang="zh-CN" altLang="en-US" sz="2200" dirty="0">
                <a:solidFill>
                  <a:schemeClr val="tx1"/>
                </a:solidFill>
              </a:rPr>
              <a:t>可执行程序，</a:t>
            </a:r>
            <a:r>
              <a:rPr lang="zh-CN" altLang="zh-CN" sz="2200" dirty="0">
                <a:solidFill>
                  <a:schemeClr val="tx1"/>
                </a:solidFill>
              </a:rPr>
              <a:t>字符串格式转换程序。</a:t>
            </a:r>
            <a:endParaRPr lang="zh-CN" alt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07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构造攻击</a:t>
            </a:r>
            <a:r>
              <a:rPr lang="zh-CN" altLang="en-US" dirty="0"/>
              <a:t>字符串，使得</a:t>
            </a:r>
            <a:r>
              <a:rPr lang="en-US" altLang="zh-CN" dirty="0" err="1" smtClean="0"/>
              <a:t>getbuf</a:t>
            </a:r>
            <a:r>
              <a:rPr lang="zh-CN" altLang="en-US" dirty="0" smtClean="0"/>
              <a:t>都</a:t>
            </a:r>
            <a:r>
              <a:rPr lang="zh-CN" altLang="en-US" dirty="0"/>
              <a:t>能将正确的</a:t>
            </a:r>
            <a:r>
              <a:rPr lang="en-US" altLang="zh-CN" dirty="0"/>
              <a:t>cookie</a:t>
            </a:r>
            <a:r>
              <a:rPr lang="zh-CN" altLang="en-US" dirty="0"/>
              <a:t>值返回给</a:t>
            </a:r>
            <a:r>
              <a:rPr lang="en-US" altLang="zh-CN" dirty="0"/>
              <a:t>test</a:t>
            </a:r>
            <a:r>
              <a:rPr lang="zh-CN" altLang="en-US" dirty="0"/>
              <a:t>函数，而不是返回值</a:t>
            </a:r>
            <a:r>
              <a:rPr lang="en-US" altLang="zh-CN" dirty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攻击成功界面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"/>
          <a:stretch/>
        </p:blipFill>
        <p:spPr>
          <a:xfrm>
            <a:off x="832847" y="2852812"/>
            <a:ext cx="7915617" cy="129614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55576" y="4500636"/>
            <a:ext cx="4447051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i="0" dirty="0" smtClean="0">
                <a:latin typeface="+mj-ea"/>
                <a:ea typeface="+mj-ea"/>
              </a:rPr>
              <a:t>注</a:t>
            </a:r>
            <a:r>
              <a:rPr lang="zh-CN" altLang="zh-CN" sz="2400" i="0" dirty="0" smtClean="0">
                <a:latin typeface="+mj-ea"/>
                <a:ea typeface="+mj-ea"/>
              </a:rPr>
              <a:t>：</a:t>
            </a:r>
            <a:r>
              <a:rPr lang="zh-CN" altLang="en-US" sz="2400" i="0" dirty="0" smtClean="0">
                <a:latin typeface="+mj-ea"/>
                <a:ea typeface="+mj-ea"/>
              </a:rPr>
              <a:t>这里，</a:t>
            </a:r>
            <a:r>
              <a:rPr lang="en-US" altLang="zh-CN" sz="2400" i="0" dirty="0" smtClean="0">
                <a:latin typeface="+mj-ea"/>
                <a:ea typeface="+mj-ea"/>
              </a:rPr>
              <a:t>boom</a:t>
            </a:r>
            <a:r>
              <a:rPr lang="zh-CN" altLang="zh-CN" sz="2400" i="0" dirty="0">
                <a:latin typeface="+mj-ea"/>
                <a:ea typeface="+mj-ea"/>
              </a:rPr>
              <a:t>不是一个函数</a:t>
            </a:r>
            <a:endParaRPr lang="zh-CN" altLang="en-US" sz="2400" i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9859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boom</a:t>
            </a:r>
            <a:r>
              <a:rPr lang="zh-CN" altLang="en-US" dirty="0" smtClean="0"/>
              <a:t>攻击  无感攻击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en-US" altLang="zh-CN" dirty="0" smtClean="0"/>
              <a:t>Boom</a:t>
            </a:r>
            <a:r>
              <a:rPr lang="zh-CN" altLang="en-US" dirty="0" smtClean="0"/>
              <a:t>不是函数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传递给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同时要恢复栈帧</a:t>
            </a:r>
            <a:endParaRPr lang="en-US" altLang="zh-CN" dirty="0" smtClean="0"/>
          </a:p>
          <a:p>
            <a:r>
              <a:rPr lang="zh-CN" altLang="en-US" dirty="0" smtClean="0"/>
              <a:t>恢复原始返回地址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60400" y="1268760"/>
            <a:ext cx="3828996" cy="5112568"/>
            <a:chOff x="2942567" y="1988835"/>
            <a:chExt cx="3687187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942567" y="3168648"/>
              <a:ext cx="616067" cy="355654"/>
              <a:chOff x="3149988" y="3138575"/>
              <a:chExt cx="346538" cy="355654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149988" y="3138575"/>
                <a:ext cx="346538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946004" y="5034058"/>
              <a:ext cx="621649" cy="379808"/>
              <a:chOff x="2887503" y="4332646"/>
              <a:chExt cx="621649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887503" y="4332646"/>
                <a:ext cx="621649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值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</a:t>
              </a:r>
              <a:r>
                <a:rPr lang="en-US" altLang="zh-CN" dirty="0" err="1" smtClean="0">
                  <a:solidFill>
                    <a:srgbClr val="000000"/>
                  </a:solidFill>
                </a:rPr>
                <a:t>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 smtClean="0">
                  <a:solidFill>
                    <a:srgbClr val="000000"/>
                  </a:solidFill>
                </a:rPr>
                <a:t>buf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 smtClean="0"/>
                <a:t>buf</a:t>
              </a:r>
              <a:r>
                <a:rPr lang="en-US" altLang="zh-CN" dirty="0" smtClean="0"/>
                <a:t>[03-00]</a:t>
              </a:r>
              <a:endParaRPr lang="zh-CN" altLang="en-US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返回地址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l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/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198227" y="2864263"/>
            <a:ext cx="652816" cy="2666248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l"/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09340" y="4426450"/>
            <a:ext cx="652816" cy="1119455"/>
          </a:xfrm>
          <a:prstGeom prst="rect">
            <a:avLst/>
          </a:prstGeom>
          <a:solidFill>
            <a:srgbClr val="FFC000"/>
          </a:solid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en-US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 意 代 码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921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 smtClean="0"/>
              <a:t>本</a:t>
            </a:r>
            <a:r>
              <a:rPr lang="zh-CN" altLang="zh-CN" dirty="0"/>
              <a:t>阶段你</a:t>
            </a:r>
            <a:r>
              <a:rPr lang="zh-CN" altLang="zh-CN" dirty="0" smtClean="0"/>
              <a:t>需要</a:t>
            </a:r>
            <a:r>
              <a:rPr lang="zh-CN" altLang="en-US" dirty="0" smtClean="0"/>
              <a:t>增加</a:t>
            </a:r>
            <a:r>
              <a:rPr lang="zh-CN" altLang="zh-CN" dirty="0" smtClean="0"/>
              <a:t>“</a:t>
            </a:r>
            <a:r>
              <a:rPr lang="en-US" altLang="zh-CN" dirty="0"/>
              <a:t>-n</a:t>
            </a:r>
            <a:r>
              <a:rPr lang="zh-CN" altLang="zh-CN" dirty="0"/>
              <a:t>”命令行开关运行</a:t>
            </a:r>
            <a:r>
              <a:rPr lang="en-US" altLang="zh-CN" dirty="0" err="1"/>
              <a:t>bufbomb</a:t>
            </a:r>
            <a:r>
              <a:rPr lang="zh-CN" altLang="zh-CN" dirty="0"/>
              <a:t>，以便开启</a:t>
            </a:r>
            <a:r>
              <a:rPr lang="en-US" altLang="zh-CN" dirty="0" err="1"/>
              <a:t>Nigro</a:t>
            </a:r>
            <a:r>
              <a:rPr lang="zh-CN" altLang="zh-CN" dirty="0" smtClean="0"/>
              <a:t>模式。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程序运行界面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Nitro </a:t>
            </a:r>
            <a:r>
              <a:rPr lang="zh-CN" altLang="en-US" dirty="0"/>
              <a:t>模式下</a:t>
            </a:r>
            <a:r>
              <a:rPr lang="zh-CN" altLang="en-US" dirty="0" smtClean="0"/>
              <a:t>，溢出攻击函数</a:t>
            </a:r>
            <a:r>
              <a:rPr lang="en-US" altLang="zh-CN" dirty="0" err="1" smtClean="0">
                <a:solidFill>
                  <a:srgbClr val="0000FF"/>
                </a:solidFill>
              </a:rPr>
              <a:t>getbufn</a:t>
            </a:r>
            <a:r>
              <a:rPr lang="zh-CN" altLang="en-US" dirty="0"/>
              <a:t>会连续执行了</a:t>
            </a:r>
            <a:r>
              <a:rPr lang="en-US" altLang="zh-CN" dirty="0"/>
              <a:t>5</a:t>
            </a:r>
            <a:r>
              <a:rPr lang="zh-CN" altLang="en-US" dirty="0"/>
              <a:t>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5</a:t>
            </a:r>
            <a:r>
              <a:rPr lang="zh-CN" altLang="en-US" dirty="0" smtClean="0"/>
              <a:t>次调用只有第一次攻击成功？  </a:t>
            </a:r>
            <a:r>
              <a:rPr lang="en-US" altLang="zh-CN" dirty="0" smtClean="0"/>
              <a:t>Why</a:t>
            </a:r>
            <a:r>
              <a:rPr lang="zh-CN" altLang="en-US" dirty="0" smtClean="0"/>
              <a:t>？</a:t>
            </a: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7" name="图片 6"/>
          <p:cNvPicPr/>
          <p:nvPr/>
        </p:nvPicPr>
        <p:blipFill rotWithShape="1">
          <a:blip r:embed="rId2"/>
          <a:srcRect l="851" r="6469"/>
          <a:stretch/>
        </p:blipFill>
        <p:spPr>
          <a:xfrm>
            <a:off x="745081" y="2780928"/>
            <a:ext cx="7848872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0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5</a:t>
            </a:r>
            <a:r>
              <a:rPr lang="zh-CN" altLang="en-US" dirty="0"/>
              <a:t>次调用</a:t>
            </a:r>
            <a:r>
              <a:rPr lang="en-US" altLang="zh-CN" dirty="0" err="1" smtClean="0"/>
              <a:t>getbufn</a:t>
            </a:r>
            <a:r>
              <a:rPr lang="zh-CN" altLang="en-US" dirty="0" smtClean="0"/>
              <a:t>的原因    </a:t>
            </a:r>
            <a:r>
              <a:rPr lang="en-US" altLang="zh-CN" dirty="0" smtClean="0"/>
              <a:t>(</a:t>
            </a:r>
            <a:r>
              <a:rPr lang="zh-CN" altLang="en-US" dirty="0">
                <a:solidFill>
                  <a:srgbClr val="0000FF"/>
                </a:solidFill>
              </a:rPr>
              <a:t>地址空间</a:t>
            </a:r>
            <a:r>
              <a:rPr lang="zh-CN" altLang="en-US" dirty="0" smtClean="0">
                <a:solidFill>
                  <a:srgbClr val="0000FF"/>
                </a:solidFill>
              </a:rPr>
              <a:t>随机化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函数的栈帧的内存地址随</a:t>
            </a:r>
            <a:r>
              <a:rPr lang="zh-CN" altLang="en-US" dirty="0"/>
              <a:t>程序运行实例的不同而</a:t>
            </a:r>
            <a:r>
              <a:rPr lang="zh-CN" altLang="en-US" dirty="0" smtClean="0"/>
              <a:t>变化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也就是</a:t>
            </a:r>
            <a:r>
              <a:rPr lang="zh-CN" altLang="en-US" dirty="0"/>
              <a:t>一个函数的栈</a:t>
            </a:r>
            <a:r>
              <a:rPr lang="zh-CN" altLang="en-US" dirty="0" smtClean="0"/>
              <a:t>帧位置每次</a:t>
            </a:r>
            <a:r>
              <a:rPr lang="zh-CN" altLang="en-US" dirty="0"/>
              <a:t>运行时都不一样。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前面攻击实验中，</a:t>
            </a:r>
            <a:r>
              <a:rPr lang="en-US" altLang="zh-CN" dirty="0" err="1" smtClean="0"/>
              <a:t>getbuf</a:t>
            </a:r>
            <a:r>
              <a:rPr lang="zh-CN" altLang="en-US" dirty="0" smtClean="0"/>
              <a:t>代码调用经过</a:t>
            </a:r>
            <a:r>
              <a:rPr lang="zh-CN" altLang="en-US" dirty="0" smtClean="0">
                <a:solidFill>
                  <a:srgbClr val="C00000"/>
                </a:solidFill>
              </a:rPr>
              <a:t>特殊处理</a:t>
            </a:r>
            <a:r>
              <a:rPr lang="zh-CN" altLang="en-US" dirty="0" smtClean="0"/>
              <a:t>获得</a:t>
            </a:r>
            <a:r>
              <a:rPr lang="zh-CN" altLang="en-US" dirty="0"/>
              <a:t>了稳定</a:t>
            </a:r>
            <a:r>
              <a:rPr lang="zh-CN" altLang="en-US" dirty="0" smtClean="0"/>
              <a:t>的栈帧地址，这使得基于</a:t>
            </a:r>
            <a:r>
              <a:rPr lang="en-US" altLang="zh-CN" dirty="0" err="1"/>
              <a:t>buf</a:t>
            </a:r>
            <a:r>
              <a:rPr lang="zh-CN" altLang="en-US" dirty="0"/>
              <a:t>的</a:t>
            </a:r>
            <a:r>
              <a:rPr lang="zh-CN" altLang="en-US" dirty="0" smtClean="0"/>
              <a:t>已知固定起始</a:t>
            </a:r>
            <a:r>
              <a:rPr lang="zh-CN" altLang="en-US" dirty="0"/>
              <a:t>地址构造攻击</a:t>
            </a:r>
            <a:r>
              <a:rPr lang="zh-CN" altLang="en-US" dirty="0" smtClean="0"/>
              <a:t>字符串成为可能。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FF"/>
                </a:solidFill>
              </a:rPr>
              <a:t>缓冲区溢出攻击防范：地址空间随机化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你</a:t>
            </a:r>
            <a:r>
              <a:rPr lang="zh-CN" altLang="en-US" dirty="0"/>
              <a:t>会</a:t>
            </a:r>
            <a:r>
              <a:rPr lang="zh-CN" altLang="en-US" dirty="0" smtClean="0"/>
              <a:t>发现攻击</a:t>
            </a:r>
            <a:r>
              <a:rPr lang="zh-CN" altLang="en-US" dirty="0"/>
              <a:t>有时奏效，有时却导致段</a:t>
            </a:r>
            <a:r>
              <a:rPr lang="zh-CN" altLang="en-US" dirty="0" smtClean="0"/>
              <a:t>错误，如何解决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94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构造攻击</a:t>
            </a:r>
            <a:r>
              <a:rPr lang="zh-CN" altLang="en-US" dirty="0"/>
              <a:t>字符串</a:t>
            </a:r>
            <a:r>
              <a:rPr lang="zh-CN" altLang="en-US" dirty="0" smtClean="0"/>
              <a:t>使</a:t>
            </a:r>
            <a:r>
              <a:rPr lang="en-US" altLang="zh-CN" dirty="0" err="1" smtClean="0"/>
              <a:t>getbufn</a:t>
            </a:r>
            <a:r>
              <a:rPr lang="zh-CN" altLang="en-US" dirty="0"/>
              <a:t>函数（注，在</a:t>
            </a:r>
            <a:r>
              <a:rPr lang="en-US" altLang="zh-CN" dirty="0" err="1"/>
              <a:t>kaboom</a:t>
            </a:r>
            <a:r>
              <a:rPr lang="zh-CN" altLang="en-US" dirty="0"/>
              <a:t>阶段，</a:t>
            </a:r>
            <a:r>
              <a:rPr lang="en-US" altLang="zh-CN" dirty="0" err="1"/>
              <a:t>bufbomb</a:t>
            </a:r>
            <a:r>
              <a:rPr lang="zh-CN" altLang="en-US" dirty="0"/>
              <a:t>将调用</a:t>
            </a:r>
            <a:r>
              <a:rPr lang="en-US" altLang="zh-CN" dirty="0" err="1"/>
              <a:t>testn</a:t>
            </a:r>
            <a:r>
              <a:rPr lang="zh-CN" altLang="en-US" dirty="0"/>
              <a:t>函数和</a:t>
            </a:r>
            <a:r>
              <a:rPr lang="en-US" altLang="zh-CN" dirty="0" err="1"/>
              <a:t>getbufn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，返回</a:t>
            </a:r>
            <a:r>
              <a:rPr lang="en-US" altLang="zh-CN" dirty="0"/>
              <a:t>cookie</a:t>
            </a:r>
            <a:r>
              <a:rPr lang="zh-CN" altLang="en-US" dirty="0"/>
              <a:t>值至</a:t>
            </a:r>
            <a:r>
              <a:rPr lang="en-US" altLang="zh-CN" dirty="0" err="1"/>
              <a:t>testn</a:t>
            </a:r>
            <a:r>
              <a:rPr lang="zh-CN" altLang="en-US" dirty="0"/>
              <a:t>函数，而不是返回值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需要</a:t>
            </a:r>
            <a:r>
              <a:rPr lang="zh-CN" altLang="en-US" dirty="0"/>
              <a:t>将</a:t>
            </a:r>
            <a:r>
              <a:rPr lang="en-US" altLang="zh-CN" dirty="0"/>
              <a:t>cookie</a:t>
            </a:r>
            <a:r>
              <a:rPr lang="zh-CN" altLang="en-US" dirty="0"/>
              <a:t>值设为函数返回值，</a:t>
            </a:r>
            <a:r>
              <a:rPr lang="zh-CN" altLang="en-US" dirty="0" smtClean="0"/>
              <a:t>复原被破坏的栈帧结构，并正确</a:t>
            </a:r>
            <a:r>
              <a:rPr lang="zh-CN" altLang="en-US" dirty="0"/>
              <a:t>地返回到</a:t>
            </a:r>
            <a:r>
              <a:rPr lang="en-US" altLang="zh-CN" dirty="0" err="1"/>
              <a:t>testn</a:t>
            </a:r>
            <a:r>
              <a:rPr lang="zh-CN" altLang="en-US" dirty="0"/>
              <a:t>函数。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挑战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/>
              <a:t>5</a:t>
            </a:r>
            <a:r>
              <a:rPr lang="zh-CN" altLang="en-US" dirty="0" smtClean="0"/>
              <a:t>次执</a:t>
            </a:r>
            <a:r>
              <a:rPr lang="zh-CN" altLang="en-US" dirty="0"/>
              <a:t>行栈（</a:t>
            </a:r>
            <a:r>
              <a:rPr lang="en-US" altLang="zh-CN" dirty="0" err="1"/>
              <a:t>ebp</a:t>
            </a:r>
            <a:r>
              <a:rPr lang="zh-CN" altLang="en-US" dirty="0"/>
              <a:t>）均不同</a:t>
            </a:r>
            <a:r>
              <a:rPr lang="zh-CN" altLang="en-US" dirty="0" smtClean="0"/>
              <a:t>，要想</a:t>
            </a:r>
            <a:r>
              <a:rPr lang="zh-CN" altLang="en-US" dirty="0"/>
              <a:t>办法保证每次都能够正确</a:t>
            </a:r>
            <a:r>
              <a:rPr lang="zh-CN" altLang="en-US" dirty="0" smtClean="0"/>
              <a:t>复原栈帧被</a:t>
            </a:r>
            <a:r>
              <a:rPr lang="zh-CN" altLang="en-US" dirty="0"/>
              <a:t>破坏的状态</a:t>
            </a:r>
            <a:r>
              <a:rPr lang="zh-CN" altLang="en-US" dirty="0" smtClean="0"/>
              <a:t>，并使程序能够</a:t>
            </a:r>
            <a:r>
              <a:rPr lang="zh-CN" altLang="en-US" dirty="0"/>
              <a:t>正确返回到</a:t>
            </a:r>
            <a:r>
              <a:rPr lang="en-US" altLang="zh-CN" dirty="0"/>
              <a:t>test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58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实验工具和技术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实验要求较</a:t>
            </a:r>
            <a:r>
              <a:rPr lang="zh-CN" altLang="en-US" dirty="0"/>
              <a:t>熟练地使用</a:t>
            </a:r>
            <a:r>
              <a:rPr lang="en-US" altLang="zh-CN" dirty="0" err="1"/>
              <a:t>gdb</a:t>
            </a:r>
            <a:r>
              <a:rPr lang="zh-CN" altLang="en-US" dirty="0"/>
              <a:t>、</a:t>
            </a:r>
            <a:r>
              <a:rPr lang="en-US" altLang="zh-CN" dirty="0" err="1"/>
              <a:t>objdump</a:t>
            </a:r>
            <a:r>
              <a:rPr lang="zh-CN" altLang="en-US" dirty="0"/>
              <a:t>、</a:t>
            </a:r>
            <a:r>
              <a:rPr lang="en-US" altLang="zh-CN" dirty="0" err="1"/>
              <a:t>gcc</a:t>
            </a:r>
            <a:r>
              <a:rPr lang="zh-CN" altLang="en-US" dirty="0"/>
              <a:t>，另外需要使用本实验提供的</a:t>
            </a:r>
            <a:r>
              <a:rPr lang="en-US" altLang="zh-CN" dirty="0"/>
              <a:t>hex2raw</a:t>
            </a:r>
            <a:r>
              <a:rPr lang="zh-CN" altLang="en-US" dirty="0"/>
              <a:t>、</a:t>
            </a:r>
            <a:r>
              <a:rPr lang="en-US" altLang="zh-CN" dirty="0" err="1"/>
              <a:t>makecookie</a:t>
            </a:r>
            <a:r>
              <a:rPr lang="zh-CN" altLang="en-US" dirty="0"/>
              <a:t>等工具。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objdump</a:t>
            </a:r>
            <a:r>
              <a:rPr lang="zh-CN" altLang="en-US" dirty="0"/>
              <a:t>：反汇编</a:t>
            </a:r>
            <a:r>
              <a:rPr lang="en-US" altLang="zh-CN" dirty="0" err="1"/>
              <a:t>bufbomb</a:t>
            </a:r>
            <a:r>
              <a:rPr lang="zh-CN" altLang="en-US" dirty="0"/>
              <a:t>可执行目标文件。然后查看实验中需要的大量的地址、栈帧结构等信息。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gdb</a:t>
            </a:r>
            <a:r>
              <a:rPr lang="zh-CN" altLang="en-US" dirty="0" smtClean="0"/>
              <a:t>：目标程序没有</a:t>
            </a:r>
            <a:r>
              <a:rPr lang="zh-CN" altLang="en-US" dirty="0"/>
              <a:t>调试信息</a:t>
            </a:r>
            <a:r>
              <a:rPr lang="zh-CN" altLang="en-US" dirty="0" smtClean="0"/>
              <a:t>，无法</a:t>
            </a:r>
            <a:r>
              <a:rPr lang="zh-CN" altLang="en-US" dirty="0"/>
              <a:t>通过单步跟踪观察程序的执行情况。</a:t>
            </a:r>
            <a:r>
              <a:rPr lang="zh-CN" altLang="en-US" dirty="0" smtClean="0"/>
              <a:t>但依然</a:t>
            </a:r>
            <a:r>
              <a:rPr lang="zh-CN" altLang="en-US" dirty="0"/>
              <a:t>需要设置</a:t>
            </a:r>
            <a:r>
              <a:rPr lang="zh-CN" altLang="en-US" dirty="0" smtClean="0"/>
              <a:t>断点让</a:t>
            </a:r>
            <a:r>
              <a:rPr lang="zh-CN" altLang="en-US" dirty="0"/>
              <a:t>程序暂停，并进而</a:t>
            </a:r>
            <a:r>
              <a:rPr lang="zh-CN" altLang="en-US" dirty="0" smtClean="0"/>
              <a:t>观察必要</a:t>
            </a:r>
            <a:r>
              <a:rPr lang="zh-CN" altLang="en-US" dirty="0"/>
              <a:t>的</a:t>
            </a:r>
            <a:r>
              <a:rPr lang="zh-CN" altLang="en-US" dirty="0" smtClean="0"/>
              <a:t>内存、</a:t>
            </a:r>
            <a:r>
              <a:rPr lang="zh-CN" altLang="en-US" dirty="0"/>
              <a:t>寄存器内容等，尤其对于阶段</a:t>
            </a:r>
            <a:r>
              <a:rPr lang="en-US" altLang="zh-CN" dirty="0"/>
              <a:t>2~4</a:t>
            </a:r>
            <a:r>
              <a:rPr lang="zh-CN" altLang="en-US" dirty="0"/>
              <a:t>，观察寄存器，特别是</a:t>
            </a:r>
            <a:r>
              <a:rPr lang="en-US" altLang="zh-CN" dirty="0" err="1"/>
              <a:t>ebp</a:t>
            </a:r>
            <a:r>
              <a:rPr lang="zh-CN" altLang="en-US" dirty="0"/>
              <a:t>的内容是非常重要的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3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实验工具和技术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zh-CN" altLang="en-US" dirty="0"/>
              <a:t>：在</a:t>
            </a:r>
            <a:r>
              <a:rPr lang="zh-CN" altLang="en-US" dirty="0" smtClean="0"/>
              <a:t>阶段</a:t>
            </a:r>
            <a:r>
              <a:rPr lang="en-US" altLang="zh-CN" dirty="0" smtClean="0"/>
              <a:t>3~5</a:t>
            </a:r>
            <a:r>
              <a:rPr lang="zh-CN" altLang="en-US" dirty="0" smtClean="0"/>
              <a:t>，</a:t>
            </a:r>
            <a:r>
              <a:rPr lang="zh-CN" altLang="en-US" dirty="0"/>
              <a:t>你需要编写少量的汇编代码，然后用</a:t>
            </a:r>
            <a:r>
              <a:rPr lang="en-US" altLang="zh-CN" dirty="0" err="1"/>
              <a:t>gcc</a:t>
            </a:r>
            <a:r>
              <a:rPr lang="zh-CN" altLang="en-US" dirty="0"/>
              <a:t>编译成机器指令，再用</a:t>
            </a:r>
            <a:r>
              <a:rPr lang="en-US" altLang="zh-CN" dirty="0" err="1"/>
              <a:t>objdump</a:t>
            </a:r>
            <a:r>
              <a:rPr lang="zh-CN" altLang="en-US" dirty="0"/>
              <a:t>反</a:t>
            </a:r>
            <a:r>
              <a:rPr lang="zh-CN" altLang="en-US" dirty="0" smtClean="0"/>
              <a:t>汇编成机器码，</a:t>
            </a:r>
            <a:r>
              <a:rPr lang="zh-CN" altLang="en-US" dirty="0"/>
              <a:t>以此来</a:t>
            </a:r>
            <a:r>
              <a:rPr lang="zh-CN" altLang="en-US" dirty="0" smtClean="0"/>
              <a:t>构造包含攻击</a:t>
            </a:r>
            <a:r>
              <a:rPr lang="zh-CN" altLang="en-US" dirty="0"/>
              <a:t>代码的攻击字符串。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返回地址</a:t>
            </a:r>
            <a:r>
              <a:rPr lang="zh-CN" altLang="en-US" dirty="0"/>
              <a:t>：</a:t>
            </a:r>
            <a:r>
              <a:rPr lang="en-US" altLang="zh-CN" dirty="0"/>
              <a:t>test</a:t>
            </a:r>
            <a:r>
              <a:rPr lang="zh-CN" altLang="en-US" dirty="0"/>
              <a:t>函数调用</a:t>
            </a:r>
            <a:r>
              <a:rPr lang="en-US" altLang="zh-CN" dirty="0" err="1"/>
              <a:t>getbuf</a:t>
            </a:r>
            <a:r>
              <a:rPr lang="zh-CN" altLang="en-US" dirty="0"/>
              <a:t>后的返回地址是</a:t>
            </a:r>
            <a:r>
              <a:rPr lang="en-US" altLang="zh-CN" dirty="0" err="1"/>
              <a:t>getbuf</a:t>
            </a:r>
            <a:r>
              <a:rPr lang="zh-CN" altLang="en-US" dirty="0"/>
              <a:t>后的下一条指令的地址（通过观察</a:t>
            </a:r>
            <a:r>
              <a:rPr lang="en-US" altLang="zh-CN" dirty="0" err="1"/>
              <a:t>bufbomb</a:t>
            </a:r>
            <a:r>
              <a:rPr lang="zh-CN" altLang="en-US" dirty="0"/>
              <a:t>反汇编代码可得）。而带有攻击代码的攻击字符串所包含的攻击代码地址，则需要你在深入理解地址概念的基础上，找到它们所在的位置并正确使用它们实现程序控制的转向。</a:t>
            </a:r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20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为了使用方便</a:t>
            </a:r>
            <a:r>
              <a:rPr lang="zh-CN" altLang="en-US" dirty="0" smtClean="0"/>
              <a:t>，将</a:t>
            </a:r>
            <a:r>
              <a:rPr lang="zh-CN" altLang="en-US" dirty="0"/>
              <a:t>攻击字符串写在一个文本文件，该文件称为攻击文件（</a:t>
            </a:r>
            <a:r>
              <a:rPr lang="en-US" altLang="zh-CN" dirty="0"/>
              <a:t>exploit.txt</a:t>
            </a:r>
            <a:r>
              <a:rPr lang="zh-CN" altLang="en-US" dirty="0"/>
              <a:t>）。该文件允许类似</a:t>
            </a:r>
            <a:r>
              <a:rPr lang="en-US" altLang="zh-CN" dirty="0"/>
              <a:t>C</a:t>
            </a:r>
            <a:r>
              <a:rPr lang="zh-CN" altLang="en-US" dirty="0"/>
              <a:t>语言的注释，使用之前用</a:t>
            </a:r>
            <a:r>
              <a:rPr lang="en-US" altLang="zh-CN" dirty="0"/>
              <a:t>hex2raw</a:t>
            </a:r>
            <a:r>
              <a:rPr lang="zh-CN" altLang="en-US" dirty="0"/>
              <a:t>工具将注释去掉，生成相应的</a:t>
            </a:r>
            <a:r>
              <a:rPr lang="en-US" altLang="zh-CN" dirty="0" smtClean="0"/>
              <a:t>raw</a:t>
            </a:r>
            <a:r>
              <a:rPr lang="zh-CN" altLang="en-US" dirty="0" smtClean="0"/>
              <a:t>文件攻击</a:t>
            </a:r>
            <a:r>
              <a:rPr lang="zh-CN" altLang="en-US" dirty="0"/>
              <a:t>字符串文件（</a:t>
            </a:r>
            <a:r>
              <a:rPr lang="en-US" altLang="zh-CN" dirty="0"/>
              <a:t>exploit_raw.txt</a:t>
            </a:r>
            <a:r>
              <a:rPr lang="zh-CN" altLang="en-US" dirty="0"/>
              <a:t>）。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例：学号</a:t>
            </a:r>
            <a:r>
              <a:rPr lang="en-US" altLang="zh-CN" dirty="0"/>
              <a:t>U201414557</a:t>
            </a:r>
            <a:r>
              <a:rPr lang="zh-CN" altLang="en-US" dirty="0"/>
              <a:t>的</a:t>
            </a:r>
            <a:r>
              <a:rPr lang="en-US" altLang="zh-CN" dirty="0"/>
              <a:t>smoke</a:t>
            </a:r>
            <a:r>
              <a:rPr lang="zh-CN" altLang="en-US" dirty="0"/>
              <a:t>阶段的攻击字符串文件命名为</a:t>
            </a:r>
            <a:r>
              <a:rPr lang="en-US" altLang="zh-CN" dirty="0"/>
              <a:t>smoke_U201414557.txt</a:t>
            </a:r>
            <a:r>
              <a:rPr lang="zh-CN" altLang="en-US" dirty="0"/>
              <a:t>，</a:t>
            </a:r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1961"/>
          <a:stretch/>
        </p:blipFill>
        <p:spPr>
          <a:xfrm>
            <a:off x="971600" y="4545001"/>
            <a:ext cx="7200800" cy="158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9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54076"/>
            <a:ext cx="8568952" cy="5040312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zh-CN" dirty="0" smtClean="0">
                <a:solidFill>
                  <a:srgbClr val="0000FF"/>
                </a:solidFill>
              </a:rPr>
              <a:t>将攻击字符串</a:t>
            </a:r>
            <a:r>
              <a:rPr lang="zh-CN" altLang="en-US" dirty="0" smtClean="0">
                <a:solidFill>
                  <a:srgbClr val="0000FF"/>
                </a:solidFill>
              </a:rPr>
              <a:t>写入</a:t>
            </a:r>
            <a:r>
              <a:rPr lang="en-US" altLang="zh-CN" dirty="0" smtClean="0">
                <a:solidFill>
                  <a:srgbClr val="FF0000"/>
                </a:solidFill>
              </a:rPr>
              <a:t>smoke_ U201414557.txt</a:t>
            </a:r>
            <a:r>
              <a:rPr lang="zh-CN" altLang="zh-CN" dirty="0" smtClean="0">
                <a:solidFill>
                  <a:srgbClr val="0000FF"/>
                </a:solidFill>
              </a:rPr>
              <a:t>中。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457200" indent="-457200">
              <a:lnSpc>
                <a:spcPct val="14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zh-CN" dirty="0" smtClean="0">
                <a:solidFill>
                  <a:srgbClr val="0000FF"/>
                </a:solidFill>
              </a:rPr>
              <a:t>用</a:t>
            </a:r>
            <a:r>
              <a:rPr lang="en-US" altLang="zh-CN" dirty="0">
                <a:solidFill>
                  <a:srgbClr val="0000FF"/>
                </a:solidFill>
              </a:rPr>
              <a:t>hex2raw</a:t>
            </a:r>
            <a:r>
              <a:rPr lang="zh-CN" altLang="zh-CN" dirty="0">
                <a:solidFill>
                  <a:srgbClr val="0000FF"/>
                </a:solidFill>
              </a:rPr>
              <a:t>进行转换，得到</a:t>
            </a:r>
            <a:r>
              <a:rPr lang="en-US" altLang="zh-CN" dirty="0" smtClean="0">
                <a:solidFill>
                  <a:srgbClr val="0000FF"/>
                </a:solidFill>
              </a:rPr>
              <a:t>smoke_U201414557_raw.txt</a:t>
            </a: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 smtClean="0"/>
              <a:t>      方法</a:t>
            </a:r>
            <a:r>
              <a:rPr lang="zh-CN" altLang="en-US" dirty="0"/>
              <a:t>一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zh-CN" dirty="0"/>
              <a:t>使用</a:t>
            </a:r>
            <a:r>
              <a:rPr lang="en-US" altLang="zh-CN" dirty="0"/>
              <a:t>I/O</a:t>
            </a:r>
            <a:r>
              <a:rPr lang="zh-CN" altLang="zh-CN" dirty="0"/>
              <a:t>重定向将其输入给</a:t>
            </a:r>
            <a:r>
              <a:rPr lang="en-US" altLang="zh-CN" dirty="0" err="1"/>
              <a:t>bufbomb</a:t>
            </a:r>
            <a:r>
              <a:rPr lang="zh-CN" altLang="zh-CN" dirty="0"/>
              <a:t>：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r>
              <a:rPr lang="zh-CN" altLang="en-US" dirty="0" smtClean="0"/>
              <a:t>     方法二：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gdb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I/O</a:t>
            </a:r>
            <a:r>
              <a:rPr lang="zh-CN" altLang="en-US" dirty="0" smtClean="0"/>
              <a:t>重定向</a:t>
            </a:r>
            <a:endParaRPr lang="en-US" altLang="zh-CN" dirty="0" smtClean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endParaRPr lang="en-US" altLang="zh-CN" dirty="0"/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r>
              <a:rPr lang="zh-CN" altLang="en-US" dirty="0" smtClean="0"/>
              <a:t>    方法三：也</a:t>
            </a:r>
            <a:r>
              <a:rPr lang="zh-CN" altLang="en-US" dirty="0"/>
              <a:t>可以借助</a:t>
            </a:r>
            <a:r>
              <a:rPr lang="en-US" altLang="zh-CN" dirty="0" err="1"/>
              <a:t>linux</a:t>
            </a:r>
            <a:r>
              <a:rPr lang="zh-CN" altLang="en-US" dirty="0"/>
              <a:t>操作系统</a:t>
            </a:r>
            <a:r>
              <a:rPr lang="zh-CN" altLang="en-US" dirty="0">
                <a:solidFill>
                  <a:srgbClr val="FF0000"/>
                </a:solidFill>
              </a:rPr>
              <a:t>管道操作符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cat</a:t>
            </a:r>
            <a:r>
              <a:rPr lang="zh-CN" altLang="en-US" dirty="0">
                <a:solidFill>
                  <a:srgbClr val="FF0000"/>
                </a:solidFill>
              </a:rPr>
              <a:t>命令</a:t>
            </a:r>
            <a:r>
              <a:rPr lang="zh-CN" altLang="en-US" dirty="0"/>
              <a:t>，</a:t>
            </a:r>
            <a:endParaRPr lang="en-US" altLang="zh-CN" dirty="0" smtClean="0"/>
          </a:p>
          <a:p>
            <a:pPr marL="0" indent="0">
              <a:spcBef>
                <a:spcPts val="1800"/>
              </a:spcBef>
              <a:buNone/>
            </a:pPr>
            <a:endParaRPr lang="zh-CN" altLang="zh-CN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</a:t>
            </a:r>
            <a:r>
              <a:rPr lang="en-US" altLang="zh-CN" sz="1800" dirty="0" smtClean="0">
                <a:solidFill>
                  <a:srgbClr val="FF0000"/>
                </a:solidFill>
              </a:rPr>
              <a:t>    </a:t>
            </a:r>
            <a:endParaRPr lang="zh-CN" altLang="en-US" dirty="0" smtClean="0"/>
          </a:p>
          <a:p>
            <a:pPr>
              <a:lnSpc>
                <a:spcPct val="100000"/>
              </a:lnSpc>
            </a:pPr>
            <a:endParaRPr lang="zh-CN" altLang="en-US" dirty="0"/>
          </a:p>
          <a:p>
            <a:pPr>
              <a:lnSpc>
                <a:spcPct val="100000"/>
              </a:lnSpc>
            </a:pPr>
            <a:endParaRPr lang="en-US" altLang="zh-CN" dirty="0" smtClean="0"/>
          </a:p>
          <a:p>
            <a:pPr marL="469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28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2659900"/>
            <a:ext cx="8424936" cy="7918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 ./hex2raw  &lt;smoke_ U201414557.txt  &gt;smoke_ U201414557-raw.txt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pl-PL" altLang="zh-CN" i="0" dirty="0">
                <a:solidFill>
                  <a:srgbClr val="66FF66"/>
                </a:solidFill>
              </a:rPr>
              <a:t>linux&gt; ./bufbomb -u U201414557  &lt; smoke_ U201414557_raw.txt</a:t>
            </a:r>
            <a:endParaRPr lang="zh-CN" altLang="en-US" i="0" dirty="0">
              <a:solidFill>
                <a:srgbClr val="66FF66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4149080"/>
            <a:ext cx="8424936" cy="7918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 </a:t>
            </a:r>
            <a:r>
              <a:rPr lang="en-US" altLang="zh-CN" i="0" dirty="0" err="1">
                <a:solidFill>
                  <a:srgbClr val="66FF66"/>
                </a:solidFill>
              </a:rPr>
              <a:t>gdb</a:t>
            </a:r>
            <a:r>
              <a:rPr lang="en-US" altLang="zh-CN" i="0" dirty="0">
                <a:solidFill>
                  <a:srgbClr val="66FF66"/>
                </a:solidFill>
              </a:rPr>
              <a:t> </a:t>
            </a:r>
            <a:r>
              <a:rPr lang="en-US" altLang="zh-CN" i="0" dirty="0" err="1">
                <a:solidFill>
                  <a:srgbClr val="66FF66"/>
                </a:solidFill>
              </a:rPr>
              <a:t>bufbomb</a:t>
            </a:r>
            <a:endParaRPr lang="en-US" altLang="zh-CN" i="0" dirty="0">
              <a:solidFill>
                <a:srgbClr val="66FF66"/>
              </a:solidFill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(</a:t>
            </a:r>
            <a:r>
              <a:rPr lang="en-US" altLang="zh-CN" i="0" dirty="0" err="1">
                <a:solidFill>
                  <a:srgbClr val="66FF66"/>
                </a:solidFill>
              </a:rPr>
              <a:t>gdb</a:t>
            </a:r>
            <a:r>
              <a:rPr lang="en-US" altLang="zh-CN" i="0" dirty="0">
                <a:solidFill>
                  <a:srgbClr val="66FF66"/>
                </a:solidFill>
              </a:rPr>
              <a:t>) run -u U201414557 &lt; smoke_ U201414557_raw.txt</a:t>
            </a:r>
          </a:p>
        </p:txBody>
      </p:sp>
      <p:sp>
        <p:nvSpPr>
          <p:cNvPr id="8" name="矩形 7"/>
          <p:cNvSpPr/>
          <p:nvPr/>
        </p:nvSpPr>
        <p:spPr>
          <a:xfrm>
            <a:off x="544454" y="5653320"/>
            <a:ext cx="8424936" cy="5058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 cat </a:t>
            </a:r>
            <a:r>
              <a:rPr lang="en-US" altLang="zh-CN" i="0" dirty="0" smtClean="0">
                <a:solidFill>
                  <a:srgbClr val="66FF66"/>
                </a:solidFill>
              </a:rPr>
              <a:t>smoke_U201414557.txt </a:t>
            </a:r>
            <a:r>
              <a:rPr lang="en-US" altLang="zh-CN" i="0" dirty="0">
                <a:solidFill>
                  <a:srgbClr val="66FF66"/>
                </a:solidFill>
              </a:rPr>
              <a:t>|./hex2raw  | ./</a:t>
            </a:r>
            <a:r>
              <a:rPr lang="en-US" altLang="zh-CN" i="0" dirty="0" err="1">
                <a:solidFill>
                  <a:srgbClr val="66FF66"/>
                </a:solidFill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</a:rPr>
              <a:t> –u U201414557</a:t>
            </a:r>
          </a:p>
        </p:txBody>
      </p:sp>
    </p:spTree>
    <p:extLst>
      <p:ext uri="{BB962C8B-B14F-4D97-AF65-F5344CB8AC3E}">
        <p14:creationId xmlns:p14="http://schemas.microsoft.com/office/powerpoint/2010/main" val="252889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928992" cy="5040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对应本实验</a:t>
            </a:r>
            <a:r>
              <a:rPr lang="en-US" altLang="zh-CN" dirty="0"/>
              <a:t>5</a:t>
            </a:r>
            <a:r>
              <a:rPr lang="zh-CN" altLang="en-US" dirty="0"/>
              <a:t>个阶段的</a:t>
            </a:r>
            <a:r>
              <a:rPr lang="en-US" altLang="zh-CN" dirty="0"/>
              <a:t>exploit.txt</a:t>
            </a:r>
            <a:r>
              <a:rPr lang="zh-CN" altLang="en-US" dirty="0"/>
              <a:t>，请分别命名为：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smoke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</a:t>
            </a:r>
            <a:r>
              <a:rPr lang="en-US" altLang="zh-CN" dirty="0" smtClean="0"/>
              <a:t>txt</a:t>
            </a:r>
            <a:r>
              <a:rPr lang="en-US" altLang="zh-CN" dirty="0"/>
              <a:t>	</a:t>
            </a:r>
            <a:r>
              <a:rPr lang="en-US" altLang="zh-CN" dirty="0" smtClean="0"/>
              <a:t>  </a:t>
            </a:r>
            <a:r>
              <a:rPr lang="zh-CN" altLang="en-US" dirty="0" smtClean="0"/>
              <a:t>如</a:t>
            </a:r>
            <a:r>
              <a:rPr lang="zh-CN" altLang="en-US" dirty="0"/>
              <a:t>：</a:t>
            </a:r>
            <a:r>
              <a:rPr lang="en-US" altLang="zh-CN" dirty="0"/>
              <a:t>smoke_ U201414557 .txt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fizz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.txt	</a:t>
            </a:r>
            <a:r>
              <a:rPr lang="en-US" altLang="zh-CN" dirty="0" smtClean="0"/>
              <a:t>  </a:t>
            </a:r>
            <a:r>
              <a:rPr lang="zh-CN" altLang="en-US" dirty="0" smtClean="0"/>
              <a:t>如</a:t>
            </a:r>
            <a:r>
              <a:rPr lang="zh-CN" altLang="en-US" dirty="0"/>
              <a:t>：</a:t>
            </a:r>
            <a:r>
              <a:rPr lang="en-US" altLang="zh-CN" dirty="0"/>
              <a:t>fizz_ U201414557.txt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bang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</a:t>
            </a:r>
            <a:r>
              <a:rPr lang="en-US" altLang="zh-CN" dirty="0" smtClean="0"/>
              <a:t>txt</a:t>
            </a:r>
            <a:r>
              <a:rPr lang="en-US" altLang="zh-CN" dirty="0"/>
              <a:t>	</a:t>
            </a:r>
            <a:r>
              <a:rPr lang="en-US" altLang="zh-CN" dirty="0" smtClean="0"/>
              <a:t>  </a:t>
            </a:r>
            <a:r>
              <a:rPr lang="zh-CN" altLang="en-US" dirty="0" smtClean="0"/>
              <a:t>如</a:t>
            </a:r>
            <a:r>
              <a:rPr lang="zh-CN" altLang="en-US" dirty="0"/>
              <a:t>：</a:t>
            </a:r>
            <a:r>
              <a:rPr lang="en-US" altLang="zh-CN" dirty="0"/>
              <a:t>bang_ U201414557.txt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boom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</a:t>
            </a:r>
            <a:r>
              <a:rPr lang="en-US" altLang="zh-CN" dirty="0" smtClean="0"/>
              <a:t>txt</a:t>
            </a:r>
            <a:r>
              <a:rPr lang="en-US" altLang="zh-CN" dirty="0"/>
              <a:t>	</a:t>
            </a:r>
            <a:r>
              <a:rPr lang="en-US" altLang="zh-CN" dirty="0" smtClean="0"/>
              <a:t>  </a:t>
            </a:r>
            <a:r>
              <a:rPr lang="zh-CN" altLang="en-US" dirty="0" smtClean="0"/>
              <a:t>如</a:t>
            </a:r>
            <a:r>
              <a:rPr lang="zh-CN" altLang="en-US" dirty="0"/>
              <a:t>：</a:t>
            </a:r>
            <a:r>
              <a:rPr lang="en-US" altLang="zh-CN" dirty="0"/>
              <a:t>boom_ U201414557.txt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nitro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.txt	</a:t>
            </a:r>
            <a:r>
              <a:rPr lang="en-US" altLang="zh-CN" dirty="0" smtClean="0"/>
              <a:t>  </a:t>
            </a:r>
            <a:r>
              <a:rPr lang="zh-CN" altLang="en-US" dirty="0" smtClean="0"/>
              <a:t>如</a:t>
            </a:r>
            <a:r>
              <a:rPr lang="zh-CN" altLang="en-US" dirty="0"/>
              <a:t>：</a:t>
            </a:r>
            <a:r>
              <a:rPr lang="en-US" altLang="zh-CN" dirty="0"/>
              <a:t>nitro_ </a:t>
            </a:r>
            <a:r>
              <a:rPr lang="en-US" altLang="zh-CN" dirty="0" smtClean="0"/>
              <a:t>U201414557.txt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dirty="0"/>
              <a:t>压缩成一个文件</a:t>
            </a:r>
            <a:r>
              <a:rPr lang="zh-CN" altLang="en-US" dirty="0" smtClean="0"/>
              <a:t>，命名规范：</a:t>
            </a:r>
            <a:r>
              <a:rPr lang="zh-CN" altLang="en-US" dirty="0" smtClean="0">
                <a:solidFill>
                  <a:srgbClr val="0000FF"/>
                </a:solidFill>
              </a:rPr>
              <a:t>班级号</a:t>
            </a:r>
            <a:r>
              <a:rPr lang="en-US" altLang="zh-CN" dirty="0" smtClean="0">
                <a:solidFill>
                  <a:srgbClr val="0000FF"/>
                </a:solidFill>
              </a:rPr>
              <a:t>_</a:t>
            </a:r>
            <a:r>
              <a:rPr lang="zh-CN" altLang="en-US" dirty="0" smtClean="0">
                <a:solidFill>
                  <a:srgbClr val="0000FF"/>
                </a:solidFill>
              </a:rPr>
              <a:t>学号</a:t>
            </a:r>
            <a:r>
              <a:rPr lang="en-US" altLang="zh-CN" dirty="0" smtClean="0">
                <a:solidFill>
                  <a:srgbClr val="0000FF"/>
                </a:solidFill>
              </a:rPr>
              <a:t>_</a:t>
            </a:r>
            <a:r>
              <a:rPr lang="zh-CN" altLang="en-US" dirty="0" smtClean="0">
                <a:solidFill>
                  <a:srgbClr val="0000FF"/>
                </a:solidFill>
              </a:rPr>
              <a:t>姓名</a:t>
            </a:r>
            <a:r>
              <a:rPr lang="en-US" altLang="zh-CN" dirty="0" smtClean="0">
                <a:solidFill>
                  <a:srgbClr val="0000FF"/>
                </a:solidFill>
              </a:rPr>
              <a:t>.zip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en-US" altLang="zh-CN" dirty="0" smtClean="0"/>
              <a:t>IS1401_U201414557_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.zip</a:t>
            </a:r>
            <a:endParaRPr lang="en-US" altLang="zh-CN" dirty="0"/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/>
              <a:t>信安 </a:t>
            </a:r>
            <a:r>
              <a:rPr lang="en-US" altLang="zh-CN" dirty="0"/>
              <a:t>IS   </a:t>
            </a:r>
            <a:r>
              <a:rPr lang="zh-CN" altLang="en-US" dirty="0"/>
              <a:t>物联网 </a:t>
            </a:r>
            <a:r>
              <a:rPr lang="en-US" altLang="zh-CN" dirty="0"/>
              <a:t>IT  </a:t>
            </a:r>
            <a:r>
              <a:rPr lang="zh-CN" altLang="en-US" dirty="0"/>
              <a:t>计算机 </a:t>
            </a:r>
            <a:r>
              <a:rPr lang="en-US" altLang="zh-CN" dirty="0"/>
              <a:t>CS   </a:t>
            </a:r>
            <a:r>
              <a:rPr lang="zh-CN" altLang="en-US" dirty="0"/>
              <a:t>卓越班  </a:t>
            </a:r>
            <a:r>
              <a:rPr lang="en-US" altLang="zh-CN" dirty="0"/>
              <a:t>ZY   ACM</a:t>
            </a:r>
            <a:r>
              <a:rPr lang="zh-CN" altLang="en-US" dirty="0"/>
              <a:t>班  </a:t>
            </a:r>
            <a:r>
              <a:rPr lang="en-US" altLang="zh-CN" dirty="0"/>
              <a:t>ACM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29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96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</a:p>
          <a:p>
            <a:pPr lvl="1"/>
            <a:r>
              <a:rPr lang="zh-CN" altLang="en-US" dirty="0" smtClean="0"/>
              <a:t>加深</a:t>
            </a:r>
            <a:r>
              <a:rPr lang="zh-CN" altLang="en-US" dirty="0"/>
              <a:t>对</a:t>
            </a:r>
            <a:r>
              <a:rPr lang="en-US" altLang="zh-CN" dirty="0"/>
              <a:t>IA-32</a:t>
            </a:r>
            <a:r>
              <a:rPr lang="zh-CN" altLang="en-US" dirty="0"/>
              <a:t>函数调用规则和栈帧结构的</a:t>
            </a:r>
            <a:r>
              <a:rPr lang="zh-CN" altLang="en-US" dirty="0" smtClean="0"/>
              <a:t>理解</a:t>
            </a:r>
            <a:endParaRPr lang="zh-CN" altLang="en-US" dirty="0"/>
          </a:p>
          <a:p>
            <a:r>
              <a:rPr lang="zh-CN" altLang="en-US" dirty="0"/>
              <a:t>实验内容</a:t>
            </a:r>
          </a:p>
          <a:p>
            <a:pPr lvl="1"/>
            <a:r>
              <a:rPr lang="zh-CN" altLang="en-US" dirty="0"/>
              <a:t>对目标程序实施缓冲区溢出攻击（</a:t>
            </a:r>
            <a:r>
              <a:rPr lang="en-US" altLang="zh-CN" dirty="0"/>
              <a:t>buffer overflow attacks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通过造成缓冲区溢出来破坏目标程序的栈帧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继而</a:t>
            </a:r>
            <a:r>
              <a:rPr lang="zh-CN" altLang="en-US" dirty="0"/>
              <a:t>执行一些原来程序中没有的</a:t>
            </a:r>
            <a:r>
              <a:rPr lang="zh-CN" altLang="en-US" dirty="0" smtClean="0"/>
              <a:t>行为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7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任务一</a:t>
            </a:r>
            <a:r>
              <a:rPr lang="en-US" altLang="zh-CN" dirty="0" smtClean="0"/>
              <a:t>smoke  </a:t>
            </a:r>
            <a:r>
              <a:rPr lang="zh-CN" altLang="en-US" dirty="0" smtClean="0"/>
              <a:t>解题过程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目标</a:t>
            </a:r>
            <a:r>
              <a:rPr lang="zh-CN" altLang="en-US" dirty="0"/>
              <a:t>是构造一个攻击字符串作为</a:t>
            </a:r>
            <a:r>
              <a:rPr lang="en-US" altLang="zh-CN" dirty="0" err="1"/>
              <a:t>bufbomb</a:t>
            </a:r>
            <a:r>
              <a:rPr lang="zh-CN" altLang="en-US" dirty="0"/>
              <a:t>的输入，在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中造成缓冲区溢出，使得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返回时不是返回到</a:t>
            </a:r>
            <a:r>
              <a:rPr lang="en-US" altLang="zh-CN" dirty="0"/>
              <a:t>test</a:t>
            </a:r>
            <a:r>
              <a:rPr lang="zh-CN" altLang="en-US" dirty="0"/>
              <a:t>函数，而是转到</a:t>
            </a:r>
            <a:r>
              <a:rPr lang="en-US" altLang="zh-CN" dirty="0"/>
              <a:t>smoke</a:t>
            </a:r>
            <a:r>
              <a:rPr lang="zh-CN" altLang="en-US" dirty="0"/>
              <a:t>函数处执行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err="1"/>
              <a:t>bufbomb</a:t>
            </a:r>
            <a:r>
              <a:rPr lang="zh-CN" altLang="en-US" dirty="0"/>
              <a:t>的反汇编源代码中找到</a:t>
            </a:r>
            <a:r>
              <a:rPr lang="en-US" altLang="zh-CN" dirty="0"/>
              <a:t>smoke</a:t>
            </a:r>
            <a:r>
              <a:rPr lang="zh-CN" altLang="en-US" dirty="0"/>
              <a:t>函数，记下它</a:t>
            </a:r>
            <a:r>
              <a:rPr lang="zh-CN" altLang="en-US" dirty="0" smtClean="0"/>
              <a:t>的地址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21640" y="3411779"/>
            <a:ext cx="6462502" cy="2393485"/>
            <a:chOff x="1221640" y="3411779"/>
            <a:chExt cx="6462502" cy="2393485"/>
          </a:xfrm>
        </p:grpSpPr>
        <p:pic>
          <p:nvPicPr>
            <p:cNvPr id="5" name="图片 4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4" r="17967"/>
            <a:stretch/>
          </p:blipFill>
          <p:spPr>
            <a:xfrm>
              <a:off x="1419446" y="3717032"/>
              <a:ext cx="6264696" cy="2088232"/>
            </a:xfrm>
            <a:prstGeom prst="rect">
              <a:avLst/>
            </a:prstGeom>
          </p:spPr>
        </p:pic>
        <p:sp>
          <p:nvSpPr>
            <p:cNvPr id="6" name="下箭头 5"/>
            <p:cNvSpPr/>
            <p:nvPr/>
          </p:nvSpPr>
          <p:spPr>
            <a:xfrm rot="19381879">
              <a:off x="1506483" y="3411779"/>
              <a:ext cx="168727" cy="315381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221640" y="3753274"/>
              <a:ext cx="1008112" cy="216024"/>
            </a:xfrm>
            <a:prstGeom prst="roundRect">
              <a:avLst/>
            </a:prstGeom>
            <a:solidFill>
              <a:srgbClr val="FFC000">
                <a:alpha val="5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8823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任务一</a:t>
            </a:r>
            <a:r>
              <a:rPr lang="en-US" altLang="zh-CN" dirty="0" smtClean="0"/>
              <a:t>smoke  </a:t>
            </a:r>
            <a:r>
              <a:rPr lang="zh-CN" altLang="en-US" dirty="0" smtClean="0"/>
              <a:t>解题过程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dirty="0" smtClean="0">
                <a:solidFill>
                  <a:srgbClr val="CC3300"/>
                </a:solidFill>
              </a:rPr>
              <a:t>同样</a:t>
            </a:r>
            <a:r>
              <a:rPr lang="zh-CN" altLang="en-US" dirty="0">
                <a:solidFill>
                  <a:srgbClr val="CC3300"/>
                </a:solidFill>
              </a:rPr>
              <a:t>在</a:t>
            </a:r>
            <a:r>
              <a:rPr lang="en-US" altLang="zh-CN" dirty="0" err="1">
                <a:solidFill>
                  <a:srgbClr val="CC3300"/>
                </a:solidFill>
              </a:rPr>
              <a:t>bufbomb</a:t>
            </a:r>
            <a:r>
              <a:rPr lang="zh-CN" altLang="en-US" dirty="0">
                <a:solidFill>
                  <a:srgbClr val="CC3300"/>
                </a:solidFill>
              </a:rPr>
              <a:t>的反汇编源代码中找到</a:t>
            </a:r>
            <a:r>
              <a:rPr lang="en-US" altLang="zh-CN" dirty="0" err="1">
                <a:solidFill>
                  <a:srgbClr val="CC3300"/>
                </a:solidFill>
              </a:rPr>
              <a:t>getbuf</a:t>
            </a:r>
            <a:r>
              <a:rPr lang="zh-CN" altLang="en-US" dirty="0">
                <a:solidFill>
                  <a:srgbClr val="CC3300"/>
                </a:solidFill>
              </a:rPr>
              <a:t>函数，观察它的栈帧结构</a:t>
            </a:r>
            <a:r>
              <a:rPr lang="zh-CN" altLang="en-US" dirty="0" smtClean="0">
                <a:solidFill>
                  <a:srgbClr val="CC3300"/>
                </a:solidFill>
              </a:rPr>
              <a:t>：</a:t>
            </a:r>
            <a:endParaRPr lang="en-US" altLang="zh-CN" dirty="0" smtClean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 smtClean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>
              <a:solidFill>
                <a:srgbClr val="CC330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 smtClean="0">
              <a:solidFill>
                <a:srgbClr val="CC33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zh-CN" dirty="0">
                <a:solidFill>
                  <a:srgbClr val="CC3300"/>
                </a:solidFill>
              </a:rPr>
              <a:t> </a:t>
            </a:r>
            <a:r>
              <a:rPr lang="en-US" altLang="zh-CN" dirty="0" err="1" smtClean="0">
                <a:solidFill>
                  <a:srgbClr val="CC3300"/>
                </a:solidFill>
              </a:rPr>
              <a:t>getbuf</a:t>
            </a:r>
            <a:r>
              <a:rPr lang="zh-CN" altLang="zh-CN" dirty="0">
                <a:solidFill>
                  <a:srgbClr val="CC3300"/>
                </a:solidFill>
              </a:rPr>
              <a:t>的栈帧是</a:t>
            </a:r>
            <a:r>
              <a:rPr lang="en-US" altLang="zh-CN" dirty="0">
                <a:solidFill>
                  <a:srgbClr val="CC3300"/>
                </a:solidFill>
              </a:rPr>
              <a:t>0x38+4</a:t>
            </a:r>
            <a:r>
              <a:rPr lang="zh-CN" altLang="zh-CN" dirty="0">
                <a:solidFill>
                  <a:srgbClr val="CC3300"/>
                </a:solidFill>
              </a:rPr>
              <a:t>个</a:t>
            </a:r>
            <a:r>
              <a:rPr lang="zh-CN" altLang="zh-CN" dirty="0" smtClean="0">
                <a:solidFill>
                  <a:srgbClr val="CC3300"/>
                </a:solidFill>
              </a:rPr>
              <a:t>字节</a:t>
            </a:r>
            <a:endParaRPr lang="en-US" altLang="zh-CN" dirty="0" smtClean="0">
              <a:solidFill>
                <a:srgbClr val="CC33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zh-CN" altLang="zh-CN" dirty="0" smtClean="0">
                <a:solidFill>
                  <a:srgbClr val="CC3300"/>
                </a:solidFill>
              </a:rPr>
              <a:t>而</a:t>
            </a:r>
            <a:r>
              <a:rPr lang="en-US" altLang="zh-CN" dirty="0" err="1">
                <a:solidFill>
                  <a:srgbClr val="CC3300"/>
                </a:solidFill>
              </a:rPr>
              <a:t>buf</a:t>
            </a:r>
            <a:r>
              <a:rPr lang="zh-CN" altLang="zh-CN" dirty="0">
                <a:solidFill>
                  <a:srgbClr val="CC3300"/>
                </a:solidFill>
              </a:rPr>
              <a:t>缓冲区的大小是</a:t>
            </a:r>
            <a:r>
              <a:rPr lang="en-US" altLang="zh-CN" dirty="0">
                <a:solidFill>
                  <a:srgbClr val="CC3300"/>
                </a:solidFill>
              </a:rPr>
              <a:t>0x28</a:t>
            </a:r>
            <a:r>
              <a:rPr lang="zh-CN" altLang="zh-CN" dirty="0">
                <a:solidFill>
                  <a:srgbClr val="CC3300"/>
                </a:solidFill>
              </a:rPr>
              <a:t>（</a:t>
            </a:r>
            <a:r>
              <a:rPr lang="en-US" altLang="zh-CN" dirty="0">
                <a:solidFill>
                  <a:srgbClr val="CC3300"/>
                </a:solidFill>
              </a:rPr>
              <a:t>40</a:t>
            </a:r>
            <a:r>
              <a:rPr lang="zh-CN" altLang="zh-CN" dirty="0">
                <a:solidFill>
                  <a:srgbClr val="CC3300"/>
                </a:solidFill>
              </a:rPr>
              <a:t>个字节）</a:t>
            </a:r>
            <a:endParaRPr lang="zh-CN" altLang="en-US" dirty="0">
              <a:solidFill>
                <a:srgbClr val="CC33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31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395547" y="2276872"/>
            <a:ext cx="6352906" cy="2232248"/>
            <a:chOff x="1475655" y="2924944"/>
            <a:chExt cx="6352906" cy="2232248"/>
          </a:xfrm>
        </p:grpSpPr>
        <p:pic>
          <p:nvPicPr>
            <p:cNvPr id="8" name="图片 7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" r="18287"/>
            <a:stretch/>
          </p:blipFill>
          <p:spPr>
            <a:xfrm>
              <a:off x="1475655" y="2924944"/>
              <a:ext cx="6336705" cy="2232248"/>
            </a:xfrm>
            <a:prstGeom prst="rect">
              <a:avLst/>
            </a:prstGeom>
          </p:spPr>
        </p:pic>
        <p:sp>
          <p:nvSpPr>
            <p:cNvPr id="9" name="椭圆 8"/>
            <p:cNvSpPr/>
            <p:nvPr/>
          </p:nvSpPr>
          <p:spPr>
            <a:xfrm>
              <a:off x="4725386" y="3536780"/>
              <a:ext cx="3103175" cy="473026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下箭头 9"/>
            <p:cNvSpPr/>
            <p:nvPr/>
          </p:nvSpPr>
          <p:spPr>
            <a:xfrm rot="18091981" flipH="1">
              <a:off x="4077827" y="2736959"/>
              <a:ext cx="303214" cy="102806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419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任务一</a:t>
            </a:r>
            <a:r>
              <a:rPr lang="en-US" altLang="zh-CN" dirty="0" smtClean="0"/>
              <a:t>smoke  </a:t>
            </a:r>
            <a:r>
              <a:rPr lang="zh-CN" altLang="en-US" dirty="0" smtClean="0"/>
              <a:t>解题过程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CC3300"/>
                </a:solidFill>
              </a:rPr>
              <a:t>3. </a:t>
            </a:r>
            <a:r>
              <a:rPr lang="zh-CN" altLang="en-US" dirty="0" smtClean="0">
                <a:solidFill>
                  <a:srgbClr val="CC3300"/>
                </a:solidFill>
              </a:rPr>
              <a:t>设计</a:t>
            </a:r>
            <a:r>
              <a:rPr lang="zh-CN" altLang="en-US" dirty="0">
                <a:solidFill>
                  <a:srgbClr val="CC3300"/>
                </a:solidFill>
              </a:rPr>
              <a:t>攻击字符串。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rgbClr val="CC3300"/>
                </a:solidFill>
              </a:rPr>
              <a:t>   </a:t>
            </a:r>
            <a:r>
              <a:rPr lang="zh-CN" altLang="en-US" dirty="0" smtClean="0"/>
              <a:t>攻击</a:t>
            </a:r>
            <a:r>
              <a:rPr lang="zh-CN" altLang="en-US" dirty="0"/>
              <a:t>字符串</a:t>
            </a:r>
            <a:r>
              <a:rPr lang="zh-CN" altLang="en-US" dirty="0" smtClean="0"/>
              <a:t>的用来覆盖数组</a:t>
            </a:r>
            <a:r>
              <a:rPr lang="en-US" altLang="zh-CN" dirty="0" err="1"/>
              <a:t>buf</a:t>
            </a:r>
            <a:r>
              <a:rPr lang="zh-CN" altLang="en-US" dirty="0"/>
              <a:t>，进而溢出并覆盖</a:t>
            </a:r>
            <a:r>
              <a:rPr lang="en-US" altLang="zh-CN" dirty="0" err="1"/>
              <a:t>ebp</a:t>
            </a:r>
            <a:r>
              <a:rPr lang="zh-CN" altLang="en-US" dirty="0"/>
              <a:t>和</a:t>
            </a:r>
            <a:r>
              <a:rPr lang="en-US" altLang="zh-CN" dirty="0" err="1"/>
              <a:t>ebp</a:t>
            </a:r>
            <a:r>
              <a:rPr lang="zh-CN" altLang="en-US" dirty="0"/>
              <a:t>上面的返回地址</a:t>
            </a:r>
            <a:r>
              <a:rPr lang="zh-CN" altLang="en-US" dirty="0" smtClean="0"/>
              <a:t>，攻击</a:t>
            </a:r>
            <a:r>
              <a:rPr lang="zh-CN" altLang="en-US" dirty="0"/>
              <a:t>字符串的大小应该是</a:t>
            </a:r>
            <a:r>
              <a:rPr lang="en-US" altLang="zh-CN" dirty="0"/>
              <a:t>0x28+4+4=48</a:t>
            </a:r>
            <a:r>
              <a:rPr lang="zh-CN" altLang="en-US" dirty="0"/>
              <a:t>个字节。攻击字符串的最后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</a:t>
            </a:r>
            <a:r>
              <a:rPr lang="zh-CN" altLang="en-US" dirty="0"/>
              <a:t>应是</a:t>
            </a:r>
            <a:r>
              <a:rPr lang="en-US" altLang="zh-CN" dirty="0"/>
              <a:t>smoke</a:t>
            </a:r>
            <a:r>
              <a:rPr lang="zh-CN" altLang="en-US" dirty="0"/>
              <a:t>函数的</a:t>
            </a:r>
            <a:r>
              <a:rPr lang="zh-CN" altLang="en-US" dirty="0" smtClean="0"/>
              <a:t>地址</a:t>
            </a:r>
            <a:r>
              <a:rPr lang="en-US" altLang="zh-CN" dirty="0">
                <a:solidFill>
                  <a:srgbClr val="0000FF"/>
                </a:solidFill>
              </a:rPr>
              <a:t>0x8048c90</a:t>
            </a:r>
            <a:r>
              <a:rPr lang="en-US" altLang="zh-CN" dirty="0"/>
              <a:t> 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469900" lvl="1" indent="0">
              <a:lnSpc>
                <a:spcPct val="150000"/>
              </a:lnSpc>
              <a:buNone/>
            </a:pPr>
            <a:r>
              <a:rPr lang="en-US" altLang="zh-CN" dirty="0"/>
              <a:t>00 00 00 00 00 00 00 00 00 00 00 00 00 00 00 00 00 00 00 00 00 00 00 00 00 00 00 00 00 00 00 00 00 00 00 00 00 00 00 00 </a:t>
            </a:r>
            <a:r>
              <a:rPr lang="en-US" altLang="zh-CN" dirty="0" smtClean="0"/>
              <a:t>   00 </a:t>
            </a:r>
            <a:r>
              <a:rPr lang="en-US" altLang="zh-CN" dirty="0"/>
              <a:t>00 00 00 </a:t>
            </a:r>
            <a:r>
              <a:rPr lang="en-US" altLang="zh-CN" dirty="0">
                <a:solidFill>
                  <a:srgbClr val="0000FF"/>
                </a:solidFill>
              </a:rPr>
              <a:t>90 8c 04 08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前</a:t>
            </a:r>
            <a:r>
              <a:rPr lang="en-US" altLang="zh-CN" dirty="0" smtClean="0"/>
              <a:t>44</a:t>
            </a:r>
            <a:r>
              <a:rPr lang="zh-CN" altLang="en-US" dirty="0" smtClean="0"/>
              <a:t>字节可为</a:t>
            </a:r>
            <a:r>
              <a:rPr lang="zh-CN" altLang="en-US" dirty="0"/>
              <a:t>任意值，</a:t>
            </a:r>
            <a:r>
              <a:rPr lang="zh-CN" altLang="en-US" dirty="0" smtClean="0"/>
              <a:t>最后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字节为</a:t>
            </a:r>
            <a:r>
              <a:rPr lang="en-US" altLang="zh-CN" dirty="0" smtClean="0"/>
              <a:t>smoke</a:t>
            </a:r>
            <a:r>
              <a:rPr lang="zh-CN" altLang="en-US" dirty="0" smtClean="0"/>
              <a:t>地址，小端格式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26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任务一</a:t>
            </a:r>
            <a:r>
              <a:rPr lang="en-US" altLang="zh-CN" dirty="0" smtClean="0"/>
              <a:t>smoke  </a:t>
            </a:r>
            <a:r>
              <a:rPr lang="zh-CN" altLang="en-US" dirty="0" smtClean="0"/>
              <a:t>解题过程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CC3300"/>
                </a:solidFill>
              </a:rPr>
              <a:t>4. </a:t>
            </a:r>
            <a:r>
              <a:rPr lang="zh-CN" altLang="en-US" dirty="0" smtClean="0">
                <a:solidFill>
                  <a:srgbClr val="CC3300"/>
                </a:solidFill>
              </a:rPr>
              <a:t>将</a:t>
            </a:r>
            <a:r>
              <a:rPr lang="zh-CN" altLang="en-US" dirty="0">
                <a:solidFill>
                  <a:srgbClr val="CC3300"/>
                </a:solidFill>
              </a:rPr>
              <a:t>上述攻击字符串写在攻击字符串文件中，命名为</a:t>
            </a:r>
            <a:r>
              <a:rPr lang="en-US" altLang="zh-CN" dirty="0">
                <a:solidFill>
                  <a:srgbClr val="CC3300"/>
                </a:solidFill>
              </a:rPr>
              <a:t>smoke_U201414557.txt</a:t>
            </a:r>
            <a:r>
              <a:rPr lang="zh-CN" altLang="en-US" dirty="0">
                <a:solidFill>
                  <a:srgbClr val="CC3300"/>
                </a:solidFill>
              </a:rPr>
              <a:t>，内容可为</a:t>
            </a:r>
            <a:r>
              <a:rPr lang="zh-CN" altLang="en-US" dirty="0" smtClean="0">
                <a:solidFill>
                  <a:srgbClr val="CC3300"/>
                </a:solidFill>
              </a:rPr>
              <a:t>：</a:t>
            </a:r>
            <a:endParaRPr lang="en-US" altLang="zh-CN" dirty="0" smtClean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>
              <a:solidFill>
                <a:srgbClr val="CC330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CC3300"/>
                </a:solidFill>
              </a:rPr>
              <a:t>smoke_U201414557.txt</a:t>
            </a:r>
            <a:r>
              <a:rPr lang="zh-CN" altLang="zh-CN" dirty="0">
                <a:solidFill>
                  <a:srgbClr val="CC3300"/>
                </a:solidFill>
              </a:rPr>
              <a:t>文件中可以带任意的回车。之后通过</a:t>
            </a:r>
            <a:r>
              <a:rPr lang="en-US" altLang="zh-CN" dirty="0" err="1">
                <a:solidFill>
                  <a:srgbClr val="CC3300"/>
                </a:solidFill>
              </a:rPr>
              <a:t>HexToRaw</a:t>
            </a:r>
            <a:r>
              <a:rPr lang="zh-CN" altLang="zh-CN" dirty="0">
                <a:solidFill>
                  <a:srgbClr val="CC3300"/>
                </a:solidFill>
              </a:rPr>
              <a:t>处理，即可过滤掉所有的注释，还原成没有任何冗余数据的攻击字符串</a:t>
            </a:r>
            <a:r>
              <a:rPr lang="zh-CN" altLang="zh-CN" dirty="0" smtClean="0">
                <a:solidFill>
                  <a:srgbClr val="CC3300"/>
                </a:solidFill>
              </a:rPr>
              <a:t>原始数据使用</a:t>
            </a:r>
            <a:r>
              <a:rPr lang="zh-CN" altLang="zh-CN" dirty="0">
                <a:solidFill>
                  <a:srgbClr val="CC3300"/>
                </a:solidFill>
              </a:rPr>
              <a:t>。</a:t>
            </a:r>
            <a:endParaRPr lang="en-US" altLang="zh-CN" dirty="0">
              <a:solidFill>
                <a:srgbClr val="CC3300"/>
              </a:solidFill>
            </a:endParaRPr>
          </a:p>
          <a:p>
            <a:pPr marL="533400" indent="-5334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/*</a:t>
            </a:r>
            <a:r>
              <a:rPr lang="zh-CN" altLang="zh-CN" dirty="0">
                <a:solidFill>
                  <a:srgbClr val="0000FF"/>
                </a:solidFill>
              </a:rPr>
              <a:t>和</a:t>
            </a:r>
            <a:r>
              <a:rPr lang="en-US" altLang="zh-CN" dirty="0">
                <a:solidFill>
                  <a:srgbClr val="0000FF"/>
                </a:solidFill>
              </a:rPr>
              <a:t>*/</a:t>
            </a:r>
            <a:r>
              <a:rPr lang="zh-CN" altLang="zh-CN" dirty="0">
                <a:solidFill>
                  <a:srgbClr val="0000FF"/>
                </a:solidFill>
              </a:rPr>
              <a:t>与其后或前的字符</a:t>
            </a:r>
            <a:r>
              <a:rPr lang="zh-CN" altLang="zh-CN" dirty="0" smtClean="0">
                <a:solidFill>
                  <a:srgbClr val="0000FF"/>
                </a:solidFill>
              </a:rPr>
              <a:t>之间要</a:t>
            </a:r>
            <a:r>
              <a:rPr lang="zh-CN" altLang="zh-CN" dirty="0">
                <a:solidFill>
                  <a:srgbClr val="0000FF"/>
                </a:solidFill>
              </a:rPr>
              <a:t>用空格</a:t>
            </a:r>
            <a:r>
              <a:rPr lang="zh-CN" altLang="zh-CN" dirty="0" smtClean="0">
                <a:solidFill>
                  <a:srgbClr val="0000FF"/>
                </a:solidFill>
              </a:rPr>
              <a:t>隔开</a:t>
            </a:r>
            <a:r>
              <a:rPr lang="zh-CN" altLang="en-US" dirty="0" smtClean="0">
                <a:solidFill>
                  <a:srgbClr val="0000FF"/>
                </a:solidFill>
              </a:rPr>
              <a:t>，否则异常</a:t>
            </a:r>
            <a:endParaRPr lang="zh-CN" altLang="zh-CN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 smtClean="0">
              <a:solidFill>
                <a:srgbClr val="CC33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1973"/>
          <a:stretch/>
        </p:blipFill>
        <p:spPr>
          <a:xfrm>
            <a:off x="971600" y="2204864"/>
            <a:ext cx="7199884" cy="158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9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任务一</a:t>
            </a:r>
            <a:r>
              <a:rPr lang="en-US" altLang="zh-CN" dirty="0" smtClean="0"/>
              <a:t>smoke  </a:t>
            </a:r>
            <a:r>
              <a:rPr lang="zh-CN" altLang="en-US" dirty="0" smtClean="0"/>
              <a:t>解题过程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87816" cy="115212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CC3300"/>
                </a:solidFill>
              </a:rPr>
              <a:t>5.</a:t>
            </a:r>
            <a:r>
              <a:rPr lang="zh-CN" altLang="en-US" dirty="0" smtClean="0">
                <a:solidFill>
                  <a:srgbClr val="CC3300"/>
                </a:solidFill>
              </a:rPr>
              <a:t>实施攻击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 smtClean="0">
              <a:solidFill>
                <a:srgbClr val="CC33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200" y="1932942"/>
            <a:ext cx="8291264" cy="31683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 ./hex2raw  &lt;smoke_ U201414557.txt </a:t>
            </a:r>
            <a:r>
              <a:rPr lang="pl-PL" altLang="zh-CN" i="0" dirty="0">
                <a:solidFill>
                  <a:srgbClr val="66FF66"/>
                </a:solidFill>
              </a:rPr>
              <a:t>smoke_ U201414557_raw.txt</a:t>
            </a:r>
            <a:endParaRPr lang="en-US" altLang="zh-CN" i="0" dirty="0">
              <a:solidFill>
                <a:srgbClr val="66FF66"/>
              </a:solidFill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pl-PL" altLang="zh-CN" i="0" dirty="0">
                <a:solidFill>
                  <a:srgbClr val="66FF66"/>
                </a:solidFill>
              </a:rPr>
              <a:t>linux&gt; ./bufbomb -u U201414557  &lt; smoke_ U201414557_raw.txt</a:t>
            </a:r>
            <a:endParaRPr lang="en-US" altLang="zh-CN" i="0" dirty="0">
              <a:solidFill>
                <a:srgbClr val="66FF66"/>
              </a:solidFill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Userid:U201414557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Cookie:0x5f405c9a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Type </a:t>
            </a:r>
            <a:r>
              <a:rPr lang="en-US" altLang="zh-CN" i="0" dirty="0" err="1">
                <a:solidFill>
                  <a:srgbClr val="66FF66"/>
                </a:solidFill>
              </a:rPr>
              <a:t>string:Smoke</a:t>
            </a:r>
            <a:r>
              <a:rPr lang="en-US" altLang="zh-CN" i="0" dirty="0">
                <a:solidFill>
                  <a:srgbClr val="66FF66"/>
                </a:solidFill>
              </a:rPr>
              <a:t>!: You called smoke()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VALID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NICE JOB!                             </a:t>
            </a:r>
            <a:r>
              <a:rPr lang="zh-CN" altLang="en-US" i="0" dirty="0">
                <a:solidFill>
                  <a:schemeClr val="bg1"/>
                </a:solidFill>
              </a:rPr>
              <a:t>攻击成功</a:t>
            </a:r>
            <a:endParaRPr lang="en-US" altLang="zh-CN" i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5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实验</a:t>
            </a:r>
            <a:r>
              <a:rPr lang="zh-CN" altLang="en-US" dirty="0" smtClean="0"/>
              <a:t>报告和结果文件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25658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dirty="0" smtClean="0"/>
              <a:t>本次实验需要提交的结果包括：实验报告和结果文件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结果文件</a:t>
            </a:r>
            <a:r>
              <a:rPr lang="zh-CN" altLang="en-US" dirty="0" smtClean="0">
                <a:solidFill>
                  <a:schemeClr val="tx1"/>
                </a:solidFill>
              </a:rPr>
              <a:t>：即上述的攻击字符串文件，并已经按照（六、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            </a:t>
            </a:r>
            <a:r>
              <a:rPr lang="zh-CN" altLang="zh-CN" dirty="0" smtClean="0">
                <a:solidFill>
                  <a:schemeClr val="tx1"/>
                </a:solidFill>
              </a:rPr>
              <a:t>攻击</a:t>
            </a:r>
            <a:r>
              <a:rPr lang="zh-CN" altLang="zh-CN" dirty="0">
                <a:solidFill>
                  <a:schemeClr val="tx1"/>
                </a:solidFill>
              </a:rPr>
              <a:t>字符串文件</a:t>
            </a:r>
            <a:r>
              <a:rPr lang="zh-CN" altLang="en-US" dirty="0">
                <a:solidFill>
                  <a:schemeClr val="tx1"/>
                </a:solidFill>
              </a:rPr>
              <a:t>和结果的</a:t>
            </a:r>
            <a:r>
              <a:rPr lang="zh-CN" altLang="en-US" dirty="0" smtClean="0">
                <a:solidFill>
                  <a:schemeClr val="tx1"/>
                </a:solidFill>
              </a:rPr>
              <a:t>提交）的要求打包为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       zip</a:t>
            </a:r>
            <a:r>
              <a:rPr lang="zh-CN" altLang="en-US" dirty="0" smtClean="0">
                <a:solidFill>
                  <a:schemeClr val="tx1"/>
                </a:solidFill>
              </a:rPr>
              <a:t>文件，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实验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报告：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Word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文档。在实验报告中，对</a:t>
            </a: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你在任务</a:t>
            </a:r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0~</a:t>
            </a: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任</a:t>
            </a:r>
            <a:endParaRPr lang="en-US" altLang="zh-CN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                    </a:t>
            </a: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务</a:t>
            </a:r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中分析、构造攻击字符串的过程进行详细</a:t>
            </a:r>
            <a:endParaRPr lang="en-US" altLang="zh-CN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                   </a:t>
            </a: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描述。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 </a:t>
            </a:r>
            <a:r>
              <a:rPr lang="en-US" altLang="zh-CN" sz="2400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         </a:t>
            </a: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排版要求：字体：宋体；字号：标题三号，正文小四正文；</a:t>
            </a:r>
            <a:endParaRPr lang="en-US" altLang="zh-CN" dirty="0" smtClean="0">
              <a:solidFill>
                <a:schemeClr val="bg2">
                  <a:lumMod val="60000"/>
                  <a:lumOff val="40000"/>
                </a:schemeClr>
              </a:solidFill>
              <a:cs typeface="+mn-cs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 </a:t>
            </a:r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                            </a:t>
            </a: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行间距：</a:t>
            </a:r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1.5</a:t>
            </a: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倍；首行缩进</a:t>
            </a:r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2</a:t>
            </a: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cs typeface="+mn-cs"/>
              </a:rPr>
              <a:t>个汉字；程序排版要规整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  <a:cs typeface="+mn-cs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cs typeface="+mn-cs"/>
              </a:rPr>
              <a:t> </a:t>
            </a:r>
            <a:endParaRPr lang="zh-CN" altLang="zh-CN" sz="2400" dirty="0">
              <a:solidFill>
                <a:schemeClr val="tx1"/>
              </a:solidFill>
              <a:cs typeface="+mn-cs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18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实验概述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个难度等级</a:t>
            </a:r>
          </a:p>
          <a:p>
            <a:pPr lvl="1"/>
            <a:r>
              <a:rPr lang="en-US" altLang="zh-CN" dirty="0"/>
              <a:t>1.Smoke       2.  Fizz       3 .Bang  </a:t>
            </a:r>
          </a:p>
          <a:p>
            <a:pPr lvl="1"/>
            <a:r>
              <a:rPr lang="en-US" altLang="zh-CN" dirty="0"/>
              <a:t>4.Boom         5. Nitro     </a:t>
            </a:r>
            <a:r>
              <a:rPr lang="zh-CN" altLang="en-US" dirty="0"/>
              <a:t>（</a:t>
            </a:r>
            <a:r>
              <a:rPr lang="en-US" altLang="zh-CN" dirty="0" smtClean="0"/>
              <a:t>1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5</a:t>
            </a:r>
            <a:r>
              <a:rPr lang="zh-CN" altLang="en-US" dirty="0"/>
              <a:t>难度递增）</a:t>
            </a:r>
          </a:p>
          <a:p>
            <a:r>
              <a:rPr lang="zh-CN" altLang="en-US" dirty="0"/>
              <a:t>实验环境</a:t>
            </a:r>
          </a:p>
          <a:p>
            <a:pPr lvl="1"/>
            <a:r>
              <a:rPr lang="en-US" altLang="zh-CN" dirty="0" smtClean="0"/>
              <a:t>Linux</a:t>
            </a:r>
            <a:endParaRPr lang="zh-CN" altLang="en-US" dirty="0" smtClean="0"/>
          </a:p>
          <a:p>
            <a:r>
              <a:rPr lang="zh-CN" altLang="en-US" dirty="0" smtClean="0"/>
              <a:t>实践技能</a:t>
            </a:r>
          </a:p>
          <a:p>
            <a:pPr lvl="1"/>
            <a:r>
              <a:rPr lang="en-US" altLang="zh-CN" dirty="0" smtClean="0"/>
              <a:t>Linux</a:t>
            </a:r>
            <a:r>
              <a:rPr lang="zh-CN" altLang="en-US" dirty="0" smtClean="0"/>
              <a:t>基本命令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IA32 </a:t>
            </a:r>
            <a:r>
              <a:rPr lang="zh-CN" altLang="en-US" dirty="0" smtClean="0"/>
              <a:t>汇编程序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gdb</a:t>
            </a:r>
            <a:r>
              <a:rPr lang="zh-CN" altLang="en-US" dirty="0" smtClean="0"/>
              <a:t>调试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Objdump</a:t>
            </a:r>
            <a:r>
              <a:rPr lang="zh-CN" altLang="en-US" dirty="0" smtClean="0"/>
              <a:t>反汇编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4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61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目标程序</a:t>
            </a:r>
            <a:r>
              <a:rPr lang="zh-CN" altLang="en-US" dirty="0"/>
              <a:t>分析</a:t>
            </a:r>
            <a:r>
              <a:rPr lang="en-US" altLang="zh-CN" dirty="0"/>
              <a:t>  </a:t>
            </a:r>
            <a:r>
              <a:rPr lang="en-US" altLang="zh-CN" dirty="0" err="1"/>
              <a:t>bufbomb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712968" cy="4968304"/>
          </a:xfrm>
        </p:spPr>
        <p:txBody>
          <a:bodyPr/>
          <a:lstStyle/>
          <a:p>
            <a:r>
              <a:rPr lang="zh-CN" altLang="en-US" dirty="0" smtClean="0"/>
              <a:t>可以简单分析一下</a:t>
            </a:r>
            <a:r>
              <a:rPr lang="en-US" altLang="zh-CN" dirty="0" err="1" smtClean="0"/>
              <a:t>bufbomb.c</a:t>
            </a:r>
            <a:r>
              <a:rPr lang="zh-CN" altLang="en-US" dirty="0" smtClean="0"/>
              <a:t>（但这不重要）</a:t>
            </a:r>
            <a:endParaRPr lang="en-US" altLang="zh-CN" dirty="0" smtClean="0"/>
          </a:p>
          <a:p>
            <a:r>
              <a:rPr lang="zh-CN" altLang="zh-CN" dirty="0" smtClean="0"/>
              <a:t>你</a:t>
            </a:r>
            <a:r>
              <a:rPr lang="zh-CN" altLang="zh-CN" dirty="0"/>
              <a:t>可以</a:t>
            </a:r>
            <a:r>
              <a:rPr lang="zh-CN" altLang="zh-CN" dirty="0" smtClean="0"/>
              <a:t>看到</a:t>
            </a:r>
            <a:r>
              <a:rPr lang="en-US" altLang="zh-CN" dirty="0" err="1" smtClean="0"/>
              <a:t>bufbomb</a:t>
            </a:r>
            <a:r>
              <a:rPr lang="zh-CN" altLang="en-US" dirty="0" smtClean="0"/>
              <a:t>中函数之间的调用关系：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68531" y="2223151"/>
            <a:ext cx="5151941" cy="364715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200" i="0" dirty="0"/>
              <a:t>main</a:t>
            </a:r>
            <a:r>
              <a:rPr lang="zh-CN" altLang="zh-CN" sz="2200" i="0" dirty="0"/>
              <a:t>函数</a:t>
            </a:r>
            <a:r>
              <a:rPr lang="zh-CN" altLang="zh-CN" sz="2200" i="0" dirty="0" smtClean="0"/>
              <a:t>里</a:t>
            </a:r>
            <a:r>
              <a:rPr lang="en-US" altLang="zh-CN" sz="2200" i="0" dirty="0" smtClean="0"/>
              <a:t>launcher</a:t>
            </a:r>
            <a:r>
              <a:rPr lang="zh-CN" altLang="zh-CN" sz="2200" i="0" dirty="0"/>
              <a:t>函数被调用</a:t>
            </a:r>
            <a:r>
              <a:rPr lang="en-US" altLang="zh-CN" sz="2200" i="0" dirty="0" err="1">
                <a:solidFill>
                  <a:srgbClr val="FF0000"/>
                </a:solidFill>
              </a:rPr>
              <a:t>cnt</a:t>
            </a:r>
            <a:r>
              <a:rPr lang="zh-CN" altLang="zh-CN" sz="2200" i="0" dirty="0"/>
              <a:t>次，但除了最后</a:t>
            </a:r>
            <a:r>
              <a:rPr lang="en-US" altLang="zh-CN" sz="2200" i="0" dirty="0"/>
              <a:t>Nitro</a:t>
            </a:r>
            <a:r>
              <a:rPr lang="zh-CN" altLang="zh-CN" sz="2200" i="0" dirty="0"/>
              <a:t>阶段，</a:t>
            </a:r>
            <a:r>
              <a:rPr lang="en-US" altLang="zh-CN" sz="2200" i="0" dirty="0" err="1"/>
              <a:t>cnt</a:t>
            </a:r>
            <a:r>
              <a:rPr lang="zh-CN" altLang="zh-CN" sz="2200" i="0" dirty="0"/>
              <a:t>都只是</a:t>
            </a:r>
            <a:r>
              <a:rPr lang="en-US" altLang="zh-CN" sz="2200" i="0" dirty="0"/>
              <a:t>1</a:t>
            </a:r>
            <a:r>
              <a:rPr lang="zh-CN" altLang="zh-CN" sz="2200" i="0" dirty="0" smtClean="0"/>
              <a:t>。</a:t>
            </a:r>
            <a:endParaRPr lang="en-US" altLang="zh-CN" sz="2200" i="0" dirty="0" smtClean="0"/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200" i="0" dirty="0" err="1" smtClean="0"/>
              <a:t>testn</a:t>
            </a:r>
            <a:r>
              <a:rPr lang="zh-CN" altLang="en-US" sz="2200" i="0" dirty="0" smtClean="0"/>
              <a:t>、</a:t>
            </a:r>
            <a:r>
              <a:rPr lang="en-US" altLang="zh-CN" sz="2200" i="0" dirty="0" err="1" smtClean="0"/>
              <a:t>getbufn</a:t>
            </a:r>
            <a:r>
              <a:rPr lang="zh-CN" altLang="zh-CN" sz="2200" i="0" dirty="0" smtClean="0"/>
              <a:t>仅</a:t>
            </a:r>
            <a:r>
              <a:rPr lang="zh-CN" altLang="zh-CN" sz="2200" i="0" dirty="0"/>
              <a:t>在</a:t>
            </a:r>
            <a:r>
              <a:rPr lang="en-US" altLang="zh-CN" sz="2200" i="0" dirty="0"/>
              <a:t>Nitro</a:t>
            </a:r>
            <a:r>
              <a:rPr lang="zh-CN" altLang="zh-CN" sz="2200" i="0" dirty="0"/>
              <a:t>阶段被调用，其余阶段均调用</a:t>
            </a:r>
            <a:r>
              <a:rPr lang="en-US" altLang="zh-CN" sz="2200" i="0" dirty="0" smtClean="0"/>
              <a:t>test</a:t>
            </a:r>
            <a:r>
              <a:rPr lang="zh-CN" altLang="en-US" sz="2200" i="0" dirty="0" smtClean="0"/>
              <a:t>、</a:t>
            </a:r>
            <a:r>
              <a:rPr lang="en-US" altLang="zh-CN" sz="2200" i="0" dirty="0" err="1" smtClean="0"/>
              <a:t>getbuf</a:t>
            </a:r>
            <a:r>
              <a:rPr lang="zh-CN" altLang="zh-CN" sz="2200" i="0" dirty="0" smtClean="0"/>
              <a:t>。</a:t>
            </a:r>
            <a:endParaRPr lang="en-US" altLang="zh-CN" sz="2200" i="0" dirty="0" smtClean="0"/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i="0" dirty="0" smtClean="0"/>
              <a:t>正常情况下，</a:t>
            </a:r>
            <a:r>
              <a:rPr lang="zh-CN" altLang="zh-CN" sz="2200" i="0" dirty="0" smtClean="0"/>
              <a:t>如果</a:t>
            </a:r>
            <a:r>
              <a:rPr lang="zh-CN" altLang="zh-CN" sz="2200" i="0" dirty="0"/>
              <a:t>你的操作不符合</a:t>
            </a:r>
            <a:r>
              <a:rPr lang="zh-CN" altLang="zh-CN" sz="2200" i="0" dirty="0" smtClean="0"/>
              <a:t>预期，会</a:t>
            </a:r>
            <a:r>
              <a:rPr lang="zh-CN" altLang="en-US" sz="2200" i="0" dirty="0" smtClean="0"/>
              <a:t>看到信息</a:t>
            </a:r>
            <a:r>
              <a:rPr lang="zh-CN" altLang="zh-CN" sz="2200" i="0" dirty="0" smtClean="0"/>
              <a:t>“</a:t>
            </a:r>
            <a:r>
              <a:rPr lang="en-US" altLang="zh-CN" sz="2200" i="0" dirty="0"/>
              <a:t>Better luck next time</a:t>
            </a:r>
            <a:r>
              <a:rPr lang="zh-CN" altLang="zh-CN" sz="2200" i="0" dirty="0"/>
              <a:t>”</a:t>
            </a:r>
            <a:r>
              <a:rPr lang="zh-CN" altLang="zh-CN" sz="2200" i="0" dirty="0" smtClean="0"/>
              <a:t>，</a:t>
            </a:r>
            <a:r>
              <a:rPr lang="zh-CN" altLang="en-US" sz="2200" i="0" dirty="0" smtClean="0"/>
              <a:t>这时</a:t>
            </a:r>
            <a:r>
              <a:rPr lang="zh-CN" altLang="zh-CN" sz="2200" i="0" dirty="0" smtClean="0"/>
              <a:t>你</a:t>
            </a:r>
            <a:r>
              <a:rPr lang="zh-CN" altLang="zh-CN" sz="2200" i="0" dirty="0"/>
              <a:t>就要继续</a:t>
            </a:r>
            <a:r>
              <a:rPr lang="zh-CN" altLang="zh-CN" sz="2200" i="0" dirty="0" smtClean="0"/>
              <a:t>尝试了</a:t>
            </a:r>
            <a:r>
              <a:rPr lang="zh-CN" altLang="zh-CN" sz="2200" i="0" dirty="0"/>
              <a:t>。</a:t>
            </a:r>
            <a:endParaRPr lang="en-US" altLang="zh-CN" sz="2200" i="0" dirty="0"/>
          </a:p>
        </p:txBody>
      </p:sp>
      <p:grpSp>
        <p:nvGrpSpPr>
          <p:cNvPr id="5" name="组合 4"/>
          <p:cNvGrpSpPr/>
          <p:nvPr/>
        </p:nvGrpSpPr>
        <p:grpSpPr>
          <a:xfrm>
            <a:off x="185364" y="2582252"/>
            <a:ext cx="3312368" cy="3258362"/>
            <a:chOff x="179512" y="2852936"/>
            <a:chExt cx="3312368" cy="3258362"/>
          </a:xfrm>
        </p:grpSpPr>
        <p:sp>
          <p:nvSpPr>
            <p:cNvPr id="9" name="圆角矩形 8"/>
            <p:cNvSpPr/>
            <p:nvPr/>
          </p:nvSpPr>
          <p:spPr>
            <a:xfrm>
              <a:off x="1195149" y="3194974"/>
              <a:ext cx="1260140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smtClean="0">
                  <a:solidFill>
                    <a:schemeClr val="tx1"/>
                  </a:solidFill>
                </a:rPr>
                <a:t>main()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799105" y="3771038"/>
              <a:ext cx="2027554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smtClean="0">
                  <a:solidFill>
                    <a:schemeClr val="tx1"/>
                  </a:solidFill>
                </a:rPr>
                <a:t>launcher()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223628" y="4352162"/>
              <a:ext cx="1159654" cy="26559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smtClean="0">
                  <a:solidFill>
                    <a:schemeClr val="tx1"/>
                  </a:solidFill>
                </a:rPr>
                <a:t>launch()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015129" y="4914286"/>
              <a:ext cx="1584176" cy="2828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smtClean="0">
                  <a:solidFill>
                    <a:schemeClr val="tx1"/>
                  </a:solidFill>
                </a:rPr>
                <a:t>test/</a:t>
              </a:r>
              <a:r>
                <a:rPr lang="en-US" altLang="zh-CN" i="0" dirty="0" err="1" smtClean="0">
                  <a:solidFill>
                    <a:srgbClr val="00B050"/>
                  </a:solidFill>
                </a:rPr>
                <a:t>testn</a:t>
              </a:r>
              <a:r>
                <a:rPr lang="en-US" altLang="zh-CN" i="0" dirty="0" smtClean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683568" y="5499230"/>
              <a:ext cx="2340260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err="1" smtClean="0">
                  <a:solidFill>
                    <a:schemeClr val="tx1"/>
                  </a:solidFill>
                </a:rPr>
                <a:t>getbuf</a:t>
              </a:r>
              <a:r>
                <a:rPr lang="en-US" altLang="zh-CN" i="0" dirty="0" smtClean="0">
                  <a:solidFill>
                    <a:schemeClr val="tx1"/>
                  </a:solidFill>
                </a:rPr>
                <a:t>/</a:t>
              </a:r>
              <a:r>
                <a:rPr lang="en-US" altLang="zh-CN" i="0" dirty="0" err="1" smtClean="0">
                  <a:solidFill>
                    <a:srgbClr val="00B050"/>
                  </a:solidFill>
                </a:rPr>
                <a:t>getbufn</a:t>
              </a:r>
              <a:r>
                <a:rPr lang="en-US" altLang="zh-CN" i="0" dirty="0" smtClean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cxnSp>
          <p:nvCxnSpPr>
            <p:cNvPr id="16" name="直接箭头连接符 15"/>
            <p:cNvCxnSpPr>
              <a:endCxn id="10" idx="0"/>
            </p:cNvCxnSpPr>
            <p:nvPr/>
          </p:nvCxnSpPr>
          <p:spPr>
            <a:xfrm flipH="1">
              <a:off x="1812882" y="3429000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H="1">
              <a:off x="1806594" y="4010124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H="1">
              <a:off x="1797167" y="4572248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H="1">
              <a:off x="1809738" y="5193196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H="1">
              <a:off x="1807217" y="5769260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H="1">
              <a:off x="1790879" y="2852936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179512" y="4181144"/>
              <a:ext cx="3312368" cy="17591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318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目标程序</a:t>
            </a:r>
            <a:r>
              <a:rPr lang="zh-CN" altLang="en-US" dirty="0"/>
              <a:t>分析</a:t>
            </a:r>
            <a:r>
              <a:rPr lang="en-US" altLang="zh-CN" dirty="0"/>
              <a:t>  </a:t>
            </a:r>
            <a:r>
              <a:rPr lang="en-US" altLang="zh-CN" dirty="0" err="1"/>
              <a:t>bufbomb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362504" cy="5040312"/>
          </a:xfrm>
        </p:spPr>
        <p:txBody>
          <a:bodyPr/>
          <a:lstStyle/>
          <a:p>
            <a:r>
              <a:rPr lang="zh-CN" altLang="zh-CN" b="1" dirty="0"/>
              <a:t>本</a:t>
            </a:r>
            <a:r>
              <a:rPr lang="zh-CN" altLang="zh-CN" b="1" dirty="0" smtClean="0"/>
              <a:t>实验从</a:t>
            </a:r>
            <a:r>
              <a:rPr lang="zh-CN" altLang="zh-CN" b="1" dirty="0"/>
              <a:t>分析</a:t>
            </a:r>
            <a:r>
              <a:rPr lang="en-US" altLang="zh-CN" b="1" dirty="0"/>
              <a:t>test</a:t>
            </a:r>
            <a:r>
              <a:rPr lang="zh-CN" altLang="zh-CN" b="1" dirty="0"/>
              <a:t>函数开始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pPr marL="355600" indent="-355600">
              <a:buNone/>
            </a:pPr>
            <a:r>
              <a:rPr lang="en-US" altLang="zh-CN" dirty="0" smtClean="0"/>
              <a:t>        test</a:t>
            </a:r>
            <a:r>
              <a:rPr lang="zh-CN" altLang="zh-CN" dirty="0" smtClean="0"/>
              <a:t>函数调用</a:t>
            </a:r>
            <a:r>
              <a:rPr lang="zh-CN" altLang="en-US" dirty="0" smtClean="0"/>
              <a:t>了</a:t>
            </a:r>
            <a:r>
              <a:rPr lang="en-US" altLang="zh-CN" dirty="0" err="1" smtClean="0"/>
              <a:t>getbuf</a:t>
            </a:r>
            <a:r>
              <a:rPr lang="zh-CN" altLang="zh-CN" dirty="0" smtClean="0"/>
              <a:t>函数，</a:t>
            </a:r>
            <a:r>
              <a:rPr lang="en-US" altLang="zh-CN" dirty="0"/>
              <a:t> </a:t>
            </a:r>
            <a:r>
              <a:rPr lang="en-US" altLang="zh-CN" dirty="0" err="1"/>
              <a:t>getbuf</a:t>
            </a:r>
            <a:r>
              <a:rPr lang="zh-CN" altLang="zh-CN" dirty="0" smtClean="0"/>
              <a:t>函数</a:t>
            </a:r>
            <a:r>
              <a:rPr lang="zh-CN" altLang="zh-CN" dirty="0"/>
              <a:t>的功能是从标准输入（</a:t>
            </a:r>
            <a:r>
              <a:rPr lang="en-US" altLang="zh-CN" dirty="0" err="1"/>
              <a:t>stdin</a:t>
            </a:r>
            <a:r>
              <a:rPr lang="zh-CN" altLang="zh-CN" dirty="0"/>
              <a:t>）读入一个字符串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getbuf</a:t>
            </a:r>
            <a:r>
              <a:rPr lang="zh-CN" altLang="zh-CN" dirty="0" smtClean="0"/>
              <a:t>函数源程序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err="1" smtClean="0"/>
              <a:t>bufbomb.c</a:t>
            </a:r>
            <a:r>
              <a:rPr lang="zh-CN" altLang="zh-CN" dirty="0"/>
              <a:t>里</a:t>
            </a:r>
            <a:r>
              <a:rPr lang="zh-CN" altLang="zh-CN" dirty="0" smtClean="0"/>
              <a:t>没有</a:t>
            </a:r>
            <a:r>
              <a:rPr lang="en-US" altLang="zh-CN" dirty="0" smtClean="0"/>
              <a:t>,</a:t>
            </a:r>
            <a:r>
              <a:rPr lang="zh-CN" altLang="en-US" dirty="0" smtClean="0"/>
              <a:t>根据反汇编逆向）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4360" y="3586053"/>
            <a:ext cx="8435280" cy="259204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getbuf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{</a:t>
            </a:r>
            <a:endParaRPr lang="zh-CN" altLang="zh-CN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char </a:t>
            </a:r>
            <a:r>
              <a:rPr lang="en-US" altLang="zh-CN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[32]; </a:t>
            </a:r>
            <a:r>
              <a:rPr lang="en-US" altLang="zh-CN" b="1" i="0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字节字符数组</a:t>
            </a:r>
            <a:endParaRPr lang="zh-CN" altLang="zh-CN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b="1" kern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gets(</a:t>
            </a:r>
            <a:r>
              <a:rPr lang="en-US" altLang="zh-CN" b="1" kern="0" dirty="0" err="1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</a:t>
            </a:r>
            <a:r>
              <a:rPr lang="en-US" altLang="zh-CN" b="1" i="0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从标准输入流输入字符串，</a:t>
            </a:r>
            <a:r>
              <a:rPr lang="en-US" altLang="zh-CN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gets</a:t>
            </a:r>
            <a:r>
              <a:rPr lang="zh-CN" altLang="en-US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存在缓冲区溢出漏洞</a:t>
            </a:r>
            <a:endParaRPr lang="zh-CN" altLang="zh-CN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return 1;     </a:t>
            </a:r>
            <a:r>
              <a:rPr lang="en-US" altLang="zh-CN" b="1" i="0" kern="0" dirty="0" smtClea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当输入字符串超过</a:t>
            </a:r>
            <a:r>
              <a:rPr lang="en-US" altLang="zh-CN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字节即可破坏栈帧结构</a:t>
            </a:r>
            <a:endParaRPr lang="zh-CN" altLang="zh-CN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87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缓冲区溢出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sz="2800" b="1" dirty="0">
                <a:solidFill>
                  <a:srgbClr val="FF0000"/>
                </a:solidFill>
              </a:rPr>
              <a:t>缓冲区攻击</a:t>
            </a:r>
            <a:r>
              <a:rPr lang="zh-CN" altLang="en-US" sz="2800" b="1" dirty="0">
                <a:solidFill>
                  <a:srgbClr val="FF0000"/>
                </a:solidFill>
              </a:rPr>
              <a:t>从</a:t>
            </a:r>
            <a:r>
              <a:rPr lang="en-US" altLang="zh-CN" sz="2800" b="1" dirty="0" err="1">
                <a:solidFill>
                  <a:srgbClr val="FF0000"/>
                </a:solidFill>
              </a:rPr>
              <a:t>getbuf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函数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入手</a:t>
            </a:r>
            <a:endParaRPr lang="en-US" altLang="zh-CN" sz="2800" b="1" dirty="0"/>
          </a:p>
          <a:p>
            <a:pPr marL="355600" indent="-3556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函数</a:t>
            </a:r>
            <a:r>
              <a:rPr lang="en-US" altLang="zh-CN" dirty="0" smtClean="0"/>
              <a:t>Gets()</a:t>
            </a:r>
            <a:r>
              <a:rPr lang="zh-CN" altLang="zh-CN" dirty="0" smtClean="0"/>
              <a:t>不</a:t>
            </a:r>
            <a:r>
              <a:rPr lang="zh-CN" altLang="zh-CN" dirty="0"/>
              <a:t>判断</a:t>
            </a:r>
            <a:r>
              <a:rPr lang="en-US" altLang="zh-CN" dirty="0" err="1" smtClean="0"/>
              <a:t>buf</a:t>
            </a:r>
            <a:r>
              <a:rPr lang="zh-CN" altLang="en-US" dirty="0" smtClean="0"/>
              <a:t>大小，字符串超长，</a:t>
            </a:r>
            <a:r>
              <a:rPr lang="zh-CN" altLang="zh-CN" dirty="0" smtClean="0"/>
              <a:t>缓冲区溢出</a:t>
            </a:r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7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2352" y="2450432"/>
            <a:ext cx="7704856" cy="12685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&gt;./ </a:t>
            </a:r>
            <a:r>
              <a:rPr lang="en-US" altLang="zh-CN" i="0" dirty="0" err="1">
                <a:solidFill>
                  <a:srgbClr val="66FF66"/>
                </a:solidFill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</a:rPr>
              <a:t> -u U201414557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Type string: I love ICS2014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Dud: </a:t>
            </a:r>
            <a:r>
              <a:rPr lang="en-US" altLang="zh-CN" i="0" dirty="0" err="1">
                <a:solidFill>
                  <a:srgbClr val="66FF66"/>
                </a:solidFill>
              </a:rPr>
              <a:t>getbuf</a:t>
            </a:r>
            <a:r>
              <a:rPr lang="en-US" altLang="zh-CN" i="0" dirty="0">
                <a:solidFill>
                  <a:srgbClr val="66FF66"/>
                </a:solidFill>
              </a:rPr>
              <a:t> returned 0x1                                   </a:t>
            </a:r>
            <a:r>
              <a:rPr lang="zh-CN" altLang="en-US" i="0" dirty="0">
                <a:solidFill>
                  <a:schemeClr val="bg1"/>
                </a:solidFill>
              </a:rPr>
              <a:t>输入字符较短未溢出</a:t>
            </a:r>
          </a:p>
        </p:txBody>
      </p:sp>
      <p:sp>
        <p:nvSpPr>
          <p:cNvPr id="6" name="矩形 5"/>
          <p:cNvSpPr/>
          <p:nvPr/>
        </p:nvSpPr>
        <p:spPr>
          <a:xfrm>
            <a:off x="652352" y="4116277"/>
            <a:ext cx="7704856" cy="12824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</a:rPr>
              <a:t>linux</a:t>
            </a:r>
            <a:r>
              <a:rPr lang="en-US" altLang="zh-CN" i="0" dirty="0">
                <a:solidFill>
                  <a:srgbClr val="66FF66"/>
                </a:solidFill>
              </a:rPr>
              <a:t>&gt;./</a:t>
            </a:r>
            <a:r>
              <a:rPr lang="en-US" altLang="zh-CN" i="0" dirty="0" err="1">
                <a:solidFill>
                  <a:srgbClr val="66FF66"/>
                </a:solidFill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</a:rPr>
              <a:t> -u U201414557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Type string: It is easier to love this class when you are a TA.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>
                <a:solidFill>
                  <a:srgbClr val="66FF66"/>
                </a:solidFill>
              </a:rPr>
              <a:t>Ouch!: You caused a segmentation fault!           </a:t>
            </a:r>
            <a:r>
              <a:rPr lang="zh-CN" altLang="en-US" i="0" dirty="0">
                <a:solidFill>
                  <a:schemeClr val="bg1"/>
                </a:solidFill>
              </a:rPr>
              <a:t>溢出引发段错</a:t>
            </a:r>
            <a:endParaRPr lang="en-US" altLang="zh-CN" i="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8198" y="5506637"/>
            <a:ext cx="7660044" cy="57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zh-CN" altLang="zh-CN" sz="2400" i="0" dirty="0" smtClean="0">
                <a:solidFill>
                  <a:srgbClr val="FF0000"/>
                </a:solidFill>
              </a:rPr>
              <a:t>缓冲区</a:t>
            </a:r>
            <a:r>
              <a:rPr lang="zh-CN" altLang="zh-CN" sz="2400" i="0" dirty="0">
                <a:solidFill>
                  <a:srgbClr val="FF0000"/>
                </a:solidFill>
              </a:rPr>
              <a:t>溢出导致</a:t>
            </a:r>
            <a:r>
              <a:rPr lang="zh-CN" altLang="zh-CN" sz="2400" i="0" dirty="0" smtClean="0">
                <a:solidFill>
                  <a:srgbClr val="FF0000"/>
                </a:solidFill>
              </a:rPr>
              <a:t>程序</a:t>
            </a:r>
            <a:r>
              <a:rPr lang="zh-CN" altLang="en-US" sz="2400" i="0" dirty="0" smtClean="0">
                <a:solidFill>
                  <a:srgbClr val="FF0000"/>
                </a:solidFill>
              </a:rPr>
              <a:t>栈帧结构</a:t>
            </a:r>
            <a:r>
              <a:rPr lang="zh-CN" altLang="zh-CN" sz="2400" i="0" dirty="0" smtClean="0">
                <a:solidFill>
                  <a:srgbClr val="FF0000"/>
                </a:solidFill>
              </a:rPr>
              <a:t>破坏</a:t>
            </a:r>
            <a:r>
              <a:rPr lang="zh-CN" altLang="zh-CN" sz="2400" i="0" dirty="0">
                <a:solidFill>
                  <a:srgbClr val="FF0000"/>
                </a:solidFill>
              </a:rPr>
              <a:t>，</a:t>
            </a:r>
            <a:r>
              <a:rPr lang="zh-CN" altLang="zh-CN" sz="2400" i="0" dirty="0" smtClean="0">
                <a:solidFill>
                  <a:srgbClr val="FF0000"/>
                </a:solidFill>
              </a:rPr>
              <a:t>产生访</a:t>
            </a:r>
            <a:r>
              <a:rPr lang="zh-CN" altLang="en-US" sz="2400" i="0" dirty="0" smtClean="0">
                <a:solidFill>
                  <a:srgbClr val="FF0000"/>
                </a:solidFill>
              </a:rPr>
              <a:t>存</a:t>
            </a:r>
            <a:r>
              <a:rPr lang="zh-CN" altLang="zh-CN" sz="2400" i="0" dirty="0" smtClean="0">
                <a:solidFill>
                  <a:srgbClr val="FF0000"/>
                </a:solidFill>
              </a:rPr>
              <a:t>错误</a:t>
            </a:r>
            <a:endParaRPr lang="zh-CN" altLang="zh-CN" sz="2400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72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攻击手段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4664864" cy="561662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zh-CN" dirty="0" smtClean="0"/>
              <a:t>设计字符串</a:t>
            </a:r>
            <a:r>
              <a:rPr lang="zh-CN" altLang="zh-CN" dirty="0"/>
              <a:t>输入给</a:t>
            </a:r>
            <a:r>
              <a:rPr lang="en-US" altLang="zh-CN" dirty="0" err="1"/>
              <a:t>bufbomb</a:t>
            </a:r>
            <a:r>
              <a:rPr lang="zh-CN" altLang="zh-CN" dirty="0" smtClean="0"/>
              <a:t>，有意</a:t>
            </a:r>
            <a:r>
              <a:rPr lang="zh-CN" altLang="zh-CN" dirty="0"/>
              <a:t>造成缓冲区溢出</a:t>
            </a:r>
            <a:r>
              <a:rPr lang="zh-CN" altLang="zh-CN" dirty="0" smtClean="0"/>
              <a:t>，使</a:t>
            </a:r>
            <a:r>
              <a:rPr lang="en-US" altLang="zh-CN" dirty="0" err="1"/>
              <a:t>bufbomb</a:t>
            </a:r>
            <a:r>
              <a:rPr lang="zh-CN" altLang="zh-CN" dirty="0"/>
              <a:t>程序完成一些有趣的事情。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zh-CN" b="1" dirty="0"/>
              <a:t>攻击字符串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zh-CN" dirty="0" smtClean="0"/>
              <a:t>无</a:t>
            </a:r>
            <a:r>
              <a:rPr lang="zh-CN" altLang="zh-CN" dirty="0"/>
              <a:t>符号字节</a:t>
            </a:r>
            <a:r>
              <a:rPr lang="zh-CN" altLang="zh-CN" dirty="0" smtClean="0"/>
              <a:t>数据，十六进制</a:t>
            </a:r>
            <a:r>
              <a:rPr lang="zh-CN" altLang="zh-CN" dirty="0"/>
              <a:t>表示</a:t>
            </a:r>
            <a:r>
              <a:rPr lang="zh-CN" altLang="zh-CN" dirty="0" smtClean="0"/>
              <a:t>，字节间</a:t>
            </a:r>
            <a:r>
              <a:rPr lang="zh-CN" altLang="zh-CN" dirty="0"/>
              <a:t>用空格隔开，如</a:t>
            </a:r>
            <a:r>
              <a:rPr lang="zh-CN" altLang="zh-CN" dirty="0" smtClean="0"/>
              <a:t>：</a:t>
            </a:r>
            <a:r>
              <a:rPr lang="en-US" altLang="zh-CN" dirty="0" smtClean="0"/>
              <a:t> </a:t>
            </a:r>
            <a:r>
              <a:rPr lang="en-US" altLang="zh-CN" dirty="0"/>
              <a:t>68 </a:t>
            </a:r>
            <a:r>
              <a:rPr lang="en-US" altLang="zh-CN" dirty="0" err="1"/>
              <a:t>ef</a:t>
            </a:r>
            <a:r>
              <a:rPr lang="en-US" altLang="zh-CN" dirty="0"/>
              <a:t> cd ab 00 83 </a:t>
            </a:r>
            <a:r>
              <a:rPr lang="en-US" altLang="zh-CN" dirty="0" smtClean="0"/>
              <a:t>c0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与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相关，</a:t>
            </a:r>
            <a:r>
              <a:rPr lang="zh-CN" altLang="zh-CN" dirty="0" smtClean="0"/>
              <a:t>每</a:t>
            </a:r>
            <a:r>
              <a:rPr lang="zh-CN" altLang="en-US" dirty="0" smtClean="0"/>
              <a:t>位</a:t>
            </a:r>
            <a:r>
              <a:rPr lang="zh-CN" altLang="zh-CN" dirty="0" smtClean="0"/>
              <a:t>同学</a:t>
            </a:r>
            <a:r>
              <a:rPr lang="zh-CN" altLang="zh-CN" dirty="0"/>
              <a:t>的攻击</a:t>
            </a:r>
            <a:r>
              <a:rPr lang="zh-CN" altLang="zh-CN" dirty="0" smtClean="0"/>
              <a:t>字串</a:t>
            </a:r>
            <a:r>
              <a:rPr lang="zh-CN" altLang="en-US" dirty="0" smtClean="0"/>
              <a:t>不同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zh-CN" dirty="0" smtClean="0"/>
              <a:t>为</a:t>
            </a:r>
            <a:r>
              <a:rPr lang="zh-CN" altLang="en-US" dirty="0" smtClean="0"/>
              <a:t>输入方便</a:t>
            </a:r>
            <a:r>
              <a:rPr lang="zh-CN" altLang="zh-CN" dirty="0" smtClean="0"/>
              <a:t>将</a:t>
            </a:r>
            <a:r>
              <a:rPr lang="zh-CN" altLang="zh-CN" dirty="0"/>
              <a:t>攻击字符串写</a:t>
            </a:r>
            <a:r>
              <a:rPr lang="zh-CN" altLang="zh-CN" dirty="0" smtClean="0"/>
              <a:t>在文本文件中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8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63969" y="1268760"/>
            <a:ext cx="3825427" cy="5112568"/>
            <a:chOff x="2946004" y="1988835"/>
            <a:chExt cx="3683750" cy="3744421"/>
          </a:xfrm>
        </p:grpSpPr>
        <p:sp>
          <p:nvSpPr>
            <p:cNvPr id="6" name="文本框 5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978579" y="3434333"/>
              <a:ext cx="616067" cy="355654"/>
              <a:chOff x="3170245" y="3404260"/>
              <a:chExt cx="346538" cy="355654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3170245" y="3404260"/>
                <a:ext cx="346538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>
                <a:off x="3218068" y="3699127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>
              <a:off x="2946004" y="5034058"/>
              <a:ext cx="621649" cy="379808"/>
              <a:chOff x="2887503" y="4332646"/>
              <a:chExt cx="621649" cy="379808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2887503" y="4332646"/>
                <a:ext cx="621649" cy="35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5" name="直接箭头连接符 24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test() EBP</a:t>
              </a:r>
              <a:r>
                <a:rPr lang="zh-CN" altLang="en-US" dirty="0" smtClean="0">
                  <a:solidFill>
                    <a:srgbClr val="000000"/>
                  </a:solidFill>
                </a:rPr>
                <a:t>值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00"/>
                  </a:solidFill>
                </a:rPr>
                <a:t>b</a:t>
              </a:r>
              <a:r>
                <a:rPr lang="en-US" altLang="zh-CN" dirty="0" err="1" smtClean="0">
                  <a:solidFill>
                    <a:srgbClr val="000000"/>
                  </a:solidFill>
                </a:rPr>
                <a:t>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[31-28]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err="1" smtClean="0">
                  <a:solidFill>
                    <a:srgbClr val="000000"/>
                  </a:solidFill>
                </a:rPr>
                <a:t>buf</a:t>
              </a:r>
              <a:r>
                <a:rPr lang="en-US" altLang="zh-CN" dirty="0" smtClean="0">
                  <a:solidFill>
                    <a:srgbClr val="000000"/>
                  </a:solidFill>
                </a:rPr>
                <a:t>[27-24]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 smtClean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dirty="0" err="1" smtClean="0"/>
                <a:t>buf</a:t>
              </a:r>
              <a:r>
                <a:rPr lang="en-US" altLang="zh-CN" dirty="0" smtClean="0"/>
                <a:t>[03-00]</a:t>
              </a:r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661862" y="3495931"/>
              <a:ext cx="967892" cy="1625465"/>
              <a:chOff x="7894110" y="2190887"/>
              <a:chExt cx="967892" cy="2642478"/>
            </a:xfrm>
          </p:grpSpPr>
          <p:sp>
            <p:nvSpPr>
              <p:cNvPr id="22" name="右大括号 21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>
                <a:solidFill>
                  <a:srgbClr val="0D71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064972" y="3218405"/>
                <a:ext cx="797030" cy="819083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err="1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返回地址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dirty="0" smtClean="0">
                  <a:solidFill>
                    <a:srgbClr val="000000"/>
                  </a:solidFill>
                </a:rPr>
                <a:t>函数参数区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0" name="右大括号 19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8064972" y="3218404"/>
                <a:ext cx="797030" cy="81908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1400" i="0" dirty="0" smtClean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  <a:endParaRPr lang="zh-CN" altLang="en-US" sz="14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28" name="矩形 27"/>
          <p:cNvSpPr/>
          <p:nvPr/>
        </p:nvSpPr>
        <p:spPr>
          <a:xfrm>
            <a:off x="7209500" y="1983250"/>
            <a:ext cx="652816" cy="3571125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i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4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754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构造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个攻击</a:t>
            </a:r>
            <a:r>
              <a:rPr lang="zh-CN" altLang="en-US" dirty="0"/>
              <a:t>字符串，对</a:t>
            </a:r>
            <a:r>
              <a:rPr lang="zh-CN" altLang="en-US" dirty="0" smtClean="0"/>
              <a:t>目标程序实施缓冲区</a:t>
            </a:r>
            <a:r>
              <a:rPr lang="zh-CN" altLang="en-US" dirty="0"/>
              <a:t>溢出攻击。</a:t>
            </a:r>
          </a:p>
          <a:p>
            <a:r>
              <a:rPr lang="en-US" altLang="zh-CN" dirty="0" smtClean="0"/>
              <a:t>5</a:t>
            </a:r>
            <a:r>
              <a:rPr lang="zh-CN" altLang="en-US" dirty="0"/>
              <a:t>次攻击难度递增，分别命名</a:t>
            </a:r>
            <a:r>
              <a:rPr lang="zh-CN" altLang="en-US" dirty="0" smtClean="0"/>
              <a:t>为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Smoke    </a:t>
            </a:r>
            <a:r>
              <a:rPr lang="zh-CN" altLang="en-US" dirty="0" smtClean="0"/>
              <a:t>（让目标程序</a:t>
            </a:r>
            <a:r>
              <a:rPr lang="zh-CN" altLang="en-US" dirty="0" smtClean="0">
                <a:solidFill>
                  <a:srgbClr val="00B050"/>
                </a:solidFill>
              </a:rPr>
              <a:t>调用</a:t>
            </a:r>
            <a:r>
              <a:rPr lang="en-US" altLang="zh-CN" dirty="0" smtClean="0">
                <a:solidFill>
                  <a:srgbClr val="00B050"/>
                </a:solidFill>
              </a:rPr>
              <a:t>smoke</a:t>
            </a:r>
            <a:r>
              <a:rPr lang="zh-CN" altLang="en-US" dirty="0" smtClean="0">
                <a:solidFill>
                  <a:srgbClr val="00B050"/>
                </a:solidFill>
              </a:rPr>
              <a:t>函数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Fizz         </a:t>
            </a:r>
            <a:r>
              <a:rPr lang="zh-CN" altLang="en-US" dirty="0" smtClean="0"/>
              <a:t>（让目标程序使用</a:t>
            </a:r>
            <a:r>
              <a:rPr lang="zh-CN" altLang="en-US" dirty="0" smtClean="0">
                <a:solidFill>
                  <a:srgbClr val="00B050"/>
                </a:solidFill>
              </a:rPr>
              <a:t>特定参数调用</a:t>
            </a:r>
            <a:r>
              <a:rPr lang="en-US" altLang="zh-CN" dirty="0" smtClean="0"/>
              <a:t>Fizz</a:t>
            </a:r>
            <a:r>
              <a:rPr lang="zh-CN" altLang="en-US" dirty="0" smtClean="0"/>
              <a:t>函数）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Bang       </a:t>
            </a:r>
            <a:r>
              <a:rPr lang="zh-CN" altLang="en-US" dirty="0" smtClean="0"/>
              <a:t>（让目标程序调用</a:t>
            </a:r>
            <a:r>
              <a:rPr lang="en-US" altLang="zh-CN" dirty="0" smtClean="0"/>
              <a:t>Bang</a:t>
            </a:r>
            <a:r>
              <a:rPr lang="zh-CN" altLang="en-US" dirty="0" smtClean="0"/>
              <a:t>函数，并</a:t>
            </a:r>
            <a:r>
              <a:rPr lang="zh-CN" altLang="en-US" dirty="0" smtClean="0">
                <a:solidFill>
                  <a:srgbClr val="00B050"/>
                </a:solidFill>
              </a:rPr>
              <a:t>篡改全局变量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Boom     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00B050"/>
                </a:solidFill>
              </a:rPr>
              <a:t>无感攻击</a:t>
            </a:r>
            <a:r>
              <a:rPr lang="zh-CN" altLang="en-US" dirty="0" smtClean="0"/>
              <a:t>，并传递有效返回值）</a:t>
            </a:r>
            <a:endParaRPr lang="zh-CN" altLang="en-US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Nitro      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00B050"/>
                </a:solidFill>
              </a:rPr>
              <a:t>栈帧地址变化</a:t>
            </a:r>
            <a:r>
              <a:rPr lang="zh-CN" altLang="en-US" dirty="0" smtClean="0"/>
              <a:t>时的有效攻击）</a:t>
            </a:r>
            <a:endParaRPr lang="en-US" altLang="zh-CN" dirty="0" smtClean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需要调用的函数均在目标程序中存在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9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6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2_nordridesign">
  <a:themeElements>
    <a:clrScheme name="2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2_nordridesign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17602</TotalTime>
  <Words>2811</Words>
  <Application>Microsoft Macintosh PowerPoint</Application>
  <PresentationFormat>On-screen Show (4:3)</PresentationFormat>
  <Paragraphs>418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Cambria Math</vt:lpstr>
      <vt:lpstr>Courier New</vt:lpstr>
      <vt:lpstr>Times New Roman</vt:lpstr>
      <vt:lpstr>Wingdings</vt:lpstr>
      <vt:lpstr>华文细黑</vt:lpstr>
      <vt:lpstr>宋体</vt:lpstr>
      <vt:lpstr>微软雅黑</vt:lpstr>
      <vt:lpstr>楷体</vt:lpstr>
      <vt:lpstr>黑体</vt:lpstr>
      <vt:lpstr>Arial</vt:lpstr>
      <vt:lpstr>2_nordridesign</vt:lpstr>
      <vt:lpstr>1_nordridesign</vt:lpstr>
      <vt:lpstr>PowerPoint Presentation</vt:lpstr>
      <vt:lpstr>实验数据与文件</vt:lpstr>
      <vt:lpstr>实验概述</vt:lpstr>
      <vt:lpstr>实验概述</vt:lpstr>
      <vt:lpstr>目标程序分析  bufbomb</vt:lpstr>
      <vt:lpstr>目标程序分析  bufbomb</vt:lpstr>
      <vt:lpstr>缓冲区溢出</vt:lpstr>
      <vt:lpstr>攻击手段</vt:lpstr>
      <vt:lpstr>实验任务</vt:lpstr>
      <vt:lpstr>任务1：Smoke</vt:lpstr>
      <vt:lpstr>Smoke攻击</vt:lpstr>
      <vt:lpstr>任务2：Fizz</vt:lpstr>
      <vt:lpstr>fizz攻击</vt:lpstr>
      <vt:lpstr>任务2：Fizz</vt:lpstr>
      <vt:lpstr>任务3：Bang</vt:lpstr>
      <vt:lpstr>任务3：Bang</vt:lpstr>
      <vt:lpstr>bang攻击</vt:lpstr>
      <vt:lpstr>任务3：Bang</vt:lpstr>
      <vt:lpstr>任务4：boom</vt:lpstr>
      <vt:lpstr>任务4：boom</vt:lpstr>
      <vt:lpstr>boom攻击  无感攻击</vt:lpstr>
      <vt:lpstr>任务5：Nitro</vt:lpstr>
      <vt:lpstr>任务5：Nitro</vt:lpstr>
      <vt:lpstr>任务5：Nitro</vt:lpstr>
      <vt:lpstr>实验工具和技术</vt:lpstr>
      <vt:lpstr>实验工具和技术</vt:lpstr>
      <vt:lpstr>攻击字符串文件和结果的提交</vt:lpstr>
      <vt:lpstr>攻击字符串文件和结果的提交</vt:lpstr>
      <vt:lpstr>攻击字符串文件和结果的提交</vt:lpstr>
      <vt:lpstr>任务一smoke  解题过程</vt:lpstr>
      <vt:lpstr>任务一smoke  解题过程</vt:lpstr>
      <vt:lpstr>任务一smoke  解题过程</vt:lpstr>
      <vt:lpstr>任务一smoke  解题过程</vt:lpstr>
      <vt:lpstr>任务一smoke  解题过程</vt:lpstr>
      <vt:lpstr>实验报告和结果文件</vt:lpstr>
    </vt:vector>
  </TitlesOfParts>
  <Company>NordriDesign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NordriDesign</dc:creator>
  <cp:keywords>ppt幻灯设计/ppt模板设计</cp:keywords>
  <dc:description>nordridesign.com</dc:description>
  <cp:lastModifiedBy>Haikun Liu</cp:lastModifiedBy>
  <cp:revision>1051</cp:revision>
  <dcterms:created xsi:type="dcterms:W3CDTF">2009-09-14T03:13:49Z</dcterms:created>
  <dcterms:modified xsi:type="dcterms:W3CDTF">2020-05-28T14:27:40Z</dcterms:modified>
</cp:coreProperties>
</file>