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9" r:id="rId5"/>
    <p:sldId id="260" r:id="rId6"/>
    <p:sldId id="261" r:id="rId7"/>
    <p:sldId id="262" r:id="rId8"/>
    <p:sldId id="265" r:id="rId9"/>
    <p:sldId id="266"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698B-6E86-4CDA-BBC3-100FF6915377}"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37070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698B-6E86-4CDA-BBC3-100FF6915377}"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99211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698B-6E86-4CDA-BBC3-100FF6915377}"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31265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698B-6E86-4CDA-BBC3-100FF6915377}"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60020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4698B-6E86-4CDA-BBC3-100FF6915377}"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126982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4698B-6E86-4CDA-BBC3-100FF6915377}"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68988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4698B-6E86-4CDA-BBC3-100FF6915377}"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111797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698B-6E86-4CDA-BBC3-100FF6915377}"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348495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698B-6E86-4CDA-BBC3-100FF6915377}"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272779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698B-6E86-4CDA-BBC3-100FF6915377}"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67951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698B-6E86-4CDA-BBC3-100FF6915377}"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35E35-EE5B-45A4-B943-0FA4E33B692C}" type="slidenum">
              <a:rPr lang="en-US" smtClean="0"/>
              <a:t>‹#›</a:t>
            </a:fld>
            <a:endParaRPr lang="en-US"/>
          </a:p>
        </p:txBody>
      </p:sp>
    </p:spTree>
    <p:extLst>
      <p:ext uri="{BB962C8B-B14F-4D97-AF65-F5344CB8AC3E}">
        <p14:creationId xmlns:p14="http://schemas.microsoft.com/office/powerpoint/2010/main" val="267902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698B-6E86-4CDA-BBC3-100FF6915377}" type="datetimeFigureOut">
              <a:rPr lang="en-US" smtClean="0"/>
              <a:t>8/10/2020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35E35-EE5B-45A4-B943-0FA4E33B692C}" type="slidenum">
              <a:rPr lang="en-US" smtClean="0"/>
              <a:t>‹#›</a:t>
            </a:fld>
            <a:endParaRPr lang="en-US"/>
          </a:p>
        </p:txBody>
      </p:sp>
    </p:spTree>
    <p:extLst>
      <p:ext uri="{BB962C8B-B14F-4D97-AF65-F5344CB8AC3E}">
        <p14:creationId xmlns:p14="http://schemas.microsoft.com/office/powerpoint/2010/main" val="2729870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gif"/><Relationship Id="rId7" Type="http://schemas.openxmlformats.org/officeDocument/2006/relationships/image" Target="../media/image29.gif"/><Relationship Id="rId2" Type="http://schemas.openxmlformats.org/officeDocument/2006/relationships/image" Target="../media/image24.gif"/><Relationship Id="rId1" Type="http://schemas.openxmlformats.org/officeDocument/2006/relationships/slideLayout" Target="../slideLayouts/slideLayout2.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2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21" y="191069"/>
            <a:ext cx="12014579" cy="1705970"/>
          </a:xfrm>
        </p:spPr>
        <p:txBody>
          <a:bodyPr>
            <a:normAutofit fontScale="90000"/>
          </a:bodyPr>
          <a:lstStyle/>
          <a:p>
            <a:r>
              <a:rPr lang="en-US" b="1" dirty="0" smtClean="0">
                <a:solidFill>
                  <a:schemeClr val="accent6"/>
                </a:solidFill>
              </a:rPr>
              <a:t>Department of Applied Mathematics and Computational Sciences</a:t>
            </a:r>
            <a:endParaRPr lang="en-US" b="1" dirty="0">
              <a:solidFill>
                <a:schemeClr val="accent6"/>
              </a:solidFill>
            </a:endParaRPr>
          </a:p>
        </p:txBody>
      </p:sp>
      <p:sp>
        <p:nvSpPr>
          <p:cNvPr id="3" name="Subtitle 2"/>
          <p:cNvSpPr>
            <a:spLocks noGrp="1"/>
          </p:cNvSpPr>
          <p:nvPr>
            <p:ph type="subTitle" idx="1"/>
          </p:nvPr>
        </p:nvSpPr>
        <p:spPr>
          <a:xfrm>
            <a:off x="982639" y="2715904"/>
            <a:ext cx="9685361" cy="1514902"/>
          </a:xfrm>
        </p:spPr>
        <p:txBody>
          <a:bodyPr/>
          <a:lstStyle/>
          <a:p>
            <a:r>
              <a:rPr lang="en-US" b="1" dirty="0" smtClean="0">
                <a:solidFill>
                  <a:srgbClr val="C00000"/>
                </a:solidFill>
              </a:rPr>
              <a:t>III </a:t>
            </a:r>
            <a:r>
              <a:rPr lang="en-US" b="1" dirty="0" err="1" smtClean="0">
                <a:solidFill>
                  <a:srgbClr val="C00000"/>
                </a:solidFill>
              </a:rPr>
              <a:t>Sem</a:t>
            </a:r>
            <a:r>
              <a:rPr lang="en-US" b="1" dirty="0" smtClean="0">
                <a:solidFill>
                  <a:srgbClr val="C00000"/>
                </a:solidFill>
              </a:rPr>
              <a:t> </a:t>
            </a:r>
            <a:r>
              <a:rPr lang="en-US" b="1" dirty="0" err="1" smtClean="0">
                <a:solidFill>
                  <a:srgbClr val="C00000"/>
                </a:solidFill>
              </a:rPr>
              <a:t>M.Sc.Software</a:t>
            </a:r>
            <a:r>
              <a:rPr lang="en-US" b="1" dirty="0" smtClean="0">
                <a:solidFill>
                  <a:srgbClr val="C00000"/>
                </a:solidFill>
              </a:rPr>
              <a:t> Systems</a:t>
            </a:r>
          </a:p>
          <a:p>
            <a:r>
              <a:rPr lang="en-US" b="1" dirty="0" smtClean="0">
                <a:solidFill>
                  <a:srgbClr val="C00000"/>
                </a:solidFill>
              </a:rPr>
              <a:t>Transform Techniques</a:t>
            </a:r>
          </a:p>
          <a:p>
            <a:r>
              <a:rPr lang="en-US" b="1" dirty="0" smtClean="0">
                <a:solidFill>
                  <a:srgbClr val="C00000"/>
                </a:solidFill>
              </a:rPr>
              <a:t>Dr. V. Suresh </a:t>
            </a:r>
            <a:r>
              <a:rPr lang="en-US" b="1" dirty="0" err="1" smtClean="0">
                <a:solidFill>
                  <a:srgbClr val="C00000"/>
                </a:solidFill>
              </a:rPr>
              <a:t>kumar</a:t>
            </a:r>
            <a:endParaRPr lang="en-US" b="1" dirty="0">
              <a:solidFill>
                <a:srgbClr val="C00000"/>
              </a:solidFill>
            </a:endParaRPr>
          </a:p>
        </p:txBody>
      </p:sp>
    </p:spTree>
    <p:extLst>
      <p:ext uri="{BB962C8B-B14F-4D97-AF65-F5344CB8AC3E}">
        <p14:creationId xmlns:p14="http://schemas.microsoft.com/office/powerpoint/2010/main" val="2122211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12" y="150812"/>
            <a:ext cx="10515600" cy="792163"/>
          </a:xfrm>
        </p:spPr>
        <p:txBody>
          <a:bodyPr/>
          <a:lstStyle/>
          <a:p>
            <a:r>
              <a:rPr lang="en-US" dirty="0">
                <a:solidFill>
                  <a:srgbClr val="C00000"/>
                </a:solidFill>
              </a:rPr>
              <a:t>Existence Theorem for Laplace Transforms</a:t>
            </a:r>
          </a:p>
        </p:txBody>
      </p:sp>
      <mc:AlternateContent xmlns:mc="http://schemas.openxmlformats.org/markup-compatibility/2006" xmlns:a14="http://schemas.microsoft.com/office/drawing/2010/main">
        <mc:Choice Requires="a14">
          <p:sp>
            <p:nvSpPr>
              <p:cNvPr id="5" name="TextBox 4"/>
              <p:cNvSpPr txBox="1"/>
              <p:nvPr/>
            </p:nvSpPr>
            <p:spPr>
              <a:xfrm>
                <a:off x="485775" y="1257300"/>
                <a:ext cx="9844087" cy="1200329"/>
              </a:xfrm>
              <a:prstGeom prst="rect">
                <a:avLst/>
              </a:prstGeom>
              <a:noFill/>
            </p:spPr>
            <p:txBody>
              <a:bodyPr wrap="square" rtlCol="0">
                <a:spAutoFit/>
              </a:bodyPr>
              <a:lstStyle/>
              <a:p>
                <a:pPr algn="just"/>
                <a:r>
                  <a:rPr lang="en-US" sz="2400" i="1" dirty="0" smtClean="0"/>
                  <a:t>If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oMath>
                </a14:m>
                <a:r>
                  <a:rPr lang="en-US" sz="2400" i="1" dirty="0" smtClean="0"/>
                  <a:t> is defined and </a:t>
                </a:r>
                <a:r>
                  <a:rPr lang="en-US" sz="2400" i="1" dirty="0"/>
                  <a:t>piecewise </a:t>
                </a:r>
                <a:r>
                  <a:rPr lang="en-US" sz="2400" i="1" dirty="0" smtClean="0"/>
                  <a:t>continuous </a:t>
                </a:r>
                <a:r>
                  <a:rPr lang="en-US" sz="2400" i="1" dirty="0"/>
                  <a:t>on every finite </a:t>
                </a:r>
                <a:r>
                  <a:rPr lang="en-US" sz="2400" i="1" dirty="0" smtClean="0"/>
                  <a:t>interval </a:t>
                </a:r>
                <a:r>
                  <a:rPr lang="en-US" sz="2400" i="1" dirty="0"/>
                  <a:t>on the </a:t>
                </a:r>
                <a:r>
                  <a:rPr lang="en-US" sz="2400" i="1" dirty="0" smtClean="0"/>
                  <a:t>semi-axis </a:t>
                </a:r>
                <a14:m>
                  <m:oMath xmlns:m="http://schemas.openxmlformats.org/officeDocument/2006/math">
                    <m:r>
                      <a:rPr lang="en-US" sz="2400" i="1" dirty="0" smtClean="0">
                        <a:latin typeface="Cambria Math" panose="02040503050406030204" pitchFamily="18" charset="0"/>
                      </a:rPr>
                      <m:t>𝑡</m:t>
                    </m:r>
                    <m:r>
                      <a:rPr lang="en-US" sz="2400" b="0" i="1" dirty="0" smtClean="0">
                        <a:latin typeface="Cambria Math" panose="02040503050406030204" pitchFamily="18" charset="0"/>
                      </a:rPr>
                      <m:t>≥</m:t>
                    </m:r>
                    <m:r>
                      <a:rPr lang="en-US" sz="2400" i="1" dirty="0">
                        <a:latin typeface="Cambria Math" panose="02040503050406030204" pitchFamily="18" charset="0"/>
                      </a:rPr>
                      <m:t> 0</m:t>
                    </m:r>
                  </m:oMath>
                </a14:m>
                <a:r>
                  <a:rPr lang="en-US" sz="2400" dirty="0"/>
                  <a:t> </a:t>
                </a:r>
                <a:r>
                  <a:rPr lang="en-US" sz="2400" i="1" dirty="0"/>
                  <a:t>and </a:t>
                </a:r>
                <a:r>
                  <a:rPr lang="en-US" sz="2400" i="1" dirty="0" smtClean="0"/>
                  <a:t>is of exponential order, </a:t>
                </a:r>
                <a:r>
                  <a:rPr lang="en-US" sz="2400" i="1" dirty="0"/>
                  <a:t>then the </a:t>
                </a:r>
                <a:r>
                  <a:rPr lang="en-US" sz="2400" i="1" dirty="0" smtClean="0"/>
                  <a:t>Laplace transform  exists.</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85775" y="1257300"/>
                <a:ext cx="9844087" cy="1200329"/>
              </a:xfrm>
              <a:prstGeom prst="rect">
                <a:avLst/>
              </a:prstGeom>
              <a:blipFill rotWithShape="0">
                <a:blip r:embed="rId2"/>
                <a:stretch>
                  <a:fillRect l="-991" t="-4061" r="-929" b="-10660"/>
                </a:stretch>
              </a:blipFill>
            </p:spPr>
            <p:txBody>
              <a:bodyPr/>
              <a:lstStyle/>
              <a:p>
                <a:r>
                  <a:rPr lang="en-US">
                    <a:noFill/>
                  </a:rPr>
                  <a:t> </a:t>
                </a:r>
              </a:p>
            </p:txBody>
          </p:sp>
        </mc:Fallback>
      </mc:AlternateContent>
      <p:sp>
        <p:nvSpPr>
          <p:cNvPr id="6" name="TextBox 5"/>
          <p:cNvSpPr txBox="1"/>
          <p:nvPr/>
        </p:nvSpPr>
        <p:spPr>
          <a:xfrm>
            <a:off x="252412" y="2541121"/>
            <a:ext cx="1390651" cy="461665"/>
          </a:xfrm>
          <a:prstGeom prst="rect">
            <a:avLst/>
          </a:prstGeom>
          <a:noFill/>
        </p:spPr>
        <p:txBody>
          <a:bodyPr wrap="square" rtlCol="0">
            <a:spAutoFit/>
          </a:bodyPr>
          <a:lstStyle/>
          <a:p>
            <a:r>
              <a:rPr lang="en-US" sz="2400" dirty="0" smtClean="0">
                <a:solidFill>
                  <a:srgbClr val="0070C0"/>
                </a:solidFill>
              </a:rPr>
              <a:t>Note</a:t>
            </a:r>
            <a:endParaRPr lang="en-US" sz="2400" dirty="0">
              <a:solidFill>
                <a:srgbClr val="0070C0"/>
              </a:solidFill>
            </a:endParaRPr>
          </a:p>
        </p:txBody>
      </p:sp>
      <p:sp>
        <p:nvSpPr>
          <p:cNvPr id="7" name="TextBox 6"/>
          <p:cNvSpPr txBox="1"/>
          <p:nvPr/>
        </p:nvSpPr>
        <p:spPr>
          <a:xfrm>
            <a:off x="1114425" y="3909342"/>
            <a:ext cx="8043863" cy="46166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This theorem is only a sufficient condition, not necessary. </a:t>
            </a:r>
            <a:endParaRPr lang="en-US" sz="2400" dirty="0"/>
          </a:p>
        </p:txBody>
      </p:sp>
      <p:sp>
        <p:nvSpPr>
          <p:cNvPr id="8" name="TextBox 7"/>
          <p:cNvSpPr txBox="1"/>
          <p:nvPr/>
        </p:nvSpPr>
        <p:spPr>
          <a:xfrm>
            <a:off x="1114425" y="4587324"/>
            <a:ext cx="8043863"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A function which not satisfies any of these conditions will also have the Laplace Transform.</a:t>
            </a:r>
            <a:endParaRPr lang="en-US" sz="2400" dirty="0"/>
          </a:p>
        </p:txBody>
      </p:sp>
      <mc:AlternateContent xmlns:mc="http://schemas.openxmlformats.org/markup-compatibility/2006" xmlns:a14="http://schemas.microsoft.com/office/drawing/2010/main">
        <mc:Choice Requires="a14">
          <p:sp>
            <p:nvSpPr>
              <p:cNvPr id="9" name="TextBox 8"/>
              <p:cNvSpPr txBox="1"/>
              <p:nvPr/>
            </p:nvSpPr>
            <p:spPr>
              <a:xfrm>
                <a:off x="1171577" y="5433879"/>
                <a:ext cx="9596435" cy="100893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Example,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𝑡</m:t>
                            </m:r>
                          </m:e>
                        </m:rad>
                      </m:den>
                    </m:f>
                  </m:oMath>
                </a14:m>
                <a:r>
                  <a:rPr lang="en-US" sz="2400" dirty="0" smtClean="0"/>
                  <a:t> is not piecewise continuous, but it has Laplace Transform.</a:t>
                </a:r>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171577" y="5433879"/>
                <a:ext cx="9596435" cy="1008931"/>
              </a:xfrm>
              <a:prstGeom prst="rect">
                <a:avLst/>
              </a:prstGeom>
              <a:blipFill rotWithShape="0">
                <a:blip r:embed="rId3"/>
                <a:stretch>
                  <a:fillRect l="-826" r="-1017" b="-12651"/>
                </a:stretch>
              </a:blipFill>
            </p:spPr>
            <p:txBody>
              <a:bodyPr/>
              <a:lstStyle/>
              <a:p>
                <a:r>
                  <a:rPr lang="en-US">
                    <a:noFill/>
                  </a:rPr>
                  <a:t> </a:t>
                </a:r>
              </a:p>
            </p:txBody>
          </p:sp>
        </mc:Fallback>
      </mc:AlternateContent>
      <p:sp>
        <p:nvSpPr>
          <p:cNvPr id="10" name="TextBox 9"/>
          <p:cNvSpPr txBox="1"/>
          <p:nvPr/>
        </p:nvSpPr>
        <p:spPr>
          <a:xfrm>
            <a:off x="1171577" y="3048316"/>
            <a:ext cx="8043863"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A function which satisfies both the conditions will definitely have Laplace Transform. </a:t>
            </a:r>
            <a:endParaRPr lang="en-US" sz="2400" dirty="0"/>
          </a:p>
        </p:txBody>
      </p:sp>
    </p:spTree>
    <p:extLst>
      <p:ext uri="{BB962C8B-B14F-4D97-AF65-F5344CB8AC3E}">
        <p14:creationId xmlns:p14="http://schemas.microsoft.com/office/powerpoint/2010/main" val="142636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5.googleusercontent.com/proxy/NIBhc1H3cZp8iqNOh-8D5kVSbfQ5c0GETiWqNKaAlol_hG5grvLS00bMiFMP8vXjN3K_KnBdXkfcQALso1gTPyJ8fIopbfT0wiPhaAOcDkmT9RMzlz60PUcm5-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405" y="1146833"/>
            <a:ext cx="6976745" cy="464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90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F0"/>
                </a:solidFill>
              </a:rPr>
              <a:t>Existence of Laplace Transform</a:t>
            </a:r>
            <a:endParaRPr lang="en-US" b="1" dirty="0">
              <a:solidFill>
                <a:srgbClr val="00B0F0"/>
              </a:solidFill>
            </a:endParaRPr>
          </a:p>
        </p:txBody>
      </p:sp>
    </p:spTree>
    <p:extLst>
      <p:ext uri="{BB962C8B-B14F-4D97-AF65-F5344CB8AC3E}">
        <p14:creationId xmlns:p14="http://schemas.microsoft.com/office/powerpoint/2010/main" val="216735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17072" cy="644809"/>
          </a:xfrm>
        </p:spPr>
        <p:txBody>
          <a:bodyPr>
            <a:normAutofit fontScale="90000"/>
          </a:bodyPr>
          <a:lstStyle/>
          <a:p>
            <a:r>
              <a:rPr lang="en-US" dirty="0" smtClean="0">
                <a:solidFill>
                  <a:srgbClr val="C00000"/>
                </a:solidFill>
              </a:rPr>
              <a:t>Does Laplace Transform exist for all functions?</a:t>
            </a:r>
            <a:endParaRPr lang="en-US" dirty="0">
              <a:solidFill>
                <a:srgbClr val="C00000"/>
              </a:solidFill>
            </a:endParaRPr>
          </a:p>
        </p:txBody>
      </p:sp>
      <p:sp>
        <p:nvSpPr>
          <p:cNvPr id="3" name="Content Placeholder 2"/>
          <p:cNvSpPr>
            <a:spLocks noGrp="1"/>
          </p:cNvSpPr>
          <p:nvPr>
            <p:ph idx="1"/>
          </p:nvPr>
        </p:nvSpPr>
        <p:spPr>
          <a:xfrm>
            <a:off x="810905" y="1061351"/>
            <a:ext cx="1468271" cy="426256"/>
          </a:xfrm>
        </p:spPr>
        <p:txBody>
          <a:bodyPr>
            <a:normAutofit/>
          </a:bodyPr>
          <a:lstStyle/>
          <a:p>
            <a:pPr marL="0" indent="0">
              <a:buNone/>
            </a:pPr>
            <a:r>
              <a:rPr lang="en-US" sz="2400" dirty="0" smtClean="0">
                <a:solidFill>
                  <a:srgbClr val="0070C0"/>
                </a:solidFill>
              </a:rPr>
              <a:t>No</a:t>
            </a:r>
            <a:endParaRPr lang="en-US" sz="2400" dirty="0">
              <a:solidFill>
                <a:srgbClr val="0070C0"/>
              </a:solidFill>
            </a:endParaRPr>
          </a:p>
        </p:txBody>
      </p:sp>
      <p:sp>
        <p:nvSpPr>
          <p:cNvPr id="6" name="Content Placeholder 2"/>
          <p:cNvSpPr txBox="1">
            <a:spLocks/>
          </p:cNvSpPr>
          <p:nvPr/>
        </p:nvSpPr>
        <p:spPr>
          <a:xfrm>
            <a:off x="810905" y="1904149"/>
            <a:ext cx="8237561" cy="4262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some functions Laplace transform does not exist.</a:t>
            </a:r>
            <a:endParaRPr lang="en-US" dirty="0"/>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810904" y="2759910"/>
                <a:ext cx="8237561" cy="4262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If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r>
                          <a:rPr lang="en-US" i="1">
                            <a:latin typeface="Cambria Math" panose="02040503050406030204" pitchFamily="18" charset="0"/>
                          </a:rPr>
                          <m:t>&lt;∞</m:t>
                        </m:r>
                      </m:e>
                    </m:nary>
                  </m:oMath>
                </a14:m>
                <a:r>
                  <a:rPr lang="en-US" dirty="0" smtClean="0"/>
                  <a:t>, then the Laplace transform exist.</a:t>
                </a:r>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10904" y="2759910"/>
                <a:ext cx="8237561" cy="426256"/>
              </a:xfrm>
              <a:prstGeom prst="rect">
                <a:avLst/>
              </a:prstGeom>
              <a:blipFill rotWithShape="0">
                <a:blip r:embed="rId2"/>
                <a:stretch>
                  <a:fillRect l="-1110" t="-24286" b="-2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810904" y="3615671"/>
                <a:ext cx="8237561" cy="4262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But, It is not guaranteed that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r>
                          <a:rPr lang="en-US" i="1">
                            <a:latin typeface="Cambria Math" panose="02040503050406030204" pitchFamily="18" charset="0"/>
                          </a:rPr>
                          <m:t>&lt;∞</m:t>
                        </m:r>
                      </m:e>
                    </m:nary>
                  </m:oMath>
                </a14:m>
                <a:r>
                  <a:rPr lang="en-US" dirty="0" smtClean="0"/>
                  <a:t> for all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smtClean="0"/>
                  <a:t>.</a:t>
                </a:r>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810904" y="3615671"/>
                <a:ext cx="8237561" cy="426256"/>
              </a:xfrm>
              <a:prstGeom prst="rect">
                <a:avLst/>
              </a:prstGeom>
              <a:blipFill rotWithShape="0">
                <a:blip r:embed="rId3"/>
                <a:stretch>
                  <a:fillRect l="-1110" t="-24286" b="-2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810904" y="4471431"/>
                <a:ext cx="8769824" cy="728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Based on the characteristics of the function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oMath>
                </a14:m>
                <a:r>
                  <a:rPr lang="en-US" sz="2400" dirty="0" smtClean="0"/>
                  <a:t>, it is possible to determine the existence of the integral in advance.</a:t>
                </a:r>
                <a:endParaRPr lang="en-US" sz="2400"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10904" y="4471431"/>
                <a:ext cx="8769824" cy="728365"/>
              </a:xfrm>
              <a:prstGeom prst="rect">
                <a:avLst/>
              </a:prstGeom>
              <a:blipFill rotWithShape="0">
                <a:blip r:embed="rId4"/>
                <a:stretch>
                  <a:fillRect l="-1042" t="-11765" b="-22689"/>
                </a:stretch>
              </a:blipFill>
            </p:spPr>
            <p:txBody>
              <a:bodyPr/>
              <a:lstStyle/>
              <a:p>
                <a:r>
                  <a:rPr lang="en-US">
                    <a:noFill/>
                  </a:rPr>
                  <a:t> </a:t>
                </a:r>
              </a:p>
            </p:txBody>
          </p:sp>
        </mc:Fallback>
      </mc:AlternateContent>
    </p:spTree>
    <p:extLst>
      <p:ext uri="{BB962C8B-B14F-4D97-AF65-F5344CB8AC3E}">
        <p14:creationId xmlns:p14="http://schemas.microsoft.com/office/powerpoint/2010/main" val="70752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95535"/>
            <a:ext cx="11080845" cy="590218"/>
          </a:xfrm>
        </p:spPr>
        <p:txBody>
          <a:bodyPr>
            <a:normAutofit fontScale="90000"/>
          </a:bodyPr>
          <a:lstStyle/>
          <a:p>
            <a:r>
              <a:rPr lang="en-US" b="1" dirty="0" smtClean="0">
                <a:solidFill>
                  <a:srgbClr val="C00000"/>
                </a:solidFill>
              </a:rPr>
              <a:t>Exponential order</a:t>
            </a:r>
            <a:endParaRPr lang="en-US" b="1" dirty="0">
              <a:solidFill>
                <a:srgbClr val="C00000"/>
              </a:solidFill>
            </a:endParaRPr>
          </a:p>
        </p:txBody>
      </p:sp>
      <mc:AlternateContent xmlns:mc="http://schemas.openxmlformats.org/markup-compatibility/2006" xmlns:a14="http://schemas.microsoft.com/office/drawing/2010/main">
        <mc:Choice Requires="a14">
          <p:sp>
            <p:nvSpPr>
              <p:cNvPr id="4" name="Rectangle 1"/>
              <p:cNvSpPr>
                <a:spLocks noGrp="1" noChangeArrowheads="1"/>
              </p:cNvSpPr>
              <p:nvPr>
                <p:ph idx="1"/>
              </p:nvPr>
            </p:nvSpPr>
            <p:spPr bwMode="auto">
              <a:xfrm>
                <a:off x="432746" y="989535"/>
                <a:ext cx="10403576" cy="738664"/>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729"/>
                    </a:solidFill>
                    <a:effectLst/>
                    <a:latin typeface="+mn-lt"/>
                  </a:rPr>
                  <a:t>A function </a:t>
                </a:r>
                <a14:m>
                  <m:oMath xmlns:m="http://schemas.openxmlformats.org/officeDocument/2006/math">
                    <m:r>
                      <a:rPr kumimoji="0" lang="en-US" sz="2400" b="0" i="1" u="none" strike="noStrike" cap="none" normalizeH="0" baseline="0" dirty="0" smtClean="0">
                        <a:ln>
                          <a:noFill/>
                        </a:ln>
                        <a:solidFill>
                          <a:srgbClr val="242729"/>
                        </a:solidFill>
                        <a:effectLst/>
                        <a:latin typeface="Cambria Math" panose="02040503050406030204" pitchFamily="18" charset="0"/>
                      </a:rPr>
                      <m:t>𝑓</m:t>
                    </m:r>
                    <m:r>
                      <a:rPr kumimoji="0" lang="en-US" sz="2400" b="0" i="1" u="none" strike="noStrike" cap="none" normalizeH="0" baseline="0" dirty="0" smtClean="0">
                        <a:ln>
                          <a:noFill/>
                        </a:ln>
                        <a:solidFill>
                          <a:srgbClr val="242729"/>
                        </a:solidFill>
                        <a:effectLst/>
                        <a:latin typeface="Cambria Math" panose="02040503050406030204" pitchFamily="18" charset="0"/>
                      </a:rPr>
                      <m:t>(</m:t>
                    </m:r>
                    <m:r>
                      <a:rPr kumimoji="0" lang="en-US" sz="2400" b="0" i="1" u="none" strike="noStrike" cap="none" normalizeH="0" baseline="0" dirty="0" smtClean="0">
                        <a:ln>
                          <a:noFill/>
                        </a:ln>
                        <a:solidFill>
                          <a:srgbClr val="242729"/>
                        </a:solidFill>
                        <a:effectLst/>
                        <a:latin typeface="Cambria Math" panose="02040503050406030204" pitchFamily="18" charset="0"/>
                      </a:rPr>
                      <m:t>𝑡</m:t>
                    </m:r>
                    <m:r>
                      <a:rPr kumimoji="0" lang="en-US" sz="2400" b="0" i="1" u="none" strike="noStrike" cap="none" normalizeH="0" baseline="0" dirty="0" smtClean="0">
                        <a:ln>
                          <a:noFill/>
                        </a:ln>
                        <a:solidFill>
                          <a:srgbClr val="242729"/>
                        </a:solidFill>
                        <a:effectLst/>
                        <a:latin typeface="Cambria Math" panose="02040503050406030204" pitchFamily="18" charset="0"/>
                      </a:rPr>
                      <m:t>)</m:t>
                    </m:r>
                  </m:oMath>
                </a14:m>
                <a:r>
                  <a:rPr kumimoji="0" lang="en-US" sz="2400" b="0" i="0" u="none" strike="noStrike" cap="none" normalizeH="0" baseline="0" dirty="0" smtClean="0">
                    <a:ln>
                      <a:noFill/>
                    </a:ln>
                    <a:solidFill>
                      <a:srgbClr val="242729"/>
                    </a:solidFill>
                    <a:effectLst/>
                    <a:latin typeface="+mn-lt"/>
                  </a:rPr>
                  <a:t> is said of </a:t>
                </a:r>
                <a:r>
                  <a:rPr kumimoji="0" lang="en-US" sz="2400" b="1" i="0" u="none" strike="noStrike" cap="none" normalizeH="0" baseline="0" dirty="0" smtClean="0">
                    <a:ln>
                      <a:noFill/>
                    </a:ln>
                    <a:solidFill>
                      <a:srgbClr val="0070C0"/>
                    </a:solidFill>
                    <a:effectLst/>
                    <a:latin typeface="+mn-lt"/>
                  </a:rPr>
                  <a:t>exponential order</a:t>
                </a:r>
                <a:r>
                  <a:rPr kumimoji="0" lang="en-US" sz="2400" b="0" i="0" u="none" strike="noStrike" cap="none" normalizeH="0" baseline="0" dirty="0" smtClean="0">
                    <a:ln>
                      <a:noFill/>
                    </a:ln>
                    <a:solidFill>
                      <a:srgbClr val="242729"/>
                    </a:solidFill>
                    <a:effectLst/>
                    <a:latin typeface="+mn-lt"/>
                  </a:rPr>
                  <a:t> if there exists a constant </a:t>
                </a:r>
                <a14:m>
                  <m:oMath xmlns:m="http://schemas.openxmlformats.org/officeDocument/2006/math">
                    <m:r>
                      <m:rPr>
                        <m:sty m:val="p"/>
                      </m:rPr>
                      <a:rPr kumimoji="0" lang="en-US" sz="2400" b="0" i="0" u="none" strike="noStrike" cap="none" normalizeH="0" baseline="0" dirty="0" smtClean="0">
                        <a:ln>
                          <a:noFill/>
                        </a:ln>
                        <a:solidFill>
                          <a:srgbClr val="242729"/>
                        </a:solidFill>
                        <a:effectLst/>
                        <a:latin typeface="Cambria Math" panose="02040503050406030204" pitchFamily="18" charset="0"/>
                      </a:rPr>
                      <m:t>c</m:t>
                    </m:r>
                  </m:oMath>
                </a14:m>
                <a:r>
                  <a:rPr kumimoji="0" lang="en-US" sz="2400" b="0" i="0" u="none" strike="noStrike" cap="none" normalizeH="0" baseline="0" dirty="0" smtClean="0">
                    <a:ln>
                      <a:noFill/>
                    </a:ln>
                    <a:solidFill>
                      <a:srgbClr val="242729"/>
                    </a:solidFill>
                    <a:effectLst/>
                    <a:latin typeface="+mn-lt"/>
                  </a:rPr>
                  <a:t> and positive constants </a:t>
                </a:r>
                <a14:m>
                  <m:oMath xmlns:m="http://schemas.openxmlformats.org/officeDocument/2006/math">
                    <m:sSub>
                      <m:sSubPr>
                        <m:ctrlPr>
                          <a:rPr kumimoji="0" lang="en-US" sz="2400" b="0" i="1" u="none" strike="noStrike" cap="none" normalizeH="0" baseline="0" dirty="0" smtClean="0">
                            <a:ln>
                              <a:noFill/>
                            </a:ln>
                            <a:solidFill>
                              <a:srgbClr val="242729"/>
                            </a:solidFill>
                            <a:effectLst/>
                            <a:latin typeface="Cambria Math" panose="02040503050406030204" pitchFamily="18" charset="0"/>
                          </a:rPr>
                        </m:ctrlPr>
                      </m:sSubPr>
                      <m:e>
                        <m:r>
                          <a:rPr kumimoji="0" lang="en-US" sz="2400" b="0" i="1" u="none" strike="noStrike" cap="none" normalizeH="0" baseline="0" dirty="0" smtClean="0">
                            <a:ln>
                              <a:noFill/>
                            </a:ln>
                            <a:solidFill>
                              <a:srgbClr val="242729"/>
                            </a:solidFill>
                            <a:effectLst/>
                            <a:latin typeface="Cambria Math" panose="02040503050406030204" pitchFamily="18" charset="0"/>
                          </a:rPr>
                          <m:t>𝑡</m:t>
                        </m:r>
                      </m:e>
                      <m:sub>
                        <m:r>
                          <a:rPr kumimoji="0" lang="en-US" sz="2400" b="0" i="1" u="none" strike="noStrike" cap="none" normalizeH="0" baseline="0" dirty="0" smtClean="0">
                            <a:ln>
                              <a:noFill/>
                            </a:ln>
                            <a:solidFill>
                              <a:srgbClr val="242729"/>
                            </a:solidFill>
                            <a:effectLst/>
                            <a:latin typeface="Cambria Math" panose="02040503050406030204" pitchFamily="18" charset="0"/>
                          </a:rPr>
                          <m:t>0</m:t>
                        </m:r>
                      </m:sub>
                    </m:sSub>
                  </m:oMath>
                </a14:m>
                <a:r>
                  <a:rPr kumimoji="0" lang="en-US" sz="2400" b="0" i="0" u="none" strike="noStrike" cap="none" normalizeH="0" baseline="0" dirty="0" smtClean="0">
                    <a:ln>
                      <a:noFill/>
                    </a:ln>
                    <a:solidFill>
                      <a:srgbClr val="242729"/>
                    </a:solidFill>
                    <a:effectLst/>
                    <a:latin typeface="+mn-lt"/>
                  </a:rPr>
                  <a:t> and</a:t>
                </a:r>
                <a:r>
                  <a:rPr kumimoji="0" lang="en-US" sz="2400" b="0" i="0" u="none" strike="noStrike" cap="none" normalizeH="0" dirty="0" smtClean="0">
                    <a:ln>
                      <a:noFill/>
                    </a:ln>
                    <a:solidFill>
                      <a:srgbClr val="242729"/>
                    </a:solidFill>
                    <a:effectLst/>
                    <a:latin typeface="+mn-lt"/>
                  </a:rPr>
                  <a:t> </a:t>
                </a:r>
                <a14:m>
                  <m:oMath xmlns:m="http://schemas.openxmlformats.org/officeDocument/2006/math">
                    <m:r>
                      <a:rPr kumimoji="0" lang="en-US" sz="2400" b="0" i="1" u="none" strike="noStrike" cap="none" normalizeH="0" baseline="0" dirty="0" smtClean="0">
                        <a:ln>
                          <a:noFill/>
                        </a:ln>
                        <a:solidFill>
                          <a:srgbClr val="242729"/>
                        </a:solidFill>
                        <a:effectLst/>
                        <a:latin typeface="Cambria Math" panose="02040503050406030204" pitchFamily="18" charset="0"/>
                      </a:rPr>
                      <m:t>𝑀</m:t>
                    </m:r>
                  </m:oMath>
                </a14:m>
                <a:r>
                  <a:rPr kumimoji="0" lang="en-US" sz="2400" b="0" i="0" u="none" strike="noStrike" cap="none" normalizeH="0" baseline="0" dirty="0" smtClean="0">
                    <a:ln>
                      <a:noFill/>
                    </a:ln>
                    <a:solidFill>
                      <a:srgbClr val="242729"/>
                    </a:solidFill>
                    <a:effectLst/>
                    <a:latin typeface="+mn-lt"/>
                  </a:rPr>
                  <a:t> such that </a:t>
                </a:r>
                <a14:m>
                  <m:oMath xmlns:m="http://schemas.openxmlformats.org/officeDocument/2006/math">
                    <m:r>
                      <a:rPr kumimoji="0" lang="en-US" sz="2400" b="0" i="1" u="none" strike="noStrike" cap="none" normalizeH="0" baseline="0" dirty="0" smtClean="0">
                        <a:ln>
                          <a:noFill/>
                        </a:ln>
                        <a:solidFill>
                          <a:srgbClr val="242729"/>
                        </a:solidFill>
                        <a:effectLst/>
                        <a:latin typeface="Cambria Math" panose="02040503050406030204" pitchFamily="18" charset="0"/>
                      </a:rPr>
                      <m:t>|</m:t>
                    </m:r>
                    <m:r>
                      <a:rPr kumimoji="0" lang="en-US" sz="2400" b="0" i="1" u="none" strike="noStrike" cap="none" normalizeH="0" baseline="0" dirty="0" smtClean="0">
                        <a:ln>
                          <a:noFill/>
                        </a:ln>
                        <a:solidFill>
                          <a:srgbClr val="242729"/>
                        </a:solidFill>
                        <a:effectLst/>
                        <a:latin typeface="Cambria Math" panose="02040503050406030204" pitchFamily="18" charset="0"/>
                      </a:rPr>
                      <m:t>𝑓</m:t>
                    </m:r>
                    <m:r>
                      <a:rPr kumimoji="0" lang="en-US" sz="2400" b="0" i="1" u="none" strike="noStrike" cap="none" normalizeH="0" baseline="0" dirty="0" smtClean="0">
                        <a:ln>
                          <a:noFill/>
                        </a:ln>
                        <a:solidFill>
                          <a:srgbClr val="242729"/>
                        </a:solidFill>
                        <a:effectLst/>
                        <a:latin typeface="Cambria Math" panose="02040503050406030204" pitchFamily="18" charset="0"/>
                      </a:rPr>
                      <m:t>(</m:t>
                    </m:r>
                    <m:r>
                      <a:rPr kumimoji="0" lang="en-US" sz="2400" b="0" i="1" u="none" strike="noStrike" cap="none" normalizeH="0" baseline="0" dirty="0" smtClean="0">
                        <a:ln>
                          <a:noFill/>
                        </a:ln>
                        <a:solidFill>
                          <a:srgbClr val="242729"/>
                        </a:solidFill>
                        <a:effectLst/>
                        <a:latin typeface="Cambria Math" panose="02040503050406030204" pitchFamily="18" charset="0"/>
                      </a:rPr>
                      <m:t>𝑡</m:t>
                    </m:r>
                    <m:r>
                      <a:rPr kumimoji="0" lang="en-US" sz="2400" b="0" i="1" u="none" strike="noStrike" cap="none" normalizeH="0" baseline="0" dirty="0" smtClean="0">
                        <a:ln>
                          <a:noFill/>
                        </a:ln>
                        <a:solidFill>
                          <a:srgbClr val="242729"/>
                        </a:solidFill>
                        <a:effectLst/>
                        <a:latin typeface="Cambria Math" panose="02040503050406030204" pitchFamily="18" charset="0"/>
                      </a:rPr>
                      <m:t>)|&lt;</m:t>
                    </m:r>
                    <m:r>
                      <a:rPr kumimoji="0" lang="en-US" sz="2400" b="0" i="1" u="none" strike="noStrike" cap="none" normalizeH="0" baseline="0" dirty="0" err="1" smtClean="0">
                        <a:ln>
                          <a:noFill/>
                        </a:ln>
                        <a:solidFill>
                          <a:srgbClr val="242729"/>
                        </a:solidFill>
                        <a:effectLst/>
                        <a:latin typeface="Cambria Math" panose="02040503050406030204" pitchFamily="18" charset="0"/>
                      </a:rPr>
                      <m:t>𝑀</m:t>
                    </m:r>
                    <m:sSup>
                      <m:sSupPr>
                        <m:ctrlPr>
                          <a:rPr kumimoji="0" lang="en-US" sz="2400" b="0" i="1" u="none" strike="noStrike" cap="none" normalizeH="0" baseline="0" dirty="0" smtClean="0">
                            <a:ln>
                              <a:noFill/>
                            </a:ln>
                            <a:solidFill>
                              <a:srgbClr val="242729"/>
                            </a:solidFill>
                            <a:effectLst/>
                            <a:latin typeface="Cambria Math" panose="02040503050406030204" pitchFamily="18" charset="0"/>
                          </a:rPr>
                        </m:ctrlPr>
                      </m:sSupPr>
                      <m:e>
                        <m:r>
                          <a:rPr kumimoji="0" lang="en-US" sz="2400" b="0" i="1" u="none" strike="noStrike" cap="none" normalizeH="0" baseline="0" dirty="0" err="1" smtClean="0">
                            <a:ln>
                              <a:noFill/>
                            </a:ln>
                            <a:solidFill>
                              <a:srgbClr val="242729"/>
                            </a:solidFill>
                            <a:effectLst/>
                            <a:latin typeface="Cambria Math" panose="02040503050406030204" pitchFamily="18" charset="0"/>
                          </a:rPr>
                          <m:t>𝑒</m:t>
                        </m:r>
                      </m:e>
                      <m:sup>
                        <m:r>
                          <a:rPr kumimoji="0" lang="en-US" sz="2400" b="0" i="1" u="none" strike="noStrike" cap="none" normalizeH="0" baseline="0" dirty="0" smtClean="0">
                            <a:ln>
                              <a:noFill/>
                            </a:ln>
                            <a:solidFill>
                              <a:srgbClr val="242729"/>
                            </a:solidFill>
                            <a:effectLst/>
                            <a:latin typeface="Cambria Math" panose="02040503050406030204" pitchFamily="18" charset="0"/>
                          </a:rPr>
                          <m:t>𝑐</m:t>
                        </m:r>
                        <m:r>
                          <a:rPr kumimoji="0" lang="en-US" sz="2400" b="0" i="1" u="none" strike="noStrike" cap="none" normalizeH="0" baseline="0" dirty="0" err="1" smtClean="0">
                            <a:ln>
                              <a:noFill/>
                            </a:ln>
                            <a:solidFill>
                              <a:srgbClr val="242729"/>
                            </a:solidFill>
                            <a:effectLst/>
                            <a:latin typeface="Cambria Math" panose="02040503050406030204" pitchFamily="18" charset="0"/>
                          </a:rPr>
                          <m:t>𝑡</m:t>
                        </m:r>
                      </m:sup>
                    </m:sSup>
                  </m:oMath>
                </a14:m>
                <a:r>
                  <a:rPr kumimoji="0" lang="en-US" sz="2400" b="0" i="0" u="none" strike="noStrike" cap="none" normalizeH="0" baseline="0" dirty="0" smtClean="0">
                    <a:ln>
                      <a:noFill/>
                    </a:ln>
                    <a:solidFill>
                      <a:srgbClr val="242729"/>
                    </a:solidFill>
                    <a:effectLst/>
                    <a:latin typeface="+mn-lt"/>
                  </a:rPr>
                  <a:t>, for all </a:t>
                </a:r>
                <a14:m>
                  <m:oMath xmlns:m="http://schemas.openxmlformats.org/officeDocument/2006/math">
                    <m:r>
                      <a:rPr kumimoji="0" lang="en-US" sz="2400" b="0" i="1" u="none" strike="noStrike" cap="none" normalizeH="0" baseline="0" dirty="0" smtClean="0">
                        <a:ln>
                          <a:noFill/>
                        </a:ln>
                        <a:solidFill>
                          <a:srgbClr val="242729"/>
                        </a:solidFill>
                        <a:effectLst/>
                        <a:latin typeface="Cambria Math" panose="02040503050406030204" pitchFamily="18" charset="0"/>
                      </a:rPr>
                      <m:t>𝑡</m:t>
                    </m:r>
                    <m:r>
                      <a:rPr kumimoji="0" lang="en-US" sz="2400" b="0" i="1" u="none" strike="noStrike" cap="none" normalizeH="0" baseline="0" dirty="0" smtClean="0">
                        <a:ln>
                          <a:noFill/>
                        </a:ln>
                        <a:solidFill>
                          <a:srgbClr val="242729"/>
                        </a:solidFill>
                        <a:effectLst/>
                        <a:latin typeface="Cambria Math" panose="02040503050406030204" pitchFamily="18" charset="0"/>
                      </a:rPr>
                      <m:t>&gt;</m:t>
                    </m:r>
                    <m:sSub>
                      <m:sSubPr>
                        <m:ctrlPr>
                          <a:rPr kumimoji="0" lang="en-US" sz="2400" b="0" i="1" u="none" strike="noStrike" cap="none" normalizeH="0" baseline="0" dirty="0" smtClean="0">
                            <a:ln>
                              <a:noFill/>
                            </a:ln>
                            <a:solidFill>
                              <a:srgbClr val="242729"/>
                            </a:solidFill>
                            <a:effectLst/>
                            <a:latin typeface="Cambria Math" panose="02040503050406030204" pitchFamily="18" charset="0"/>
                          </a:rPr>
                        </m:ctrlPr>
                      </m:sSubPr>
                      <m:e>
                        <m:r>
                          <a:rPr kumimoji="0" lang="en-US" sz="2400" b="0" i="1" u="none" strike="noStrike" cap="none" normalizeH="0" baseline="0" dirty="0" smtClean="0">
                            <a:ln>
                              <a:noFill/>
                            </a:ln>
                            <a:solidFill>
                              <a:srgbClr val="242729"/>
                            </a:solidFill>
                            <a:effectLst/>
                            <a:latin typeface="Cambria Math" panose="02040503050406030204" pitchFamily="18" charset="0"/>
                          </a:rPr>
                          <m:t>𝑡</m:t>
                        </m:r>
                      </m:e>
                      <m:sub>
                        <m:r>
                          <a:rPr kumimoji="0" lang="en-US" sz="2400" b="0" i="1" u="none" strike="noStrike" cap="none" normalizeH="0" baseline="0" dirty="0" smtClean="0">
                            <a:ln>
                              <a:noFill/>
                            </a:ln>
                            <a:solidFill>
                              <a:srgbClr val="242729"/>
                            </a:solidFill>
                            <a:effectLst/>
                            <a:latin typeface="Cambria Math" panose="02040503050406030204" pitchFamily="18" charset="0"/>
                          </a:rPr>
                          <m:t>0</m:t>
                        </m:r>
                      </m:sub>
                    </m:sSub>
                  </m:oMath>
                </a14:m>
                <a:r>
                  <a:rPr kumimoji="0" lang="en-US" sz="2400" b="0" i="0" u="none" strike="noStrike" cap="none" normalizeH="0" baseline="0" dirty="0" smtClean="0">
                    <a:ln>
                      <a:noFill/>
                    </a:ln>
                    <a:solidFill>
                      <a:srgbClr val="242729"/>
                    </a:solidFill>
                    <a:effectLst/>
                    <a:latin typeface="+mn-lt"/>
                  </a:rPr>
                  <a:t> at which </a:t>
                </a:r>
                <a14:m>
                  <m:oMath xmlns:m="http://schemas.openxmlformats.org/officeDocument/2006/math">
                    <m:r>
                      <a:rPr kumimoji="0" lang="en-US" sz="2400" b="0" i="1" u="none" strike="noStrike" cap="none" normalizeH="0" baseline="0" dirty="0" smtClean="0">
                        <a:ln>
                          <a:noFill/>
                        </a:ln>
                        <a:solidFill>
                          <a:srgbClr val="242729"/>
                        </a:solidFill>
                        <a:effectLst/>
                        <a:latin typeface="Cambria Math" panose="02040503050406030204" pitchFamily="18" charset="0"/>
                      </a:rPr>
                      <m:t>𝑓</m:t>
                    </m:r>
                    <m:r>
                      <a:rPr kumimoji="0" lang="en-US" sz="2400" b="0" i="1" u="none" strike="noStrike" cap="none" normalizeH="0" baseline="0" dirty="0" smtClean="0">
                        <a:ln>
                          <a:noFill/>
                        </a:ln>
                        <a:solidFill>
                          <a:srgbClr val="242729"/>
                        </a:solidFill>
                        <a:effectLst/>
                        <a:latin typeface="Cambria Math" panose="02040503050406030204" pitchFamily="18" charset="0"/>
                      </a:rPr>
                      <m:t>(</m:t>
                    </m:r>
                    <m:r>
                      <a:rPr kumimoji="0" lang="en-US" sz="2400" b="0" i="1" u="none" strike="noStrike" cap="none" normalizeH="0" baseline="0" dirty="0" smtClean="0">
                        <a:ln>
                          <a:noFill/>
                        </a:ln>
                        <a:solidFill>
                          <a:srgbClr val="242729"/>
                        </a:solidFill>
                        <a:effectLst/>
                        <a:latin typeface="Cambria Math" panose="02040503050406030204" pitchFamily="18" charset="0"/>
                      </a:rPr>
                      <m:t>𝑡</m:t>
                    </m:r>
                    <m:r>
                      <a:rPr kumimoji="0" lang="en-US" sz="2400" b="0" i="1" u="none" strike="noStrike" cap="none" normalizeH="0" baseline="0" dirty="0" smtClean="0">
                        <a:ln>
                          <a:noFill/>
                        </a:ln>
                        <a:solidFill>
                          <a:srgbClr val="242729"/>
                        </a:solidFill>
                        <a:effectLst/>
                        <a:latin typeface="Cambria Math" panose="02040503050406030204" pitchFamily="18" charset="0"/>
                      </a:rPr>
                      <m:t>)</m:t>
                    </m:r>
                  </m:oMath>
                </a14:m>
                <a:r>
                  <a:rPr kumimoji="0" lang="en-US" sz="2400" b="0" i="0" u="none" strike="noStrike" cap="none" normalizeH="0" baseline="0" dirty="0" smtClean="0">
                    <a:ln>
                      <a:noFill/>
                    </a:ln>
                    <a:solidFill>
                      <a:srgbClr val="242729"/>
                    </a:solidFill>
                    <a:effectLst/>
                    <a:latin typeface="+mn-lt"/>
                  </a:rPr>
                  <a:t> is defined.</a:t>
                </a:r>
                <a:r>
                  <a:rPr kumimoji="0" lang="en-US" sz="2400" b="0" i="0" u="none" strike="noStrike" cap="none" normalizeH="0" baseline="0" dirty="0" smtClean="0">
                    <a:ln>
                      <a:noFill/>
                    </a:ln>
                    <a:solidFill>
                      <a:schemeClr val="tx1"/>
                    </a:solidFill>
                    <a:effectLst/>
                    <a:latin typeface="+mn-lt"/>
                  </a:rPr>
                  <a:t> </a:t>
                </a:r>
              </a:p>
            </p:txBody>
          </p:sp>
        </mc:Choice>
        <mc:Fallback xmlns="">
          <p:sp>
            <p:nvSpPr>
              <p:cNvPr id="4" name="Rectangle 1"/>
              <p:cNvSpPr>
                <a:spLocks noGrp="1" noRot="1" noChangeAspect="1" noMove="1" noResize="1" noEditPoints="1" noAdjustHandles="1" noChangeArrowheads="1" noChangeShapeType="1" noTextEdit="1"/>
              </p:cNvSpPr>
              <p:nvPr>
                <p:ph idx="1"/>
              </p:nvPr>
            </p:nvSpPr>
            <p:spPr bwMode="auto">
              <a:xfrm>
                <a:off x="432746" y="989535"/>
                <a:ext cx="10403576" cy="738664"/>
              </a:xfrm>
              <a:prstGeom prst="rect">
                <a:avLst/>
              </a:prstGeom>
              <a:blipFill rotWithShape="0">
                <a:blip r:embed="rId2"/>
                <a:stretch>
                  <a:fillRect l="-1816" t="-12397" r="-703" b="-24793"/>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 name="TextBox 4"/>
          <p:cNvSpPr txBox="1"/>
          <p:nvPr/>
        </p:nvSpPr>
        <p:spPr>
          <a:xfrm>
            <a:off x="432746" y="2097637"/>
            <a:ext cx="4384914" cy="584775"/>
          </a:xfrm>
          <a:prstGeom prst="rect">
            <a:avLst/>
          </a:prstGeom>
          <a:noFill/>
        </p:spPr>
        <p:txBody>
          <a:bodyPr wrap="square" rtlCol="0">
            <a:spAutoFit/>
          </a:bodyPr>
          <a:lstStyle/>
          <a:p>
            <a:r>
              <a:rPr lang="en-US" sz="3200" b="1" dirty="0" smtClean="0">
                <a:solidFill>
                  <a:srgbClr val="C00000"/>
                </a:solidFill>
              </a:rPr>
              <a:t>Graphical interpretation</a:t>
            </a:r>
            <a:endParaRPr lang="en-US" sz="3200" b="1" dirty="0">
              <a:solidFill>
                <a:srgbClr val="C00000"/>
              </a:solidFill>
            </a:endParaRPr>
          </a:p>
        </p:txBody>
      </p:sp>
      <mc:AlternateContent xmlns:mc="http://schemas.openxmlformats.org/markup-compatibility/2006" xmlns:a14="http://schemas.microsoft.com/office/drawing/2010/main">
        <mc:Choice Requires="a14">
          <p:sp>
            <p:nvSpPr>
              <p:cNvPr id="18" name="Rectangle 17"/>
              <p:cNvSpPr/>
              <p:nvPr/>
            </p:nvSpPr>
            <p:spPr>
              <a:xfrm>
                <a:off x="5231995" y="4706136"/>
                <a:ext cx="581762" cy="369332"/>
              </a:xfrm>
              <a:prstGeom prst="rect">
                <a:avLst/>
              </a:prstGeom>
            </p:spPr>
            <p:txBody>
              <a:bodyPr wrap="none">
                <a:spAutoFit/>
              </a:bodyPr>
              <a:lstStyle/>
              <a:p>
                <a14:m>
                  <m:oMath xmlns:m="http://schemas.openxmlformats.org/officeDocument/2006/math">
                    <m:r>
                      <a:rPr lang="en-US" i="1" dirty="0">
                        <a:solidFill>
                          <a:srgbClr val="242729"/>
                        </a:solidFill>
                        <a:latin typeface="Cambria Math" panose="02040503050406030204" pitchFamily="18" charset="0"/>
                      </a:rPr>
                      <m:t>𝑓</m:t>
                    </m:r>
                    <m:r>
                      <a:rPr lang="en-US" i="1" dirty="0">
                        <a:solidFill>
                          <a:srgbClr val="242729"/>
                        </a:solidFill>
                        <a:latin typeface="Cambria Math" panose="02040503050406030204" pitchFamily="18" charset="0"/>
                      </a:rPr>
                      <m:t>(</m:t>
                    </m:r>
                    <m:r>
                      <a:rPr lang="en-US" i="1" dirty="0">
                        <a:solidFill>
                          <a:srgbClr val="242729"/>
                        </a:solidFill>
                        <a:latin typeface="Cambria Math" panose="02040503050406030204" pitchFamily="18" charset="0"/>
                      </a:rPr>
                      <m:t>𝑡</m:t>
                    </m:r>
                  </m:oMath>
                </a14:m>
                <a:r>
                  <a:rPr lang="en-US" dirty="0" smtClean="0"/>
                  <a:t>)</a:t>
                </a:r>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5231995" y="4706136"/>
                <a:ext cx="581762" cy="369332"/>
              </a:xfrm>
              <a:prstGeom prst="rect">
                <a:avLst/>
              </a:prstGeom>
              <a:blipFill rotWithShape="0">
                <a:blip r:embed="rId3"/>
                <a:stretch>
                  <a:fillRect l="-3125" t="-8197" r="-8333" b="-24590"/>
                </a:stretch>
              </a:blipFill>
            </p:spPr>
            <p:txBody>
              <a:bodyPr/>
              <a:lstStyle/>
              <a:p>
                <a:r>
                  <a:rPr lang="en-US">
                    <a:noFill/>
                  </a:rPr>
                  <a:t> </a:t>
                </a:r>
              </a:p>
            </p:txBody>
          </p:sp>
        </mc:Fallback>
      </mc:AlternateContent>
      <p:cxnSp>
        <p:nvCxnSpPr>
          <p:cNvPr id="7" name="Straight Connector 6"/>
          <p:cNvCxnSpPr/>
          <p:nvPr/>
        </p:nvCxnSpPr>
        <p:spPr>
          <a:xfrm>
            <a:off x="2290648" y="3215802"/>
            <a:ext cx="27768" cy="2937418"/>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27097" y="5730139"/>
            <a:ext cx="7096836"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871541" y="3143249"/>
            <a:ext cx="3071812" cy="2457450"/>
          </a:xfrm>
          <a:custGeom>
            <a:avLst/>
            <a:gdLst>
              <a:gd name="connsiteX0" fmla="*/ 0 w 3071812"/>
              <a:gd name="connsiteY0" fmla="*/ 2457450 h 2457450"/>
              <a:gd name="connsiteX1" fmla="*/ 2400300 w 3071812"/>
              <a:gd name="connsiteY1" fmla="*/ 1671637 h 2457450"/>
              <a:gd name="connsiteX2" fmla="*/ 3071812 w 3071812"/>
              <a:gd name="connsiteY2" fmla="*/ 0 h 2457450"/>
            </a:gdLst>
            <a:ahLst/>
            <a:cxnLst>
              <a:cxn ang="0">
                <a:pos x="connsiteX0" y="connsiteY0"/>
              </a:cxn>
              <a:cxn ang="0">
                <a:pos x="connsiteX1" y="connsiteY1"/>
              </a:cxn>
              <a:cxn ang="0">
                <a:pos x="connsiteX2" y="connsiteY2"/>
              </a:cxn>
            </a:cxnLst>
            <a:rect l="l" t="t" r="r" b="b"/>
            <a:pathLst>
              <a:path w="3071812" h="2457450">
                <a:moveTo>
                  <a:pt x="0" y="2457450"/>
                </a:moveTo>
                <a:cubicBezTo>
                  <a:pt x="944165" y="2269331"/>
                  <a:pt x="1888331" y="2081212"/>
                  <a:pt x="2400300" y="1671637"/>
                </a:cubicBezTo>
                <a:cubicBezTo>
                  <a:pt x="2912269" y="1262062"/>
                  <a:pt x="2992040" y="631031"/>
                  <a:pt x="3071812" y="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14491" y="3786186"/>
            <a:ext cx="7115175" cy="1785938"/>
          </a:xfrm>
          <a:custGeom>
            <a:avLst/>
            <a:gdLst>
              <a:gd name="connsiteX0" fmla="*/ 0 w 7115175"/>
              <a:gd name="connsiteY0" fmla="*/ 0 h 1785938"/>
              <a:gd name="connsiteX1" fmla="*/ 1257300 w 7115175"/>
              <a:gd name="connsiteY1" fmla="*/ 328613 h 1785938"/>
              <a:gd name="connsiteX2" fmla="*/ 1957387 w 7115175"/>
              <a:gd name="connsiteY2" fmla="*/ 757238 h 1785938"/>
              <a:gd name="connsiteX3" fmla="*/ 3143250 w 7115175"/>
              <a:gd name="connsiteY3" fmla="*/ 1328738 h 1785938"/>
              <a:gd name="connsiteX4" fmla="*/ 4872037 w 7115175"/>
              <a:gd name="connsiteY4" fmla="*/ 1500188 h 1785938"/>
              <a:gd name="connsiteX5" fmla="*/ 5686425 w 7115175"/>
              <a:gd name="connsiteY5" fmla="*/ 1714500 h 1785938"/>
              <a:gd name="connsiteX6" fmla="*/ 7115175 w 7115175"/>
              <a:gd name="connsiteY6" fmla="*/ 1785938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175" h="1785938">
                <a:moveTo>
                  <a:pt x="0" y="0"/>
                </a:moveTo>
                <a:cubicBezTo>
                  <a:pt x="465534" y="101203"/>
                  <a:pt x="931069" y="202407"/>
                  <a:pt x="1257300" y="328613"/>
                </a:cubicBezTo>
                <a:cubicBezTo>
                  <a:pt x="1583531" y="454819"/>
                  <a:pt x="1643062" y="590551"/>
                  <a:pt x="1957387" y="757238"/>
                </a:cubicBezTo>
                <a:cubicBezTo>
                  <a:pt x="2271712" y="923925"/>
                  <a:pt x="2657475" y="1204913"/>
                  <a:pt x="3143250" y="1328738"/>
                </a:cubicBezTo>
                <a:cubicBezTo>
                  <a:pt x="3629025" y="1452563"/>
                  <a:pt x="4448175" y="1435894"/>
                  <a:pt x="4872037" y="1500188"/>
                </a:cubicBezTo>
                <a:cubicBezTo>
                  <a:pt x="5295899" y="1564482"/>
                  <a:pt x="5312569" y="1666875"/>
                  <a:pt x="5686425" y="1714500"/>
                </a:cubicBezTo>
                <a:cubicBezTo>
                  <a:pt x="6060281" y="1762125"/>
                  <a:pt x="6587728" y="1774031"/>
                  <a:pt x="7115175" y="1785938"/>
                </a:cubicBezTo>
              </a:path>
            </a:pathLst>
          </a:custGeom>
          <a:no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43303" y="4593427"/>
            <a:ext cx="28575" cy="1136499"/>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43353" y="3220745"/>
                <a:ext cx="971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242729"/>
                          </a:solidFill>
                          <a:latin typeface="Cambria Math" panose="02040503050406030204" pitchFamily="18" charset="0"/>
                        </a:rPr>
                        <m:t>𝑀</m:t>
                      </m:r>
                      <m:sSup>
                        <m:sSupPr>
                          <m:ctrlPr>
                            <a:rPr lang="en-US" i="1" dirty="0">
                              <a:solidFill>
                                <a:srgbClr val="242729"/>
                              </a:solidFill>
                              <a:latin typeface="Cambria Math" panose="02040503050406030204" pitchFamily="18" charset="0"/>
                            </a:rPr>
                          </m:ctrlPr>
                        </m:sSupPr>
                        <m:e>
                          <m:r>
                            <a:rPr lang="en-US" i="1" dirty="0" err="1">
                              <a:solidFill>
                                <a:srgbClr val="242729"/>
                              </a:solidFill>
                              <a:latin typeface="Cambria Math" panose="02040503050406030204" pitchFamily="18" charset="0"/>
                            </a:rPr>
                            <m:t>𝑒</m:t>
                          </m:r>
                        </m:e>
                        <m:sup>
                          <m:r>
                            <a:rPr lang="en-US" b="0" i="1" dirty="0" smtClean="0">
                              <a:solidFill>
                                <a:srgbClr val="242729"/>
                              </a:solidFill>
                              <a:latin typeface="Cambria Math" panose="02040503050406030204" pitchFamily="18" charset="0"/>
                            </a:rPr>
                            <m:t>𝑐</m:t>
                          </m:r>
                          <m:r>
                            <a:rPr lang="en-US" i="1" dirty="0" err="1">
                              <a:solidFill>
                                <a:srgbClr val="242729"/>
                              </a:solidFill>
                              <a:latin typeface="Cambria Math" panose="02040503050406030204" pitchFamily="18" charset="0"/>
                            </a:rPr>
                            <m:t>𝑡</m:t>
                          </m:r>
                        </m:sup>
                      </m:sSup>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943353" y="3220745"/>
                <a:ext cx="971550"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275525" y="5748128"/>
                <a:ext cx="66782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242729"/>
                              </a:solidFill>
                              <a:latin typeface="Cambria Math" panose="02040503050406030204" pitchFamily="18" charset="0"/>
                            </a:rPr>
                          </m:ctrlPr>
                        </m:sSubPr>
                        <m:e>
                          <m:r>
                            <a:rPr lang="en-US" i="1" dirty="0" smtClean="0">
                              <a:solidFill>
                                <a:srgbClr val="242729"/>
                              </a:solidFill>
                              <a:latin typeface="Cambria Math" panose="02040503050406030204" pitchFamily="18" charset="0"/>
                            </a:rPr>
                            <m:t>𝑡</m:t>
                          </m:r>
                        </m:e>
                        <m:sub>
                          <m:r>
                            <a:rPr lang="en-US" b="0" i="1" dirty="0" smtClean="0">
                              <a:solidFill>
                                <a:srgbClr val="242729"/>
                              </a:solidFill>
                              <a:latin typeface="Cambria Math" panose="02040503050406030204" pitchFamily="18" charset="0"/>
                            </a:rPr>
                            <m:t>0</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275525" y="5748128"/>
                <a:ext cx="667828"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8447601" y="5830666"/>
                <a:ext cx="3345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solidFill>
                            <a:srgbClr val="242729"/>
                          </a:solidFill>
                          <a:latin typeface="Cambria Math" panose="02040503050406030204" pitchFamily="18" charset="0"/>
                        </a:rPr>
                        <m:t>𝑡</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8447601" y="5830666"/>
                <a:ext cx="334579"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398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18" grpId="0"/>
      <p:bldP spid="12" grpId="0" animBg="1"/>
      <p:bldP spid="13" grpId="0" animBg="1"/>
      <p:bldP spid="17"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8" y="0"/>
            <a:ext cx="10515600" cy="677863"/>
          </a:xfrm>
        </p:spPr>
        <p:txBody>
          <a:bodyPr>
            <a:normAutofit fontScale="90000"/>
          </a:bodyPr>
          <a:lstStyle/>
          <a:p>
            <a:r>
              <a:rPr lang="en-US" b="1" dirty="0" smtClean="0">
                <a:solidFill>
                  <a:srgbClr val="C00000"/>
                </a:solidFill>
              </a:rPr>
              <a:t>Examples</a:t>
            </a:r>
            <a:endParaRPr lang="en-US" b="1" dirty="0">
              <a:solidFill>
                <a:srgbClr val="C0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807244" y="1050130"/>
                <a:ext cx="163591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807244" y="1050130"/>
                <a:ext cx="1635919" cy="369332"/>
              </a:xfrm>
              <a:prstGeom prst="rect">
                <a:avLst/>
              </a:prstGeom>
              <a:blipFill rotWithShape="0">
                <a:blip r:embed="rId2"/>
                <a:stretch>
                  <a:fillRect l="-2602" b="-34426"/>
                </a:stretch>
              </a:blipFill>
            </p:spPr>
            <p:txBody>
              <a:bodyPr/>
              <a:lstStyle/>
              <a:p>
                <a:r>
                  <a:rPr lang="en-US">
                    <a:noFill/>
                  </a:rPr>
                  <a:t> </a:t>
                </a:r>
              </a:p>
            </p:txBody>
          </p:sp>
        </mc:Fallback>
      </mc:AlternateContent>
      <p:sp>
        <p:nvSpPr>
          <p:cNvPr id="5" name="TextBox 4"/>
          <p:cNvSpPr txBox="1"/>
          <p:nvPr/>
        </p:nvSpPr>
        <p:spPr>
          <a:xfrm>
            <a:off x="3271838" y="1042988"/>
            <a:ext cx="3443287" cy="461665"/>
          </a:xfrm>
          <a:prstGeom prst="rect">
            <a:avLst/>
          </a:prstGeom>
          <a:noFill/>
        </p:spPr>
        <p:txBody>
          <a:bodyPr wrap="square" rtlCol="0">
            <a:spAutoFit/>
          </a:bodyPr>
          <a:lstStyle/>
          <a:p>
            <a:r>
              <a:rPr lang="en-US" sz="2400" dirty="0" smtClean="0">
                <a:solidFill>
                  <a:srgbClr val="00B0F0"/>
                </a:solidFill>
              </a:rPr>
              <a:t>Exponential order</a:t>
            </a:r>
            <a:endParaRPr lang="en-US" sz="2400" dirty="0">
              <a:solidFill>
                <a:srgbClr val="00B0F0"/>
              </a:solidFill>
            </a:endParaRPr>
          </a:p>
        </p:txBody>
      </p:sp>
      <mc:AlternateContent xmlns:mc="http://schemas.openxmlformats.org/markup-compatibility/2006" xmlns:a14="http://schemas.microsoft.com/office/drawing/2010/main">
        <mc:Choice Requires="a14">
          <p:sp>
            <p:nvSpPr>
              <p:cNvPr id="6" name="TextBox 5"/>
              <p:cNvSpPr txBox="1"/>
              <p:nvPr/>
            </p:nvSpPr>
            <p:spPr>
              <a:xfrm>
                <a:off x="807244" y="2291106"/>
                <a:ext cx="189309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m:rPr>
                          <m:sty m:val="p"/>
                        </m:rPr>
                        <a:rPr lang="en-US" sz="2400" i="1" dirty="0" smtClean="0">
                          <a:latin typeface="Cambria Math" panose="02040503050406030204" pitchFamily="18" charset="0"/>
                        </a:rPr>
                        <m:t>sin</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807244" y="2291106"/>
                <a:ext cx="1893094" cy="369332"/>
              </a:xfrm>
              <a:prstGeom prst="rect">
                <a:avLst/>
              </a:prstGeom>
              <a:blipFill rotWithShape="0">
                <a:blip r:embed="rId3"/>
                <a:stretch>
                  <a:fillRect l="-2894" r="-2251"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07243" y="3444028"/>
                <a:ext cx="205025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3</m:t>
                      </m:r>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𝑡</m:t>
                          </m:r>
                        </m:e>
                      </m:func>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07243" y="3444028"/>
                <a:ext cx="2050256" cy="369332"/>
              </a:xfrm>
              <a:prstGeom prst="rect">
                <a:avLst/>
              </a:prstGeom>
              <a:blipFill rotWithShape="0">
                <a:blip r:embed="rId4"/>
                <a:stretch>
                  <a:fillRect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07244" y="4644373"/>
                <a:ext cx="1893094" cy="4199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4</m:t>
                      </m:r>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sup>
                      </m:sSup>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807244" y="4644373"/>
                <a:ext cx="1893094" cy="4199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07243" y="5837926"/>
                <a:ext cx="205025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5</m:t>
                      </m:r>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m:t>
                          </m:r>
                        </m:fName>
                        <m:e>
                          <m:r>
                            <a:rPr lang="en-US" sz="2400" b="0" i="1" smtClean="0">
                              <a:latin typeface="Cambria Math" panose="02040503050406030204" pitchFamily="18" charset="0"/>
                            </a:rPr>
                            <m:t>𝑡</m:t>
                          </m:r>
                        </m:e>
                      </m:func>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807243" y="5837926"/>
                <a:ext cx="2050257" cy="369332"/>
              </a:xfrm>
              <a:prstGeom prst="rect">
                <a:avLst/>
              </a:prstGeom>
              <a:blipFill rotWithShape="0">
                <a:blip r:embed="rId6"/>
                <a:stretch>
                  <a:fillRect l="-297" b="-35000"/>
                </a:stretch>
              </a:blipFill>
            </p:spPr>
            <p:txBody>
              <a:bodyPr/>
              <a:lstStyle/>
              <a:p>
                <a:r>
                  <a:rPr lang="en-US">
                    <a:noFill/>
                  </a:rPr>
                  <a:t> </a:t>
                </a:r>
              </a:p>
            </p:txBody>
          </p:sp>
        </mc:Fallback>
      </mc:AlternateContent>
      <p:sp>
        <p:nvSpPr>
          <p:cNvPr id="10" name="TextBox 9"/>
          <p:cNvSpPr txBox="1"/>
          <p:nvPr/>
        </p:nvSpPr>
        <p:spPr>
          <a:xfrm>
            <a:off x="3271835" y="2294215"/>
            <a:ext cx="3443287" cy="461665"/>
          </a:xfrm>
          <a:prstGeom prst="rect">
            <a:avLst/>
          </a:prstGeom>
          <a:noFill/>
        </p:spPr>
        <p:txBody>
          <a:bodyPr wrap="square" rtlCol="0">
            <a:spAutoFit/>
          </a:bodyPr>
          <a:lstStyle/>
          <a:p>
            <a:r>
              <a:rPr lang="en-US" sz="2400" dirty="0" smtClean="0">
                <a:solidFill>
                  <a:srgbClr val="00B0F0"/>
                </a:solidFill>
              </a:rPr>
              <a:t>Exponential order</a:t>
            </a:r>
            <a:endParaRPr lang="en-US" sz="2400" dirty="0">
              <a:solidFill>
                <a:srgbClr val="00B0F0"/>
              </a:solidFill>
            </a:endParaRPr>
          </a:p>
        </p:txBody>
      </p:sp>
      <p:sp>
        <p:nvSpPr>
          <p:cNvPr id="11" name="TextBox 10"/>
          <p:cNvSpPr txBox="1"/>
          <p:nvPr/>
        </p:nvSpPr>
        <p:spPr>
          <a:xfrm>
            <a:off x="3271835" y="3397861"/>
            <a:ext cx="3443287" cy="461665"/>
          </a:xfrm>
          <a:prstGeom prst="rect">
            <a:avLst/>
          </a:prstGeom>
          <a:noFill/>
        </p:spPr>
        <p:txBody>
          <a:bodyPr wrap="square" rtlCol="0">
            <a:spAutoFit/>
          </a:bodyPr>
          <a:lstStyle/>
          <a:p>
            <a:r>
              <a:rPr lang="en-US" sz="2400" dirty="0" smtClean="0">
                <a:solidFill>
                  <a:srgbClr val="00B0F0"/>
                </a:solidFill>
              </a:rPr>
              <a:t>Exponential order</a:t>
            </a:r>
            <a:endParaRPr lang="en-US" sz="2400" dirty="0">
              <a:solidFill>
                <a:srgbClr val="00B0F0"/>
              </a:solidFill>
            </a:endParaRPr>
          </a:p>
        </p:txBody>
      </p:sp>
      <p:sp>
        <p:nvSpPr>
          <p:cNvPr id="12" name="TextBox 11"/>
          <p:cNvSpPr txBox="1"/>
          <p:nvPr/>
        </p:nvSpPr>
        <p:spPr>
          <a:xfrm>
            <a:off x="3271835" y="4602695"/>
            <a:ext cx="3443287" cy="461665"/>
          </a:xfrm>
          <a:prstGeom prst="rect">
            <a:avLst/>
          </a:prstGeom>
          <a:noFill/>
        </p:spPr>
        <p:txBody>
          <a:bodyPr wrap="square" rtlCol="0">
            <a:spAutoFit/>
          </a:bodyPr>
          <a:lstStyle/>
          <a:p>
            <a:r>
              <a:rPr lang="en-US" sz="2400" dirty="0" smtClean="0">
                <a:solidFill>
                  <a:srgbClr val="FF0000"/>
                </a:solidFill>
              </a:rPr>
              <a:t>Not exponential order</a:t>
            </a:r>
            <a:endParaRPr lang="en-US" sz="2400" dirty="0">
              <a:solidFill>
                <a:srgbClr val="FF0000"/>
              </a:solidFill>
            </a:endParaRPr>
          </a:p>
        </p:txBody>
      </p:sp>
      <p:sp>
        <p:nvSpPr>
          <p:cNvPr id="13" name="TextBox 12"/>
          <p:cNvSpPr txBox="1"/>
          <p:nvPr/>
        </p:nvSpPr>
        <p:spPr>
          <a:xfrm>
            <a:off x="3271835" y="5791759"/>
            <a:ext cx="3443287" cy="461665"/>
          </a:xfrm>
          <a:prstGeom prst="rect">
            <a:avLst/>
          </a:prstGeom>
          <a:noFill/>
        </p:spPr>
        <p:txBody>
          <a:bodyPr wrap="square" rtlCol="0">
            <a:spAutoFit/>
          </a:bodyPr>
          <a:lstStyle/>
          <a:p>
            <a:r>
              <a:rPr lang="en-US" sz="2400" dirty="0" smtClean="0">
                <a:solidFill>
                  <a:srgbClr val="FF0000"/>
                </a:solidFill>
              </a:rPr>
              <a:t>Not exponential order</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4" name="TextBox 13"/>
              <p:cNvSpPr txBox="1"/>
              <p:nvPr/>
            </p:nvSpPr>
            <p:spPr>
              <a:xfrm>
                <a:off x="7286619" y="1868649"/>
                <a:ext cx="1553823"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6. 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𝑡</m:t>
                          </m:r>
                        </m:den>
                      </m:f>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286619" y="1868649"/>
                <a:ext cx="1553823" cy="693844"/>
              </a:xfrm>
              <a:prstGeom prst="rect">
                <a:avLst/>
              </a:prstGeom>
              <a:blipFill rotWithShape="0">
                <a:blip r:embed="rId7"/>
                <a:stretch>
                  <a:fillRect/>
                </a:stretch>
              </a:blipFill>
            </p:spPr>
            <p:txBody>
              <a:bodyPr/>
              <a:lstStyle/>
              <a:p>
                <a:r>
                  <a:rPr lang="en-US">
                    <a:noFill/>
                  </a:rPr>
                  <a:t> </a:t>
                </a:r>
              </a:p>
            </p:txBody>
          </p:sp>
        </mc:Fallback>
      </mc:AlternateContent>
      <p:sp>
        <p:nvSpPr>
          <p:cNvPr id="15" name="TextBox 14"/>
          <p:cNvSpPr txBox="1"/>
          <p:nvPr/>
        </p:nvSpPr>
        <p:spPr>
          <a:xfrm>
            <a:off x="9153525" y="1984739"/>
            <a:ext cx="3443287" cy="461665"/>
          </a:xfrm>
          <a:prstGeom prst="rect">
            <a:avLst/>
          </a:prstGeom>
          <a:noFill/>
        </p:spPr>
        <p:txBody>
          <a:bodyPr wrap="square" rtlCol="0">
            <a:spAutoFit/>
          </a:bodyPr>
          <a:lstStyle/>
          <a:p>
            <a:r>
              <a:rPr lang="en-US" sz="2400" dirty="0" smtClean="0">
                <a:solidFill>
                  <a:srgbClr val="00B0F0"/>
                </a:solidFill>
              </a:rPr>
              <a:t>Exponential order</a:t>
            </a:r>
            <a:endParaRPr lang="en-US" sz="2400" dirty="0">
              <a:solidFill>
                <a:srgbClr val="00B0F0"/>
              </a:solidFill>
            </a:endParaRPr>
          </a:p>
        </p:txBody>
      </p:sp>
    </p:spTree>
    <p:extLst>
      <p:ext uri="{BB962C8B-B14F-4D97-AF65-F5344CB8AC3E}">
        <p14:creationId xmlns:p14="http://schemas.microsoft.com/office/powerpoint/2010/main" val="23148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92150"/>
          </a:xfrm>
        </p:spPr>
        <p:txBody>
          <a:bodyPr>
            <a:normAutofit fontScale="90000"/>
          </a:bodyPr>
          <a:lstStyle/>
          <a:p>
            <a:r>
              <a:rPr lang="en-US" b="1" dirty="0" smtClean="0">
                <a:solidFill>
                  <a:srgbClr val="C00000"/>
                </a:solidFill>
              </a:rPr>
              <a:t>Piecewise continuous function</a:t>
            </a:r>
            <a:endParaRPr lang="en-US" b="1" dirty="0">
              <a:solidFill>
                <a:srgbClr val="C00000"/>
              </a:solidFill>
            </a:endParaRPr>
          </a:p>
        </p:txBody>
      </p:sp>
      <p:pic>
        <p:nvPicPr>
          <p:cNvPr id="4" name="Picture 3"/>
          <p:cNvPicPr>
            <a:picLocks noChangeAspect="1"/>
          </p:cNvPicPr>
          <p:nvPr/>
        </p:nvPicPr>
        <p:blipFill>
          <a:blip r:embed="rId2"/>
          <a:stretch>
            <a:fillRect/>
          </a:stretch>
        </p:blipFill>
        <p:spPr>
          <a:xfrm>
            <a:off x="226238" y="957262"/>
            <a:ext cx="11687087" cy="5557838"/>
          </a:xfrm>
          <a:prstGeom prst="rect">
            <a:avLst/>
          </a:prstGeom>
        </p:spPr>
      </p:pic>
    </p:spTree>
    <p:extLst>
      <p:ext uri="{BB962C8B-B14F-4D97-AF65-F5344CB8AC3E}">
        <p14:creationId xmlns:p14="http://schemas.microsoft.com/office/powerpoint/2010/main" val="2853636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60338"/>
            <a:ext cx="10515600" cy="820738"/>
          </a:xfrm>
        </p:spPr>
        <p:txBody>
          <a:bodyPr/>
          <a:lstStyle/>
          <a:p>
            <a:r>
              <a:rPr lang="en-US" b="1" dirty="0" smtClean="0">
                <a:solidFill>
                  <a:srgbClr val="C00000"/>
                </a:solidFill>
              </a:rPr>
              <a:t>Graphical interpretation </a:t>
            </a:r>
            <a:endParaRPr lang="en-US" b="1" dirty="0">
              <a:solidFill>
                <a:srgbClr val="C00000"/>
              </a:solidFill>
            </a:endParaRPr>
          </a:p>
        </p:txBody>
      </p:sp>
      <p:sp>
        <p:nvSpPr>
          <p:cNvPr id="4" name="AutoShape 2" descr="Differential Equations - The Defi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This graph has no domain or range given and only shows the 1st quadrant.  The graph starts in the bottom left corner of the 1st quadrant with a dot and increases with a slight concave down curvature to end at an open dot about half way up the vertical axis.  There is a close dot slightly under the open dot and further under that is another open dot.  At this open dot a line increases to the right and end slightly above where the first piece ended.  The next piece of the graph picks up where the line ends and is vaguely parabolic shape and ends at a closed dot a vertical distance lower than where the parabola started (but to the right of the vertex).  Above this closed dot is an open dot (the highest point on the full graph) and the graph decreases with a small wiggle in the middle ending at a closed d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4324777"/>
            <a:ext cx="4676775" cy="2409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1177925"/>
            <a:ext cx="5416550" cy="27017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piecewise continuous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3390902"/>
            <a:ext cx="3990975" cy="36004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668740" y="2988860"/>
            <a:ext cx="4517409" cy="0"/>
          </a:xfrm>
          <a:prstGeom prst="straightConnector1">
            <a:avLst/>
          </a:prstGeom>
          <a:ln w="19050">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255594" y="981076"/>
            <a:ext cx="0" cy="2540046"/>
          </a:xfrm>
          <a:prstGeom prst="straightConnector1">
            <a:avLst/>
          </a:prstGeom>
          <a:ln w="19050">
            <a:headEnd type="arrow"/>
            <a:tailEnd type="triangle"/>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436728" y="1545744"/>
            <a:ext cx="4804012" cy="1170160"/>
          </a:xfrm>
          <a:custGeom>
            <a:avLst/>
            <a:gdLst>
              <a:gd name="connsiteX0" fmla="*/ 0 w 4804012"/>
              <a:gd name="connsiteY0" fmla="*/ 801671 h 1170160"/>
              <a:gd name="connsiteX1" fmla="*/ 491320 w 4804012"/>
              <a:gd name="connsiteY1" fmla="*/ 487772 h 1170160"/>
              <a:gd name="connsiteX2" fmla="*/ 1241947 w 4804012"/>
              <a:gd name="connsiteY2" fmla="*/ 733432 h 1170160"/>
              <a:gd name="connsiteX3" fmla="*/ 1897039 w 4804012"/>
              <a:gd name="connsiteY3" fmla="*/ 419534 h 1170160"/>
              <a:gd name="connsiteX4" fmla="*/ 3152633 w 4804012"/>
              <a:gd name="connsiteY4" fmla="*/ 10101 h 1170160"/>
              <a:gd name="connsiteX5" fmla="*/ 3739487 w 4804012"/>
              <a:gd name="connsiteY5" fmla="*/ 869910 h 1170160"/>
              <a:gd name="connsiteX6" fmla="*/ 4804012 w 4804012"/>
              <a:gd name="connsiteY6" fmla="*/ 1170160 h 1170160"/>
              <a:gd name="connsiteX7" fmla="*/ 4804012 w 4804012"/>
              <a:gd name="connsiteY7" fmla="*/ 1170160 h 117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4012" h="1170160">
                <a:moveTo>
                  <a:pt x="0" y="801671"/>
                </a:moveTo>
                <a:cubicBezTo>
                  <a:pt x="142164" y="650408"/>
                  <a:pt x="284329" y="499145"/>
                  <a:pt x="491320" y="487772"/>
                </a:cubicBezTo>
                <a:cubicBezTo>
                  <a:pt x="698311" y="476399"/>
                  <a:pt x="1007661" y="744805"/>
                  <a:pt x="1241947" y="733432"/>
                </a:cubicBezTo>
                <a:cubicBezTo>
                  <a:pt x="1476234" y="722059"/>
                  <a:pt x="1578591" y="540089"/>
                  <a:pt x="1897039" y="419534"/>
                </a:cubicBezTo>
                <a:cubicBezTo>
                  <a:pt x="2215487" y="298979"/>
                  <a:pt x="2845558" y="-64962"/>
                  <a:pt x="3152633" y="10101"/>
                </a:cubicBezTo>
                <a:cubicBezTo>
                  <a:pt x="3459708" y="85164"/>
                  <a:pt x="3464257" y="676567"/>
                  <a:pt x="3739487" y="869910"/>
                </a:cubicBezTo>
                <a:cubicBezTo>
                  <a:pt x="4014717" y="1063253"/>
                  <a:pt x="4804012" y="1170160"/>
                  <a:pt x="4804012" y="1170160"/>
                </a:cubicBezTo>
                <a:lnTo>
                  <a:pt x="4804012" y="1170160"/>
                </a:ln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71650" y="1957388"/>
            <a:ext cx="228600"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24446" y="1570630"/>
            <a:ext cx="228600"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52887" y="2150269"/>
            <a:ext cx="228600"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4457700" y="3100388"/>
                <a:ext cx="7284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457700" y="3100388"/>
                <a:ext cx="728449"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27145" y="917218"/>
                <a:ext cx="7284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27145" y="917218"/>
                <a:ext cx="728449" cy="369332"/>
              </a:xfrm>
              <a:prstGeom prst="rect">
                <a:avLst/>
              </a:prstGeom>
              <a:blipFill rotWithShape="0">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02818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0"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136525"/>
            <a:ext cx="11225212" cy="549275"/>
          </a:xfrm>
        </p:spPr>
        <p:txBody>
          <a:bodyPr>
            <a:normAutofit fontScale="90000"/>
          </a:bodyPr>
          <a:lstStyle/>
          <a:p>
            <a:r>
              <a:rPr lang="en-US" b="1" dirty="0" smtClean="0">
                <a:solidFill>
                  <a:srgbClr val="C00000"/>
                </a:solidFill>
              </a:rPr>
              <a:t>Not piecewise </a:t>
            </a:r>
            <a:r>
              <a:rPr lang="en-US" b="1" dirty="0">
                <a:solidFill>
                  <a:srgbClr val="C00000"/>
                </a:solidFill>
              </a:rPr>
              <a:t>continuous</a:t>
            </a:r>
            <a:endParaRPr lang="en-US" dirty="0"/>
          </a:p>
        </p:txBody>
      </p:sp>
      <p:pic>
        <p:nvPicPr>
          <p:cNvPr id="1026" name="Picture 2" descr="https://www.researchgate.net/profile/John_Burns6/publication/267218497/figure/fig9/AS:641369194373122@1529925740554/A-Non-Piecewise-Continuous-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0" y="983817"/>
            <a:ext cx="3943355" cy="2959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alculushowto.com/wp-content/uploads/2019/12/desmos-graph-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229" y="847729"/>
            <a:ext cx="2881321"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ertical asymptotes - Xime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725" y="3943768"/>
            <a:ext cx="3231356" cy="28274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amsi.org.au/ESA_Senior_Years/imageSenior/2d_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3977" y="2811470"/>
            <a:ext cx="4058841" cy="373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15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35000"/>
          </a:xfrm>
        </p:spPr>
        <p:txBody>
          <a:bodyPr>
            <a:normAutofit fontScale="90000"/>
          </a:bodyPr>
          <a:lstStyle/>
          <a:p>
            <a:r>
              <a:rPr lang="en-US" b="1" dirty="0" smtClean="0">
                <a:solidFill>
                  <a:srgbClr val="C00000"/>
                </a:solidFill>
              </a:rPr>
              <a:t>Examples</a:t>
            </a:r>
            <a:endParaRPr lang="en-US" b="1" dirty="0">
              <a:solidFill>
                <a:srgbClr val="C00000"/>
              </a:solidFill>
            </a:endParaRPr>
          </a:p>
        </p:txBody>
      </p:sp>
      <p:pic>
        <p:nvPicPr>
          <p:cNvPr id="2050" name="Picture 2" descr="Piecewise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128713"/>
            <a:ext cx="3950351" cy="11572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ecewise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778668"/>
            <a:ext cx="2009775" cy="18573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tinuous jump fn h(x) = 2 if x&lt;=1, x if x&g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7" y="3484564"/>
            <a:ext cx="2547050" cy="8794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tinuous jump graph h(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2978152"/>
            <a:ext cx="2001838" cy="178815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bsolute Value fun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 y="5286386"/>
            <a:ext cx="4279291" cy="108108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unction piecewise f(t)=50 if t&lt;=6, 80 if t&gt;6 and t&lt;=15, 80 + 5(t-15) if t&gt;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9869" y="5338768"/>
            <a:ext cx="4944269" cy="107010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Piecewise Functi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5174" y="1128713"/>
            <a:ext cx="3050127" cy="301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95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213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Department of Applied Mathematics and Computational Sciences</vt:lpstr>
      <vt:lpstr>Existence of Laplace Transform</vt:lpstr>
      <vt:lpstr>Does Laplace Transform exist for all functions?</vt:lpstr>
      <vt:lpstr>Exponential order</vt:lpstr>
      <vt:lpstr>Examples</vt:lpstr>
      <vt:lpstr>Piecewise continuous function</vt:lpstr>
      <vt:lpstr>Graphical interpretation </vt:lpstr>
      <vt:lpstr>Not piecewise continuous</vt:lpstr>
      <vt:lpstr>Examples</vt:lpstr>
      <vt:lpstr>Existence Theorem for Laplace Transforms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Existence of Laplace Transform</dc:title>
  <dc:creator>WELCOME</dc:creator>
  <cp:lastModifiedBy>WELCOME</cp:lastModifiedBy>
  <cp:revision>55</cp:revision>
  <dcterms:created xsi:type="dcterms:W3CDTF">2020-08-07T14:35:38Z</dcterms:created>
  <dcterms:modified xsi:type="dcterms:W3CDTF">2020-08-10T06:36:01Z</dcterms:modified>
</cp:coreProperties>
</file>