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2" r:id="rId9"/>
    <p:sldId id="271" r:id="rId10"/>
    <p:sldId id="27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DB7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031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07 ינואר 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בס"ד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07 ינואר 23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87672594-1F08-68DF-6341-A4281C59447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099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1651A07E-D02A-4CEE-9532-E711536F61CB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146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2596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06855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27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7528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68909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21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003A-6A04-43AB-99F9-415D41B3F8BA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3946-3152-4989-AEFA-F404A93770FF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18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FC9C-9B47-4856-90DC-1DF004C1F98F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98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7EC3-2BB0-46A8-8E93-635E16922CAB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12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1EBC-E5FE-4D00-8EFE-4A80A5B58C99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51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7269-7912-4CFB-9591-9F582F395F70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41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79A7-C9CE-472D-8FDB-1980D196E6E4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0E0D-47A9-47D3-BFFA-C9A1E7D3C39E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48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CCB-1074-43D6-8522-D145596F0536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75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1A8-ABC6-4137-86D5-F6CE66EBEE63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77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DFCC-B47F-4614-BB29-CDBA498A9527}" type="datetime8">
              <a:rPr lang="he-IL" smtClean="0"/>
              <a:t>07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055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1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r" defTabSz="914126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z444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61765" y="1285818"/>
            <a:ext cx="11927060" cy="2387600"/>
          </a:xfrm>
        </p:spPr>
        <p:txBody>
          <a:bodyPr rtlCol="1">
            <a:normAutofit/>
          </a:bodyPr>
          <a:lstStyle/>
          <a:p>
            <a:pPr algn="ctr"/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Ariel Cyber Innovation Center </a:t>
            </a:r>
            <a:b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&lt;&gt;</a:t>
            </a:r>
            <a:b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Cisco competition</a:t>
            </a:r>
          </a:p>
        </p:txBody>
      </p:sp>
      <p:sp>
        <p:nvSpPr>
          <p:cNvPr id="3" name="כותרת משנה 4">
            <a:extLst>
              <a:ext uri="{FF2B5EF4-FFF2-40B4-BE49-F238E27FC236}">
                <a16:creationId xmlns:a16="http://schemas.microsoft.com/office/drawing/2014/main" id="{53DFA8A5-2B72-D5B1-E380-FE017BC3579F}"/>
              </a:ext>
            </a:extLst>
          </p:cNvPr>
          <p:cNvSpPr txBox="1">
            <a:spLocks/>
          </p:cNvSpPr>
          <p:nvPr/>
        </p:nvSpPr>
        <p:spPr>
          <a:xfrm>
            <a:off x="2566020" y="4273550"/>
            <a:ext cx="8735325" cy="1387698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מגישה: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רז אלבז 207276775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raz4447@gmail.com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0526604785</a:t>
            </a: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AD05231-0990-2C4D-417E-4BC85C5ABD98}"/>
              </a:ext>
            </a:extLst>
          </p:cNvPr>
          <p:cNvSpPr txBox="1"/>
          <p:nvPr/>
        </p:nvSpPr>
        <p:spPr>
          <a:xfrm>
            <a:off x="11495012" y="116632"/>
            <a:ext cx="525582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5C11F1C-5DBB-2B07-190B-559BBAAD5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658" y="243590"/>
            <a:ext cx="3099702" cy="104222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BF70B9-A6E2-A281-5707-56D70D22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47" y="243590"/>
            <a:ext cx="1968653" cy="104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מטרת המטלה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197868" y="2564903"/>
            <a:ext cx="9903419" cy="1800201"/>
          </a:xfrm>
        </p:spPr>
        <p:txBody>
          <a:bodyPr rtlCol="1">
            <a:normAutofit/>
          </a:bodyPr>
          <a:lstStyle/>
          <a:p>
            <a:pPr marL="0" indent="0" algn="ct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השגת ציוני חיזוי גבוהים ביותר תוך הצגת יכולות מחקר נתונים מתקדמות על מנת למפות את הפיצ'רים המתאימים בצורה הטובה למודל למידת המכונה שלי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2050" name="Picture 2" descr="Deep learning vs. machine learning – what's the difference? - IONOS">
            <a:extLst>
              <a:ext uri="{FF2B5EF4-FFF2-40B4-BE49-F238E27FC236}">
                <a16:creationId xmlns:a16="http://schemas.microsoft.com/office/drawing/2014/main" id="{211984E7-7231-A944-7EA2-2B3E041A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530542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41115" y="110957"/>
            <a:ext cx="9903418" cy="1478570"/>
          </a:xfrm>
        </p:spPr>
        <p:txBody>
          <a:bodyPr rtlCol="1">
            <a:normAutofit/>
          </a:bodyPr>
          <a:lstStyle/>
          <a:p>
            <a:pPr algn="ctr"/>
            <a:r>
              <a:rPr lang="he-I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תהליך עבודה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A27F450-1864-79B1-4CFF-4BA6D3A28E66}"/>
              </a:ext>
            </a:extLst>
          </p:cNvPr>
          <p:cNvSpPr/>
          <p:nvPr/>
        </p:nvSpPr>
        <p:spPr>
          <a:xfrm>
            <a:off x="9418154" y="1584441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קבלת מערכי המידע</a:t>
            </a:r>
          </a:p>
        </p:txBody>
      </p:sp>
      <p:sp>
        <p:nvSpPr>
          <p:cNvPr id="4" name="חץ: שמאלה 3">
            <a:extLst>
              <a:ext uri="{FF2B5EF4-FFF2-40B4-BE49-F238E27FC236}">
                <a16:creationId xmlns:a16="http://schemas.microsoft.com/office/drawing/2014/main" id="{651E775F-413E-0040-5673-B12F3A6B8F78}"/>
              </a:ext>
            </a:extLst>
          </p:cNvPr>
          <p:cNvSpPr/>
          <p:nvPr/>
        </p:nvSpPr>
        <p:spPr>
          <a:xfrm>
            <a:off x="8760442" y="2124501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E462AB3-D0E9-D65A-E36E-9DB67E40365E}"/>
              </a:ext>
            </a:extLst>
          </p:cNvPr>
          <p:cNvSpPr/>
          <p:nvPr/>
        </p:nvSpPr>
        <p:spPr>
          <a:xfrm>
            <a:off x="3605258" y="1602835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קריאת מאמרים על מידע שעלול להיות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malicious </a:t>
            </a:r>
            <a:endParaRPr lang="he-IL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D89A2EF-EC08-C5FA-9E49-EF9D13B5E7A9}"/>
              </a:ext>
            </a:extLst>
          </p:cNvPr>
          <p:cNvSpPr/>
          <p:nvPr/>
        </p:nvSpPr>
        <p:spPr>
          <a:xfrm>
            <a:off x="3605258" y="5385536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בחירת האלגוריתם הטוב ביותר למשימה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86D5895-F252-2F97-0C22-A22366EB2F1D}"/>
              </a:ext>
            </a:extLst>
          </p:cNvPr>
          <p:cNvSpPr/>
          <p:nvPr/>
        </p:nvSpPr>
        <p:spPr>
          <a:xfrm>
            <a:off x="664767" y="3749903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שינויים רלוונטיים בפרמטרי האלגוריתמים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0694FF3-04E9-E3CA-D744-6435D679AD39}"/>
              </a:ext>
            </a:extLst>
          </p:cNvPr>
          <p:cNvSpPr/>
          <p:nvPr/>
        </p:nvSpPr>
        <p:spPr>
          <a:xfrm>
            <a:off x="3635374" y="3749903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בחירת אלגוריתמים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8D247E7-74F7-9143-47BC-0F5C126F2292}"/>
              </a:ext>
            </a:extLst>
          </p:cNvPr>
          <p:cNvSpPr/>
          <p:nvPr/>
        </p:nvSpPr>
        <p:spPr>
          <a:xfrm>
            <a:off x="683912" y="1584441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Feature Selection</a:t>
            </a:r>
            <a:endParaRPr lang="he-IL" sz="24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09C99E0-301E-783C-314B-42DC538C8CB2}"/>
              </a:ext>
            </a:extLst>
          </p:cNvPr>
          <p:cNvSpPr/>
          <p:nvPr/>
        </p:nvSpPr>
        <p:spPr>
          <a:xfrm>
            <a:off x="6526462" y="1601415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he-I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FB68CE-0326-E7D1-2698-9A5F583FAA57}"/>
              </a:ext>
            </a:extLst>
          </p:cNvPr>
          <p:cNvSpPr/>
          <p:nvPr/>
        </p:nvSpPr>
        <p:spPr>
          <a:xfrm>
            <a:off x="6526462" y="5404211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תיוג של ה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1BE0DF6-8462-48BB-1A11-A8A965F544FF}"/>
              </a:ext>
            </a:extLst>
          </p:cNvPr>
          <p:cNvSpPr/>
          <p:nvPr/>
        </p:nvSpPr>
        <p:spPr>
          <a:xfrm>
            <a:off x="6519263" y="3749903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Cleaning</a:t>
            </a:r>
            <a:endParaRPr lang="he-IL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חץ: שמאלה 14">
            <a:extLst>
              <a:ext uri="{FF2B5EF4-FFF2-40B4-BE49-F238E27FC236}">
                <a16:creationId xmlns:a16="http://schemas.microsoft.com/office/drawing/2014/main" id="{90E89916-F0E3-D18C-9F77-155800AEBE02}"/>
              </a:ext>
            </a:extLst>
          </p:cNvPr>
          <p:cNvSpPr/>
          <p:nvPr/>
        </p:nvSpPr>
        <p:spPr>
          <a:xfrm>
            <a:off x="11687647" y="4390444"/>
            <a:ext cx="375295" cy="154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B274026F-8FBA-A9F1-94E6-FD4914228B9D}"/>
              </a:ext>
            </a:extLst>
          </p:cNvPr>
          <p:cNvSpPr/>
          <p:nvPr/>
        </p:nvSpPr>
        <p:spPr>
          <a:xfrm>
            <a:off x="2967238" y="4228619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שמאלה 16">
            <a:extLst>
              <a:ext uri="{FF2B5EF4-FFF2-40B4-BE49-F238E27FC236}">
                <a16:creationId xmlns:a16="http://schemas.microsoft.com/office/drawing/2014/main" id="{BAA93158-F875-9BE5-C85F-0DDDC5A7DA70}"/>
              </a:ext>
            </a:extLst>
          </p:cNvPr>
          <p:cNvSpPr/>
          <p:nvPr/>
        </p:nvSpPr>
        <p:spPr>
          <a:xfrm>
            <a:off x="8775113" y="432910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שמאלה 17">
            <a:extLst>
              <a:ext uri="{FF2B5EF4-FFF2-40B4-BE49-F238E27FC236}">
                <a16:creationId xmlns:a16="http://schemas.microsoft.com/office/drawing/2014/main" id="{8363B8FA-1789-E66A-CA13-0056479C76A9}"/>
              </a:ext>
            </a:extLst>
          </p:cNvPr>
          <p:cNvSpPr/>
          <p:nvPr/>
        </p:nvSpPr>
        <p:spPr>
          <a:xfrm>
            <a:off x="5867699" y="4228619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חץ: שמאלה 18">
            <a:extLst>
              <a:ext uri="{FF2B5EF4-FFF2-40B4-BE49-F238E27FC236}">
                <a16:creationId xmlns:a16="http://schemas.microsoft.com/office/drawing/2014/main" id="{55057FEA-9E80-F6A6-BBD6-E07664791A17}"/>
              </a:ext>
            </a:extLst>
          </p:cNvPr>
          <p:cNvSpPr/>
          <p:nvPr/>
        </p:nvSpPr>
        <p:spPr>
          <a:xfrm>
            <a:off x="5867699" y="5925596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חץ: שמאלה 19">
            <a:extLst>
              <a:ext uri="{FF2B5EF4-FFF2-40B4-BE49-F238E27FC236}">
                <a16:creationId xmlns:a16="http://schemas.microsoft.com/office/drawing/2014/main" id="{BA8FB30D-1DD9-1BB1-FD37-977C0A9E554D}"/>
              </a:ext>
            </a:extLst>
          </p:cNvPr>
          <p:cNvSpPr/>
          <p:nvPr/>
        </p:nvSpPr>
        <p:spPr>
          <a:xfrm>
            <a:off x="2909032" y="215499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שמאלה 20">
            <a:extLst>
              <a:ext uri="{FF2B5EF4-FFF2-40B4-BE49-F238E27FC236}">
                <a16:creationId xmlns:a16="http://schemas.microsoft.com/office/drawing/2014/main" id="{6609AA1C-E6EB-58D5-9B98-A5BB4E88F8B8}"/>
              </a:ext>
            </a:extLst>
          </p:cNvPr>
          <p:cNvSpPr/>
          <p:nvPr/>
        </p:nvSpPr>
        <p:spPr>
          <a:xfrm>
            <a:off x="5804792" y="2168889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CD4FD7FE-35A0-3A9D-F0D5-B97F303444C0}"/>
              </a:ext>
            </a:extLst>
          </p:cNvPr>
          <p:cNvSpPr/>
          <p:nvPr/>
        </p:nvSpPr>
        <p:spPr>
          <a:xfrm>
            <a:off x="9449712" y="3756869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Normalization</a:t>
            </a:r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C783E593-6749-C19A-5758-17F3E5DCCD50}"/>
              </a:ext>
            </a:extLst>
          </p:cNvPr>
          <p:cNvSpPr/>
          <p:nvPr/>
        </p:nvSpPr>
        <p:spPr>
          <a:xfrm>
            <a:off x="8760442" y="589432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7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שלבים חשובים בתהליך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he-IL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מאפשר הבנה מעמיקה יותר של מערך נתונים, מה שמקל על הניווט והשימוש בנתונים מאוחר יותר.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"ככל שאנליסט יודע טוב יותר את הנתונים איתם הוא עובד, כך הניתוח שלו יהיה טוב יותר"</a:t>
            </a:r>
            <a:br>
              <a:rPr lang="he-IL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Feature Selection</a:t>
            </a:r>
            <a:endParaRPr lang="he-IL" sz="24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>
              <a:lnSpc>
                <a:spcPct val="110000"/>
              </a:lnSpc>
            </a:pP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מפחית </a:t>
            </a:r>
            <a:r>
              <a:rPr lang="en-US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over-fitting </a:t>
            </a: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פחות נתונים מיותרים פירושם פחות סיכויים לקבל החלטות על סמך רעש.</a:t>
            </a:r>
          </a:p>
          <a:p>
            <a:pPr>
              <a:lnSpc>
                <a:spcPct val="110000"/>
              </a:lnSpc>
            </a:pP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משפר את הדיוק - פחות נתונים מטעים פירושם דיוק מודלים טוב יותר.</a:t>
            </a:r>
          </a:p>
          <a:p>
            <a:pPr>
              <a:lnSpc>
                <a:spcPct val="110000"/>
              </a:lnSpc>
            </a:pP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מפחית את זמן האימון - פחות נתונים פירושם אלגוריתמים מהירים יותר.</a:t>
            </a:r>
          </a:p>
          <a:p>
            <a:pPr>
              <a:lnSpc>
                <a:spcPct val="110000"/>
              </a:lnSpc>
            </a:pPr>
            <a:endParaRPr lang="he-IL" sz="240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he-IL" sz="24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839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522948"/>
            <a:ext cx="9903418" cy="1144737"/>
          </a:xfrm>
        </p:spPr>
        <p:txBody>
          <a:bodyPr/>
          <a:lstStyle/>
          <a:p>
            <a:pPr algn="ctr"/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שלבים חשובים בתהליך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844824"/>
            <a:ext cx="10854778" cy="47441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kern="1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Normalization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מטרת הנורמליזציה היא לשנות את ערכי העמודות המספריות במערך הנתונים לשימוש בקנה מידה משותף, מבלי לעוות הבדלים בטווחי הערכים או לאבד מידע.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kern="1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Data Cleaning</a:t>
            </a:r>
            <a:endParaRPr lang="he-IL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e-IL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נתונים שגויים או באיכות גרועה עלולים להזיק לתהליכים ולניתוח, ואף להפחית את יעילות האלגוריתם.</a:t>
            </a:r>
          </a:p>
          <a:p>
            <a:pPr marL="0" indent="0">
              <a:lnSpc>
                <a:spcPct val="110000"/>
              </a:lnSpc>
              <a:buNone/>
            </a:pPr>
            <a:endParaRPr lang="he-IL" sz="24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70942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models</a:t>
            </a:r>
            <a:br>
              <a:rPr lang="he-IL" sz="36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E6435662-7C09-4483-4F89-2FAE757A24F8}"/>
              </a:ext>
            </a:extLst>
          </p:cNvPr>
          <p:cNvSpPr/>
          <p:nvPr/>
        </p:nvSpPr>
        <p:spPr>
          <a:xfrm>
            <a:off x="6485870" y="4333194"/>
            <a:ext cx="2717445" cy="1110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AdaBoostClassifier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FCFB532F-C7CF-3D62-97D0-99182E23E589}"/>
              </a:ext>
            </a:extLst>
          </p:cNvPr>
          <p:cNvSpPr/>
          <p:nvPr/>
        </p:nvSpPr>
        <p:spPr>
          <a:xfrm>
            <a:off x="3740883" y="2999137"/>
            <a:ext cx="4320480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HistGradientBoostingClassifier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B085C777-91E9-CE7B-D586-7C72F29F6D9B}"/>
              </a:ext>
            </a:extLst>
          </p:cNvPr>
          <p:cNvSpPr/>
          <p:nvPr/>
        </p:nvSpPr>
        <p:spPr>
          <a:xfrm>
            <a:off x="261764" y="1544662"/>
            <a:ext cx="3774081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GradientBoostingClassifier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86581604-F9DB-FF88-C2B6-1EA564FB67D2}"/>
              </a:ext>
            </a:extLst>
          </p:cNvPr>
          <p:cNvSpPr/>
          <p:nvPr/>
        </p:nvSpPr>
        <p:spPr>
          <a:xfrm>
            <a:off x="8902724" y="5179055"/>
            <a:ext cx="2888201" cy="1191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ExtraTreesClassifier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4A02275A-D2CC-58E9-3EB3-CE32B86AA477}"/>
              </a:ext>
            </a:extLst>
          </p:cNvPr>
          <p:cNvSpPr/>
          <p:nvPr/>
        </p:nvSpPr>
        <p:spPr>
          <a:xfrm>
            <a:off x="8470676" y="1650321"/>
            <a:ext cx="3288925" cy="1191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RandomForestClassifier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C30B100-F1AB-33A9-52C7-2F4E134B3DB4}"/>
              </a:ext>
            </a:extLst>
          </p:cNvPr>
          <p:cNvSpPr/>
          <p:nvPr/>
        </p:nvSpPr>
        <p:spPr>
          <a:xfrm>
            <a:off x="8624523" y="3078443"/>
            <a:ext cx="316640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DecisionTreeClassifier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6D7E45FE-AC67-B9EF-6A0E-0BB8DF047764}"/>
              </a:ext>
            </a:extLst>
          </p:cNvPr>
          <p:cNvSpPr/>
          <p:nvPr/>
        </p:nvSpPr>
        <p:spPr>
          <a:xfrm>
            <a:off x="4442865" y="5258461"/>
            <a:ext cx="261753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LogisticRegression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A8F7BFFE-2460-191B-0475-5EA339649432}"/>
              </a:ext>
            </a:extLst>
          </p:cNvPr>
          <p:cNvSpPr/>
          <p:nvPr/>
        </p:nvSpPr>
        <p:spPr>
          <a:xfrm>
            <a:off x="5030964" y="1478145"/>
            <a:ext cx="2215187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D5E2566-1170-4387-3136-FCF50E0FBF58}"/>
              </a:ext>
            </a:extLst>
          </p:cNvPr>
          <p:cNvSpPr/>
          <p:nvPr/>
        </p:nvSpPr>
        <p:spPr>
          <a:xfrm>
            <a:off x="2292188" y="4074917"/>
            <a:ext cx="2459029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SGDClassifier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C105DB81-FEC6-B056-89FE-9079FD202F07}"/>
              </a:ext>
            </a:extLst>
          </p:cNvPr>
          <p:cNvSpPr/>
          <p:nvPr/>
        </p:nvSpPr>
        <p:spPr>
          <a:xfrm>
            <a:off x="818402" y="2990196"/>
            <a:ext cx="2459030" cy="1035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20A1AFD-37EB-AB5F-7033-977096EEA875}"/>
              </a:ext>
            </a:extLst>
          </p:cNvPr>
          <p:cNvSpPr txBox="1"/>
          <p:nvPr/>
        </p:nvSpPr>
        <p:spPr>
          <a:xfrm>
            <a:off x="11041439" y="116632"/>
            <a:ext cx="6695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18" name="כוכב: 5 פינות 17">
            <a:extLst>
              <a:ext uri="{FF2B5EF4-FFF2-40B4-BE49-F238E27FC236}">
                <a16:creationId xmlns:a16="http://schemas.microsoft.com/office/drawing/2014/main" id="{D4A45E03-2C8A-A2E8-E470-D03F6AC637A4}"/>
              </a:ext>
            </a:extLst>
          </p:cNvPr>
          <p:cNvSpPr/>
          <p:nvPr/>
        </p:nvSpPr>
        <p:spPr>
          <a:xfrm>
            <a:off x="5942993" y="1588268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F2F6A135-0768-D11F-54CF-A2138579F32B}"/>
              </a:ext>
            </a:extLst>
          </p:cNvPr>
          <p:cNvSpPr/>
          <p:nvPr/>
        </p:nvSpPr>
        <p:spPr>
          <a:xfrm>
            <a:off x="9919574" y="1750877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6F8BC31F-BB2F-277F-E1DC-176CF2D75A04}"/>
              </a:ext>
            </a:extLst>
          </p:cNvPr>
          <p:cNvSpPr/>
          <p:nvPr/>
        </p:nvSpPr>
        <p:spPr>
          <a:xfrm>
            <a:off x="5579958" y="3052531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8D7AAD4D-57AE-E150-4A9F-9A2C2D405CD8}"/>
              </a:ext>
            </a:extLst>
          </p:cNvPr>
          <p:cNvSpPr/>
          <p:nvPr/>
        </p:nvSpPr>
        <p:spPr>
          <a:xfrm>
            <a:off x="7667963" y="4387218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D017888A-05A8-FBB5-B91C-88C4EFDF625D}"/>
              </a:ext>
            </a:extLst>
          </p:cNvPr>
          <p:cNvSpPr/>
          <p:nvPr/>
        </p:nvSpPr>
        <p:spPr>
          <a:xfrm>
            <a:off x="1852353" y="1650321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9D079197-3BCD-AF51-4B70-85FFA034B6EB}"/>
              </a:ext>
            </a:extLst>
          </p:cNvPr>
          <p:cNvSpPr/>
          <p:nvPr/>
        </p:nvSpPr>
        <p:spPr>
          <a:xfrm>
            <a:off x="818402" y="5339763"/>
            <a:ext cx="3318802" cy="1191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kumimoji="0" lang="he-IL" altLang="he-IL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KNeighborsClassifier</a:t>
            </a:r>
            <a:endParaRPr 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0376A1A5-A0B2-9A7F-B605-C7305AD25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739"/>
            <a:ext cx="25648" cy="1077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4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46E5DC-B5BA-2393-ACD3-9A38F52E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RESULTS</a:t>
            </a:r>
            <a:br>
              <a:rPr lang="he-IL" sz="36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9B7B57-80A0-0289-581B-E7AF4A28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971" y="1700808"/>
            <a:ext cx="9721081" cy="4090393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Dataset_label_1 scores</a:t>
            </a:r>
            <a:r>
              <a:rPr lang="en-US" b="1" dirty="0"/>
              <a:t>: {'Accuracy': 1.0, 'Precision': 1.0, 'Recall': 1.0, 'F1': 1.0}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Dataset_label_2 scores</a:t>
            </a:r>
            <a:r>
              <a:rPr lang="en-US" b="1" dirty="0"/>
              <a:t>: {'Accuracy': 1.0, 'Precision': 1.0, 'Recall': 1.0, 'F1': 1.0}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Dataset_label_3 scores</a:t>
            </a:r>
            <a:r>
              <a:rPr lang="en-US" b="1" dirty="0"/>
              <a:t>: {'Accuracy': 1.0, 'Precision': 1.0, 'Recall': 1.0, 'F1': 1.0}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Dataset_label_4 scores</a:t>
            </a:r>
            <a:r>
              <a:rPr lang="en-US" b="1" dirty="0"/>
              <a:t>: {'Accuracy': 1.0, 'Precision': 1.0, 'Recall': 1.0, 'F1': 1.0}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Dataset_attack_type_3 scores</a:t>
            </a:r>
            <a:r>
              <a:rPr lang="en-US" b="1" dirty="0"/>
              <a:t>: {'Accuracy': 0.999921568627451, 'Precision': 0.9991258741258742, 'Recall': 0.9995659722222222, 'F1': 0.9993440122044241} </a:t>
            </a:r>
          </a:p>
          <a:p>
            <a:pPr marL="0" indent="0" algn="l" rtl="0">
              <a:buNone/>
            </a:pPr>
            <a:r>
              <a:rPr lang="en-US" b="1">
                <a:highlight>
                  <a:srgbClr val="C0C0C0"/>
                </a:highlight>
              </a:rPr>
              <a:t>Dataset</a:t>
            </a:r>
            <a:r>
              <a:rPr lang="en-US" b="1" dirty="0">
                <a:highlight>
                  <a:srgbClr val="C0C0C0"/>
                </a:highlight>
              </a:rPr>
              <a:t>_attack_type_4 scores</a:t>
            </a:r>
            <a:r>
              <a:rPr lang="en-US" b="1" dirty="0"/>
              <a:t>: {'Accuracy': 0.9997209561901218, 'Precision': 0.9982841325848579, 'Recall': 0.9988097701973471, 'F1': 0.998542694844037} </a:t>
            </a:r>
          </a:p>
          <a:p>
            <a:pPr marL="0" indent="0" algn="l" rtl="0">
              <a:buNone/>
            </a:pPr>
            <a:endParaRPr lang="he-IL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A37354-C35A-15BE-B3FB-FC5D1B4B71DA}"/>
              </a:ext>
            </a:extLst>
          </p:cNvPr>
          <p:cNvSpPr txBox="1"/>
          <p:nvPr/>
        </p:nvSpPr>
        <p:spPr>
          <a:xfrm>
            <a:off x="11041439" y="116632"/>
            <a:ext cx="6695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2864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1041</TotalTime>
  <Words>385</Words>
  <Application>Microsoft Office PowerPoint</Application>
  <PresentationFormat>מותאם אישית</PresentationFormat>
  <Paragraphs>64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Tahoma</vt:lpstr>
      <vt:lpstr>Tw Cen MT</vt:lpstr>
      <vt:lpstr>מעגל</vt:lpstr>
      <vt:lpstr>Ariel Cyber Innovation Center  &lt;&gt;  Cisco competition</vt:lpstr>
      <vt:lpstr>מטרת המטלה</vt:lpstr>
      <vt:lpstr>תהליך עבודה</vt:lpstr>
      <vt:lpstr>שלבים חשובים בתהליך</vt:lpstr>
      <vt:lpstr>שלבים חשובים בתהליך</vt:lpstr>
      <vt:lpstr>models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 : קורס הגנת פרוטוקולי תקשורת</dc:title>
  <dc:creator>רז אלבז</dc:creator>
  <cp:lastModifiedBy>רז אלבז</cp:lastModifiedBy>
  <cp:revision>23</cp:revision>
  <dcterms:created xsi:type="dcterms:W3CDTF">2022-09-03T11:59:20Z</dcterms:created>
  <dcterms:modified xsi:type="dcterms:W3CDTF">2023-01-07T15:10:35Z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