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notesMasterIdLst>
    <p:notesMasterId r:id="rId27"/>
  </p:notesMasterIdLst>
  <p:handoutMasterIdLst>
    <p:handoutMasterId r:id="rId28"/>
  </p:handoutMasterIdLst>
  <p:sldIdLst>
    <p:sldId id="257" r:id="rId5"/>
    <p:sldId id="268" r:id="rId6"/>
    <p:sldId id="267" r:id="rId7"/>
    <p:sldId id="269" r:id="rId8"/>
    <p:sldId id="270" r:id="rId9"/>
    <p:sldId id="259" r:id="rId10"/>
    <p:sldId id="261" r:id="rId11"/>
    <p:sldId id="262" r:id="rId12"/>
    <p:sldId id="263" r:id="rId13"/>
    <p:sldId id="274" r:id="rId14"/>
    <p:sldId id="275" r:id="rId15"/>
    <p:sldId id="271" r:id="rId16"/>
    <p:sldId id="265" r:id="rId17"/>
    <p:sldId id="272" r:id="rId18"/>
    <p:sldId id="273" r:id="rId19"/>
    <p:sldId id="276" r:id="rId20"/>
    <p:sldId id="277" r:id="rId21"/>
    <p:sldId id="278" r:id="rId22"/>
    <p:sldId id="280" r:id="rId23"/>
    <p:sldId id="281" r:id="rId24"/>
    <p:sldId id="282" r:id="rId25"/>
    <p:sldId id="279" r:id="rId26"/>
  </p:sldIdLst>
  <p:sldSz cx="12188825" cy="6858000"/>
  <p:notesSz cx="6858000" cy="9144000"/>
  <p:defaultTextStyle>
    <a:defPPr algn="r" rtl="1">
      <a:defRPr lang="he-il"/>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0316" autoAdjust="0"/>
  </p:normalViewPr>
  <p:slideViewPr>
    <p:cSldViewPr>
      <p:cViewPr varScale="1">
        <p:scale>
          <a:sx n="82" d="100"/>
          <a:sy n="82" d="100"/>
        </p:scale>
        <p:origin x="720" y="72"/>
      </p:cViewPr>
      <p:guideLst>
        <p:guide orient="horz" pos="2160"/>
        <p:guide pos="3839"/>
      </p:guideLst>
    </p:cSldViewPr>
  </p:slideViewPr>
  <p:notesTextViewPr>
    <p:cViewPr>
      <p:scale>
        <a:sx n="1" d="1"/>
        <a:sy n="1" d="1"/>
      </p:scale>
      <p:origin x="0" y="0"/>
    </p:cViewPr>
  </p:notesTextViewPr>
  <p:notesViewPr>
    <p:cSldViewPr showGuides="1">
      <p:cViewPr varScale="1">
        <p:scale>
          <a:sx n="100" d="100"/>
          <a:sy n="100" d="100"/>
        </p:scale>
        <p:origin x="280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lvl1pPr>
          </a:lstStyle>
          <a:p>
            <a:pPr rtl="1"/>
            <a:r>
              <a:rPr lang="he-IL">
                <a:latin typeface="Tahoma" panose="020B0604030504040204" pitchFamily="34" charset="0"/>
                <a:ea typeface="Tahoma" panose="020B0604030504040204" pitchFamily="34" charset="0"/>
                <a:cs typeface="Tahoma" panose="020B0604030504040204" pitchFamily="34" charset="0"/>
              </a:rPr>
              <a:t>בס"ד</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3600" cy="457200"/>
          </a:xfrm>
          <a:prstGeom prst="rect">
            <a:avLst/>
          </a:prstGeom>
        </p:spPr>
        <p:txBody>
          <a:bodyPr vert="horz" lIns="91440" tIns="45720" rIns="91440" bIns="45720" rtlCol="1"/>
          <a:lstStyle>
            <a:lvl1pPr algn="r" rtl="1">
              <a:defRPr sz="1200"/>
            </a:lvl1pPr>
          </a:lstStyle>
          <a:p>
            <a:pPr algn="l" rtl="1"/>
            <a:fld id="{0BDDD32B-AB37-438A-ADA4-3443BF8306D1}" type="datetime8">
              <a:rPr lang="he-IL" smtClean="0">
                <a:latin typeface="Tahoma" panose="020B0604030504040204" pitchFamily="34" charset="0"/>
                <a:ea typeface="Tahoma" panose="020B0604030504040204" pitchFamily="34" charset="0"/>
                <a:cs typeface="Tahoma" panose="020B0604030504040204" pitchFamily="34" charset="0"/>
              </a:rPr>
              <a:pPr algn="l" rtl="1"/>
              <a:t>08 ספטמבר 22</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4400" y="8685213"/>
            <a:ext cx="2971800" cy="457200"/>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3600" cy="457200"/>
          </a:xfrm>
          <a:prstGeom prst="rect">
            <a:avLst/>
          </a:prstGeom>
        </p:spPr>
        <p:txBody>
          <a:bodyPr vert="horz" lIns="91440" tIns="45720" rIns="91440" bIns="45720" rtlCol="1" anchor="b"/>
          <a:lstStyle>
            <a:lvl1pPr algn="r" rtl="1">
              <a:defRPr sz="1200"/>
            </a:lvl1pPr>
          </a:lstStyle>
          <a:p>
            <a:pPr algn="l" rtl="1"/>
            <a:fld id="{79429053-DC2A-4342-ADD4-2FD729D91E2C}"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r>
              <a:rPr lang="he-IL"/>
              <a:t>בס"ד</a:t>
            </a:r>
            <a:endParaRPr lang="he-IL" dirty="0"/>
          </a:p>
        </p:txBody>
      </p:sp>
      <p:sp>
        <p:nvSpPr>
          <p:cNvPr id="3" name="מציין מיקום של תאריך 2"/>
          <p:cNvSpPr>
            <a:spLocks noGrp="1"/>
          </p:cNvSpPr>
          <p:nvPr>
            <p:ph type="dt" idx="1"/>
          </p:nvPr>
        </p:nvSpPr>
        <p:spPr>
          <a:xfrm>
            <a:off x="0" y="0"/>
            <a:ext cx="2973600" cy="457200"/>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D36D18A6-F058-41A1-B5F6-5F38D058AE5A}" type="datetime8">
              <a:rPr lang="he-IL" smtClean="0"/>
              <a:pPr/>
              <a:t>08 ספטמבר 22</a:t>
            </a:fld>
            <a:endParaRPr lang="he-IL" dirty="0"/>
          </a:p>
        </p:txBody>
      </p:sp>
      <p:sp>
        <p:nvSpPr>
          <p:cNvPr id="4" name="מציין מיקום של תמונת שקופית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pPr rtl="1"/>
            <a:endParaRPr lang="he-IL" dirty="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1800" cy="457200"/>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7" name="מציין מיקום של מספר שקופית 6"/>
          <p:cNvSpPr>
            <a:spLocks noGrp="1"/>
          </p:cNvSpPr>
          <p:nvPr>
            <p:ph type="sldNum" sz="quarter" idx="5"/>
          </p:nvPr>
        </p:nvSpPr>
        <p:spPr>
          <a:xfrm>
            <a:off x="0" y="8685213"/>
            <a:ext cx="2973600" cy="457200"/>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3EBA5BD7-F043-4D1B-AA17-CD412FC534DE}" type="slidenum">
              <a:rPr lang="he-IL" smtClean="0"/>
              <a:pPr/>
              <a:t>‹#›</a:t>
            </a:fld>
            <a:endParaRPr lang="he-IL"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sldNum="0" ftr="0" dt="0"/>
  <p:notesStyle>
    <a:lvl1pPr marL="0"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18987"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828480"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437973"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3047467" algn="r" defTabSz="1218987" rtl="1" eaLnBrk="1" latinLnBrk="0" hangingPunct="1">
      <a:defRPr sz="1600" kern="1200">
        <a:solidFill>
          <a:schemeClr val="tx1"/>
        </a:solidFill>
        <a:latin typeface="+mn-lt"/>
        <a:ea typeface="+mn-ea"/>
        <a:cs typeface="+mn-cs"/>
      </a:defRPr>
    </a:lvl6pPr>
    <a:lvl7pPr marL="3656960" algn="r" defTabSz="1218987" rtl="1" eaLnBrk="1" latinLnBrk="0" hangingPunct="1">
      <a:defRPr sz="1600" kern="1200">
        <a:solidFill>
          <a:schemeClr val="tx1"/>
        </a:solidFill>
        <a:latin typeface="+mn-lt"/>
        <a:ea typeface="+mn-ea"/>
        <a:cs typeface="+mn-cs"/>
      </a:defRPr>
    </a:lvl7pPr>
    <a:lvl8pPr marL="4266453" algn="r" defTabSz="1218987" rtl="1" eaLnBrk="1" latinLnBrk="0" hangingPunct="1">
      <a:defRPr sz="1600" kern="1200">
        <a:solidFill>
          <a:schemeClr val="tx1"/>
        </a:solidFill>
        <a:latin typeface="+mn-lt"/>
        <a:ea typeface="+mn-ea"/>
        <a:cs typeface="+mn-cs"/>
      </a:defRPr>
    </a:lvl8pPr>
    <a:lvl9pPr marL="4875947" algn="r" defTabSz="1218987" rtl="1"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כותרת עליונה 4">
            <a:extLst>
              <a:ext uri="{FF2B5EF4-FFF2-40B4-BE49-F238E27FC236}">
                <a16:creationId xmlns:a16="http://schemas.microsoft.com/office/drawing/2014/main" id="{87672594-1F08-68DF-6341-A4281C594470}"/>
              </a:ext>
            </a:extLst>
          </p:cNvPr>
          <p:cNvSpPr>
            <a:spLocks noGrp="1"/>
          </p:cNvSpPr>
          <p:nvPr>
            <p:ph type="hdr" sz="quarter"/>
          </p:nvPr>
        </p:nvSpPr>
        <p:spPr/>
        <p:txBody>
          <a:bodyPr/>
          <a:lstStyle/>
          <a:p>
            <a:r>
              <a:rPr lang="he-IL"/>
              <a:t>בס"ד</a:t>
            </a:r>
            <a:endParaRPr lang="he-IL" dirty="0"/>
          </a:p>
        </p:txBody>
      </p:sp>
    </p:spTree>
    <p:extLst>
      <p:ext uri="{BB962C8B-B14F-4D97-AF65-F5344CB8AC3E}">
        <p14:creationId xmlns:p14="http://schemas.microsoft.com/office/powerpoint/2010/main" val="3471497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כותרת עליונה 4">
            <a:extLst>
              <a:ext uri="{FF2B5EF4-FFF2-40B4-BE49-F238E27FC236}">
                <a16:creationId xmlns:a16="http://schemas.microsoft.com/office/drawing/2014/main" id="{B1244449-9071-1ED9-6F5C-5C3EF319A9C8}"/>
              </a:ext>
            </a:extLst>
          </p:cNvPr>
          <p:cNvSpPr>
            <a:spLocks noGrp="1"/>
          </p:cNvSpPr>
          <p:nvPr>
            <p:ph type="hdr" sz="quarter"/>
          </p:nvPr>
        </p:nvSpPr>
        <p:spPr/>
        <p:txBody>
          <a:bodyPr/>
          <a:lstStyle/>
          <a:p>
            <a:r>
              <a:rPr lang="he-IL"/>
              <a:t>בס"ד</a:t>
            </a:r>
            <a:endParaRPr lang="he-IL" dirty="0"/>
          </a:p>
        </p:txBody>
      </p:sp>
    </p:spTree>
    <p:extLst>
      <p:ext uri="{BB962C8B-B14F-4D97-AF65-F5344CB8AC3E}">
        <p14:creationId xmlns:p14="http://schemas.microsoft.com/office/powerpoint/2010/main" val="4893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כותרת עליונה 4">
            <a:extLst>
              <a:ext uri="{FF2B5EF4-FFF2-40B4-BE49-F238E27FC236}">
                <a16:creationId xmlns:a16="http://schemas.microsoft.com/office/drawing/2014/main" id="{BF36569A-19A1-F186-9029-645D74022F6B}"/>
              </a:ext>
            </a:extLst>
          </p:cNvPr>
          <p:cNvSpPr>
            <a:spLocks noGrp="1"/>
          </p:cNvSpPr>
          <p:nvPr>
            <p:ph type="hdr" sz="quarter"/>
          </p:nvPr>
        </p:nvSpPr>
        <p:spPr/>
        <p:txBody>
          <a:bodyPr/>
          <a:lstStyle/>
          <a:p>
            <a:r>
              <a:rPr lang="he-IL"/>
              <a:t>בס"ד</a:t>
            </a:r>
            <a:endParaRPr lang="he-IL" dirty="0"/>
          </a:p>
        </p:txBody>
      </p:sp>
    </p:spTree>
    <p:extLst>
      <p:ext uri="{BB962C8B-B14F-4D97-AF65-F5344CB8AC3E}">
        <p14:creationId xmlns:p14="http://schemas.microsoft.com/office/powerpoint/2010/main" val="112468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כותרת עליונה 4">
            <a:extLst>
              <a:ext uri="{FF2B5EF4-FFF2-40B4-BE49-F238E27FC236}">
                <a16:creationId xmlns:a16="http://schemas.microsoft.com/office/drawing/2014/main" id="{CE56DA29-9F6F-C4B9-0AD4-40016BDC19F7}"/>
              </a:ext>
            </a:extLst>
          </p:cNvPr>
          <p:cNvSpPr>
            <a:spLocks noGrp="1"/>
          </p:cNvSpPr>
          <p:nvPr>
            <p:ph type="hdr" sz="quarter"/>
          </p:nvPr>
        </p:nvSpPr>
        <p:spPr/>
        <p:txBody>
          <a:bodyPr/>
          <a:lstStyle/>
          <a:p>
            <a:r>
              <a:rPr lang="he-IL"/>
              <a:t>בס"ד</a:t>
            </a:r>
            <a:endParaRPr lang="he-IL" dirty="0"/>
          </a:p>
        </p:txBody>
      </p:sp>
    </p:spTree>
    <p:extLst>
      <p:ext uri="{BB962C8B-B14F-4D97-AF65-F5344CB8AC3E}">
        <p14:creationId xmlns:p14="http://schemas.microsoft.com/office/powerpoint/2010/main" val="343187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כותרת עליונה 4">
            <a:extLst>
              <a:ext uri="{FF2B5EF4-FFF2-40B4-BE49-F238E27FC236}">
                <a16:creationId xmlns:a16="http://schemas.microsoft.com/office/drawing/2014/main" id="{1CD106E3-2BD1-F125-F67D-EEFA04C6627E}"/>
              </a:ext>
            </a:extLst>
          </p:cNvPr>
          <p:cNvSpPr>
            <a:spLocks noGrp="1"/>
          </p:cNvSpPr>
          <p:nvPr>
            <p:ph type="hdr" sz="quarter"/>
          </p:nvPr>
        </p:nvSpPr>
        <p:spPr/>
        <p:txBody>
          <a:bodyPr/>
          <a:lstStyle/>
          <a:p>
            <a:r>
              <a:rPr lang="he-IL"/>
              <a:t>בס"ד</a:t>
            </a:r>
            <a:endParaRPr lang="he-IL" dirty="0"/>
          </a:p>
        </p:txBody>
      </p:sp>
    </p:spTree>
    <p:extLst>
      <p:ext uri="{BB962C8B-B14F-4D97-AF65-F5344CB8AC3E}">
        <p14:creationId xmlns:p14="http://schemas.microsoft.com/office/powerpoint/2010/main" val="2282055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כותרת עליונה 4">
            <a:extLst>
              <a:ext uri="{FF2B5EF4-FFF2-40B4-BE49-F238E27FC236}">
                <a16:creationId xmlns:a16="http://schemas.microsoft.com/office/drawing/2014/main" id="{F5F6F7AD-3CA6-36BB-F388-98F934F5BABC}"/>
              </a:ext>
            </a:extLst>
          </p:cNvPr>
          <p:cNvSpPr>
            <a:spLocks noGrp="1"/>
          </p:cNvSpPr>
          <p:nvPr>
            <p:ph type="hdr" sz="quarter"/>
          </p:nvPr>
        </p:nvSpPr>
        <p:spPr/>
        <p:txBody>
          <a:bodyPr/>
          <a:lstStyle/>
          <a:p>
            <a:r>
              <a:rPr lang="he-IL"/>
              <a:t>בס"ד</a:t>
            </a:r>
            <a:endParaRPr lang="he-IL" dirty="0"/>
          </a:p>
        </p:txBody>
      </p:sp>
    </p:spTree>
    <p:extLst>
      <p:ext uri="{BB962C8B-B14F-4D97-AF65-F5344CB8AC3E}">
        <p14:creationId xmlns:p14="http://schemas.microsoft.com/office/powerpoint/2010/main" val="3106126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כותרת עליונה 4">
            <a:extLst>
              <a:ext uri="{FF2B5EF4-FFF2-40B4-BE49-F238E27FC236}">
                <a16:creationId xmlns:a16="http://schemas.microsoft.com/office/drawing/2014/main" id="{30FCF84E-D3D0-71A9-87ED-2D7877427B2F}"/>
              </a:ext>
            </a:extLst>
          </p:cNvPr>
          <p:cNvSpPr>
            <a:spLocks noGrp="1"/>
          </p:cNvSpPr>
          <p:nvPr>
            <p:ph type="hdr" sz="quarter"/>
          </p:nvPr>
        </p:nvSpPr>
        <p:spPr/>
        <p:txBody>
          <a:bodyPr/>
          <a:lstStyle/>
          <a:p>
            <a:r>
              <a:rPr lang="he-IL"/>
              <a:t>בס"ד</a:t>
            </a:r>
            <a:endParaRPr lang="he-IL" dirty="0"/>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כותרת עליונה 4">
            <a:extLst>
              <a:ext uri="{FF2B5EF4-FFF2-40B4-BE49-F238E27FC236}">
                <a16:creationId xmlns:a16="http://schemas.microsoft.com/office/drawing/2014/main" id="{462CE3FA-6DCD-FE23-EC35-F96C316FCD07}"/>
              </a:ext>
            </a:extLst>
          </p:cNvPr>
          <p:cNvSpPr>
            <a:spLocks noGrp="1"/>
          </p:cNvSpPr>
          <p:nvPr>
            <p:ph type="hdr" sz="quarter"/>
          </p:nvPr>
        </p:nvSpPr>
        <p:spPr/>
        <p:txBody>
          <a:bodyPr/>
          <a:lstStyle/>
          <a:p>
            <a:r>
              <a:rPr lang="he-IL"/>
              <a:t>בס"ד</a:t>
            </a:r>
            <a:endParaRPr lang="he-IL" dirty="0"/>
          </a:p>
        </p:txBody>
      </p:sp>
    </p:spTree>
    <p:extLst>
      <p:ext uri="{BB962C8B-B14F-4D97-AF65-F5344CB8AC3E}">
        <p14:creationId xmlns:p14="http://schemas.microsoft.com/office/powerpoint/2010/main" val="2790573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כותרת עליונה 4">
            <a:extLst>
              <a:ext uri="{FF2B5EF4-FFF2-40B4-BE49-F238E27FC236}">
                <a16:creationId xmlns:a16="http://schemas.microsoft.com/office/drawing/2014/main" id="{762F6E9B-C041-0A15-65D4-63C5B5A26F43}"/>
              </a:ext>
            </a:extLst>
          </p:cNvPr>
          <p:cNvSpPr>
            <a:spLocks noGrp="1"/>
          </p:cNvSpPr>
          <p:nvPr>
            <p:ph type="hdr" sz="quarter"/>
          </p:nvPr>
        </p:nvSpPr>
        <p:spPr/>
        <p:txBody>
          <a:bodyPr/>
          <a:lstStyle/>
          <a:p>
            <a:r>
              <a:rPr lang="he-IL"/>
              <a:t>בס"ד</a:t>
            </a:r>
            <a:endParaRPr lang="he-IL" dirty="0"/>
          </a:p>
        </p:txBody>
      </p:sp>
    </p:spTree>
    <p:extLst>
      <p:ext uri="{BB962C8B-B14F-4D97-AF65-F5344CB8AC3E}">
        <p14:creationId xmlns:p14="http://schemas.microsoft.com/office/powerpoint/2010/main" val="42551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כותרת עליונה 4">
            <a:extLst>
              <a:ext uri="{FF2B5EF4-FFF2-40B4-BE49-F238E27FC236}">
                <a16:creationId xmlns:a16="http://schemas.microsoft.com/office/drawing/2014/main" id="{B13A0402-1CE8-46D0-AEC3-5A48B29FEB56}"/>
              </a:ext>
            </a:extLst>
          </p:cNvPr>
          <p:cNvSpPr>
            <a:spLocks noGrp="1"/>
          </p:cNvSpPr>
          <p:nvPr>
            <p:ph type="hdr" sz="quarter"/>
          </p:nvPr>
        </p:nvSpPr>
        <p:spPr/>
        <p:txBody>
          <a:bodyPr/>
          <a:lstStyle/>
          <a:p>
            <a:r>
              <a:rPr lang="he-IL"/>
              <a:t>בס"ד</a:t>
            </a:r>
            <a:endParaRPr lang="he-IL" dirty="0"/>
          </a:p>
        </p:txBody>
      </p:sp>
    </p:spTree>
    <p:extLst>
      <p:ext uri="{BB962C8B-B14F-4D97-AF65-F5344CB8AC3E}">
        <p14:creationId xmlns:p14="http://schemas.microsoft.com/office/powerpoint/2010/main" val="3429980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כותרת עליונה 4">
            <a:extLst>
              <a:ext uri="{FF2B5EF4-FFF2-40B4-BE49-F238E27FC236}">
                <a16:creationId xmlns:a16="http://schemas.microsoft.com/office/drawing/2014/main" id="{B2739E15-73D8-E40F-1CB9-76020D2A083C}"/>
              </a:ext>
            </a:extLst>
          </p:cNvPr>
          <p:cNvSpPr>
            <a:spLocks noGrp="1"/>
          </p:cNvSpPr>
          <p:nvPr>
            <p:ph type="hdr" sz="quarter"/>
          </p:nvPr>
        </p:nvSpPr>
        <p:spPr/>
        <p:txBody>
          <a:bodyPr/>
          <a:lstStyle/>
          <a:p>
            <a:r>
              <a:rPr lang="he-IL"/>
              <a:t>בס"ד</a:t>
            </a:r>
            <a:endParaRPr lang="he-IL" dirty="0"/>
          </a:p>
        </p:txBody>
      </p:sp>
    </p:spTree>
    <p:extLst>
      <p:ext uri="{BB962C8B-B14F-4D97-AF65-F5344CB8AC3E}">
        <p14:creationId xmlns:p14="http://schemas.microsoft.com/office/powerpoint/2010/main" val="233878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grpSp>
        <p:nvGrpSpPr>
          <p:cNvPr id="21" name="אלכסונים"/>
          <p:cNvGrpSpPr/>
          <p:nvPr/>
        </p:nvGrpSpPr>
        <p:grpSpPr>
          <a:xfrm flipH="1">
            <a:off x="-109712" y="4145281"/>
            <a:ext cx="4686117" cy="2731407"/>
            <a:chOff x="5638800" y="3108960"/>
            <a:chExt cx="3515503" cy="2048555"/>
          </a:xfrm>
        </p:grpSpPr>
        <p:cxnSp>
          <p:nvCxnSpPr>
            <p:cNvPr id="14" name="מחבר ישר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מחבר ישר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מחבר ישר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קווים תחתונים"/>
          <p:cNvGrpSpPr/>
          <p:nvPr/>
        </p:nvGrpSpPr>
        <p:grpSpPr>
          <a:xfrm flipH="1">
            <a:off x="6722582" y="6057149"/>
            <a:ext cx="5498726" cy="820207"/>
            <a:chOff x="-6689" y="4553748"/>
            <a:chExt cx="4125119" cy="615155"/>
          </a:xfrm>
        </p:grpSpPr>
        <p:sp>
          <p:nvSpPr>
            <p:cNvPr id="9" name="צורה חופשית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10" name="צורה חופשית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11" name="צורה חופשית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grpSp>
      <p:sp>
        <p:nvSpPr>
          <p:cNvPr id="2" name="כותרת 1"/>
          <p:cNvSpPr>
            <a:spLocks noGrp="1"/>
          </p:cNvSpPr>
          <p:nvPr>
            <p:ph type="ctrTitle"/>
          </p:nvPr>
        </p:nvSpPr>
        <p:spPr>
          <a:xfrm>
            <a:off x="1625176" y="584200"/>
            <a:ext cx="8735325" cy="2000251"/>
          </a:xfrm>
        </p:spPr>
        <p:txBody>
          <a:bodyPr rtlCol="1">
            <a:normAutofit/>
          </a:bodyPr>
          <a:lstStyle>
            <a:lvl1pPr algn="r" rtl="1">
              <a:defRPr sz="540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כותרת משנה 2"/>
          <p:cNvSpPr>
            <a:spLocks noGrp="1"/>
          </p:cNvSpPr>
          <p:nvPr>
            <p:ph type="subTitle" idx="1"/>
          </p:nvPr>
        </p:nvSpPr>
        <p:spPr>
          <a:xfrm>
            <a:off x="1625176" y="2616200"/>
            <a:ext cx="8735325" cy="1752600"/>
          </a:xfrm>
        </p:spPr>
        <p:txBody>
          <a:bodyPr rtlCol="1">
            <a:normAutofit/>
          </a:bodyPr>
          <a:lstStyle>
            <a:lvl1pPr marL="0" indent="0" algn="r" rtl="1">
              <a:spcBef>
                <a:spcPts val="0"/>
              </a:spcBef>
              <a:buNone/>
              <a:defRPr sz="280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609493" indent="0" algn="ctr" rtl="1">
              <a:buNone/>
              <a:defRPr>
                <a:solidFill>
                  <a:schemeClr val="tx1">
                    <a:tint val="75000"/>
                  </a:schemeClr>
                </a:solidFill>
              </a:defRPr>
            </a:lvl2pPr>
            <a:lvl3pPr marL="1218987" indent="0" algn="ctr" rtl="1">
              <a:buNone/>
              <a:defRPr>
                <a:solidFill>
                  <a:schemeClr val="tx1">
                    <a:tint val="75000"/>
                  </a:schemeClr>
                </a:solidFill>
              </a:defRPr>
            </a:lvl3pPr>
            <a:lvl4pPr marL="1828480" indent="0" algn="ctr" rtl="1">
              <a:buNone/>
              <a:defRPr>
                <a:solidFill>
                  <a:schemeClr val="tx1">
                    <a:tint val="75000"/>
                  </a:schemeClr>
                </a:solidFill>
              </a:defRPr>
            </a:lvl4pPr>
            <a:lvl5pPr marL="2437973" indent="0" algn="ctr" rtl="1">
              <a:buNone/>
              <a:defRPr>
                <a:solidFill>
                  <a:schemeClr val="tx1">
                    <a:tint val="75000"/>
                  </a:schemeClr>
                </a:solidFill>
              </a:defRPr>
            </a:lvl5pPr>
            <a:lvl6pPr marL="3047467" indent="0" algn="ctr" rtl="1">
              <a:buNone/>
              <a:defRPr>
                <a:solidFill>
                  <a:schemeClr val="tx1">
                    <a:tint val="75000"/>
                  </a:schemeClr>
                </a:solidFill>
              </a:defRPr>
            </a:lvl6pPr>
            <a:lvl7pPr marL="3656960" indent="0" algn="ctr" rtl="1">
              <a:buNone/>
              <a:defRPr>
                <a:solidFill>
                  <a:schemeClr val="tx1">
                    <a:tint val="75000"/>
                  </a:schemeClr>
                </a:solidFill>
              </a:defRPr>
            </a:lvl7pPr>
            <a:lvl8pPr marL="4266453" indent="0" algn="ctr" rtl="1">
              <a:buNone/>
              <a:defRPr>
                <a:solidFill>
                  <a:schemeClr val="tx1">
                    <a:tint val="75000"/>
                  </a:schemeClr>
                </a:solidFill>
              </a:defRPr>
            </a:lvl8pPr>
            <a:lvl9pPr marL="4875947" indent="0" algn="ctr" rtl="1">
              <a:buNone/>
              <a:defRPr>
                <a:solidFill>
                  <a:schemeClr val="tx1">
                    <a:tint val="75000"/>
                  </a:schemeClr>
                </a:solidFill>
              </a:defRPr>
            </a:lvl9pPr>
          </a:lstStyle>
          <a:p>
            <a:pPr rtl="1"/>
            <a:r>
              <a:rPr lang="he-IL" noProof="0"/>
              <a:t>לחץ כדי לערוך סגנון כותרת משנה של תבנית בסיס</a:t>
            </a:r>
            <a:endParaRPr lang="he-IL" noProof="0" dirty="0"/>
          </a:p>
        </p:txBody>
      </p:sp>
      <p:sp>
        <p:nvSpPr>
          <p:cNvPr id="22" name="מציין מיקום של תאריך 21"/>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1651A07E-D02A-4CEE-9532-E711536F61CB}" type="datetime8">
              <a:rPr lang="he-IL" smtClean="0"/>
              <a:t>08 ספטמבר 22</a:t>
            </a:fld>
            <a:endParaRPr lang="he-IL" dirty="0"/>
          </a:p>
        </p:txBody>
      </p:sp>
      <p:sp>
        <p:nvSpPr>
          <p:cNvPr id="23" name="מציין מיקום של כותרת תחתונה 22"/>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24" name="מציין מיקום של מספר שקופית 23"/>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C014DD1E-5D91-48A3-AD6D-45FBA980D106}" type="slidenum">
              <a:rPr lang="he-IL" noProof="0" smtClean="0"/>
              <a:pPr/>
              <a:t>‹#›</a:t>
            </a:fld>
            <a:endParaRPr lang="he-IL"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p:txBody>
          <a:bodyPr vert="eaVert" rtlCol="1"/>
          <a:lstStyle>
            <a:lvl5pPr algn="r" rtl="1">
              <a:defRPr/>
            </a:lvl5pPr>
            <a:lvl6pPr algn="r" rtl="1">
              <a:defRPr/>
            </a:lvl6pPr>
            <a:lvl7pPr algn="r" rtl="1">
              <a:defRPr/>
            </a:lvl7pPr>
            <a:lvl8pPr algn="r" rtl="1">
              <a:defRPr baseline="0"/>
            </a:lvl8pPr>
            <a:lvl9pPr algn="r" rtl="1">
              <a:defRPr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של תאריך 3"/>
          <p:cNvSpPr>
            <a:spLocks noGrp="1"/>
          </p:cNvSpPr>
          <p:nvPr>
            <p:ph type="dt" sz="half" idx="10"/>
          </p:nvPr>
        </p:nvSpPr>
        <p:spPr/>
        <p:txBody>
          <a:bodyPr rtlCol="1"/>
          <a:lstStyle>
            <a:lvl1pPr>
              <a:defRPr/>
            </a:lvl1pPr>
          </a:lstStyle>
          <a:p>
            <a:fld id="{EB5C003A-6A04-43AB-99F9-415D41B3F8BA}" type="datetime8">
              <a:rPr lang="he-IL" smtClean="0"/>
              <a:t>08 ספטמבר 22</a:t>
            </a:fld>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6" name="מציין מיקום של מספר שקופית 5"/>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300957" y="584200"/>
            <a:ext cx="2742486" cy="5588000"/>
          </a:xfrm>
        </p:spPr>
        <p:txBody>
          <a:bodyPr vert="eaVert" rtlCol="1"/>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a:xfrm>
            <a:off x="682941" y="584200"/>
            <a:ext cx="7414869" cy="5588000"/>
          </a:xfrm>
        </p:spPr>
        <p:txBody>
          <a:bodyPr vert="eaVert" rtlCol="1"/>
          <a:lstStyle>
            <a:lvl5pPr algn="r" rtl="1">
              <a:defRPr/>
            </a:lvl5pPr>
            <a:lvl6pPr algn="r" rtl="1">
              <a:defRPr/>
            </a:lvl6pPr>
            <a:lvl7pPr algn="r" rtl="1">
              <a:defRPr/>
            </a:lvl7pPr>
            <a:lvl8pPr algn="r" rtl="1">
              <a:defRPr/>
            </a:lvl8pPr>
            <a:lvl9pPr algn="r" rtl="1">
              <a:defRPr/>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של תאריך 3"/>
          <p:cNvSpPr>
            <a:spLocks noGrp="1"/>
          </p:cNvSpPr>
          <p:nvPr>
            <p:ph type="dt" sz="half" idx="10"/>
          </p:nvPr>
        </p:nvSpPr>
        <p:spPr/>
        <p:txBody>
          <a:bodyPr rtlCol="1"/>
          <a:lstStyle>
            <a:lvl1pPr>
              <a:defRPr/>
            </a:lvl1pPr>
          </a:lstStyle>
          <a:p>
            <a:fld id="{8B553946-3152-4989-AEFA-F404A93770FF}" type="datetime8">
              <a:rPr lang="he-IL" smtClean="0"/>
              <a:t>08 ספטמבר 22</a:t>
            </a:fld>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6" name="מציין מיקום של מספר שקופית 5"/>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3" name="מציין מיקום תוכן 2"/>
          <p:cNvSpPr>
            <a:spLocks noGrp="1"/>
          </p:cNvSpPr>
          <p:nvPr>
            <p:ph idx="1"/>
          </p:nvPr>
        </p:nvSpPr>
        <p:spPr/>
        <p:txBody>
          <a:bodyPr rtlCol="1"/>
          <a:lstStyle>
            <a:lvl5pPr algn="r" rtl="1">
              <a:defRPr/>
            </a:lvl5pPr>
            <a:lvl6pPr algn="r" rtl="1">
              <a:defRPr/>
            </a:lvl6pPr>
            <a:lvl7pPr algn="r" rtl="1">
              <a:defRPr/>
            </a:lvl7pPr>
            <a:lvl8pPr algn="r" rtl="1">
              <a:defRPr/>
            </a:lvl8pPr>
            <a:lvl9pPr algn="r" rtl="1">
              <a:defRPr/>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של תאריך 3"/>
          <p:cNvSpPr>
            <a:spLocks noGrp="1"/>
          </p:cNvSpPr>
          <p:nvPr>
            <p:ph type="dt" sz="half" idx="10"/>
          </p:nvPr>
        </p:nvSpPr>
        <p:spPr/>
        <p:txBody>
          <a:bodyPr rtlCol="1"/>
          <a:lstStyle>
            <a:lvl1pPr>
              <a:defRPr/>
            </a:lvl1pPr>
          </a:lstStyle>
          <a:p>
            <a:fld id="{E72EFC9C-9B47-4856-90DC-1DF004C1F98F}" type="datetime8">
              <a:rPr lang="he-IL" smtClean="0"/>
              <a:t>08 ספטמבר 22</a:t>
            </a:fld>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6" name="מציין מיקום של מספר שקופית 5"/>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grpSp>
        <p:nvGrpSpPr>
          <p:cNvPr id="11" name="אלכסונים"/>
          <p:cNvGrpSpPr/>
          <p:nvPr/>
        </p:nvGrpSpPr>
        <p:grpSpPr>
          <a:xfrm flipH="1">
            <a:off x="-28852" y="4145281"/>
            <a:ext cx="4686117" cy="2731407"/>
            <a:chOff x="5638800" y="3108960"/>
            <a:chExt cx="3515503" cy="2048555"/>
          </a:xfrm>
        </p:grpSpPr>
        <p:cxnSp>
          <p:nvCxnSpPr>
            <p:cNvPr id="12" name="מחבר ישר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מחבר ישר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מחבר ישר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כותרת 1"/>
          <p:cNvSpPr>
            <a:spLocks noGrp="1"/>
          </p:cNvSpPr>
          <p:nvPr>
            <p:ph type="title"/>
          </p:nvPr>
        </p:nvSpPr>
        <p:spPr>
          <a:xfrm>
            <a:off x="1625177" y="2209801"/>
            <a:ext cx="8938472" cy="2764335"/>
          </a:xfrm>
        </p:spPr>
        <p:txBody>
          <a:bodyPr rtlCol="1" anchor="b">
            <a:normAutofit/>
          </a:bodyPr>
          <a:lstStyle>
            <a:lvl1pPr algn="r" rtl="1">
              <a:defRPr sz="5400" b="0" cap="none" baseline="0"/>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2918829" y="4951266"/>
            <a:ext cx="7645145" cy="1220933"/>
          </a:xfrm>
        </p:spPr>
        <p:txBody>
          <a:bodyPr rtlCol="1" anchor="t">
            <a:normAutofit/>
          </a:bodyPr>
          <a:lstStyle>
            <a:lvl1pPr marL="0" indent="0" algn="r" rtl="1">
              <a:spcBef>
                <a:spcPts val="0"/>
              </a:spcBef>
              <a:buNone/>
              <a:defRPr sz="2800" cap="all" spc="200" baseline="0">
                <a:solidFill>
                  <a:schemeClr val="accent1"/>
                </a:solidFill>
              </a:defRPr>
            </a:lvl1pPr>
            <a:lvl2pPr marL="609493" indent="0" algn="r" rtl="1">
              <a:buNone/>
              <a:defRPr sz="2400">
                <a:solidFill>
                  <a:schemeClr val="tx1">
                    <a:tint val="75000"/>
                  </a:schemeClr>
                </a:solidFill>
              </a:defRPr>
            </a:lvl2pPr>
            <a:lvl3pPr marL="1218987" indent="0" algn="r" rtl="1">
              <a:buNone/>
              <a:defRPr sz="2100">
                <a:solidFill>
                  <a:schemeClr val="tx1">
                    <a:tint val="75000"/>
                  </a:schemeClr>
                </a:solidFill>
              </a:defRPr>
            </a:lvl3pPr>
            <a:lvl4pPr marL="1828480" indent="0" algn="r" rtl="1">
              <a:buNone/>
              <a:defRPr sz="1900">
                <a:solidFill>
                  <a:schemeClr val="tx1">
                    <a:tint val="75000"/>
                  </a:schemeClr>
                </a:solidFill>
              </a:defRPr>
            </a:lvl4pPr>
            <a:lvl5pPr marL="2437973" indent="0" algn="r" rtl="1">
              <a:buNone/>
              <a:defRPr sz="1900">
                <a:solidFill>
                  <a:schemeClr val="tx1">
                    <a:tint val="75000"/>
                  </a:schemeClr>
                </a:solidFill>
              </a:defRPr>
            </a:lvl5pPr>
            <a:lvl6pPr marL="3047467" indent="0" algn="r" rtl="1">
              <a:buNone/>
              <a:defRPr sz="1900">
                <a:solidFill>
                  <a:schemeClr val="tx1">
                    <a:tint val="75000"/>
                  </a:schemeClr>
                </a:solidFill>
              </a:defRPr>
            </a:lvl6pPr>
            <a:lvl7pPr marL="3656960" indent="0" algn="r" rtl="1">
              <a:buNone/>
              <a:defRPr sz="1900">
                <a:solidFill>
                  <a:schemeClr val="tx1">
                    <a:tint val="75000"/>
                  </a:schemeClr>
                </a:solidFill>
              </a:defRPr>
            </a:lvl7pPr>
            <a:lvl8pPr marL="4266453" indent="0" algn="r" rtl="1">
              <a:buNone/>
              <a:defRPr sz="1900">
                <a:solidFill>
                  <a:schemeClr val="tx1">
                    <a:tint val="75000"/>
                  </a:schemeClr>
                </a:solidFill>
              </a:defRPr>
            </a:lvl8pPr>
            <a:lvl9pPr marL="4875947" indent="0" algn="r" rtl="1">
              <a:buNone/>
              <a:defRPr sz="1900">
                <a:solidFill>
                  <a:schemeClr val="tx1">
                    <a:tint val="75000"/>
                  </a:schemeClr>
                </a:solidFill>
              </a:defRPr>
            </a:lvl9pPr>
          </a:lstStyle>
          <a:p>
            <a:pPr lvl="0" rtl="1"/>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rtlCol="1"/>
          <a:lstStyle>
            <a:lvl1pPr>
              <a:defRPr/>
            </a:lvl1pPr>
          </a:lstStyle>
          <a:p>
            <a:fld id="{0D037EC3-2BB0-46A8-8E93-635E16922CAB}" type="datetime8">
              <a:rPr lang="he-IL" smtClean="0"/>
              <a:t>08 ספטמבר 22</a:t>
            </a:fld>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6" name="מציין מיקום של מספר שקופית 5"/>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3" name="מציין מיקום תוכן 2"/>
          <p:cNvSpPr>
            <a:spLocks noGrp="1"/>
          </p:cNvSpPr>
          <p:nvPr>
            <p:ph sz="half" idx="1"/>
          </p:nvPr>
        </p:nvSpPr>
        <p:spPr>
          <a:xfrm>
            <a:off x="682941" y="1706880"/>
            <a:ext cx="5078677" cy="4465320"/>
          </a:xfrm>
        </p:spPr>
        <p:txBody>
          <a:bodyPr rtlCol="1">
            <a:norm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a:lvl6pPr>
            <a:lvl7pPr algn="r" rtl="1">
              <a:defRPr sz="2000"/>
            </a:lvl7pPr>
            <a:lvl8pPr algn="r" rtl="1">
              <a:defRPr sz="2000" baseline="0"/>
            </a:lvl8pPr>
            <a:lvl9pPr algn="r" rtl="1">
              <a:defRPr sz="2000"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p:nvPr>
        </p:nvSpPr>
        <p:spPr>
          <a:xfrm>
            <a:off x="5964765" y="1706880"/>
            <a:ext cx="5078677" cy="4465320"/>
          </a:xfrm>
        </p:spPr>
        <p:txBody>
          <a:bodyPr rtlCol="1">
            <a:norm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תאריך 4"/>
          <p:cNvSpPr>
            <a:spLocks noGrp="1"/>
          </p:cNvSpPr>
          <p:nvPr>
            <p:ph type="dt" sz="half" idx="10"/>
          </p:nvPr>
        </p:nvSpPr>
        <p:spPr/>
        <p:txBody>
          <a:bodyPr rtlCol="1"/>
          <a:lstStyle>
            <a:lvl1pPr>
              <a:defRPr/>
            </a:lvl1pPr>
          </a:lstStyle>
          <a:p>
            <a:fld id="{2DC81EBC-E5FE-4D00-8EFE-4A80A5B58C99}" type="datetime8">
              <a:rPr lang="he-IL" smtClean="0"/>
              <a:t>08 ספטמבר 22</a:t>
            </a:fld>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7" name="מציין מיקום של מספר שקופית 6"/>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algn="r" rtl="1">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688344" y="1701800"/>
            <a:ext cx="5082740" cy="914400"/>
          </a:xfrm>
        </p:spPr>
        <p:txBody>
          <a:bodyPr rtlCol="1" anchor="b">
            <a:normAutofit/>
          </a:bodyPr>
          <a:lstStyle>
            <a:lvl1pPr marL="0" indent="0" algn="r" rtl="1">
              <a:spcBef>
                <a:spcPts val="0"/>
              </a:spcBef>
              <a:buNone/>
              <a:defRPr sz="2800" b="0" cap="all" spc="200" baseline="0">
                <a:solidFill>
                  <a:schemeClr val="accent1"/>
                </a:solidFill>
              </a:defRPr>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he-IL"/>
              <a:t>לחץ כדי לערוך סגנונות טקסט של תבנית בסיס</a:t>
            </a:r>
          </a:p>
        </p:txBody>
      </p:sp>
      <p:sp>
        <p:nvSpPr>
          <p:cNvPr id="4" name="מציין מיקום תוכן 3"/>
          <p:cNvSpPr>
            <a:spLocks noGrp="1"/>
          </p:cNvSpPr>
          <p:nvPr>
            <p:ph sz="half" idx="2"/>
          </p:nvPr>
        </p:nvSpPr>
        <p:spPr>
          <a:xfrm>
            <a:off x="688344" y="2717800"/>
            <a:ext cx="5078677" cy="3454400"/>
          </a:xfrm>
        </p:spPr>
        <p:txBody>
          <a:bodyPr rtlCol="1">
            <a:no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a:lvl6pPr>
            <a:lvl7pPr algn="r" rtl="1">
              <a:defRPr sz="2000" baseline="0"/>
            </a:lvl7pPr>
            <a:lvl8pPr algn="r" rtl="1">
              <a:defRPr sz="2000" baseline="0"/>
            </a:lvl8pPr>
            <a:lvl9pPr algn="r" rtl="1">
              <a:defRPr sz="2000"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p:nvPr>
        </p:nvSpPr>
        <p:spPr>
          <a:xfrm>
            <a:off x="5966105" y="1701800"/>
            <a:ext cx="5082740" cy="914400"/>
          </a:xfrm>
        </p:spPr>
        <p:txBody>
          <a:bodyPr rtlCol="1" anchor="b">
            <a:normAutofit/>
          </a:bodyPr>
          <a:lstStyle>
            <a:lvl1pPr marL="0" indent="0" algn="r" rtl="1">
              <a:spcBef>
                <a:spcPts val="0"/>
              </a:spcBef>
              <a:buNone/>
              <a:defRPr sz="2800" b="0" cap="all" spc="200" baseline="0">
                <a:solidFill>
                  <a:schemeClr val="accent1"/>
                </a:solidFill>
              </a:defRPr>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he-IL"/>
              <a:t>לחץ כדי לערוך סגנונות טקסט של תבנית בסיס</a:t>
            </a:r>
          </a:p>
        </p:txBody>
      </p:sp>
      <p:sp>
        <p:nvSpPr>
          <p:cNvPr id="6" name="מציין מיקום תוכן 5"/>
          <p:cNvSpPr>
            <a:spLocks noGrp="1"/>
          </p:cNvSpPr>
          <p:nvPr>
            <p:ph sz="quarter" idx="4"/>
          </p:nvPr>
        </p:nvSpPr>
        <p:spPr>
          <a:xfrm>
            <a:off x="5970168" y="2717800"/>
            <a:ext cx="5078677" cy="3454400"/>
          </a:xfrm>
        </p:spPr>
        <p:txBody>
          <a:bodyPr rtlCol="1">
            <a:no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baseline="0"/>
            </a:lvl6pPr>
            <a:lvl7pPr algn="r" rtl="1">
              <a:defRPr sz="2000" baseline="0"/>
            </a:lvl7pPr>
            <a:lvl8pPr algn="r" rtl="1">
              <a:defRPr sz="2000" baseline="0"/>
            </a:lvl8pPr>
            <a:lvl9pPr algn="r" rtl="1">
              <a:defRPr sz="2000"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7" name="מציין מיקום של תאריך 6"/>
          <p:cNvSpPr>
            <a:spLocks noGrp="1"/>
          </p:cNvSpPr>
          <p:nvPr>
            <p:ph type="dt" sz="half" idx="10"/>
          </p:nvPr>
        </p:nvSpPr>
        <p:spPr/>
        <p:txBody>
          <a:bodyPr rtlCol="1"/>
          <a:lstStyle>
            <a:lvl1pPr>
              <a:defRPr/>
            </a:lvl1pPr>
          </a:lstStyle>
          <a:p>
            <a:fld id="{8A1B7269-7912-4CFB-9591-9F582F395F70}" type="datetime8">
              <a:rPr lang="he-IL" smtClean="0"/>
              <a:t>08 ספטמבר 22</a:t>
            </a:fld>
            <a:endParaRPr lang="he-IL" dirty="0"/>
          </a:p>
        </p:txBody>
      </p:sp>
      <p:sp>
        <p:nvSpPr>
          <p:cNvPr id="8" name="מציין מיקום של כותרת תחתונה 7"/>
          <p:cNvSpPr>
            <a:spLocks noGrp="1"/>
          </p:cNvSpPr>
          <p:nvPr>
            <p:ph type="ftr" sz="quarter" idx="11"/>
          </p:nvPr>
        </p:nvSpPr>
        <p:spPr/>
        <p:txBody>
          <a:bodyPr rtlCol="1"/>
          <a:lstStyle/>
          <a:p>
            <a:pPr rtl="1"/>
            <a:endParaRPr lang="he-IL" dirty="0"/>
          </a:p>
        </p:txBody>
      </p:sp>
      <p:sp>
        <p:nvSpPr>
          <p:cNvPr id="9" name="מציין מיקום של מספר שקופית 8"/>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3" name="מציין מיקום של תאריך 2"/>
          <p:cNvSpPr>
            <a:spLocks noGrp="1"/>
          </p:cNvSpPr>
          <p:nvPr>
            <p:ph type="dt" sz="half" idx="10"/>
          </p:nvPr>
        </p:nvSpPr>
        <p:spPr/>
        <p:txBody>
          <a:bodyPr rtlCol="1"/>
          <a:lstStyle>
            <a:lvl1pPr>
              <a:defRPr/>
            </a:lvl1pPr>
          </a:lstStyle>
          <a:p>
            <a:fld id="{DF7B79A7-C9CE-472D-8FDB-1980D196E6E4}" type="datetime8">
              <a:rPr lang="he-IL" smtClean="0"/>
              <a:t>08 ספטמבר 22</a:t>
            </a:fld>
            <a:endParaRPr lang="he-IL" dirty="0"/>
          </a:p>
        </p:txBody>
      </p:sp>
      <p:sp>
        <p:nvSpPr>
          <p:cNvPr id="4" name="מציין מיקום של כותרת תחתונה 3"/>
          <p:cNvSpPr>
            <a:spLocks noGrp="1"/>
          </p:cNvSpPr>
          <p:nvPr>
            <p:ph type="ftr" sz="quarter" idx="11"/>
          </p:nvPr>
        </p:nvSpPr>
        <p:spPr/>
        <p:txBody>
          <a:bodyPr rtlCol="1"/>
          <a:lstStyle/>
          <a:p>
            <a:pPr rtl="1"/>
            <a:endParaRPr lang="he-IL" dirty="0"/>
          </a:p>
        </p:txBody>
      </p:sp>
      <p:sp>
        <p:nvSpPr>
          <p:cNvPr id="5" name="מציין מיקום של מספר שקופית 4"/>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rtlCol="1"/>
          <a:lstStyle>
            <a:lvl1pPr>
              <a:defRPr/>
            </a:lvl1pPr>
          </a:lstStyle>
          <a:p>
            <a:fld id="{2E120E0D-47A9-47D3-BFFA-C9A1E7D3C39E}" type="datetime8">
              <a:rPr lang="he-IL" smtClean="0"/>
              <a:t>08 ספטמבר 22</a:t>
            </a:fld>
            <a:endParaRPr lang="he-IL" dirty="0"/>
          </a:p>
        </p:txBody>
      </p:sp>
      <p:sp>
        <p:nvSpPr>
          <p:cNvPr id="3" name="מציין מיקום של כותרת תחתונה 2"/>
          <p:cNvSpPr>
            <a:spLocks noGrp="1"/>
          </p:cNvSpPr>
          <p:nvPr>
            <p:ph type="ftr" sz="quarter" idx="11"/>
          </p:nvPr>
        </p:nvSpPr>
        <p:spPr/>
        <p:txBody>
          <a:bodyPr rtlCol="1"/>
          <a:lstStyle/>
          <a:p>
            <a:pPr rtl="1"/>
            <a:endParaRPr lang="he-IL" dirty="0"/>
          </a:p>
        </p:txBody>
      </p:sp>
      <p:sp>
        <p:nvSpPr>
          <p:cNvPr id="4" name="מציין מיקום של מספר שקופית 3"/>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979987" y="1701800"/>
            <a:ext cx="4062942" cy="2438400"/>
          </a:xfrm>
        </p:spPr>
        <p:txBody>
          <a:bodyPr rtlCol="1" anchor="b">
            <a:normAutofit/>
          </a:bodyPr>
          <a:lstStyle>
            <a:lvl1pPr algn="r" rtl="1">
              <a:defRPr sz="2800" b="0" cap="all" spc="200" baseline="0">
                <a:solidFill>
                  <a:schemeClr val="accent1"/>
                </a:solidFill>
              </a:defRPr>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6979987" y="4241800"/>
            <a:ext cx="4062942" cy="1930400"/>
          </a:xfrm>
        </p:spPr>
        <p:txBody>
          <a:bodyPr rtlCol="1">
            <a:normAutofit/>
          </a:bodyPr>
          <a:lstStyle>
            <a:lvl1pPr marL="0" indent="0" algn="r" rtl="1">
              <a:buNone/>
              <a:defRPr sz="2000"/>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682941" y="584200"/>
            <a:ext cx="6094413" cy="5588000"/>
          </a:xfrm>
        </p:spPr>
        <p:txBody>
          <a:bodyPr rtlCol="1">
            <a:norm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a:lvl6pPr>
            <a:lvl7pPr algn="r" rtl="1">
              <a:defRPr sz="2000"/>
            </a:lvl7pPr>
            <a:lvl8pPr algn="r" rtl="1">
              <a:defRPr sz="2000" baseline="0"/>
            </a:lvl8pPr>
            <a:lvl9pPr algn="r" rtl="1">
              <a:defRPr sz="2000"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תאריך 4"/>
          <p:cNvSpPr>
            <a:spLocks noGrp="1"/>
          </p:cNvSpPr>
          <p:nvPr>
            <p:ph type="dt" sz="half" idx="10"/>
          </p:nvPr>
        </p:nvSpPr>
        <p:spPr/>
        <p:txBody>
          <a:bodyPr rtlCol="1"/>
          <a:lstStyle>
            <a:lvl1pPr>
              <a:defRPr/>
            </a:lvl1pPr>
          </a:lstStyle>
          <a:p>
            <a:fld id="{B595DCCB-1074-43D6-8522-D145596F0536}" type="datetime8">
              <a:rPr lang="he-IL" smtClean="0"/>
              <a:t>08 ספטמבר 22</a:t>
            </a:fld>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7" name="מציין מיקום של מספר שקופית 6"/>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988186" y="1701800"/>
            <a:ext cx="4062942" cy="2438400"/>
          </a:xfrm>
        </p:spPr>
        <p:txBody>
          <a:bodyPr rtlCol="1" anchor="b">
            <a:normAutofit/>
          </a:bodyPr>
          <a:lstStyle>
            <a:lvl1pPr algn="r" rtl="1">
              <a:defRPr sz="2800" b="0" cap="all" spc="200" baseline="0">
                <a:solidFill>
                  <a:schemeClr val="accent1"/>
                </a:solidFill>
              </a:defRPr>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6988186" y="4241800"/>
            <a:ext cx="4062942" cy="1930400"/>
          </a:xfrm>
        </p:spPr>
        <p:txBody>
          <a:bodyPr rtlCol="1">
            <a:normAutofit/>
          </a:bodyPr>
          <a:lstStyle>
            <a:lvl1pPr marL="0" indent="0" algn="r" rtl="1">
              <a:buNone/>
              <a:defRPr sz="2000"/>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a:t>לחץ כדי לערוך סגנונות טקסט של תבנית בסיס</a:t>
            </a:r>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p:nvPr>
        </p:nvSpPr>
        <p:spPr>
          <a:xfrm>
            <a:off x="682941" y="584200"/>
            <a:ext cx="6094413" cy="5588000"/>
          </a:xfrm>
          <a:ln w="12700">
            <a:solidFill>
              <a:schemeClr val="bg1">
                <a:lumMod val="75000"/>
                <a:lumOff val="25000"/>
              </a:schemeClr>
            </a:solidFill>
            <a:miter lim="800000"/>
          </a:ln>
        </p:spPr>
        <p:txBody>
          <a:bodyPr rtlCol="1">
            <a:normAutofit/>
          </a:bodyPr>
          <a:lstStyle>
            <a:lvl1pPr marL="0" indent="0" algn="r" rtl="1">
              <a:buNone/>
              <a:defRPr sz="2800"/>
            </a:lvl1pPr>
            <a:lvl2pPr marL="609493" indent="0" algn="r" rtl="1">
              <a:buNone/>
              <a:defRPr sz="3700"/>
            </a:lvl2pPr>
            <a:lvl3pPr marL="1218987" indent="0" algn="r" rtl="1">
              <a:buNone/>
              <a:defRPr sz="3200"/>
            </a:lvl3pPr>
            <a:lvl4pPr marL="1828480" indent="0" algn="r" rtl="1">
              <a:buNone/>
              <a:defRPr sz="2700"/>
            </a:lvl4pPr>
            <a:lvl5pPr marL="2437973" indent="0" algn="r" rtl="1">
              <a:buNone/>
              <a:defRPr sz="2700"/>
            </a:lvl5pPr>
            <a:lvl6pPr marL="3047467" indent="0" algn="r" rtl="1">
              <a:buNone/>
              <a:defRPr sz="2700"/>
            </a:lvl6pPr>
            <a:lvl7pPr marL="3656960" indent="0" algn="r" rtl="1">
              <a:buNone/>
              <a:defRPr sz="2700"/>
            </a:lvl7pPr>
            <a:lvl8pPr marL="4266453" indent="0" algn="r" rtl="1">
              <a:buNone/>
              <a:defRPr sz="2700"/>
            </a:lvl8pPr>
            <a:lvl9pPr marL="4875947" indent="0" algn="r" rtl="1">
              <a:buNone/>
              <a:defRPr sz="2700"/>
            </a:lvl9pPr>
          </a:lstStyle>
          <a:p>
            <a:pPr rtl="1"/>
            <a:r>
              <a:rPr lang="he-IL"/>
              <a:t>לחץ על הסמל כדי להוסיף תמונה</a:t>
            </a:r>
            <a:endParaRPr lang="he-IL" dirty="0"/>
          </a:p>
        </p:txBody>
      </p:sp>
      <p:sp>
        <p:nvSpPr>
          <p:cNvPr id="5" name="מציין מיקום של תאריך 4"/>
          <p:cNvSpPr>
            <a:spLocks noGrp="1"/>
          </p:cNvSpPr>
          <p:nvPr>
            <p:ph type="dt" sz="half" idx="10"/>
          </p:nvPr>
        </p:nvSpPr>
        <p:spPr/>
        <p:txBody>
          <a:bodyPr rtlCol="1"/>
          <a:lstStyle>
            <a:lvl1pPr>
              <a:defRPr/>
            </a:lvl1pPr>
          </a:lstStyle>
          <a:p>
            <a:fld id="{D51FE1A8-ABC6-4137-86D5-F6CE66EBEE63}" type="datetime8">
              <a:rPr lang="he-IL" smtClean="0"/>
              <a:t>08 ספטמבר 22</a:t>
            </a:fld>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7" name="מציין מיקום של מספר שקופית 6"/>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קווים משמאל"/>
          <p:cNvGrpSpPr/>
          <p:nvPr/>
        </p:nvGrpSpPr>
        <p:grpSpPr>
          <a:xfrm flipH="1">
            <a:off x="11368832" y="-3174"/>
            <a:ext cx="819993" cy="5229225"/>
            <a:chOff x="-11906" y="-2381"/>
            <a:chExt cx="615155" cy="3921919"/>
          </a:xfrm>
        </p:grpSpPr>
        <p:sp>
          <p:nvSpPr>
            <p:cNvPr id="10" name="צורה חופשית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11" name="צורה חופשית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14" name="צורה חופשית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grpSp>
      <p:sp>
        <p:nvSpPr>
          <p:cNvPr id="2" name="מציין מיקום של כותרת 1"/>
          <p:cNvSpPr>
            <a:spLocks noGrp="1"/>
          </p:cNvSpPr>
          <p:nvPr>
            <p:ph type="title"/>
          </p:nvPr>
        </p:nvSpPr>
        <p:spPr>
          <a:xfrm>
            <a:off x="684212" y="274637"/>
            <a:ext cx="10360501" cy="1223963"/>
          </a:xfrm>
          <a:prstGeom prst="rect">
            <a:avLst/>
          </a:prstGeom>
        </p:spPr>
        <p:txBody>
          <a:bodyPr vert="horz" lIns="121899" tIns="60949" rIns="121899" bIns="60949" rtlCol="1" anchor="b">
            <a:normAutofit/>
          </a:bodyPr>
          <a:lstStyle/>
          <a:p>
            <a:pPr rtl="1"/>
            <a:r>
              <a:rPr lang="he-IL" noProof="0" dirty="0"/>
              <a:t>לחץ כדי לערוך סגנון כותרת של תבנית בסיס</a:t>
            </a:r>
          </a:p>
        </p:txBody>
      </p:sp>
      <p:sp>
        <p:nvSpPr>
          <p:cNvPr id="3" name="מציין מיקום טקסט 2"/>
          <p:cNvSpPr>
            <a:spLocks noGrp="1"/>
          </p:cNvSpPr>
          <p:nvPr>
            <p:ph type="body" idx="1"/>
          </p:nvPr>
        </p:nvSpPr>
        <p:spPr>
          <a:xfrm>
            <a:off x="684212" y="1701797"/>
            <a:ext cx="10360501" cy="4462272"/>
          </a:xfrm>
          <a:prstGeom prst="rect">
            <a:avLst/>
          </a:prstGeom>
        </p:spPr>
        <p:txBody>
          <a:bodyPr vert="horz" lIns="121899" tIns="60949" rIns="121899" bIns="60949" rtlCol="1">
            <a:normAutofit/>
          </a:bodyPr>
          <a:lstStyle/>
          <a:p>
            <a:pPr lvl="0" rtl="1"/>
            <a:r>
              <a:rPr lang="he-IL" noProof="0" dirty="0"/>
              <a:t>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4" name="מציין מיקום של תאריך 3"/>
          <p:cNvSpPr>
            <a:spLocks noGrp="1"/>
          </p:cNvSpPr>
          <p:nvPr>
            <p:ph type="dt" sz="half" idx="2"/>
          </p:nvPr>
        </p:nvSpPr>
        <p:spPr>
          <a:xfrm>
            <a:off x="8200654" y="6356352"/>
            <a:ext cx="2842275" cy="365125"/>
          </a:xfrm>
          <a:prstGeom prst="rect">
            <a:avLst/>
          </a:prstGeom>
        </p:spPr>
        <p:txBody>
          <a:bodyPr vert="horz" lIns="121899" tIns="60949" rIns="121899" bIns="60949" rtlCol="1" anchor="ctr"/>
          <a:lstStyle>
            <a:lvl1pPr algn="r"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990DDFCC-B47F-4614-BB29-CDBA498A9527}" type="datetime8">
              <a:rPr lang="he-IL" smtClean="0"/>
              <a:t>08 ספטמבר 22</a:t>
            </a:fld>
            <a:endParaRPr lang="he-IL" dirty="0"/>
          </a:p>
        </p:txBody>
      </p:sp>
      <p:sp>
        <p:nvSpPr>
          <p:cNvPr id="5" name="מציין מיקום של כותרת תחתונה 4"/>
          <p:cNvSpPr>
            <a:spLocks noGrp="1"/>
          </p:cNvSpPr>
          <p:nvPr>
            <p:ph type="ftr" sz="quarter" idx="3"/>
          </p:nvPr>
        </p:nvSpPr>
        <p:spPr>
          <a:xfrm>
            <a:off x="2918830" y="6356352"/>
            <a:ext cx="5281824" cy="365125"/>
          </a:xfrm>
          <a:prstGeom prst="rect">
            <a:avLst/>
          </a:prstGeom>
        </p:spPr>
        <p:txBody>
          <a:bodyPr vert="horz" lIns="121899" tIns="60949" rIns="121899" bIns="60949" rtlCol="1" anchor="ctr"/>
          <a:lstStyle>
            <a:lvl1pPr algn="ctr"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6" name="מציין מיקום של מספר שקופית 5"/>
          <p:cNvSpPr>
            <a:spLocks noGrp="1"/>
          </p:cNvSpPr>
          <p:nvPr>
            <p:ph type="sldNum" sz="quarter" idx="4"/>
          </p:nvPr>
        </p:nvSpPr>
        <p:spPr>
          <a:xfrm>
            <a:off x="682941" y="6356352"/>
            <a:ext cx="1015735" cy="365125"/>
          </a:xfrm>
          <a:prstGeom prst="rect">
            <a:avLst/>
          </a:prstGeom>
        </p:spPr>
        <p:txBody>
          <a:bodyPr vert="horz" lIns="121899" tIns="60949" rIns="121899" bIns="60949" rtlCol="1" anchor="ctr"/>
          <a:lstStyle>
            <a:lvl1pPr algn="l"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C014DD1E-5D91-48A3-AD6D-45FBA980D106}" type="slidenum">
              <a:rPr lang="he-IL" smtClean="0"/>
              <a:pPr/>
              <a:t>‹#›</a:t>
            </a:fld>
            <a:endParaRPr lang="he-IL"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r" defTabSz="1218987" rtl="1" eaLnBrk="1" latinLnBrk="0" hangingPunct="1">
        <a:lnSpc>
          <a:spcPct val="90000"/>
        </a:lnSpc>
        <a:spcBef>
          <a:spcPct val="0"/>
        </a:spcBef>
        <a:buNone/>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304747" indent="-304747" algn="r" defTabSz="1218987" rtl="1"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231607" algn="r" defTabSz="1218987" rtl="1"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240"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18987"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23733"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28480"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r" defTabSz="1218987" rtl="1"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r" defTabSz="1218987" rtl="1"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az4447@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yuvalbm3@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ssh.com/academy/ssh/protocol" TargetMode="External"/><Relationship Id="rId13" Type="http://schemas.openxmlformats.org/officeDocument/2006/relationships/hyperlink" Target="https://www.venafi.com/blog/what-are-benefits-ssh-certificates" TargetMode="External"/><Relationship Id="rId18" Type="http://schemas.openxmlformats.org/officeDocument/2006/relationships/hyperlink" Target="https://en.wikipedia.org/wiki/Brute-force_attack" TargetMode="External"/><Relationship Id="rId3" Type="http://schemas.openxmlformats.org/officeDocument/2006/relationships/hyperlink" Target="https://www.manageengine.com/key-manager/information-center/what-is-ssh-key-management.html" TargetMode="External"/><Relationship Id="rId21" Type="http://schemas.openxmlformats.org/officeDocument/2006/relationships/hyperlink" Target="https://www.youtube.com/watch?v=lRMAJwMQ0Vc&amp;ab_channel=AutomationStepbyStep" TargetMode="External"/><Relationship Id="rId7" Type="http://schemas.openxmlformats.org/officeDocument/2006/relationships/hyperlink" Target="https://www.techtarget.com/searchsecurity/tip/6-SSH-best-practices-to-protect-networks-from-attacks" TargetMode="External"/><Relationship Id="rId12" Type="http://schemas.openxmlformats.org/officeDocument/2006/relationships/hyperlink" Target="https://www.inmotionhosting.com/support/server/ssh/ssh-advantages/" TargetMode="External"/><Relationship Id="rId17" Type="http://schemas.openxmlformats.org/officeDocument/2006/relationships/hyperlink" Target="https://www.omnisecu.com/tcpip/ssh-encryption-algorithms.php" TargetMode="External"/><Relationship Id="rId2" Type="http://schemas.openxmlformats.org/officeDocument/2006/relationships/hyperlink" Target="https://he.wikipedia.org/wiki/Secure_Shell" TargetMode="External"/><Relationship Id="rId16" Type="http://schemas.openxmlformats.org/officeDocument/2006/relationships/hyperlink" Target="http://www.di-srv.unisa.it/~ads/corso-security/www/CORSO-0203/Scansione_servizi_rete/SAINT_DOCS/tutorials/vulnerability/SSH_vulnerabilities.html" TargetMode="External"/><Relationship Id="rId20" Type="http://schemas.openxmlformats.org/officeDocument/2006/relationships/hyperlink" Target="https://www.youtube.com/watch?v=qWKK_PNHnnA&amp;t=291s&amp;ab_channel=Tinkernut" TargetMode="External"/><Relationship Id="rId1" Type="http://schemas.openxmlformats.org/officeDocument/2006/relationships/slideLayout" Target="../slideLayouts/slideLayout4.xml"/><Relationship Id="rId6" Type="http://schemas.openxmlformats.org/officeDocument/2006/relationships/hyperlink" Target="https://www.techtarget.com/searchsecurity/answer/SSH-security-risks-Assessment-and-remediation-planning" TargetMode="External"/><Relationship Id="rId11" Type="http://schemas.openxmlformats.org/officeDocument/2006/relationships/hyperlink" Target="https://www.varonis.com/blog/brute-force-attack" TargetMode="External"/><Relationship Id="rId5" Type="http://schemas.openxmlformats.org/officeDocument/2006/relationships/hyperlink" Target="https://www.techtarget.com/searchsecurity/tip/How-does-proper-SSH-key-management-protect-your-network" TargetMode="External"/><Relationship Id="rId15" Type="http://schemas.openxmlformats.org/officeDocument/2006/relationships/hyperlink" Target="https://www.ssh.com/blog/ssh-key-scan-attack-honeypot" TargetMode="External"/><Relationship Id="rId10" Type="http://schemas.openxmlformats.org/officeDocument/2006/relationships/hyperlink" Target="https://www.venafi.com/blog/best-practices-ssh-key-management-what-are-your-ssh-security-risks" TargetMode="External"/><Relationship Id="rId19" Type="http://schemas.openxmlformats.org/officeDocument/2006/relationships/hyperlink" Target="https://www.cmu.edu/iso/aware/be-aware/brute-force_ssh_attack.html" TargetMode="External"/><Relationship Id="rId4" Type="http://schemas.openxmlformats.org/officeDocument/2006/relationships/hyperlink" Target="https://www.ssh.com/academy/iam/ssh-key-management" TargetMode="External"/><Relationship Id="rId9" Type="http://schemas.openxmlformats.org/officeDocument/2006/relationships/hyperlink" Target="https://www.omnisecu.com/tcpip/versions-of-ssh-protocol.php" TargetMode="External"/><Relationship Id="rId14" Type="http://schemas.openxmlformats.org/officeDocument/2006/relationships/hyperlink" Target="https://www.kb.cert.org/vuls/id/596827" TargetMode="External"/><Relationship Id="rId22" Type="http://schemas.openxmlformats.org/officeDocument/2006/relationships/hyperlink" Target="https://www.youtube.com/watch?v=FKVsz_2IWJs&amp;feature=emb_titl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rtlCol="1">
            <a:normAutofit/>
          </a:bodyPr>
          <a:lstStyle/>
          <a:p>
            <a:pPr algn="ctr" rtl="1">
              <a:lnSpc>
                <a:spcPct val="107000"/>
              </a:lnSpc>
              <a:spcAft>
                <a:spcPts val="800"/>
              </a:spcAft>
            </a:pPr>
            <a:r>
              <a:rPr lang="he-IL" sz="5400" b="1" dirty="0">
                <a:effectLst/>
                <a:latin typeface="Calibri" panose="020F0502020204030204" pitchFamily="34" charset="0"/>
                <a:ea typeface="Calibri" panose="020F0502020204030204" pitchFamily="34" charset="0"/>
                <a:cs typeface="Segoe UI" panose="020B0502040204020203" pitchFamily="34" charset="0"/>
              </a:rPr>
              <a:t>מטלת סיום : קורס הגנת פרוטוקולי תקשורת</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כותרת משנה 4"/>
          <p:cNvSpPr>
            <a:spLocks noGrp="1"/>
          </p:cNvSpPr>
          <p:nvPr>
            <p:ph type="subTitle" idx="1"/>
          </p:nvPr>
        </p:nvSpPr>
        <p:spPr>
          <a:xfrm>
            <a:off x="1625176" y="2616200"/>
            <a:ext cx="8735325" cy="812800"/>
          </a:xfrm>
        </p:spPr>
        <p:txBody>
          <a:bodyPr rtlCol="1"/>
          <a:lstStyle/>
          <a:p>
            <a:pPr algn="ctr" rtl="1">
              <a:lnSpc>
                <a:spcPct val="107000"/>
              </a:lnSpc>
              <a:spcAft>
                <a:spcPts val="800"/>
              </a:spcAft>
            </a:pPr>
            <a:r>
              <a:rPr lang="he-IL" dirty="0">
                <a:latin typeface="Tahoma" panose="020B0604030504040204" pitchFamily="34" charset="0"/>
                <a:ea typeface="Tahoma" panose="020B0604030504040204" pitchFamily="34" charset="0"/>
                <a:cs typeface="Tahoma" panose="020B0604030504040204" pitchFamily="34" charset="0"/>
              </a:rPr>
              <a:t>נושא נבחר:</a:t>
            </a:r>
            <a:r>
              <a:rPr lang="en-US" sz="2800" b="1" dirty="0">
                <a:effectLst/>
                <a:latin typeface="Segoe UI" panose="020B0502040204020203" pitchFamily="34" charset="0"/>
                <a:ea typeface="Calibri" panose="020F0502020204030204" pitchFamily="34" charset="0"/>
                <a:cs typeface="Arial" panose="020B0604020202020204" pitchFamily="34" charset="0"/>
              </a:rPr>
              <a:t>SSH vulnerability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07000"/>
              </a:lnSpc>
              <a:spcAft>
                <a:spcPts val="800"/>
              </a:spcAft>
            </a:pP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כותרת משנה 4">
            <a:extLst>
              <a:ext uri="{FF2B5EF4-FFF2-40B4-BE49-F238E27FC236}">
                <a16:creationId xmlns:a16="http://schemas.microsoft.com/office/drawing/2014/main" id="{53DFA8A5-2B72-D5B1-E380-FE017BC3579F}"/>
              </a:ext>
            </a:extLst>
          </p:cNvPr>
          <p:cNvSpPr txBox="1">
            <a:spLocks/>
          </p:cNvSpPr>
          <p:nvPr/>
        </p:nvSpPr>
        <p:spPr>
          <a:xfrm>
            <a:off x="2566020" y="4273550"/>
            <a:ext cx="8735325" cy="1387698"/>
          </a:xfrm>
          <a:prstGeom prst="rect">
            <a:avLst/>
          </a:prstGeom>
        </p:spPr>
        <p:txBody>
          <a:bodyPr vert="horz" lIns="121899" tIns="60949" rIns="121899" bIns="60949" rtlCol="1">
            <a:noAutofit/>
          </a:bodyPr>
          <a:lstStyle>
            <a:lvl1pPr marL="0" indent="0" algn="r" defTabSz="1218987" rtl="1"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609493" indent="0" algn="ctr" defTabSz="1218987" rtl="1"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2pPr>
            <a:lvl3pPr marL="1218987" indent="0" algn="ctr" defTabSz="1218987" rtl="1"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3pPr>
            <a:lvl4pPr marL="1828480" indent="0" algn="ctr" defTabSz="1218987" rtl="1"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4pPr>
            <a:lvl5pPr marL="2437973" indent="0" algn="ctr" defTabSz="1218987" rtl="1"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5pPr>
            <a:lvl6pPr marL="3047467" indent="0" algn="ctr" defTabSz="1218987" rtl="1"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1"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1"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1"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gn="r" rtl="1">
              <a:lnSpc>
                <a:spcPct val="107000"/>
              </a:lnSpc>
              <a:spcAft>
                <a:spcPts val="800"/>
              </a:spcAft>
            </a:pPr>
            <a:r>
              <a:rPr lang="he-IL" sz="2000" b="1" dirty="0">
                <a:solidFill>
                  <a:schemeClr val="tx1"/>
                </a:solidFill>
                <a:effectLst/>
                <a:latin typeface="Calibri" panose="020F0502020204030204" pitchFamily="34" charset="0"/>
                <a:ea typeface="Calibri" panose="020F0502020204030204" pitchFamily="34" charset="0"/>
                <a:cs typeface="Segoe UI" panose="020B0502040204020203" pitchFamily="34" charset="0"/>
              </a:rPr>
              <a:t>מגישים: </a:t>
            </a:r>
          </a:p>
          <a:p>
            <a:pPr>
              <a:lnSpc>
                <a:spcPct val="107000"/>
              </a:lnSpc>
              <a:spcAft>
                <a:spcPts val="800"/>
              </a:spcAft>
            </a:pPr>
            <a:r>
              <a:rPr lang="he-IL" sz="2000" b="1" dirty="0">
                <a:solidFill>
                  <a:schemeClr val="tx1"/>
                </a:solidFill>
                <a:effectLst/>
                <a:latin typeface="Calibri" panose="020F0502020204030204" pitchFamily="34" charset="0"/>
                <a:ea typeface="Calibri" panose="020F0502020204030204" pitchFamily="34" charset="0"/>
                <a:cs typeface="Segoe UI" panose="020B0502040204020203" pitchFamily="34" charset="0"/>
              </a:rPr>
              <a:t>רז אלבז 207276775</a:t>
            </a:r>
            <a:r>
              <a:rPr lang="en-US" sz="2000" b="1" dirty="0">
                <a:solidFill>
                  <a:schemeClr val="tx1"/>
                </a:solidFill>
                <a:effectLst/>
                <a:latin typeface="Calibri" panose="020F0502020204030204" pitchFamily="34" charset="0"/>
                <a:ea typeface="Calibri" panose="020F0502020204030204" pitchFamily="34" charset="0"/>
                <a:cs typeface="Segoe UI" panose="020B0502040204020203" pitchFamily="34" charset="0"/>
              </a:rPr>
              <a:t> </a:t>
            </a:r>
            <a:br>
              <a:rPr lang="en-US" sz="2000" b="1" dirty="0">
                <a:solidFill>
                  <a:schemeClr val="tx1"/>
                </a:solidFill>
                <a:latin typeface="Calibri" panose="020F0502020204030204" pitchFamily="34" charset="0"/>
                <a:ea typeface="Calibri" panose="020F0502020204030204" pitchFamily="34" charset="0"/>
                <a:cs typeface="Arial" panose="020B0604020202020204" pitchFamily="34" charset="0"/>
              </a:rPr>
            </a:br>
            <a:r>
              <a:rPr lang="en-US" sz="2000" b="1" dirty="0">
                <a:solidFill>
                  <a:schemeClr val="tx1"/>
                </a:solidFill>
                <a:hlinkClick r:id="rId3"/>
              </a:rPr>
              <a:t>raz4447@gmail.com</a:t>
            </a:r>
            <a:endParaRPr lang="en-US" sz="2000" b="1" dirty="0">
              <a:solidFill>
                <a:schemeClr val="tx1"/>
              </a:solidFill>
            </a:endParaRPr>
          </a:p>
          <a:p>
            <a:r>
              <a:rPr lang="en-US" sz="2000" b="1" dirty="0">
                <a:solidFill>
                  <a:schemeClr val="tx1"/>
                </a:solidFill>
              </a:rPr>
              <a:t>0526604785</a:t>
            </a:r>
            <a:endParaRPr lang="he-IL" sz="2000" b="1" dirty="0">
              <a:solidFill>
                <a:schemeClr val="tx1"/>
              </a:solidFill>
            </a:endParaRPr>
          </a:p>
        </p:txBody>
      </p:sp>
      <p:sp>
        <p:nvSpPr>
          <p:cNvPr id="4" name="תיבת טקסט 3">
            <a:extLst>
              <a:ext uri="{FF2B5EF4-FFF2-40B4-BE49-F238E27FC236}">
                <a16:creationId xmlns:a16="http://schemas.microsoft.com/office/drawing/2014/main" id="{1AD05231-0990-2C4D-417E-4BC85C5ABD98}"/>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sp>
        <p:nvSpPr>
          <p:cNvPr id="7" name="כותרת משנה 4">
            <a:extLst>
              <a:ext uri="{FF2B5EF4-FFF2-40B4-BE49-F238E27FC236}">
                <a16:creationId xmlns:a16="http://schemas.microsoft.com/office/drawing/2014/main" id="{96EE44D7-2774-0363-C9D7-AE790A85E537}"/>
              </a:ext>
            </a:extLst>
          </p:cNvPr>
          <p:cNvSpPr txBox="1">
            <a:spLocks/>
          </p:cNvSpPr>
          <p:nvPr/>
        </p:nvSpPr>
        <p:spPr>
          <a:xfrm>
            <a:off x="-1106388" y="4653136"/>
            <a:ext cx="8735325" cy="1387698"/>
          </a:xfrm>
          <a:prstGeom prst="rect">
            <a:avLst/>
          </a:prstGeom>
        </p:spPr>
        <p:txBody>
          <a:bodyPr vert="horz" lIns="121899" tIns="60949" rIns="121899" bIns="60949" rtlCol="1">
            <a:normAutofit/>
          </a:bodyPr>
          <a:lstStyle>
            <a:lvl1pPr marL="0" indent="0" algn="r" defTabSz="1218987" rtl="1"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609493" indent="0" algn="ctr" defTabSz="1218987" rtl="1"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2pPr>
            <a:lvl3pPr marL="1218987" indent="0" algn="ctr" defTabSz="1218987" rtl="1"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3pPr>
            <a:lvl4pPr marL="1828480" indent="0" algn="ctr" defTabSz="1218987" rtl="1"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4pPr>
            <a:lvl5pPr marL="2437973" indent="0" algn="ctr" defTabSz="1218987" rtl="1"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5pPr>
            <a:lvl6pPr marL="3047467" indent="0" algn="ctr" defTabSz="1218987" rtl="1"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1"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1"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1"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gn="r" rtl="1">
              <a:lnSpc>
                <a:spcPct val="100000"/>
              </a:lnSpc>
              <a:spcAft>
                <a:spcPts val="800"/>
              </a:spcAft>
            </a:pPr>
            <a:r>
              <a:rPr lang="he-IL" sz="2000" b="1" dirty="0">
                <a:solidFill>
                  <a:schemeClr val="tx1"/>
                </a:solidFill>
                <a:effectLst/>
                <a:latin typeface="Calibri" panose="020F0502020204030204" pitchFamily="34" charset="0"/>
                <a:ea typeface="Calibri" panose="020F0502020204030204" pitchFamily="34" charset="0"/>
                <a:cs typeface="Segoe UI" panose="020B0502040204020203" pitchFamily="34" charset="0"/>
              </a:rPr>
              <a:t>יובל בר מעוז 314878877</a:t>
            </a:r>
            <a:br>
              <a:rPr lang="en-US" sz="2000" b="1" dirty="0">
                <a:solidFill>
                  <a:schemeClr val="tx1"/>
                </a:solidFill>
                <a:latin typeface="Calibri" panose="020F0502020204030204" pitchFamily="34" charset="0"/>
                <a:ea typeface="Calibri" panose="020F0502020204030204" pitchFamily="34" charset="0"/>
                <a:cs typeface="Arial" panose="020B0604020202020204" pitchFamily="34" charset="0"/>
              </a:rPr>
            </a:br>
            <a:r>
              <a:rPr lang="en-US" sz="2000" b="1" dirty="0">
                <a:solidFill>
                  <a:schemeClr val="tx1"/>
                </a:solidFill>
                <a:hlinkClick r:id="rId4"/>
              </a:rPr>
              <a:t>yuvalbm3@gmail.com</a:t>
            </a:r>
            <a:endParaRPr lang="en-US" sz="2000" b="1" dirty="0">
              <a:solidFill>
                <a:schemeClr val="tx1"/>
              </a:solidFill>
            </a:endParaRPr>
          </a:p>
          <a:p>
            <a:pPr>
              <a:lnSpc>
                <a:spcPct val="100000"/>
              </a:lnSpc>
            </a:pPr>
            <a:r>
              <a:rPr lang="en-US" sz="2000" b="1" dirty="0">
                <a:solidFill>
                  <a:schemeClr val="tx1"/>
                </a:solidFill>
              </a:rPr>
              <a:t>0504550047</a:t>
            </a:r>
            <a:endParaRPr lang="he-IL" sz="2000" b="1" dirty="0">
              <a:solidFill>
                <a:schemeClr val="tx1"/>
              </a:soli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189D1D-DE71-BB9F-A02E-1EBFFA20C193}"/>
              </a:ext>
            </a:extLst>
          </p:cNvPr>
          <p:cNvSpPr>
            <a:spLocks noGrp="1"/>
          </p:cNvSpPr>
          <p:nvPr>
            <p:ph type="title"/>
          </p:nvPr>
        </p:nvSpPr>
        <p:spPr/>
        <p:txBody>
          <a:bodyPr/>
          <a:lstStyle/>
          <a:p>
            <a:pPr algn="ctr"/>
            <a:r>
              <a:rPr lang="he-IL" dirty="0"/>
              <a:t>מפתחות </a:t>
            </a:r>
            <a:r>
              <a:rPr lang="en-US" dirty="0"/>
              <a:t>SSH</a:t>
            </a:r>
            <a:endParaRPr lang="he-IL" dirty="0"/>
          </a:p>
        </p:txBody>
      </p:sp>
      <p:sp>
        <p:nvSpPr>
          <p:cNvPr id="3" name="מציין מיקום תוכן 2">
            <a:extLst>
              <a:ext uri="{FF2B5EF4-FFF2-40B4-BE49-F238E27FC236}">
                <a16:creationId xmlns:a16="http://schemas.microsoft.com/office/drawing/2014/main" id="{32AEE614-E388-BE92-0791-56FDA8B7A745}"/>
              </a:ext>
            </a:extLst>
          </p:cNvPr>
          <p:cNvSpPr>
            <a:spLocks noGrp="1"/>
          </p:cNvSpPr>
          <p:nvPr>
            <p:ph idx="1"/>
          </p:nvPr>
        </p:nvSpPr>
        <p:spPr>
          <a:xfrm>
            <a:off x="621804" y="1498600"/>
            <a:ext cx="10702925" cy="4665469"/>
          </a:xfrm>
        </p:spPr>
        <p:txBody>
          <a:bodyPr>
            <a:normAutofit/>
          </a:bodyPr>
          <a:lstStyle/>
          <a:p>
            <a:pPr>
              <a:lnSpc>
                <a:spcPct val="100000"/>
              </a:lnSpc>
            </a:pPr>
            <a:r>
              <a:rPr lang="he-IL" sz="2000" dirty="0"/>
              <a:t>מפתחות </a:t>
            </a:r>
            <a:r>
              <a:rPr lang="en-US" sz="2000" dirty="0"/>
              <a:t>SSH </a:t>
            </a:r>
            <a:r>
              <a:rPr lang="he-IL" sz="2000" dirty="0"/>
              <a:t> הם אישורי אימות בפרוטוקול</a:t>
            </a:r>
          </a:p>
          <a:p>
            <a:pPr marL="0" indent="0">
              <a:lnSpc>
                <a:spcPct val="100000"/>
              </a:lnSpc>
              <a:buNone/>
            </a:pPr>
            <a:r>
              <a:rPr lang="he-IL" sz="2000" u="sng" dirty="0"/>
              <a:t>מבחינה טכנית</a:t>
            </a:r>
            <a:r>
              <a:rPr lang="he-IL" sz="2000" dirty="0"/>
              <a:t>, הם מפתחות קריפטוגרפים האחראיים להצפנה.</a:t>
            </a:r>
            <a:br>
              <a:rPr lang="en-US" sz="2000" dirty="0"/>
            </a:br>
            <a:r>
              <a:rPr lang="he-IL" sz="2000" u="sng" dirty="0"/>
              <a:t>מבחנה מעשית</a:t>
            </a:r>
            <a:r>
              <a:rPr lang="he-IL" sz="2000" dirty="0"/>
              <a:t>, הדרך להשתמש בהן היא בצורה שדומה לסיסמאות.</a:t>
            </a:r>
          </a:p>
          <a:p>
            <a:pPr marL="0" indent="0">
              <a:lnSpc>
                <a:spcPct val="100000"/>
              </a:lnSpc>
              <a:buNone/>
            </a:pPr>
            <a:endParaRPr lang="he-IL" sz="2000" dirty="0"/>
          </a:p>
          <a:p>
            <a:pPr marL="0" indent="0">
              <a:lnSpc>
                <a:spcPct val="100000"/>
              </a:lnSpc>
              <a:buNone/>
            </a:pPr>
            <a:r>
              <a:rPr lang="he-IL" sz="2000" dirty="0"/>
              <a:t>בתוך ארגון, מפתחות </a:t>
            </a:r>
            <a:r>
              <a:rPr lang="en-US" sz="2000" dirty="0"/>
              <a:t> SSH </a:t>
            </a:r>
            <a:r>
              <a:rPr lang="he-IL" sz="2000" dirty="0"/>
              <a:t>משמשים בעיקר להענקת גישה מאובטחת למערכות מרוחקות.</a:t>
            </a:r>
            <a:br>
              <a:rPr lang="en-US" sz="2000" dirty="0"/>
            </a:br>
            <a:r>
              <a:rPr lang="he-IL" sz="2000" dirty="0"/>
              <a:t>הרעיון הוא לקבל זוג מפתחות קריפטוגרפים - </a:t>
            </a:r>
            <a:r>
              <a:rPr lang="he-IL" sz="2000" b="1" dirty="0"/>
              <a:t>מפתח ציבורי ומפתח פרטי</a:t>
            </a:r>
            <a:r>
              <a:rPr lang="en-US" sz="2000" dirty="0"/>
              <a:t>- </a:t>
            </a:r>
            <a:r>
              <a:rPr lang="he-IL" sz="2000" dirty="0"/>
              <a:t>ולהגדיר את המפתח הציבורי בשרת כדי לאשר גישה ולהעניק לכל מי שיש לו עותק של המפתח הפרטי גישה לשרת. המפתחות המשמשים לאימות נקראים </a:t>
            </a:r>
            <a:r>
              <a:rPr lang="he-IL" sz="2000" b="1" dirty="0"/>
              <a:t>מפתחות </a:t>
            </a:r>
            <a:r>
              <a:rPr lang="en-US" sz="2000" b="1" dirty="0"/>
              <a:t>SSH</a:t>
            </a:r>
            <a:r>
              <a:rPr lang="he-IL" sz="2000" b="1" dirty="0"/>
              <a:t>.</a:t>
            </a:r>
          </a:p>
          <a:p>
            <a:endParaRPr lang="en-US" sz="2400" dirty="0"/>
          </a:p>
          <a:p>
            <a:endParaRPr lang="he-IL" sz="2400" dirty="0"/>
          </a:p>
        </p:txBody>
      </p:sp>
      <p:sp>
        <p:nvSpPr>
          <p:cNvPr id="5" name="תיבת טקסט 4">
            <a:extLst>
              <a:ext uri="{FF2B5EF4-FFF2-40B4-BE49-F238E27FC236}">
                <a16:creationId xmlns:a16="http://schemas.microsoft.com/office/drawing/2014/main" id="{0940804C-CE6D-9332-F586-D83F44490940}"/>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spTree>
    <p:extLst>
      <p:ext uri="{BB962C8B-B14F-4D97-AF65-F5344CB8AC3E}">
        <p14:creationId xmlns:p14="http://schemas.microsoft.com/office/powerpoint/2010/main" val="379102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FEF9F9-1ABE-136A-E6DF-D72F0C538034}"/>
              </a:ext>
            </a:extLst>
          </p:cNvPr>
          <p:cNvSpPr>
            <a:spLocks noGrp="1"/>
          </p:cNvSpPr>
          <p:nvPr>
            <p:ph type="title"/>
          </p:nvPr>
        </p:nvSpPr>
        <p:spPr>
          <a:xfrm>
            <a:off x="684212" y="980727"/>
            <a:ext cx="10360501" cy="721069"/>
          </a:xfrm>
        </p:spPr>
        <p:txBody>
          <a:bodyPr>
            <a:normAutofit fontScale="90000"/>
          </a:bodyPr>
          <a:lstStyle/>
          <a:p>
            <a:r>
              <a:rPr lang="he-IL" dirty="0"/>
              <a:t>שימושים עיקריים:</a:t>
            </a:r>
            <a:br>
              <a:rPr lang="he-IL" dirty="0"/>
            </a:br>
            <a:endParaRPr lang="he-IL" dirty="0"/>
          </a:p>
        </p:txBody>
      </p:sp>
      <p:sp>
        <p:nvSpPr>
          <p:cNvPr id="3" name="מציין מיקום תוכן 2">
            <a:extLst>
              <a:ext uri="{FF2B5EF4-FFF2-40B4-BE49-F238E27FC236}">
                <a16:creationId xmlns:a16="http://schemas.microsoft.com/office/drawing/2014/main" id="{D7B76276-413B-9D95-7879-A1469DE77A82}"/>
              </a:ext>
            </a:extLst>
          </p:cNvPr>
          <p:cNvSpPr>
            <a:spLocks noGrp="1"/>
          </p:cNvSpPr>
          <p:nvPr>
            <p:ph idx="1"/>
          </p:nvPr>
        </p:nvSpPr>
        <p:spPr>
          <a:xfrm>
            <a:off x="689592" y="1415001"/>
            <a:ext cx="10360501" cy="4462272"/>
          </a:xfrm>
        </p:spPr>
        <p:txBody>
          <a:bodyPr/>
          <a:lstStyle/>
          <a:p>
            <a:r>
              <a:rPr lang="he-IL" sz="2400" dirty="0"/>
              <a:t>לניהול מערכות ותצורה אוטומטיות</a:t>
            </a:r>
          </a:p>
          <a:p>
            <a:r>
              <a:rPr lang="he-IL" sz="2400" dirty="0"/>
              <a:t>כניסה וביצוע פקודות מרחוק</a:t>
            </a:r>
          </a:p>
          <a:p>
            <a:r>
              <a:rPr lang="he-IL" sz="2400" dirty="0"/>
              <a:t>כניסות אוטומטיות</a:t>
            </a:r>
          </a:p>
          <a:p>
            <a:r>
              <a:rPr lang="he-IL" sz="2400" dirty="0"/>
              <a:t>גיבוי</a:t>
            </a:r>
          </a:p>
          <a:p>
            <a:r>
              <a:rPr lang="he-IL" sz="2400" dirty="0"/>
              <a:t>העברת קבצים מרחוק</a:t>
            </a:r>
          </a:p>
          <a:p>
            <a:endParaRPr lang="he-IL" dirty="0"/>
          </a:p>
        </p:txBody>
      </p:sp>
      <p:pic>
        <p:nvPicPr>
          <p:cNvPr id="5122" name="Picture 2" descr="שיעורים">
            <a:extLst>
              <a:ext uri="{FF2B5EF4-FFF2-40B4-BE49-F238E27FC236}">
                <a16:creationId xmlns:a16="http://schemas.microsoft.com/office/drawing/2014/main" id="{CB8E0063-01EC-3429-08A4-3078AF5E9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3824718"/>
            <a:ext cx="3393976" cy="2542206"/>
          </a:xfrm>
          <a:prstGeom prst="rect">
            <a:avLst/>
          </a:prstGeom>
          <a:noFill/>
          <a:extLst>
            <a:ext uri="{909E8E84-426E-40DD-AFC4-6F175D3DCCD1}">
              <a14:hiddenFill xmlns:a14="http://schemas.microsoft.com/office/drawing/2010/main">
                <a:solidFill>
                  <a:srgbClr val="FFFFFF"/>
                </a:solidFill>
              </a14:hiddenFill>
            </a:ext>
          </a:extLst>
        </p:spPr>
      </p:pic>
      <p:sp>
        <p:nvSpPr>
          <p:cNvPr id="7" name="תיבת טקסט 6">
            <a:extLst>
              <a:ext uri="{FF2B5EF4-FFF2-40B4-BE49-F238E27FC236}">
                <a16:creationId xmlns:a16="http://schemas.microsoft.com/office/drawing/2014/main" id="{0DD588B5-B12C-7534-0E98-252FB836F0EE}"/>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spTree>
    <p:extLst>
      <p:ext uri="{BB962C8B-B14F-4D97-AF65-F5344CB8AC3E}">
        <p14:creationId xmlns:p14="http://schemas.microsoft.com/office/powerpoint/2010/main" val="384180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17748" y="369939"/>
            <a:ext cx="11305256" cy="5911552"/>
          </a:xfrm>
        </p:spPr>
        <p:txBody>
          <a:bodyPr rtlCol="1"/>
          <a:lstStyle/>
          <a:p>
            <a:pPr marL="0" indent="0" algn="ctr" rtl="1">
              <a:buNone/>
            </a:pPr>
            <a:r>
              <a:rPr lang="he-IL" b="1" dirty="0">
                <a:latin typeface="Tahoma" panose="020B0604030504040204" pitchFamily="34" charset="0"/>
                <a:ea typeface="Tahoma" panose="020B0604030504040204" pitchFamily="34" charset="0"/>
                <a:cs typeface="Tahoma" panose="020B0604030504040204" pitchFamily="34" charset="0"/>
              </a:rPr>
              <a:t>ארבע פגיעויות </a:t>
            </a:r>
            <a:r>
              <a:rPr lang="en-US" b="1" dirty="0">
                <a:latin typeface="Tahoma" panose="020B0604030504040204" pitchFamily="34" charset="0"/>
                <a:ea typeface="Tahoma" panose="020B0604030504040204" pitchFamily="34" charset="0"/>
                <a:cs typeface="Tahoma" panose="020B0604030504040204" pitchFamily="34" charset="0"/>
              </a:rPr>
              <a:t>SSH </a:t>
            </a:r>
            <a:r>
              <a:rPr lang="he-IL" b="1" dirty="0">
                <a:latin typeface="Tahoma" panose="020B0604030504040204" pitchFamily="34" charset="0"/>
                <a:ea typeface="Tahoma" panose="020B0604030504040204" pitchFamily="34" charset="0"/>
                <a:cs typeface="Tahoma" panose="020B0604030504040204" pitchFamily="34" charset="0"/>
              </a:rPr>
              <a:t> שחשוב להכיר</a:t>
            </a:r>
          </a:p>
          <a:p>
            <a:pPr marL="0" indent="0" rtl="1">
              <a:lnSpc>
                <a:spcPct val="100000"/>
              </a:lnSpc>
              <a:buNone/>
            </a:pPr>
            <a:r>
              <a:rPr lang="he-IL" sz="2000" b="1" dirty="0">
                <a:latin typeface="Tahoma" panose="020B0604030504040204" pitchFamily="34" charset="0"/>
                <a:ea typeface="Tahoma" panose="020B0604030504040204" pitchFamily="34" charset="0"/>
                <a:cs typeface="Tahoma" panose="020B0604030504040204" pitchFamily="34" charset="0"/>
              </a:rPr>
              <a:t>1)</a:t>
            </a:r>
            <a:r>
              <a:rPr lang="en-US" sz="2000" b="1" dirty="0">
                <a:latin typeface="Tahoma" panose="020B0604030504040204" pitchFamily="34" charset="0"/>
                <a:ea typeface="Tahoma" panose="020B0604030504040204" pitchFamily="34" charset="0"/>
                <a:cs typeface="Tahoma" panose="020B0604030504040204" pitchFamily="34" charset="0"/>
              </a:rPr>
              <a:t> </a:t>
            </a:r>
            <a:r>
              <a:rPr lang="he-IL" sz="2000" b="1" dirty="0">
                <a:latin typeface="Tahoma" panose="020B0604030504040204" pitchFamily="34" charset="0"/>
                <a:ea typeface="Tahoma" panose="020B0604030504040204" pitchFamily="34" charset="0"/>
                <a:cs typeface="Tahoma" panose="020B0604030504040204" pitchFamily="34" charset="0"/>
              </a:rPr>
              <a:t>בעיות מעקב מפתח </a:t>
            </a:r>
            <a:r>
              <a:rPr lang="en-US" sz="2000" b="1" dirty="0">
                <a:latin typeface="Tahoma" panose="020B0604030504040204" pitchFamily="34" charset="0"/>
                <a:ea typeface="Tahoma" panose="020B0604030504040204" pitchFamily="34" charset="0"/>
                <a:cs typeface="Tahoma" panose="020B0604030504040204" pitchFamily="34" charset="0"/>
              </a:rPr>
              <a:t>SSH</a:t>
            </a:r>
            <a:r>
              <a:rPr lang="he-IL" sz="2000" b="1" dirty="0">
                <a:latin typeface="Tahoma" panose="020B0604030504040204" pitchFamily="34" charset="0"/>
                <a:ea typeface="Tahoma" panose="020B0604030504040204" pitchFamily="34" charset="0"/>
                <a:cs typeface="Tahoma" panose="020B0604030504040204" pitchFamily="34" charset="0"/>
              </a:rPr>
              <a:t>:</a:t>
            </a:r>
            <a:br>
              <a:rPr lang="en-US" sz="2400" dirty="0">
                <a:latin typeface="Tahoma" panose="020B0604030504040204" pitchFamily="34" charset="0"/>
                <a:ea typeface="Tahoma" panose="020B0604030504040204" pitchFamily="34" charset="0"/>
                <a:cs typeface="Tahoma" panose="020B0604030504040204" pitchFamily="34" charset="0"/>
              </a:rPr>
            </a:br>
            <a:r>
              <a:rPr lang="he-IL" sz="2000" dirty="0">
                <a:latin typeface="Tahoma" panose="020B0604030504040204" pitchFamily="34" charset="0"/>
                <a:ea typeface="Tahoma" panose="020B0604030504040204" pitchFamily="34" charset="0"/>
                <a:cs typeface="Tahoma" panose="020B0604030504040204" pitchFamily="34" charset="0"/>
              </a:rPr>
              <a:t>ארגונים בדרך כלל צוברים מספר רב של מפתחות </a:t>
            </a:r>
            <a:r>
              <a:rPr lang="en-US" sz="2000" dirty="0">
                <a:latin typeface="Tahoma" panose="020B0604030504040204" pitchFamily="34" charset="0"/>
                <a:ea typeface="Tahoma" panose="020B0604030504040204" pitchFamily="34" charset="0"/>
                <a:cs typeface="Tahoma" panose="020B0604030504040204" pitchFamily="34" charset="0"/>
              </a:rPr>
              <a:t> SSH </a:t>
            </a:r>
            <a:r>
              <a:rPr lang="he-IL" sz="2000" dirty="0">
                <a:latin typeface="Tahoma" panose="020B0604030504040204" pitchFamily="34" charset="0"/>
                <a:ea typeface="Tahoma" panose="020B0604030504040204" pitchFamily="34" charset="0"/>
                <a:cs typeface="Tahoma" panose="020B0604030504040204" pitchFamily="34" charset="0"/>
              </a:rPr>
              <a:t>מכיוון שמשתמשי קצה יכולים ליצור מפתחות </a:t>
            </a:r>
            <a:r>
              <a:rPr lang="en-US" sz="2000" dirty="0">
                <a:latin typeface="Tahoma" panose="020B0604030504040204" pitchFamily="34" charset="0"/>
                <a:ea typeface="Tahoma" panose="020B0604030504040204" pitchFamily="34" charset="0"/>
                <a:cs typeface="Tahoma" panose="020B0604030504040204" pitchFamily="34" charset="0"/>
              </a:rPr>
              <a:t> SSH </a:t>
            </a:r>
            <a:r>
              <a:rPr lang="he-IL" sz="2000" dirty="0">
                <a:latin typeface="Tahoma" panose="020B0604030504040204" pitchFamily="34" charset="0"/>
                <a:ea typeface="Tahoma" panose="020B0604030504040204" pitchFamily="34" charset="0"/>
                <a:cs typeface="Tahoma" panose="020B0604030504040204" pitchFamily="34" charset="0"/>
              </a:rPr>
              <a:t>חדשים או אפילו לשכפל</a:t>
            </a:r>
            <a:r>
              <a:rPr lang="he-IL" sz="2000" dirty="0"/>
              <a:t> </a:t>
            </a:r>
            <a:r>
              <a:rPr lang="he-IL" sz="2000" dirty="0">
                <a:latin typeface="Tahoma" panose="020B0604030504040204" pitchFamily="34" charset="0"/>
                <a:ea typeface="Tahoma" panose="020B0604030504040204" pitchFamily="34" charset="0"/>
                <a:cs typeface="Tahoma" panose="020B0604030504040204" pitchFamily="34" charset="0"/>
              </a:rPr>
              <a:t>אותם ללא פיקוח.</a:t>
            </a:r>
            <a:br>
              <a:rPr lang="en-US" sz="2000" dirty="0">
                <a:latin typeface="Tahoma" panose="020B0604030504040204" pitchFamily="34" charset="0"/>
                <a:ea typeface="Tahoma" panose="020B0604030504040204" pitchFamily="34" charset="0"/>
                <a:cs typeface="Tahoma" panose="020B0604030504040204" pitchFamily="34" charset="0"/>
              </a:rPr>
            </a:br>
            <a:r>
              <a:rPr lang="he-IL" sz="2000" u="sng" dirty="0"/>
              <a:t>כתוצאה מכך</a:t>
            </a:r>
            <a:r>
              <a:rPr lang="he-IL" sz="2000" dirty="0"/>
              <a:t>, יכולים להיות מפתחות </a:t>
            </a:r>
            <a:r>
              <a:rPr lang="en-US" sz="2000" dirty="0"/>
              <a:t>SSH</a:t>
            </a:r>
            <a:r>
              <a:rPr lang="he-IL" sz="2000" dirty="0"/>
              <a:t> רבים שלא בשימוש, דבר המהווה נקודת כניסה לתוקף לרשת אותן מפתחות ולהתחזות לעובד.</a:t>
            </a:r>
          </a:p>
          <a:p>
            <a:pPr marL="0" indent="0" rtl="1">
              <a:lnSpc>
                <a:spcPct val="100000"/>
              </a:lnSpc>
              <a:buNone/>
            </a:pPr>
            <a:endParaRPr lang="he-IL" sz="2000" dirty="0"/>
          </a:p>
          <a:p>
            <a:pPr marL="0" indent="0" rtl="1">
              <a:lnSpc>
                <a:spcPct val="100000"/>
              </a:lnSpc>
              <a:buNone/>
            </a:pPr>
            <a:r>
              <a:rPr lang="he-IL" sz="2000" b="1" dirty="0">
                <a:latin typeface="Tahoma" panose="020B0604030504040204" pitchFamily="34" charset="0"/>
                <a:ea typeface="Tahoma" panose="020B0604030504040204" pitchFamily="34" charset="0"/>
                <a:cs typeface="Tahoma" panose="020B0604030504040204" pitchFamily="34" charset="0"/>
              </a:rPr>
              <a:t>2) שיתוף מפתחות </a:t>
            </a:r>
            <a:r>
              <a:rPr lang="en-US" sz="2000" b="1" dirty="0">
                <a:latin typeface="Tahoma" panose="020B0604030504040204" pitchFamily="34" charset="0"/>
                <a:ea typeface="Tahoma" panose="020B0604030504040204" pitchFamily="34" charset="0"/>
                <a:cs typeface="Tahoma" panose="020B0604030504040204" pitchFamily="34" charset="0"/>
              </a:rPr>
              <a:t>SSH</a:t>
            </a:r>
            <a:r>
              <a:rPr lang="he-IL" sz="2000" b="1" dirty="0">
                <a:latin typeface="Tahoma" panose="020B0604030504040204" pitchFamily="34" charset="0"/>
                <a:ea typeface="Tahoma" panose="020B0604030504040204" pitchFamily="34" charset="0"/>
                <a:cs typeface="Tahoma" panose="020B0604030504040204" pitchFamily="34" charset="0"/>
              </a:rPr>
              <a:t>:</a:t>
            </a:r>
            <a:endParaRPr lang="en-US" sz="2000" b="1" dirty="0">
              <a:latin typeface="Tahoma" panose="020B0604030504040204" pitchFamily="34" charset="0"/>
              <a:ea typeface="Tahoma" panose="020B0604030504040204" pitchFamily="34" charset="0"/>
              <a:cs typeface="Tahoma" panose="020B0604030504040204" pitchFamily="34" charset="0"/>
            </a:endParaRPr>
          </a:p>
          <a:p>
            <a:pPr marL="0" indent="0" rtl="1">
              <a:lnSpc>
                <a:spcPct val="100000"/>
              </a:lnSpc>
              <a:buNone/>
            </a:pPr>
            <a:r>
              <a:rPr lang="he-IL" sz="2000" dirty="0">
                <a:latin typeface="Tahoma" panose="020B0604030504040204" pitchFamily="34" charset="0"/>
                <a:ea typeface="Tahoma" panose="020B0604030504040204" pitchFamily="34" charset="0"/>
                <a:cs typeface="Tahoma" panose="020B0604030504040204" pitchFamily="34" charset="0"/>
              </a:rPr>
              <a:t>מפתחות </a:t>
            </a:r>
            <a:r>
              <a:rPr lang="en-US" sz="2000" dirty="0">
                <a:latin typeface="Tahoma" panose="020B0604030504040204" pitchFamily="34" charset="0"/>
                <a:ea typeface="Tahoma" panose="020B0604030504040204" pitchFamily="34" charset="0"/>
                <a:cs typeface="Tahoma" panose="020B0604030504040204" pitchFamily="34" charset="0"/>
              </a:rPr>
              <a:t>SSH </a:t>
            </a:r>
            <a:r>
              <a:rPr lang="he-IL" sz="2000" dirty="0">
                <a:latin typeface="Tahoma" panose="020B0604030504040204" pitchFamily="34" charset="0"/>
                <a:ea typeface="Tahoma" panose="020B0604030504040204" pitchFamily="34" charset="0"/>
                <a:cs typeface="Tahoma" panose="020B0604030504040204" pitchFamily="34" charset="0"/>
              </a:rPr>
              <a:t> משותפים או משוכפלים לרוב על פני קבוצה משותפת של עובדים או שרתים ורכיבי תשתית. </a:t>
            </a:r>
            <a:br>
              <a:rPr lang="en-US" sz="2000" dirty="0">
                <a:latin typeface="Tahoma" panose="020B0604030504040204" pitchFamily="34" charset="0"/>
                <a:ea typeface="Tahoma" panose="020B0604030504040204" pitchFamily="34" charset="0"/>
                <a:cs typeface="Tahoma" panose="020B0604030504040204" pitchFamily="34" charset="0"/>
              </a:rPr>
            </a:br>
            <a:r>
              <a:rPr lang="he-IL" sz="2000" dirty="0">
                <a:latin typeface="Tahoma" panose="020B0604030504040204" pitchFamily="34" charset="0"/>
                <a:ea typeface="Tahoma" panose="020B0604030504040204" pitchFamily="34" charset="0"/>
                <a:cs typeface="Tahoma" panose="020B0604030504040204" pitchFamily="34" charset="0"/>
              </a:rPr>
              <a:t>בטווח הקצר: מקלה על העבודה של צוות </a:t>
            </a:r>
            <a:r>
              <a:rPr lang="en-US" sz="2000" dirty="0">
                <a:latin typeface="Tahoma" panose="020B0604030504040204" pitchFamily="34" charset="0"/>
                <a:ea typeface="Tahoma" panose="020B0604030504040204" pitchFamily="34" charset="0"/>
                <a:cs typeface="Tahoma" panose="020B0604030504040204" pitchFamily="34" charset="0"/>
              </a:rPr>
              <a:t>IT</a:t>
            </a:r>
            <a:r>
              <a:rPr lang="he-IL" sz="2000" dirty="0">
                <a:latin typeface="Tahoma" panose="020B0604030504040204" pitchFamily="34" charset="0"/>
                <a:ea typeface="Tahoma" panose="020B0604030504040204" pitchFamily="34" charset="0"/>
                <a:cs typeface="Tahoma" panose="020B0604030504040204" pitchFamily="34" charset="0"/>
              </a:rPr>
              <a:t>.</a:t>
            </a:r>
            <a:br>
              <a:rPr lang="en-US" sz="2000" dirty="0">
                <a:latin typeface="Tahoma" panose="020B0604030504040204" pitchFamily="34" charset="0"/>
                <a:ea typeface="Tahoma" panose="020B0604030504040204" pitchFamily="34" charset="0"/>
                <a:cs typeface="Tahoma" panose="020B0604030504040204" pitchFamily="34" charset="0"/>
              </a:rPr>
            </a:br>
            <a:r>
              <a:rPr lang="he-IL" sz="2000" dirty="0">
                <a:latin typeface="Tahoma" panose="020B0604030504040204" pitchFamily="34" charset="0"/>
                <a:ea typeface="Tahoma" panose="020B0604030504040204" pitchFamily="34" charset="0"/>
                <a:cs typeface="Tahoma" panose="020B0604030504040204" pitchFamily="34" charset="0"/>
              </a:rPr>
              <a:t>בטווח הארוך: מקלה על עבודתם של תוקפים. </a:t>
            </a:r>
          </a:p>
        </p:txBody>
      </p:sp>
      <p:sp>
        <p:nvSpPr>
          <p:cNvPr id="6" name="תיבת טקסט 5">
            <a:extLst>
              <a:ext uri="{FF2B5EF4-FFF2-40B4-BE49-F238E27FC236}">
                <a16:creationId xmlns:a16="http://schemas.microsoft.com/office/drawing/2014/main" id="{27A5A932-81ED-45C9-4D2B-6FAB2D9B3FB6}"/>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תיבת טקסט 7">
            <a:extLst>
              <a:ext uri="{FF2B5EF4-FFF2-40B4-BE49-F238E27FC236}">
                <a16:creationId xmlns:a16="http://schemas.microsoft.com/office/drawing/2014/main" id="{E468A80A-2141-92A5-7859-29ECBAF60045}"/>
              </a:ext>
            </a:extLst>
          </p:cNvPr>
          <p:cNvSpPr txBox="1"/>
          <p:nvPr/>
        </p:nvSpPr>
        <p:spPr>
          <a:xfrm>
            <a:off x="333772" y="332656"/>
            <a:ext cx="11665295" cy="5139869"/>
          </a:xfrm>
          <a:prstGeom prst="rect">
            <a:avLst/>
          </a:prstGeom>
          <a:noFill/>
        </p:spPr>
        <p:txBody>
          <a:bodyPr wrap="square">
            <a:spAutoFit/>
          </a:bodyPr>
          <a:lstStyle/>
          <a:p>
            <a:pPr marL="0" indent="0" algn="ctr" rtl="1">
              <a:buNone/>
            </a:pPr>
            <a:r>
              <a:rPr lang="he-IL" b="1" dirty="0">
                <a:latin typeface="Tahoma" panose="020B0604030504040204" pitchFamily="34" charset="0"/>
                <a:ea typeface="Tahoma" panose="020B0604030504040204" pitchFamily="34" charset="0"/>
                <a:cs typeface="Tahoma" panose="020B0604030504040204" pitchFamily="34" charset="0"/>
              </a:rPr>
              <a:t>ארבע פגיעויות </a:t>
            </a:r>
            <a:r>
              <a:rPr lang="en-US" b="1" dirty="0">
                <a:latin typeface="Tahoma" panose="020B0604030504040204" pitchFamily="34" charset="0"/>
                <a:ea typeface="Tahoma" panose="020B0604030504040204" pitchFamily="34" charset="0"/>
                <a:cs typeface="Tahoma" panose="020B0604030504040204" pitchFamily="34" charset="0"/>
              </a:rPr>
              <a:t>SSH </a:t>
            </a:r>
            <a:r>
              <a:rPr lang="he-IL" b="1" dirty="0">
                <a:latin typeface="Tahoma" panose="020B0604030504040204" pitchFamily="34" charset="0"/>
                <a:ea typeface="Tahoma" panose="020B0604030504040204" pitchFamily="34" charset="0"/>
                <a:cs typeface="Tahoma" panose="020B0604030504040204" pitchFamily="34" charset="0"/>
              </a:rPr>
              <a:t> שחשוב להכיר המשך...</a:t>
            </a:r>
          </a:p>
          <a:p>
            <a:pPr marL="0" indent="0" algn="ctr" rtl="1">
              <a:buNone/>
            </a:pPr>
            <a:endParaRPr lang="he-IL" b="1" dirty="0">
              <a:latin typeface="Tahoma" panose="020B0604030504040204" pitchFamily="34" charset="0"/>
              <a:ea typeface="Tahoma" panose="020B0604030504040204" pitchFamily="34" charset="0"/>
              <a:cs typeface="Tahoma" panose="020B0604030504040204" pitchFamily="34" charset="0"/>
            </a:endParaRPr>
          </a:p>
          <a:p>
            <a:pPr marL="0" indent="0" algn="ctr" rtl="1">
              <a:buNone/>
            </a:pPr>
            <a:endParaRPr lang="he-IL" b="1" dirty="0">
              <a:latin typeface="Tahoma" panose="020B0604030504040204" pitchFamily="34" charset="0"/>
              <a:ea typeface="Tahoma" panose="020B0604030504040204" pitchFamily="34" charset="0"/>
              <a:cs typeface="Tahoma" panose="020B0604030504040204" pitchFamily="34" charset="0"/>
            </a:endParaRPr>
          </a:p>
          <a:p>
            <a:pPr marL="0" indent="0" rtl="1">
              <a:buNone/>
            </a:pPr>
            <a:r>
              <a:rPr lang="he-IL" sz="2400" b="1" dirty="0">
                <a:latin typeface="Tahoma" panose="020B0604030504040204" pitchFamily="34" charset="0"/>
                <a:ea typeface="Tahoma" panose="020B0604030504040204" pitchFamily="34" charset="0"/>
                <a:cs typeface="Tahoma" panose="020B0604030504040204" pitchFamily="34" charset="0"/>
              </a:rPr>
              <a:t>3)</a:t>
            </a:r>
            <a:r>
              <a:rPr lang="en-US" sz="2400" b="1" dirty="0">
                <a:latin typeface="Tahoma" panose="020B0604030504040204" pitchFamily="34" charset="0"/>
                <a:ea typeface="Tahoma" panose="020B0604030504040204" pitchFamily="34" charset="0"/>
                <a:cs typeface="Tahoma" panose="020B0604030504040204" pitchFamily="34" charset="0"/>
              </a:rPr>
              <a:t> </a:t>
            </a:r>
            <a:r>
              <a:rPr lang="he-IL" sz="2400" b="1" dirty="0">
                <a:latin typeface="Tahoma" panose="020B0604030504040204" pitchFamily="34" charset="0"/>
                <a:ea typeface="Tahoma" panose="020B0604030504040204" pitchFamily="34" charset="0"/>
                <a:cs typeface="Tahoma" panose="020B0604030504040204" pitchFamily="34" charset="0"/>
              </a:rPr>
              <a:t>מפתחות </a:t>
            </a:r>
            <a:r>
              <a:rPr lang="en-US" sz="2400" b="1" dirty="0">
                <a:latin typeface="Tahoma" panose="020B0604030504040204" pitchFamily="34" charset="0"/>
                <a:ea typeface="Tahoma" panose="020B0604030504040204" pitchFamily="34" charset="0"/>
                <a:cs typeface="Tahoma" panose="020B0604030504040204" pitchFamily="34" charset="0"/>
              </a:rPr>
              <a:t> SSH </a:t>
            </a:r>
            <a:r>
              <a:rPr lang="he-IL" sz="2400" b="1" dirty="0">
                <a:latin typeface="Tahoma" panose="020B0604030504040204" pitchFamily="34" charset="0"/>
                <a:ea typeface="Tahoma" panose="020B0604030504040204" pitchFamily="34" charset="0"/>
                <a:cs typeface="Tahoma" panose="020B0604030504040204" pitchFamily="34" charset="0"/>
              </a:rPr>
              <a:t>סטטיים:</a:t>
            </a:r>
            <a:br>
              <a:rPr lang="en-US" dirty="0">
                <a:latin typeface="Tahoma" panose="020B0604030504040204" pitchFamily="34" charset="0"/>
                <a:ea typeface="Tahoma" panose="020B0604030504040204" pitchFamily="34" charset="0"/>
                <a:cs typeface="Tahoma" panose="020B0604030504040204" pitchFamily="34" charset="0"/>
              </a:rPr>
            </a:br>
            <a:r>
              <a:rPr lang="he-IL" sz="2000" dirty="0">
                <a:latin typeface="Tahoma" panose="020B0604030504040204" pitchFamily="34" charset="0"/>
                <a:ea typeface="Tahoma" panose="020B0604030504040204" pitchFamily="34" charset="0"/>
                <a:cs typeface="Tahoma" panose="020B0604030504040204" pitchFamily="34" charset="0"/>
              </a:rPr>
              <a:t>מנהלי </a:t>
            </a:r>
            <a:r>
              <a:rPr lang="en-US" sz="2000" dirty="0">
                <a:latin typeface="Tahoma" panose="020B0604030504040204" pitchFamily="34" charset="0"/>
                <a:ea typeface="Tahoma" panose="020B0604030504040204" pitchFamily="34" charset="0"/>
                <a:cs typeface="Tahoma" panose="020B0604030504040204" pitchFamily="34" charset="0"/>
              </a:rPr>
              <a:t>IT </a:t>
            </a:r>
            <a:r>
              <a:rPr lang="he-IL" sz="2000" dirty="0">
                <a:latin typeface="Tahoma" panose="020B0604030504040204" pitchFamily="34" charset="0"/>
                <a:ea typeface="Tahoma" panose="020B0604030504040204" pitchFamily="34" charset="0"/>
                <a:cs typeface="Tahoma" panose="020B0604030504040204" pitchFamily="34" charset="0"/>
              </a:rPr>
              <a:t> ואנשי אבטחה רבים נמנעים משינוי או מיצירת מפתחות סטטיים מחשש שרכיב קריטי או עובד עלול להישכח.</a:t>
            </a:r>
            <a:br>
              <a:rPr lang="en-US" sz="2000" dirty="0">
                <a:latin typeface="Tahoma" panose="020B0604030504040204" pitchFamily="34" charset="0"/>
                <a:ea typeface="Tahoma" panose="020B0604030504040204" pitchFamily="34" charset="0"/>
                <a:cs typeface="Tahoma" panose="020B0604030504040204" pitchFamily="34" charset="0"/>
              </a:rPr>
            </a:br>
            <a:r>
              <a:rPr lang="he-IL" sz="2000" dirty="0">
                <a:latin typeface="Tahoma" panose="020B0604030504040204" pitchFamily="34" charset="0"/>
                <a:ea typeface="Tahoma" panose="020B0604030504040204" pitchFamily="34" charset="0"/>
                <a:cs typeface="Tahoma" panose="020B0604030504040204" pitchFamily="34" charset="0"/>
              </a:rPr>
              <a:t>כתוצאה מכך נגרמת עלייה במפתחות </a:t>
            </a:r>
            <a:r>
              <a:rPr lang="en-US" sz="2000" dirty="0">
                <a:latin typeface="Tahoma" panose="020B0604030504040204" pitchFamily="34" charset="0"/>
                <a:ea typeface="Tahoma" panose="020B0604030504040204" pitchFamily="34" charset="0"/>
                <a:cs typeface="Tahoma" panose="020B0604030504040204" pitchFamily="34" charset="0"/>
              </a:rPr>
              <a:t>SSH </a:t>
            </a:r>
            <a:r>
              <a:rPr lang="he-IL" sz="2000" dirty="0">
                <a:latin typeface="Tahoma" panose="020B0604030504040204" pitchFamily="34" charset="0"/>
                <a:ea typeface="Tahoma" panose="020B0604030504040204" pitchFamily="34" charset="0"/>
                <a:cs typeface="Tahoma" panose="020B0604030504040204" pitchFamily="34" charset="0"/>
              </a:rPr>
              <a:t> סטטיים, ולכן התוקפים מצליחים לסכן מפתח ללא שינוי, להשתמש בו כדי לנוע לרוחב בארגון ולקבל גישה קבועה ובלתי מורשית לנתונים ולנכסים רגישים.</a:t>
            </a:r>
          </a:p>
          <a:p>
            <a:pPr marL="0" indent="0" rtl="1">
              <a:buNone/>
            </a:pPr>
            <a:endParaRPr lang="he-IL" dirty="0">
              <a:latin typeface="Tahoma" panose="020B0604030504040204" pitchFamily="34" charset="0"/>
              <a:ea typeface="Tahoma" panose="020B0604030504040204" pitchFamily="34" charset="0"/>
              <a:cs typeface="Tahoma" panose="020B0604030504040204" pitchFamily="34" charset="0"/>
            </a:endParaRPr>
          </a:p>
          <a:p>
            <a:pPr marL="0" indent="0" rtl="1">
              <a:buNone/>
            </a:pPr>
            <a:br>
              <a:rPr lang="en-US" sz="2400" dirty="0">
                <a:latin typeface="Tahoma" panose="020B0604030504040204" pitchFamily="34" charset="0"/>
                <a:ea typeface="Tahoma" panose="020B0604030504040204" pitchFamily="34" charset="0"/>
                <a:cs typeface="Tahoma" panose="020B0604030504040204" pitchFamily="34" charset="0"/>
              </a:rPr>
            </a:br>
            <a:r>
              <a:rPr lang="he-IL" b="1" dirty="0">
                <a:latin typeface="Tahoma" panose="020B0604030504040204" pitchFamily="34" charset="0"/>
                <a:ea typeface="Tahoma" panose="020B0604030504040204" pitchFamily="34" charset="0"/>
                <a:cs typeface="Tahoma" panose="020B0604030504040204" pitchFamily="34" charset="0"/>
              </a:rPr>
              <a:t>4</a:t>
            </a:r>
            <a:r>
              <a:rPr lang="he-IL" sz="2400" b="1" dirty="0">
                <a:latin typeface="Tahoma" panose="020B0604030504040204" pitchFamily="34" charset="0"/>
                <a:ea typeface="Tahoma" panose="020B0604030504040204" pitchFamily="34" charset="0"/>
                <a:cs typeface="Tahoma" panose="020B0604030504040204" pitchFamily="34" charset="0"/>
              </a:rPr>
              <a:t>) מפתחות </a:t>
            </a:r>
            <a:r>
              <a:rPr lang="en-US" sz="2400" b="1" dirty="0">
                <a:latin typeface="Tahoma" panose="020B0604030504040204" pitchFamily="34" charset="0"/>
                <a:ea typeface="Tahoma" panose="020B0604030504040204" pitchFamily="34" charset="0"/>
                <a:cs typeface="Tahoma" panose="020B0604030504040204" pitchFamily="34" charset="0"/>
              </a:rPr>
              <a:t>SSH </a:t>
            </a:r>
            <a:r>
              <a:rPr lang="he-IL" sz="2400" b="1" dirty="0">
                <a:latin typeface="Tahoma" panose="020B0604030504040204" pitchFamily="34" charset="0"/>
                <a:ea typeface="Tahoma" panose="020B0604030504040204" pitchFamily="34" charset="0"/>
                <a:cs typeface="Tahoma" panose="020B0604030504040204" pitchFamily="34" charset="0"/>
              </a:rPr>
              <a:t> משובצים: </a:t>
            </a:r>
            <a:br>
              <a:rPr lang="en-US" sz="2400" b="1" dirty="0">
                <a:latin typeface="Tahoma" panose="020B0604030504040204" pitchFamily="34" charset="0"/>
                <a:ea typeface="Tahoma" panose="020B0604030504040204" pitchFamily="34" charset="0"/>
                <a:cs typeface="Tahoma" panose="020B0604030504040204" pitchFamily="34" charset="0"/>
              </a:rPr>
            </a:br>
            <a:r>
              <a:rPr lang="he-IL" sz="2000" dirty="0">
                <a:latin typeface="Tahoma" panose="020B0604030504040204" pitchFamily="34" charset="0"/>
                <a:ea typeface="Tahoma" panose="020B0604030504040204" pitchFamily="34" charset="0"/>
                <a:cs typeface="Tahoma" panose="020B0604030504040204" pitchFamily="34" charset="0"/>
              </a:rPr>
              <a:t>מפתחות </a:t>
            </a:r>
            <a:r>
              <a:rPr lang="en-US" sz="2000" dirty="0">
                <a:latin typeface="Tahoma" panose="020B0604030504040204" pitchFamily="34" charset="0"/>
                <a:ea typeface="Tahoma" panose="020B0604030504040204" pitchFamily="34" charset="0"/>
                <a:cs typeface="Tahoma" panose="020B0604030504040204" pitchFamily="34" charset="0"/>
              </a:rPr>
              <a:t>SSH </a:t>
            </a:r>
            <a:r>
              <a:rPr lang="he-IL" sz="2000" dirty="0">
                <a:latin typeface="Tahoma" panose="020B0604030504040204" pitchFamily="34" charset="0"/>
                <a:ea typeface="Tahoma" panose="020B0604030504040204" pitchFamily="34" charset="0"/>
                <a:cs typeface="Tahoma" panose="020B0604030504040204" pitchFamily="34" charset="0"/>
              </a:rPr>
              <a:t> מוטמעים לעתים קרובות בתוך יישומים או סקריפטים. מנהלי מערכת חוששים לעתים קרובות לשנות אותם.</a:t>
            </a:r>
            <a:br>
              <a:rPr lang="en-US" sz="2000" dirty="0">
                <a:latin typeface="Tahoma" panose="020B0604030504040204" pitchFamily="34" charset="0"/>
                <a:ea typeface="Tahoma" panose="020B0604030504040204" pitchFamily="34" charset="0"/>
                <a:cs typeface="Tahoma" panose="020B0604030504040204" pitchFamily="34" charset="0"/>
              </a:rPr>
            </a:br>
            <a:r>
              <a:rPr lang="he-IL" sz="2000" dirty="0">
                <a:latin typeface="Tahoma" panose="020B0604030504040204" pitchFamily="34" charset="0"/>
                <a:ea typeface="Tahoma" panose="020B0604030504040204" pitchFamily="34" charset="0"/>
                <a:cs typeface="Tahoma" panose="020B0604030504040204" pitchFamily="34" charset="0"/>
              </a:rPr>
              <a:t>כתוצאה מכך, מפתחות </a:t>
            </a:r>
            <a:r>
              <a:rPr lang="en-US" sz="2000" dirty="0">
                <a:latin typeface="Tahoma" panose="020B0604030504040204" pitchFamily="34" charset="0"/>
                <a:ea typeface="Tahoma" panose="020B0604030504040204" pitchFamily="34" charset="0"/>
                <a:cs typeface="Tahoma" panose="020B0604030504040204" pitchFamily="34" charset="0"/>
              </a:rPr>
              <a:t> SSH </a:t>
            </a:r>
            <a:r>
              <a:rPr lang="he-IL" sz="2000" dirty="0">
                <a:latin typeface="Tahoma" panose="020B0604030504040204" pitchFamily="34" charset="0"/>
                <a:ea typeface="Tahoma" panose="020B0604030504040204" pitchFamily="34" charset="0"/>
                <a:cs typeface="Tahoma" panose="020B0604030504040204" pitchFamily="34" charset="0"/>
              </a:rPr>
              <a:t>סטטיים המוטמעים ביישומים, בקוד ובסקריפטים יכולים להוביל לדלתות אחוריות מתמשכות לתוקפים.</a:t>
            </a:r>
            <a:endParaRPr lang="he-IL" sz="2400" dirty="0">
              <a:latin typeface="Tahoma" panose="020B0604030504040204" pitchFamily="34" charset="0"/>
              <a:ea typeface="Tahoma" panose="020B0604030504040204" pitchFamily="34" charset="0"/>
              <a:cs typeface="Tahoma" panose="020B0604030504040204" pitchFamily="34" charset="0"/>
            </a:endParaRPr>
          </a:p>
        </p:txBody>
      </p:sp>
      <p:sp>
        <p:nvSpPr>
          <p:cNvPr id="10" name="תיבת טקסט 9">
            <a:extLst>
              <a:ext uri="{FF2B5EF4-FFF2-40B4-BE49-F238E27FC236}">
                <a16:creationId xmlns:a16="http://schemas.microsoft.com/office/drawing/2014/main" id="{DD604DDB-4DCA-7597-1987-E1A6A58C4A92}"/>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859FCE-E118-4C37-64C7-4F0B44B9CC87}"/>
              </a:ext>
            </a:extLst>
          </p:cNvPr>
          <p:cNvSpPr>
            <a:spLocks noGrp="1"/>
          </p:cNvSpPr>
          <p:nvPr>
            <p:ph type="title"/>
          </p:nvPr>
        </p:nvSpPr>
        <p:spPr/>
        <p:txBody>
          <a:bodyPr/>
          <a:lstStyle/>
          <a:p>
            <a:r>
              <a:rPr lang="he-IL" dirty="0"/>
              <a:t>יתרונות וחסרונות בשימוש בפרוטוקול </a:t>
            </a:r>
            <a:r>
              <a:rPr lang="en-US" dirty="0"/>
              <a:t>SSH</a:t>
            </a:r>
            <a:endParaRPr lang="he-IL" dirty="0"/>
          </a:p>
        </p:txBody>
      </p:sp>
      <p:sp>
        <p:nvSpPr>
          <p:cNvPr id="4" name="מציין מיקום תוכן 3">
            <a:extLst>
              <a:ext uri="{FF2B5EF4-FFF2-40B4-BE49-F238E27FC236}">
                <a16:creationId xmlns:a16="http://schemas.microsoft.com/office/drawing/2014/main" id="{D8C91E33-463D-1509-FE0C-D0295FAA3445}"/>
              </a:ext>
            </a:extLst>
          </p:cNvPr>
          <p:cNvSpPr>
            <a:spLocks noGrp="1"/>
          </p:cNvSpPr>
          <p:nvPr>
            <p:ph sz="half" idx="2"/>
          </p:nvPr>
        </p:nvSpPr>
        <p:spPr>
          <a:xfrm>
            <a:off x="477789" y="1706880"/>
            <a:ext cx="10565654" cy="4465320"/>
          </a:xfrm>
        </p:spPr>
        <p:txBody>
          <a:bodyPr>
            <a:normAutofit/>
          </a:bodyPr>
          <a:lstStyle/>
          <a:p>
            <a:pPr marL="0" indent="0">
              <a:buNone/>
            </a:pPr>
            <a:r>
              <a:rPr lang="he-IL" dirty="0"/>
              <a:t>יתרונות:</a:t>
            </a:r>
          </a:p>
          <a:p>
            <a:r>
              <a:rPr lang="en-US" sz="2000" dirty="0"/>
              <a:t>SSH </a:t>
            </a:r>
            <a:r>
              <a:rPr lang="he-IL" sz="2000" dirty="0"/>
              <a:t> מאפשר הצפנת נתונים כך שאותם תוקפים זדוניים לא יוכלו לגשת לפרטי המשתמש ולסיסמאות שלך. </a:t>
            </a:r>
          </a:p>
          <a:p>
            <a:r>
              <a:rPr lang="he-IL" sz="2000" dirty="0"/>
              <a:t>ניתוב מקור </a:t>
            </a:r>
            <a:r>
              <a:rPr lang="en-US" sz="2000" dirty="0"/>
              <a:t>IP</a:t>
            </a:r>
            <a:r>
              <a:rPr lang="he-IL" sz="2000" dirty="0"/>
              <a:t>- הוא יכול לשמש גם משתמשים זדוניים כדי לגרום למכונה לחשוב שהיא מדברת עם מכשיר אחר</a:t>
            </a:r>
          </a:p>
          <a:p>
            <a:r>
              <a:rPr lang="he-IL" sz="2000" dirty="0"/>
              <a:t>זיוף </a:t>
            </a:r>
            <a:r>
              <a:rPr lang="en-US" sz="2000" dirty="0"/>
              <a:t>DNS</a:t>
            </a:r>
            <a:r>
              <a:rPr lang="he-IL" sz="2000" dirty="0"/>
              <a:t>-זה גורם לשרת השמות להחזיר כתובת </a:t>
            </a:r>
            <a:r>
              <a:rPr lang="en-US" sz="2000" dirty="0"/>
              <a:t>IP </a:t>
            </a:r>
            <a:r>
              <a:rPr lang="he-IL" sz="2000" dirty="0"/>
              <a:t> שגויה כדי שיוכל להפנות תנועה למחשב אחר. </a:t>
            </a:r>
          </a:p>
          <a:p>
            <a:r>
              <a:rPr lang="he-IL" sz="2000" dirty="0"/>
              <a:t>זיוף כתובות </a:t>
            </a:r>
            <a:r>
              <a:rPr lang="en-US" sz="2000" dirty="0"/>
              <a:t>IP </a:t>
            </a:r>
            <a:r>
              <a:rPr lang="he-IL" sz="2000" dirty="0"/>
              <a:t> שבו מארח מתקפה מתיימר להיות מארח מהימן על ידי שליחת מנות עם כתובת המקור של המארח המהימן.</a:t>
            </a:r>
          </a:p>
          <a:p>
            <a:r>
              <a:rPr lang="he-IL" sz="2000" dirty="0"/>
              <a:t>גיבויים והגירות יעילים- מכיוון שכל הגיבויים וההגירה יכולים להתרחש ישירות בשרת האינטרנט, הדברים מתנהלים במהירות הבזק. </a:t>
            </a:r>
          </a:p>
          <a:p>
            <a:endParaRPr lang="he-IL" sz="2000" dirty="0"/>
          </a:p>
        </p:txBody>
      </p:sp>
      <p:sp>
        <p:nvSpPr>
          <p:cNvPr id="6" name="תיבת טקסט 5">
            <a:extLst>
              <a:ext uri="{FF2B5EF4-FFF2-40B4-BE49-F238E27FC236}">
                <a16:creationId xmlns:a16="http://schemas.microsoft.com/office/drawing/2014/main" id="{ACCBEAF7-A4CC-9BA0-6DA4-5381C6E057E0}"/>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spTree>
    <p:extLst>
      <p:ext uri="{BB962C8B-B14F-4D97-AF65-F5344CB8AC3E}">
        <p14:creationId xmlns:p14="http://schemas.microsoft.com/office/powerpoint/2010/main" val="396587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9FF8E26-4E10-8625-D571-1140E0E5388D}"/>
              </a:ext>
            </a:extLst>
          </p:cNvPr>
          <p:cNvSpPr>
            <a:spLocks noGrp="1"/>
          </p:cNvSpPr>
          <p:nvPr>
            <p:ph sz="half" idx="2"/>
          </p:nvPr>
        </p:nvSpPr>
        <p:spPr>
          <a:xfrm>
            <a:off x="333772" y="332656"/>
            <a:ext cx="10945215" cy="5839544"/>
          </a:xfrm>
        </p:spPr>
        <p:txBody>
          <a:bodyPr>
            <a:normAutofit/>
          </a:bodyPr>
          <a:lstStyle/>
          <a:p>
            <a:pPr marL="0" indent="0">
              <a:buNone/>
            </a:pPr>
            <a:r>
              <a:rPr lang="he-IL" dirty="0"/>
              <a:t>חסרונות:</a:t>
            </a:r>
          </a:p>
          <a:p>
            <a:r>
              <a:rPr lang="en-US" dirty="0"/>
              <a:t> </a:t>
            </a:r>
            <a:r>
              <a:rPr lang="en-US" sz="2000" dirty="0"/>
              <a:t>SSH </a:t>
            </a:r>
            <a:r>
              <a:rPr lang="he-IL" sz="2000" dirty="0"/>
              <a:t>עשוי להיות מאתגר להגדיר עבור משתמשים שאינם מתמצאים בטכנולוגיה.</a:t>
            </a:r>
            <a:endParaRPr lang="en-US" sz="2000" dirty="0"/>
          </a:p>
          <a:p>
            <a:r>
              <a:rPr lang="he-IL" sz="2000" dirty="0"/>
              <a:t>כאשר אתה מגדיר </a:t>
            </a:r>
            <a:r>
              <a:rPr lang="en-US" sz="2000" dirty="0"/>
              <a:t> SSH</a:t>
            </a:r>
            <a:r>
              <a:rPr lang="he-IL" sz="2000" dirty="0"/>
              <a:t>לאימות מפתח ציבורי, מפתחות פרטיים מאפשרים גישה לחשבונות. אם מפתח פרטי נפגע, תוקף יכול לבצע אימות לחשבונות שבהם המפתח הפרטי הוא מהימן.</a:t>
            </a:r>
          </a:p>
          <a:p>
            <a:r>
              <a:rPr lang="he-IL" sz="2000" dirty="0"/>
              <a:t>מכיוון ש-</a:t>
            </a:r>
            <a:r>
              <a:rPr lang="en-US" sz="2000" dirty="0"/>
              <a:t> SSH </a:t>
            </a:r>
            <a:r>
              <a:rPr lang="he-IL" sz="2000" dirty="0"/>
              <a:t>פועל ברמת אפליקציה, רק התעבורה מהאפליקציות שלך מוצפנת. משמעות הדבר היא שכל יישום במכשיר שלך שאתה רוצה להגן עליו יצטרך להיות מוגדר בנפרד עבור מנהרת </a:t>
            </a:r>
            <a:r>
              <a:rPr lang="en-US" sz="2000" dirty="0"/>
              <a:t>SSH</a:t>
            </a:r>
          </a:p>
          <a:p>
            <a:r>
              <a:rPr lang="en-US" sz="2000" dirty="0"/>
              <a:t> SSH</a:t>
            </a:r>
            <a:r>
              <a:rPr lang="he-IL" sz="2000" dirty="0"/>
              <a:t>משתמש ב-</a:t>
            </a:r>
            <a:r>
              <a:rPr lang="en-US" sz="2000" dirty="0"/>
              <a:t>TCP</a:t>
            </a:r>
            <a:r>
              <a:rPr lang="he-IL" sz="2000" dirty="0"/>
              <a:t>, מה שמקל על ספקי שירותי אינטרנט ושרתים לזהות את התעבורה שלו</a:t>
            </a:r>
          </a:p>
          <a:p>
            <a:r>
              <a:rPr lang="he-IL" sz="2000" dirty="0"/>
              <a:t>אין לו הגנה מפני דליפות </a:t>
            </a:r>
            <a:r>
              <a:rPr lang="en-US" sz="2000" dirty="0"/>
              <a:t>DNS</a:t>
            </a:r>
            <a:endParaRPr lang="he-IL" sz="2000" dirty="0"/>
          </a:p>
        </p:txBody>
      </p:sp>
      <p:sp>
        <p:nvSpPr>
          <p:cNvPr id="6" name="תיבת טקסט 5">
            <a:extLst>
              <a:ext uri="{FF2B5EF4-FFF2-40B4-BE49-F238E27FC236}">
                <a16:creationId xmlns:a16="http://schemas.microsoft.com/office/drawing/2014/main" id="{F45074D9-7B86-3953-4C47-DA1D9665DC49}"/>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pic>
        <p:nvPicPr>
          <p:cNvPr id="8" name="Picture 2" descr="מה היתרונות בהנחיית קבוצה דיגיטלית – הנחיית קבוצות דיגיטליות">
            <a:extLst>
              <a:ext uri="{FF2B5EF4-FFF2-40B4-BE49-F238E27FC236}">
                <a16:creationId xmlns:a16="http://schemas.microsoft.com/office/drawing/2014/main" id="{F6929C4B-F131-217F-648B-95BD33C8C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12" y="4221088"/>
            <a:ext cx="3024336" cy="2265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56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7171C0-0519-0DAA-F4A7-AD2BFF2625F0}"/>
              </a:ext>
            </a:extLst>
          </p:cNvPr>
          <p:cNvSpPr>
            <a:spLocks noGrp="1"/>
          </p:cNvSpPr>
          <p:nvPr>
            <p:ph type="title"/>
          </p:nvPr>
        </p:nvSpPr>
        <p:spPr>
          <a:xfrm>
            <a:off x="682941" y="318852"/>
            <a:ext cx="10360501" cy="733896"/>
          </a:xfrm>
        </p:spPr>
        <p:txBody>
          <a:bodyPr/>
          <a:lstStyle/>
          <a:p>
            <a:pPr algn="ctr"/>
            <a:r>
              <a:rPr lang="en-US" dirty="0"/>
              <a:t>Brute Force Attack</a:t>
            </a:r>
            <a:endParaRPr lang="he-IL" dirty="0"/>
          </a:p>
        </p:txBody>
      </p:sp>
      <p:sp>
        <p:nvSpPr>
          <p:cNvPr id="4" name="מציין מיקום תוכן 3">
            <a:extLst>
              <a:ext uri="{FF2B5EF4-FFF2-40B4-BE49-F238E27FC236}">
                <a16:creationId xmlns:a16="http://schemas.microsoft.com/office/drawing/2014/main" id="{B44229DB-DC77-371F-FB86-A8F4E839F623}"/>
              </a:ext>
            </a:extLst>
          </p:cNvPr>
          <p:cNvSpPr>
            <a:spLocks noGrp="1"/>
          </p:cNvSpPr>
          <p:nvPr>
            <p:ph sz="half" idx="2"/>
          </p:nvPr>
        </p:nvSpPr>
        <p:spPr>
          <a:xfrm>
            <a:off x="682941" y="1052748"/>
            <a:ext cx="10360501" cy="5119452"/>
          </a:xfrm>
        </p:spPr>
        <p:txBody>
          <a:bodyPr>
            <a:normAutofit/>
          </a:bodyPr>
          <a:lstStyle/>
          <a:p>
            <a:r>
              <a:rPr lang="he-IL" sz="2400" b="1" dirty="0"/>
              <a:t>מהי מתקפת </a:t>
            </a:r>
            <a:r>
              <a:rPr lang="en-US" sz="2400" b="1" dirty="0"/>
              <a:t>Brute Force </a:t>
            </a:r>
            <a:r>
              <a:rPr lang="he-IL" sz="2400" b="1" dirty="0"/>
              <a:t>?</a:t>
            </a:r>
          </a:p>
          <a:p>
            <a:pPr marL="0" indent="0">
              <a:buNone/>
            </a:pPr>
            <a:r>
              <a:rPr lang="he-IL" sz="2400" dirty="0"/>
              <a:t>מתקפת </a:t>
            </a:r>
            <a:r>
              <a:rPr lang="en-US" sz="2400" dirty="0"/>
              <a:t>Brute Force </a:t>
            </a:r>
            <a:r>
              <a:rPr lang="he-IL" sz="2400" dirty="0"/>
              <a:t>, או חיפוש ממצה, היא פריצה קריפטוגרפית המשתמשת בניסוי וטעיה כדי לנחש שילובים אפשריים של סיסמאות המשמשות לכניסות, מפתחות הצפנה או דפי אינטרנט נסתרים.</a:t>
            </a:r>
          </a:p>
          <a:p>
            <a:pPr marL="0" indent="0">
              <a:buNone/>
            </a:pPr>
            <a:r>
              <a:rPr lang="he-IL" sz="2400" b="1" dirty="0"/>
              <a:t>עד כמה מתקפות כוח גס מוצלחות?</a:t>
            </a:r>
          </a:p>
          <a:p>
            <a:pPr marL="0" indent="0">
              <a:buNone/>
            </a:pPr>
            <a:r>
              <a:rPr lang="he-IL" sz="2400" dirty="0"/>
              <a:t>לפי דוח חקירת הפרת הנתונים של </a:t>
            </a:r>
            <a:r>
              <a:rPr lang="en-US" sz="2400" dirty="0"/>
              <a:t> Verizon </a:t>
            </a:r>
            <a:r>
              <a:rPr lang="he-IL" sz="2400" dirty="0"/>
              <a:t>לשנת 2020: למעלה מ-80% מהפרות ב-</a:t>
            </a:r>
            <a:r>
              <a:rPr lang="en-US" sz="2400" dirty="0"/>
              <a:t> Hacking</a:t>
            </a:r>
            <a:r>
              <a:rPr lang="he-IL" sz="2400" dirty="0"/>
              <a:t>כרוכות בכוח אכזרי או שימוש באישורים שאבדו או נגנבו.</a:t>
            </a:r>
          </a:p>
          <a:p>
            <a:pPr marL="0" indent="0">
              <a:buNone/>
            </a:pPr>
            <a:endParaRPr lang="he-IL" dirty="0"/>
          </a:p>
        </p:txBody>
      </p:sp>
      <p:sp>
        <p:nvSpPr>
          <p:cNvPr id="5" name="Rectangle 2">
            <a:extLst>
              <a:ext uri="{FF2B5EF4-FFF2-40B4-BE49-F238E27FC236}">
                <a16:creationId xmlns:a16="http://schemas.microsoft.com/office/drawing/2014/main" id="{CCEA6D45-1972-848A-1BA7-DBFA520926EE}"/>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900" b="1" i="0" u="none" strike="noStrike" cap="none" normalizeH="0" baseline="0">
                <a:ln>
                  <a:noFill/>
                </a:ln>
                <a:solidFill>
                  <a:srgbClr val="24292F"/>
                </a:solidFill>
                <a:effectLst/>
                <a:latin typeface="Consolas" panose="020B0609020204030204" pitchFamily="49" charset="0"/>
                <a:ea typeface="Calibri" panose="020F0502020204030204" pitchFamily="34" charset="0"/>
                <a:cs typeface="Courier New" panose="02070309020205020404" pitchFamily="49" charset="0"/>
              </a:rPr>
              <a:t>IP</a:t>
            </a:r>
            <a:r>
              <a:rPr kumimoji="0" lang="en-US" altLang="he-IL" sz="1200" b="1" i="0" u="none" strike="noStrike" cap="none" normalizeH="0" baseline="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kumimoji="0" lang="en-US" altLang="he-IL" sz="1800" b="0" i="0" u="none" strike="noStrike" cap="none" normalizeH="0" baseline="0">
              <a:ln>
                <a:noFill/>
              </a:ln>
              <a:solidFill>
                <a:schemeClr val="tx1"/>
              </a:solidFill>
              <a:effectLst/>
              <a:latin typeface="Arial" panose="020B0604020202020204" pitchFamily="34" charset="0"/>
            </a:endParaRPr>
          </a:p>
        </p:txBody>
      </p:sp>
      <p:sp>
        <p:nvSpPr>
          <p:cNvPr id="7" name="תיבת טקסט 6">
            <a:extLst>
              <a:ext uri="{FF2B5EF4-FFF2-40B4-BE49-F238E27FC236}">
                <a16:creationId xmlns:a16="http://schemas.microsoft.com/office/drawing/2014/main" id="{30283D15-49F0-42EE-E604-7F80A4C1BBB2}"/>
              </a:ext>
            </a:extLst>
          </p:cNvPr>
          <p:cNvSpPr txBox="1"/>
          <p:nvPr/>
        </p:nvSpPr>
        <p:spPr>
          <a:xfrm>
            <a:off x="6064801" y="24135"/>
            <a:ext cx="6102220" cy="307777"/>
          </a:xfrm>
          <a:prstGeom prst="rect">
            <a:avLst/>
          </a:prstGeom>
          <a:noFill/>
        </p:spPr>
        <p:txBody>
          <a:bodyPr wrap="square">
            <a:spAutoFit/>
          </a:bodyPr>
          <a:lstStyle/>
          <a:p>
            <a:r>
              <a:rPr lang="he-IL" sz="1400" dirty="0"/>
              <a:t>בס"ד</a:t>
            </a:r>
            <a:endParaRPr lang="he-IL" sz="2400" dirty="0"/>
          </a:p>
        </p:txBody>
      </p:sp>
    </p:spTree>
    <p:extLst>
      <p:ext uri="{BB962C8B-B14F-4D97-AF65-F5344CB8AC3E}">
        <p14:creationId xmlns:p14="http://schemas.microsoft.com/office/powerpoint/2010/main" val="358270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A10E9A30-4FC7-B653-16F6-A03BFBA3253C}"/>
              </a:ext>
            </a:extLst>
          </p:cNvPr>
          <p:cNvSpPr>
            <a:spLocks noGrp="1"/>
          </p:cNvSpPr>
          <p:nvPr>
            <p:ph sz="half" idx="2"/>
          </p:nvPr>
        </p:nvSpPr>
        <p:spPr>
          <a:xfrm>
            <a:off x="765821" y="404664"/>
            <a:ext cx="10277622" cy="5767536"/>
          </a:xfrm>
        </p:spPr>
        <p:txBody>
          <a:bodyPr>
            <a:normAutofit/>
          </a:bodyPr>
          <a:lstStyle/>
          <a:p>
            <a:r>
              <a:rPr lang="he-IL" b="1" dirty="0"/>
              <a:t>מהי דוגמה להתקפה </a:t>
            </a:r>
            <a:r>
              <a:rPr lang="en-US" b="1" dirty="0"/>
              <a:t>brute force</a:t>
            </a:r>
            <a:r>
              <a:rPr lang="he-IL" b="1" dirty="0"/>
              <a:t>?</a:t>
            </a:r>
          </a:p>
          <a:p>
            <a:pPr marL="0" indent="0">
              <a:lnSpc>
                <a:spcPct val="110000"/>
              </a:lnSpc>
              <a:buNone/>
            </a:pPr>
            <a:r>
              <a:rPr lang="he-IL" sz="2400" dirty="0"/>
              <a:t>אם יש לך סיסמה באורך תו אחד בלבד, באמצעות מספרים ואותיות יהיו 62 אפשרויות שונות עבור אותו תו. התקפת </a:t>
            </a:r>
            <a:r>
              <a:rPr lang="en-US" sz="2000" b="1" dirty="0"/>
              <a:t>brute force </a:t>
            </a:r>
            <a:r>
              <a:rPr lang="he-IL" sz="2000" b="1" dirty="0"/>
              <a:t> </a:t>
            </a:r>
            <a:r>
              <a:rPr lang="he-IL" sz="2400" dirty="0"/>
              <a:t>תנסה כל דמות אפשרית ברגע כדי לנסות ללמוד את הסיסמה בת התו היחיד שלך. </a:t>
            </a:r>
            <a:br>
              <a:rPr lang="en-US" sz="2600" dirty="0"/>
            </a:br>
            <a:endParaRPr lang="he-IL" sz="2600" dirty="0"/>
          </a:p>
          <a:p>
            <a:pPr marL="0" indent="0">
              <a:lnSpc>
                <a:spcPct val="110000"/>
              </a:lnSpc>
              <a:buNone/>
            </a:pPr>
            <a:r>
              <a:rPr lang="he-IL" sz="2200" b="1" dirty="0"/>
              <a:t>מה תוקפים יכולים להרוויח?</a:t>
            </a:r>
          </a:p>
          <a:p>
            <a:pPr>
              <a:lnSpc>
                <a:spcPct val="110000"/>
              </a:lnSpc>
            </a:pPr>
            <a:r>
              <a:rPr lang="he-IL" sz="2200" dirty="0"/>
              <a:t>גישה לנתונים אישיים</a:t>
            </a:r>
          </a:p>
          <a:p>
            <a:pPr>
              <a:lnSpc>
                <a:spcPct val="110000"/>
              </a:lnSpc>
            </a:pPr>
            <a:r>
              <a:rPr lang="he-IL" sz="2200" dirty="0"/>
              <a:t>גישה למערכת שלך עבור פעילות זדונית</a:t>
            </a:r>
          </a:p>
          <a:p>
            <a:pPr>
              <a:lnSpc>
                <a:spcPct val="110000"/>
              </a:lnSpc>
            </a:pPr>
            <a:r>
              <a:rPr lang="he-IL" sz="2200" dirty="0"/>
              <a:t>יכולת לערוך את האתר שלך ולהרוס את המוניטין שלך</a:t>
            </a:r>
          </a:p>
          <a:p>
            <a:pPr>
              <a:lnSpc>
                <a:spcPct val="110000"/>
              </a:lnSpc>
            </a:pPr>
            <a:r>
              <a:rPr lang="he-IL" sz="2200" dirty="0"/>
              <a:t>יכולת להפיץ תוכנות זדוניות</a:t>
            </a:r>
          </a:p>
          <a:p>
            <a:pPr>
              <a:lnSpc>
                <a:spcPct val="110000"/>
              </a:lnSpc>
            </a:pPr>
            <a:r>
              <a:rPr lang="he-IL" sz="2200" dirty="0"/>
              <a:t>הרווח ממודעות או נתוני פעילות</a:t>
            </a:r>
          </a:p>
        </p:txBody>
      </p:sp>
      <p:sp>
        <p:nvSpPr>
          <p:cNvPr id="3" name="תיבת טקסט 2">
            <a:extLst>
              <a:ext uri="{FF2B5EF4-FFF2-40B4-BE49-F238E27FC236}">
                <a16:creationId xmlns:a16="http://schemas.microsoft.com/office/drawing/2014/main" id="{08A77191-B335-D9BB-AD0A-34B5CDF8C427}"/>
              </a:ext>
            </a:extLst>
          </p:cNvPr>
          <p:cNvSpPr txBox="1"/>
          <p:nvPr/>
        </p:nvSpPr>
        <p:spPr>
          <a:xfrm>
            <a:off x="5926438" y="25963"/>
            <a:ext cx="6102220" cy="276999"/>
          </a:xfrm>
          <a:prstGeom prst="rect">
            <a:avLst/>
          </a:prstGeom>
          <a:noFill/>
        </p:spPr>
        <p:txBody>
          <a:bodyPr wrap="square">
            <a:spAutoFit/>
          </a:bodyPr>
          <a:lstStyle/>
          <a:p>
            <a:r>
              <a:rPr lang="he-IL" sz="1200" dirty="0"/>
              <a:t>בס"ד</a:t>
            </a:r>
            <a:endParaRPr lang="he-IL" sz="2400" dirty="0"/>
          </a:p>
        </p:txBody>
      </p:sp>
    </p:spTree>
    <p:extLst>
      <p:ext uri="{BB962C8B-B14F-4D97-AF65-F5344CB8AC3E}">
        <p14:creationId xmlns:p14="http://schemas.microsoft.com/office/powerpoint/2010/main" val="418059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49E852-9149-CBBC-77F3-F9CF5E24C3F1}"/>
              </a:ext>
            </a:extLst>
          </p:cNvPr>
          <p:cNvSpPr>
            <a:spLocks noGrp="1"/>
          </p:cNvSpPr>
          <p:nvPr>
            <p:ph type="title"/>
          </p:nvPr>
        </p:nvSpPr>
        <p:spPr>
          <a:xfrm>
            <a:off x="682942" y="274636"/>
            <a:ext cx="10360501" cy="733896"/>
          </a:xfrm>
        </p:spPr>
        <p:txBody>
          <a:bodyPr/>
          <a:lstStyle/>
          <a:p>
            <a:pPr algn="ctr"/>
            <a:r>
              <a:rPr lang="he-IL" dirty="0"/>
              <a:t>חלק מעשי</a:t>
            </a:r>
          </a:p>
        </p:txBody>
      </p:sp>
      <p:sp>
        <p:nvSpPr>
          <p:cNvPr id="4" name="מציין מיקום תוכן 3">
            <a:extLst>
              <a:ext uri="{FF2B5EF4-FFF2-40B4-BE49-F238E27FC236}">
                <a16:creationId xmlns:a16="http://schemas.microsoft.com/office/drawing/2014/main" id="{2AC36D15-D6DF-79B1-4D46-D93D091C27E3}"/>
              </a:ext>
            </a:extLst>
          </p:cNvPr>
          <p:cNvSpPr>
            <a:spLocks noGrp="1"/>
          </p:cNvSpPr>
          <p:nvPr>
            <p:ph sz="half" idx="2"/>
          </p:nvPr>
        </p:nvSpPr>
        <p:spPr>
          <a:xfrm>
            <a:off x="405780" y="1706880"/>
            <a:ext cx="10637663" cy="4465320"/>
          </a:xfrm>
        </p:spPr>
        <p:txBody>
          <a:bodyPr>
            <a:normAutofit/>
          </a:bodyPr>
          <a:lstStyle/>
          <a:p>
            <a:pPr marL="0" indent="0">
              <a:buNone/>
            </a:pPr>
            <a:r>
              <a:rPr lang="he-IL" sz="2400" b="1" dirty="0"/>
              <a:t>שפת כתיבה:</a:t>
            </a:r>
          </a:p>
          <a:p>
            <a:pPr marL="0" indent="0">
              <a:buNone/>
            </a:pPr>
            <a:r>
              <a:rPr lang="en-US" sz="2400" dirty="0"/>
              <a:t>Python 3.8</a:t>
            </a:r>
          </a:p>
          <a:p>
            <a:pPr marL="0" indent="0">
              <a:buNone/>
            </a:pPr>
            <a:r>
              <a:rPr lang="he-IL" sz="2400" b="1" dirty="0"/>
              <a:t>מבוא: </a:t>
            </a:r>
            <a:r>
              <a:rPr lang="he-IL" sz="2400" dirty="0"/>
              <a:t>במטלה זו התבקשנו לבצע מימוש של מתקפת </a:t>
            </a:r>
            <a:r>
              <a:rPr lang="en-US" sz="2400" dirty="0"/>
              <a:t>SSH</a:t>
            </a:r>
            <a:r>
              <a:rPr lang="he-IL" sz="2400" dirty="0"/>
              <a:t>, כפי שניתן לראות בשקופיות הקודמות המתקפה שבחרנו היא </a:t>
            </a:r>
            <a:r>
              <a:rPr lang="en-US" sz="2400" dirty="0"/>
              <a:t>Brute Force Attack</a:t>
            </a:r>
            <a:r>
              <a:rPr lang="he-IL" sz="2400" dirty="0"/>
              <a:t>.</a:t>
            </a:r>
          </a:p>
          <a:p>
            <a:pPr marL="0" indent="0">
              <a:buNone/>
            </a:pPr>
            <a:r>
              <a:rPr lang="he-IL" sz="2400" dirty="0"/>
              <a:t>התוכנית שלנו תרוץ על רשימה של שמות משתמשים ורשימה של סיסמאות שהודלפו, תנסה כל קומבינציה אפשרית עד אשר תצליח למצוא התאמה.</a:t>
            </a:r>
            <a:br>
              <a:rPr lang="en-US" sz="2400" dirty="0"/>
            </a:br>
            <a:r>
              <a:rPr lang="he-IL" sz="2400" dirty="0"/>
              <a:t>לאחר שתצליח לבצע התאמה, "התוקף" ינצל את פתח הכניסה לארגון ויוכל להשיג את מטרותיו.</a:t>
            </a:r>
          </a:p>
        </p:txBody>
      </p:sp>
      <p:sp>
        <p:nvSpPr>
          <p:cNvPr id="5" name="תיבת טקסט 4">
            <a:extLst>
              <a:ext uri="{FF2B5EF4-FFF2-40B4-BE49-F238E27FC236}">
                <a16:creationId xmlns:a16="http://schemas.microsoft.com/office/drawing/2014/main" id="{1FEA91E9-3C0B-8BFE-A1F1-C3B7F1A70FA0}"/>
              </a:ext>
            </a:extLst>
          </p:cNvPr>
          <p:cNvSpPr txBox="1"/>
          <p:nvPr/>
        </p:nvSpPr>
        <p:spPr>
          <a:xfrm>
            <a:off x="6065612" y="43804"/>
            <a:ext cx="6102220" cy="307777"/>
          </a:xfrm>
          <a:prstGeom prst="rect">
            <a:avLst/>
          </a:prstGeom>
          <a:noFill/>
        </p:spPr>
        <p:txBody>
          <a:bodyPr wrap="square">
            <a:spAutoFit/>
          </a:bodyPr>
          <a:lstStyle/>
          <a:p>
            <a:r>
              <a:rPr lang="he-IL" sz="1400" dirty="0"/>
              <a:t>בס"ד</a:t>
            </a:r>
            <a:endParaRPr lang="he-IL" sz="2400" dirty="0"/>
          </a:p>
        </p:txBody>
      </p:sp>
    </p:spTree>
    <p:extLst>
      <p:ext uri="{BB962C8B-B14F-4D97-AF65-F5344CB8AC3E}">
        <p14:creationId xmlns:p14="http://schemas.microsoft.com/office/powerpoint/2010/main" val="98515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1F460F-A9A2-11AF-5085-B05D4FF89948}"/>
              </a:ext>
            </a:extLst>
          </p:cNvPr>
          <p:cNvSpPr>
            <a:spLocks noGrp="1"/>
          </p:cNvSpPr>
          <p:nvPr>
            <p:ph type="ctrTitle"/>
          </p:nvPr>
        </p:nvSpPr>
        <p:spPr>
          <a:xfrm>
            <a:off x="1726749" y="-99392"/>
            <a:ext cx="8735325" cy="1764680"/>
          </a:xfrm>
        </p:spPr>
        <p:txBody>
          <a:bodyPr>
            <a:normAutofit/>
          </a:bodyPr>
          <a:lstStyle/>
          <a:p>
            <a:pPr algn="ctr"/>
            <a:r>
              <a:rPr lang="he-IL" sz="3600" dirty="0"/>
              <a:t>בונוס משימה מספר 9</a:t>
            </a:r>
            <a:br>
              <a:rPr lang="he-IL" sz="3600" dirty="0"/>
            </a:br>
            <a:r>
              <a:rPr lang="he-IL" sz="3600" dirty="0"/>
              <a:t>מחשב קוונטי</a:t>
            </a:r>
            <a:endParaRPr lang="he-IL" dirty="0"/>
          </a:p>
        </p:txBody>
      </p:sp>
      <p:sp>
        <p:nvSpPr>
          <p:cNvPr id="5" name="תיבת טקסט 4">
            <a:extLst>
              <a:ext uri="{FF2B5EF4-FFF2-40B4-BE49-F238E27FC236}">
                <a16:creationId xmlns:a16="http://schemas.microsoft.com/office/drawing/2014/main" id="{A006F91F-F548-B972-2DCD-8EFF7B8D373B}"/>
              </a:ext>
            </a:extLst>
          </p:cNvPr>
          <p:cNvSpPr txBox="1"/>
          <p:nvPr/>
        </p:nvSpPr>
        <p:spPr>
          <a:xfrm>
            <a:off x="5878388" y="122536"/>
            <a:ext cx="6176210" cy="307777"/>
          </a:xfrm>
          <a:prstGeom prst="rect">
            <a:avLst/>
          </a:prstGeom>
          <a:noFill/>
        </p:spPr>
        <p:txBody>
          <a:bodyPr wrap="square">
            <a:spAutoFit/>
          </a:bodyPr>
          <a:lstStyle/>
          <a:p>
            <a:r>
              <a:rPr lang="he-IL" sz="1400" dirty="0"/>
              <a:t>בס"ד</a:t>
            </a:r>
            <a:endParaRPr lang="he-IL" sz="2400" dirty="0"/>
          </a:p>
        </p:txBody>
      </p:sp>
      <p:sp>
        <p:nvSpPr>
          <p:cNvPr id="6" name="תיבת טקסט 5">
            <a:extLst>
              <a:ext uri="{FF2B5EF4-FFF2-40B4-BE49-F238E27FC236}">
                <a16:creationId xmlns:a16="http://schemas.microsoft.com/office/drawing/2014/main" id="{022208DC-6F5A-6742-B708-2901F868D963}"/>
              </a:ext>
            </a:extLst>
          </p:cNvPr>
          <p:cNvSpPr txBox="1"/>
          <p:nvPr/>
        </p:nvSpPr>
        <p:spPr>
          <a:xfrm>
            <a:off x="585800" y="2060848"/>
            <a:ext cx="10585176" cy="4216539"/>
          </a:xfrm>
          <a:prstGeom prst="rect">
            <a:avLst/>
          </a:prstGeom>
          <a:noFill/>
        </p:spPr>
        <p:txBody>
          <a:bodyPr wrap="square" rtlCol="1">
            <a:spAutoFit/>
          </a:bodyPr>
          <a:lstStyle/>
          <a:p>
            <a:r>
              <a:rPr lang="he-IL" b="1" dirty="0"/>
              <a:t>מהו מחשוב קוונטי?</a:t>
            </a:r>
          </a:p>
          <a:p>
            <a:r>
              <a:rPr lang="he-IL" dirty="0"/>
              <a:t>מחשב קוונטי הוא סוג של מחשב שמשתמש במכניקת קוונטים כך שהוא יכול לבצע סוגים מסוימים של חישוב בצורה יעילה יותר ממה שמחשב רגיל יכול.</a:t>
            </a:r>
          </a:p>
          <a:p>
            <a:endParaRPr lang="he-IL" dirty="0"/>
          </a:p>
          <a:p>
            <a:r>
              <a:rPr lang="he-IL" b="1" dirty="0"/>
              <a:t>למה אנחנו צריכים מחשבים קוונטיים?</a:t>
            </a:r>
          </a:p>
          <a:p>
            <a:r>
              <a:rPr lang="he-IL" dirty="0"/>
              <a:t>כאשר מדענים ומהנדסים נתקלים בבעיות קשות, הם פונים למחשבי-על. </a:t>
            </a:r>
          </a:p>
          <a:p>
            <a:endParaRPr lang="he-IL" dirty="0"/>
          </a:p>
          <a:p>
            <a:r>
              <a:rPr lang="he-IL" b="1" dirty="0"/>
              <a:t>כמה מהיר מחשב קוונטי?</a:t>
            </a:r>
          </a:p>
          <a:p>
            <a:r>
              <a:rPr lang="he-IL" dirty="0"/>
              <a:t>מחשוב קוונטי הוא דור חדש של טכנולוגיה הכוללת סוג מחשב מהיר פי 158 מיליון ממחשב העל המתוחכם ביותר שיש לנו בעולם כיום.</a:t>
            </a:r>
          </a:p>
          <a:p>
            <a:endParaRPr lang="he-IL" sz="2800" dirty="0"/>
          </a:p>
        </p:txBody>
      </p:sp>
    </p:spTree>
    <p:extLst>
      <p:ext uri="{BB962C8B-B14F-4D97-AF65-F5344CB8AC3E}">
        <p14:creationId xmlns:p14="http://schemas.microsoft.com/office/powerpoint/2010/main" val="59750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תיאור המשימה ורשימת כוונות</a:t>
            </a:r>
          </a:p>
        </p:txBody>
      </p:sp>
      <p:sp>
        <p:nvSpPr>
          <p:cNvPr id="14" name="מציין מיקום תוכן 13"/>
          <p:cNvSpPr>
            <a:spLocks noGrp="1"/>
          </p:cNvSpPr>
          <p:nvPr>
            <p:ph idx="1"/>
          </p:nvPr>
        </p:nvSpPr>
        <p:spPr/>
        <p:txBody>
          <a:bodyPr rtlCol="1">
            <a:normAutofit fontScale="85000" lnSpcReduction="20000"/>
          </a:bodyPr>
          <a:lstStyle/>
          <a:p>
            <a:pPr marL="0" indent="0" rtl="1">
              <a:buNone/>
            </a:pPr>
            <a:r>
              <a:rPr lang="he-IL" dirty="0">
                <a:latin typeface="Tahoma" panose="020B0604030504040204" pitchFamily="34" charset="0"/>
                <a:ea typeface="Tahoma" panose="020B0604030504040204" pitchFamily="34" charset="0"/>
                <a:cs typeface="Tahoma" panose="020B0604030504040204" pitchFamily="34" charset="0"/>
              </a:rPr>
              <a:t>חלק תאורטי:</a:t>
            </a:r>
          </a:p>
          <a:p>
            <a:pPr marL="0" indent="0" rtl="1">
              <a:buNone/>
            </a:pPr>
            <a:r>
              <a:rPr lang="he-IL" sz="2200" dirty="0">
                <a:latin typeface="Tahoma" panose="020B0604030504040204" pitchFamily="34" charset="0"/>
                <a:ea typeface="Tahoma" panose="020B0604030504040204" pitchFamily="34" charset="0"/>
                <a:cs typeface="Tahoma" panose="020B0604030504040204" pitchFamily="34" charset="0"/>
              </a:rPr>
              <a:t>בחלק זה נתאר:</a:t>
            </a:r>
          </a:p>
          <a:p>
            <a:pPr marL="647646" lvl="1" indent="-342900">
              <a:buFont typeface="Courier New" panose="02070309020205020404" pitchFamily="49" charset="0"/>
              <a:buChar char="o"/>
            </a:pPr>
            <a:r>
              <a:rPr lang="he-IL" sz="1900" dirty="0">
                <a:latin typeface="Tahoma" panose="020B0604030504040204" pitchFamily="34" charset="0"/>
                <a:ea typeface="Tahoma" panose="020B0604030504040204" pitchFamily="34" charset="0"/>
                <a:cs typeface="Tahoma" panose="020B0604030504040204" pitchFamily="34" charset="0"/>
              </a:rPr>
              <a:t>פרוטוקול </a:t>
            </a:r>
            <a:r>
              <a:rPr lang="en-US" sz="1900" dirty="0">
                <a:latin typeface="Tahoma" panose="020B0604030504040204" pitchFamily="34" charset="0"/>
                <a:ea typeface="Tahoma" panose="020B0604030504040204" pitchFamily="34" charset="0"/>
                <a:cs typeface="Tahoma" panose="020B0604030504040204" pitchFamily="34" charset="0"/>
              </a:rPr>
              <a:t>SSH</a:t>
            </a:r>
            <a:r>
              <a:rPr lang="he-IL" sz="1900" dirty="0">
                <a:latin typeface="Tahoma" panose="020B0604030504040204" pitchFamily="34" charset="0"/>
                <a:ea typeface="Tahoma" panose="020B0604030504040204" pitchFamily="34" charset="0"/>
                <a:cs typeface="Tahoma" panose="020B0604030504040204" pitchFamily="34" charset="0"/>
              </a:rPr>
              <a:t> - הגדרות, מונחים, שימושים, איך הוא פועל</a:t>
            </a:r>
          </a:p>
          <a:p>
            <a:pPr marL="647646" lvl="1" indent="-342900">
              <a:buFont typeface="Courier New" panose="02070309020205020404" pitchFamily="49" charset="0"/>
              <a:buChar char="o"/>
            </a:pPr>
            <a:r>
              <a:rPr lang="he-IL" sz="1900" dirty="0">
                <a:latin typeface="Tahoma" panose="020B0604030504040204" pitchFamily="34" charset="0"/>
                <a:ea typeface="Tahoma" panose="020B0604030504040204" pitchFamily="34" charset="0"/>
                <a:cs typeface="Tahoma" panose="020B0604030504040204" pitchFamily="34" charset="0"/>
              </a:rPr>
              <a:t>גרסאות פרוטוקול</a:t>
            </a:r>
          </a:p>
          <a:p>
            <a:pPr marL="647646" lvl="1" indent="-342900">
              <a:buFont typeface="Courier New" panose="02070309020205020404" pitchFamily="49" charset="0"/>
              <a:buChar char="o"/>
            </a:pPr>
            <a:r>
              <a:rPr lang="he-IL" sz="1900" dirty="0">
                <a:latin typeface="Tahoma" panose="020B0604030504040204" pitchFamily="34" charset="0"/>
                <a:ea typeface="Tahoma" panose="020B0604030504040204" pitchFamily="34" charset="0"/>
                <a:cs typeface="Tahoma" panose="020B0604030504040204" pitchFamily="34" charset="0"/>
              </a:rPr>
              <a:t>מפתחות </a:t>
            </a:r>
            <a:r>
              <a:rPr lang="en-US" sz="1900" dirty="0">
                <a:latin typeface="Tahoma" panose="020B0604030504040204" pitchFamily="34" charset="0"/>
                <a:ea typeface="Tahoma" panose="020B0604030504040204" pitchFamily="34" charset="0"/>
                <a:cs typeface="Tahoma" panose="020B0604030504040204" pitchFamily="34" charset="0"/>
              </a:rPr>
              <a:t>SSH</a:t>
            </a:r>
          </a:p>
          <a:p>
            <a:pPr marL="647646" lvl="1" indent="-342900">
              <a:buFont typeface="Courier New" panose="02070309020205020404" pitchFamily="49" charset="0"/>
              <a:buChar char="o"/>
            </a:pPr>
            <a:r>
              <a:rPr lang="he-IL" sz="1900" dirty="0">
                <a:latin typeface="Tahoma" panose="020B0604030504040204" pitchFamily="34" charset="0"/>
                <a:ea typeface="Tahoma" panose="020B0604030504040204" pitchFamily="34" charset="0"/>
                <a:cs typeface="Tahoma" panose="020B0604030504040204" pitchFamily="34" charset="0"/>
              </a:rPr>
              <a:t>סקירת פגיעות ב</a:t>
            </a:r>
            <a:r>
              <a:rPr lang="en-US" sz="1900" dirty="0">
                <a:latin typeface="Tahoma" panose="020B0604030504040204" pitchFamily="34" charset="0"/>
                <a:ea typeface="Tahoma" panose="020B0604030504040204" pitchFamily="34" charset="0"/>
                <a:cs typeface="Tahoma" panose="020B0604030504040204" pitchFamily="34" charset="0"/>
              </a:rPr>
              <a:t>SSH </a:t>
            </a:r>
            <a:r>
              <a:rPr lang="he-IL" sz="1900" dirty="0">
                <a:latin typeface="Tahoma" panose="020B0604030504040204" pitchFamily="34" charset="0"/>
                <a:ea typeface="Tahoma" panose="020B0604030504040204" pitchFamily="34" charset="0"/>
                <a:cs typeface="Tahoma" panose="020B0604030504040204" pitchFamily="34" charset="0"/>
              </a:rPr>
              <a:t> ברמה פנים ארגונית </a:t>
            </a:r>
          </a:p>
          <a:p>
            <a:pPr marL="647646" lvl="1" indent="-342900">
              <a:buFont typeface="Courier New" panose="02070309020205020404" pitchFamily="49" charset="0"/>
              <a:buChar char="o"/>
            </a:pPr>
            <a:r>
              <a:rPr lang="he-IL" sz="1900" dirty="0">
                <a:latin typeface="Tahoma" panose="020B0604030504040204" pitchFamily="34" charset="0"/>
                <a:ea typeface="Tahoma" panose="020B0604030504040204" pitchFamily="34" charset="0"/>
                <a:cs typeface="Tahoma" panose="020B0604030504040204" pitchFamily="34" charset="0"/>
              </a:rPr>
              <a:t>סקירת אבטחה בפרוטוקול </a:t>
            </a:r>
            <a:r>
              <a:rPr lang="en-US" sz="1900" dirty="0">
                <a:latin typeface="Tahoma" panose="020B0604030504040204" pitchFamily="34" charset="0"/>
                <a:ea typeface="Tahoma" panose="020B0604030504040204" pitchFamily="34" charset="0"/>
                <a:cs typeface="Tahoma" panose="020B0604030504040204" pitchFamily="34" charset="0"/>
              </a:rPr>
              <a:t>SSH</a:t>
            </a:r>
          </a:p>
          <a:p>
            <a:pPr marL="647646" lvl="1" indent="-342900">
              <a:buFont typeface="Courier New" panose="02070309020205020404" pitchFamily="49" charset="0"/>
              <a:buChar char="o"/>
            </a:pPr>
            <a:r>
              <a:rPr lang="en-US" sz="1900" dirty="0">
                <a:latin typeface="Tahoma" panose="020B0604030504040204" pitchFamily="34" charset="0"/>
                <a:ea typeface="Tahoma" panose="020B0604030504040204" pitchFamily="34" charset="0"/>
                <a:cs typeface="Tahoma" panose="020B0604030504040204" pitchFamily="34" charset="0"/>
              </a:rPr>
              <a:t>SSH Vulnerabilities  </a:t>
            </a:r>
            <a:r>
              <a:rPr lang="he-IL" sz="1900" dirty="0">
                <a:latin typeface="Tahoma" panose="020B0604030504040204" pitchFamily="34" charset="0"/>
                <a:ea typeface="Tahoma" panose="020B0604030504040204" pitchFamily="34" charset="0"/>
                <a:cs typeface="Tahoma" panose="020B0604030504040204" pitchFamily="34" charset="0"/>
              </a:rPr>
              <a:t> ופתרונן</a:t>
            </a:r>
          </a:p>
          <a:p>
            <a:pPr marL="647646" lvl="1" indent="-342900">
              <a:buFont typeface="Courier New" panose="02070309020205020404" pitchFamily="49" charset="0"/>
              <a:buChar char="o"/>
            </a:pPr>
            <a:r>
              <a:rPr lang="he-IL" sz="1900" dirty="0">
                <a:latin typeface="Tahoma" panose="020B0604030504040204" pitchFamily="34" charset="0"/>
                <a:ea typeface="Tahoma" panose="020B0604030504040204" pitchFamily="34" charset="0"/>
                <a:cs typeface="Tahoma" panose="020B0604030504040204" pitchFamily="34" charset="0"/>
              </a:rPr>
              <a:t>קישור בין החלק התאורטי למעשי</a:t>
            </a:r>
          </a:p>
          <a:p>
            <a:pPr marL="0" indent="0" rtl="1">
              <a:buNone/>
            </a:pPr>
            <a:r>
              <a:rPr lang="he-IL" dirty="0">
                <a:latin typeface="Tahoma" panose="020B0604030504040204" pitchFamily="34" charset="0"/>
                <a:ea typeface="Tahoma" panose="020B0604030504040204" pitchFamily="34" charset="0"/>
                <a:cs typeface="Tahoma" panose="020B0604030504040204" pitchFamily="34" charset="0"/>
              </a:rPr>
              <a:t>חלק מעשי:</a:t>
            </a:r>
          </a:p>
          <a:p>
            <a:pPr marL="0" indent="0" rtl="1">
              <a:buNone/>
            </a:pPr>
            <a:r>
              <a:rPr lang="he-IL" sz="1900" dirty="0">
                <a:latin typeface="Tahoma" panose="020B0604030504040204" pitchFamily="34" charset="0"/>
                <a:ea typeface="Tahoma" panose="020B0604030504040204" pitchFamily="34" charset="0"/>
                <a:cs typeface="Tahoma" panose="020B0604030504040204" pitchFamily="34" charset="0"/>
              </a:rPr>
              <a:t>כתיבת כלי תקיפה-תהיי רשימת סיסמאות שנדלפה לארגון, התוכנית שלנו תסרוק את הרשימה עם כל שם משתמש אפשרי וכל סיסמא אפשרית עד אשר תגיע לסיסמא הנכונה.</a:t>
            </a:r>
          </a:p>
          <a:p>
            <a:pPr marL="0" indent="0" rtl="1">
              <a:buNone/>
            </a:pPr>
            <a:r>
              <a:rPr lang="he-IL" sz="2200" dirty="0"/>
              <a:t>בונוס: </a:t>
            </a:r>
            <a:br>
              <a:rPr lang="en-US" sz="2200"/>
            </a:br>
            <a:r>
              <a:rPr lang="he-IL" sz="2200"/>
              <a:t>משימה </a:t>
            </a:r>
            <a:r>
              <a:rPr lang="he-IL" sz="2200" dirty="0"/>
              <a:t>מספר 9 על מחשבים קוונטיים ומעבדת </a:t>
            </a:r>
            <a:r>
              <a:rPr lang="en-US" sz="2200" dirty="0"/>
              <a:t>seed</a:t>
            </a:r>
            <a:r>
              <a:rPr lang="he-IL" sz="2200" dirty="0"/>
              <a:t>.</a:t>
            </a:r>
            <a:endParaRPr lang="he-IL" dirty="0">
              <a:latin typeface="Tahoma" panose="020B0604030504040204" pitchFamily="34" charset="0"/>
              <a:ea typeface="Tahoma" panose="020B0604030504040204" pitchFamily="34" charset="0"/>
              <a:cs typeface="Tahoma" panose="020B0604030504040204" pitchFamily="34" charset="0"/>
            </a:endParaRPr>
          </a:p>
          <a:p>
            <a:pPr marL="0" indent="0" rtl="1">
              <a:buNone/>
            </a:pPr>
            <a:endParaRPr lang="he-IL" dirty="0">
              <a:latin typeface="Tahoma" panose="020B0604030504040204" pitchFamily="34" charset="0"/>
              <a:ea typeface="Tahoma" panose="020B0604030504040204" pitchFamily="34" charset="0"/>
              <a:cs typeface="Tahoma" panose="020B0604030504040204" pitchFamily="34" charset="0"/>
            </a:endParaRPr>
          </a:p>
          <a:p>
            <a:pPr marL="0" indent="0" rtl="1">
              <a:buNone/>
            </a:pPr>
            <a:endParaRPr lang="he-IL" dirty="0">
              <a:latin typeface="Tahoma" panose="020B0604030504040204" pitchFamily="34" charset="0"/>
              <a:ea typeface="Tahoma" panose="020B0604030504040204" pitchFamily="34" charset="0"/>
              <a:cs typeface="Tahoma" panose="020B0604030504040204" pitchFamily="34" charset="0"/>
            </a:endParaRPr>
          </a:p>
          <a:p>
            <a:pPr marL="0" indent="0" rtl="1">
              <a:buNone/>
            </a:pP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תיבת טקסט 2">
            <a:extLst>
              <a:ext uri="{FF2B5EF4-FFF2-40B4-BE49-F238E27FC236}">
                <a16:creationId xmlns:a16="http://schemas.microsoft.com/office/drawing/2014/main" id="{35C7FC16-FACF-2951-5E46-C3AEBE269737}"/>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20AC98-C837-310A-7D1F-5C09D60D37FD}"/>
              </a:ext>
            </a:extLst>
          </p:cNvPr>
          <p:cNvSpPr>
            <a:spLocks noGrp="1"/>
          </p:cNvSpPr>
          <p:nvPr>
            <p:ph type="title"/>
          </p:nvPr>
        </p:nvSpPr>
        <p:spPr>
          <a:xfrm>
            <a:off x="765820" y="980728"/>
            <a:ext cx="10360501" cy="1223963"/>
          </a:xfrm>
        </p:spPr>
        <p:txBody>
          <a:bodyPr>
            <a:noAutofit/>
          </a:bodyPr>
          <a:lstStyle/>
          <a:p>
            <a:pPr algn="ctr"/>
            <a:r>
              <a:rPr lang="he-IL" sz="2800" dirty="0"/>
              <a:t>מאמר:</a:t>
            </a:r>
            <a:br>
              <a:rPr lang="he-IL" sz="2800" dirty="0">
                <a:solidFill>
                  <a:srgbClr val="009999"/>
                </a:solidFill>
              </a:rPr>
            </a:br>
            <a:r>
              <a:rPr lang="en-US" sz="2800" dirty="0">
                <a:solidFill>
                  <a:srgbClr val="009999"/>
                </a:solidFill>
              </a:rPr>
              <a:t>OpenSSH </a:t>
            </a:r>
            <a:r>
              <a:rPr lang="he-IL" sz="2800" dirty="0">
                <a:solidFill>
                  <a:srgbClr val="009999"/>
                </a:solidFill>
              </a:rPr>
              <a:t> עובר למניעת התקפות 'ללכוד עכשיו, פענוח מאוחר יותר'</a:t>
            </a:r>
            <a:br>
              <a:rPr lang="he-IL" sz="2800" dirty="0">
                <a:solidFill>
                  <a:srgbClr val="009999"/>
                </a:solidFill>
              </a:rPr>
            </a:br>
            <a:r>
              <a:rPr lang="he-IL" sz="2800" dirty="0"/>
              <a:t>נכתב על ידי: </a:t>
            </a:r>
            <a:r>
              <a:rPr lang="en-US" sz="2800" dirty="0"/>
              <a:t>Ryan </a:t>
            </a:r>
            <a:r>
              <a:rPr lang="en-US" sz="2800" dirty="0" err="1"/>
              <a:t>Naraine</a:t>
            </a:r>
            <a:br>
              <a:rPr lang="he-IL" sz="2400" dirty="0"/>
            </a:br>
            <a:endParaRPr lang="he-IL" sz="2400" dirty="0"/>
          </a:p>
        </p:txBody>
      </p:sp>
      <p:sp>
        <p:nvSpPr>
          <p:cNvPr id="3" name="מציין מיקום תוכן 2">
            <a:extLst>
              <a:ext uri="{FF2B5EF4-FFF2-40B4-BE49-F238E27FC236}">
                <a16:creationId xmlns:a16="http://schemas.microsoft.com/office/drawing/2014/main" id="{ABB170EE-70B3-D15A-29B8-2218258111CF}"/>
              </a:ext>
            </a:extLst>
          </p:cNvPr>
          <p:cNvSpPr>
            <a:spLocks noGrp="1"/>
          </p:cNvSpPr>
          <p:nvPr>
            <p:ph idx="1"/>
          </p:nvPr>
        </p:nvSpPr>
        <p:spPr>
          <a:xfrm>
            <a:off x="684212" y="2348880"/>
            <a:ext cx="10360501" cy="3167363"/>
          </a:xfrm>
        </p:spPr>
        <p:txBody>
          <a:bodyPr>
            <a:normAutofit/>
          </a:bodyPr>
          <a:lstStyle/>
          <a:p>
            <a:pPr marL="0" indent="0">
              <a:buNone/>
            </a:pPr>
            <a:r>
              <a:rPr lang="he-IL" sz="2000" dirty="0"/>
              <a:t>במאמרו אמר :</a:t>
            </a:r>
            <a:r>
              <a:rPr lang="en-US" sz="2000" dirty="0"/>
              <a:t> </a:t>
            </a:r>
            <a:r>
              <a:rPr lang="he-IL" sz="2000" dirty="0"/>
              <a:t>"אנחנו מבצעים את השינוי הזה עכשיו (כלומר לפני מחשבים קוונטיים רלוונטיים לקריפטוגרפיה) כדי למנוע התקפות "ללכוד עכשיו, לפענח מאוחר יותר" שבהן יריב שיכול להקליט ולאחסן טקסט צופן הפעלה</a:t>
            </a:r>
            <a:r>
              <a:rPr lang="en-US" sz="2000" dirty="0"/>
              <a:t>SSH </a:t>
            </a:r>
            <a:r>
              <a:rPr lang="he-IL" sz="2000" dirty="0"/>
              <a:t> יוכל לפענח אותו פעם אחת במחשב קוונטי מתקדם מספיק זמין", </a:t>
            </a:r>
          </a:p>
          <a:p>
            <a:r>
              <a:rPr lang="he-IL" sz="2000" dirty="0"/>
              <a:t>עיקר המאמר הוא להסביר לנו שלמחשבים קוונטיים בקנה מידה גדול יהיה מספיק כוח כדי לשבור את ההצפנה המודרנית, מה שאומר שזו תהיה טעות להניח שהנתונים המוגנים היום יישארו מאובטחים לשנים הבאות.</a:t>
            </a:r>
          </a:p>
        </p:txBody>
      </p:sp>
      <p:sp>
        <p:nvSpPr>
          <p:cNvPr id="5" name="תיבת טקסט 4">
            <a:extLst>
              <a:ext uri="{FF2B5EF4-FFF2-40B4-BE49-F238E27FC236}">
                <a16:creationId xmlns:a16="http://schemas.microsoft.com/office/drawing/2014/main" id="{80EFC5D3-78A5-A8AC-E030-2DA936399B2A}"/>
              </a:ext>
            </a:extLst>
          </p:cNvPr>
          <p:cNvSpPr txBox="1"/>
          <p:nvPr/>
        </p:nvSpPr>
        <p:spPr>
          <a:xfrm>
            <a:off x="6072256" y="16169"/>
            <a:ext cx="6104020" cy="461665"/>
          </a:xfrm>
          <a:prstGeom prst="rect">
            <a:avLst/>
          </a:prstGeom>
          <a:noFill/>
        </p:spPr>
        <p:txBody>
          <a:bodyPr wrap="square">
            <a:spAutoFit/>
          </a:bodyPr>
          <a:lstStyle/>
          <a:p>
            <a:r>
              <a:rPr lang="he-IL" sz="2400" dirty="0"/>
              <a:t>בס"ד</a:t>
            </a:r>
          </a:p>
        </p:txBody>
      </p:sp>
    </p:spTree>
    <p:extLst>
      <p:ext uri="{BB962C8B-B14F-4D97-AF65-F5344CB8AC3E}">
        <p14:creationId xmlns:p14="http://schemas.microsoft.com/office/powerpoint/2010/main" val="100805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81D548-B058-A9C6-90D0-25C59FA4B5E8}"/>
              </a:ext>
            </a:extLst>
          </p:cNvPr>
          <p:cNvSpPr>
            <a:spLocks noGrp="1"/>
          </p:cNvSpPr>
          <p:nvPr>
            <p:ph type="title"/>
          </p:nvPr>
        </p:nvSpPr>
        <p:spPr/>
        <p:txBody>
          <a:bodyPr/>
          <a:lstStyle/>
          <a:p>
            <a:pPr algn="ctr"/>
            <a:r>
              <a:rPr lang="he-IL" dirty="0"/>
              <a:t>כיצד משימת הבונוס על מחשבים קוואנטים מתקשרת לנושא שבחרנו למטלת החקר?</a:t>
            </a:r>
          </a:p>
        </p:txBody>
      </p:sp>
      <p:sp>
        <p:nvSpPr>
          <p:cNvPr id="3" name="מציין מיקום תוכן 2">
            <a:extLst>
              <a:ext uri="{FF2B5EF4-FFF2-40B4-BE49-F238E27FC236}">
                <a16:creationId xmlns:a16="http://schemas.microsoft.com/office/drawing/2014/main" id="{E90AB480-0CBD-EB5A-1A1B-DC62A403A301}"/>
              </a:ext>
            </a:extLst>
          </p:cNvPr>
          <p:cNvSpPr>
            <a:spLocks noGrp="1"/>
          </p:cNvSpPr>
          <p:nvPr>
            <p:ph idx="1"/>
          </p:nvPr>
        </p:nvSpPr>
        <p:spPr/>
        <p:txBody>
          <a:bodyPr>
            <a:normAutofit/>
          </a:bodyPr>
          <a:lstStyle/>
          <a:p>
            <a:r>
              <a:rPr lang="he-IL" sz="2000" dirty="0"/>
              <a:t>מחשבים קוואנטים בלתי חדירים להתקפות </a:t>
            </a:r>
            <a:r>
              <a:rPr lang="en-US" sz="2000" b="1" dirty="0"/>
              <a:t>brute force</a:t>
            </a:r>
            <a:r>
              <a:rPr lang="he-IL" sz="2000" dirty="0"/>
              <a:t>, זה אומר שאפילו כוח מחשוב גדול לא יכול 'לשבור' את המפתח, שכן זה ייקח יותר מאות שנים לעשות זאת. </a:t>
            </a:r>
            <a:endParaRPr lang="en-US" sz="2000" dirty="0"/>
          </a:p>
          <a:p>
            <a:pPr marL="0" indent="0">
              <a:buNone/>
            </a:pPr>
            <a:endParaRPr lang="he-IL" sz="2000" dirty="0"/>
          </a:p>
          <a:p>
            <a:pPr marL="0" indent="0">
              <a:buNone/>
            </a:pPr>
            <a:r>
              <a:rPr lang="he-IL" sz="2000" dirty="0"/>
              <a:t>היכונו לאיום ממחשוב קוונטי</a:t>
            </a:r>
            <a:r>
              <a:rPr lang="en-US" sz="2000" dirty="0"/>
              <a:t>:</a:t>
            </a:r>
            <a:endParaRPr lang="he-IL" sz="2000" dirty="0"/>
          </a:p>
          <a:p>
            <a:r>
              <a:rPr lang="he-IL" sz="2000" dirty="0"/>
              <a:t>תיאורטית, מחשב קוונטי יוכל לשבור את רוב אלגוריתמי ההצפנה הנוכחיים, במיוחד אלו המבוססים על מפתחות ציבוריים. מחשב קוונטי יכול לפעול במהירות הרבה יותר גבוהה מאשר רגיל, מה שיועיל לתוקף בעל מחשב כזה למצוא את הסיסמא ולגשת לנתונים.</a:t>
            </a:r>
            <a:endParaRPr lang="en-US" sz="2000" dirty="0"/>
          </a:p>
          <a:p>
            <a:r>
              <a:rPr lang="he-IL" sz="2000" dirty="0"/>
              <a:t>כתוצאה מכך מפתחים עובדים על פתרונות עמידים לקוונטים כדי להגן טוב יותר על הנתונים כיום למקרה שמחשבים קוונטיים מעשיים יהפכו למציאות.</a:t>
            </a:r>
          </a:p>
        </p:txBody>
      </p:sp>
      <p:sp>
        <p:nvSpPr>
          <p:cNvPr id="5" name="תיבת טקסט 4">
            <a:extLst>
              <a:ext uri="{FF2B5EF4-FFF2-40B4-BE49-F238E27FC236}">
                <a16:creationId xmlns:a16="http://schemas.microsoft.com/office/drawing/2014/main" id="{BE5C01C7-D207-40D4-D2F9-EC9230795F03}"/>
              </a:ext>
            </a:extLst>
          </p:cNvPr>
          <p:cNvSpPr txBox="1"/>
          <p:nvPr/>
        </p:nvSpPr>
        <p:spPr>
          <a:xfrm>
            <a:off x="5864462" y="71440"/>
            <a:ext cx="6102220" cy="461665"/>
          </a:xfrm>
          <a:prstGeom prst="rect">
            <a:avLst/>
          </a:prstGeom>
          <a:noFill/>
        </p:spPr>
        <p:txBody>
          <a:bodyPr wrap="square">
            <a:spAutoFit/>
          </a:bodyPr>
          <a:lstStyle/>
          <a:p>
            <a:r>
              <a:rPr lang="he-IL" sz="2400" dirty="0"/>
              <a:t>בס"ד</a:t>
            </a:r>
          </a:p>
        </p:txBody>
      </p:sp>
    </p:spTree>
    <p:extLst>
      <p:ext uri="{BB962C8B-B14F-4D97-AF65-F5344CB8AC3E}">
        <p14:creationId xmlns:p14="http://schemas.microsoft.com/office/powerpoint/2010/main" val="104317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AFB417-E2AC-2755-1FF4-9A60CF82DFE5}"/>
              </a:ext>
            </a:extLst>
          </p:cNvPr>
          <p:cNvSpPr>
            <a:spLocks noGrp="1"/>
          </p:cNvSpPr>
          <p:nvPr>
            <p:ph type="title"/>
          </p:nvPr>
        </p:nvSpPr>
        <p:spPr/>
        <p:txBody>
          <a:bodyPr/>
          <a:lstStyle/>
          <a:p>
            <a:r>
              <a:rPr lang="he-IL" dirty="0"/>
              <a:t>רשימת מקורות</a:t>
            </a:r>
            <a:r>
              <a:rPr lang="en-US" dirty="0"/>
              <a:t>:</a:t>
            </a:r>
            <a:endParaRPr lang="he-IL" dirty="0"/>
          </a:p>
        </p:txBody>
      </p:sp>
      <p:sp>
        <p:nvSpPr>
          <p:cNvPr id="3" name="מציין מיקום תוכן 2">
            <a:extLst>
              <a:ext uri="{FF2B5EF4-FFF2-40B4-BE49-F238E27FC236}">
                <a16:creationId xmlns:a16="http://schemas.microsoft.com/office/drawing/2014/main" id="{4FA6C3DA-4479-D058-4CB8-D16989ABCB57}"/>
              </a:ext>
            </a:extLst>
          </p:cNvPr>
          <p:cNvSpPr>
            <a:spLocks noGrp="1"/>
          </p:cNvSpPr>
          <p:nvPr>
            <p:ph sz="half" idx="1"/>
          </p:nvPr>
        </p:nvSpPr>
        <p:spPr>
          <a:xfrm>
            <a:off x="261764" y="1516639"/>
            <a:ext cx="5078677" cy="4465320"/>
          </a:xfrm>
        </p:spPr>
        <p:txBody>
          <a:bodyPr>
            <a:normAutofit fontScale="55000" lnSpcReduction="20000"/>
          </a:bodyPr>
          <a:lstStyle/>
          <a:p>
            <a:pPr marL="0" indent="0" algn="l" rtl="0">
              <a:lnSpc>
                <a:spcPct val="120000"/>
              </a:lnSpc>
              <a:spcAft>
                <a:spcPts val="800"/>
              </a:spcAft>
              <a:buNone/>
            </a:pPr>
            <a:r>
              <a:rPr lang="en-US" sz="2900" b="1" dirty="0">
                <a:effectLst/>
                <a:latin typeface="Calibri" panose="020F0502020204030204" pitchFamily="34" charset="0"/>
                <a:ea typeface="Calibri" panose="020F0502020204030204" pitchFamily="34" charset="0"/>
                <a:cs typeface="Arial" panose="020B0604020202020204" pitchFamily="34" charset="0"/>
              </a:rPr>
              <a:t>Sources:</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Times New Roman" panose="02020603050405020304" pitchFamily="18" charset="0"/>
                <a:cs typeface="Miriam" panose="020B0502050101010101" pitchFamily="34" charset="-79"/>
              </a:rPr>
              <a:t>Wikipedia – Secure Shell</a:t>
            </a:r>
            <a:br>
              <a:rPr lang="en-US" sz="1800" dirty="0">
                <a:effectLst/>
                <a:latin typeface="Calibri" panose="020F0502020204030204" pitchFamily="34" charset="0"/>
                <a:ea typeface="Times New Roman" panose="02020603050405020304" pitchFamily="18" charset="0"/>
                <a:cs typeface="Miriam" panose="020B0502050101010101" pitchFamily="34" charset="-79"/>
              </a:rPr>
            </a:br>
            <a:r>
              <a:rPr lang="en-US" sz="1800" dirty="0">
                <a:effectLst/>
                <a:latin typeface="Calibri" panose="020F0502020204030204" pitchFamily="34" charset="0"/>
                <a:ea typeface="Calibri" panose="020F0502020204030204" pitchFamily="34" charset="0"/>
                <a:cs typeface="Arial" panose="020B0604020202020204" pitchFamily="34" charset="0"/>
                <a:hlinkClick r:id="rId2"/>
              </a:rPr>
              <a:t>https://he.wikipedia.org/wiki/Secure_Shell</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Times New Roman" panose="02020603050405020304" pitchFamily="18" charset="0"/>
                <a:cs typeface="Miriam" panose="020B0502050101010101" pitchFamily="34" charset="-79"/>
              </a:rPr>
              <a:t>Basics of SSH key authentication and management </a:t>
            </a: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https://www.manageengine.com/key-manager/information-center/what-is-ssh-key-management.html</a:t>
            </a:r>
            <a:br>
              <a:rPr lang="en-US" sz="1800" u="sng" dirty="0">
                <a:solidFill>
                  <a:srgbClr val="0563C1"/>
                </a:solidFill>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Times New Roman" panose="02020603050405020304" pitchFamily="18" charset="0"/>
                <a:cs typeface="Miriam" panose="020B0502050101010101" pitchFamily="34" charset="-79"/>
              </a:rPr>
              <a:t>SSH Key Management</a:t>
            </a: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4"/>
              </a:rPr>
              <a:t>https://www.ssh.com/academy/iam/ssh-key-management</a:t>
            </a:r>
            <a:br>
              <a:rPr lang="en-US" sz="1800" u="sng" dirty="0">
                <a:solidFill>
                  <a:srgbClr val="0563C1"/>
                </a:solidFill>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Times New Roman" panose="02020603050405020304" pitchFamily="18" charset="0"/>
                <a:cs typeface="Miriam" panose="020B0502050101010101" pitchFamily="34" charset="-79"/>
              </a:rPr>
              <a:t>How does proper SSH key management protect your network?</a:t>
            </a:r>
            <a:br>
              <a:rPr lang="en-US" sz="1800" dirty="0">
                <a:effectLst/>
                <a:latin typeface="Calibri" panose="020F0502020204030204" pitchFamily="34" charset="0"/>
                <a:ea typeface="Times New Roman" panose="02020603050405020304" pitchFamily="18" charset="0"/>
                <a:cs typeface="Miriam" panose="020B0502050101010101" pitchFamily="34" charset="-79"/>
              </a:rPr>
            </a:b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5"/>
              </a:rPr>
              <a:t>https://www.techtarget.com/searchsecurity/tip/How-does-proper-SSH-key-management-protect-your-network</a:t>
            </a:r>
            <a:b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Times New Roman" panose="02020603050405020304" pitchFamily="18" charset="0"/>
                <a:cs typeface="Miriam" panose="020B0502050101010101" pitchFamily="34" charset="-79"/>
              </a:rPr>
              <a:t>The top 6 SSH risks and how regular assessments cut danger</a:t>
            </a:r>
            <a:br>
              <a:rPr lang="en-US" sz="1800" dirty="0">
                <a:effectLst/>
                <a:latin typeface="Calibri" panose="020F0502020204030204" pitchFamily="34" charset="0"/>
                <a:ea typeface="Times New Roman" panose="02020603050405020304" pitchFamily="18" charset="0"/>
                <a:cs typeface="Miriam" panose="020B0502050101010101" pitchFamily="34" charset="-79"/>
              </a:rPr>
            </a:b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6"/>
              </a:rPr>
              <a:t>https://www.techtarget.com/searchsecurity/answer/SSH-security-risks-Assessment-and-remediation-planning</a:t>
            </a:r>
            <a:br>
              <a:rPr lang="en-US" sz="1800" u="sng" dirty="0">
                <a:solidFill>
                  <a:srgbClr val="0563C1"/>
                </a:solidFill>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Times New Roman" panose="02020603050405020304" pitchFamily="18" charset="0"/>
                <a:cs typeface="Miriam" panose="020B0502050101010101" pitchFamily="34" charset="-79"/>
                <a:hlinkClick r:id="rId7"/>
              </a:rPr>
              <a:t>https://www.techtarget.com/searchsecurity/tip/6-SSH-best-practices-to-protect-networks-from-attacks</a:t>
            </a:r>
            <a:br>
              <a:rPr lang="en-US" sz="1800" dirty="0">
                <a:latin typeface="Calibri" panose="020F0502020204030204" pitchFamily="34" charset="0"/>
                <a:ea typeface="Times New Roman" panose="02020603050405020304" pitchFamily="18" charset="0"/>
                <a:cs typeface="Miriam" panose="020B0502050101010101" pitchFamily="34" charset="-79"/>
              </a:rPr>
            </a:b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7"/>
              </a:rPr>
              <a:t>https://www.techtarget.com/searchsecurity/tip/6-SSH-best-practices-to-protect-networks-from-attacks</a:t>
            </a:r>
            <a:b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מאמר אקדמאי לרקע על הפרוטוקול</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8"/>
              </a:rPr>
              <a:t>https://www.ssh.com/academy/ssh/protocol</a:t>
            </a:r>
            <a:b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גרסאות </a:t>
            </a:r>
            <a:r>
              <a:rPr lang="en-US" sz="1800" dirty="0">
                <a:effectLst/>
                <a:latin typeface="Calibri" panose="020F0502020204030204" pitchFamily="34" charset="0"/>
                <a:ea typeface="Calibri" panose="020F0502020204030204" pitchFamily="34" charset="0"/>
                <a:cs typeface="Arial" panose="020B0604020202020204" pitchFamily="34" charset="0"/>
              </a:rPr>
              <a:t> SSH</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9"/>
              </a:rPr>
              <a:t>https://www.omnisecu.com/tcpip/versions-of-ssh-protocol.php</a:t>
            </a:r>
            <a:br>
              <a:rPr lang="en-US" sz="1800" u="sng" dirty="0">
                <a:solidFill>
                  <a:srgbClr val="0563C1"/>
                </a:solidFill>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  סכנות בשימוש </a:t>
            </a:r>
            <a:r>
              <a:rPr lang="en-US" sz="1800" dirty="0">
                <a:effectLst/>
                <a:latin typeface="Calibri" panose="020F0502020204030204" pitchFamily="34" charset="0"/>
                <a:ea typeface="Calibri" panose="020F0502020204030204" pitchFamily="34" charset="0"/>
                <a:cs typeface="Arial" panose="020B0604020202020204" pitchFamily="34" charset="0"/>
              </a:rPr>
              <a:t>SSH</a:t>
            </a:r>
            <a:r>
              <a:rPr lang="en-US" sz="1800" dirty="0">
                <a:effectLst/>
                <a:latin typeface="Arial" panose="020B0604020202020204" pitchFamily="34" charset="0"/>
                <a:ea typeface="Calibri" panose="020F0502020204030204" pitchFamily="34" charset="0"/>
                <a:cs typeface="Arial" panose="020B0604020202020204" pitchFamily="34" charset="0"/>
              </a:rPr>
              <a:t> </a:t>
            </a:r>
            <a:br>
              <a:rPr lang="en-US" sz="1800" dirty="0">
                <a:latin typeface="Calibri" panose="020F0502020204030204" pitchFamily="34" charset="0"/>
                <a:ea typeface="Calibri" panose="020F0502020204030204" pitchFamily="34" charset="0"/>
                <a:cs typeface="Arial" panose="020B0604020202020204" pitchFamily="34" charset="0"/>
              </a:rPr>
            </a:b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10"/>
              </a:rPr>
              <a:t>https://www.venafi.com/blog/best-practices-ssh-key-management-what-are-your-ssh-security-risks</a:t>
            </a:r>
            <a:br>
              <a:rPr lang="en-US" sz="1800" u="sng" dirty="0">
                <a:solidFill>
                  <a:srgbClr val="0563C1"/>
                </a:solidFill>
                <a:latin typeface="Calibri" panose="020F0502020204030204" pitchFamily="34" charset="0"/>
                <a:ea typeface="Calibri" panose="020F0502020204030204" pitchFamily="34" charset="0"/>
                <a:cs typeface="Arial" panose="020B0604020202020204" pitchFamily="34" charset="0"/>
              </a:rPr>
            </a:br>
            <a:r>
              <a:rPr lang="en-US" sz="1800" u="sng"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hlinkClick r:id="rId11"/>
              </a:rPr>
              <a:t>https://www.varonis.com/blog/brute-force-attack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20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20000"/>
              </a:lnSpc>
              <a:buNone/>
            </a:pPr>
            <a:endParaRPr lang="he-IL" dirty="0"/>
          </a:p>
        </p:txBody>
      </p:sp>
      <p:sp>
        <p:nvSpPr>
          <p:cNvPr id="4" name="מציין מיקום תוכן 3">
            <a:extLst>
              <a:ext uri="{FF2B5EF4-FFF2-40B4-BE49-F238E27FC236}">
                <a16:creationId xmlns:a16="http://schemas.microsoft.com/office/drawing/2014/main" id="{8209BA29-51F1-646A-A250-7CD686F763AC}"/>
              </a:ext>
            </a:extLst>
          </p:cNvPr>
          <p:cNvSpPr>
            <a:spLocks noGrp="1"/>
          </p:cNvSpPr>
          <p:nvPr>
            <p:ph sz="half" idx="2"/>
          </p:nvPr>
        </p:nvSpPr>
        <p:spPr>
          <a:xfrm>
            <a:off x="5446340" y="1519276"/>
            <a:ext cx="6480721" cy="4465320"/>
          </a:xfrm>
        </p:spPr>
        <p:txBody>
          <a:bodyPr>
            <a:normAutofit fontScale="55000" lnSpcReduction="20000"/>
          </a:bodyPr>
          <a:lstStyle/>
          <a:p>
            <a:pPr marL="0" indent="0" algn="l" rtl="0">
              <a:lnSpc>
                <a:spcPct val="107000"/>
              </a:lnSpc>
              <a:spcAft>
                <a:spcPts val="800"/>
              </a:spcAft>
              <a:buNone/>
            </a:pPr>
            <a:br>
              <a:rPr lang="en-US" sz="1800" u="sng" dirty="0">
                <a:solidFill>
                  <a:srgbClr val="0563C1"/>
                </a:solidFill>
                <a:latin typeface="Calibri" panose="020F050202020403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יתרונות </a:t>
            </a:r>
            <a:r>
              <a:rPr lang="en-US" sz="1800" dirty="0">
                <a:effectLst/>
                <a:latin typeface="Calibri" panose="020F0502020204030204" pitchFamily="34" charset="0"/>
                <a:ea typeface="Calibri" panose="020F0502020204030204" pitchFamily="34" charset="0"/>
                <a:cs typeface="Arial" panose="020B0604020202020204" pitchFamily="34" charset="0"/>
              </a:rPr>
              <a:t>SSH</a:t>
            </a:r>
            <a:r>
              <a:rPr lang="en-US" sz="1800" dirty="0">
                <a:effectLst/>
                <a:latin typeface="Arial" panose="020B0604020202020204" pitchFamily="34" charset="0"/>
                <a:ea typeface="Calibri" panose="020F0502020204030204" pitchFamily="34" charset="0"/>
                <a:cs typeface="Arial" panose="020B0604020202020204" pitchFamily="34" charset="0"/>
              </a:rPr>
              <a:t> </a:t>
            </a:r>
            <a:br>
              <a:rPr lang="en-US" sz="1800" dirty="0">
                <a:latin typeface="Calibri" panose="020F0502020204030204" pitchFamily="34" charset="0"/>
                <a:ea typeface="Calibri" panose="020F0502020204030204" pitchFamily="34" charset="0"/>
                <a:cs typeface="Arial" panose="020B0604020202020204" pitchFamily="34" charset="0"/>
              </a:rPr>
            </a:b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12"/>
              </a:rPr>
              <a:t>https://www.inmotionhosting.com/support/server/ssh/ssh-advantages/</a:t>
            </a:r>
            <a:b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hlinkClick r:id="rId13"/>
              </a:rPr>
              <a:t>https://www.venafi.com/blog/what-are-benefits-ssh-certificates</a:t>
            </a:r>
            <a:br>
              <a:rPr lang="en-US" sz="1800" dirty="0">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Times New Roman" panose="02020603050405020304" pitchFamily="18" charset="0"/>
                <a:cs typeface="Segoe UI" panose="020B0502040204020203" pitchFamily="34" charset="0"/>
              </a:rPr>
              <a:t>התקפה ממשית של </a:t>
            </a:r>
            <a:r>
              <a:rPr lang="en-US" sz="1800" dirty="0">
                <a:effectLst/>
                <a:latin typeface="Segoe UI" panose="020B0502040204020203" pitchFamily="34" charset="0"/>
                <a:ea typeface="Times New Roman" panose="02020603050405020304" pitchFamily="18" charset="0"/>
                <a:cs typeface="Arial" panose="020B0604020202020204" pitchFamily="34" charset="0"/>
              </a:rPr>
              <a:t>SSH</a:t>
            </a:r>
            <a:br>
              <a:rPr lang="he-IL" sz="1800" dirty="0">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br>
            <a:r>
              <a:rPr lang="en-US" sz="1800" u="sng" dirty="0">
                <a:solidFill>
                  <a:srgbClr val="0563C1"/>
                </a:solidFill>
                <a:latin typeface="Segoe UI" panose="020B0502040204020203" pitchFamily="34" charset="0"/>
                <a:ea typeface="Times New Roman" panose="02020603050405020304" pitchFamily="18" charset="0"/>
                <a:cs typeface="Arial" panose="020B0604020202020204" pitchFamily="34" charset="0"/>
                <a:hlinkClick r:id="rId14"/>
              </a:rPr>
              <a:t>https://www.kb.cert.org/vuls/id/596827</a:t>
            </a:r>
            <a:br>
              <a:rPr lang="en-US" sz="1800" u="sng" dirty="0">
                <a:solidFill>
                  <a:srgbClr val="0563C1"/>
                </a:solidFill>
                <a:latin typeface="Segoe UI" panose="020B0502040204020203" pitchFamily="34" charset="0"/>
                <a:ea typeface="Times New Roman" panose="02020603050405020304" pitchFamily="18" charset="0"/>
                <a:cs typeface="Arial" panose="020B0604020202020204" pitchFamily="34" charset="0"/>
              </a:rPr>
            </a:br>
            <a:r>
              <a:rPr lang="he-IL" sz="1800" dirty="0">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התקפה ממשית של </a:t>
            </a:r>
            <a:r>
              <a:rPr lang="en-US" sz="18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SSH</a:t>
            </a:r>
            <a:br>
              <a:rPr lang="he-IL" sz="1800" dirty="0">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br>
            <a:r>
              <a:rPr lang="en-US" sz="1800" u="sng" dirty="0">
                <a:solidFill>
                  <a:srgbClr val="0563C1"/>
                </a:solidFill>
                <a:latin typeface="Segoe UI" panose="020B0502040204020203" pitchFamily="34" charset="0"/>
                <a:ea typeface="Times New Roman" panose="02020603050405020304" pitchFamily="18" charset="0"/>
                <a:cs typeface="Arial" panose="020B0604020202020204" pitchFamily="34" charset="0"/>
                <a:hlinkClick r:id="rId14"/>
              </a:rPr>
              <a:t>https://www.kb.cert.org/vuls/id/596827</a:t>
            </a:r>
            <a:br>
              <a:rPr lang="en-US" sz="1800" u="sng" dirty="0">
                <a:solidFill>
                  <a:srgbClr val="0563C1"/>
                </a:solidFill>
                <a:latin typeface="Segoe UI" panose="020B0502040204020203" pitchFamily="34" charset="0"/>
                <a:ea typeface="Times New Roman" panose="02020603050405020304" pitchFamily="18" charset="0"/>
                <a:cs typeface="Arial" panose="020B0604020202020204" pitchFamily="34" charset="0"/>
              </a:rPr>
            </a:br>
            <a:r>
              <a:rPr lang="en-US" sz="1800" u="sng" dirty="0">
                <a:solidFill>
                  <a:srgbClr val="0563C1"/>
                </a:solidFill>
                <a:effectLst/>
                <a:latin typeface="Segoe UI" panose="020B0502040204020203" pitchFamily="34" charset="0"/>
                <a:ea typeface="Times New Roman" panose="02020603050405020304" pitchFamily="18" charset="0"/>
                <a:cs typeface="Arial" panose="020B0604020202020204" pitchFamily="34" charset="0"/>
                <a:hlinkClick r:id="rId15"/>
              </a:rPr>
              <a:t>https://www.ssh.com/blog/ssh-key-scan-attack-honeypot</a:t>
            </a:r>
            <a:br>
              <a:rPr lang="en-US" sz="1800" u="sng" dirty="0">
                <a:solidFill>
                  <a:srgbClr val="0563C1"/>
                </a:solidFill>
                <a:effectLst/>
                <a:latin typeface="Segoe UI" panose="020B0502040204020203" pitchFamily="34" charset="0"/>
                <a:ea typeface="Times New Roman" panose="02020603050405020304" pitchFamily="18" charset="0"/>
                <a:cs typeface="Arial" panose="020B0604020202020204" pitchFamily="34" charset="0"/>
              </a:rPr>
            </a:br>
            <a:r>
              <a:rPr lang="he-IL" sz="1800" dirty="0">
                <a:effectLst/>
                <a:latin typeface="Calibri" panose="020F0502020204030204" pitchFamily="34" charset="0"/>
                <a:ea typeface="Times New Roman" panose="02020603050405020304" pitchFamily="18" charset="0"/>
                <a:cs typeface="Segoe UI" panose="020B0502040204020203" pitchFamily="34" charset="0"/>
              </a:rPr>
              <a:t>תקיפות ופתרונות</a:t>
            </a:r>
            <a:br>
              <a:rPr lang="he-IL" sz="1800" dirty="0">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br>
            <a:r>
              <a:rPr lang="en-US" sz="1800" u="sng" dirty="0">
                <a:solidFill>
                  <a:srgbClr val="0563C1"/>
                </a:solidFill>
                <a:effectLst/>
                <a:latin typeface="Segoe UI" panose="020B0502040204020203" pitchFamily="34" charset="0"/>
                <a:ea typeface="Times New Roman" panose="02020603050405020304" pitchFamily="18" charset="0"/>
                <a:cs typeface="Arial" panose="020B0604020202020204" pitchFamily="34" charset="0"/>
                <a:hlinkClick r:id="rId16"/>
              </a:rPr>
              <a:t>http://www.di-srv.unisa.it/~ads/corso-security/www/CORSO-0203/Scansione_servizi_rete/SAINT_DOCS/tutorials/vulnerability/SSH_vulnerabilities.html</a:t>
            </a:r>
            <a:br>
              <a:rPr lang="en-US" sz="1800" u="sng" dirty="0">
                <a:solidFill>
                  <a:srgbClr val="0563C1"/>
                </a:solidFill>
                <a:effectLst/>
                <a:latin typeface="Segoe UI" panose="020B0502040204020203" pitchFamily="34" charset="0"/>
                <a:ea typeface="Times New Roman" panose="02020603050405020304" pitchFamily="18" charset="0"/>
                <a:cs typeface="Arial" panose="020B0604020202020204" pitchFamily="34" charset="0"/>
              </a:rPr>
            </a:br>
            <a:r>
              <a:rPr lang="en-US" sz="1800" u="sng" dirty="0">
                <a:solidFill>
                  <a:srgbClr val="0563C1"/>
                </a:solidFill>
                <a:effectLst/>
                <a:latin typeface="Segoe UI" panose="020B0502040204020203" pitchFamily="34" charset="0"/>
                <a:ea typeface="Times New Roman" panose="02020603050405020304" pitchFamily="18" charset="0"/>
                <a:cs typeface="Arial" panose="020B0604020202020204" pitchFamily="34" charset="0"/>
                <a:hlinkClick r:id="rId17"/>
              </a:rPr>
              <a:t>https://www.omnisecu.com/tcpip/ssh-encryption-algorithms.php</a:t>
            </a:r>
            <a:r>
              <a:rPr lang="en-US" sz="18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Four </a:t>
            </a:r>
            <a:br>
              <a:rPr lang="en-US" sz="18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br>
            <a:r>
              <a:rPr lang="en-US" sz="1800" dirty="0">
                <a:effectLst/>
                <a:latin typeface="Segoe UI" panose="020B0502040204020203" pitchFamily="34" charset="0"/>
                <a:ea typeface="Times New Roman" panose="02020603050405020304" pitchFamily="18" charset="0"/>
                <a:cs typeface="Arial" panose="020B0604020202020204" pitchFamily="34" charset="0"/>
              </a:rPr>
              <a:t>SSH Vulnerabilities You Should Not Ignore</a:t>
            </a:r>
            <a:br>
              <a:rPr lang="en-US" sz="18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br>
            <a:r>
              <a:rPr lang="en-US" sz="1800" u="sng"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hlinkClick r:id="rId18"/>
              </a:rPr>
              <a:t>https://en.wikipedia.org/wiki/Brute-force_attack</a:t>
            </a:r>
            <a:br>
              <a:rPr lang="en-US" sz="1800" u="sng"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br>
            <a:r>
              <a:rPr lang="en-US" sz="1800" u="sng"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hlinkClick r:id="rId19"/>
              </a:rPr>
              <a:t>https://www.cmu.edu/iso/aware/be-aware/brute-force_ssh_attack.html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2900" b="1" dirty="0">
                <a:effectLst/>
                <a:latin typeface="Calibri" panose="020F0502020204030204" pitchFamily="34" charset="0"/>
                <a:ea typeface="Calibri" panose="020F0502020204030204" pitchFamily="34" charset="0"/>
                <a:cs typeface="Arial" panose="020B0604020202020204" pitchFamily="34" charset="0"/>
              </a:rPr>
              <a:t>Videos we've watched:</a:t>
            </a:r>
            <a:br>
              <a:rPr lang="en-US" sz="2200" dirty="0">
                <a:effectLst/>
                <a:latin typeface="Calibri" panose="020F0502020204030204" pitchFamily="34" charset="0"/>
                <a:ea typeface="Calibri" panose="020F0502020204030204" pitchFamily="34" charset="0"/>
                <a:cs typeface="Arial" panose="020B0604020202020204" pitchFamily="34" charset="0"/>
              </a:rPr>
            </a:br>
            <a:r>
              <a:rPr lang="en-US" sz="2200" dirty="0">
                <a:effectLst/>
                <a:latin typeface="Calibri" panose="020F0502020204030204" pitchFamily="34" charset="0"/>
                <a:ea typeface="Times New Roman" panose="02020603050405020304" pitchFamily="18" charset="0"/>
                <a:cs typeface="Miriam" panose="020B0502050101010101" pitchFamily="34" charset="-79"/>
              </a:rPr>
              <a:t>Beginners Guide To SSH</a:t>
            </a:r>
            <a:br>
              <a:rPr lang="en-US" sz="2200" dirty="0">
                <a:effectLst/>
                <a:latin typeface="Calibri" panose="020F0502020204030204" pitchFamily="34" charset="0"/>
                <a:ea typeface="Times New Roman" panose="02020603050405020304" pitchFamily="18" charset="0"/>
                <a:cs typeface="Miriam" panose="020B0502050101010101" pitchFamily="34" charset="-79"/>
              </a:rPr>
            </a:br>
            <a:r>
              <a:rPr lang="en-US" sz="22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0"/>
              </a:rPr>
              <a:t>https://www.youtube.com/watch?v=qWKK_PNHnnA&amp;t=291s&amp;ab_channel=Tinkernut</a:t>
            </a:r>
            <a:br>
              <a:rPr lang="en-US" sz="2200" u="sng" dirty="0">
                <a:solidFill>
                  <a:srgbClr val="0563C1"/>
                </a:solidFill>
                <a:latin typeface="Calibri" panose="020F0502020204030204" pitchFamily="34" charset="0"/>
                <a:ea typeface="Calibri" panose="020F0502020204030204" pitchFamily="34" charset="0"/>
                <a:cs typeface="Arial" panose="020B0604020202020204" pitchFamily="34" charset="0"/>
              </a:rPr>
            </a:br>
            <a:r>
              <a:rPr lang="en-US" sz="2200" dirty="0">
                <a:effectLst/>
                <a:latin typeface="Calibri" panose="020F0502020204030204" pitchFamily="34" charset="0"/>
                <a:ea typeface="Times New Roman" panose="02020603050405020304" pitchFamily="18" charset="0"/>
                <a:cs typeface="Miriam" panose="020B0502050101010101" pitchFamily="34" charset="-79"/>
              </a:rPr>
              <a:t>School Of Basics | What is SSH | How SSH works </a:t>
            </a:r>
            <a:r>
              <a:rPr lang="en-US" sz="22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1"/>
              </a:rPr>
              <a:t>https://www.youtube.com/watch?v=lRMAJwMQ0Vc&amp;ab_channel=AutomationStepbyStep</a:t>
            </a:r>
            <a:br>
              <a:rPr lang="en-US" sz="2200" u="sng" dirty="0">
                <a:solidFill>
                  <a:srgbClr val="0563C1"/>
                </a:solidFill>
                <a:latin typeface="Calibri" panose="020F0502020204030204" pitchFamily="34" charset="0"/>
                <a:ea typeface="Calibri" panose="020F0502020204030204" pitchFamily="34" charset="0"/>
                <a:cs typeface="Arial" panose="020B0604020202020204" pitchFamily="34" charset="0"/>
              </a:rPr>
            </a:br>
            <a:r>
              <a:rPr lang="en-US" sz="2200" dirty="0">
                <a:effectLst/>
                <a:latin typeface="Calibri" panose="020F0502020204030204" pitchFamily="34" charset="0"/>
                <a:ea typeface="Calibri" panose="020F0502020204030204" pitchFamily="34" charset="0"/>
                <a:cs typeface="Arial" panose="020B0604020202020204" pitchFamily="34" charset="0"/>
              </a:rPr>
              <a:t>How Hackers Could Brute-Force SSH Credentials to Gain Access to Servers</a:t>
            </a:r>
            <a:br>
              <a:rPr lang="en-US" sz="2200" dirty="0">
                <a:effectLst/>
                <a:latin typeface="Calibri" panose="020F0502020204030204" pitchFamily="34" charset="0"/>
                <a:ea typeface="Calibri" panose="020F0502020204030204" pitchFamily="34" charset="0"/>
                <a:cs typeface="Arial" panose="020B0604020202020204" pitchFamily="34" charset="0"/>
              </a:rPr>
            </a:br>
            <a:r>
              <a:rPr lang="en-US" sz="22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2"/>
              </a:rPr>
              <a:t>https://www.youtube.com/watch?v=FKVsz_2IWJs&amp;feature=emb_title</a:t>
            </a:r>
            <a:endParaRPr lang="he-IL" sz="3300" dirty="0"/>
          </a:p>
        </p:txBody>
      </p:sp>
      <p:sp>
        <p:nvSpPr>
          <p:cNvPr id="6" name="תיבת טקסט 5">
            <a:extLst>
              <a:ext uri="{FF2B5EF4-FFF2-40B4-BE49-F238E27FC236}">
                <a16:creationId xmlns:a16="http://schemas.microsoft.com/office/drawing/2014/main" id="{DE886B51-A268-B58A-6228-30AAA2C99DBC}"/>
              </a:ext>
            </a:extLst>
          </p:cNvPr>
          <p:cNvSpPr txBox="1"/>
          <p:nvPr/>
        </p:nvSpPr>
        <p:spPr>
          <a:xfrm>
            <a:off x="6073117" y="43804"/>
            <a:ext cx="6102220" cy="461665"/>
          </a:xfrm>
          <a:prstGeom prst="rect">
            <a:avLst/>
          </a:prstGeom>
          <a:noFill/>
        </p:spPr>
        <p:txBody>
          <a:bodyPr wrap="square">
            <a:spAutoFit/>
          </a:bodyPr>
          <a:lstStyle/>
          <a:p>
            <a:r>
              <a:rPr lang="he-IL" sz="2400" dirty="0"/>
              <a:t>בס"ד</a:t>
            </a:r>
          </a:p>
        </p:txBody>
      </p:sp>
    </p:spTree>
    <p:extLst>
      <p:ext uri="{BB962C8B-B14F-4D97-AF65-F5344CB8AC3E}">
        <p14:creationId xmlns:p14="http://schemas.microsoft.com/office/powerpoint/2010/main" val="320057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6"/>
          <p:cNvSpPr>
            <a:spLocks noGrp="1"/>
          </p:cNvSpPr>
          <p:nvPr>
            <p:ph type="title"/>
          </p:nvPr>
        </p:nvSpPr>
        <p:spPr/>
        <p:txBody>
          <a:bodyPr rtlCol="1"/>
          <a:lstStyle/>
          <a:p>
            <a:pPr algn="ctr" rtl="1"/>
            <a:r>
              <a:rPr lang="he-IL" dirty="0">
                <a:latin typeface="Tahoma" panose="020B0604030504040204" pitchFamily="34" charset="0"/>
                <a:ea typeface="Tahoma" panose="020B0604030504040204" pitchFamily="34" charset="0"/>
                <a:cs typeface="Tahoma" panose="020B0604030504040204" pitchFamily="34" charset="0"/>
              </a:rPr>
              <a:t>פרוטוקול </a:t>
            </a:r>
            <a:r>
              <a:rPr lang="en-US" dirty="0">
                <a:latin typeface="Tahoma" panose="020B0604030504040204" pitchFamily="34" charset="0"/>
                <a:ea typeface="Tahoma" panose="020B0604030504040204" pitchFamily="34" charset="0"/>
                <a:cs typeface="Tahoma" panose="020B0604030504040204" pitchFamily="34" charset="0"/>
              </a:rPr>
              <a:t>SSH</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תוכן 2">
            <a:extLst>
              <a:ext uri="{FF2B5EF4-FFF2-40B4-BE49-F238E27FC236}">
                <a16:creationId xmlns:a16="http://schemas.microsoft.com/office/drawing/2014/main" id="{6A3DAB7A-46EE-102E-FCC9-3D1B0AD23824}"/>
              </a:ext>
            </a:extLst>
          </p:cNvPr>
          <p:cNvSpPr>
            <a:spLocks noGrp="1"/>
          </p:cNvSpPr>
          <p:nvPr>
            <p:ph idx="1"/>
          </p:nvPr>
        </p:nvSpPr>
        <p:spPr>
          <a:xfrm>
            <a:off x="684212" y="1701797"/>
            <a:ext cx="10360501" cy="2663307"/>
          </a:xfrm>
        </p:spPr>
        <p:txBody>
          <a:bodyPr>
            <a:normAutofit/>
          </a:bodyPr>
          <a:lstStyle/>
          <a:p>
            <a:pPr>
              <a:lnSpc>
                <a:spcPct val="100000"/>
              </a:lnSpc>
            </a:pPr>
            <a:r>
              <a:rPr lang="he-IL" sz="2000" dirty="0"/>
              <a:t>פרוטוקול </a:t>
            </a:r>
            <a:r>
              <a:rPr lang="en-US" sz="2000" dirty="0"/>
              <a:t>SSH </a:t>
            </a:r>
            <a:r>
              <a:rPr lang="he-IL" sz="2000" dirty="0"/>
              <a:t> או בשמו המלא </a:t>
            </a:r>
            <a:r>
              <a:rPr lang="en-US" sz="2000" dirty="0"/>
              <a:t>Secure Shell </a:t>
            </a:r>
            <a:r>
              <a:rPr lang="he-IL" sz="2000" dirty="0"/>
              <a:t> הוא פרוטוקול המשמש לתקשורת מחשבים ולביצוע פעולות על מחשב מרוחקת לאחר</a:t>
            </a:r>
            <a:r>
              <a:rPr lang="en-US" sz="2000" dirty="0"/>
              <a:t> </a:t>
            </a:r>
            <a:r>
              <a:rPr lang="he-IL" sz="2000" dirty="0"/>
              <a:t>תהליך ההזדהות של המשתמש במחשב. </a:t>
            </a:r>
          </a:p>
          <a:p>
            <a:pPr>
              <a:lnSpc>
                <a:spcPct val="100000"/>
              </a:lnSpc>
            </a:pPr>
            <a:br>
              <a:rPr lang="en-US" sz="2000" dirty="0"/>
            </a:br>
            <a:r>
              <a:rPr lang="he-IL" sz="2000" dirty="0"/>
              <a:t>פרוטוקול </a:t>
            </a:r>
            <a:r>
              <a:rPr lang="en-US" sz="2000" dirty="0"/>
              <a:t>SSH </a:t>
            </a:r>
            <a:r>
              <a:rPr lang="he-IL" sz="2000" dirty="0"/>
              <a:t> הוא שיטה לכניסה מאובטחת מרחוק ממחשב אחד למשנהו.</a:t>
            </a:r>
          </a:p>
          <a:p>
            <a:pPr>
              <a:lnSpc>
                <a:spcPct val="100000"/>
              </a:lnSpc>
            </a:pPr>
            <a:r>
              <a:rPr lang="he-IL" sz="2000" dirty="0"/>
              <a:t> הוא מספק מספר אפשרויות חלופיות לאימות חזק, והוא מגן על אבטחת התקשורת ושלמותה באמצעות הצפנה חזקה. </a:t>
            </a:r>
          </a:p>
        </p:txBody>
      </p:sp>
      <p:sp>
        <p:nvSpPr>
          <p:cNvPr id="5" name="תיבת טקסט 4">
            <a:extLst>
              <a:ext uri="{FF2B5EF4-FFF2-40B4-BE49-F238E27FC236}">
                <a16:creationId xmlns:a16="http://schemas.microsoft.com/office/drawing/2014/main" id="{6664AE0D-5D39-BB6A-989B-799AC612D352}"/>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marL="0" indent="0" algn="ctr">
              <a:buNone/>
            </a:pPr>
            <a:r>
              <a:rPr lang="he-IL" dirty="0"/>
              <a:t>שימושים אופייניים בפרוטוקול </a:t>
            </a:r>
            <a:r>
              <a:rPr lang="en-US" dirty="0"/>
              <a:t>SSH</a:t>
            </a:r>
            <a:endParaRPr lang="he-IL" dirty="0"/>
          </a:p>
        </p:txBody>
      </p:sp>
      <p:sp>
        <p:nvSpPr>
          <p:cNvPr id="6" name="מציין מיקום תוכן 5">
            <a:extLst>
              <a:ext uri="{FF2B5EF4-FFF2-40B4-BE49-F238E27FC236}">
                <a16:creationId xmlns:a16="http://schemas.microsoft.com/office/drawing/2014/main" id="{0D70BC5C-9B56-12BF-9BB1-F5B7EBC50BA9}"/>
              </a:ext>
            </a:extLst>
          </p:cNvPr>
          <p:cNvSpPr>
            <a:spLocks noGrp="1"/>
          </p:cNvSpPr>
          <p:nvPr>
            <p:ph sz="half" idx="2"/>
          </p:nvPr>
        </p:nvSpPr>
        <p:spPr>
          <a:xfrm>
            <a:off x="684212" y="1700808"/>
            <a:ext cx="10143206" cy="4465320"/>
          </a:xfrm>
        </p:spPr>
        <p:txBody>
          <a:bodyPr/>
          <a:lstStyle/>
          <a:p>
            <a:pPr marL="0" indent="0">
              <a:buNone/>
            </a:pPr>
            <a:r>
              <a:rPr lang="he-IL" sz="2400" dirty="0"/>
              <a:t>הפרוטוקול משמש ברשתות ארגוניות עבור:</a:t>
            </a:r>
          </a:p>
          <a:p>
            <a:pPr marL="0" indent="0">
              <a:buNone/>
            </a:pPr>
            <a:r>
              <a:rPr lang="he-IL" sz="2400" dirty="0"/>
              <a:t>•מתן גישה מאובטחת למשתמשים ותהליכים אוטומטיים.</a:t>
            </a:r>
          </a:p>
          <a:p>
            <a:pPr marL="0" indent="0">
              <a:buNone/>
            </a:pPr>
            <a:r>
              <a:rPr lang="he-IL" sz="2400" dirty="0"/>
              <a:t>•העברות קבצים אינטראקטיביות ואוטומטיות.</a:t>
            </a:r>
          </a:p>
          <a:p>
            <a:pPr marL="0" indent="0">
              <a:buNone/>
            </a:pPr>
            <a:r>
              <a:rPr lang="he-IL" sz="2400" dirty="0"/>
              <a:t>•הוצאת פקודות מרחוק.</a:t>
            </a:r>
          </a:p>
          <a:p>
            <a:pPr marL="0" indent="0">
              <a:buNone/>
            </a:pPr>
            <a:r>
              <a:rPr lang="he-IL" sz="2400" dirty="0"/>
              <a:t>•ניהול תשתית רשת ורכיבי מערכת קריטיים אחרים.</a:t>
            </a:r>
          </a:p>
          <a:p>
            <a:pPr marL="0" indent="0">
              <a:buNone/>
            </a:pPr>
            <a:endParaRPr lang="he-IL" dirty="0"/>
          </a:p>
        </p:txBody>
      </p:sp>
      <p:sp>
        <p:nvSpPr>
          <p:cNvPr id="10" name="תיבת טקסט 9">
            <a:extLst>
              <a:ext uri="{FF2B5EF4-FFF2-40B4-BE49-F238E27FC236}">
                <a16:creationId xmlns:a16="http://schemas.microsoft.com/office/drawing/2014/main" id="{68B3764A-893C-294A-DC21-7B406BF6F07C}"/>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algn="ctr" rtl="1"/>
            <a:r>
              <a:rPr lang="he-IL" dirty="0">
                <a:latin typeface="Tahoma" panose="020B0604030504040204" pitchFamily="34" charset="0"/>
                <a:ea typeface="Tahoma" panose="020B0604030504040204" pitchFamily="34" charset="0"/>
                <a:cs typeface="Tahoma" panose="020B0604030504040204" pitchFamily="34" charset="0"/>
              </a:rPr>
              <a:t>כיצד פועל פרוטוקול </a:t>
            </a:r>
            <a:r>
              <a:rPr lang="en-US" dirty="0">
                <a:latin typeface="Tahoma" panose="020B0604030504040204" pitchFamily="34" charset="0"/>
                <a:ea typeface="Tahoma" panose="020B0604030504040204" pitchFamily="34" charset="0"/>
                <a:cs typeface="Tahoma" panose="020B0604030504040204" pitchFamily="34" charset="0"/>
              </a:rPr>
              <a:t>SSH</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תוכן 2"/>
          <p:cNvSpPr>
            <a:spLocks noGrp="1"/>
          </p:cNvSpPr>
          <p:nvPr>
            <p:ph sz="half" idx="1"/>
          </p:nvPr>
        </p:nvSpPr>
        <p:spPr>
          <a:xfrm>
            <a:off x="189756" y="1702552"/>
            <a:ext cx="11233248" cy="4465320"/>
          </a:xfrm>
        </p:spPr>
        <p:txBody>
          <a:bodyPr rtlCol="1">
            <a:normAutofit/>
          </a:bodyPr>
          <a:lstStyle/>
          <a:p>
            <a:pPr rtl="1"/>
            <a:r>
              <a:rPr lang="he-IL" sz="2200" dirty="0">
                <a:latin typeface="Tahoma" panose="020B0604030504040204" pitchFamily="34" charset="0"/>
                <a:ea typeface="Tahoma" panose="020B0604030504040204" pitchFamily="34" charset="0"/>
                <a:cs typeface="Tahoma" panose="020B0604030504040204" pitchFamily="34" charset="0"/>
              </a:rPr>
              <a:t>הפרוטוקול עובד במודל שרת-לקוח. </a:t>
            </a:r>
          </a:p>
          <a:p>
            <a:pPr rtl="1"/>
            <a:r>
              <a:rPr lang="he-IL" sz="2200" b="1" dirty="0">
                <a:latin typeface="Tahoma" panose="020B0604030504040204" pitchFamily="34" charset="0"/>
                <a:ea typeface="Tahoma" panose="020B0604030504040204" pitchFamily="34" charset="0"/>
                <a:cs typeface="Tahoma" panose="020B0604030504040204" pitchFamily="34" charset="0"/>
              </a:rPr>
              <a:t>בשלב הראשון</a:t>
            </a:r>
            <a:r>
              <a:rPr lang="he-IL" sz="2200" dirty="0">
                <a:latin typeface="Tahoma" panose="020B0604030504040204" pitchFamily="34" charset="0"/>
                <a:ea typeface="Tahoma" panose="020B0604030504040204" pitchFamily="34" charset="0"/>
                <a:cs typeface="Tahoma" panose="020B0604030504040204" pitchFamily="34" charset="0"/>
              </a:rPr>
              <a:t>, הלקוח יוצר חיבור </a:t>
            </a:r>
            <a:r>
              <a:rPr lang="en-US" sz="2200" dirty="0">
                <a:latin typeface="Tahoma" panose="020B0604030504040204" pitchFamily="34" charset="0"/>
                <a:ea typeface="Tahoma" panose="020B0604030504040204" pitchFamily="34" charset="0"/>
                <a:cs typeface="Tahoma" panose="020B0604030504040204" pitchFamily="34" charset="0"/>
              </a:rPr>
              <a:t>SSH </a:t>
            </a:r>
            <a:r>
              <a:rPr lang="he-IL" sz="2200" dirty="0">
                <a:latin typeface="Tahoma" panose="020B0604030504040204" pitchFamily="34" charset="0"/>
                <a:ea typeface="Tahoma" panose="020B0604030504040204" pitchFamily="34" charset="0"/>
                <a:cs typeface="Tahoma" panose="020B0604030504040204" pitchFamily="34" charset="0"/>
              </a:rPr>
              <a:t> לשרת </a:t>
            </a:r>
            <a:r>
              <a:rPr lang="en-US" sz="2200" dirty="0">
                <a:latin typeface="Tahoma" panose="020B0604030504040204" pitchFamily="34" charset="0"/>
                <a:ea typeface="Tahoma" panose="020B0604030504040204" pitchFamily="34" charset="0"/>
                <a:cs typeface="Tahoma" panose="020B0604030504040204" pitchFamily="34" charset="0"/>
              </a:rPr>
              <a:t> SSH</a:t>
            </a:r>
            <a:r>
              <a:rPr lang="he-IL" sz="2200" dirty="0">
                <a:latin typeface="Tahoma" panose="020B0604030504040204" pitchFamily="34" charset="0"/>
                <a:ea typeface="Tahoma" panose="020B0604030504040204" pitchFamily="34" charset="0"/>
                <a:cs typeface="Tahoma" panose="020B0604030504040204" pitchFamily="34" charset="0"/>
              </a:rPr>
              <a:t>לקוח </a:t>
            </a:r>
            <a:r>
              <a:rPr lang="en-US" sz="2200" dirty="0">
                <a:latin typeface="Tahoma" panose="020B0604030504040204" pitchFamily="34" charset="0"/>
                <a:ea typeface="Tahoma" panose="020B0604030504040204" pitchFamily="34" charset="0"/>
                <a:cs typeface="Tahoma" panose="020B0604030504040204" pitchFamily="34" charset="0"/>
              </a:rPr>
              <a:t>SSH </a:t>
            </a:r>
            <a:r>
              <a:rPr lang="he-IL" sz="2200" dirty="0">
                <a:latin typeface="Tahoma" panose="020B0604030504040204" pitchFamily="34" charset="0"/>
                <a:ea typeface="Tahoma" panose="020B0604030504040204" pitchFamily="34" charset="0"/>
                <a:cs typeface="Tahoma" panose="020B0604030504040204" pitchFamily="34" charset="0"/>
              </a:rPr>
              <a:t> מניע את תהליך הגדרת החיבור ומשתמש בהצפנת מפתח ציבורי כדי לאמת את זהות שרת ה-</a:t>
            </a:r>
            <a:r>
              <a:rPr lang="en-US" sz="2200" dirty="0">
                <a:latin typeface="Tahoma" panose="020B0604030504040204" pitchFamily="34" charset="0"/>
                <a:ea typeface="Tahoma" panose="020B0604030504040204" pitchFamily="34" charset="0"/>
                <a:cs typeface="Tahoma" panose="020B0604030504040204" pitchFamily="34" charset="0"/>
              </a:rPr>
              <a:t>SSH</a:t>
            </a:r>
          </a:p>
          <a:p>
            <a:pPr rtl="1"/>
            <a:r>
              <a:rPr lang="he-IL" sz="2200" b="1" dirty="0">
                <a:latin typeface="Tahoma" panose="020B0604030504040204" pitchFamily="34" charset="0"/>
                <a:ea typeface="Tahoma" panose="020B0604030504040204" pitchFamily="34" charset="0"/>
                <a:cs typeface="Tahoma" panose="020B0604030504040204" pitchFamily="34" charset="0"/>
              </a:rPr>
              <a:t>בשלב השני</a:t>
            </a:r>
            <a:r>
              <a:rPr lang="he-IL" sz="2200" dirty="0">
                <a:latin typeface="Tahoma" panose="020B0604030504040204" pitchFamily="34" charset="0"/>
                <a:ea typeface="Tahoma" panose="020B0604030504040204" pitchFamily="34" charset="0"/>
                <a:cs typeface="Tahoma" panose="020B0604030504040204" pitchFamily="34" charset="0"/>
              </a:rPr>
              <a:t>, לאחר שלב ההגדרה, פרוטוקול </a:t>
            </a:r>
            <a:r>
              <a:rPr lang="en-US" sz="2200" dirty="0">
                <a:latin typeface="Tahoma" panose="020B0604030504040204" pitchFamily="34" charset="0"/>
                <a:ea typeface="Tahoma" panose="020B0604030504040204" pitchFamily="34" charset="0"/>
                <a:cs typeface="Tahoma" panose="020B0604030504040204" pitchFamily="34" charset="0"/>
              </a:rPr>
              <a:t>SSH </a:t>
            </a:r>
            <a:r>
              <a:rPr lang="he-IL" sz="2200" dirty="0">
                <a:latin typeface="Tahoma" panose="020B0604030504040204" pitchFamily="34" charset="0"/>
                <a:ea typeface="Tahoma" panose="020B0604030504040204" pitchFamily="34" charset="0"/>
                <a:cs typeface="Tahoma" panose="020B0604030504040204" pitchFamily="34" charset="0"/>
              </a:rPr>
              <a:t> משתמש בהצפנה סימטרית חזקה ובאלגוריתמי </a:t>
            </a:r>
            <a:r>
              <a:rPr lang="en-US" sz="2200" dirty="0">
                <a:latin typeface="Tahoma" panose="020B0604030504040204" pitchFamily="34" charset="0"/>
                <a:ea typeface="Tahoma" panose="020B0604030504040204" pitchFamily="34" charset="0"/>
                <a:cs typeface="Tahoma" panose="020B0604030504040204" pitchFamily="34" charset="0"/>
              </a:rPr>
              <a:t> hashing </a:t>
            </a:r>
            <a:r>
              <a:rPr lang="he-IL" sz="2200" dirty="0">
                <a:latin typeface="Tahoma" panose="020B0604030504040204" pitchFamily="34" charset="0"/>
                <a:ea typeface="Tahoma" panose="020B0604030504040204" pitchFamily="34" charset="0"/>
                <a:cs typeface="Tahoma" panose="020B0604030504040204" pitchFamily="34" charset="0"/>
              </a:rPr>
              <a:t>כדי להבטיח את הפרטיות והשלמות של הנתונים המוחלפים בין הלקוח לשרת.</a:t>
            </a:r>
          </a:p>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8" name="תיבת טקסט 7">
            <a:extLst>
              <a:ext uri="{FF2B5EF4-FFF2-40B4-BE49-F238E27FC236}">
                <a16:creationId xmlns:a16="http://schemas.microsoft.com/office/drawing/2014/main" id="{D06CEE08-4408-0117-3D6C-85B6EFC51CFD}"/>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684212" y="274637"/>
            <a:ext cx="10360501" cy="1223963"/>
          </a:xfrm>
        </p:spPr>
        <p:txBody>
          <a:bodyPr rtlCol="1" anchor="b">
            <a:normAutofit/>
          </a:bodyPr>
          <a:lstStyle/>
          <a:p>
            <a:pPr marL="0" indent="0" rtl="1">
              <a:buNone/>
            </a:pPr>
            <a:r>
              <a:rPr lang="he-IL"/>
              <a:t>להלן תרשים המייצג את החיבור שתיארנו לעיל:</a:t>
            </a:r>
          </a:p>
        </p:txBody>
      </p:sp>
      <p:pic>
        <p:nvPicPr>
          <p:cNvPr id="35" name="תמונה 34" descr="תמונה שמכילה שולחן&#10;&#10;התיאור נוצר באופן אוטומטי">
            <a:extLst>
              <a:ext uri="{FF2B5EF4-FFF2-40B4-BE49-F238E27FC236}">
                <a16:creationId xmlns:a16="http://schemas.microsoft.com/office/drawing/2014/main" id="{233EE561-9760-1E96-0FC3-1B785314C460}"/>
              </a:ext>
            </a:extLst>
          </p:cNvPr>
          <p:cNvPicPr>
            <a:picLocks noChangeAspect="1"/>
          </p:cNvPicPr>
          <p:nvPr/>
        </p:nvPicPr>
        <p:blipFill>
          <a:blip r:embed="rId3"/>
          <a:stretch>
            <a:fillRect/>
          </a:stretch>
        </p:blipFill>
        <p:spPr>
          <a:xfrm>
            <a:off x="526678" y="1988840"/>
            <a:ext cx="11135467" cy="3758219"/>
          </a:xfrm>
          <a:prstGeom prst="rect">
            <a:avLst/>
          </a:prstGeom>
          <a:noFill/>
        </p:spPr>
      </p:pic>
      <p:sp>
        <p:nvSpPr>
          <p:cNvPr id="37" name="תיבת טקסט 36">
            <a:extLst>
              <a:ext uri="{FF2B5EF4-FFF2-40B4-BE49-F238E27FC236}">
                <a16:creationId xmlns:a16="http://schemas.microsoft.com/office/drawing/2014/main" id="{C8DF6F11-ADA8-65A2-C6EB-ED215F71B27A}"/>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מציין מיקום תוכן 10"/>
          <p:cNvSpPr>
            <a:spLocks noGrp="1"/>
          </p:cNvSpPr>
          <p:nvPr>
            <p:ph sz="quarter" idx="4"/>
          </p:nvPr>
        </p:nvSpPr>
        <p:spPr>
          <a:xfrm>
            <a:off x="755678" y="1471978"/>
            <a:ext cx="10285760" cy="4900966"/>
          </a:xfrm>
        </p:spPr>
        <p:txBody>
          <a:bodyPr rtlCol="1"/>
          <a:lstStyle/>
          <a:p>
            <a:pPr rtl="1"/>
            <a:r>
              <a:rPr lang="he-IL" sz="2400" dirty="0">
                <a:latin typeface="Tahoma" panose="020B0604030504040204" pitchFamily="34" charset="0"/>
                <a:ea typeface="Tahoma" panose="020B0604030504040204" pitchFamily="34" charset="0"/>
                <a:cs typeface="Tahoma" panose="020B0604030504040204" pitchFamily="34" charset="0"/>
              </a:rPr>
              <a:t>יישום קוד פתוח של פרוטוקול </a:t>
            </a:r>
            <a:r>
              <a:rPr lang="en-US" sz="2400" dirty="0">
                <a:latin typeface="Tahoma" panose="020B0604030504040204" pitchFamily="34" charset="0"/>
                <a:ea typeface="Tahoma" panose="020B0604030504040204" pitchFamily="34" charset="0"/>
                <a:cs typeface="Tahoma" panose="020B0604030504040204" pitchFamily="34" charset="0"/>
              </a:rPr>
              <a:t>SSH </a:t>
            </a:r>
          </a:p>
          <a:p>
            <a:pPr rtl="1"/>
            <a:r>
              <a:rPr lang="en-US" sz="2400" dirty="0">
                <a:latin typeface="Tahoma" panose="020B0604030504040204" pitchFamily="34" charset="0"/>
                <a:ea typeface="Tahoma" panose="020B0604030504040204" pitchFamily="34" charset="0"/>
                <a:cs typeface="Tahoma" panose="020B0604030504040204" pitchFamily="34" charset="0"/>
              </a:rPr>
              <a:t>OpenSSH </a:t>
            </a:r>
            <a:r>
              <a:rPr lang="he-IL" sz="2400" dirty="0">
                <a:latin typeface="Tahoma" panose="020B0604030504040204" pitchFamily="34" charset="0"/>
                <a:ea typeface="Tahoma" panose="020B0604030504040204" pitchFamily="34" charset="0"/>
                <a:cs typeface="Tahoma" panose="020B0604030504040204" pitchFamily="34" charset="0"/>
              </a:rPr>
              <a:t> היא חבילת תוכנות מחשב המספקות גישה מרוחקת מאובטחת ומוצפנת על גבי רשת מחשבים על בסיס פרוטוקול </a:t>
            </a:r>
            <a:r>
              <a:rPr lang="en-US" sz="2400" dirty="0">
                <a:latin typeface="Tahoma" panose="020B0604030504040204" pitchFamily="34" charset="0"/>
                <a:ea typeface="Tahoma" panose="020B0604030504040204" pitchFamily="34" charset="0"/>
                <a:cs typeface="Tahoma" panose="020B0604030504040204" pitchFamily="34" charset="0"/>
              </a:rPr>
              <a:t>SSH</a:t>
            </a:r>
            <a:r>
              <a:rPr lang="he-IL" sz="2400" dirty="0">
                <a:latin typeface="Tahoma" panose="020B0604030504040204" pitchFamily="34" charset="0"/>
                <a:ea typeface="Tahoma" panose="020B0604030504040204" pitchFamily="34" charset="0"/>
                <a:cs typeface="Tahoma" panose="020B0604030504040204" pitchFamily="34" charset="0"/>
              </a:rPr>
              <a:t>.</a:t>
            </a:r>
            <a:endParaRPr lang="en-US" sz="2400" dirty="0">
              <a:latin typeface="Tahoma" panose="020B0604030504040204" pitchFamily="34" charset="0"/>
              <a:ea typeface="Tahoma" panose="020B0604030504040204" pitchFamily="34" charset="0"/>
              <a:cs typeface="Tahoma" panose="020B0604030504040204" pitchFamily="34" charset="0"/>
            </a:endParaRPr>
          </a:p>
          <a:p>
            <a:pPr rtl="1"/>
            <a:r>
              <a:rPr lang="he-IL" sz="2400" dirty="0">
                <a:latin typeface="Tahoma" panose="020B0604030504040204" pitchFamily="34" charset="0"/>
                <a:ea typeface="Tahoma" panose="020B0604030504040204" pitchFamily="34" charset="0"/>
                <a:cs typeface="Tahoma" panose="020B0604030504040204" pitchFamily="34" charset="0"/>
              </a:rPr>
              <a:t>הלקוח המתקשר לשרת ה-</a:t>
            </a:r>
            <a:r>
              <a:rPr lang="en-US" sz="2400" dirty="0">
                <a:latin typeface="Tahoma" panose="020B0604030504040204" pitchFamily="34" charset="0"/>
                <a:ea typeface="Tahoma" panose="020B0604030504040204" pitchFamily="34" charset="0"/>
                <a:cs typeface="Tahoma" panose="020B0604030504040204" pitchFamily="34" charset="0"/>
              </a:rPr>
              <a:t>OpenSSH  </a:t>
            </a:r>
            <a:r>
              <a:rPr lang="he-IL" sz="2400" dirty="0">
                <a:latin typeface="Tahoma" panose="020B0604030504040204" pitchFamily="34" charset="0"/>
                <a:ea typeface="Tahoma" panose="020B0604030504040204" pitchFamily="34" charset="0"/>
                <a:cs typeface="Tahoma" panose="020B0604030504040204" pitchFamily="34" charset="0"/>
              </a:rPr>
              <a:t> מאמת את זהותו</a:t>
            </a:r>
          </a:p>
          <a:p>
            <a:pPr rtl="1"/>
            <a:r>
              <a:rPr lang="he-IL" sz="2400" dirty="0">
                <a:latin typeface="Tahoma" panose="020B0604030504040204" pitchFamily="34" charset="0"/>
                <a:ea typeface="Tahoma" panose="020B0604030504040204" pitchFamily="34" charset="0"/>
                <a:cs typeface="Tahoma" panose="020B0604030504040204" pitchFamily="34" charset="0"/>
              </a:rPr>
              <a:t> באמצעות שם משתמש וסיסמה שניתנו לו במעמד ההרשמה לשרת. התעבורה בין הלקוח לבין השרת מוצפנת בשיטת </a:t>
            </a:r>
            <a:r>
              <a:rPr lang="en-US" sz="2400" dirty="0">
                <a:latin typeface="Tahoma" panose="020B0604030504040204" pitchFamily="34" charset="0"/>
                <a:ea typeface="Tahoma" panose="020B0604030504040204" pitchFamily="34" charset="0"/>
                <a:cs typeface="Tahoma" panose="020B0604030504040204" pitchFamily="34" charset="0"/>
              </a:rPr>
              <a:t>RSA </a:t>
            </a:r>
            <a:r>
              <a:rPr lang="he-IL" sz="2400" dirty="0">
                <a:latin typeface="Tahoma" panose="020B0604030504040204" pitchFamily="34" charset="0"/>
                <a:ea typeface="Tahoma" panose="020B0604030504040204" pitchFamily="34" charset="0"/>
                <a:cs typeface="Tahoma" panose="020B0604030504040204" pitchFamily="34" charset="0"/>
              </a:rPr>
              <a:t> על ידי מפתח ציבורי ומפתח פרטי. </a:t>
            </a:r>
          </a:p>
        </p:txBody>
      </p:sp>
      <p:sp>
        <p:nvSpPr>
          <p:cNvPr id="3" name="תיבת טקסט 2">
            <a:extLst>
              <a:ext uri="{FF2B5EF4-FFF2-40B4-BE49-F238E27FC236}">
                <a16:creationId xmlns:a16="http://schemas.microsoft.com/office/drawing/2014/main" id="{070CC41E-63AD-9672-4DA4-C5313E618561}"/>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sp>
        <p:nvSpPr>
          <p:cNvPr id="4" name="כותרת 6">
            <a:extLst>
              <a:ext uri="{FF2B5EF4-FFF2-40B4-BE49-F238E27FC236}">
                <a16:creationId xmlns:a16="http://schemas.microsoft.com/office/drawing/2014/main" id="{CF555543-8E8D-80B1-0BB4-FAD41A6982A2}"/>
              </a:ext>
            </a:extLst>
          </p:cNvPr>
          <p:cNvSpPr txBox="1">
            <a:spLocks/>
          </p:cNvSpPr>
          <p:nvPr/>
        </p:nvSpPr>
        <p:spPr>
          <a:xfrm>
            <a:off x="836612" y="485056"/>
            <a:ext cx="10360501" cy="805904"/>
          </a:xfrm>
          <a:prstGeom prst="rect">
            <a:avLst/>
          </a:prstGeom>
        </p:spPr>
        <p:txBody>
          <a:bodyPr vert="horz" lIns="121899" tIns="60949" rIns="121899" bIns="60949" rtlCol="1" anchor="b">
            <a:normAutofit/>
          </a:bodyPr>
          <a:lstStyle>
            <a:lvl1pPr algn="r" defTabSz="1218987" rtl="1" eaLnBrk="1" latinLnBrk="0" hangingPunct="1">
              <a:lnSpc>
                <a:spcPct val="90000"/>
              </a:lnSpc>
              <a:spcBef>
                <a:spcPct val="0"/>
              </a:spcBef>
              <a:buNone/>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algn="ctr"/>
            <a:r>
              <a:rPr lang="en-US" dirty="0"/>
              <a:t>OpenSSH </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rtlCol="1"/>
          <a:lstStyle/>
          <a:p>
            <a:pPr algn="ctr" rtl="1"/>
            <a:r>
              <a:rPr lang="he-IL" dirty="0">
                <a:latin typeface="Tahoma" panose="020B0604030504040204" pitchFamily="34" charset="0"/>
                <a:ea typeface="Tahoma" panose="020B0604030504040204" pitchFamily="34" charset="0"/>
                <a:cs typeface="Tahoma" panose="020B0604030504040204" pitchFamily="34" charset="0"/>
              </a:rPr>
              <a:t>אלגוריתמי הצפנת </a:t>
            </a:r>
            <a:r>
              <a:rPr lang="en-US" dirty="0">
                <a:latin typeface="Tahoma" panose="020B0604030504040204" pitchFamily="34" charset="0"/>
                <a:ea typeface="Tahoma" panose="020B0604030504040204" pitchFamily="34" charset="0"/>
                <a:cs typeface="Tahoma" panose="020B0604030504040204" pitchFamily="34" charset="0"/>
              </a:rPr>
              <a:t>SSH</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כותרת 2">
            <a:extLst>
              <a:ext uri="{FF2B5EF4-FFF2-40B4-BE49-F238E27FC236}">
                <a16:creationId xmlns:a16="http://schemas.microsoft.com/office/drawing/2014/main" id="{5A3D5CAF-F38A-B56B-9B99-0BC094FEA924}"/>
              </a:ext>
            </a:extLst>
          </p:cNvPr>
          <p:cNvSpPr txBox="1">
            <a:spLocks/>
          </p:cNvSpPr>
          <p:nvPr/>
        </p:nvSpPr>
        <p:spPr>
          <a:xfrm>
            <a:off x="691044" y="1700808"/>
            <a:ext cx="10360501" cy="1223963"/>
          </a:xfrm>
          <a:prstGeom prst="rect">
            <a:avLst/>
          </a:prstGeom>
        </p:spPr>
        <p:txBody>
          <a:bodyPr vert="horz" lIns="121899" tIns="60949" rIns="121899" bIns="60949" rtlCol="1" anchor="b">
            <a:normAutofit/>
          </a:bodyPr>
          <a:lstStyle>
            <a:lvl1pPr algn="r" defTabSz="1218987" rtl="1" eaLnBrk="1" latinLnBrk="0" hangingPunct="1">
              <a:lnSpc>
                <a:spcPct val="90000"/>
              </a:lnSpc>
              <a:spcBef>
                <a:spcPct val="0"/>
              </a:spcBef>
              <a:buNone/>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algn="ctr"/>
            <a:endParaRPr lang="he-IL" dirty="0"/>
          </a:p>
        </p:txBody>
      </p:sp>
      <p:sp>
        <p:nvSpPr>
          <p:cNvPr id="5" name="תיבת טקסט 4">
            <a:extLst>
              <a:ext uri="{FF2B5EF4-FFF2-40B4-BE49-F238E27FC236}">
                <a16:creationId xmlns:a16="http://schemas.microsoft.com/office/drawing/2014/main" id="{61399D53-6972-D419-5204-3E1B4EA63346}"/>
              </a:ext>
            </a:extLst>
          </p:cNvPr>
          <p:cNvSpPr txBox="1"/>
          <p:nvPr/>
        </p:nvSpPr>
        <p:spPr>
          <a:xfrm>
            <a:off x="477788" y="1916832"/>
            <a:ext cx="10566925" cy="3416320"/>
          </a:xfrm>
          <a:prstGeom prst="rect">
            <a:avLst/>
          </a:prstGeom>
          <a:noFill/>
        </p:spPr>
        <p:txBody>
          <a:bodyPr wrap="square" rtlCol="1">
            <a:spAutoFit/>
          </a:bodyPr>
          <a:lstStyle/>
          <a:p>
            <a:r>
              <a:rPr lang="en-US" dirty="0"/>
              <a:t>SSH </a:t>
            </a:r>
            <a:r>
              <a:rPr lang="he-IL" dirty="0"/>
              <a:t> מצפין תעבורת רשת כדי למנוע האזנת סתר.</a:t>
            </a:r>
          </a:p>
          <a:p>
            <a:r>
              <a:rPr lang="he-IL" b="1" dirty="0"/>
              <a:t>הצפנה ופענוח</a:t>
            </a:r>
          </a:p>
          <a:p>
            <a:pPr marL="457200" indent="-457200">
              <a:buFont typeface="Arial" panose="020B0604020202020204" pitchFamily="34" charset="0"/>
              <a:buChar char="•"/>
            </a:pPr>
            <a:r>
              <a:rPr lang="he-IL" dirty="0"/>
              <a:t>הצפנה: היא תהליך המרת טקסט רגיל לטקסט צופן. במילים אחרות, ערבול טקסט רגיל. </a:t>
            </a:r>
          </a:p>
          <a:p>
            <a:pPr marL="457200" indent="-457200">
              <a:buFont typeface="Arial" panose="020B0604020202020204" pitchFamily="34" charset="0"/>
              <a:buChar char="•"/>
            </a:pPr>
            <a:r>
              <a:rPr lang="he-IL" dirty="0"/>
              <a:t>פענוח: הוא רק תהליך הפוך, הממיר בחזרה את טקסט ההצפנה חסר המשמעות לפורמט הטקסט הרגיל המקורי שלו.</a:t>
            </a:r>
            <a:endParaRPr lang="en-US" dirty="0"/>
          </a:p>
          <a:p>
            <a:pPr marL="457200" indent="-457200">
              <a:buFont typeface="Arial" panose="020B0604020202020204" pitchFamily="34" charset="0"/>
              <a:buChar char="•"/>
            </a:pPr>
            <a:endParaRPr lang="he-IL" dirty="0"/>
          </a:p>
          <a:p>
            <a:endParaRPr lang="he-IL" dirty="0"/>
          </a:p>
          <a:p>
            <a:endParaRPr lang="he-IL" dirty="0"/>
          </a:p>
        </p:txBody>
      </p:sp>
      <p:pic>
        <p:nvPicPr>
          <p:cNvPr id="3076" name="Picture 4" descr="SSH protocol: usage, versions and implementations | Stackscale">
            <a:extLst>
              <a:ext uri="{FF2B5EF4-FFF2-40B4-BE49-F238E27FC236}">
                <a16:creationId xmlns:a16="http://schemas.microsoft.com/office/drawing/2014/main" id="{D04F673A-0508-C4A3-5BF7-60CA344E6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77" y="4266604"/>
            <a:ext cx="2571750" cy="1781175"/>
          </a:xfrm>
          <a:prstGeom prst="rect">
            <a:avLst/>
          </a:prstGeom>
          <a:noFill/>
          <a:extLst>
            <a:ext uri="{909E8E84-426E-40DD-AFC4-6F175D3DCCD1}">
              <a14:hiddenFill xmlns:a14="http://schemas.microsoft.com/office/drawing/2010/main">
                <a:solidFill>
                  <a:srgbClr val="FFFFFF"/>
                </a:solidFill>
              </a14:hiddenFill>
            </a:ext>
          </a:extLst>
        </p:spPr>
      </p:pic>
      <p:sp>
        <p:nvSpPr>
          <p:cNvPr id="7" name="תיבת טקסט 6">
            <a:extLst>
              <a:ext uri="{FF2B5EF4-FFF2-40B4-BE49-F238E27FC236}">
                <a16:creationId xmlns:a16="http://schemas.microsoft.com/office/drawing/2014/main" id="{718198BC-C431-0786-71C4-3886C37B22A9}"/>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687B4D20-B1BA-D897-8A86-DD609C3A4E91}"/>
              </a:ext>
            </a:extLst>
          </p:cNvPr>
          <p:cNvSpPr txBox="1"/>
          <p:nvPr/>
        </p:nvSpPr>
        <p:spPr>
          <a:xfrm>
            <a:off x="333773" y="764704"/>
            <a:ext cx="10801200" cy="6863417"/>
          </a:xfrm>
          <a:prstGeom prst="rect">
            <a:avLst/>
          </a:prstGeom>
          <a:noFill/>
        </p:spPr>
        <p:txBody>
          <a:bodyPr wrap="square">
            <a:spAutoFit/>
          </a:bodyPr>
          <a:lstStyle/>
          <a:p>
            <a:pPr algn="ctr"/>
            <a:r>
              <a:rPr lang="he-IL" sz="3200" b="1" dirty="0"/>
              <a:t>אלגוריתם הצפנה </a:t>
            </a:r>
          </a:p>
          <a:p>
            <a:r>
              <a:rPr lang="he-IL" dirty="0"/>
              <a:t>מפתח הצפנה הוא בדרך כלל מחרוזת ארוכה. אלגוריתמי הצפנה משתמשים במפתח הצפנה כדי להצפין נתונים. אנחנו צריכים את אותו מפתח (להצפנה סימטרית), או מפתח הקשור מתמטית (להצפנה א-סימטרית) כדי לפענח את הנתונים המעורערים בחזרה לפורמט טקסט רגיל המקורי. </a:t>
            </a:r>
          </a:p>
          <a:p>
            <a:endParaRPr lang="he-IL" dirty="0"/>
          </a:p>
          <a:p>
            <a:pPr marL="342900" indent="-342900">
              <a:buFont typeface="Arial" panose="020B0604020202020204" pitchFamily="34" charset="0"/>
              <a:buChar char="•"/>
            </a:pPr>
            <a:r>
              <a:rPr lang="he-IL" dirty="0"/>
              <a:t>ל-</a:t>
            </a:r>
            <a:r>
              <a:rPr lang="en-US" dirty="0"/>
              <a:t>SSH </a:t>
            </a:r>
            <a:r>
              <a:rPr lang="he-IL" dirty="0"/>
              <a:t> יש תמיכה באלגוריתמי הצפנה סימטריים ואסימטריים רבים ושונים.</a:t>
            </a:r>
          </a:p>
          <a:p>
            <a:pPr marL="342900" indent="-342900">
              <a:buFont typeface="Arial" panose="020B0604020202020204" pitchFamily="34" charset="0"/>
              <a:buChar char="•"/>
            </a:pPr>
            <a:r>
              <a:rPr lang="en-US" dirty="0"/>
              <a:t>SSH </a:t>
            </a:r>
            <a:r>
              <a:rPr lang="he-IL" dirty="0"/>
              <a:t> משתמש בהצפנה אסימטרית כדי ליצור מפתח סודי סימטרי משותף בין לקוח </a:t>
            </a:r>
            <a:r>
              <a:rPr lang="en-US" dirty="0"/>
              <a:t>SSH </a:t>
            </a:r>
            <a:r>
              <a:rPr lang="he-IL" dirty="0"/>
              <a:t> לשרת </a:t>
            </a:r>
            <a:r>
              <a:rPr lang="en-US" dirty="0"/>
              <a:t>SSH </a:t>
            </a:r>
            <a:r>
              <a:rPr lang="he-IL" dirty="0"/>
              <a:t> להצפנה ופענוח.</a:t>
            </a:r>
          </a:p>
          <a:p>
            <a:pPr marL="342900" indent="-342900">
              <a:buFont typeface="Arial" panose="020B0604020202020204" pitchFamily="34" charset="0"/>
              <a:buChar char="•"/>
            </a:pPr>
            <a:r>
              <a:rPr lang="he-IL" dirty="0"/>
              <a:t>לקוח </a:t>
            </a:r>
            <a:r>
              <a:rPr lang="en-US" dirty="0"/>
              <a:t> </a:t>
            </a:r>
            <a:r>
              <a:rPr lang="en-US" dirty="0" err="1"/>
              <a:t>ssh</a:t>
            </a:r>
            <a:r>
              <a:rPr lang="en-US" dirty="0"/>
              <a:t> </a:t>
            </a:r>
            <a:r>
              <a:rPr lang="he-IL" dirty="0"/>
              <a:t>ושרת </a:t>
            </a:r>
            <a:r>
              <a:rPr lang="en-US" dirty="0" err="1"/>
              <a:t>ssh</a:t>
            </a:r>
            <a:r>
              <a:rPr lang="en-US" dirty="0"/>
              <a:t> </a:t>
            </a:r>
            <a:r>
              <a:rPr lang="he-IL" dirty="0"/>
              <a:t> מנהלים משא ומתן זה עם זה על אלגוריתמי ההצפנה שיש להשתמש בהם.</a:t>
            </a:r>
          </a:p>
          <a:p>
            <a:endParaRPr lang="he-IL" dirty="0"/>
          </a:p>
          <a:p>
            <a:endParaRPr lang="he-IL" dirty="0"/>
          </a:p>
          <a:p>
            <a:endParaRPr lang="he-IL" dirty="0"/>
          </a:p>
          <a:p>
            <a:endParaRPr lang="he-IL" dirty="0"/>
          </a:p>
          <a:p>
            <a:endParaRPr lang="he-IL" dirty="0"/>
          </a:p>
          <a:p>
            <a:endParaRPr lang="he-IL" dirty="0"/>
          </a:p>
          <a:p>
            <a:r>
              <a:rPr lang="he-IL" dirty="0"/>
              <a:t>\</a:t>
            </a:r>
          </a:p>
        </p:txBody>
      </p:sp>
      <p:pic>
        <p:nvPicPr>
          <p:cNvPr id="4098" name="Picture 2" descr="שיטת ההצפנה RSA - מדע גדול, בקטנה : מדע גדול, בקטנה">
            <a:extLst>
              <a:ext uri="{FF2B5EF4-FFF2-40B4-BE49-F238E27FC236}">
                <a16:creationId xmlns:a16="http://schemas.microsoft.com/office/drawing/2014/main" id="{1ABEC1DD-7835-AF40-9067-D767ACF09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96" y="4725144"/>
            <a:ext cx="2743200" cy="1666875"/>
          </a:xfrm>
          <a:prstGeom prst="rect">
            <a:avLst/>
          </a:prstGeom>
          <a:noFill/>
          <a:extLst>
            <a:ext uri="{909E8E84-426E-40DD-AFC4-6F175D3DCCD1}">
              <a14:hiddenFill xmlns:a14="http://schemas.microsoft.com/office/drawing/2010/main">
                <a:solidFill>
                  <a:srgbClr val="FFFFFF"/>
                </a:solidFill>
              </a14:hiddenFill>
            </a:ext>
          </a:extLst>
        </p:spPr>
      </p:pic>
      <p:sp>
        <p:nvSpPr>
          <p:cNvPr id="8" name="תיבת טקסט 7">
            <a:extLst>
              <a:ext uri="{FF2B5EF4-FFF2-40B4-BE49-F238E27FC236}">
                <a16:creationId xmlns:a16="http://schemas.microsoft.com/office/drawing/2014/main" id="{668A9B82-803B-806F-FC6E-04DD30E4D5E9}"/>
              </a:ext>
            </a:extLst>
          </p:cNvPr>
          <p:cNvSpPr txBox="1"/>
          <p:nvPr/>
        </p:nvSpPr>
        <p:spPr>
          <a:xfrm>
            <a:off x="11041438" y="116632"/>
            <a:ext cx="1147387" cy="253916"/>
          </a:xfrm>
          <a:prstGeom prst="rect">
            <a:avLst/>
          </a:prstGeom>
          <a:noFill/>
        </p:spPr>
        <p:txBody>
          <a:bodyPr wrap="square" rtlCol="1">
            <a:spAutoFit/>
          </a:bodyPr>
          <a:lstStyle/>
          <a:p>
            <a:r>
              <a:rPr lang="he-IL" sz="1050" dirty="0"/>
              <a:t>בס"ד</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טכנולוגיה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3_TF02787990.potx" id="{F3E051B8-4A18-4BE6-95A6-CDDD2921A287}" vid="{0104B8EC-A7CA-455E-81F6-09E5E76CE49B}"/>
    </a:ext>
  </a:extLst>
</a:theme>
</file>

<file path=ppt/theme/theme2.xml><?xml version="1.0" encoding="utf-8"?>
<a:theme xmlns:a="http://schemas.openxmlformats.org/drawingml/2006/main" name="ערכת נושא של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ערכת נושא של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מצגת שלישיית קווים של מעגל חשמלי (מסך רחב)</Template>
  <TotalTime>506</TotalTime>
  <Words>2047</Words>
  <Application>Microsoft Office PowerPoint</Application>
  <PresentationFormat>מותאם אישית</PresentationFormat>
  <Paragraphs>169</Paragraphs>
  <Slides>22</Slides>
  <Notes>11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22</vt:i4>
      </vt:variant>
    </vt:vector>
  </HeadingPairs>
  <TitlesOfParts>
    <vt:vector size="29" baseType="lpstr">
      <vt:lpstr>Arial</vt:lpstr>
      <vt:lpstr>Calibri</vt:lpstr>
      <vt:lpstr>Consolas</vt:lpstr>
      <vt:lpstr>Courier New</vt:lpstr>
      <vt:lpstr>Segoe UI</vt:lpstr>
      <vt:lpstr>Tahoma</vt:lpstr>
      <vt:lpstr>טכנולוגיה 16x9</vt:lpstr>
      <vt:lpstr>מטלת סיום : קורס הגנת פרוטוקולי תקשורת</vt:lpstr>
      <vt:lpstr>תיאור המשימה ורשימת כוונות</vt:lpstr>
      <vt:lpstr>פרוטוקול SSH</vt:lpstr>
      <vt:lpstr>שימושים אופייניים בפרוטוקול SSH</vt:lpstr>
      <vt:lpstr>כיצד פועל פרוטוקול SSH</vt:lpstr>
      <vt:lpstr>להלן תרשים המייצג את החיבור שתיארנו לעיל:</vt:lpstr>
      <vt:lpstr>מצגת של PowerPoint‏</vt:lpstr>
      <vt:lpstr>אלגוריתמי הצפנת SSH</vt:lpstr>
      <vt:lpstr>מצגת של PowerPoint‏</vt:lpstr>
      <vt:lpstr>מפתחות SSH</vt:lpstr>
      <vt:lpstr>שימושים עיקריים: </vt:lpstr>
      <vt:lpstr>מצגת של PowerPoint‏</vt:lpstr>
      <vt:lpstr>מצגת של PowerPoint‏</vt:lpstr>
      <vt:lpstr>יתרונות וחסרונות בשימוש בפרוטוקול SSH</vt:lpstr>
      <vt:lpstr>מצגת של PowerPoint‏</vt:lpstr>
      <vt:lpstr>Brute Force Attack</vt:lpstr>
      <vt:lpstr>מצגת של PowerPoint‏</vt:lpstr>
      <vt:lpstr>חלק מעשי</vt:lpstr>
      <vt:lpstr>בונוס משימה מספר 9 מחשב קוונטי</vt:lpstr>
      <vt:lpstr>מאמר: OpenSSH  עובר למניעת התקפות 'ללכוד עכשיו, פענוח מאוחר יותר' נכתב על ידי: Ryan Naraine </vt:lpstr>
      <vt:lpstr>כיצד משימת הבונוס על מחשבים קוואנטים מתקשרת לנושא שבחרנו למטלת החקר?</vt:lpstr>
      <vt:lpstr>רשימת מקורות: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מטלת סיום : קורס הגנת פרוטוקולי תקשורת</dc:title>
  <dc:creator>רז אלבז</dc:creator>
  <cp:lastModifiedBy>רז אלבז</cp:lastModifiedBy>
  <cp:revision>19</cp:revision>
  <dcterms:created xsi:type="dcterms:W3CDTF">2022-09-03T11:59:20Z</dcterms:created>
  <dcterms:modified xsi:type="dcterms:W3CDTF">2022-09-08T16:24:46Z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