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4" r:id="rId14"/>
    <p:sldId id="275" r:id="rId15"/>
    <p:sldId id="271" r:id="rId16"/>
    <p:sldId id="265" r:id="rId17"/>
    <p:sldId id="272" r:id="rId18"/>
    <p:sldId id="273" r:id="rId19"/>
    <p:sldId id="276" r:id="rId20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0316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03 ספטמבר 22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בס"ד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03 ספטמבר 22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87672594-1F08-68DF-6341-A4281C59447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B1244449-9071-1ED9-6F5C-5C3EF319A9C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93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BF36569A-19A1-F186-9029-645D74022F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468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1CD106E3-2BD1-F125-F67D-EEFA04C6627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05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F5F6F7AD-3CA6-36BB-F388-98F934F5BAB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2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30FCF84E-D3D0-71A9-87ED-2D7877427B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462CE3FA-6DCD-FE23-EC35-F96C316FCD0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057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762F6E9B-C041-0A15-65D4-63C5B5A26F4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51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B13A0402-1CE8-46D0-AEC3-5A48B29FEB5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998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B2739E15-73D8-E40F-1CB9-76020D2A08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878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651A07E-D02A-4CEE-9532-E711536F61CB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EB5C003A-6A04-43AB-99F9-415D41B3F8BA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B553946-3152-4989-AEFA-F404A93770FF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E72EFC9C-9B47-4856-90DC-1DF004C1F98F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D037EC3-2BB0-46A8-8E93-635E16922CAB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DC81EBC-E5FE-4D00-8EFE-4A80A5B58C99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A1B7269-7912-4CFB-9591-9F582F395F70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DF7B79A7-C9CE-472D-8FDB-1980D196E6E4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E120E0D-47A9-47D3-BFFA-C9A1E7D3C39E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595DCCB-1074-43D6-8522-D145596F0536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D51FE1A8-ABC6-4137-86D5-F6CE66EBEE63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90DDFCC-B47F-4614-BB29-CDBA498A9527}" type="datetime8">
              <a:rPr lang="he-IL" smtClean="0"/>
              <a:t>03 ספטמבר 22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מטלת סיום : קורס הגנת פרוטוקולי תקשורת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812800"/>
          </a:xfrm>
        </p:spPr>
        <p:txBody>
          <a:bodyPr rtlCol="1"/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נושא נבחר:</a:t>
            </a:r>
            <a:r>
              <a:rPr lang="en-US" sz="2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SSH vulnerability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4">
            <a:extLst>
              <a:ext uri="{FF2B5EF4-FFF2-40B4-BE49-F238E27FC236}">
                <a16:creationId xmlns:a16="http://schemas.microsoft.com/office/drawing/2014/main" id="{53DFA8A5-2B72-D5B1-E380-FE017BC3579F}"/>
              </a:ext>
            </a:extLst>
          </p:cNvPr>
          <p:cNvSpPr txBox="1">
            <a:spLocks/>
          </p:cNvSpPr>
          <p:nvPr/>
        </p:nvSpPr>
        <p:spPr>
          <a:xfrm>
            <a:off x="2566020" y="4273550"/>
            <a:ext cx="8735325" cy="1387698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מגישים: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רז אלבז 207276775</a:t>
            </a: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יובל בר מעוז 314878877</a:t>
            </a: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AD05231-0990-2C4D-417E-4BC85C5ABD98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189D1D-DE71-BB9F-A02E-1EBFFA20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מפתחות </a:t>
            </a:r>
            <a:r>
              <a:rPr lang="en-US" dirty="0"/>
              <a:t>SSH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AEE614-E388-BE92-0791-56FDA8B7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98600"/>
            <a:ext cx="10702925" cy="46654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sz="2000" dirty="0"/>
              <a:t>מפתחות </a:t>
            </a:r>
            <a:r>
              <a:rPr lang="en-US" sz="2000" dirty="0"/>
              <a:t>SSH </a:t>
            </a:r>
            <a:r>
              <a:rPr lang="he-IL" sz="2000" dirty="0"/>
              <a:t> הם אישורי אימות בפרוטוקול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e-IL" sz="2000" u="sng" dirty="0"/>
              <a:t>מבחינה טכנית</a:t>
            </a:r>
            <a:r>
              <a:rPr lang="he-IL" sz="2000" dirty="0"/>
              <a:t>, הם מפתחות קריפטוגרפים האחראיים להצפנה.</a:t>
            </a:r>
            <a:br>
              <a:rPr lang="en-US" sz="2000" dirty="0"/>
            </a:br>
            <a:r>
              <a:rPr lang="he-IL" sz="2000" u="sng" dirty="0"/>
              <a:t>מבחנה מעשית</a:t>
            </a:r>
            <a:r>
              <a:rPr lang="he-IL" sz="2000" dirty="0"/>
              <a:t>, הדרך להשתמש בהן היא בצורה שדומה לסיסמאות.</a:t>
            </a:r>
          </a:p>
          <a:p>
            <a:pPr marL="0" indent="0">
              <a:lnSpc>
                <a:spcPct val="100000"/>
              </a:lnSpc>
              <a:buNone/>
            </a:pPr>
            <a:endParaRPr lang="he-IL" sz="2000" dirty="0"/>
          </a:p>
          <a:p>
            <a:pPr marL="0" indent="0">
              <a:lnSpc>
                <a:spcPct val="100000"/>
              </a:lnSpc>
              <a:buNone/>
            </a:pPr>
            <a:r>
              <a:rPr lang="he-IL" sz="2000" dirty="0"/>
              <a:t>בתוך ארגון, מפתחות </a:t>
            </a:r>
            <a:r>
              <a:rPr lang="en-US" sz="2000" dirty="0"/>
              <a:t> SSH </a:t>
            </a:r>
            <a:r>
              <a:rPr lang="he-IL" sz="2000" dirty="0"/>
              <a:t>משמשים בעיקר להענקת גישה מאובטחת למערכות מרוחקות.</a:t>
            </a:r>
            <a:br>
              <a:rPr lang="en-US" sz="2000" dirty="0"/>
            </a:br>
            <a:r>
              <a:rPr lang="he-IL" sz="2000" dirty="0"/>
              <a:t>הרעיון הוא לקבל זוג מפתחות קריפטוגרפים - </a:t>
            </a:r>
            <a:r>
              <a:rPr lang="he-IL" sz="2000" b="1" dirty="0"/>
              <a:t>מפתח ציבורי ומפתח פרטי</a:t>
            </a:r>
            <a:r>
              <a:rPr lang="en-US" sz="2000" dirty="0"/>
              <a:t>- </a:t>
            </a:r>
            <a:r>
              <a:rPr lang="he-IL" sz="2000" dirty="0"/>
              <a:t>ולהגדיר את המפתח הציבורי בשרת כדי לאשר גישה ולהעניק לכל מי שיש לו עותק של המפתח הפרטי גישה לשרת. המפתחות המשמשים לאימות נקראים </a:t>
            </a:r>
            <a:r>
              <a:rPr lang="he-IL" sz="2000" b="1" dirty="0"/>
              <a:t>מפתחות </a:t>
            </a:r>
            <a:r>
              <a:rPr lang="en-US" sz="2000" b="1" dirty="0"/>
              <a:t>SSH</a:t>
            </a:r>
            <a:r>
              <a:rPr lang="he-IL" sz="2000" b="1" dirty="0"/>
              <a:t>.</a:t>
            </a:r>
          </a:p>
          <a:p>
            <a:endParaRPr lang="en-US" sz="2400" dirty="0"/>
          </a:p>
          <a:p>
            <a:endParaRPr lang="he-IL" sz="2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940804C-CE6D-9332-F586-D83F44490940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7910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FEF9F9-1ABE-136A-E6DF-D72F0C53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980727"/>
            <a:ext cx="10360501" cy="721069"/>
          </a:xfrm>
        </p:spPr>
        <p:txBody>
          <a:bodyPr>
            <a:normAutofit fontScale="90000"/>
          </a:bodyPr>
          <a:lstStyle/>
          <a:p>
            <a:r>
              <a:rPr lang="he-IL" dirty="0"/>
              <a:t>שימושים עיקריים: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B76276-413B-9D95-7879-A1469DE7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92" y="1415001"/>
            <a:ext cx="10360501" cy="4462272"/>
          </a:xfrm>
        </p:spPr>
        <p:txBody>
          <a:bodyPr/>
          <a:lstStyle/>
          <a:p>
            <a:r>
              <a:rPr lang="he-IL" sz="2400" dirty="0"/>
              <a:t>לניהול מערכות ותצורה אוטומטיות</a:t>
            </a:r>
          </a:p>
          <a:p>
            <a:r>
              <a:rPr lang="he-IL" sz="2400" dirty="0"/>
              <a:t>כניסה וביצוע פקודות מרחוק</a:t>
            </a:r>
          </a:p>
          <a:p>
            <a:r>
              <a:rPr lang="he-IL" sz="2400" dirty="0"/>
              <a:t>כניסות אוטומטיות</a:t>
            </a:r>
          </a:p>
          <a:p>
            <a:r>
              <a:rPr lang="he-IL" sz="2400" dirty="0"/>
              <a:t>גיבוי</a:t>
            </a:r>
          </a:p>
          <a:p>
            <a:r>
              <a:rPr lang="he-IL" sz="2400" dirty="0"/>
              <a:t>העברת קבצים מרחוק</a:t>
            </a:r>
          </a:p>
          <a:p>
            <a:endParaRPr lang="he-IL" dirty="0"/>
          </a:p>
        </p:txBody>
      </p:sp>
      <p:pic>
        <p:nvPicPr>
          <p:cNvPr id="5122" name="Picture 2" descr="שיעורים">
            <a:extLst>
              <a:ext uri="{FF2B5EF4-FFF2-40B4-BE49-F238E27FC236}">
                <a16:creationId xmlns:a16="http://schemas.microsoft.com/office/drawing/2014/main" id="{CB8E0063-01EC-3429-08A4-3078AF5E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824718"/>
            <a:ext cx="3393976" cy="254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DD588B5-B12C-7534-0E98-252FB836F0EE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8418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7748" y="369939"/>
            <a:ext cx="11305256" cy="5911552"/>
          </a:xfrm>
        </p:spPr>
        <p:txBody>
          <a:bodyPr rtlCol="1"/>
          <a:lstStyle/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ארבע פגיעויות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שחשוב להכיר</a:t>
            </a:r>
          </a:p>
          <a:p>
            <a:pPr marL="0" indent="0" rtl="1">
              <a:lnSpc>
                <a:spcPct val="100000"/>
              </a:lnSpc>
              <a:buNone/>
            </a:pPr>
            <a:r>
              <a:rPr lang="he-IL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בעיות מעקב מפתח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lang="he-IL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ארגונים בדרך כלל צוברים מספר רב של מפתחות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SSH 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מכיוון שמשתמשי קצה יכולים ליצור מפתחות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SSH 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חדשים או אפילו לשכפל</a:t>
            </a:r>
            <a:r>
              <a:rPr lang="he-IL" sz="2000" dirty="0"/>
              <a:t> 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אותם ללא פיקוח.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000" u="sng" dirty="0"/>
              <a:t>כתוצאה מכך</a:t>
            </a:r>
            <a:r>
              <a:rPr lang="he-IL" sz="2000" dirty="0"/>
              <a:t>, יכולים להיות מפתחות </a:t>
            </a:r>
            <a:r>
              <a:rPr lang="en-US" sz="2000" dirty="0"/>
              <a:t>SSH</a:t>
            </a:r>
            <a:r>
              <a:rPr lang="he-IL" sz="2000" dirty="0"/>
              <a:t> רבים שלא בשימוש, דבר המהווה נקודת כניסה לתוקף לרשת אותן מפתחות ולהתחזות לעובד.</a:t>
            </a:r>
          </a:p>
          <a:p>
            <a:pPr marL="0" indent="0" rtl="1">
              <a:lnSpc>
                <a:spcPct val="100000"/>
              </a:lnSpc>
              <a:buNone/>
            </a:pPr>
            <a:endParaRPr lang="he-IL" sz="2000" dirty="0"/>
          </a:p>
          <a:p>
            <a:pPr marL="0" indent="0" rtl="1">
              <a:lnSpc>
                <a:spcPct val="100000"/>
              </a:lnSpc>
              <a:buNone/>
            </a:pPr>
            <a:r>
              <a:rPr lang="he-IL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שיתוף מפתחות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lang="he-IL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lnSpc>
                <a:spcPct val="100000"/>
              </a:lnSpc>
              <a:buNone/>
            </a:pP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מפתחות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משותפים או משוכפלים לרוב על פני קבוצה משותפת של עובדים או שרתים ורכיבי תשתית.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בטווח הקצר: מקלה על העבודה של צוות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בטווח הארוך: מקלה על עבודתם של תוקפים.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7A5A932-81ED-45C9-4D2B-6FAB2D9B3FB6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468A80A-2141-92A5-7859-29ECBAF60045}"/>
              </a:ext>
            </a:extLst>
          </p:cNvPr>
          <p:cNvSpPr txBox="1"/>
          <p:nvPr/>
        </p:nvSpPr>
        <p:spPr>
          <a:xfrm>
            <a:off x="333772" y="332656"/>
            <a:ext cx="1166529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ארבע פגיעויות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שחשוב להכיר המשך...</a:t>
            </a:r>
          </a:p>
          <a:p>
            <a:pPr marL="0" indent="0" algn="ctr" rtl="1">
              <a:buNone/>
            </a:pP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rtl="1">
              <a:buNone/>
            </a:pP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buNone/>
            </a:pPr>
            <a:r>
              <a: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מפתחות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SSH </a:t>
            </a:r>
            <a:r>
              <a: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סטטיים: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מנהלי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ואנשי אבטחה רבים נמנעים משינוי או מיצירת מפתחות סטטיים מחשש שרכיב קריטי או עובד עלול להישכח.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כתוצאה מכך נגרמת עלייה במפתחות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סטטיים, ולכן התוקפים מצליחים לסכן מפתח ללא שינוי, להשתמש בו כדי לנוע לרוחב בארגון ולקבל גישה קבועה ובלתי מורשית לנתונים ולנכסים רגישים.</a:t>
            </a: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buNone/>
            </a:pP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מפתחות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משובצים: </a:t>
            </a:r>
            <a:b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מפתחות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מוטמעים לעתים קרובות בתוך יישומים או סקריפטים. מנהלי מערכת חוששים לעתים קרובות לשנות אותם.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כתוצאה מכך, מפתחות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SSH 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סטטיים המוטמעים ביישומים, בקוד ובסקריפטים יכולים להוביל לדלתות אחוריות מתמשכות לתוקפים.</a:t>
            </a: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D604DDB-4DCA-7597-1987-E1A6A58C4A92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859FCE-E118-4C37-64C7-4F0B44B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יתרונות וחסרונות בשימוש בפרוטוקול </a:t>
            </a:r>
            <a:r>
              <a:rPr lang="en-US" dirty="0"/>
              <a:t>SSH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C91E33-463D-1509-FE0C-D0295FAA3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0565654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יתרונות:</a:t>
            </a:r>
          </a:p>
          <a:p>
            <a:r>
              <a:rPr lang="en-US" sz="2000" dirty="0"/>
              <a:t>SSH </a:t>
            </a:r>
            <a:r>
              <a:rPr lang="he-IL" sz="2000" dirty="0"/>
              <a:t> מאפשר הצפנת נתונים כך שאותם תוקפים זדוניים לא יוכלו לגשת לפרטי המשתמש ולסיסמאות שלך. </a:t>
            </a:r>
          </a:p>
          <a:p>
            <a:r>
              <a:rPr lang="he-IL" sz="2000" dirty="0"/>
              <a:t>ניתוב מקור </a:t>
            </a:r>
            <a:r>
              <a:rPr lang="en-US" sz="2000" dirty="0"/>
              <a:t>IP</a:t>
            </a:r>
            <a:r>
              <a:rPr lang="he-IL" sz="2000" dirty="0"/>
              <a:t>- הוא יכול לשמש גם משתמשים זדוניים כדי לגרום למכונה לחשוב שהיא מדברת עם מכשיר אחר</a:t>
            </a:r>
          </a:p>
          <a:p>
            <a:r>
              <a:rPr lang="he-IL" sz="2000" dirty="0"/>
              <a:t>זיוף </a:t>
            </a:r>
            <a:r>
              <a:rPr lang="en-US" sz="2000" dirty="0"/>
              <a:t>DNS</a:t>
            </a:r>
            <a:r>
              <a:rPr lang="he-IL" sz="2000" dirty="0"/>
              <a:t>-זה גורם לשרת השמות להחזיר כתובת </a:t>
            </a:r>
            <a:r>
              <a:rPr lang="en-US" sz="2000" dirty="0"/>
              <a:t>IP </a:t>
            </a:r>
            <a:r>
              <a:rPr lang="he-IL" sz="2000" dirty="0"/>
              <a:t> שגויה כדי שיוכל להפנות תנועה למחשב אחר. </a:t>
            </a:r>
          </a:p>
          <a:p>
            <a:r>
              <a:rPr lang="he-IL" sz="2000" dirty="0"/>
              <a:t>זיוף כתובות </a:t>
            </a:r>
            <a:r>
              <a:rPr lang="en-US" sz="2000" dirty="0"/>
              <a:t>IP </a:t>
            </a:r>
            <a:r>
              <a:rPr lang="he-IL" sz="2000" dirty="0"/>
              <a:t> שבו מארח מתקפה מתיימר להיות מארח מהימן על ידי שליחת מנות עם כתובת המקור של המארח המהימן.</a:t>
            </a:r>
          </a:p>
          <a:p>
            <a:r>
              <a:rPr lang="he-IL" sz="2000" dirty="0"/>
              <a:t>גיבויים והגירות יעילים- מכיוון שכל הגיבויים וההגירה יכולים להתרחש ישירות בשרת האינטרנט, הדברים מתנהלים במהירות הבזק. </a:t>
            </a:r>
          </a:p>
          <a:p>
            <a:endParaRPr lang="he-IL" sz="20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CCBEAF7-A4CC-9BA0-6DA4-5381C6E057E0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658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9FF8E26-4E10-8625-D571-1140E0E53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772" y="332656"/>
            <a:ext cx="10945215" cy="58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חסרונות:</a:t>
            </a:r>
          </a:p>
          <a:p>
            <a:r>
              <a:rPr lang="en-US" dirty="0"/>
              <a:t> </a:t>
            </a:r>
            <a:r>
              <a:rPr lang="en-US" sz="2000" dirty="0"/>
              <a:t>SSH </a:t>
            </a:r>
            <a:r>
              <a:rPr lang="he-IL" sz="2000" dirty="0"/>
              <a:t>עשוי להיות מאתגר להגדיר עבור משתמשים שאינם מתמצאים בטכנולוגיה.</a:t>
            </a:r>
          </a:p>
          <a:p>
            <a:endParaRPr lang="he-IL" sz="2000" dirty="0"/>
          </a:p>
          <a:p>
            <a:r>
              <a:rPr lang="he-IL" sz="2000" dirty="0"/>
              <a:t>מכיוון ש-</a:t>
            </a:r>
            <a:r>
              <a:rPr lang="en-US" sz="2000" dirty="0"/>
              <a:t> SSH </a:t>
            </a:r>
            <a:r>
              <a:rPr lang="he-IL" sz="2000" dirty="0"/>
              <a:t>פועל ברמת אפליקציה, רק התעבורה מהאפליקציות שלך מוצפנת. משמעות הדבר היא שכל יישום במכשיר שלך שאתה רוצה להגן עליו יצטרך להיות מוגדר בנפרד עבור מנהרת </a:t>
            </a:r>
            <a:r>
              <a:rPr lang="en-US" sz="2000" dirty="0"/>
              <a:t>SSH</a:t>
            </a:r>
          </a:p>
          <a:p>
            <a:r>
              <a:rPr lang="en-US" sz="2000" dirty="0"/>
              <a:t> SSH</a:t>
            </a:r>
            <a:r>
              <a:rPr lang="he-IL" sz="2000" dirty="0"/>
              <a:t>משתמש ב-</a:t>
            </a:r>
            <a:r>
              <a:rPr lang="en-US" sz="2000" dirty="0"/>
              <a:t>TCP</a:t>
            </a:r>
            <a:r>
              <a:rPr lang="he-IL" sz="2000" dirty="0"/>
              <a:t>, מה שמקל על ספקי שירותי אינטרנט ושרתים לזהות את התעבורה שלו</a:t>
            </a:r>
          </a:p>
          <a:p>
            <a:r>
              <a:rPr lang="he-IL" sz="2000" dirty="0"/>
              <a:t>אין לו הגנה מפני דליפות </a:t>
            </a:r>
            <a:r>
              <a:rPr lang="en-US" sz="2000" dirty="0"/>
              <a:t>DNS</a:t>
            </a:r>
            <a:endParaRPr lang="he-IL" sz="20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5074D9-7B86-3953-4C47-DA1D9665DC49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8" name="Picture 2" descr="מה היתרונות בהנחיית קבוצה דיגיטלית – הנחיית קבוצות דיגיטליות">
            <a:extLst>
              <a:ext uri="{FF2B5EF4-FFF2-40B4-BE49-F238E27FC236}">
                <a16:creationId xmlns:a16="http://schemas.microsoft.com/office/drawing/2014/main" id="{F6929C4B-F131-217F-648B-95BD33C8C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4221088"/>
            <a:ext cx="3024336" cy="22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5F31E4-4A5B-7878-1C46-B87B668A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קישור בין החלק התאורטי למעשי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55CF18-A1B1-371A-DC48-CCCABEEB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BDAD185-F9A7-B973-D2EB-6B0CF6857F84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5391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המשימה ורשימת כוונות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lnSpcReduction="10000"/>
          </a:bodyPr>
          <a:lstStyle/>
          <a:p>
            <a:pPr marL="0" indent="0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חלק תאורטי:</a:t>
            </a:r>
          </a:p>
          <a:p>
            <a:pPr marL="0" indent="0" rtl="1">
              <a:buNone/>
            </a:pPr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בחלק זה נתאר:</a:t>
            </a:r>
          </a:p>
          <a:p>
            <a:pPr marL="647646" lvl="1" indent="-342900">
              <a:buFont typeface="Courier New" panose="02070309020205020404" pitchFamily="49" charset="0"/>
              <a:buChar char="o"/>
            </a:pPr>
            <a:r>
              <a:rPr lang="he-IL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פרוטוקול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lang="he-IL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הגדרות, מונחים, שימושים, איך הוא פועל</a:t>
            </a:r>
          </a:p>
          <a:p>
            <a:pPr marL="647646" lvl="1" indent="-342900">
              <a:buFont typeface="Courier New" panose="02070309020205020404" pitchFamily="49" charset="0"/>
              <a:buChar char="o"/>
            </a:pPr>
            <a:r>
              <a:rPr lang="he-IL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גרסאות פרוטוקול</a:t>
            </a:r>
          </a:p>
          <a:p>
            <a:pPr marL="647646" lvl="1" indent="-342900">
              <a:buFont typeface="Courier New" panose="02070309020205020404" pitchFamily="49" charset="0"/>
              <a:buChar char="o"/>
            </a:pPr>
            <a:r>
              <a:rPr lang="he-IL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מפתחות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</a:p>
          <a:p>
            <a:pPr marL="647646" lvl="1" indent="-342900">
              <a:buFont typeface="Courier New" panose="02070309020205020404" pitchFamily="49" charset="0"/>
              <a:buChar char="o"/>
            </a:pPr>
            <a:r>
              <a:rPr lang="he-IL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סקירת פגיעות ב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ברמה פנים ארגונית </a:t>
            </a:r>
          </a:p>
          <a:p>
            <a:pPr marL="647646" lvl="1" indent="-342900">
              <a:buFont typeface="Courier New" panose="02070309020205020404" pitchFamily="49" charset="0"/>
              <a:buChar char="o"/>
            </a:pPr>
            <a:r>
              <a:rPr lang="he-IL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סקירת אבטחה בפרוטוקול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</a:p>
          <a:p>
            <a:pPr marL="647646" lvl="1" indent="-342900">
              <a:buFont typeface="Courier New" panose="02070309020205020404" pitchFamily="49" charset="0"/>
              <a:buChar char="o"/>
            </a:pP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Vulnerabilities  </a:t>
            </a:r>
            <a:r>
              <a:rPr lang="he-IL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ופתרונן</a:t>
            </a:r>
          </a:p>
          <a:p>
            <a:pPr marL="647646" lvl="1" indent="-342900">
              <a:buFont typeface="Courier New" panose="02070309020205020404" pitchFamily="49" charset="0"/>
              <a:buChar char="o"/>
            </a:pPr>
            <a:r>
              <a:rPr lang="he-IL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קישור בין החלק התאורטי למעשי</a:t>
            </a:r>
          </a:p>
          <a:p>
            <a:pPr marL="0" indent="0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חלק מעשי:</a:t>
            </a:r>
          </a:p>
          <a:p>
            <a:pPr marL="0" indent="0" rtl="1">
              <a:buNone/>
            </a:pPr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כתיבת כלי זיהוי או בדיקה/סריקה/תקיפה</a:t>
            </a: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פרוטוקול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3DAB7A-46EE-102E-FCC9-3D1B0AD2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1797"/>
            <a:ext cx="10360501" cy="26633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sz="2000" dirty="0"/>
              <a:t>פרוטוקול </a:t>
            </a:r>
            <a:r>
              <a:rPr lang="en-US" sz="2000" dirty="0"/>
              <a:t>SSH </a:t>
            </a:r>
            <a:r>
              <a:rPr lang="he-IL" sz="2000" dirty="0"/>
              <a:t> או בשמו המלא </a:t>
            </a:r>
            <a:r>
              <a:rPr lang="en-US" sz="2000" dirty="0"/>
              <a:t>Secure Shell </a:t>
            </a:r>
            <a:r>
              <a:rPr lang="he-IL" sz="2000" dirty="0"/>
              <a:t> הוא פרוטוקול המשמש לתקשורת מחשבים ולביצוע פעולות על מחשב מרוחקת לאחר</a:t>
            </a:r>
            <a:r>
              <a:rPr lang="en-US" sz="2000" dirty="0"/>
              <a:t> </a:t>
            </a:r>
            <a:r>
              <a:rPr lang="he-IL" sz="2000" dirty="0"/>
              <a:t>תהליך ההזדהות של המשתמש במחשב. </a:t>
            </a:r>
          </a:p>
          <a:p>
            <a:pPr>
              <a:lnSpc>
                <a:spcPct val="100000"/>
              </a:lnSpc>
            </a:pPr>
            <a:br>
              <a:rPr lang="en-US" sz="2000" dirty="0"/>
            </a:br>
            <a:r>
              <a:rPr lang="he-IL" sz="2000" dirty="0"/>
              <a:t>פרוטוקול </a:t>
            </a:r>
            <a:r>
              <a:rPr lang="en-US" sz="2000" dirty="0"/>
              <a:t>SSH </a:t>
            </a:r>
            <a:r>
              <a:rPr lang="he-IL" sz="2000" dirty="0"/>
              <a:t> הוא שיטה לכניסה מאובטחת מרחוק ממחשב אחד למשנהו.</a:t>
            </a:r>
          </a:p>
          <a:p>
            <a:pPr>
              <a:lnSpc>
                <a:spcPct val="100000"/>
              </a:lnSpc>
            </a:pPr>
            <a:r>
              <a:rPr lang="he-IL" sz="2000" dirty="0"/>
              <a:t> הוא מספק מספר אפשרויות חלופיות לאימות חזק, והוא מגן על אבטחת התקשורת ושלמותה באמצעות הצפנה חזקה.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664AE0D-5D39-BB6A-989B-799AC612D352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marL="0" indent="0" algn="ctr">
              <a:buNone/>
            </a:pPr>
            <a:r>
              <a:rPr lang="he-IL" dirty="0"/>
              <a:t>שימושים אופייניים בפרוטוקול </a:t>
            </a:r>
            <a:r>
              <a:rPr lang="en-US" dirty="0"/>
              <a:t>SSH</a:t>
            </a:r>
            <a:endParaRPr lang="he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D70BC5C-9B56-12BF-9BB1-F5B7EBC5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2" y="1700808"/>
            <a:ext cx="10143206" cy="4465320"/>
          </a:xfrm>
        </p:spPr>
        <p:txBody>
          <a:bodyPr/>
          <a:lstStyle/>
          <a:p>
            <a:pPr marL="0" indent="0">
              <a:buNone/>
            </a:pPr>
            <a:r>
              <a:rPr lang="he-IL" sz="2400" dirty="0"/>
              <a:t>הפרוטוקול משמש ברשתות ארגוניות עבור:</a:t>
            </a:r>
          </a:p>
          <a:p>
            <a:pPr marL="0" indent="0">
              <a:buNone/>
            </a:pPr>
            <a:r>
              <a:rPr lang="he-IL" sz="2400" dirty="0"/>
              <a:t>•מתן גישה מאובטחת למשתמשים ותהליכים אוטומטיים.</a:t>
            </a:r>
          </a:p>
          <a:p>
            <a:pPr marL="0" indent="0">
              <a:buNone/>
            </a:pPr>
            <a:r>
              <a:rPr lang="he-IL" sz="2400" dirty="0"/>
              <a:t>•העברות קבצים אינטראקטיביות ואוטומטיות.</a:t>
            </a:r>
          </a:p>
          <a:p>
            <a:pPr marL="0" indent="0">
              <a:buNone/>
            </a:pPr>
            <a:r>
              <a:rPr lang="he-IL" sz="2400" dirty="0"/>
              <a:t>•הוצאת פקודות מרחוק.</a:t>
            </a:r>
          </a:p>
          <a:p>
            <a:pPr marL="0" indent="0">
              <a:buNone/>
            </a:pPr>
            <a:r>
              <a:rPr lang="he-IL" sz="2400" dirty="0"/>
              <a:t>•ניהול תשתית רשת ורכיבי מערכת קריטיים אחרים.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8B3764A-893C-294A-DC21-7B406BF6F07C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כיצד פועל פרוטוקול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89756" y="1702552"/>
            <a:ext cx="11233248" cy="4465320"/>
          </a:xfrm>
        </p:spPr>
        <p:txBody>
          <a:bodyPr rtlCol="1">
            <a:normAutofit/>
          </a:bodyPr>
          <a:lstStyle/>
          <a:p>
            <a:pPr rtl="1"/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הפרוטוקול עובד במודל שרת-לקוח. </a:t>
            </a:r>
          </a:p>
          <a:p>
            <a:pPr rtl="1"/>
            <a:r>
              <a:rPr lang="he-IL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בשלב הראשון</a:t>
            </a:r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הלקוח יוצר חיבור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לשרת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SSH. </a:t>
            </a:r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לקוח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מניע את תהליך הגדרת החיבור ומשתמש בהצפנת מפתח ציבורי כדי לאמת את זהות שרת ה-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</a:p>
          <a:p>
            <a:pPr rtl="1"/>
            <a:r>
              <a:rPr lang="he-IL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בשלב השני</a:t>
            </a:r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לאחר שלב ההגדרה, פרוטוקול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משתמש בהצפנה סימטרית חזקה ובאלגוריתמי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 </a:t>
            </a:r>
            <a:r>
              <a:rPr lang="he-I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כדי להבטיח את הפרטיות והשלמות של הנתונים המוחלפים בין הלקוח לשרת.</a:t>
            </a:r>
          </a:p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06CEE08-4408-0117-3D6C-85B6EFC51CFD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</p:spPr>
        <p:txBody>
          <a:bodyPr rtlCol="1" anchor="b">
            <a:normAutofit/>
          </a:bodyPr>
          <a:lstStyle/>
          <a:p>
            <a:pPr marL="0" indent="0" rtl="1">
              <a:buNone/>
            </a:pPr>
            <a:r>
              <a:rPr lang="he-IL"/>
              <a:t>להלן תרשים המייצג את החיבור שתיארנו לעיל:</a:t>
            </a:r>
          </a:p>
        </p:txBody>
      </p:sp>
      <p:pic>
        <p:nvPicPr>
          <p:cNvPr id="35" name="תמונה 3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233EE561-9760-1E96-0FC3-1B785314C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8" y="1988840"/>
            <a:ext cx="11135467" cy="3758219"/>
          </a:xfrm>
          <a:prstGeom prst="rect">
            <a:avLst/>
          </a:prstGeom>
          <a:noFill/>
        </p:spPr>
      </p:pic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C8DF6F11-ADA8-65A2-C6EB-ED215F71B27A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189756" y="95920"/>
            <a:ext cx="3394519" cy="1584176"/>
          </a:xfrm>
        </p:spPr>
        <p:txBody>
          <a:bodyPr rtlCol="1">
            <a:noAutofit/>
          </a:bodyPr>
          <a:lstStyle/>
          <a:p>
            <a:pPr algn="ctr" rtl="1"/>
            <a:r>
              <a:rPr lang="en-US" sz="9600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4"/>
          </p:nvPr>
        </p:nvSpPr>
        <p:spPr>
          <a:xfrm>
            <a:off x="755678" y="1471978"/>
            <a:ext cx="10285760" cy="4900966"/>
          </a:xfrm>
        </p:spPr>
        <p:txBody>
          <a:bodyPr rtlCol="1"/>
          <a:lstStyle/>
          <a:p>
            <a:pPr rtl="1"/>
            <a:r>
              <a:rPr lang="he-I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יישום קוד פתוח של פרוטוקול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</a:p>
          <a:p>
            <a:pPr rt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OpenSSH </a:t>
            </a:r>
            <a:r>
              <a:rPr lang="he-I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היא חבילת תוכנות מחשב המספקות גישה מרוחקת מאובטחת ומוצפנת על גבי רשת מחשבים על בסיס פרוטוקול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lang="he-I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הלקוח המתקשר לשרת ה-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OpenSSH  </a:t>
            </a:r>
            <a:r>
              <a:rPr lang="he-I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מאמת את זהותו</a:t>
            </a:r>
          </a:p>
          <a:p>
            <a:pPr rtl="1"/>
            <a:r>
              <a:rPr lang="he-I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באמצעות שם משתמש וסיסמה שניתנו לו במעמד ההרשמה לשרת. התעבורה בין הלקוח לבין השרת מוצפנת בשיטת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 </a:t>
            </a:r>
            <a:r>
              <a:rPr lang="he-I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 ידי מפתח ציבורי ומפתח פרטי. 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70CC41E-63AD-9672-4DA4-C5313E618561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sp>
        <p:nvSpPr>
          <p:cNvPr id="4" name="כותרת 6">
            <a:extLst>
              <a:ext uri="{FF2B5EF4-FFF2-40B4-BE49-F238E27FC236}">
                <a16:creationId xmlns:a16="http://schemas.microsoft.com/office/drawing/2014/main" id="{CF555543-8E8D-80B1-0BB4-FAD41A6982A2}"/>
              </a:ext>
            </a:extLst>
          </p:cNvPr>
          <p:cNvSpPr txBox="1">
            <a:spLocks/>
          </p:cNvSpPr>
          <p:nvPr/>
        </p:nvSpPr>
        <p:spPr>
          <a:xfrm>
            <a:off x="836612" y="485056"/>
            <a:ext cx="10360501" cy="805904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>
            <a:lvl1pPr algn="r" defTabSz="121898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dirty="0"/>
              <a:t>OpenSSH 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אלגוריתמי הצפנת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כותרת 2">
            <a:extLst>
              <a:ext uri="{FF2B5EF4-FFF2-40B4-BE49-F238E27FC236}">
                <a16:creationId xmlns:a16="http://schemas.microsoft.com/office/drawing/2014/main" id="{5A3D5CAF-F38A-B56B-9B99-0BC094FEA924}"/>
              </a:ext>
            </a:extLst>
          </p:cNvPr>
          <p:cNvSpPr txBox="1">
            <a:spLocks/>
          </p:cNvSpPr>
          <p:nvPr/>
        </p:nvSpPr>
        <p:spPr>
          <a:xfrm>
            <a:off x="691044" y="1700808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>
            <a:lvl1pPr algn="r" defTabSz="121898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1399D53-6972-D419-5204-3E1B4EA63346}"/>
              </a:ext>
            </a:extLst>
          </p:cNvPr>
          <p:cNvSpPr txBox="1"/>
          <p:nvPr/>
        </p:nvSpPr>
        <p:spPr>
          <a:xfrm>
            <a:off x="477788" y="1916832"/>
            <a:ext cx="1056692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SSH </a:t>
            </a:r>
            <a:r>
              <a:rPr lang="he-IL" dirty="0"/>
              <a:t> מצפין תעבורת רשת כדי למנוע האזנת סתר.</a:t>
            </a:r>
          </a:p>
          <a:p>
            <a:r>
              <a:rPr lang="he-IL" b="1" dirty="0"/>
              <a:t>הצפנה ופענוח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הצפנה: היא תהליך המרת טקסט רגיל לטקסט צופן. במילים אחרות, ערבול טקסט רגיל.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פענוח: הוא רק תהליך הפוך, הממיר בחזרה את טקסט ההצפנה חסר המשמעות לפורמט הטקסט הרגיל המקורי שלו.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3076" name="Picture 4" descr="SSH protocol: usage, versions and implementations | Stackscale">
            <a:extLst>
              <a:ext uri="{FF2B5EF4-FFF2-40B4-BE49-F238E27FC236}">
                <a16:creationId xmlns:a16="http://schemas.microsoft.com/office/drawing/2014/main" id="{D04F673A-0508-C4A3-5BF7-60CA344E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7" y="4266604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8198BC-C431-0786-71C4-3886C37B22A9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87B4D20-B1BA-D897-8A86-DD609C3A4E91}"/>
              </a:ext>
            </a:extLst>
          </p:cNvPr>
          <p:cNvSpPr txBox="1"/>
          <p:nvPr/>
        </p:nvSpPr>
        <p:spPr>
          <a:xfrm>
            <a:off x="333773" y="764704"/>
            <a:ext cx="108012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200" b="1" dirty="0"/>
              <a:t>אלגוריתם הצפנה </a:t>
            </a:r>
          </a:p>
          <a:p>
            <a:r>
              <a:rPr lang="he-IL" dirty="0"/>
              <a:t>מפתח הצפנה הוא בדרך כלל מחרוזת ארוכה. אלגוריתמי הצפנה משתמשים במפתח הצפנה כדי להצפין נתונים. אנחנו צריכים את אותו מפתח (להצפנה סימטרית), או מפתח הקשור מתמטית (להצפנה א-סימטרית) כדי לפענח את הנתונים המעורערים בחזרה לפורמט טקסט רגיל המקורי. </a:t>
            </a:r>
          </a:p>
          <a:p>
            <a:endParaRPr lang="he-I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ל-</a:t>
            </a:r>
            <a:r>
              <a:rPr lang="en-US" dirty="0"/>
              <a:t>SSH </a:t>
            </a:r>
            <a:r>
              <a:rPr lang="he-IL" dirty="0"/>
              <a:t> יש תמיכה באלגוריתמי הצפנה סימטריים ואסימטריים רבים ושונים.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SSH </a:t>
            </a:r>
            <a:r>
              <a:rPr lang="he-IL" dirty="0"/>
              <a:t> משתמש בהצפנה אסימטרית כדי ליצור מפתח סודי סימטרי משותף בין לקוח </a:t>
            </a:r>
            <a:r>
              <a:rPr lang="en-US" dirty="0"/>
              <a:t>SSH </a:t>
            </a:r>
            <a:r>
              <a:rPr lang="he-IL" dirty="0"/>
              <a:t>לשרת </a:t>
            </a:r>
            <a:r>
              <a:rPr lang="en-US" dirty="0"/>
              <a:t>SSH </a:t>
            </a:r>
            <a:r>
              <a:rPr lang="he-IL" dirty="0"/>
              <a:t> להצפנה ופענוח.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לקוח 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he-IL" dirty="0"/>
              <a:t>ושרת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he-IL" dirty="0"/>
              <a:t> מנהלים משא ומתן זה עם זה על אלגוריתמי ההצפנה שיש להשתמש בהם.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\</a:t>
            </a:r>
          </a:p>
        </p:txBody>
      </p:sp>
      <p:pic>
        <p:nvPicPr>
          <p:cNvPr id="4098" name="Picture 2" descr="שיטת ההצפנה RSA - מדע גדול, בקטנה : מדע גדול, בקטנה">
            <a:extLst>
              <a:ext uri="{FF2B5EF4-FFF2-40B4-BE49-F238E27FC236}">
                <a16:creationId xmlns:a16="http://schemas.microsoft.com/office/drawing/2014/main" id="{1ABEC1DD-7835-AF40-9067-D767ACF09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4725144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68A9B82-803B-806F-FC6E-04DD30E4D5E9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שלישיית קווים של מעגל חשמלי (מסך רחב)</Template>
  <TotalTime>87</TotalTime>
  <Words>964</Words>
  <Application>Microsoft Office PowerPoint</Application>
  <PresentationFormat>מותאם אישית</PresentationFormat>
  <Paragraphs>122</Paragraphs>
  <Slides>16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Segoe UI</vt:lpstr>
      <vt:lpstr>Tahoma</vt:lpstr>
      <vt:lpstr>טכנולוגיה 16x9</vt:lpstr>
      <vt:lpstr>מטלת סיום : קורס הגנת פרוטוקולי תקשורת</vt:lpstr>
      <vt:lpstr>תיאור המשימה ורשימת כוונות</vt:lpstr>
      <vt:lpstr>פרוטוקול SSH</vt:lpstr>
      <vt:lpstr>שימושים אופייניים בפרוטוקול SSH</vt:lpstr>
      <vt:lpstr>כיצד פועל פרוטוקול SSH</vt:lpstr>
      <vt:lpstr>להלן תרשים המייצג את החיבור שתיארנו לעיל:</vt:lpstr>
      <vt:lpstr>??</vt:lpstr>
      <vt:lpstr>אלגוריתמי הצפנת SSH</vt:lpstr>
      <vt:lpstr>מצגת של PowerPoint‏</vt:lpstr>
      <vt:lpstr>מפתחות SSH</vt:lpstr>
      <vt:lpstr>שימושים עיקריים: </vt:lpstr>
      <vt:lpstr>מצגת של PowerPoint‏</vt:lpstr>
      <vt:lpstr>מצגת של PowerPoint‏</vt:lpstr>
      <vt:lpstr>יתרונות וחסרונות בשימוש בפרוטוקול SSH</vt:lpstr>
      <vt:lpstr>מצגת של PowerPoint‏</vt:lpstr>
      <vt:lpstr>קישור בין החלק התאורטי למעשי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מטלת סיום : קורס הגנת פרוטוקולי תקשורת</dc:title>
  <dc:creator>רז אלבז</dc:creator>
  <cp:lastModifiedBy>רז אלבז</cp:lastModifiedBy>
  <cp:revision>2</cp:revision>
  <dcterms:created xsi:type="dcterms:W3CDTF">2022-09-03T11:59:20Z</dcterms:created>
  <dcterms:modified xsi:type="dcterms:W3CDTF">2022-09-03T13:26:59Z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