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2" r:id="rId2"/>
  </p:sldMasterIdLst>
  <p:notesMasterIdLst>
    <p:notesMasterId r:id="rId13"/>
  </p:notesMasterIdLst>
  <p:sldIdLst>
    <p:sldId id="256" r:id="rId3"/>
    <p:sldId id="257" r:id="rId4"/>
    <p:sldId id="259" r:id="rId5"/>
    <p:sldId id="270" r:id="rId6"/>
    <p:sldId id="271" r:id="rId7"/>
    <p:sldId id="261" r:id="rId8"/>
    <p:sldId id="269" r:id="rId9"/>
    <p:sldId id="266" r:id="rId10"/>
    <p:sldId id="267" r:id="rId11"/>
    <p:sldId id="268" r:id="rId1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0560" autoAdjust="0"/>
  </p:normalViewPr>
  <p:slideViewPr>
    <p:cSldViewPr snapToGrid="0">
      <p:cViewPr varScale="1">
        <p:scale>
          <a:sx n="60" d="100"/>
          <a:sy n="60" d="100"/>
        </p:scale>
        <p:origin x="-16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" name="Shape 3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2"/>
          </p:nvPr>
        </p:nvSpPr>
        <p:spPr>
          <a:xfrm>
            <a:off x="-11798300" y="-11796710"/>
            <a:ext cx="11795125" cy="124888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7" cy="41100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77701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2143125" y="695325"/>
            <a:ext cx="2571749" cy="3429000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9701" cy="1248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62685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00" cy="41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9701" cy="1248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67975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7" cy="41100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9701" cy="1248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24932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7" cy="41100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292100" indent="0" algn="just">
              <a:lnSpc>
                <a:spcPct val="180000"/>
              </a:lnSpc>
              <a:spcAft>
                <a:spcPts val="800"/>
              </a:spcAft>
              <a:buNone/>
            </a:pPr>
            <a:r>
              <a:rPr lang="hy-AM" sz="1200" dirty="0" smtClean="0">
                <a:latin typeface="GHEA Grapalat" panose="02000506050000020003" pitchFamily="50" charset="0"/>
              </a:rPr>
              <a:t>Հետագայում բիթային նկարագրությունը կհանդիսանան մուտքային տվյալ տարածության մեջ կողմնորոշման ալգորիթմների համար:</a:t>
            </a:r>
          </a:p>
          <a:p>
            <a:pPr marL="292100" indent="0" algn="just">
              <a:lnSpc>
                <a:spcPct val="180000"/>
              </a:lnSpc>
              <a:spcAft>
                <a:spcPts val="800"/>
              </a:spcAft>
              <a:buNone/>
            </a:pPr>
            <a:r>
              <a:rPr lang="hy-AM" sz="1200" b="0" i="0" u="none" strike="noStrike" cap="none" baseline="0" dirty="0" smtClean="0">
                <a:solidFill>
                  <a:srgbClr val="16165D"/>
                </a:solidFill>
                <a:latin typeface="GHEA Grapalat" panose="02000506050000020003" pitchFamily="50" charset="0"/>
                <a:ea typeface="Arial"/>
                <a:cs typeface="Arial"/>
                <a:sym typeface="Arial"/>
                <a:rtl val="0"/>
              </a:rPr>
              <a:t>Կարևորությունը</a:t>
            </a:r>
            <a:endParaRPr lang="hy-AM" sz="1200" b="0" i="0" u="none" strike="noStrike" cap="none" baseline="0" dirty="0">
              <a:solidFill>
                <a:srgbClr val="16165D"/>
              </a:solidFill>
              <a:latin typeface="+mn-lt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9701" cy="1248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48555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y-AM" sz="1200" dirty="0" smtClean="0"/>
              <a:t>Սա գրաֆի կամ ծառի</a:t>
            </a:r>
            <a:r>
              <a:rPr lang="hy-AM" sz="1200" baseline="0" dirty="0" smtClean="0"/>
              <a:t> փնտրման </a:t>
            </a:r>
            <a:r>
              <a:rPr lang="hy-AM" sz="1200" dirty="0" smtClean="0"/>
              <a:t>ալգորիթմն</a:t>
            </a:r>
            <a:r>
              <a:rPr lang="hy-AM" sz="1200" baseline="0" dirty="0" smtClean="0"/>
              <a:t> է, որն ունի թերություններ </a:t>
            </a:r>
            <a:r>
              <a:rPr lang="hy-AM" sz="1200" dirty="0" smtClean="0"/>
              <a:t> լաբիրինթոս գեներացնելու, որոնք շտկվել են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hy-AM" sz="1200" dirty="0" smtClean="0"/>
              <a:t>Խորը ռեկուրսիայի հնարավրություն մեծ չափերի</a:t>
            </a:r>
            <a:r>
              <a:rPr lang="hy-AM" sz="1200" baseline="0" dirty="0" smtClean="0"/>
              <a:t> դեպքում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hy-AM" sz="1200" baseline="0" dirty="0" smtClean="0"/>
              <a:t>Քանի որ ալգորիթմը առաջ է շարժվում խորությամբ, որքան հնարավոր է, շատ են լինում երկար միջանցքներ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y-AM" sz="1200" baseline="0" dirty="0" smtClean="0"/>
              <a:t>Դրա համար ամբողջովին պատահական լինելու փոխարեն ժամանակ առ ժամանակ տարբեր կողմերի տրվում է առաջնայնություն, որպեսի խուսափենք ամեն անգամ նույն ուղղությամբ շարժվելուց</a:t>
            </a:r>
            <a:endParaRPr lang="en-US" sz="1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74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y-AM" dirty="0" smtClean="0"/>
              <a:t>Գեներացված</a:t>
            </a:r>
            <a:r>
              <a:rPr lang="hy-AM" baseline="0" dirty="0" smtClean="0"/>
              <a:t> լաբիրինթոսը ներկայացվում է գրաֆիկական տեսքով, ինչի համար օգտագործողից պահանջվում է ներմուծոլ լաբրիրնթոսի չափերը, պատերի հաստությունը և շրջանցման ցուցադրման արագությունը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214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00" cy="41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hy-AM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Ա</a:t>
            </a:r>
            <a:r>
              <a:rPr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շխատանքի 2րդ հատտվածում ստեղծվել ա ծրագրային գործիք, որը նախատեսված է </a:t>
            </a:r>
            <a:r>
              <a:rPr lang="en-US" sz="1200" dirty="0" smtClean="0">
                <a:solidFill>
                  <a:srgbClr val="16165D"/>
                </a:solidFill>
                <a:latin typeface="GHEA Grapalat" panose="02000506050000020003" pitchFamily="50" charset="0"/>
              </a:rPr>
              <a:t>A*</a:t>
            </a:r>
            <a:r>
              <a:rPr lang="hy-AM" sz="1200" dirty="0" smtClean="0">
                <a:solidFill>
                  <a:srgbClr val="16165D"/>
                </a:solidFill>
                <a:latin typeface="GHEA Grapalat" panose="02000506050000020003" pitchFamily="50" charset="0"/>
              </a:rPr>
              <a:t> ալգորիթմի աշխատանքը</a:t>
            </a:r>
            <a:r>
              <a:rPr lang="hy-AM" sz="1200" baseline="0" dirty="0" smtClean="0">
                <a:solidFill>
                  <a:srgbClr val="16165D"/>
                </a:solidFill>
                <a:latin typeface="GHEA Grapalat" panose="02000506050000020003" pitchFamily="50" charset="0"/>
              </a:rPr>
              <a:t> թեստավորեելու համար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hy-AM" sz="1200" b="0" i="0" u="none" strike="noStrike" cap="none" baseline="0" dirty="0" smtClean="0">
                <a:solidFill>
                  <a:srgbClr val="16165D"/>
                </a:solidFill>
                <a:latin typeface="Arial"/>
                <a:ea typeface="Arial"/>
                <a:cs typeface="Arial"/>
                <a:sym typeface="Arial"/>
              </a:rPr>
              <a:t>Օգտագործողը ընտրում է պատերը, սկզբնակետը և վերջնակետը, որից հետո այս դաշտը փոխակերպվում է բիթային տեսքի և փոխանցվում </a:t>
            </a:r>
            <a:r>
              <a:rPr lang="en-US" sz="1200" dirty="0" smtClean="0">
                <a:solidFill>
                  <a:srgbClr val="16165D"/>
                </a:solidFill>
                <a:latin typeface="GHEA Grapalat" panose="02000506050000020003" pitchFamily="50" charset="0"/>
              </a:rPr>
              <a:t>A*</a:t>
            </a:r>
            <a:r>
              <a:rPr lang="hy-AM" sz="1200" dirty="0" smtClean="0">
                <a:solidFill>
                  <a:srgbClr val="16165D"/>
                </a:solidFill>
                <a:latin typeface="GHEA Grapalat" panose="02000506050000020003" pitchFamily="50" charset="0"/>
              </a:rPr>
              <a:t> ալգորիթմին, որպես մուտքային տվյալ:</a:t>
            </a:r>
            <a:endParaRPr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9701" cy="1248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99062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y-AM" dirty="0" smtClean="0"/>
              <a:t>Աշխատանքի 3րդ հատվածում մշակվել է</a:t>
            </a:r>
            <a:r>
              <a:rPr lang="hy-AM" baseline="0" dirty="0" smtClean="0"/>
              <a:t> ծրագրային գործիք, որը հնարավորություն է տալիս գեներացնել պատտահական ձևի, չափի և քանակի մարմիններ պարունակող միջավայր, որում պատահականորեն ընտրվում են սկզբնակետ և վերջակետ, և կրկին միջավայրը փոխակերպվում է բիթային տեսքի, որը փոխանցվում է տարածության մեջ կողմնորոշման ալգորիթմին, որը ի տարբերության նախորդ 2ի ունի տեսողություն: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82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2143125" y="695325"/>
            <a:ext cx="2571749" cy="3429000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9701" cy="1248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34084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7" cy="41100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9701" cy="1248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18558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3568" y="1772816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3568" y="4293096"/>
            <a:ext cx="6400799" cy="13205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1pPr>
            <a:lvl2pPr marL="457200" marR="0" indent="0" algn="ctr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2pPr>
            <a:lvl3pPr marL="914400" marR="0" indent="0" algn="ctr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3pPr>
            <a:lvl4pPr marL="1371600" marR="0" indent="0" algn="ctr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4pPr>
            <a:lvl5pPr marL="1828800" marR="0" indent="0" algn="ctr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5pPr>
            <a:lvl6pPr marL="2286000" marR="0" indent="0" algn="ctr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6pPr>
            <a:lvl7pPr marL="2743200" marR="0" indent="0" algn="ctr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7pPr>
            <a:lvl8pPr marL="3200400" marR="0" indent="0" algn="ctr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8pPr>
            <a:lvl9pPr marL="3657600" marR="0" indent="0" algn="ctr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4837" cy="1138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5423" cy="452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645025" y="1600200"/>
            <a:ext cx="4037013" cy="452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4837" cy="1138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4837" cy="452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indent="-165100" rtl="0">
              <a:spcBef>
                <a:spcPts val="0"/>
              </a:spcBef>
              <a:buClr>
                <a:srgbClr val="16165C"/>
              </a:buClr>
              <a:buFont typeface="Arial"/>
              <a:buChar char="•"/>
              <a:defRPr/>
            </a:lvl1pPr>
            <a:lvl2pPr marL="914400" indent="-190500" rtl="0">
              <a:spcBef>
                <a:spcPts val="0"/>
              </a:spcBef>
              <a:buClr>
                <a:srgbClr val="16165C"/>
              </a:buClr>
              <a:buFont typeface="Arial"/>
              <a:buChar char="•"/>
              <a:defRPr/>
            </a:lvl2pPr>
            <a:lvl3pPr marL="1257300" indent="-101600" rtl="0">
              <a:spcBef>
                <a:spcPts val="0"/>
              </a:spcBef>
              <a:buClr>
                <a:srgbClr val="16165C"/>
              </a:buClr>
              <a:buFont typeface="Arial"/>
              <a:buChar char="•"/>
              <a:defRPr/>
            </a:lvl3pPr>
            <a:lvl4pPr marL="1714500" indent="-127000" rtl="0">
              <a:spcBef>
                <a:spcPts val="0"/>
              </a:spcBef>
              <a:buClr>
                <a:srgbClr val="16165C"/>
              </a:buClr>
              <a:buFont typeface="Arial"/>
              <a:buChar char="•"/>
              <a:defRPr/>
            </a:lvl4pPr>
            <a:lvl5pPr marL="2171700" indent="-127000" rtl="0">
              <a:spcBef>
                <a:spcPts val="0"/>
              </a:spcBef>
              <a:buClr>
                <a:srgbClr val="16165C"/>
              </a:buClr>
              <a:buFont typeface="Arial"/>
              <a:buChar char="•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4838" cy="1138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5423" cy="452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defRPr/>
            </a:lvl1pPr>
            <a:lvl2pPr marL="742950" indent="-2857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defRPr/>
            </a:lvl2pPr>
            <a:lvl3pPr marL="1143000" indent="-22860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 marL="160020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defRPr/>
            </a:lvl4pPr>
            <a:lvl5pPr marL="205740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defRPr/>
            </a:lvl5pPr>
            <a:lvl6pPr marL="251460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defRPr/>
            </a:lvl6pPr>
            <a:lvl7pPr marL="297180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defRPr/>
            </a:lvl7pPr>
            <a:lvl8pPr marL="342900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defRPr/>
            </a:lvl8pPr>
            <a:lvl9pPr marL="388620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clipArt" idx="2"/>
          </p:nvPr>
        </p:nvSpPr>
        <p:spPr>
          <a:xfrm>
            <a:off x="4645025" y="1600200"/>
            <a:ext cx="4037013" cy="45211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 rot="5400000">
            <a:off x="4730749" y="2170112"/>
            <a:ext cx="5846761" cy="20558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542130" y="189706"/>
            <a:ext cx="5846761" cy="60166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defRPr/>
            </a:lvl1pPr>
            <a:lvl2pPr marL="742950" indent="-2857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defRPr/>
            </a:lvl2pPr>
            <a:lvl3pPr marL="1143000" indent="-22860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 marL="160020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defRPr/>
            </a:lvl4pPr>
            <a:lvl5pPr marL="205740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defRPr/>
            </a:lvl5pPr>
            <a:lvl6pPr marL="251460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defRPr/>
            </a:lvl6pPr>
            <a:lvl7pPr marL="297180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defRPr/>
            </a:lvl7pPr>
            <a:lvl8pPr marL="342900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defRPr/>
            </a:lvl8pPr>
            <a:lvl9pPr marL="388620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4837" cy="1138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 rot="5400000">
            <a:off x="2309017" y="-251618"/>
            <a:ext cx="4521199" cy="82248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defRPr/>
            </a:lvl1pPr>
            <a:lvl2pPr marL="742950" indent="-2857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defRPr/>
            </a:lvl2pPr>
            <a:lvl3pPr marL="1143000" indent="-22860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 marL="160020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defRPr/>
            </a:lvl4pPr>
            <a:lvl5pPr marL="205740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defRPr/>
            </a:lvl5pPr>
            <a:lvl6pPr marL="251460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defRPr/>
            </a:lvl6pPr>
            <a:lvl7pPr marL="297180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defRPr/>
            </a:lvl7pPr>
            <a:lvl8pPr marL="342900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defRPr/>
            </a:lvl8pPr>
            <a:lvl9pPr marL="388620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4837" cy="1138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/>
          <p:nvPr/>
        </p:nvSpPr>
        <p:spPr>
          <a:xfrm>
            <a:off x="457200" y="6265862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0" y="0"/>
            <a:ext cx="9144000" cy="130175"/>
          </a:xfrm>
          <a:prstGeom prst="rect">
            <a:avLst/>
          </a:prstGeom>
          <a:solidFill>
            <a:srgbClr val="19196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" name="Shape 10"/>
          <p:cNvSpPr txBox="1"/>
          <p:nvPr/>
        </p:nvSpPr>
        <p:spPr>
          <a:xfrm>
            <a:off x="5651500" y="6346825"/>
            <a:ext cx="1873249" cy="306386"/>
          </a:xfrm>
          <a:prstGeom prst="rect">
            <a:avLst/>
          </a:prstGeom>
          <a:noFill/>
          <a:ln>
            <a:noFill/>
          </a:ln>
        </p:spPr>
        <p:txBody>
          <a:bodyPr lIns="90000" tIns="59125" rIns="90000" bIns="46800" anchor="t" anchorCtr="0">
            <a:noAutofit/>
          </a:bodyPr>
          <a:lstStyle/>
          <a:p>
            <a:pPr marL="0" marR="0" lvl="0" indent="0" algn="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191966"/>
              </a:buClr>
              <a:buSzPct val="25000"/>
              <a:buFont typeface="Arial"/>
              <a:buNone/>
            </a:pPr>
            <a:r>
              <a:rPr lang="en-US" sz="1200" b="1" i="0" u="none" strike="noStrike" cap="none" baseline="0">
                <a:solidFill>
                  <a:srgbClr val="191966"/>
                </a:solidFill>
                <a:latin typeface="Arial"/>
                <a:ea typeface="Arial"/>
                <a:cs typeface="Arial"/>
                <a:sym typeface="Arial"/>
                <a:rtl val="0"/>
              </a:rPr>
              <a:t>Synopsys Armenia</a:t>
            </a:r>
          </a:p>
        </p:txBody>
      </p:sp>
      <p:sp>
        <p:nvSpPr>
          <p:cNvPr id="11" name="Shape 11"/>
          <p:cNvSpPr txBox="1"/>
          <p:nvPr/>
        </p:nvSpPr>
        <p:spPr>
          <a:xfrm>
            <a:off x="457200" y="6291262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3124200" y="6291262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774700" y="6300787"/>
            <a:ext cx="3509960" cy="45878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191966"/>
              </a:buClr>
              <a:buSzPct val="25000"/>
              <a:buFont typeface="Arial"/>
              <a:buNone/>
            </a:pPr>
            <a:r>
              <a:rPr lang="en-US" sz="1100" b="1" i="0" u="none" strike="noStrike" cap="none" baseline="0">
                <a:solidFill>
                  <a:srgbClr val="191966"/>
                </a:solidFill>
                <a:latin typeface="Arial"/>
                <a:ea typeface="Arial"/>
                <a:cs typeface="Arial"/>
                <a:sym typeface="Arial"/>
                <a:rtl val="0"/>
              </a:rPr>
              <a:t>Միկրոէլեկտրոնային սխեմաներ և համակարգեր</a:t>
            </a:r>
            <a:br>
              <a:rPr lang="en-US" sz="1100" b="1" i="0" u="none" strike="noStrike" cap="none" baseline="0">
                <a:solidFill>
                  <a:srgbClr val="191966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r>
              <a:rPr lang="en-US" sz="1100" b="1" i="0" u="none" strike="noStrike" cap="none" baseline="0">
                <a:solidFill>
                  <a:srgbClr val="191966"/>
                </a:solidFill>
                <a:latin typeface="Arial"/>
                <a:ea typeface="Arial"/>
                <a:cs typeface="Arial"/>
                <a:sym typeface="Arial"/>
                <a:rtl val="0"/>
              </a:rPr>
              <a:t>միջֆակուլտետային ամբիոն</a:t>
            </a:r>
          </a:p>
        </p:txBody>
      </p:sp>
      <p:sp>
        <p:nvSpPr>
          <p:cNvPr id="14" name="Shape 14"/>
          <p:cNvSpPr txBox="1"/>
          <p:nvPr/>
        </p:nvSpPr>
        <p:spPr>
          <a:xfrm>
            <a:off x="4545012" y="6386512"/>
            <a:ext cx="603249" cy="287337"/>
          </a:xfrm>
          <a:prstGeom prst="rect">
            <a:avLst/>
          </a:prstGeom>
          <a:noFill/>
          <a:ln>
            <a:noFill/>
          </a:ln>
        </p:spPr>
        <p:txBody>
          <a:bodyPr lIns="90000" tIns="59125" rIns="90000" bIns="4680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91966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191966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r>
              <a:rPr lang="en-US" sz="1400" b="1" i="0" u="none" strike="noStrike" cap="none" baseline="0">
                <a:solidFill>
                  <a:srgbClr val="191966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" y="6216650"/>
            <a:ext cx="612775" cy="625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Shape 16"/>
          <p:cNvCxnSpPr/>
          <p:nvPr/>
        </p:nvCxnSpPr>
        <p:spPr>
          <a:xfrm>
            <a:off x="0" y="6216650"/>
            <a:ext cx="9144000" cy="0"/>
          </a:xfrm>
          <a:prstGeom prst="straightConnector1">
            <a:avLst/>
          </a:prstGeom>
          <a:noFill/>
          <a:ln w="38100" cap="flat">
            <a:solidFill>
              <a:srgbClr val="22228B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7" name="Shape 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24750" y="6284912"/>
            <a:ext cx="1392235" cy="49053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/>
          <p:nvPr/>
        </p:nvSpPr>
        <p:spPr>
          <a:xfrm>
            <a:off x="684212" y="333375"/>
            <a:ext cx="7775575" cy="777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6165D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rgbClr val="1616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ՀԱՅԱՍՏԱՆԻ ԱԶԳԱՅԻՆ ՊՈԼԻՏԵԽՆԻԿԱԿԱՆ ՀԱՄԱԼՍԱՐԱՆ</a:t>
            </a:r>
          </a:p>
        </p:txBody>
      </p:sp>
      <p:cxnSp>
        <p:nvCxnSpPr>
          <p:cNvPr id="19" name="Shape 19"/>
          <p:cNvCxnSpPr/>
          <p:nvPr/>
        </p:nvCxnSpPr>
        <p:spPr>
          <a:xfrm>
            <a:off x="684212" y="4292600"/>
            <a:ext cx="4248149" cy="0"/>
          </a:xfrm>
          <a:prstGeom prst="straightConnector1">
            <a:avLst/>
          </a:prstGeom>
          <a:noFill/>
          <a:ln w="19050" cap="flat">
            <a:solidFill>
              <a:srgbClr val="16165D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4837" cy="1138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4837" cy="452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429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742950" marR="0" indent="-2857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1143000" marR="0" indent="-22860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600200" marR="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2057400" marR="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514600" marR="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971800" marR="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429000" marR="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886200" marR="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4837" cy="1138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4837" cy="452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429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742950" marR="0" indent="-2857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1143000" marR="0" indent="-22860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600200" marR="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2057400" marR="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514600" marR="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971800" marR="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429000" marR="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886200" marR="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457200" y="6265862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0" name="Shape 30"/>
          <p:cNvSpPr txBox="1"/>
          <p:nvPr/>
        </p:nvSpPr>
        <p:spPr>
          <a:xfrm>
            <a:off x="0" y="0"/>
            <a:ext cx="9144000" cy="130175"/>
          </a:xfrm>
          <a:prstGeom prst="rect">
            <a:avLst/>
          </a:prstGeom>
          <a:solidFill>
            <a:srgbClr val="19196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1" name="Shape 31"/>
          <p:cNvSpPr txBox="1"/>
          <p:nvPr/>
        </p:nvSpPr>
        <p:spPr>
          <a:xfrm>
            <a:off x="5651500" y="6346825"/>
            <a:ext cx="1873249" cy="306386"/>
          </a:xfrm>
          <a:prstGeom prst="rect">
            <a:avLst/>
          </a:prstGeom>
          <a:noFill/>
          <a:ln>
            <a:noFill/>
          </a:ln>
        </p:spPr>
        <p:txBody>
          <a:bodyPr lIns="90000" tIns="59125" rIns="90000" bIns="46800" anchor="t" anchorCtr="0">
            <a:noAutofit/>
          </a:bodyPr>
          <a:lstStyle/>
          <a:p>
            <a:pPr marL="0" marR="0" lvl="0" indent="0" algn="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191966"/>
              </a:buClr>
              <a:buSzPct val="25000"/>
              <a:buFont typeface="Arial"/>
              <a:buNone/>
            </a:pPr>
            <a:r>
              <a:rPr lang="en-US" sz="1200" b="1" i="0" u="none" strike="noStrike" cap="none" baseline="0">
                <a:solidFill>
                  <a:srgbClr val="191966"/>
                </a:solidFill>
                <a:latin typeface="Arial"/>
                <a:ea typeface="Arial"/>
                <a:cs typeface="Arial"/>
                <a:sym typeface="Arial"/>
                <a:rtl val="0"/>
              </a:rPr>
              <a:t>Synopsys Armenia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457200" y="6291262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3" name="Shape 33"/>
          <p:cNvSpPr txBox="1"/>
          <p:nvPr/>
        </p:nvSpPr>
        <p:spPr>
          <a:xfrm>
            <a:off x="3124200" y="6291262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4" name="Shape 34"/>
          <p:cNvSpPr txBox="1"/>
          <p:nvPr/>
        </p:nvSpPr>
        <p:spPr>
          <a:xfrm>
            <a:off x="774700" y="6300787"/>
            <a:ext cx="3509960" cy="45878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191966"/>
              </a:buClr>
              <a:buSzPct val="25000"/>
              <a:buFont typeface="Arial"/>
              <a:buNone/>
            </a:pPr>
            <a:r>
              <a:rPr lang="en-US" sz="1100" b="1" i="0" u="none" strike="noStrike" cap="none" baseline="0">
                <a:solidFill>
                  <a:srgbClr val="191966"/>
                </a:solidFill>
                <a:latin typeface="Arial"/>
                <a:ea typeface="Arial"/>
                <a:cs typeface="Arial"/>
                <a:sym typeface="Arial"/>
                <a:rtl val="0"/>
              </a:rPr>
              <a:t>Միկրոէլեկտրոնային սխեմաներ և համակարգեր</a:t>
            </a:r>
            <a:br>
              <a:rPr lang="en-US" sz="1100" b="1" i="0" u="none" strike="noStrike" cap="none" baseline="0">
                <a:solidFill>
                  <a:srgbClr val="191966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r>
              <a:rPr lang="en-US" sz="1100" b="1" i="0" u="none" strike="noStrike" cap="none" baseline="0">
                <a:solidFill>
                  <a:srgbClr val="191966"/>
                </a:solidFill>
                <a:latin typeface="Arial"/>
                <a:ea typeface="Arial"/>
                <a:cs typeface="Arial"/>
                <a:sym typeface="Arial"/>
                <a:rtl val="0"/>
              </a:rPr>
              <a:t>միջֆակուլտետային ամբիոն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x="4545012" y="6386512"/>
            <a:ext cx="603249" cy="287337"/>
          </a:xfrm>
          <a:prstGeom prst="rect">
            <a:avLst/>
          </a:prstGeom>
          <a:noFill/>
          <a:ln>
            <a:noFill/>
          </a:ln>
        </p:spPr>
        <p:txBody>
          <a:bodyPr lIns="90000" tIns="59125" rIns="90000" bIns="4680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91966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191966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r>
              <a:rPr lang="en-US" sz="1400" b="1" i="0" u="none" strike="noStrike" cap="none" baseline="0">
                <a:solidFill>
                  <a:srgbClr val="191966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7950" y="6216650"/>
            <a:ext cx="612775" cy="625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>
            <a:off x="0" y="6216650"/>
            <a:ext cx="9144000" cy="0"/>
          </a:xfrm>
          <a:prstGeom prst="straightConnector1">
            <a:avLst/>
          </a:prstGeom>
          <a:noFill/>
          <a:ln w="38100" cap="flat">
            <a:solidFill>
              <a:srgbClr val="22228B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8" name="Shape 3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524750" y="6284912"/>
            <a:ext cx="1392235" cy="49053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684212" y="1773235"/>
            <a:ext cx="7772400" cy="223202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lvl="0">
              <a:buSzPct val="25000"/>
            </a:pPr>
            <a:r>
              <a:rPr lang="en-US" sz="3800" dirty="0">
                <a:latin typeface="GHEA Grapalat"/>
              </a:rPr>
              <a:t>Տարածության բիթային նկարագրության կառուցման ալգորիթմների մշակումը և ծրագրային իրականացումը</a:t>
            </a:r>
            <a:endParaRPr lang="en-US" sz="3800" b="0" i="0" u="none" strike="noStrike" cap="none" baseline="0" dirty="0">
              <a:solidFill>
                <a:srgbClr val="16165D"/>
              </a:solidFill>
              <a:latin typeface="GHEA Grapalat"/>
              <a:sym typeface="Arial"/>
              <a:rtl val="0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684212" y="4292600"/>
            <a:ext cx="6400799" cy="1320898"/>
          </a:xfrm>
          <a:prstGeom prst="rect">
            <a:avLst/>
          </a:prstGeom>
          <a:noFill/>
          <a:ln>
            <a:noFill/>
          </a:ln>
        </p:spPr>
        <p:txBody>
          <a:bodyPr lIns="90000" tIns="75000" rIns="90000" bIns="468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 b="0" i="0" u="none" strike="noStrike" cap="none" baseline="0" dirty="0">
                <a:solidFill>
                  <a:srgbClr val="595959"/>
                </a:solidFill>
                <a:latin typeface="GHEA Grapalat" panose="02000506050000020003" pitchFamily="50" charset="0"/>
                <a:sym typeface="Arial"/>
                <a:rtl val="0"/>
              </a:rPr>
              <a:t>Խումբ՝		</a:t>
            </a:r>
            <a:r>
              <a:rPr lang="en-US" sz="2400" b="0" i="0" u="none" strike="noStrike" cap="none" baseline="0" dirty="0" smtClean="0">
                <a:solidFill>
                  <a:srgbClr val="595959"/>
                </a:solidFill>
                <a:latin typeface="GHEA Grapalat" panose="02000506050000020003" pitchFamily="50" charset="0"/>
                <a:sym typeface="Arial"/>
                <a:rtl val="0"/>
              </a:rPr>
              <a:t>Հ</a:t>
            </a:r>
            <a:r>
              <a:rPr lang="hy-AM" sz="2400" b="0" i="0" u="none" strike="noStrike" cap="none" baseline="0" dirty="0" smtClean="0">
                <a:solidFill>
                  <a:srgbClr val="595959"/>
                </a:solidFill>
                <a:latin typeface="GHEA Grapalat" panose="02000506050000020003" pitchFamily="50" charset="0"/>
                <a:sym typeface="Arial"/>
                <a:rtl val="0"/>
              </a:rPr>
              <a:t>2</a:t>
            </a:r>
            <a:r>
              <a:rPr lang="en-US" sz="2400" b="0" i="0" u="none" strike="noStrike" cap="none" baseline="0" dirty="0" smtClean="0">
                <a:solidFill>
                  <a:srgbClr val="595959"/>
                </a:solidFill>
                <a:latin typeface="GHEA Grapalat" panose="02000506050000020003" pitchFamily="50" charset="0"/>
                <a:sym typeface="Arial"/>
                <a:rtl val="0"/>
              </a:rPr>
              <a:t>19-1Ս</a:t>
            </a:r>
            <a:endParaRPr lang="en-US" sz="2400" b="0" i="0" u="none" strike="noStrike" cap="none" baseline="0" dirty="0">
              <a:solidFill>
                <a:srgbClr val="595959"/>
              </a:solidFill>
              <a:latin typeface="GHEA Grapalat" panose="02000506050000020003" pitchFamily="50" charset="0"/>
              <a:sym typeface="Arial"/>
              <a:rtl val="0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 b="0" i="0" u="none" strike="noStrike" cap="none" baseline="0" dirty="0">
                <a:solidFill>
                  <a:srgbClr val="595959"/>
                </a:solidFill>
                <a:latin typeface="GHEA Grapalat" panose="02000506050000020003" pitchFamily="50" charset="0"/>
                <a:sym typeface="Arial"/>
                <a:rtl val="0"/>
              </a:rPr>
              <a:t>Ուսանող՝		</a:t>
            </a:r>
            <a:r>
              <a:rPr lang="hy-AM" sz="2400" dirty="0" smtClean="0">
                <a:solidFill>
                  <a:srgbClr val="595959"/>
                </a:solidFill>
                <a:latin typeface="GHEA Grapalat" panose="02000506050000020003" pitchFamily="50" charset="0"/>
              </a:rPr>
              <a:t>Գ. </a:t>
            </a:r>
            <a:r>
              <a:rPr lang="hy-AM" sz="2400" b="0" i="0" u="none" strike="noStrike" cap="none" baseline="0" dirty="0" smtClean="0">
                <a:solidFill>
                  <a:srgbClr val="595959"/>
                </a:solidFill>
                <a:latin typeface="GHEA Grapalat" panose="02000506050000020003" pitchFamily="50" charset="0"/>
                <a:sym typeface="Arial"/>
                <a:rtl val="0"/>
              </a:rPr>
              <a:t>Ռոստոմյան</a:t>
            </a:r>
            <a:endParaRPr lang="en-US" sz="2400" b="0" i="0" u="none" strike="noStrike" cap="none" baseline="0" dirty="0">
              <a:solidFill>
                <a:srgbClr val="595959"/>
              </a:solidFill>
              <a:latin typeface="GHEA Grapalat" panose="02000506050000020003" pitchFamily="50" charset="0"/>
              <a:sym typeface="Arial"/>
              <a:rtl val="0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 b="0" i="0" u="none" strike="noStrike" cap="none" baseline="0" dirty="0">
                <a:solidFill>
                  <a:srgbClr val="595959"/>
                </a:solidFill>
                <a:latin typeface="GHEA Grapalat" panose="02000506050000020003" pitchFamily="50" charset="0"/>
                <a:sym typeface="Arial"/>
                <a:rtl val="0"/>
              </a:rPr>
              <a:t>Ղեկավար՝		</a:t>
            </a:r>
            <a:r>
              <a:rPr lang="hy-AM" sz="2400" b="0" i="0" u="none" strike="noStrike" cap="none" baseline="0" smtClean="0">
                <a:solidFill>
                  <a:srgbClr val="595959"/>
                </a:solidFill>
                <a:latin typeface="GHEA Grapalat" panose="02000506050000020003" pitchFamily="50" charset="0"/>
                <a:sym typeface="Arial"/>
                <a:rtl val="0"/>
              </a:rPr>
              <a:t>Ա</a:t>
            </a:r>
            <a:r>
              <a:rPr lang="hy-AM" sz="2400" smtClean="0">
                <a:solidFill>
                  <a:srgbClr val="595959"/>
                </a:solidFill>
                <a:latin typeface="GHEA Grapalat" panose="02000506050000020003" pitchFamily="50" charset="0"/>
              </a:rPr>
              <a:t>. </a:t>
            </a:r>
            <a:r>
              <a:rPr lang="hy-AM" sz="2400" b="0" i="0" u="none" strike="noStrike" cap="none" baseline="0" smtClean="0">
                <a:solidFill>
                  <a:srgbClr val="595959"/>
                </a:solidFill>
                <a:latin typeface="GHEA Grapalat" panose="02000506050000020003" pitchFamily="50" charset="0"/>
                <a:sym typeface="Arial"/>
                <a:rtl val="0"/>
              </a:rPr>
              <a:t>Գևորգյան</a:t>
            </a:r>
            <a:endParaRPr lang="en-US" sz="2400" b="0" i="0" u="none" strike="noStrike" cap="none" baseline="0" dirty="0">
              <a:solidFill>
                <a:srgbClr val="595959"/>
              </a:solidFill>
              <a:latin typeface="GHEA Grapalat" panose="02000506050000020003" pitchFamily="50" charset="0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459600" y="1879711"/>
            <a:ext cx="8224800" cy="11382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4800" b="0" i="0" u="none" strike="noStrike" cap="none" baseline="0" dirty="0" err="1">
                <a:solidFill>
                  <a:srgbClr val="16165D"/>
                </a:solidFill>
                <a:latin typeface="GHEA Grapalat" panose="02000506050000020003" pitchFamily="50" charset="0"/>
                <a:sym typeface="Arial"/>
                <a:rtl val="0"/>
              </a:rPr>
              <a:t>Շնորհակալություն</a:t>
            </a:r>
            <a:endParaRPr lang="en-US" sz="4800" b="0" i="0" u="none" strike="noStrike" cap="none" baseline="0" dirty="0">
              <a:solidFill>
                <a:srgbClr val="16165D"/>
              </a:solidFill>
              <a:latin typeface="GHEA Grapalat" panose="02000506050000020003" pitchFamily="50" charset="0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0" y="685800"/>
            <a:ext cx="9144000" cy="762000"/>
          </a:xfrm>
          <a:prstGeom prst="roundRect">
            <a:avLst>
              <a:gd name="adj" fmla="val 4680"/>
            </a:avLst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4837" cy="113823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200" b="0" i="0" u="none" strike="noStrike" cap="none" baseline="0" dirty="0">
                <a:solidFill>
                  <a:srgbClr val="1616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ԲՈՎԱՆԴԱԿՈՒԹՅՈՒՆ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4837" cy="4521199"/>
          </a:xfrm>
          <a:prstGeom prst="rect">
            <a:avLst/>
          </a:prstGeom>
          <a:noFill/>
          <a:ln>
            <a:noFill/>
          </a:ln>
        </p:spPr>
        <p:txBody>
          <a:bodyPr lIns="90000" tIns="75000" rIns="90000" bIns="46800" anchor="t" anchorCtr="0">
            <a:noAutofit/>
          </a:bodyPr>
          <a:lstStyle/>
          <a:p>
            <a:pPr lvl="0" indent="-457200" algn="just">
              <a:spcBef>
                <a:spcPts val="800"/>
              </a:spcBef>
              <a:buClr>
                <a:srgbClr val="16165D"/>
              </a:buClr>
              <a:buSzPct val="100000"/>
              <a:buFont typeface="Wingdings" pitchFamily="2" charset="2"/>
              <a:buChar char="Ø"/>
            </a:pPr>
            <a:r>
              <a:rPr lang="hy-AM" sz="2000" dirty="0">
                <a:solidFill>
                  <a:srgbClr val="16165D"/>
                </a:solidFill>
                <a:latin typeface="Sylfaen" pitchFamily="18" charset="0"/>
              </a:rPr>
              <a:t>Խ</a:t>
            </a:r>
            <a:r>
              <a:rPr lang="en-US" sz="2000" dirty="0" smtClean="0">
                <a:solidFill>
                  <a:srgbClr val="16165D"/>
                </a:solidFill>
                <a:latin typeface="Sylfaen" pitchFamily="18" charset="0"/>
              </a:rPr>
              <a:t>նդրի դրվածք</a:t>
            </a:r>
            <a:endParaRPr lang="hy-AM" sz="2000" dirty="0" smtClean="0">
              <a:solidFill>
                <a:srgbClr val="16165D"/>
              </a:solidFill>
              <a:latin typeface="Sylfaen" pitchFamily="18" charset="0"/>
            </a:endParaRPr>
          </a:p>
          <a:p>
            <a:pPr lvl="0" indent="-457200" algn="just">
              <a:spcBef>
                <a:spcPts val="800"/>
              </a:spcBef>
              <a:buClr>
                <a:srgbClr val="16165D"/>
              </a:buClr>
              <a:buSzPct val="100000"/>
              <a:buFont typeface="Wingdings" pitchFamily="2" charset="2"/>
              <a:buChar char="Ø"/>
            </a:pPr>
            <a:r>
              <a:rPr lang="hy-AM" sz="2000" dirty="0" smtClean="0">
                <a:solidFill>
                  <a:srgbClr val="16165D"/>
                </a:solidFill>
                <a:latin typeface="Sylfaen" pitchFamily="18" charset="0"/>
              </a:rPr>
              <a:t>Ալգորիթմներ</a:t>
            </a:r>
            <a:endParaRPr lang="en-US" sz="2000" dirty="0">
              <a:solidFill>
                <a:srgbClr val="16165D"/>
              </a:solidFill>
              <a:latin typeface="Sylfaen" pitchFamily="18" charset="0"/>
            </a:endParaRPr>
          </a:p>
          <a:p>
            <a:pPr marL="457200" marR="0" lvl="0" indent="-457200" algn="just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16165D"/>
              </a:buClr>
              <a:buSzPct val="100000"/>
              <a:buFont typeface="Wingdings" pitchFamily="2" charset="2"/>
              <a:buChar char="Ø"/>
            </a:pPr>
            <a:r>
              <a:rPr lang="hy-AM" sz="2000" dirty="0">
                <a:solidFill>
                  <a:srgbClr val="16165D"/>
                </a:solidFill>
                <a:latin typeface="Sylfaen" pitchFamily="18" charset="0"/>
                <a:rtl val="0"/>
              </a:rPr>
              <a:t>Գ</a:t>
            </a:r>
            <a:r>
              <a:rPr lang="hy-AM" sz="2000" b="0" i="0" u="none" strike="noStrike" cap="none" baseline="0" dirty="0" smtClean="0">
                <a:solidFill>
                  <a:srgbClr val="16165D"/>
                </a:solidFill>
                <a:latin typeface="Sylfaen" pitchFamily="18" charset="0"/>
                <a:sym typeface="Arial"/>
                <a:rtl val="0"/>
              </a:rPr>
              <a:t>րաֆիկական ինտերֆեյս</a:t>
            </a:r>
            <a:endParaRPr lang="en-US" sz="2000" b="0" i="0" u="none" strike="noStrike" cap="none" baseline="0" dirty="0">
              <a:solidFill>
                <a:srgbClr val="16165D"/>
              </a:solidFill>
              <a:latin typeface="Sylfaen" pitchFamily="18" charset="0"/>
              <a:sym typeface="Arial"/>
              <a:rtl val="0"/>
            </a:endParaRPr>
          </a:p>
          <a:p>
            <a:pPr marL="457200" marR="0" lvl="0" indent="-457200" algn="just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16165D"/>
              </a:buClr>
              <a:buSzPct val="100000"/>
              <a:buFont typeface="Wingdings" pitchFamily="2" charset="2"/>
              <a:buChar char="Ø"/>
            </a:pPr>
            <a:r>
              <a:rPr lang="hy-AM" sz="2000" dirty="0" smtClean="0">
                <a:solidFill>
                  <a:srgbClr val="16165D"/>
                </a:solidFill>
                <a:latin typeface="Sylfaen" pitchFamily="18" charset="0"/>
              </a:rPr>
              <a:t>Ե</a:t>
            </a:r>
            <a:r>
              <a:rPr lang="en-US" sz="2000" b="0" i="0" u="none" strike="noStrike" cap="none" baseline="0" dirty="0" smtClean="0">
                <a:solidFill>
                  <a:srgbClr val="16165D"/>
                </a:solidFill>
                <a:latin typeface="Sylfaen" pitchFamily="18" charset="0"/>
                <a:sym typeface="Arial"/>
                <a:rtl val="0"/>
              </a:rPr>
              <a:t>զրակացություն</a:t>
            </a:r>
            <a:endParaRPr lang="en-US" sz="2000" b="0" i="0" u="none" strike="noStrike" cap="none" baseline="0" dirty="0">
              <a:solidFill>
                <a:srgbClr val="16165D"/>
              </a:solidFill>
              <a:latin typeface="Sylfaen" pitchFamily="18" charset="0"/>
              <a:sym typeface="Arial"/>
              <a:rtl val="0"/>
            </a:endParaRPr>
          </a:p>
          <a:p>
            <a:pPr marL="457200" marR="0" lvl="0" indent="-457200" algn="just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16165D"/>
              </a:buClr>
              <a:buSzPct val="100000"/>
              <a:buFont typeface="Wingdings" pitchFamily="2" charset="2"/>
              <a:buChar char="Ø"/>
            </a:pPr>
            <a:r>
              <a:rPr lang="hy-AM" sz="2000" dirty="0" err="1" smtClean="0">
                <a:solidFill>
                  <a:srgbClr val="16165D"/>
                </a:solidFill>
                <a:latin typeface="Sylfaen" pitchFamily="18" charset="0"/>
                <a:rtl val="0"/>
              </a:rPr>
              <a:t>Գ</a:t>
            </a:r>
            <a:r>
              <a:rPr lang="en-US" sz="2000" b="0" i="0" u="none" strike="noStrike" cap="none" baseline="0" dirty="0" smtClean="0">
                <a:solidFill>
                  <a:srgbClr val="16165D"/>
                </a:solidFill>
                <a:latin typeface="Sylfaen" pitchFamily="18" charset="0"/>
                <a:sym typeface="Arial"/>
                <a:rtl val="0"/>
              </a:rPr>
              <a:t>րականություն</a:t>
            </a:r>
            <a:endParaRPr lang="en-US" sz="2000" b="0" i="0" u="none" strike="noStrike" cap="none" baseline="0" dirty="0">
              <a:solidFill>
                <a:srgbClr val="16165D"/>
              </a:solidFill>
              <a:latin typeface="Sylfaen" pitchFamily="18" charset="0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4837" cy="113823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200" b="0" i="0" u="none" strike="noStrike" cap="none" baseline="0" dirty="0">
                <a:solidFill>
                  <a:srgbClr val="1616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Խնդրի դրվածք</a:t>
            </a:r>
            <a:br>
              <a:rPr lang="en-US" sz="3200" b="0" i="0" u="none" strike="noStrike" cap="none" baseline="0" dirty="0">
                <a:solidFill>
                  <a:srgbClr val="16165D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endParaRPr lang="en-US" sz="3200" b="0" i="0" u="none" strike="noStrike" cap="none" baseline="0" dirty="0">
              <a:solidFill>
                <a:srgbClr val="16165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939114"/>
            <a:ext cx="8224837" cy="5082273"/>
          </a:xfrm>
          <a:prstGeom prst="rect">
            <a:avLst/>
          </a:prstGeom>
          <a:noFill/>
          <a:ln>
            <a:noFill/>
          </a:ln>
        </p:spPr>
        <p:txBody>
          <a:bodyPr lIns="90000" tIns="75000" rIns="90000" bIns="46800" anchor="ctr" anchorCtr="0">
            <a:noAutofit/>
          </a:bodyPr>
          <a:lstStyle/>
          <a:p>
            <a:pPr marL="292100" indent="0" algn="just">
              <a:lnSpc>
                <a:spcPct val="180000"/>
              </a:lnSpc>
              <a:spcAft>
                <a:spcPts val="800"/>
              </a:spcAft>
              <a:buNone/>
            </a:pPr>
            <a:r>
              <a:rPr lang="hy-AM" sz="2200" dirty="0">
                <a:latin typeface="+mn-lt"/>
              </a:rPr>
              <a:t>Պահանջվում </a:t>
            </a:r>
            <a:r>
              <a:rPr lang="hy-AM" sz="2200" dirty="0" smtClean="0">
                <a:latin typeface="+mn-lt"/>
              </a:rPr>
              <a:t>է</a:t>
            </a:r>
            <a:r>
              <a:rPr lang="ru-RU" sz="2200" dirty="0" smtClean="0">
                <a:latin typeface="+mn-lt"/>
              </a:rPr>
              <a:t> </a:t>
            </a:r>
            <a:r>
              <a:rPr lang="hy-AM" sz="2200" dirty="0" smtClean="0">
                <a:latin typeface="+mn-lt"/>
              </a:rPr>
              <a:t>իրականացնել տարբեր տեսակի միջավայրերի գեներացիայի և այդ միջավայրերը բիթային տեսքով ներկայացնելու </a:t>
            </a:r>
            <a:r>
              <a:rPr lang="hy-AM" sz="2200" dirty="0" smtClean="0"/>
              <a:t>ալգորիթմներ</a:t>
            </a:r>
            <a:r>
              <a:rPr lang="hy-AM" sz="2200" dirty="0" smtClean="0">
                <a:latin typeface="+mn-lt"/>
              </a:rPr>
              <a:t>:</a:t>
            </a:r>
          </a:p>
          <a:p>
            <a:pPr marL="292100" indent="0" algn="just">
              <a:lnSpc>
                <a:spcPct val="180000"/>
              </a:lnSpc>
              <a:spcAft>
                <a:spcPts val="800"/>
              </a:spcAft>
              <a:buNone/>
            </a:pPr>
            <a:endParaRPr sz="2000" b="0" i="0" u="none" strike="noStrike" cap="none" baseline="0" dirty="0">
              <a:solidFill>
                <a:srgbClr val="16165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sz="3200" dirty="0">
                <a:solidFill>
                  <a:srgbClr val="16165D"/>
                </a:solidFill>
              </a:rPr>
              <a:t/>
            </a:r>
            <a:br>
              <a:rPr lang="hy-AM" sz="3200" dirty="0">
                <a:solidFill>
                  <a:srgbClr val="16165D"/>
                </a:solidFill>
              </a:rPr>
            </a:br>
            <a:r>
              <a:rPr lang="hy-AM" sz="3200" dirty="0" smtClean="0">
                <a:solidFill>
                  <a:srgbClr val="16165D"/>
                </a:solidFill>
              </a:rPr>
              <a:t>Լաբիրինթոսի գեներացիա</a:t>
            </a:r>
            <a:r>
              <a:rPr lang="en-US" sz="3200" dirty="0">
                <a:solidFill>
                  <a:srgbClr val="16165D"/>
                </a:solidFill>
              </a:rPr>
              <a:t/>
            </a:r>
            <a:br>
              <a:rPr lang="en-US" sz="3200" dirty="0">
                <a:solidFill>
                  <a:srgbClr val="16165D"/>
                </a:solidFill>
              </a:rPr>
            </a:b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76735" cy="4521199"/>
          </a:xfrm>
        </p:spPr>
        <p:txBody>
          <a:bodyPr/>
          <a:lstStyle/>
          <a:p>
            <a:pPr marL="0" indent="0"/>
            <a:r>
              <a:rPr lang="hy-AM" sz="2400" dirty="0" smtClean="0"/>
              <a:t>Օգտագործվել է </a:t>
            </a:r>
            <a:r>
              <a:rPr lang="en-US" sz="2400" dirty="0" smtClean="0"/>
              <a:t>DFS </a:t>
            </a:r>
            <a:r>
              <a:rPr lang="hy-AM" sz="2400" dirty="0" smtClean="0"/>
              <a:t>ալգորիթմի փոփոխված տարբերակը</a:t>
            </a:r>
          </a:p>
          <a:p>
            <a:pPr marL="0" indent="0"/>
            <a:endParaRPr lang="hy-AM" sz="2400" dirty="0"/>
          </a:p>
          <a:p>
            <a:pPr marL="0" indent="0"/>
            <a:r>
              <a:rPr lang="hy-AM" sz="2400" dirty="0" smtClean="0"/>
              <a:t>Փոփոխություններն են</a:t>
            </a:r>
          </a:p>
          <a:p>
            <a:pPr>
              <a:buFont typeface="Wingdings" pitchFamily="2" charset="2"/>
              <a:buChar char="Ø"/>
            </a:pPr>
            <a:r>
              <a:rPr lang="hy-AM" sz="2400" dirty="0" smtClean="0"/>
              <a:t>ալգորիթմը պատահականեցված է</a:t>
            </a:r>
          </a:p>
          <a:p>
            <a:pPr>
              <a:buFont typeface="Wingdings" pitchFamily="2" charset="2"/>
              <a:buChar char="Ø"/>
            </a:pPr>
            <a:r>
              <a:rPr lang="hy-AM" sz="2400" dirty="0"/>
              <a:t>ա</a:t>
            </a:r>
            <a:r>
              <a:rPr lang="hy-AM" sz="2400" dirty="0" smtClean="0"/>
              <a:t>պարատայինի փոխարեն օգտագործվել է ծրագրային ստեկ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hy-AM" sz="2400" dirty="0"/>
              <a:t>ժ</a:t>
            </a:r>
            <a:r>
              <a:rPr lang="hy-AM" sz="2400" dirty="0" smtClean="0"/>
              <a:t>ամանակ առ ժամանակ տարբեր կողմերի տրվում է առաջնայնություն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861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274638"/>
            <a:ext cx="8472488" cy="949778"/>
          </a:xfrm>
        </p:spPr>
        <p:txBody>
          <a:bodyPr/>
          <a:lstStyle/>
          <a:p>
            <a:r>
              <a:rPr lang="hy-AM" sz="3200" dirty="0" smtClean="0">
                <a:solidFill>
                  <a:srgbClr val="16165D"/>
                </a:solidFill>
              </a:rPr>
              <a:t>Գեներացված լաբիրինթոսներ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95" y="1129826"/>
            <a:ext cx="5009864" cy="50035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61" y="1224415"/>
            <a:ext cx="4962566" cy="497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8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4800" cy="8683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lvl="0">
              <a:buClr>
                <a:srgbClr val="16165D"/>
              </a:buClr>
              <a:buSzPct val="25000"/>
            </a:pPr>
            <a:r>
              <a:rPr lang="en-US" sz="3200" dirty="0" smtClean="0">
                <a:solidFill>
                  <a:srgbClr val="16165D"/>
                </a:solidFill>
                <a:latin typeface="GHEA Grapalat" panose="02000506050000020003" pitchFamily="50" charset="0"/>
              </a:rPr>
              <a:t>A* </a:t>
            </a:r>
            <a:r>
              <a:rPr lang="hy-AM" sz="3200" dirty="0" smtClean="0">
                <a:solidFill>
                  <a:srgbClr val="16165D"/>
                </a:solidFill>
                <a:latin typeface="GHEA Grapalat" panose="02000506050000020003" pitchFamily="50" charset="0"/>
              </a:rPr>
              <a:t>ալգորիթմը</a:t>
            </a:r>
            <a:endParaRPr lang="en-US" sz="3200" b="0" i="0" u="none" strike="noStrike" cap="none" baseline="0" dirty="0">
              <a:solidFill>
                <a:srgbClr val="16165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7760"/>
            <a:ext cx="9144000" cy="50241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1817"/>
            <a:ext cx="9144000" cy="5092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3305"/>
            <a:ext cx="9144000" cy="507103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1628"/>
            <a:ext cx="8224837" cy="1138235"/>
          </a:xfrm>
        </p:spPr>
        <p:txBody>
          <a:bodyPr/>
          <a:lstStyle/>
          <a:p>
            <a:r>
              <a:rPr lang="hy-AM" sz="3200" dirty="0" smtClean="0">
                <a:solidFill>
                  <a:srgbClr val="16165D"/>
                </a:solidFill>
                <a:latin typeface="GHEA Grapalat" panose="02000506050000020003" pitchFamily="50" charset="0"/>
              </a:rPr>
              <a:t>Պատահական միջավայրի գեներացիա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05" y="1232836"/>
            <a:ext cx="7276190" cy="4819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05" y="1233888"/>
            <a:ext cx="7276190" cy="4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4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4837" cy="113823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200" b="0" i="0" u="none" strike="noStrike" cap="none" baseline="0" dirty="0">
                <a:solidFill>
                  <a:srgbClr val="1616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ԵԶՐԱԿԱՑՈՒԹՅՈՒՆ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4837" cy="4521199"/>
          </a:xfrm>
          <a:prstGeom prst="rect">
            <a:avLst/>
          </a:prstGeom>
          <a:noFill/>
          <a:ln>
            <a:noFill/>
          </a:ln>
        </p:spPr>
        <p:txBody>
          <a:bodyPr lIns="90000" tIns="75000" rIns="90000" bIns="46800" anchor="t" anchorCtr="0">
            <a:noAutofit/>
          </a:bodyPr>
          <a:lstStyle/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6165D"/>
              </a:buClr>
              <a:buSzPct val="25000"/>
              <a:buFont typeface="Arial"/>
              <a:buNone/>
            </a:pPr>
            <a:r>
              <a:rPr lang="hy-AM" sz="2000" b="0" i="0" u="none" strike="noStrike" cap="none" baseline="0" dirty="0" smtClean="0">
                <a:solidFill>
                  <a:srgbClr val="16165D"/>
                </a:solidFill>
                <a:latin typeface="GHEA Grapalat" panose="02000506050000020003" pitchFamily="50" charset="0"/>
                <a:sym typeface="Arial"/>
                <a:rtl val="0"/>
              </a:rPr>
              <a:t>Դիպլոմային</a:t>
            </a:r>
            <a:r>
              <a:rPr lang="en-US" sz="2000" b="0" i="0" u="none" strike="noStrike" cap="none" baseline="0" dirty="0" smtClean="0">
                <a:solidFill>
                  <a:srgbClr val="16165D"/>
                </a:solidFill>
                <a:latin typeface="GHEA Grapalat" panose="02000506050000020003" pitchFamily="50" charset="0"/>
                <a:sym typeface="Arial"/>
                <a:rtl val="0"/>
              </a:rPr>
              <a:t> </a:t>
            </a:r>
            <a:r>
              <a:rPr lang="en-US" sz="2000" b="0" i="0" u="none" strike="noStrike" cap="none" baseline="0" dirty="0">
                <a:solidFill>
                  <a:srgbClr val="16165D"/>
                </a:solidFill>
                <a:latin typeface="GHEA Grapalat" panose="02000506050000020003" pitchFamily="50" charset="0"/>
                <a:sym typeface="Arial"/>
                <a:rtl val="0"/>
              </a:rPr>
              <a:t>աշխատանքի ընթացքում մշակվել են՝</a:t>
            </a: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6165D"/>
              </a:buClr>
              <a:buFont typeface="Arial"/>
              <a:buNone/>
            </a:pPr>
            <a:endParaRPr sz="2000" b="0" i="0" u="none" strike="noStrike" cap="none" baseline="0" dirty="0">
              <a:solidFill>
                <a:srgbClr val="16165D"/>
              </a:solidFill>
              <a:latin typeface="GHEA Grapalat" panose="02000506050000020003" pitchFamily="50" charset="0"/>
              <a:sym typeface="Arial"/>
              <a:rtl val="0"/>
            </a:endParaRPr>
          </a:p>
          <a:p>
            <a:pPr marL="457200" marR="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65D"/>
              </a:buClr>
              <a:buSzPct val="100000"/>
              <a:buFont typeface="Arial"/>
              <a:buChar char="•"/>
            </a:pPr>
            <a:r>
              <a:rPr lang="hy-AM" sz="2000" dirty="0" smtClean="0">
                <a:solidFill>
                  <a:srgbClr val="16165D"/>
                </a:solidFill>
                <a:latin typeface="GHEA Grapalat" panose="02000506050000020003" pitchFamily="50" charset="0"/>
                <a:rtl val="0"/>
              </a:rPr>
              <a:t>Լաբիրինթոսի գեներացման և բիթային նկարագրության ալգորիթմներ և լաբրիրնթոսի գրաֆիկական ներկայացում</a:t>
            </a:r>
          </a:p>
          <a:p>
            <a:pPr marL="457200" marR="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65D"/>
              </a:buClr>
              <a:buSzPct val="100000"/>
              <a:buFont typeface="Arial"/>
              <a:buChar char="•"/>
            </a:pPr>
            <a:r>
              <a:rPr lang="hy-AM" sz="2000" dirty="0" smtClean="0">
                <a:solidFill>
                  <a:srgbClr val="16165D"/>
                </a:solidFill>
                <a:latin typeface="GHEA Grapalat" panose="02000506050000020003" pitchFamily="50" charset="0"/>
              </a:rPr>
              <a:t>Ծրագրային գործիք, որով  օգտագործողը ստեղծում է </a:t>
            </a:r>
            <a:r>
              <a:rPr lang="en-US" sz="2000" dirty="0" smtClean="0">
                <a:solidFill>
                  <a:srgbClr val="16165D"/>
                </a:solidFill>
                <a:latin typeface="GHEA Grapalat" panose="02000506050000020003" pitchFamily="50" charset="0"/>
              </a:rPr>
              <a:t>A* </a:t>
            </a:r>
            <a:r>
              <a:rPr lang="hy-AM" sz="2000" dirty="0" smtClean="0">
                <a:solidFill>
                  <a:srgbClr val="16165D"/>
                </a:solidFill>
                <a:latin typeface="GHEA Grapalat" panose="02000506050000020003" pitchFamily="50" charset="0"/>
              </a:rPr>
              <a:t>ալգորիթմի աշխատանքի համար միջավայր</a:t>
            </a:r>
          </a:p>
          <a:p>
            <a:pPr marL="457200" marR="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65D"/>
              </a:buClr>
              <a:buSzPct val="100000"/>
              <a:buFont typeface="Arial"/>
              <a:buChar char="•"/>
            </a:pPr>
            <a:r>
              <a:rPr lang="hy-AM" sz="2000" smtClean="0">
                <a:solidFill>
                  <a:srgbClr val="16165D"/>
                </a:solidFill>
                <a:latin typeface="GHEA Grapalat" panose="02000506050000020003" pitchFamily="50" charset="0"/>
              </a:rPr>
              <a:t>Ծրագրային գործիք, պատահական միջավայր գեներացնելու և այն բիթային ձևով նկարագրելու համար</a:t>
            </a:r>
            <a:endParaRPr lang="hy-AM" sz="2000" dirty="0" smtClean="0">
              <a:solidFill>
                <a:srgbClr val="16165D"/>
              </a:solidFill>
              <a:latin typeface="GHEA Grapalat" panose="02000506050000020003" pitchFamily="50" charset="0"/>
            </a:endParaRPr>
          </a:p>
          <a:p>
            <a:pPr marL="457200" marR="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65D"/>
              </a:buClr>
              <a:buSzPct val="100000"/>
              <a:buFont typeface="Arial"/>
              <a:buChar char="•"/>
            </a:pPr>
            <a:endParaRPr lang="hy-AM" sz="2000" dirty="0" smtClean="0">
              <a:solidFill>
                <a:srgbClr val="16165D"/>
              </a:solidFill>
              <a:latin typeface="GHEA Grapalat" panose="02000506050000020003" pitchFamily="50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4837" cy="113823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200" b="0" i="0" u="none" strike="noStrike" cap="none" baseline="0" dirty="0" err="1">
                <a:solidFill>
                  <a:srgbClr val="1616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Օգտագործված</a:t>
            </a:r>
            <a:r>
              <a:rPr lang="en-US" sz="3200" b="0" i="0" u="none" strike="noStrike" cap="none" baseline="0" dirty="0">
                <a:solidFill>
                  <a:srgbClr val="1616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3200" b="0" i="0" u="none" strike="noStrike" cap="none" baseline="0" dirty="0" err="1">
                <a:solidFill>
                  <a:srgbClr val="1616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գրականություն</a:t>
            </a:r>
            <a:endParaRPr lang="en-US" sz="3200" b="0" i="0" u="none" strike="noStrike" cap="none" baseline="0" dirty="0">
              <a:solidFill>
                <a:srgbClr val="16165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4837" cy="4521199"/>
          </a:xfrm>
          <a:prstGeom prst="rect">
            <a:avLst/>
          </a:prstGeom>
          <a:noFill/>
          <a:ln>
            <a:noFill/>
          </a:ln>
        </p:spPr>
        <p:txBody>
          <a:bodyPr lIns="90000" tIns="75000" rIns="90000" bIns="46800" anchor="t" anchorCtr="0">
            <a:noAutofit/>
          </a:bodyPr>
          <a:lstStyle/>
          <a:p>
            <a:pPr lvl="0"/>
            <a:r>
              <a:rPr lang="en-US" sz="2400" dirty="0"/>
              <a:t>The C++ Programming Language: Bjarne Straustrup</a:t>
            </a:r>
          </a:p>
          <a:p>
            <a:pPr lvl="0"/>
            <a:r>
              <a:rPr lang="en-US" sz="2400" dirty="0"/>
              <a:t>Jasmin Blanchette: C++ GUI Programming with Qt 4, Second Edition. Prentice Hall, 2009</a:t>
            </a:r>
          </a:p>
          <a:p>
            <a:pPr lvl="0"/>
            <a:r>
              <a:rPr lang="en-US" sz="2400" dirty="0"/>
              <a:t>Qt Online Documentation: www.qt.io</a:t>
            </a:r>
          </a:p>
          <a:p>
            <a:pPr lvl="0"/>
            <a:r>
              <a:rPr lang="en-US" sz="2400" dirty="0"/>
              <a:t>C++ online www.cplusplus.com</a:t>
            </a:r>
          </a:p>
          <a:p>
            <a:pPr lvl="0"/>
            <a:r>
              <a:rPr lang="en-US" sz="2400" dirty="0"/>
              <a:t>Online Encyclopedia: </a:t>
            </a:r>
            <a:r>
              <a:rPr lang="en-US" sz="2400" u="sng" dirty="0">
                <a:solidFill>
                  <a:schemeClr val="tx1"/>
                </a:solidFill>
              </a:rPr>
              <a:t>www.wikipedia.org</a:t>
            </a:r>
            <a:endParaRPr lang="en-US" sz="2400" dirty="0">
              <a:solidFill>
                <a:schemeClr val="tx1"/>
              </a:solidFill>
            </a:endParaRPr>
          </a:p>
          <a:p>
            <a:pPr lvl="0"/>
            <a:r>
              <a:rPr lang="en-US" sz="2400" dirty="0"/>
              <a:t>C++ Primer: Josée Lajoie and Stanley B. Lippman</a:t>
            </a:r>
            <a:endParaRPr lang="hy-AM" sz="2400" dirty="0"/>
          </a:p>
          <a:p>
            <a:r>
              <a:rPr lang="en-US" sz="2400" u="sng" dirty="0"/>
              <a:t>http://www.stackoverflow.com/</a:t>
            </a:r>
            <a:endParaRPr lang="en-US" sz="2400" dirty="0"/>
          </a:p>
          <a:p>
            <a:pPr marL="457200" marR="0" lvl="0" indent="-355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6165C"/>
              </a:buClr>
              <a:buSzPct val="100000"/>
              <a:buFont typeface="Arial"/>
              <a:buChar char="•"/>
            </a:pP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6165C"/>
              </a:buClr>
              <a:buFont typeface="Arial"/>
              <a:buNone/>
            </a:pPr>
            <a:endParaRPr sz="2000" b="0" i="0" u="sng" strike="noStrike" cap="none" baseline="0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368</Words>
  <Application>Microsoft Office PowerPoint</Application>
  <PresentationFormat>On-screen Show (4:3)</PresentationFormat>
  <Paragraphs>47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2_Office Theme</vt:lpstr>
      <vt:lpstr>1_Office Theme</vt:lpstr>
      <vt:lpstr>Տարածության բիթային նկարագրության կառուցման ալգորիթմների մշակումը և ծրագրային իրականացումը</vt:lpstr>
      <vt:lpstr>ԲՈՎԱՆԴԱԿՈՒԹՅՈՒՆ</vt:lpstr>
      <vt:lpstr>Խնդրի դրվածք </vt:lpstr>
      <vt:lpstr> Լաբիրինթոսի գեներացիա </vt:lpstr>
      <vt:lpstr>Գեներացված լաբիրինթոսներ</vt:lpstr>
      <vt:lpstr>A* ալգորիթմը</vt:lpstr>
      <vt:lpstr>Պատահական միջավայրի գեներացիա</vt:lpstr>
      <vt:lpstr>ԵԶՐԱԿԱՑՈՒԹՅՈՒՆ</vt:lpstr>
      <vt:lpstr>Օգտագործված գրականություն</vt:lpstr>
      <vt:lpstr>Շնորհակալություն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Ինտեգրալ սխեմաների նախագծերի պլանավորման web գործիքի մշակումը</dc:title>
  <dc:creator>Jirair Hovsepyan</dc:creator>
  <cp:lastModifiedBy>Gor</cp:lastModifiedBy>
  <cp:revision>57</cp:revision>
  <dcterms:modified xsi:type="dcterms:W3CDTF">2016-05-09T20:11:58Z</dcterms:modified>
</cp:coreProperties>
</file>