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1692" autoAdjust="0"/>
  </p:normalViewPr>
  <p:slideViewPr>
    <p:cSldViewPr snapToGrid="0">
      <p:cViewPr varScale="1">
        <p:scale>
          <a:sx n="83" d="100"/>
          <a:sy n="83" d="100"/>
        </p:scale>
        <p:origin x="240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Էլեմենտների քանակ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Sheet1!$A$3:$A$8</c:f>
              <c:numCache>
                <c:formatCode>General</c:formatCode>
                <c:ptCount val="6"/>
                <c:pt idx="0">
                  <c:v>5</c:v>
                </c:pt>
                <c:pt idx="1">
                  <c:v>10</c:v>
                </c:pt>
                <c:pt idx="2">
                  <c:v>30</c:v>
                </c:pt>
                <c:pt idx="3">
                  <c:v>50</c:v>
                </c:pt>
                <c:pt idx="4">
                  <c:v>70</c:v>
                </c:pt>
                <c:pt idx="5">
                  <c:v>100</c:v>
                </c:pt>
              </c:numCache>
            </c:numRef>
          </c:val>
        </c:ser>
        <c:ser>
          <c:idx val="1"/>
          <c:order val="1"/>
          <c:tx>
            <c:strRef>
              <c:f>Sheet1!$B$2</c:f>
              <c:strCache>
                <c:ptCount val="1"/>
                <c:pt idx="0">
                  <c:v>Մոդելավորման ժամանակ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Sheet1!$B$3:$B$8</c:f>
              <c:numCache>
                <c:formatCode>General</c:formatCode>
                <c:ptCount val="6"/>
                <c:pt idx="0">
                  <c:v>7.8E-2</c:v>
                </c:pt>
                <c:pt idx="1">
                  <c:v>0.14799999999999999</c:v>
                </c:pt>
                <c:pt idx="2">
                  <c:v>0.4</c:v>
                </c:pt>
                <c:pt idx="3">
                  <c:v>0.69</c:v>
                </c:pt>
                <c:pt idx="4">
                  <c:v>1.0780000000000001</c:v>
                </c:pt>
                <c:pt idx="5">
                  <c:v>1.49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8672104"/>
        <c:axId val="538674848"/>
      </c:barChart>
      <c:catAx>
        <c:axId val="53867210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8674848"/>
        <c:crosses val="autoZero"/>
        <c:auto val="1"/>
        <c:lblAlgn val="ctr"/>
        <c:lblOffset val="100"/>
        <c:noMultiLvlLbl val="0"/>
      </c:catAx>
      <c:valAx>
        <c:axId val="538674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8672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06F403-5B87-420C-972F-E571B1F32BA0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8A438-A525-4CAF-9A28-5EFCA4D4E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19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8A438-A525-4CAF-9A28-5EFCA4D4EB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62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</a:rPr>
              <a:t>1) Behavioral level</a:t>
            </a:r>
            <a:endParaRPr lang="hy-AM" altLang="en-US" dirty="0" smtClean="0">
              <a:latin typeface="Times New Roman" panose="02020603050405020304" pitchFamily="18" charset="0"/>
            </a:endParaRPr>
          </a:p>
          <a:p>
            <a:r>
              <a:rPr lang="en-US" altLang="en-US" dirty="0" smtClean="0">
                <a:latin typeface="Times New Roman" panose="02020603050405020304" pitchFamily="18" charset="0"/>
              </a:rPr>
              <a:t>2) RTL level - </a:t>
            </a:r>
            <a:r>
              <a:rPr lang="hy-AM" altLang="en-US" dirty="0" smtClean="0">
                <a:solidFill>
                  <a:srgbClr val="321B6B"/>
                </a:solidFill>
                <a:latin typeface="Times New Roman" panose="02020603050405020304" pitchFamily="18" charset="0"/>
              </a:rPr>
              <a:t>միջռեգիստրային փոխանցումների մակարդակ</a:t>
            </a:r>
            <a:endParaRPr lang="en-US" altLang="en-US" dirty="0" smtClean="0">
              <a:solidFill>
                <a:srgbClr val="321B6B"/>
              </a:solidFill>
              <a:latin typeface="Times New Roman" panose="02020603050405020304" pitchFamily="18" charset="0"/>
            </a:endParaRPr>
          </a:p>
          <a:p>
            <a:r>
              <a:rPr lang="en-US" altLang="en-US" dirty="0" smtClean="0">
                <a:solidFill>
                  <a:srgbClr val="321B6B"/>
                </a:solidFill>
                <a:latin typeface="Times New Roman" panose="02020603050405020304" pitchFamily="18" charset="0"/>
              </a:rPr>
              <a:t>3) Gate level - </a:t>
            </a:r>
            <a:r>
              <a:rPr lang="hy-AM" altLang="en-US" dirty="0" smtClean="0">
                <a:solidFill>
                  <a:srgbClr val="321B6B"/>
                </a:solidFill>
                <a:latin typeface="Times New Roman" panose="02020603050405020304" pitchFamily="18" charset="0"/>
              </a:rPr>
              <a:t>տրամաբանական փականների մակարդակ</a:t>
            </a:r>
            <a:endParaRPr lang="en-US" altLang="en-US" dirty="0" smtClean="0">
              <a:solidFill>
                <a:srgbClr val="321B6B"/>
              </a:solidFill>
              <a:latin typeface="Times New Roman" panose="02020603050405020304" pitchFamily="18" charset="0"/>
            </a:endParaRPr>
          </a:p>
          <a:p>
            <a:r>
              <a:rPr lang="en-US" altLang="en-US" dirty="0" smtClean="0">
                <a:solidFill>
                  <a:srgbClr val="321B6B"/>
                </a:solidFill>
                <a:latin typeface="Times New Roman" panose="02020603050405020304" pitchFamily="18" charset="0"/>
              </a:rPr>
              <a:t>4) transistor/electrical level</a:t>
            </a:r>
          </a:p>
          <a:p>
            <a:r>
              <a:rPr lang="en-US" altLang="en-US" dirty="0" smtClean="0">
                <a:solidFill>
                  <a:srgbClr val="321B6B"/>
                </a:solidFill>
                <a:latin typeface="Times New Roman" panose="02020603050405020304" pitchFamily="18" charset="0"/>
              </a:rPr>
              <a:t>5) Device level</a:t>
            </a:r>
            <a:endParaRPr lang="en-US" altLang="en-US" dirty="0" smtClean="0"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8A438-A525-4CAF-9A28-5EFCA4D4EB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80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684213" y="333375"/>
            <a:ext cx="7775575" cy="7778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algn="ctr" defTabSz="9144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rial Armenian" charset="0"/>
              <a:buNone/>
            </a:pPr>
            <a:r>
              <a:rPr lang="hy-AM" altLang="ru-RU" sz="2400">
                <a:solidFill>
                  <a:srgbClr val="16165D"/>
                </a:solidFill>
              </a:rPr>
              <a:t>ՀԱՅԱՍՏԱՆԻ ԱԶԳԱՅԻՆ ՊՈԼԻՏԵԽՆԻԿԱԿԱՆ ՀԱՄԱԼՍԱՐԱՆ</a:t>
            </a:r>
            <a:endParaRPr lang="en-GB" altLang="ru-RU" sz="2400">
              <a:solidFill>
                <a:srgbClr val="16165D"/>
              </a:solidFill>
              <a:latin typeface="Arial Armenian" charset="0"/>
            </a:endParaRPr>
          </a:p>
        </p:txBody>
      </p:sp>
      <p:cxnSp>
        <p:nvCxnSpPr>
          <p:cNvPr id="5" name="Straight Connector 15"/>
          <p:cNvCxnSpPr/>
          <p:nvPr/>
        </p:nvCxnSpPr>
        <p:spPr bwMode="auto">
          <a:xfrm>
            <a:off x="684213" y="4292600"/>
            <a:ext cx="4248150" cy="0"/>
          </a:xfrm>
          <a:prstGeom prst="line">
            <a:avLst/>
          </a:prstGeom>
          <a:noFill/>
          <a:ln w="19050">
            <a:solidFill>
              <a:schemeClr val="accent6">
                <a:lumMod val="50000"/>
              </a:schemeClr>
            </a:solidFill>
            <a:miter lim="800000"/>
            <a:headEnd type="none" w="med" len="med"/>
            <a:tailEnd type="none" w="med" len="med"/>
          </a:ln>
        </p:spPr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772816"/>
            <a:ext cx="7772400" cy="1470025"/>
          </a:xfrm>
        </p:spPr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4293096"/>
            <a:ext cx="6400800" cy="132055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Clr>
                <a:schemeClr val="accent6">
                  <a:lumMod val="50000"/>
                </a:schemeClr>
              </a:buClr>
              <a:buFont typeface="Arial" pitchFamily="34" charset="0"/>
              <a:buChar char="•"/>
              <a:defRPr/>
            </a:lvl1pPr>
            <a:lvl2pPr marL="914400" indent="-457200">
              <a:buClr>
                <a:schemeClr val="accent6">
                  <a:lumMod val="50000"/>
                </a:schemeClr>
              </a:buClr>
              <a:buFont typeface="Arial" pitchFamily="34" charset="0"/>
              <a:buChar char="•"/>
              <a:defRPr/>
            </a:lvl2pPr>
            <a:lvl3pPr marL="1257300" indent="-342900">
              <a:buClr>
                <a:schemeClr val="accent6">
                  <a:lumMod val="50000"/>
                </a:schemeClr>
              </a:buClr>
              <a:buFont typeface="Arial" pitchFamily="34" charset="0"/>
              <a:buChar char="•"/>
              <a:defRPr/>
            </a:lvl3pPr>
            <a:lvl4pPr marL="1714500" indent="-342900">
              <a:buClr>
                <a:schemeClr val="accent6">
                  <a:lumMod val="50000"/>
                </a:schemeClr>
              </a:buClr>
              <a:buFont typeface="Arial" pitchFamily="34" charset="0"/>
              <a:buChar char="•"/>
              <a:defRPr/>
            </a:lvl4pPr>
            <a:lvl5pPr marL="2171700" indent="-342900">
              <a:buClr>
                <a:schemeClr val="accent6">
                  <a:lumMod val="50000"/>
                </a:schemeClr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4838" cy="1138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4838" cy="4521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75024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Click to edit the outline text format</a:t>
            </a:r>
          </a:p>
          <a:p>
            <a:pPr lvl="1"/>
            <a:r>
              <a:rPr lang="en-GB" altLang="ru-RU"/>
              <a:t>Second Outline Level</a:t>
            </a:r>
          </a:p>
          <a:p>
            <a:pPr lvl="2"/>
            <a:r>
              <a:rPr lang="en-GB" altLang="ru-RU"/>
              <a:t>Third Outline Level</a:t>
            </a:r>
          </a:p>
          <a:p>
            <a:pPr lvl="3"/>
            <a:r>
              <a:rPr lang="en-GB" altLang="ru-RU"/>
              <a:t>Fourth Outline Level</a:t>
            </a:r>
          </a:p>
          <a:p>
            <a:pPr lvl="4"/>
            <a:r>
              <a:rPr lang="en-GB" altLang="ru-RU"/>
              <a:t>Fifth Outline Level</a:t>
            </a:r>
          </a:p>
          <a:p>
            <a:pPr lvl="4"/>
            <a:r>
              <a:rPr lang="en-GB" altLang="ru-RU"/>
              <a:t>Sixth Outline Level</a:t>
            </a:r>
          </a:p>
          <a:p>
            <a:pPr lvl="4"/>
            <a:r>
              <a:rPr lang="en-GB" altLang="ru-RU"/>
              <a:t>Seventh Outline Level</a:t>
            </a:r>
          </a:p>
          <a:p>
            <a:pPr lvl="4"/>
            <a:r>
              <a:rPr lang="en-GB" altLang="ru-RU"/>
              <a:t>Eighth Outline Level</a:t>
            </a:r>
          </a:p>
          <a:p>
            <a:pPr lvl="4"/>
            <a:r>
              <a:rPr lang="en-GB" altLang="ru-RU"/>
              <a:t>Ninth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265863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ru-RU">
              <a:cs typeface="Lucida Sans Unicode" pitchFamily="34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3080556" y="6249387"/>
            <a:ext cx="2895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ru-RU">
              <a:cs typeface="Lucida Sans Unicode" pitchFamily="34" charset="0"/>
            </a:endParaRP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0" y="0"/>
            <a:ext cx="9144000" cy="13017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>
              <a:solidFill>
                <a:schemeClr val="accent6">
                  <a:lumMod val="50000"/>
                </a:schemeClr>
              </a:solidFill>
              <a:latin typeface="GHEA Grapalat" pitchFamily="50" charset="0"/>
              <a:ea typeface="+mn-ea"/>
              <a:cs typeface="Lucida Sans Unicode" pitchFamily="34" charset="0"/>
            </a:endParaRPr>
          </a:p>
        </p:txBody>
      </p:sp>
      <p:sp>
        <p:nvSpPr>
          <p:cNvPr id="1031" name="Text Box 6"/>
          <p:cNvSpPr txBox="1">
            <a:spLocks noChangeArrowheads="1"/>
          </p:cNvSpPr>
          <p:nvPr/>
        </p:nvSpPr>
        <p:spPr bwMode="auto">
          <a:xfrm>
            <a:off x="5651500" y="6346825"/>
            <a:ext cx="187325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90000" tIns="59147" rIns="90000" bIns="46800">
            <a:spAutoFit/>
          </a:bodyPr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9pPr>
          </a:lstStyle>
          <a:p>
            <a:pPr algn="r" eaLnBrk="1" hangingPunct="1">
              <a:lnSpc>
                <a:spcPct val="108000"/>
              </a:lnSpc>
              <a:spcBef>
                <a:spcPts val="563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/>
            </a:pPr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GHEA Grapalat" pitchFamily="50" charset="0"/>
                <a:ea typeface="Arial Unicode MS" pitchFamily="34" charset="-128"/>
                <a:cs typeface="Arial Unicode MS" pitchFamily="34" charset="-128"/>
              </a:rPr>
              <a:t>Synopsys Armenia</a:t>
            </a:r>
          </a:p>
        </p:txBody>
      </p:sp>
      <p:sp>
        <p:nvSpPr>
          <p:cNvPr id="1032" name="Text Box 9"/>
          <p:cNvSpPr txBox="1">
            <a:spLocks noChangeArrowheads="1"/>
          </p:cNvSpPr>
          <p:nvPr/>
        </p:nvSpPr>
        <p:spPr bwMode="auto">
          <a:xfrm>
            <a:off x="457200" y="6291263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ru-RU">
              <a:cs typeface="Lucida Sans Unicode" pitchFamily="34" charset="0"/>
            </a:endParaRPr>
          </a:p>
        </p:txBody>
      </p:sp>
      <p:sp>
        <p:nvSpPr>
          <p:cNvPr id="1037" name="Text Box 12"/>
          <p:cNvSpPr txBox="1">
            <a:spLocks noChangeArrowheads="1"/>
          </p:cNvSpPr>
          <p:nvPr/>
        </p:nvSpPr>
        <p:spPr bwMode="auto">
          <a:xfrm>
            <a:off x="1187450" y="6381750"/>
            <a:ext cx="3456558" cy="46012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9pPr>
          </a:lstStyle>
          <a:p>
            <a:pPr eaLnBrk="1" hangingPunct="1">
              <a:lnSpc>
                <a:spcPct val="108000"/>
              </a:lnSpc>
              <a:spcBef>
                <a:spcPts val="563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ru-RU" sz="1100" b="1" dirty="0">
                <a:solidFill>
                  <a:schemeClr val="accent2">
                    <a:lumMod val="50000"/>
                  </a:schemeClr>
                </a:solidFill>
                <a:latin typeface="GHEA Grapalat" pitchFamily="50" charset="0"/>
                <a:ea typeface="Arial Unicode MS" pitchFamily="34" charset="-128"/>
                <a:cs typeface="Arial Unicode MS" pitchFamily="34" charset="-128"/>
              </a:rPr>
              <a:t>Միկրոէլեկտրոնային սխեմաներ և </a:t>
            </a:r>
            <a:r>
              <a:rPr lang="ru-RU" sz="1100" b="1" dirty="0" err="1" smtClean="0">
                <a:solidFill>
                  <a:schemeClr val="accent2">
                    <a:lumMod val="50000"/>
                  </a:schemeClr>
                </a:solidFill>
                <a:latin typeface="GHEA Grapalat" pitchFamily="50" charset="0"/>
                <a:ea typeface="Arial Unicode MS" pitchFamily="34" charset="-128"/>
                <a:cs typeface="Arial Unicode MS" pitchFamily="34" charset="-128"/>
              </a:rPr>
              <a:t>համակարգեր</a:t>
            </a:r>
            <a:r>
              <a:rPr lang="en-US" sz="1100" b="1" baseline="0" dirty="0" smtClean="0">
                <a:solidFill>
                  <a:schemeClr val="accent2">
                    <a:lumMod val="50000"/>
                  </a:schemeClr>
                </a:solidFill>
                <a:latin typeface="GHEA Grapalat" pitchFamily="50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ru-RU" sz="1100" b="1" dirty="0" err="1" smtClean="0">
                <a:solidFill>
                  <a:schemeClr val="accent2">
                    <a:lumMod val="50000"/>
                  </a:schemeClr>
                </a:solidFill>
                <a:latin typeface="GHEA Grapalat" pitchFamily="50" charset="0"/>
                <a:ea typeface="Arial Unicode MS" pitchFamily="34" charset="-128"/>
                <a:cs typeface="Arial Unicode MS" pitchFamily="34" charset="-128"/>
              </a:rPr>
              <a:t>ամբիոն</a:t>
            </a:r>
            <a:endParaRPr lang="ru-RU" sz="1100" b="1" dirty="0">
              <a:solidFill>
                <a:schemeClr val="accent2">
                  <a:lumMod val="50000"/>
                </a:schemeClr>
              </a:solidFill>
              <a:latin typeface="GHEA Grapalat" pitchFamily="50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35" name="Rectangle 14"/>
          <p:cNvSpPr>
            <a:spLocks noChangeArrowheads="1"/>
          </p:cNvSpPr>
          <p:nvPr/>
        </p:nvSpPr>
        <p:spPr bwMode="auto">
          <a:xfrm>
            <a:off x="4706832" y="6385719"/>
            <a:ext cx="603250" cy="287337"/>
          </a:xfrm>
          <a:prstGeom prst="rect">
            <a:avLst/>
          </a:prstGeom>
          <a:noFill/>
          <a:ln>
            <a:noFill/>
          </a:ln>
          <a:extLst/>
        </p:spPr>
        <p:txBody>
          <a:bodyPr lIns="90000" tIns="59147" rIns="90000" bIns="46800"/>
          <a:lstStyle/>
          <a:p>
            <a:pPr algn="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23900" algn="l"/>
                <a:tab pos="1447800" algn="l"/>
              </a:tabLst>
            </a:pPr>
            <a:fld id="{5E97070C-B5A1-4522-88BF-02F66F1FFAE4}" type="slidenum">
              <a:rPr lang="en-US" altLang="ru-RU" sz="1400" b="1">
                <a:solidFill>
                  <a:srgbClr val="191966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723900" algn="l"/>
                  <a:tab pos="1447800" algn="l"/>
                </a:tabLst>
              </a:pPr>
              <a:t>‹#›</a:t>
            </a:fld>
            <a:r>
              <a:rPr lang="en-US" altLang="ru-RU" sz="1400" b="1" dirty="0">
                <a:solidFill>
                  <a:srgbClr val="191966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0" y="6216650"/>
            <a:ext cx="9144000" cy="0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miter lim="800000"/>
            <a:headEnd type="none" w="med" len="med"/>
            <a:tailEnd type="none" w="med" len="med"/>
          </a:ln>
        </p:spPr>
      </p:cxnSp>
      <p:pic>
        <p:nvPicPr>
          <p:cNvPr id="2" name="Picture 16" descr="Synopsys_colo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24750" y="6284913"/>
            <a:ext cx="1392238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8" name="Picture 14" descr="D:\Users\User\Desktop\My Documents\AcCouncil\Logo_NPUA\LogoPolytech_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875" y="6369050"/>
            <a:ext cx="1236663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16165D"/>
          </a:solidFill>
          <a:latin typeface="GHEA Grapalat" pitchFamily="50" charset="0"/>
          <a:ea typeface="+mj-ea"/>
          <a:cs typeface="+mj-cs"/>
        </a:defRPr>
      </a:lvl1pPr>
      <a:lvl2pPr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16165D"/>
          </a:solidFill>
          <a:latin typeface="GHEA Grapalat" pitchFamily="50" charset="0"/>
          <a:ea typeface="Arial Unicode" pitchFamily="32" charset="0"/>
          <a:cs typeface="Arial Unicode" pitchFamily="32" charset="0"/>
        </a:defRPr>
      </a:lvl2pPr>
      <a:lvl3pPr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16165D"/>
          </a:solidFill>
          <a:latin typeface="GHEA Grapalat" pitchFamily="50" charset="0"/>
          <a:ea typeface="Arial Unicode" pitchFamily="32" charset="0"/>
          <a:cs typeface="Arial Unicode" pitchFamily="32" charset="0"/>
        </a:defRPr>
      </a:lvl3pPr>
      <a:lvl4pPr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16165D"/>
          </a:solidFill>
          <a:latin typeface="GHEA Grapalat" pitchFamily="50" charset="0"/>
          <a:ea typeface="Arial Unicode" pitchFamily="32" charset="0"/>
          <a:cs typeface="Arial Unicode" pitchFamily="32" charset="0"/>
        </a:defRPr>
      </a:lvl4pPr>
      <a:lvl5pPr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16165D"/>
          </a:solidFill>
          <a:latin typeface="GHEA Grapalat" pitchFamily="50" charset="0"/>
          <a:ea typeface="Arial Unicode" pitchFamily="32" charset="0"/>
          <a:cs typeface="Arial Unicode" pitchFamily="32" charset="0"/>
        </a:defRPr>
      </a:lvl5pPr>
      <a:lvl6pPr marL="25146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 Unicode" pitchFamily="32" charset="0"/>
          <a:ea typeface="Arial Unicode" pitchFamily="32" charset="0"/>
          <a:cs typeface="Arial Unicode" pitchFamily="32" charset="0"/>
        </a:defRPr>
      </a:lvl6pPr>
      <a:lvl7pPr marL="29718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 Unicode" pitchFamily="32" charset="0"/>
          <a:ea typeface="Arial Unicode" pitchFamily="32" charset="0"/>
          <a:cs typeface="Arial Unicode" pitchFamily="32" charset="0"/>
        </a:defRPr>
      </a:lvl7pPr>
      <a:lvl8pPr marL="34290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 Unicode" pitchFamily="32" charset="0"/>
          <a:ea typeface="Arial Unicode" pitchFamily="32" charset="0"/>
          <a:cs typeface="Arial Unicode" pitchFamily="32" charset="0"/>
        </a:defRPr>
      </a:lvl8pPr>
      <a:lvl9pPr marL="38862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 Unicode" pitchFamily="32" charset="0"/>
          <a:ea typeface="Arial Unicode" pitchFamily="32" charset="0"/>
          <a:cs typeface="Arial Unicode" pitchFamily="32" charset="0"/>
        </a:defRPr>
      </a:lvl9pPr>
    </p:titleStyle>
    <p:bodyStyle>
      <a:lvl1pPr marL="342900" indent="-342900" algn="l" defTabSz="449263" rtl="0" eaLnBrk="1" fontAlgn="base" hangingPunct="1">
        <a:lnSpc>
          <a:spcPct val="93000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16165D"/>
          </a:solidFill>
          <a:latin typeface="GHEA Grapalat" pitchFamily="50" charset="0"/>
          <a:ea typeface="+mn-ea"/>
          <a:cs typeface="+mn-cs"/>
        </a:defRPr>
      </a:lvl1pPr>
      <a:lvl2pPr marL="742950" indent="-285750" algn="l" defTabSz="449263" rtl="0" eaLnBrk="1" fontAlgn="base" hangingPunct="1">
        <a:lnSpc>
          <a:spcPct val="93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16165D"/>
          </a:solidFill>
          <a:latin typeface="GHEA Grapalat" pitchFamily="50" charset="0"/>
          <a:ea typeface="+mn-ea"/>
          <a:cs typeface="+mn-cs"/>
        </a:defRPr>
      </a:lvl2pPr>
      <a:lvl3pPr marL="1143000" indent="-228600" algn="l" defTabSz="449263" rtl="0" eaLnBrk="1" fontAlgn="base" hangingPunct="1">
        <a:lnSpc>
          <a:spcPct val="93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16165D"/>
          </a:solidFill>
          <a:latin typeface="GHEA Grapalat" pitchFamily="50" charset="0"/>
          <a:ea typeface="+mn-ea"/>
          <a:cs typeface="+mn-cs"/>
        </a:defRPr>
      </a:lvl3pPr>
      <a:lvl4pPr marL="1600200" indent="-228600" algn="l" defTabSz="449263" rtl="0" eaLnBrk="1" fontAlgn="base" hangingPunct="1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16165D"/>
          </a:solidFill>
          <a:latin typeface="GHEA Grapalat" pitchFamily="50" charset="0"/>
          <a:ea typeface="+mn-ea"/>
          <a:cs typeface="+mn-cs"/>
        </a:defRPr>
      </a:lvl4pPr>
      <a:lvl5pPr marL="2057400" indent="-228600" algn="l" defTabSz="449263" rtl="0" eaLnBrk="1" fontAlgn="base" hangingPunct="1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16165D"/>
          </a:solidFill>
          <a:latin typeface="GHEA Grapalat" pitchFamily="50" charset="0"/>
          <a:ea typeface="+mn-ea"/>
          <a:cs typeface="+mn-cs"/>
        </a:defRPr>
      </a:lvl5pPr>
      <a:lvl6pPr marL="2514600" indent="-228600" algn="l" defTabSz="449263" rtl="0" eaLnBrk="1" fontAlgn="base" hangingPunct="1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1" fontAlgn="base" hangingPunct="1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1" fontAlgn="base" hangingPunct="1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1" fontAlgn="base" hangingPunct="1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84213" y="4424363"/>
            <a:ext cx="6400800" cy="1320800"/>
          </a:xfrm>
        </p:spPr>
        <p:txBody>
          <a:bodyPr/>
          <a:lstStyle/>
          <a:p>
            <a:pPr>
              <a:tabLst>
                <a:tab pos="2417763" algn="l"/>
              </a:tabLst>
            </a:pPr>
            <a:r>
              <a:rPr lang="en-US" altLang="ru-RU" smtClean="0">
                <a:solidFill>
                  <a:srgbClr val="16165D"/>
                </a:solidFill>
                <a:latin typeface="Sylfaen" panose="010A0502050306030303" pitchFamily="18" charset="0"/>
              </a:rPr>
              <a:t>Խումբ՝ 	</a:t>
            </a:r>
            <a:r>
              <a:rPr lang="hy-AM" altLang="ru-RU" smtClean="0">
                <a:solidFill>
                  <a:srgbClr val="16165D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ՄՍ </a:t>
            </a:r>
            <a:r>
              <a:rPr lang="en-US" altLang="ru-RU" smtClean="0">
                <a:solidFill>
                  <a:srgbClr val="16165D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729</a:t>
            </a:r>
          </a:p>
          <a:p>
            <a:pPr>
              <a:tabLst>
                <a:tab pos="2417763" algn="l"/>
              </a:tabLst>
            </a:pPr>
            <a:r>
              <a:rPr lang="en-US" altLang="ru-RU" smtClean="0">
                <a:solidFill>
                  <a:srgbClr val="16165D"/>
                </a:solidFill>
                <a:latin typeface="Sylfaen" panose="010A0502050306030303" pitchFamily="18" charset="0"/>
              </a:rPr>
              <a:t>Ուսանող՝</a:t>
            </a:r>
            <a:r>
              <a:rPr lang="hy-AM" altLang="ru-RU" smtClean="0">
                <a:solidFill>
                  <a:srgbClr val="16165D"/>
                </a:solidFill>
                <a:latin typeface="Sylfaen" panose="010A0502050306030303" pitchFamily="18" charset="0"/>
              </a:rPr>
              <a:t> 	Ռազմիկ Կարապետյան	</a:t>
            </a:r>
            <a:endParaRPr lang="en-US" altLang="ru-RU" smtClean="0">
              <a:solidFill>
                <a:srgbClr val="16165D"/>
              </a:solidFill>
              <a:latin typeface="Sylfaen" panose="010A0502050306030303" pitchFamily="18" charset="0"/>
              <a:cs typeface="Arial" panose="020B0604020202020204" pitchFamily="34" charset="0"/>
            </a:endParaRPr>
          </a:p>
          <a:p>
            <a:pPr>
              <a:tabLst>
                <a:tab pos="2417763" algn="l"/>
              </a:tabLst>
            </a:pPr>
            <a:r>
              <a:rPr lang="en-US" altLang="ru-RU" smtClean="0">
                <a:solidFill>
                  <a:srgbClr val="16165D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Ղեկավար՝	</a:t>
            </a:r>
            <a:r>
              <a:rPr lang="hy-AM" altLang="ru-RU" smtClean="0">
                <a:solidFill>
                  <a:srgbClr val="16165D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Արթուր Պետրոսյան</a:t>
            </a:r>
            <a:endParaRPr lang="en-US" altLang="en-US" smtClean="0">
              <a:solidFill>
                <a:srgbClr val="16165D"/>
              </a:solidFill>
              <a:latin typeface="Sylfaen" panose="010A0502050306030303" pitchFamily="18" charset="0"/>
              <a:cs typeface="Arial" panose="020B0604020202020204" pitchFamily="34" charset="0"/>
            </a:endParaRPr>
          </a:p>
          <a:p>
            <a:pPr>
              <a:tabLst>
                <a:tab pos="2417763" algn="l"/>
              </a:tabLst>
            </a:pPr>
            <a:endParaRPr lang="en-US" altLang="ru-RU" smtClean="0">
              <a:solidFill>
                <a:srgbClr val="16165D"/>
              </a:solidFill>
              <a:latin typeface="Sylfaen" panose="010A0502050306030303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264084" y="1360746"/>
            <a:ext cx="8280400" cy="3600450"/>
          </a:xfrm>
        </p:spPr>
        <p:txBody>
          <a:bodyPr/>
          <a:lstStyle/>
          <a:p>
            <a:r>
              <a:rPr lang="en-US" altLang="en-US" sz="2800" b="1" dirty="0" smtClean="0">
                <a:solidFill>
                  <a:srgbClr val="16165D"/>
                </a:solidFill>
                <a:latin typeface="Sylfaen" panose="010A0502050306030303" pitchFamily="18" charset="0"/>
              </a:rPr>
              <a:t/>
            </a:r>
            <a:br>
              <a:rPr lang="en-US" altLang="en-US" sz="2800" b="1" dirty="0" smtClean="0">
                <a:solidFill>
                  <a:srgbClr val="16165D"/>
                </a:solidFill>
                <a:latin typeface="Sylfaen" panose="010A0502050306030303" pitchFamily="18" charset="0"/>
              </a:rPr>
            </a:br>
            <a:r>
              <a:rPr lang="en-US" altLang="en-US" sz="2800" b="1" dirty="0" smtClean="0">
                <a:solidFill>
                  <a:srgbClr val="16165D"/>
                </a:solidFill>
                <a:latin typeface="Sylfaen" panose="010A0502050306030303" pitchFamily="18" charset="0"/>
              </a:rPr>
              <a:t/>
            </a:r>
            <a:br>
              <a:rPr lang="en-US" altLang="en-US" sz="2800" b="1" dirty="0" smtClean="0">
                <a:solidFill>
                  <a:srgbClr val="16165D"/>
                </a:solidFill>
                <a:latin typeface="Sylfaen" panose="010A0502050306030303" pitchFamily="18" charset="0"/>
              </a:rPr>
            </a:br>
            <a:r>
              <a:rPr lang="hy-AM" altLang="en-US" sz="2800" b="1" dirty="0" smtClean="0">
                <a:solidFill>
                  <a:srgbClr val="16165D"/>
                </a:solidFill>
                <a:latin typeface="Sylfaen" panose="010A0502050306030303" pitchFamily="18" charset="0"/>
              </a:rPr>
              <a:t>Թվային սխեմաների իրադարձային տրամաբանական մոդելավորման ծրագրային միջոցի մշակումը և հետազոտումը</a:t>
            </a:r>
            <a:r>
              <a:rPr lang="en-US" altLang="en-US" sz="2800" dirty="0" smtClean="0">
                <a:solidFill>
                  <a:srgbClr val="16165D"/>
                </a:solidFill>
              </a:rPr>
              <a:t/>
            </a:r>
            <a:br>
              <a:rPr lang="en-US" altLang="en-US" sz="2800" dirty="0" smtClean="0">
                <a:solidFill>
                  <a:srgbClr val="16165D"/>
                </a:solidFill>
              </a:rPr>
            </a:br>
            <a:r>
              <a:rPr lang="en-US" altLang="en-US" sz="2800" dirty="0" smtClean="0">
                <a:solidFill>
                  <a:srgbClr val="16165D"/>
                </a:solidFill>
              </a:rPr>
              <a:t/>
            </a:r>
            <a:br>
              <a:rPr lang="en-US" altLang="en-US" sz="2800" dirty="0" smtClean="0">
                <a:solidFill>
                  <a:srgbClr val="16165D"/>
                </a:solidFill>
              </a:rPr>
            </a:br>
            <a:r>
              <a:rPr lang="ru-RU" altLang="en-US" sz="2800" dirty="0" smtClean="0">
                <a:solidFill>
                  <a:srgbClr val="16165D"/>
                </a:solidFill>
                <a:latin typeface="Sylfaen" panose="010A0502050306030303" pitchFamily="18" charset="0"/>
              </a:rPr>
              <a:t> </a:t>
            </a:r>
            <a:r>
              <a:rPr lang="en-US" altLang="en-US" sz="2800" dirty="0" smtClean="0">
                <a:solidFill>
                  <a:srgbClr val="16165D"/>
                </a:solidFill>
                <a:latin typeface="Sylfaen" panose="010A0502050306030303" pitchFamily="18" charset="0"/>
              </a:rPr>
              <a:t/>
            </a:r>
            <a:br>
              <a:rPr lang="en-US" altLang="en-US" sz="2800" dirty="0" smtClean="0">
                <a:solidFill>
                  <a:srgbClr val="16165D"/>
                </a:solidFill>
                <a:latin typeface="Sylfaen" panose="010A0502050306030303" pitchFamily="18" charset="0"/>
              </a:rPr>
            </a:br>
            <a:endParaRPr lang="en-US" altLang="ru-RU" sz="2800" dirty="0" smtClean="0">
              <a:solidFill>
                <a:srgbClr val="16165D"/>
              </a:solidFill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56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51520" y="112713"/>
            <a:ext cx="8497888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16165D"/>
                </a:solidFill>
                <a:latin typeface="GHEA Grapalat" pitchFamily="50" charset="0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16165D"/>
                </a:solidFill>
                <a:latin typeface="GHEA Grapalat" pitchFamily="50" charset="0"/>
                <a:ea typeface="Arial Unicode" pitchFamily="32" charset="0"/>
                <a:cs typeface="Arial Unicode" pitchFamily="32" charset="0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16165D"/>
                </a:solidFill>
                <a:latin typeface="GHEA Grapalat" pitchFamily="50" charset="0"/>
                <a:ea typeface="Arial Unicode" pitchFamily="32" charset="0"/>
                <a:cs typeface="Arial Unicode" pitchFamily="32" charset="0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16165D"/>
                </a:solidFill>
                <a:latin typeface="GHEA Grapalat" pitchFamily="50" charset="0"/>
                <a:ea typeface="Arial Unicode" pitchFamily="32" charset="0"/>
                <a:cs typeface="Arial Unicode" pitchFamily="32" charset="0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16165D"/>
                </a:solidFill>
                <a:latin typeface="GHEA Grapalat" pitchFamily="50" charset="0"/>
                <a:ea typeface="Arial Unicode" pitchFamily="32" charset="0"/>
                <a:cs typeface="Arial Unicode" pitchFamily="32" charset="0"/>
              </a:defRPr>
            </a:lvl5pPr>
            <a:lvl6pPr marL="2514600" indent="-228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 Unicode" pitchFamily="32" charset="0"/>
                <a:ea typeface="Arial Unicode" pitchFamily="32" charset="0"/>
                <a:cs typeface="Arial Unicode" pitchFamily="32" charset="0"/>
              </a:defRPr>
            </a:lvl6pPr>
            <a:lvl7pPr marL="2971800" indent="-228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 Unicode" pitchFamily="32" charset="0"/>
                <a:ea typeface="Arial Unicode" pitchFamily="32" charset="0"/>
                <a:cs typeface="Arial Unicode" pitchFamily="32" charset="0"/>
              </a:defRPr>
            </a:lvl7pPr>
            <a:lvl8pPr marL="3429000" indent="-228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 Unicode" pitchFamily="32" charset="0"/>
                <a:ea typeface="Arial Unicode" pitchFamily="32" charset="0"/>
                <a:cs typeface="Arial Unicode" pitchFamily="32" charset="0"/>
              </a:defRPr>
            </a:lvl8pPr>
            <a:lvl9pPr marL="3886200" indent="-228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 Unicode" pitchFamily="32" charset="0"/>
                <a:ea typeface="Arial Unicode" pitchFamily="32" charset="0"/>
                <a:cs typeface="Arial Unicode" pitchFamily="32" charset="0"/>
              </a:defRPr>
            </a:lvl9pPr>
          </a:lstStyle>
          <a:p>
            <a:r>
              <a:rPr lang="hy-AM" altLang="en-US" sz="4000" b="1" kern="0" dirty="0" smtClean="0">
                <a:solidFill>
                  <a:srgbClr val="002060"/>
                </a:solidFill>
                <a:latin typeface="Sylfaen" panose="010A0502050306030303" pitchFamily="18" charset="0"/>
              </a:rPr>
              <a:t>Տեսական առնչություններ</a:t>
            </a:r>
            <a:r>
              <a:rPr lang="en-US" altLang="en-US" sz="1400" b="1" kern="0" dirty="0" smtClean="0">
                <a:solidFill>
                  <a:srgbClr val="002060"/>
                </a:solidFill>
                <a:latin typeface="Sylfaen" panose="010A0502050306030303" pitchFamily="18" charset="0"/>
              </a:rPr>
              <a:t>(3)</a:t>
            </a:r>
            <a:endParaRPr lang="en-US" altLang="en-US" sz="1400" kern="0" dirty="0" smtClean="0">
              <a:solidFill>
                <a:srgbClr val="002060"/>
              </a:solidFill>
              <a:latin typeface="Sylfaen" panose="010A0502050306030303" pitchFamily="18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76375" y="828675"/>
            <a:ext cx="77755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hy-AM" altLang="en-US" dirty="0">
                <a:solidFill>
                  <a:srgbClr val="002060"/>
                </a:solidFill>
                <a:latin typeface="Sylfaen" panose="010A0502050306030303" pitchFamily="18" charset="0"/>
              </a:rPr>
              <a:t>Բացառող-կամի </a:t>
            </a:r>
            <a:r>
              <a:rPr lang="en-US" altLang="en-US" dirty="0">
                <a:solidFill>
                  <a:srgbClr val="002060"/>
                </a:solidFill>
                <a:latin typeface="Sylfaen" panose="010A0502050306030303" pitchFamily="18" charset="0"/>
              </a:rPr>
              <a:t>(XOR)</a:t>
            </a:r>
            <a:r>
              <a:rPr lang="hy-AM" altLang="en-US" dirty="0">
                <a:solidFill>
                  <a:srgbClr val="002060"/>
                </a:solidFill>
                <a:latin typeface="Sylfaen" panose="010A0502050306030303" pitchFamily="18" charset="0"/>
              </a:rPr>
              <a:t> մոդելավորման օրինակ </a:t>
            </a:r>
            <a:endParaRPr lang="en-US" altLang="en-US" dirty="0">
              <a:solidFill>
                <a:srgbClr val="002060"/>
              </a:solidFill>
              <a:latin typeface="Sylfaen" panose="010A0502050306030303" pitchFamily="18" charset="0"/>
            </a:endParaRPr>
          </a:p>
        </p:txBody>
      </p:sp>
      <p:pic>
        <p:nvPicPr>
          <p:cNvPr id="9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25" y="1728929"/>
            <a:ext cx="7454900" cy="391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4320380" y="2086686"/>
            <a:ext cx="2087563" cy="395288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endParaRPr lang="en-US" altLang="en-US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13940" y="2125556"/>
            <a:ext cx="1476375" cy="1559749"/>
            <a:chOff x="539750" y="2365375"/>
            <a:chExt cx="1476375" cy="1439863"/>
          </a:xfrm>
        </p:grpSpPr>
        <p:sp>
          <p:nvSpPr>
            <p:cNvPr id="12" name="Oval 2"/>
            <p:cNvSpPr>
              <a:spLocks noChangeArrowheads="1"/>
            </p:cNvSpPr>
            <p:nvPr/>
          </p:nvSpPr>
          <p:spPr bwMode="auto">
            <a:xfrm>
              <a:off x="936625" y="2365375"/>
              <a:ext cx="1079500" cy="1439863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en-US" altLang="en-US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4"/>
            <p:cNvCxnSpPr>
              <a:cxnSpLocks noChangeShapeType="1"/>
              <a:stCxn id="12" idx="2"/>
            </p:cNvCxnSpPr>
            <p:nvPr/>
          </p:nvCxnSpPr>
          <p:spPr bwMode="auto">
            <a:xfrm flipH="1" flipV="1">
              <a:off x="539750" y="2492375"/>
              <a:ext cx="396875" cy="59213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" name="TextBox 17"/>
          <p:cNvSpPr txBox="1"/>
          <p:nvPr/>
        </p:nvSpPr>
        <p:spPr>
          <a:xfrm>
            <a:off x="-14323" y="1444448"/>
            <a:ext cx="1511301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hy-AM" altLang="en-US" sz="1200" dirty="0">
                <a:solidFill>
                  <a:srgbClr val="002060"/>
                </a:solidFill>
                <a:latin typeface="Sylfaen" panose="010A0502050306030303" pitchFamily="18" charset="0"/>
              </a:rPr>
              <a:t>Միացումների ցուցակ</a:t>
            </a:r>
            <a:endParaRPr lang="en-US" altLang="en-US" sz="1200" dirty="0">
              <a:solidFill>
                <a:srgbClr val="002060"/>
              </a:solidFill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205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87438" y="620713"/>
            <a:ext cx="66325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buClr>
                <a:srgbClr val="16165D"/>
              </a:buClr>
            </a:pPr>
            <a:r>
              <a:rPr lang="hy-AM" altLang="en-US" sz="4000" b="1">
                <a:solidFill>
                  <a:srgbClr val="002060"/>
                </a:solidFill>
                <a:latin typeface="Sylfaen" panose="010A0502050306030303" pitchFamily="18" charset="0"/>
              </a:rPr>
              <a:t>Փորձարարական տեխնիկա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611188" y="1773238"/>
            <a:ext cx="80645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hy-AM" altLang="en-US" dirty="0">
                <a:solidFill>
                  <a:srgbClr val="002060"/>
                </a:solidFill>
                <a:latin typeface="Sylfaen" panose="010A0502050306030303" pitchFamily="18" charset="0"/>
              </a:rPr>
              <a:t>Թվաբանական սխեմաների իրադարձային տրամաբանական մոդելավորման ծրագրային միջոցի մշակման և հետազոտման համար օգտագործվել են հետեևյալ</a:t>
            </a:r>
            <a:r>
              <a:rPr lang="en-US" altLang="en-US" dirty="0">
                <a:solidFill>
                  <a:srgbClr val="002060"/>
                </a:solidFill>
                <a:latin typeface="Sylfaen" panose="010A0502050306030303" pitchFamily="18" charset="0"/>
              </a:rPr>
              <a:t> </a:t>
            </a:r>
            <a:r>
              <a:rPr lang="hy-AM" altLang="en-US" dirty="0">
                <a:solidFill>
                  <a:srgbClr val="002060"/>
                </a:solidFill>
                <a:latin typeface="Sylfaen" panose="010A0502050306030303" pitchFamily="18" charset="0"/>
              </a:rPr>
              <a:t>ապարատային և ծրագրային միջոցները՝</a:t>
            </a:r>
          </a:p>
          <a:p>
            <a:endParaRPr lang="hy-AM" altLang="en-US" b="1" dirty="0">
              <a:solidFill>
                <a:srgbClr val="002060"/>
              </a:solidFill>
              <a:latin typeface="Sylfaen" panose="010A050205030603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2060"/>
                </a:solidFill>
                <a:latin typeface="Sylfaen" panose="010A0502050306030303" pitchFamily="18" charset="0"/>
              </a:rPr>
              <a:t>Intel (R) Core(TM)i7-3520M CPU @ 2.90GHz(4 CPUs) ~2.9GHz, 4Gb RAM,</a:t>
            </a:r>
            <a:r>
              <a:rPr lang="hy-AM" altLang="en-US" dirty="0">
                <a:solidFill>
                  <a:srgbClr val="002060"/>
                </a:solidFill>
                <a:latin typeface="Sylfaen" panose="010A0502050306030303" pitchFamily="18" charset="0"/>
              </a:rPr>
              <a:t> </a:t>
            </a:r>
            <a:r>
              <a:rPr lang="en-US" altLang="en-US" dirty="0">
                <a:solidFill>
                  <a:srgbClr val="002060"/>
                </a:solidFill>
                <a:latin typeface="Sylfaen" panose="010A0502050306030303" pitchFamily="18" charset="0"/>
              </a:rPr>
              <a:t>250 GB </a:t>
            </a:r>
            <a:r>
              <a:rPr lang="hy-AM" altLang="en-US" dirty="0">
                <a:solidFill>
                  <a:srgbClr val="002060"/>
                </a:solidFill>
                <a:latin typeface="Sylfaen" panose="010A0502050306030303" pitchFamily="18" charset="0"/>
              </a:rPr>
              <a:t>համակարգիչ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2060"/>
                </a:solidFill>
                <a:latin typeface="Sylfaen" panose="010A0502050306030303" pitchFamily="18" charset="0"/>
              </a:rPr>
              <a:t>C++ 11, </a:t>
            </a:r>
            <a:r>
              <a:rPr lang="en-US" altLang="en-US" dirty="0" err="1">
                <a:solidFill>
                  <a:srgbClr val="002060"/>
                </a:solidFill>
                <a:latin typeface="Sylfaen" panose="010A0502050306030303" pitchFamily="18" charset="0"/>
              </a:rPr>
              <a:t>Qt</a:t>
            </a:r>
            <a:r>
              <a:rPr lang="en-US" altLang="en-US" dirty="0">
                <a:solidFill>
                  <a:srgbClr val="002060"/>
                </a:solidFill>
                <a:latin typeface="Sylfaen" panose="010A0502050306030303" pitchFamily="18" charset="0"/>
              </a:rPr>
              <a:t> 4.8 </a:t>
            </a:r>
            <a:r>
              <a:rPr lang="hy-AM" altLang="en-US" dirty="0">
                <a:solidFill>
                  <a:srgbClr val="002060"/>
                </a:solidFill>
                <a:latin typeface="Sylfaen" panose="010A0502050306030303" pitchFamily="18" charset="0"/>
              </a:rPr>
              <a:t>ծրագրավորման միջոցների համար նախատեսված թարգմանիչները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2060"/>
                </a:solidFill>
                <a:latin typeface="Sylfaen" panose="010A0502050306030303" pitchFamily="18" charset="0"/>
              </a:rPr>
              <a:t>Microsoft Windows 10 Enterprise, Ubuntu 18.04 Linux </a:t>
            </a:r>
            <a:r>
              <a:rPr lang="hy-AM" altLang="en-US" dirty="0">
                <a:solidFill>
                  <a:srgbClr val="002060"/>
                </a:solidFill>
                <a:latin typeface="Sylfaen" panose="010A0502050306030303" pitchFamily="18" charset="0"/>
              </a:rPr>
              <a:t>օպերացիոն </a:t>
            </a:r>
            <a:r>
              <a:rPr lang="hy-AM" altLang="en-US" dirty="0" smtClean="0">
                <a:solidFill>
                  <a:srgbClr val="002060"/>
                </a:solidFill>
                <a:latin typeface="Sylfaen" panose="010A0502050306030303" pitchFamily="18" charset="0"/>
              </a:rPr>
              <a:t>համակարգերը</a:t>
            </a:r>
            <a:endParaRPr lang="en-US" altLang="en-US" dirty="0">
              <a:solidFill>
                <a:srgbClr val="002060"/>
              </a:solidFill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99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808163" y="260350"/>
            <a:ext cx="5686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buClr>
                <a:srgbClr val="16165D"/>
              </a:buClr>
            </a:pPr>
            <a:r>
              <a:rPr lang="hy-AM" altLang="en-US" sz="4000" b="1" dirty="0">
                <a:solidFill>
                  <a:srgbClr val="002060"/>
                </a:solidFill>
                <a:latin typeface="Sylfaen" panose="010A0502050306030303" pitchFamily="18" charset="0"/>
              </a:rPr>
              <a:t>Ստացված արդյունքներ</a:t>
            </a:r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869439842"/>
              </p:ext>
            </p:extLst>
          </p:nvPr>
        </p:nvGraphicFramePr>
        <p:xfrm>
          <a:off x="1412111" y="2257063"/>
          <a:ext cx="5654233" cy="31454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95423" y="1226916"/>
            <a:ext cx="7292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dirty="0">
                <a:solidFill>
                  <a:srgbClr val="002060"/>
                </a:solidFill>
                <a:latin typeface="Sylfaen" panose="010A0502050306030303" pitchFamily="18" charset="0"/>
              </a:rPr>
              <a:t> </a:t>
            </a:r>
            <a:r>
              <a:rPr lang="hy-AM" dirty="0" smtClean="0">
                <a:solidFill>
                  <a:srgbClr val="002060"/>
                </a:solidFill>
                <a:latin typeface="Sylfaen" panose="010A0502050306030303" pitchFamily="18" charset="0"/>
              </a:rPr>
              <a:t> Ուսումնասիրվել է սխեմայի մոդելավորման ժամանակի     կախվածությունը սխեմայում գտնվող տարրերի քանակից</a:t>
            </a:r>
            <a:endParaRPr lang="en-US" dirty="0">
              <a:solidFill>
                <a:srgbClr val="002060"/>
              </a:solidFill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66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596163" y="260350"/>
            <a:ext cx="411042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buClr>
                <a:srgbClr val="16165D"/>
              </a:buClr>
            </a:pPr>
            <a:r>
              <a:rPr lang="hy-AM" altLang="en-US" sz="4000" b="1" dirty="0" smtClean="0">
                <a:solidFill>
                  <a:srgbClr val="002060"/>
                </a:solidFill>
                <a:latin typeface="Sylfaen" panose="010A0502050306030303" pitchFamily="18" charset="0"/>
              </a:rPr>
              <a:t>Եզրակացություն</a:t>
            </a:r>
            <a:endParaRPr lang="hy-AM" altLang="en-US" sz="4000" b="1" dirty="0">
              <a:solidFill>
                <a:srgbClr val="002060"/>
              </a:solidFill>
              <a:latin typeface="Sylfaen" panose="010A0502050306030303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23151" y="1539433"/>
            <a:ext cx="91671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y-AM" dirty="0">
              <a:solidFill>
                <a:srgbClr val="002060"/>
              </a:solidFill>
              <a:latin typeface="Sylfaen" panose="010A050205030603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y-AM" dirty="0">
                <a:solidFill>
                  <a:srgbClr val="002060"/>
                </a:solidFill>
                <a:latin typeface="Sylfaen" panose="010A0502050306030303" pitchFamily="18" charset="0"/>
              </a:rPr>
              <a:t>Հ</a:t>
            </a:r>
            <a:r>
              <a:rPr lang="hy-AM" dirty="0" smtClean="0">
                <a:solidFill>
                  <a:srgbClr val="002060"/>
                </a:solidFill>
                <a:latin typeface="Sylfaen" panose="010A0502050306030303" pitchFamily="18" charset="0"/>
              </a:rPr>
              <a:t>ետազոտվել </a:t>
            </a:r>
            <a:r>
              <a:rPr lang="hy-AM" dirty="0">
                <a:solidFill>
                  <a:srgbClr val="002060"/>
                </a:solidFill>
                <a:latin typeface="Sylfaen" panose="010A0502050306030303" pitchFamily="18" charset="0"/>
              </a:rPr>
              <a:t>են այժմ գոյություն ունեցող ծրագրային միջոցները, որոնք կատարում են իրադարձային տրամաբանական </a:t>
            </a:r>
            <a:r>
              <a:rPr lang="hy-AM" dirty="0" smtClean="0">
                <a:solidFill>
                  <a:srgbClr val="002060"/>
                </a:solidFill>
                <a:latin typeface="Sylfaen" panose="010A0502050306030303" pitchFamily="18" charset="0"/>
              </a:rPr>
              <a:t>մոդելավորում</a:t>
            </a:r>
            <a:endParaRPr lang="hy-AM" dirty="0">
              <a:solidFill>
                <a:srgbClr val="002060"/>
              </a:solidFill>
              <a:latin typeface="Sylfaen" panose="010A050205030603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y-AM" dirty="0" smtClean="0">
                <a:solidFill>
                  <a:srgbClr val="002060"/>
                </a:solidFill>
                <a:latin typeface="Sylfaen" panose="010A0502050306030303" pitchFamily="18" charset="0"/>
              </a:rPr>
              <a:t>Հետազոտվել </a:t>
            </a:r>
            <a:r>
              <a:rPr lang="hy-AM" dirty="0">
                <a:solidFill>
                  <a:srgbClr val="002060"/>
                </a:solidFill>
                <a:latin typeface="Sylfaen" panose="010A0502050306030303" pitchFamily="18" charset="0"/>
              </a:rPr>
              <a:t>են այժմ գոյություն ունեցեղ ալգորիթմերը, որոնք օգտագործվում իրադարձային տրամաբանական մոդելավորում իրականացնելու </a:t>
            </a:r>
            <a:r>
              <a:rPr lang="hy-AM" dirty="0" smtClean="0">
                <a:solidFill>
                  <a:srgbClr val="002060"/>
                </a:solidFill>
                <a:latin typeface="Sylfaen" panose="010A0502050306030303" pitchFamily="18" charset="0"/>
              </a:rPr>
              <a:t>համար</a:t>
            </a:r>
            <a:endParaRPr lang="hy-AM" dirty="0">
              <a:solidFill>
                <a:srgbClr val="002060"/>
              </a:solidFill>
              <a:latin typeface="Sylfaen" panose="010A050205030603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y-AM" dirty="0" smtClean="0">
                <a:solidFill>
                  <a:srgbClr val="002060"/>
                </a:solidFill>
                <a:latin typeface="Sylfaen" panose="010A0502050306030303" pitchFamily="18" charset="0"/>
              </a:rPr>
              <a:t>Հետազոտվել </a:t>
            </a:r>
            <a:r>
              <a:rPr lang="hy-AM" dirty="0">
                <a:solidFill>
                  <a:srgbClr val="002060"/>
                </a:solidFill>
                <a:latin typeface="Sylfaen" panose="010A0502050306030303" pitchFamily="18" charset="0"/>
              </a:rPr>
              <a:t>է ծրագրային միջոցի մոդելավորման ժամանակի կախումը սխեմայի էլեմենտների </a:t>
            </a:r>
            <a:r>
              <a:rPr lang="hy-AM" dirty="0" smtClean="0">
                <a:solidFill>
                  <a:srgbClr val="002060"/>
                </a:solidFill>
                <a:latin typeface="Sylfaen" panose="010A0502050306030303" pitchFamily="18" charset="0"/>
              </a:rPr>
              <a:t>քանակից</a:t>
            </a:r>
            <a:endParaRPr lang="hy-AM" dirty="0">
              <a:solidFill>
                <a:srgbClr val="002060"/>
              </a:solidFill>
              <a:latin typeface="Sylfaen" panose="010A050205030603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y-AM" dirty="0" smtClean="0">
                <a:solidFill>
                  <a:srgbClr val="002060"/>
                </a:solidFill>
                <a:latin typeface="Sylfaen" panose="010A0502050306030303" pitchFamily="18" charset="0"/>
              </a:rPr>
              <a:t>Հետազոտման </a:t>
            </a:r>
            <a:r>
              <a:rPr lang="hy-AM" dirty="0">
                <a:solidFill>
                  <a:srgbClr val="002060"/>
                </a:solidFill>
                <a:latin typeface="Sylfaen" panose="010A0502050306030303" pitchFamily="18" charset="0"/>
              </a:rPr>
              <a:t>արդյունքները համեմատվել են </a:t>
            </a:r>
            <a:r>
              <a:rPr lang="en-US" dirty="0">
                <a:solidFill>
                  <a:srgbClr val="002060"/>
                </a:solidFill>
                <a:latin typeface="Sylfaen" panose="010A0502050306030303" pitchFamily="18" charset="0"/>
              </a:rPr>
              <a:t>VCS (Synopsys) </a:t>
            </a:r>
            <a:r>
              <a:rPr lang="hy-AM" dirty="0">
                <a:solidFill>
                  <a:srgbClr val="002060"/>
                </a:solidFill>
                <a:latin typeface="Sylfaen" panose="010A0502050306030303" pitchFamily="18" charset="0"/>
              </a:rPr>
              <a:t>և </a:t>
            </a:r>
            <a:r>
              <a:rPr lang="en-US" dirty="0" err="1">
                <a:solidFill>
                  <a:srgbClr val="002060"/>
                </a:solidFill>
                <a:latin typeface="Sylfaen" panose="010A0502050306030303" pitchFamily="18" charset="0"/>
              </a:rPr>
              <a:t>ModelSim</a:t>
            </a:r>
            <a:r>
              <a:rPr lang="en-US" dirty="0">
                <a:solidFill>
                  <a:srgbClr val="002060"/>
                </a:solidFill>
                <a:latin typeface="Sylfaen" panose="010A0502050306030303" pitchFamily="18" charset="0"/>
              </a:rPr>
              <a:t>(Mentor Graphics) </a:t>
            </a:r>
            <a:r>
              <a:rPr lang="hy-AM" dirty="0">
                <a:solidFill>
                  <a:srgbClr val="002060"/>
                </a:solidFill>
                <a:latin typeface="Sylfaen" panose="010A0502050306030303" pitchFamily="18" charset="0"/>
              </a:rPr>
              <a:t>ծրագրային միջոցների </a:t>
            </a:r>
            <a:r>
              <a:rPr lang="hy-AM" dirty="0" smtClean="0">
                <a:solidFill>
                  <a:srgbClr val="002060"/>
                </a:solidFill>
                <a:latin typeface="Sylfaen" panose="010A0502050306030303" pitchFamily="18" charset="0"/>
              </a:rPr>
              <a:t>հետ</a:t>
            </a:r>
            <a:endParaRPr lang="hy-AM" dirty="0">
              <a:solidFill>
                <a:srgbClr val="002060"/>
              </a:solidFill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37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109" y="1460949"/>
            <a:ext cx="8617352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AutoNum type="arabicPeriod"/>
            </a:pPr>
            <a:r>
              <a:rPr lang="hy-AM" altLang="en-US" dirty="0">
                <a:solidFill>
                  <a:srgbClr val="002060"/>
                </a:solidFill>
                <a:latin typeface="Sylfaen" panose="010A0502050306030303" pitchFamily="18" charset="0"/>
              </a:rPr>
              <a:t>Mark Summerfield</a:t>
            </a:r>
            <a:r>
              <a:rPr lang="en-US" altLang="en-US" dirty="0">
                <a:solidFill>
                  <a:srgbClr val="002060"/>
                </a:solidFill>
                <a:latin typeface="Sylfaen" panose="010A0502050306030303" pitchFamily="18" charset="0"/>
              </a:rPr>
              <a:t>  C</a:t>
            </a:r>
            <a:r>
              <a:rPr lang="hy-AM" altLang="en-US" dirty="0">
                <a:solidFill>
                  <a:srgbClr val="002060"/>
                </a:solidFill>
                <a:latin typeface="Sylfaen" panose="010A0502050306030303" pitchFamily="18" charset="0"/>
              </a:rPr>
              <a:t>reating Great Software with C++/Qt 4 </a:t>
            </a:r>
            <a:r>
              <a:rPr lang="en-US" altLang="en-US" dirty="0">
                <a:solidFill>
                  <a:srgbClr val="002060"/>
                </a:solidFill>
                <a:latin typeface="Sylfaen" panose="010A0502050306030303" pitchFamily="18" charset="0"/>
              </a:rPr>
              <a:t> //  Prentice Hall (2013) – P 553.</a:t>
            </a:r>
            <a:br>
              <a:rPr lang="en-US" altLang="en-US" dirty="0">
                <a:solidFill>
                  <a:srgbClr val="002060"/>
                </a:solidFill>
                <a:latin typeface="Sylfaen" panose="010A0502050306030303" pitchFamily="18" charset="0"/>
              </a:rPr>
            </a:br>
            <a:endParaRPr lang="en-US" altLang="en-US" dirty="0">
              <a:solidFill>
                <a:srgbClr val="002060"/>
              </a:solidFill>
              <a:latin typeface="Sylfaen" panose="010A0502050306030303" pitchFamily="18" charset="0"/>
            </a:endParaRPr>
          </a:p>
          <a:p>
            <a:pPr>
              <a:buFontTx/>
              <a:buAutoNum type="arabicPeriod"/>
            </a:pPr>
            <a:r>
              <a:rPr lang="en-US" altLang="en-US" dirty="0" err="1">
                <a:solidFill>
                  <a:srgbClr val="002060"/>
                </a:solidFill>
                <a:latin typeface="Sylfaen" panose="010A0502050306030303" pitchFamily="18" charset="0"/>
              </a:rPr>
              <a:t>Stroustroup</a:t>
            </a:r>
            <a:r>
              <a:rPr lang="en-US" altLang="en-US" dirty="0">
                <a:solidFill>
                  <a:srgbClr val="002060"/>
                </a:solidFill>
                <a:latin typeface="Sylfaen" panose="010A0502050306030303" pitchFamily="18" charset="0"/>
              </a:rPr>
              <a:t> B.  </a:t>
            </a:r>
            <a:r>
              <a:rPr lang="hy-AM" altLang="en-US" dirty="0">
                <a:solidFill>
                  <a:srgbClr val="002060"/>
                </a:solidFill>
                <a:latin typeface="Sylfaen" panose="010A0502050306030303" pitchFamily="18" charset="0"/>
              </a:rPr>
              <a:t>The C++ Programming Language</a:t>
            </a:r>
            <a:r>
              <a:rPr lang="en-US" altLang="en-US" dirty="0">
                <a:solidFill>
                  <a:srgbClr val="002060"/>
                </a:solidFill>
                <a:latin typeface="Sylfaen" panose="010A0502050306030303" pitchFamily="18" charset="0"/>
              </a:rPr>
              <a:t> 4</a:t>
            </a:r>
            <a:r>
              <a:rPr lang="en-US" altLang="en-US" baseline="30000" dirty="0">
                <a:solidFill>
                  <a:srgbClr val="002060"/>
                </a:solidFill>
                <a:latin typeface="Sylfaen" panose="010A0502050306030303" pitchFamily="18" charset="0"/>
              </a:rPr>
              <a:t>th</a:t>
            </a:r>
            <a:r>
              <a:rPr lang="en-US" altLang="en-US" dirty="0">
                <a:solidFill>
                  <a:srgbClr val="002060"/>
                </a:solidFill>
                <a:latin typeface="Sylfaen" panose="010A0502050306030303" pitchFamily="18" charset="0"/>
              </a:rPr>
              <a:t> edition// Addison-Wesley Professional  (2012) – P1368.</a:t>
            </a:r>
            <a:br>
              <a:rPr lang="en-US" altLang="en-US" dirty="0">
                <a:solidFill>
                  <a:srgbClr val="002060"/>
                </a:solidFill>
                <a:latin typeface="Sylfaen" panose="010A0502050306030303" pitchFamily="18" charset="0"/>
              </a:rPr>
            </a:br>
            <a:endParaRPr lang="hy-AM" altLang="en-US" dirty="0">
              <a:solidFill>
                <a:srgbClr val="002060"/>
              </a:solidFill>
              <a:latin typeface="Sylfaen" panose="010A0502050306030303" pitchFamily="18" charset="0"/>
            </a:endParaRPr>
          </a:p>
          <a:p>
            <a:pPr>
              <a:buFontTx/>
              <a:buAutoNum type="arabicPeriod"/>
            </a:pPr>
            <a:r>
              <a:rPr lang="hy-AM" altLang="en-US" dirty="0">
                <a:solidFill>
                  <a:srgbClr val="002060"/>
                </a:solidFill>
                <a:latin typeface="Sylfaen" panose="010A0502050306030303" pitchFamily="18" charset="0"/>
              </a:rPr>
              <a:t>Allen</a:t>
            </a:r>
            <a:r>
              <a:rPr lang="en-US" altLang="en-US" dirty="0">
                <a:solidFill>
                  <a:srgbClr val="002060"/>
                </a:solidFill>
                <a:latin typeface="Sylfaen" panose="010A0502050306030303" pitchFamily="18" charset="0"/>
              </a:rPr>
              <a:t> M. Data structures and algorithm analysis in C++ // Addison-Wesley Professional (2006) – P676.</a:t>
            </a:r>
            <a:br>
              <a:rPr lang="en-US" altLang="en-US" dirty="0">
                <a:solidFill>
                  <a:srgbClr val="002060"/>
                </a:solidFill>
                <a:latin typeface="Sylfaen" panose="010A0502050306030303" pitchFamily="18" charset="0"/>
              </a:rPr>
            </a:br>
            <a:endParaRPr lang="hy-AM" altLang="en-US" dirty="0">
              <a:solidFill>
                <a:srgbClr val="002060"/>
              </a:solidFill>
              <a:latin typeface="Sylfaen" panose="010A0502050306030303" pitchFamily="18" charset="0"/>
            </a:endParaRPr>
          </a:p>
          <a:p>
            <a:pPr>
              <a:buFontTx/>
              <a:buAutoNum type="arabicPeriod"/>
            </a:pPr>
            <a:r>
              <a:rPr lang="en-US" altLang="en-US" sz="1600" dirty="0">
                <a:solidFill>
                  <a:srgbClr val="002060"/>
                </a:solidFill>
                <a:latin typeface="Sylfaen" panose="010A0502050306030303" pitchFamily="18" charset="0"/>
              </a:rPr>
              <a:t>Jasmin </a:t>
            </a:r>
            <a:r>
              <a:rPr lang="en-US" altLang="en-US" sz="1600" dirty="0" err="1">
                <a:solidFill>
                  <a:srgbClr val="002060"/>
                </a:solidFill>
                <a:latin typeface="Sylfaen" panose="010A0502050306030303" pitchFamily="18" charset="0"/>
              </a:rPr>
              <a:t>Blanchette</a:t>
            </a:r>
            <a:r>
              <a:rPr lang="en-US" altLang="en-US" sz="1600" dirty="0">
                <a:solidFill>
                  <a:srgbClr val="002060"/>
                </a:solidFill>
                <a:latin typeface="Sylfaen" panose="010A0502050306030303" pitchFamily="18" charset="0"/>
              </a:rPr>
              <a:t> C++ GUI Programming with </a:t>
            </a:r>
            <a:r>
              <a:rPr lang="en-US" altLang="en-US" sz="1600" dirty="0" err="1">
                <a:solidFill>
                  <a:srgbClr val="002060"/>
                </a:solidFill>
                <a:latin typeface="Sylfaen" panose="010A0502050306030303" pitchFamily="18" charset="0"/>
              </a:rPr>
              <a:t>Qt</a:t>
            </a:r>
            <a:r>
              <a:rPr lang="en-US" altLang="en-US" sz="1600" dirty="0">
                <a:solidFill>
                  <a:srgbClr val="002060"/>
                </a:solidFill>
                <a:latin typeface="Sylfaen" panose="010A0502050306030303" pitchFamily="18" charset="0"/>
              </a:rPr>
              <a:t> 4</a:t>
            </a:r>
            <a:r>
              <a:rPr lang="ru-RU" altLang="en-US" sz="1600" dirty="0">
                <a:solidFill>
                  <a:srgbClr val="002060"/>
                </a:solidFill>
                <a:latin typeface="Sylfaen" panose="010A0502050306030303" pitchFamily="18" charset="0"/>
              </a:rPr>
              <a:t>// </a:t>
            </a:r>
            <a:r>
              <a:rPr lang="en-US" altLang="en-US" sz="1600" dirty="0">
                <a:solidFill>
                  <a:srgbClr val="002060"/>
                </a:solidFill>
                <a:latin typeface="Sylfaen" panose="010A0502050306030303" pitchFamily="18" charset="0"/>
              </a:rPr>
              <a:t>Addison – Wesley Professional (2006) - P </a:t>
            </a:r>
            <a:r>
              <a:rPr lang="ru-RU" altLang="en-US" sz="1600" dirty="0">
                <a:solidFill>
                  <a:srgbClr val="002060"/>
                </a:solidFill>
                <a:latin typeface="Sylfaen" panose="010A0502050306030303" pitchFamily="18" charset="0"/>
              </a:rPr>
              <a:t>5</a:t>
            </a:r>
            <a:r>
              <a:rPr lang="en-US" altLang="en-US" sz="1600" dirty="0">
                <a:solidFill>
                  <a:srgbClr val="002060"/>
                </a:solidFill>
                <a:latin typeface="Sylfaen" panose="010A0502050306030303" pitchFamily="18" charset="0"/>
              </a:rPr>
              <a:t>56.</a:t>
            </a:r>
            <a:br>
              <a:rPr lang="en-US" altLang="en-US" sz="1600" dirty="0">
                <a:solidFill>
                  <a:srgbClr val="002060"/>
                </a:solidFill>
                <a:latin typeface="Sylfaen" panose="010A0502050306030303" pitchFamily="18" charset="0"/>
              </a:rPr>
            </a:br>
            <a:endParaRPr lang="en-US" altLang="en-US" sz="1600" dirty="0">
              <a:solidFill>
                <a:srgbClr val="002060"/>
              </a:solidFill>
              <a:latin typeface="Sylfaen" panose="010A0502050306030303" pitchFamily="18" charset="0"/>
            </a:endParaRPr>
          </a:p>
          <a:p>
            <a:pPr>
              <a:buFontTx/>
              <a:buAutoNum type="arabicPeriod"/>
            </a:pPr>
            <a:r>
              <a:rPr lang="en-US" altLang="en-US" sz="1600" dirty="0" err="1">
                <a:solidFill>
                  <a:srgbClr val="002060"/>
                </a:solidFill>
                <a:latin typeface="Sylfaen" panose="010A0502050306030303" pitchFamily="18" charset="0"/>
              </a:rPr>
              <a:t>Booch</a:t>
            </a:r>
            <a:r>
              <a:rPr lang="en-US" altLang="en-US" sz="1600" dirty="0">
                <a:solidFill>
                  <a:srgbClr val="002060"/>
                </a:solidFill>
                <a:latin typeface="Sylfaen" panose="010A0502050306030303" pitchFamily="18" charset="0"/>
              </a:rPr>
              <a:t> G. Object Oriented Analysis and Design with Applications // Addison-Wesley Professional (2007) – P543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519238" y="404813"/>
            <a:ext cx="51831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buClr>
                <a:srgbClr val="16165D"/>
              </a:buClr>
            </a:pPr>
            <a:r>
              <a:rPr lang="hy-AM" altLang="en-US" sz="4000" b="1" dirty="0">
                <a:solidFill>
                  <a:srgbClr val="002060"/>
                </a:solidFill>
                <a:latin typeface="Sylfaen" panose="010A0502050306030303" pitchFamily="18" charset="0"/>
              </a:rPr>
              <a:t>Գրականության ցանկ</a:t>
            </a:r>
          </a:p>
        </p:txBody>
      </p:sp>
    </p:spTree>
    <p:extLst>
      <p:ext uri="{BB962C8B-B14F-4D97-AF65-F5344CB8AC3E}">
        <p14:creationId xmlns:p14="http://schemas.microsoft.com/office/powerpoint/2010/main" val="1588682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071427" y="2470773"/>
            <a:ext cx="45640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buClr>
                <a:srgbClr val="16165D"/>
              </a:buClr>
            </a:pPr>
            <a:r>
              <a:rPr lang="hy-AM" altLang="en-US" sz="4000" b="1" dirty="0">
                <a:solidFill>
                  <a:srgbClr val="002060"/>
                </a:solidFill>
                <a:latin typeface="Sylfaen" panose="010A0502050306030303" pitchFamily="18" charset="0"/>
              </a:rPr>
              <a:t>Շնորհակալություն</a:t>
            </a:r>
          </a:p>
        </p:txBody>
      </p:sp>
    </p:spTree>
    <p:extLst>
      <p:ext uri="{BB962C8B-B14F-4D97-AF65-F5344CB8AC3E}">
        <p14:creationId xmlns:p14="http://schemas.microsoft.com/office/powerpoint/2010/main" val="1659356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128861" y="278712"/>
            <a:ext cx="35910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y-AM" altLang="en-US" sz="3200" b="1" dirty="0">
                <a:solidFill>
                  <a:srgbClr val="002060"/>
                </a:solidFill>
                <a:latin typeface="Sylfaen" panose="010A0502050306030303" pitchFamily="18" charset="0"/>
              </a:rPr>
              <a:t>Բովանդակություն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1383" y="1680171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rgbClr val="16165D"/>
              </a:buClr>
              <a:buFont typeface="Arial" panose="020B0604020202020204" pitchFamily="34" charset="0"/>
              <a:buChar char="•"/>
            </a:pPr>
            <a:r>
              <a:rPr lang="hy-AM" altLang="en-US" sz="2000" b="1" dirty="0">
                <a:solidFill>
                  <a:srgbClr val="002060"/>
                </a:solidFill>
                <a:latin typeface="Sylfaen" panose="010A0502050306030303" pitchFamily="18" charset="0"/>
              </a:rPr>
              <a:t>Ներածություն </a:t>
            </a:r>
          </a:p>
          <a:p>
            <a:pPr marL="285750" indent="-285750">
              <a:buClr>
                <a:srgbClr val="16165D"/>
              </a:buClr>
              <a:buFont typeface="Arial" panose="020B0604020202020204" pitchFamily="34" charset="0"/>
              <a:buChar char="•"/>
            </a:pPr>
            <a:r>
              <a:rPr lang="hy-AM" altLang="en-US" sz="2000" b="1" dirty="0">
                <a:solidFill>
                  <a:srgbClr val="002060"/>
                </a:solidFill>
                <a:latin typeface="Sylfaen" panose="010A0502050306030303" pitchFamily="18" charset="0"/>
              </a:rPr>
              <a:t>Գրականության ակնարկ</a:t>
            </a:r>
          </a:p>
          <a:p>
            <a:pPr marL="285750" indent="-285750">
              <a:buClr>
                <a:srgbClr val="16165D"/>
              </a:buClr>
              <a:buFont typeface="Arial" panose="020B0604020202020204" pitchFamily="34" charset="0"/>
              <a:buChar char="•"/>
            </a:pPr>
            <a:r>
              <a:rPr lang="hy-AM" altLang="en-US" sz="2000" b="1" dirty="0">
                <a:solidFill>
                  <a:srgbClr val="002060"/>
                </a:solidFill>
                <a:latin typeface="Sylfaen" panose="010A0502050306030303" pitchFamily="18" charset="0"/>
              </a:rPr>
              <a:t>Խնդրի դրվածք</a:t>
            </a:r>
          </a:p>
          <a:p>
            <a:pPr marL="285750" indent="-285750">
              <a:buClr>
                <a:srgbClr val="16165D"/>
              </a:buClr>
              <a:buFont typeface="Arial" panose="020B0604020202020204" pitchFamily="34" charset="0"/>
              <a:buChar char="•"/>
            </a:pPr>
            <a:r>
              <a:rPr lang="hy-AM" altLang="en-US" sz="2000" b="1" dirty="0">
                <a:solidFill>
                  <a:srgbClr val="002060"/>
                </a:solidFill>
                <a:latin typeface="Sylfaen" panose="010A0502050306030303" pitchFamily="18" charset="0"/>
              </a:rPr>
              <a:t>Տեսական առնչություններ</a:t>
            </a:r>
          </a:p>
          <a:p>
            <a:pPr marL="285750" indent="-285750">
              <a:buClr>
                <a:srgbClr val="16165D"/>
              </a:buClr>
              <a:buFont typeface="Arial" panose="020B0604020202020204" pitchFamily="34" charset="0"/>
              <a:buChar char="•"/>
            </a:pPr>
            <a:r>
              <a:rPr lang="hy-AM" altLang="en-US" sz="2000" b="1" dirty="0">
                <a:solidFill>
                  <a:srgbClr val="002060"/>
                </a:solidFill>
                <a:latin typeface="Sylfaen" panose="010A0502050306030303" pitchFamily="18" charset="0"/>
              </a:rPr>
              <a:t>Փորձարարական տեխնիկա</a:t>
            </a:r>
          </a:p>
          <a:p>
            <a:pPr marL="285750" indent="-285750">
              <a:buClr>
                <a:srgbClr val="16165D"/>
              </a:buClr>
              <a:buFont typeface="Arial" panose="020B0604020202020204" pitchFamily="34" charset="0"/>
              <a:buChar char="•"/>
            </a:pPr>
            <a:r>
              <a:rPr lang="hy-AM" altLang="en-US" sz="2000" b="1" dirty="0">
                <a:solidFill>
                  <a:srgbClr val="002060"/>
                </a:solidFill>
                <a:latin typeface="Sylfaen" panose="010A0502050306030303" pitchFamily="18" charset="0"/>
              </a:rPr>
              <a:t>Ստացված </a:t>
            </a:r>
            <a:r>
              <a:rPr lang="hy-AM" altLang="en-US" sz="2000" b="1" dirty="0" smtClean="0">
                <a:solidFill>
                  <a:srgbClr val="002060"/>
                </a:solidFill>
                <a:latin typeface="Sylfaen" panose="010A0502050306030303" pitchFamily="18" charset="0"/>
              </a:rPr>
              <a:t>արդյունքներ</a:t>
            </a:r>
          </a:p>
          <a:p>
            <a:pPr marL="285750" indent="-285750">
              <a:buClr>
                <a:srgbClr val="16165D"/>
              </a:buClr>
              <a:buFont typeface="Arial" panose="020B0604020202020204" pitchFamily="34" charset="0"/>
              <a:buChar char="•"/>
            </a:pPr>
            <a:r>
              <a:rPr lang="hy-AM" altLang="en-US" sz="2000" b="1" dirty="0" smtClean="0">
                <a:solidFill>
                  <a:srgbClr val="002060"/>
                </a:solidFill>
                <a:latin typeface="Sylfaen" panose="010A0502050306030303" pitchFamily="18" charset="0"/>
              </a:rPr>
              <a:t>Եզրակացություն</a:t>
            </a:r>
            <a:endParaRPr lang="hy-AM" altLang="en-US" sz="2000" b="1" dirty="0">
              <a:solidFill>
                <a:srgbClr val="002060"/>
              </a:solidFill>
              <a:latin typeface="Sylfaen" panose="010A0502050306030303" pitchFamily="18" charset="0"/>
            </a:endParaRPr>
          </a:p>
          <a:p>
            <a:pPr marL="285750" indent="-285750">
              <a:buClr>
                <a:srgbClr val="16165D"/>
              </a:buClr>
              <a:buFont typeface="Arial" panose="020B0604020202020204" pitchFamily="34" charset="0"/>
              <a:buChar char="•"/>
            </a:pPr>
            <a:r>
              <a:rPr lang="hy-AM" altLang="en-US" sz="2000" b="1" dirty="0">
                <a:solidFill>
                  <a:srgbClr val="002060"/>
                </a:solidFill>
                <a:latin typeface="Sylfaen" panose="010A0502050306030303" pitchFamily="18" charset="0"/>
              </a:rPr>
              <a:t>Գրականության ցանկ</a:t>
            </a:r>
          </a:p>
        </p:txBody>
      </p:sp>
    </p:spTree>
    <p:extLst>
      <p:ext uri="{BB962C8B-B14F-4D97-AF65-F5344CB8AC3E}">
        <p14:creationId xmlns:p14="http://schemas.microsoft.com/office/powerpoint/2010/main" val="105566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4925" y="476250"/>
            <a:ext cx="8640763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hy-AM" altLang="en-US" sz="4000" b="1" dirty="0">
                <a:solidFill>
                  <a:srgbClr val="16165D"/>
                </a:solidFill>
                <a:latin typeface="Sylfaen" panose="010A0502050306030303" pitchFamily="18" charset="0"/>
              </a:rPr>
              <a:t>Ներածություն</a:t>
            </a:r>
            <a:r>
              <a:rPr lang="hy-AM" altLang="en-US" sz="2800" b="1" dirty="0">
                <a:solidFill>
                  <a:srgbClr val="16165D"/>
                </a:solidFill>
                <a:latin typeface="Sylfaen" panose="010A0502050306030303" pitchFamily="18" charset="0"/>
              </a:rPr>
              <a:t> </a:t>
            </a:r>
            <a:r>
              <a:rPr lang="en-US" altLang="en-US" sz="1400" b="1" dirty="0">
                <a:solidFill>
                  <a:srgbClr val="16165D"/>
                </a:solidFill>
                <a:latin typeface="Sylfaen" panose="010A0502050306030303" pitchFamily="18" charset="0"/>
              </a:rPr>
              <a:t>(1)</a:t>
            </a:r>
          </a:p>
          <a:p>
            <a:pPr algn="ctr"/>
            <a:endParaRPr lang="en-US" altLang="en-US" sz="1400" b="1" dirty="0">
              <a:solidFill>
                <a:srgbClr val="16165D"/>
              </a:solidFill>
              <a:latin typeface="Sylfaen" panose="010A0502050306030303" pitchFamily="18" charset="0"/>
            </a:endParaRPr>
          </a:p>
          <a:p>
            <a:pPr algn="ctr"/>
            <a:r>
              <a:rPr lang="hy-AM" altLang="en-US" sz="2400" dirty="0">
                <a:solidFill>
                  <a:srgbClr val="002060"/>
                </a:solidFill>
                <a:latin typeface="Sylfaen" panose="010A0502050306030303" pitchFamily="18" charset="0"/>
              </a:rPr>
              <a:t>Թվային</a:t>
            </a:r>
            <a:r>
              <a:rPr lang="hy-AM" altLang="en-US" sz="2400" dirty="0">
                <a:solidFill>
                  <a:srgbClr val="16165D"/>
                </a:solidFill>
                <a:latin typeface="Sylfaen" panose="010A0502050306030303" pitchFamily="18" charset="0"/>
              </a:rPr>
              <a:t> սխեմաների մոդելավորում</a:t>
            </a:r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179388" y="2108200"/>
            <a:ext cx="9144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hy-AM" altLang="en-US" sz="1800" b="1" dirty="0">
                <a:solidFill>
                  <a:srgbClr val="002060"/>
                </a:solidFill>
                <a:latin typeface="Sylfaen" panose="010A0502050306030303" pitchFamily="18" charset="0"/>
              </a:rPr>
              <a:t>Մոդելավորման</a:t>
            </a:r>
            <a:r>
              <a:rPr lang="hy-AM" altLang="en-US" sz="1800" b="1" dirty="0">
                <a:solidFill>
                  <a:srgbClr val="16165D"/>
                </a:solidFill>
                <a:latin typeface="Sylfaen" panose="010A0502050306030303" pitchFamily="18" charset="0"/>
              </a:rPr>
              <a:t> միջոցների դասակարգումը ըստ մոդելավորման մակարդակների</a:t>
            </a:r>
            <a:r>
              <a:rPr lang="en-US" altLang="en-US" sz="1800" b="1" dirty="0">
                <a:solidFill>
                  <a:srgbClr val="16165D"/>
                </a:solidFill>
                <a:latin typeface="Sylfaen" panose="010A0502050306030303" pitchFamily="18" charset="0"/>
              </a:rPr>
              <a:t>`</a:t>
            </a:r>
            <a:endParaRPr lang="en-US" altLang="en-US" sz="1800" dirty="0"/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196850" y="2749550"/>
            <a:ext cx="910907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5pPr>
            <a:lvl6pPr marL="2514600" defTabSz="4492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6pPr>
            <a:lvl7pPr marL="2971800" defTabSz="4492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7pPr>
            <a:lvl8pPr marL="3429000" defTabSz="4492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8pPr>
            <a:lvl9pPr marL="3886200" defTabSz="4492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hy-AM" altLang="en-US" dirty="0">
                <a:solidFill>
                  <a:srgbClr val="002060"/>
                </a:solidFill>
                <a:latin typeface="Sylfaen" panose="010A0502050306030303" pitchFamily="18" charset="0"/>
              </a:rPr>
              <a:t>Վարքագծային մակարդակ</a:t>
            </a:r>
            <a:endParaRPr lang="en-US" altLang="en-US" dirty="0">
              <a:solidFill>
                <a:srgbClr val="002060"/>
              </a:solidFill>
              <a:latin typeface="Sylfaen" panose="010A050205030603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hy-AM" altLang="en-US" dirty="0">
                <a:solidFill>
                  <a:srgbClr val="002060"/>
                </a:solidFill>
                <a:latin typeface="Sylfaen" panose="010A0502050306030303" pitchFamily="18" charset="0"/>
              </a:rPr>
              <a:t>Միջռեգիստրային փոխանցումների մակարդակ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y-AM" altLang="en-US" dirty="0">
                <a:solidFill>
                  <a:srgbClr val="002060"/>
                </a:solidFill>
                <a:latin typeface="Sylfaen" panose="010A0502050306030303" pitchFamily="18" charset="0"/>
              </a:rPr>
              <a:t>Տրամաբանական մակարդակ </a:t>
            </a:r>
            <a:endParaRPr lang="en-US" altLang="en-US" dirty="0">
              <a:solidFill>
                <a:srgbClr val="002060"/>
              </a:solidFill>
              <a:latin typeface="Sylfaen" panose="010A050205030603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hy-AM" altLang="en-US" dirty="0">
                <a:solidFill>
                  <a:srgbClr val="002060"/>
                </a:solidFill>
                <a:latin typeface="Sylfaen" panose="010A0502050306030303" pitchFamily="18" charset="0"/>
              </a:rPr>
              <a:t>Սխեմատեխնիկական մակարդակ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y-AM" altLang="en-US" dirty="0">
                <a:solidFill>
                  <a:srgbClr val="002060"/>
                </a:solidFill>
                <a:latin typeface="Sylfaen" panose="010A0502050306030303" pitchFamily="18" charset="0"/>
              </a:rPr>
              <a:t>Բաղադրիչային մակարդակ	</a:t>
            </a:r>
            <a:endParaRPr lang="en-US" altLang="en-US" dirty="0">
              <a:solidFill>
                <a:srgbClr val="002060"/>
              </a:solidFill>
            </a:endParaRPr>
          </a:p>
          <a:p>
            <a:pPr lvl="4" indent="0"/>
            <a:endParaRPr lang="en-US" altLang="en-US" sz="1600" dirty="0">
              <a:solidFill>
                <a:srgbClr val="002060"/>
              </a:solidFill>
              <a:latin typeface="Sylfaen" panose="010A050205030603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en-US" sz="1600" dirty="0">
              <a:solidFill>
                <a:srgbClr val="002060"/>
              </a:solidFill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15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-36513" y="465138"/>
            <a:ext cx="9540876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hy-AM" altLang="en-US" sz="4000" b="1" dirty="0">
                <a:solidFill>
                  <a:srgbClr val="16165D"/>
                </a:solidFill>
                <a:latin typeface="Sylfaen" panose="010A0502050306030303" pitchFamily="18" charset="0"/>
              </a:rPr>
              <a:t>Ներածություն</a:t>
            </a:r>
            <a:r>
              <a:rPr lang="hy-AM" altLang="en-US" sz="2800" b="1" dirty="0">
                <a:solidFill>
                  <a:srgbClr val="16165D"/>
                </a:solidFill>
                <a:latin typeface="Sylfaen" panose="010A0502050306030303" pitchFamily="18" charset="0"/>
              </a:rPr>
              <a:t> </a:t>
            </a:r>
            <a:r>
              <a:rPr lang="en-US" altLang="en-US" sz="1400" b="1" dirty="0">
                <a:solidFill>
                  <a:srgbClr val="16165D"/>
                </a:solidFill>
                <a:latin typeface="Sylfaen" panose="010A0502050306030303" pitchFamily="18" charset="0"/>
              </a:rPr>
              <a:t>(2)</a:t>
            </a:r>
            <a:br>
              <a:rPr lang="en-US" altLang="en-US" sz="1400" b="1" dirty="0">
                <a:solidFill>
                  <a:srgbClr val="16165D"/>
                </a:solidFill>
                <a:latin typeface="Sylfaen" panose="010A0502050306030303" pitchFamily="18" charset="0"/>
              </a:rPr>
            </a:br>
            <a:endParaRPr lang="en-US" altLang="en-US" sz="2800" b="1" dirty="0">
              <a:solidFill>
                <a:srgbClr val="16165D"/>
              </a:solidFill>
              <a:latin typeface="Sylfaen" panose="010A0502050306030303" pitchFamily="18" charset="0"/>
            </a:endParaRPr>
          </a:p>
          <a:p>
            <a:pPr algn="ctr"/>
            <a:r>
              <a:rPr lang="hy-AM" altLang="en-US" sz="2200" dirty="0">
                <a:solidFill>
                  <a:srgbClr val="002060"/>
                </a:solidFill>
                <a:latin typeface="Sylfaen" panose="010A0502050306030303" pitchFamily="18" charset="0"/>
              </a:rPr>
              <a:t>Թվային սխեմաների տրամաբանական մոդելավորման խնդիրները</a:t>
            </a:r>
            <a:endParaRPr lang="en-US" altLang="en-US" sz="2200" dirty="0">
              <a:solidFill>
                <a:srgbClr val="002060"/>
              </a:solidFill>
              <a:latin typeface="Sylfaen" panose="010A0502050306030303" pitchFamily="18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192087" y="2167195"/>
            <a:ext cx="9083675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en-US" b="1" dirty="0">
              <a:solidFill>
                <a:srgbClr val="002060"/>
              </a:solidFill>
              <a:latin typeface="Sylfaen" panose="010A0502050306030303" pitchFamily="18" charset="0"/>
            </a:endParaRPr>
          </a:p>
          <a:p>
            <a:endParaRPr lang="hy-AM" altLang="en-US" b="1" dirty="0">
              <a:solidFill>
                <a:srgbClr val="002060"/>
              </a:solidFill>
              <a:latin typeface="Sylfaen" panose="010A050205030603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hy-AM" altLang="en-US" dirty="0">
                <a:solidFill>
                  <a:srgbClr val="002060"/>
                </a:solidFill>
                <a:latin typeface="Sylfaen" panose="010A0502050306030303" pitchFamily="18" charset="0"/>
              </a:rPr>
              <a:t>Ինտեգրալ սխեմայի գործունեության տրամաբանության ստուգումը</a:t>
            </a:r>
            <a:endParaRPr lang="en-US" altLang="en-US" dirty="0">
              <a:solidFill>
                <a:srgbClr val="002060"/>
              </a:solidFill>
              <a:latin typeface="Sylfaen" panose="010A050205030603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hy-AM" altLang="en-US" dirty="0">
                <a:solidFill>
                  <a:srgbClr val="002060"/>
                </a:solidFill>
                <a:latin typeface="Sylfaen" panose="010A0502050306030303" pitchFamily="18" charset="0"/>
              </a:rPr>
              <a:t>Առանձին էլեմենտների աշխատանքի ժամանակային համաձայնեցումը</a:t>
            </a:r>
            <a:endParaRPr lang="en-US" altLang="en-US" dirty="0">
              <a:solidFill>
                <a:srgbClr val="002060"/>
              </a:solidFill>
              <a:latin typeface="Sylfaen" panose="010A050205030603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hy-AM" altLang="en-US" dirty="0">
                <a:solidFill>
                  <a:srgbClr val="002060"/>
                </a:solidFill>
                <a:latin typeface="Sylfaen" panose="010A0502050306030303" pitchFamily="18" charset="0"/>
              </a:rPr>
              <a:t>Սխեմայի սահմանային արագագործության որոշումը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y-AM" altLang="en-US" dirty="0">
                <a:solidFill>
                  <a:srgbClr val="002060"/>
                </a:solidFill>
                <a:latin typeface="Sylfaen" panose="010A0502050306030303" pitchFamily="18" charset="0"/>
              </a:rPr>
              <a:t>Սխեմայի գործունեության տարբեր տիպի խափանումների հայտնաբերումը </a:t>
            </a:r>
            <a:endParaRPr lang="en-US" altLang="en-US" dirty="0">
              <a:solidFill>
                <a:srgbClr val="002060"/>
              </a:solidFill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5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-103188" y="144463"/>
            <a:ext cx="9540876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hy-AM" altLang="en-US" sz="4000" b="1" dirty="0">
                <a:solidFill>
                  <a:srgbClr val="002060"/>
                </a:solidFill>
                <a:latin typeface="Sylfaen" panose="010A0502050306030303" pitchFamily="18" charset="0"/>
              </a:rPr>
              <a:t>Գրականության ակնարկ</a:t>
            </a:r>
            <a:r>
              <a:rPr lang="en-US" altLang="en-US" sz="1400" b="1" dirty="0">
                <a:solidFill>
                  <a:srgbClr val="002060"/>
                </a:solidFill>
                <a:latin typeface="Sylfaen" panose="010A0502050306030303" pitchFamily="18" charset="0"/>
              </a:rPr>
              <a:t>(1)</a:t>
            </a:r>
            <a:r>
              <a:rPr lang="en-US" altLang="en-US" sz="2800" b="1" dirty="0">
                <a:solidFill>
                  <a:srgbClr val="002060"/>
                </a:solidFill>
                <a:latin typeface="Sylfaen" panose="010A0502050306030303" pitchFamily="18" charset="0"/>
              </a:rPr>
              <a:t/>
            </a:r>
            <a:br>
              <a:rPr lang="en-US" altLang="en-US" sz="2800" b="1" dirty="0">
                <a:solidFill>
                  <a:srgbClr val="002060"/>
                </a:solidFill>
                <a:latin typeface="Sylfaen" panose="010A0502050306030303" pitchFamily="18" charset="0"/>
              </a:rPr>
            </a:br>
            <a:r>
              <a:rPr lang="hy-AM" altLang="en-US" sz="2400" dirty="0">
                <a:solidFill>
                  <a:srgbClr val="002060"/>
                </a:solidFill>
                <a:latin typeface="Sylfaen" panose="010A0502050306030303" pitchFamily="18" charset="0"/>
              </a:rPr>
              <a:t>Տրամաբանական մոդելավորման հայտնի մեթոդները</a:t>
            </a:r>
            <a:endParaRPr lang="en-US" altLang="en-US" sz="2400" dirty="0">
              <a:solidFill>
                <a:srgbClr val="002060"/>
              </a:solidFill>
              <a:latin typeface="Sylfaen" panose="010A0502050306030303" pitchFamily="18" charset="0"/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611188" y="1341438"/>
            <a:ext cx="8281987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1pPr>
            <a:lvl2pPr marL="1085850" indent="-342900"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hy-AM" altLang="en-US" dirty="0">
                <a:solidFill>
                  <a:srgbClr val="002060"/>
                </a:solidFill>
                <a:latin typeface="Sylfaen" panose="010A0502050306030303" pitchFamily="18" charset="0"/>
              </a:rPr>
              <a:t>Ըստ </a:t>
            </a:r>
            <a:r>
              <a:rPr lang="hy-AM" altLang="en-US" dirty="0" smtClean="0">
                <a:solidFill>
                  <a:srgbClr val="002060"/>
                </a:solidFill>
                <a:latin typeface="Sylfaen" panose="010A0502050306030303" pitchFamily="18" charset="0"/>
              </a:rPr>
              <a:t>ազդանշանի </a:t>
            </a:r>
            <a:r>
              <a:rPr lang="hy-AM" altLang="en-US" dirty="0">
                <a:solidFill>
                  <a:srgbClr val="002060"/>
                </a:solidFill>
                <a:latin typeface="Sylfaen" panose="010A0502050306030303" pitchFamily="18" charset="0"/>
              </a:rPr>
              <a:t>տարածման ժամանակի հաշվման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y-AM" altLang="en-US" dirty="0">
                <a:solidFill>
                  <a:srgbClr val="002060"/>
                </a:solidFill>
                <a:latin typeface="Sylfaen" panose="010A0502050306030303" pitchFamily="18" charset="0"/>
              </a:rPr>
              <a:t>Սինխրոն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y-AM" altLang="en-US" dirty="0">
                <a:solidFill>
                  <a:srgbClr val="002060"/>
                </a:solidFill>
                <a:latin typeface="Sylfaen" panose="010A0502050306030303" pitchFamily="18" charset="0"/>
              </a:rPr>
              <a:t>Ասինխրոն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539750" y="2565400"/>
            <a:ext cx="828040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1pPr>
            <a:lvl2pPr marL="1085850" indent="-342900"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hy-AM" altLang="en-US" dirty="0">
                <a:solidFill>
                  <a:srgbClr val="002060"/>
                </a:solidFill>
                <a:latin typeface="Sylfaen" panose="010A0502050306030303" pitchFamily="18" charset="0"/>
              </a:rPr>
              <a:t>Ազդանշանի կոդավորման ձևից կախված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y-AM" altLang="en-US" dirty="0">
                <a:solidFill>
                  <a:srgbClr val="002060"/>
                </a:solidFill>
                <a:latin typeface="Sylfaen" panose="010A0502050306030303" pitchFamily="18" charset="0"/>
              </a:rPr>
              <a:t>Երկարժեք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y-AM" altLang="en-US" dirty="0">
                <a:solidFill>
                  <a:srgbClr val="002060"/>
                </a:solidFill>
                <a:latin typeface="Sylfaen" panose="010A0502050306030303" pitchFamily="18" charset="0"/>
              </a:rPr>
              <a:t>Եռարժեք</a:t>
            </a: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527050" y="3813175"/>
            <a:ext cx="8280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1pPr>
            <a:lvl2pPr marL="1085850" indent="-342900"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hy-AM" altLang="en-US">
                <a:solidFill>
                  <a:srgbClr val="002060"/>
                </a:solidFill>
                <a:latin typeface="Sylfaen" panose="010A0502050306030303" pitchFamily="18" charset="0"/>
              </a:rPr>
              <a:t>Էլեմենտների մոդելավորման հերթականությունից կախված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y-AM" altLang="en-US">
                <a:solidFill>
                  <a:srgbClr val="002060"/>
                </a:solidFill>
                <a:latin typeface="Sylfaen" panose="010A0502050306030303" pitchFamily="18" charset="0"/>
              </a:rPr>
              <a:t>Մակարդակավորված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y-AM" altLang="en-US">
                <a:solidFill>
                  <a:srgbClr val="002060"/>
                </a:solidFill>
                <a:latin typeface="Sylfaen" panose="010A0502050306030303" pitchFamily="18" charset="0"/>
              </a:rPr>
              <a:t>Իրադարձային</a:t>
            </a: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539750" y="4945063"/>
            <a:ext cx="8280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1pPr>
            <a:lvl2pPr marL="1085850" indent="-342900"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hy-AM" altLang="en-US">
                <a:solidFill>
                  <a:srgbClr val="002060"/>
                </a:solidFill>
                <a:latin typeface="Sylfaen" panose="010A0502050306030303" pitchFamily="18" charset="0"/>
              </a:rPr>
              <a:t>Մոդելավորման ծրագրի աշխատանքից կախված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y-AM" altLang="en-US">
                <a:solidFill>
                  <a:srgbClr val="002060"/>
                </a:solidFill>
                <a:latin typeface="Sylfaen" panose="010A0502050306030303" pitchFamily="18" charset="0"/>
              </a:rPr>
              <a:t>Կոմպիլացվող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y-AM" altLang="en-US">
                <a:solidFill>
                  <a:srgbClr val="002060"/>
                </a:solidFill>
                <a:latin typeface="Sylfaen" panose="010A0502050306030303" pitchFamily="18" charset="0"/>
              </a:rPr>
              <a:t>Ինտերպրետացվող</a:t>
            </a:r>
          </a:p>
        </p:txBody>
      </p:sp>
    </p:spTree>
    <p:extLst>
      <p:ext uri="{BB962C8B-B14F-4D97-AF65-F5344CB8AC3E}">
        <p14:creationId xmlns:p14="http://schemas.microsoft.com/office/powerpoint/2010/main" val="224235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68313" y="260350"/>
            <a:ext cx="8424862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hy-AM" altLang="en-US" sz="4000" b="1" dirty="0">
                <a:solidFill>
                  <a:srgbClr val="321B6B"/>
                </a:solidFill>
                <a:latin typeface="Sylfaen" panose="010A0502050306030303" pitchFamily="18" charset="0"/>
              </a:rPr>
              <a:t>Գրականության ակնարկ</a:t>
            </a:r>
            <a:r>
              <a:rPr lang="en-US" altLang="en-US" sz="1400" b="1" dirty="0">
                <a:solidFill>
                  <a:srgbClr val="321B6B"/>
                </a:solidFill>
                <a:latin typeface="Sylfaen" panose="010A0502050306030303" pitchFamily="18" charset="0"/>
              </a:rPr>
              <a:t>(2)</a:t>
            </a:r>
            <a:r>
              <a:rPr lang="en-US" altLang="en-US" sz="2800" b="1" dirty="0">
                <a:solidFill>
                  <a:srgbClr val="16165D"/>
                </a:solidFill>
                <a:latin typeface="Sylfaen" panose="010A0502050306030303" pitchFamily="18" charset="0"/>
              </a:rPr>
              <a:t/>
            </a:r>
            <a:br>
              <a:rPr lang="en-US" altLang="en-US" sz="2800" b="1" dirty="0">
                <a:solidFill>
                  <a:srgbClr val="16165D"/>
                </a:solidFill>
                <a:latin typeface="Sylfaen" panose="010A0502050306030303" pitchFamily="18" charset="0"/>
              </a:rPr>
            </a:br>
            <a:r>
              <a:rPr lang="hy-AM" altLang="en-US" sz="2400" dirty="0">
                <a:solidFill>
                  <a:srgbClr val="16165D"/>
                </a:solidFill>
                <a:latin typeface="Sylfaen" panose="010A0502050306030303" pitchFamily="18" charset="0"/>
              </a:rPr>
              <a:t>Իրադարձային տրամաբանական մոդելավորման ալգորիթմը</a:t>
            </a:r>
            <a:endParaRPr lang="en-US" altLang="en-US" sz="2400" dirty="0">
              <a:solidFill>
                <a:srgbClr val="16165D"/>
              </a:solidFill>
              <a:latin typeface="Sylfaen" panose="010A0502050306030303" pitchFamily="18" charset="0"/>
            </a:endParaRPr>
          </a:p>
        </p:txBody>
      </p:sp>
      <p:grpSp>
        <p:nvGrpSpPr>
          <p:cNvPr id="5" name="Group 12326"/>
          <p:cNvGrpSpPr>
            <a:grpSpLocks/>
          </p:cNvGrpSpPr>
          <p:nvPr/>
        </p:nvGrpSpPr>
        <p:grpSpPr bwMode="auto">
          <a:xfrm>
            <a:off x="329457" y="1709095"/>
            <a:ext cx="3391798" cy="1716087"/>
            <a:chOff x="429966" y="2605537"/>
            <a:chExt cx="3392236" cy="1715876"/>
          </a:xfrm>
        </p:grpSpPr>
        <p:grpSp>
          <p:nvGrpSpPr>
            <p:cNvPr id="6" name="Group 12325"/>
            <p:cNvGrpSpPr>
              <a:grpSpLocks/>
            </p:cNvGrpSpPr>
            <p:nvPr/>
          </p:nvGrpSpPr>
          <p:grpSpPr bwMode="auto">
            <a:xfrm>
              <a:off x="429966" y="2605537"/>
              <a:ext cx="3031826" cy="1715876"/>
              <a:chOff x="429966" y="2605537"/>
              <a:chExt cx="3031826" cy="1715876"/>
            </a:xfrm>
          </p:grpSpPr>
          <p:grpSp>
            <p:nvGrpSpPr>
              <p:cNvPr id="10" name="Group 10"/>
              <p:cNvGrpSpPr>
                <a:grpSpLocks/>
              </p:cNvGrpSpPr>
              <p:nvPr/>
            </p:nvGrpSpPr>
            <p:grpSpPr bwMode="auto">
              <a:xfrm>
                <a:off x="827584" y="3831065"/>
                <a:ext cx="762000" cy="457200"/>
                <a:chOff x="827584" y="3831066"/>
                <a:chExt cx="762000" cy="457200"/>
              </a:xfrm>
            </p:grpSpPr>
            <p:pic>
              <p:nvPicPr>
                <p:cNvPr id="23" name="Picture 2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27584" y="3831066"/>
                  <a:ext cx="762000" cy="457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4" name="Rectangle 23"/>
                <p:cNvSpPr/>
                <p:nvPr/>
              </p:nvSpPr>
              <p:spPr>
                <a:xfrm>
                  <a:off x="944382" y="3907128"/>
                  <a:ext cx="528706" cy="260318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altLang="en-US" sz="1100" dirty="0">
                      <a:solidFill>
                        <a:srgbClr val="321B6B"/>
                      </a:solidFill>
                      <a:latin typeface="Sylfaen" panose="010A0502050306030303" pitchFamily="18" charset="0"/>
                    </a:rPr>
                    <a:t>G1</a:t>
                  </a:r>
                  <a:endParaRPr lang="en-US" sz="1100" dirty="0">
                    <a:latin typeface="Sylfaen" panose="010A0502050306030303" pitchFamily="18" charset="0"/>
                  </a:endParaRPr>
                </a:p>
              </p:txBody>
            </p:sp>
          </p:grpSp>
          <p:grpSp>
            <p:nvGrpSpPr>
              <p:cNvPr id="11" name="Group 17"/>
              <p:cNvGrpSpPr>
                <a:grpSpLocks/>
              </p:cNvGrpSpPr>
              <p:nvPr/>
            </p:nvGrpSpPr>
            <p:grpSpPr bwMode="auto">
              <a:xfrm>
                <a:off x="827584" y="2697304"/>
                <a:ext cx="770769" cy="457200"/>
                <a:chOff x="827584" y="2697304"/>
                <a:chExt cx="770769" cy="457200"/>
              </a:xfrm>
            </p:grpSpPr>
            <p:pic>
              <p:nvPicPr>
                <p:cNvPr id="21" name="Picture 1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27584" y="2697304"/>
                  <a:ext cx="762000" cy="457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2" name="Rectangle 21"/>
                <p:cNvSpPr/>
                <p:nvPr/>
              </p:nvSpPr>
              <p:spPr>
                <a:xfrm>
                  <a:off x="944382" y="2796014"/>
                  <a:ext cx="654134" cy="260318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altLang="en-US" sz="1100" dirty="0">
                      <a:solidFill>
                        <a:srgbClr val="321B6B"/>
                      </a:solidFill>
                      <a:latin typeface="Sylfaen" panose="010A0502050306030303" pitchFamily="18" charset="0"/>
                    </a:rPr>
                    <a:t>G2</a:t>
                  </a:r>
                </a:p>
              </p:txBody>
            </p:sp>
          </p:grpSp>
          <p:grpSp>
            <p:nvGrpSpPr>
              <p:cNvPr id="12" name="Group 22"/>
              <p:cNvGrpSpPr>
                <a:grpSpLocks/>
              </p:cNvGrpSpPr>
              <p:nvPr/>
            </p:nvGrpSpPr>
            <p:grpSpPr bwMode="auto">
              <a:xfrm>
                <a:off x="2699792" y="3305884"/>
                <a:ext cx="762000" cy="457200"/>
                <a:chOff x="1853657" y="3279164"/>
                <a:chExt cx="762000" cy="457200"/>
              </a:xfrm>
            </p:grpSpPr>
            <p:pic>
              <p:nvPicPr>
                <p:cNvPr id="19" name="Picture 20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53657" y="3279164"/>
                  <a:ext cx="762000" cy="457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0" name="Rectangle 19"/>
                <p:cNvSpPr/>
                <p:nvPr/>
              </p:nvSpPr>
              <p:spPr>
                <a:xfrm>
                  <a:off x="1948717" y="3362689"/>
                  <a:ext cx="400101" cy="3079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en-US" sz="1400" dirty="0">
                      <a:solidFill>
                        <a:srgbClr val="002060"/>
                      </a:solidFill>
                      <a:latin typeface="Sylfaen" panose="010A0502050306030303" pitchFamily="18" charset="0"/>
                    </a:rPr>
                    <a:t>G3</a:t>
                  </a:r>
                </a:p>
              </p:txBody>
            </p:sp>
          </p:grpSp>
          <p:cxnSp>
            <p:nvCxnSpPr>
              <p:cNvPr id="13" name="Elbow Connector 12303"/>
              <p:cNvCxnSpPr>
                <a:stCxn id="23" idx="3"/>
              </p:cNvCxnSpPr>
              <p:nvPr/>
            </p:nvCxnSpPr>
            <p:spPr bwMode="auto">
              <a:xfrm>
                <a:off x="1590579" y="2926173"/>
                <a:ext cx="1109805" cy="452381"/>
              </a:xfrm>
              <a:prstGeom prst="bentConnector3">
                <a:avLst/>
              </a:prstGeom>
              <a:noFill/>
              <a:ln w="12700">
                <a:solidFill>
                  <a:schemeClr val="accent6">
                    <a:lumMod val="40000"/>
                    <a:lumOff val="60000"/>
                  </a:schemeClr>
                </a:solidFill>
                <a:miter lim="800000"/>
                <a:headEnd/>
                <a:tailEnd type="none"/>
              </a:ln>
            </p:spPr>
          </p:cxnSp>
          <p:cxnSp>
            <p:nvCxnSpPr>
              <p:cNvPr id="14" name="Elbow Connector 12307"/>
              <p:cNvCxnSpPr>
                <a:stCxn id="23" idx="3"/>
              </p:cNvCxnSpPr>
              <p:nvPr/>
            </p:nvCxnSpPr>
            <p:spPr bwMode="auto">
              <a:xfrm flipV="1">
                <a:off x="1590579" y="3675380"/>
                <a:ext cx="1143147" cy="384128"/>
              </a:xfrm>
              <a:prstGeom prst="bentConnector3">
                <a:avLst/>
              </a:prstGeom>
              <a:noFill/>
              <a:ln w="12700">
                <a:solidFill>
                  <a:schemeClr val="accent6">
                    <a:lumMod val="20000"/>
                    <a:lumOff val="80000"/>
                  </a:schemeClr>
                </a:solidFill>
                <a:miter lim="800000"/>
                <a:headEnd/>
                <a:tailEnd type="none"/>
              </a:ln>
            </p:spPr>
          </p:cxnSp>
          <p:sp>
            <p:nvSpPr>
              <p:cNvPr id="15" name="Rectangle 14"/>
              <p:cNvSpPr/>
              <p:nvPr/>
            </p:nvSpPr>
            <p:spPr>
              <a:xfrm>
                <a:off x="473000" y="2902299"/>
                <a:ext cx="360408" cy="30793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en-US" sz="1400" dirty="0" smtClean="0">
                    <a:solidFill>
                      <a:srgbClr val="321B6B"/>
                    </a:solidFill>
                    <a:latin typeface="Sylfaen" panose="010A0502050306030303" pitchFamily="18" charset="0"/>
                  </a:rPr>
                  <a:t>C</a:t>
                </a:r>
                <a:endParaRPr lang="en-US" altLang="en-US" sz="1400" dirty="0">
                  <a:solidFill>
                    <a:srgbClr val="321B6B"/>
                  </a:solidFill>
                  <a:latin typeface="Sylfaen" panose="010A0502050306030303" pitchFamily="18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92893" y="3738723"/>
                <a:ext cx="358821" cy="30793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en-US" sz="1400" dirty="0">
                    <a:solidFill>
                      <a:srgbClr val="321B6B"/>
                    </a:solidFill>
                    <a:latin typeface="Sylfaen" panose="010A0502050306030303" pitchFamily="18" charset="0"/>
                  </a:rPr>
                  <a:t>B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29966" y="4013476"/>
                <a:ext cx="360409" cy="30793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en-US" sz="1400" dirty="0">
                    <a:solidFill>
                      <a:srgbClr val="321B6B"/>
                    </a:solidFill>
                    <a:latin typeface="+mj-lt"/>
                  </a:rPr>
                  <a:t> </a:t>
                </a:r>
                <a:r>
                  <a:rPr lang="en-US" altLang="en-US" sz="1400" dirty="0">
                    <a:solidFill>
                      <a:srgbClr val="321B6B"/>
                    </a:solidFill>
                    <a:latin typeface="Sylfaen" panose="010A0502050306030303" pitchFamily="18" charset="0"/>
                  </a:rPr>
                  <a:t>A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66484" y="2605537"/>
                <a:ext cx="360408" cy="30793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en-US" sz="1400" dirty="0">
                    <a:solidFill>
                      <a:srgbClr val="321B6B"/>
                    </a:solidFill>
                    <a:latin typeface="Sylfaen" panose="010A0502050306030303" pitchFamily="18" charset="0"/>
                  </a:rPr>
                  <a:t>D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1644561" y="2694426"/>
              <a:ext cx="360409" cy="30793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en-US" sz="1400" dirty="0">
                  <a:solidFill>
                    <a:srgbClr val="321B6B"/>
                  </a:solidFill>
                  <a:latin typeface="Sylfaen" panose="010A0502050306030303" pitchFamily="18" charset="0"/>
                </a:rPr>
                <a:t>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574702" y="3729349"/>
              <a:ext cx="360409" cy="30793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en-US" sz="1400" dirty="0">
                  <a:solidFill>
                    <a:srgbClr val="321B6B"/>
                  </a:solidFill>
                  <a:latin typeface="+mj-lt"/>
                </a:rPr>
                <a:t> </a:t>
              </a:r>
              <a:r>
                <a:rPr lang="en-US" altLang="en-US" sz="1400" dirty="0">
                  <a:solidFill>
                    <a:srgbClr val="321B6B"/>
                  </a:solidFill>
                  <a:latin typeface="Sylfaen" panose="010A0502050306030303" pitchFamily="18" charset="0"/>
                </a:rPr>
                <a:t>F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461792" y="3383402"/>
              <a:ext cx="360410" cy="30793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en-US" sz="1400" dirty="0">
                  <a:solidFill>
                    <a:srgbClr val="321B6B"/>
                  </a:solidFill>
                  <a:latin typeface="Sylfaen" panose="010A0502050306030303" pitchFamily="18" charset="0"/>
                </a:rPr>
                <a:t>G</a:t>
              </a:r>
            </a:p>
          </p:txBody>
        </p:sp>
      </p:grpSp>
      <p:grpSp>
        <p:nvGrpSpPr>
          <p:cNvPr id="50" name="Group 20"/>
          <p:cNvGrpSpPr>
            <a:grpSpLocks/>
          </p:cNvGrpSpPr>
          <p:nvPr/>
        </p:nvGrpSpPr>
        <p:grpSpPr bwMode="auto">
          <a:xfrm>
            <a:off x="5029673" y="1692275"/>
            <a:ext cx="3868738" cy="3044825"/>
            <a:chOff x="5257629" y="2223728"/>
            <a:chExt cx="3868931" cy="3044784"/>
          </a:xfrm>
        </p:grpSpPr>
        <p:grpSp>
          <p:nvGrpSpPr>
            <p:cNvPr id="51" name="Group 18"/>
            <p:cNvGrpSpPr>
              <a:grpSpLocks/>
            </p:cNvGrpSpPr>
            <p:nvPr/>
          </p:nvGrpSpPr>
          <p:grpSpPr bwMode="auto">
            <a:xfrm>
              <a:off x="5257629" y="2223728"/>
              <a:ext cx="3827440" cy="3044784"/>
              <a:chOff x="5262138" y="2220600"/>
              <a:chExt cx="3827440" cy="3044784"/>
            </a:xfrm>
          </p:grpSpPr>
          <p:grpSp>
            <p:nvGrpSpPr>
              <p:cNvPr id="53" name="Group 12337"/>
              <p:cNvGrpSpPr>
                <a:grpSpLocks/>
              </p:cNvGrpSpPr>
              <p:nvPr/>
            </p:nvGrpSpPr>
            <p:grpSpPr bwMode="auto">
              <a:xfrm>
                <a:off x="5262138" y="2220600"/>
                <a:ext cx="3042543" cy="3044784"/>
                <a:chOff x="5021772" y="2235144"/>
                <a:chExt cx="3042235" cy="3044981"/>
              </a:xfrm>
            </p:grpSpPr>
            <p:grpSp>
              <p:nvGrpSpPr>
                <p:cNvPr id="57" name="Group 10"/>
                <p:cNvGrpSpPr>
                  <a:grpSpLocks/>
                </p:cNvGrpSpPr>
                <p:nvPr/>
              </p:nvGrpSpPr>
              <p:grpSpPr bwMode="auto">
                <a:xfrm>
                  <a:off x="5021772" y="2814464"/>
                  <a:ext cx="3042235" cy="2465661"/>
                  <a:chOff x="5436096" y="2425427"/>
                  <a:chExt cx="3042235" cy="2465661"/>
                </a:xfrm>
              </p:grpSpPr>
              <p:sp>
                <p:nvSpPr>
                  <p:cNvPr id="61" name="Text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436096" y="2425427"/>
                    <a:ext cx="1476375" cy="2540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r>
                      <a:rPr lang="hy-AM" altLang="en-US" sz="1000" dirty="0">
                        <a:solidFill>
                          <a:srgbClr val="002060"/>
                        </a:solidFill>
                        <a:latin typeface="Sylfaen" panose="010A0502050306030303" pitchFamily="18" charset="0"/>
                      </a:rPr>
                      <a:t>Միացումների հերթ</a:t>
                    </a:r>
                    <a:endParaRPr lang="en-US" altLang="en-US" sz="1000" dirty="0">
                      <a:solidFill>
                        <a:srgbClr val="002060"/>
                      </a:solidFill>
                      <a:latin typeface="Sylfaen" panose="010A0502050306030303" pitchFamily="18" charset="0"/>
                    </a:endParaRPr>
                  </a:p>
                </p:txBody>
              </p:sp>
              <p:grpSp>
                <p:nvGrpSpPr>
                  <p:cNvPr id="62" name="Group 26"/>
                  <p:cNvGrpSpPr>
                    <a:grpSpLocks/>
                  </p:cNvGrpSpPr>
                  <p:nvPr/>
                </p:nvGrpSpPr>
                <p:grpSpPr bwMode="auto">
                  <a:xfrm>
                    <a:off x="5616577" y="2440170"/>
                    <a:ext cx="2861754" cy="2450918"/>
                    <a:chOff x="5508104" y="1698110"/>
                    <a:chExt cx="2861547" cy="2450970"/>
                  </a:xfrm>
                </p:grpSpPr>
                <p:grpSp>
                  <p:nvGrpSpPr>
                    <p:cNvPr id="63" name="Group 1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508104" y="1988840"/>
                      <a:ext cx="864096" cy="2160240"/>
                      <a:chOff x="6012160" y="1988840"/>
                      <a:chExt cx="864096" cy="2160240"/>
                    </a:xfrm>
                  </p:grpSpPr>
                  <p:sp>
                    <p:nvSpPr>
                      <p:cNvPr id="77" name="Rectangle 76"/>
                      <p:cNvSpPr/>
                      <p:nvPr/>
                    </p:nvSpPr>
                    <p:spPr>
                      <a:xfrm>
                        <a:off x="6012645" y="1988337"/>
                        <a:ext cx="863493" cy="431831"/>
                      </a:xfrm>
                      <a:prstGeom prst="rect">
                        <a:avLst/>
                      </a:prstGeom>
                      <a:ln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pPr algn="ctr">
                          <a:defRPr/>
                        </a:pPr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78" name="Rectangle 77"/>
                      <p:cNvSpPr/>
                      <p:nvPr/>
                    </p:nvSpPr>
                    <p:spPr>
                      <a:xfrm>
                        <a:off x="6012645" y="2420168"/>
                        <a:ext cx="863493" cy="430243"/>
                      </a:xfrm>
                      <a:prstGeom prst="rect">
                        <a:avLst/>
                      </a:prstGeom>
                      <a:ln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pPr algn="ctr">
                          <a:defRPr/>
                        </a:pPr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79" name="Rectangle 78"/>
                      <p:cNvSpPr/>
                      <p:nvPr/>
                    </p:nvSpPr>
                    <p:spPr>
                      <a:xfrm>
                        <a:off x="6012645" y="2850411"/>
                        <a:ext cx="863493" cy="435006"/>
                      </a:xfrm>
                      <a:prstGeom prst="rect">
                        <a:avLst/>
                      </a:prstGeom>
                      <a:ln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pPr algn="ctr">
                          <a:defRPr/>
                        </a:pPr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80" name="Rectangle 79"/>
                      <p:cNvSpPr/>
                      <p:nvPr/>
                    </p:nvSpPr>
                    <p:spPr>
                      <a:xfrm>
                        <a:off x="6012645" y="3285418"/>
                        <a:ext cx="863493" cy="431831"/>
                      </a:xfrm>
                      <a:prstGeom prst="rect">
                        <a:avLst/>
                      </a:prstGeom>
                      <a:ln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pPr algn="ctr">
                          <a:defRPr/>
                        </a:pPr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81" name="Rectangle 80"/>
                      <p:cNvSpPr/>
                      <p:nvPr/>
                    </p:nvSpPr>
                    <p:spPr>
                      <a:xfrm>
                        <a:off x="6012645" y="3717249"/>
                        <a:ext cx="863493" cy="431831"/>
                      </a:xfrm>
                      <a:prstGeom prst="rect">
                        <a:avLst/>
                      </a:prstGeom>
                      <a:ln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pPr algn="ctr">
                          <a:defRPr/>
                        </a:pPr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64" name="Group 1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014941" y="1978811"/>
                      <a:ext cx="863493" cy="2141692"/>
                      <a:chOff x="5502773" y="1978811"/>
                      <a:chExt cx="863493" cy="2141692"/>
                    </a:xfrm>
                  </p:grpSpPr>
                  <p:sp>
                    <p:nvSpPr>
                      <p:cNvPr id="72" name="Rectangle 71"/>
                      <p:cNvSpPr/>
                      <p:nvPr/>
                    </p:nvSpPr>
                    <p:spPr>
                      <a:xfrm>
                        <a:off x="5502773" y="1978811"/>
                        <a:ext cx="863493" cy="431831"/>
                      </a:xfrm>
                      <a:prstGeom prst="rect">
                        <a:avLst/>
                      </a:prstGeom>
                      <a:ln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pPr algn="ctr">
                          <a:defRPr/>
                        </a:pPr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73" name="Rectangle 72"/>
                      <p:cNvSpPr/>
                      <p:nvPr/>
                    </p:nvSpPr>
                    <p:spPr>
                      <a:xfrm>
                        <a:off x="5502773" y="2412229"/>
                        <a:ext cx="863493" cy="430244"/>
                      </a:xfrm>
                      <a:prstGeom prst="rect">
                        <a:avLst/>
                      </a:prstGeom>
                      <a:ln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pPr algn="ctr">
                          <a:defRPr/>
                        </a:pPr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74" name="Rectangle 73"/>
                      <p:cNvSpPr/>
                      <p:nvPr/>
                    </p:nvSpPr>
                    <p:spPr>
                      <a:xfrm>
                        <a:off x="5502773" y="2832948"/>
                        <a:ext cx="863493" cy="433418"/>
                      </a:xfrm>
                      <a:prstGeom prst="rect">
                        <a:avLst/>
                      </a:prstGeom>
                      <a:ln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pPr algn="ctr">
                          <a:defRPr/>
                        </a:pPr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75" name="Rectangle 74"/>
                      <p:cNvSpPr/>
                      <p:nvPr/>
                    </p:nvSpPr>
                    <p:spPr>
                      <a:xfrm>
                        <a:off x="5502773" y="3266366"/>
                        <a:ext cx="863493" cy="431831"/>
                      </a:xfrm>
                      <a:prstGeom prst="rect">
                        <a:avLst/>
                      </a:prstGeom>
                      <a:ln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pPr algn="ctr">
                          <a:defRPr/>
                        </a:pPr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76" name="Rectangle 75"/>
                      <p:cNvSpPr/>
                      <p:nvPr/>
                    </p:nvSpPr>
                    <p:spPr>
                      <a:xfrm>
                        <a:off x="5502773" y="3688672"/>
                        <a:ext cx="863493" cy="431831"/>
                      </a:xfrm>
                      <a:prstGeom prst="rect">
                        <a:avLst/>
                      </a:prstGeom>
                      <a:ln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pPr algn="ctr">
                          <a:defRPr/>
                        </a:pPr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65" name="TextBox 1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893382" y="1698110"/>
                      <a:ext cx="1476269" cy="25400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r>
                        <a:rPr lang="hy-AM" altLang="en-US" sz="1000" dirty="0">
                          <a:solidFill>
                            <a:srgbClr val="002060"/>
                          </a:solidFill>
                          <a:latin typeface="Sylfaen" panose="010A0502050306030303" pitchFamily="18" charset="0"/>
                        </a:rPr>
                        <a:t>Փականների հերթ</a:t>
                      </a:r>
                      <a:endParaRPr lang="en-US" altLang="en-US" sz="1000" dirty="0">
                        <a:solidFill>
                          <a:srgbClr val="002060"/>
                        </a:solidFill>
                        <a:latin typeface="Sylfaen" panose="010A0502050306030303" pitchFamily="18" charset="0"/>
                      </a:endParaRPr>
                    </a:p>
                  </p:txBody>
                </p:sp>
                <p:sp>
                  <p:nvSpPr>
                    <p:cNvPr id="66" name="TextBox 2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638307" y="2871014"/>
                      <a:ext cx="504056" cy="36935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r>
                        <a:rPr lang="en-US" altLang="en-US" dirty="0" smtClean="0">
                          <a:solidFill>
                            <a:srgbClr val="321B6B"/>
                          </a:solidFill>
                        </a:rPr>
                        <a:t>C</a:t>
                      </a:r>
                      <a:endParaRPr lang="en-US" altLang="en-US" dirty="0">
                        <a:solidFill>
                          <a:srgbClr val="321B6B"/>
                        </a:solidFill>
                      </a:endParaRPr>
                    </a:p>
                  </p:txBody>
                </p:sp>
                <p:sp>
                  <p:nvSpPr>
                    <p:cNvPr id="67" name="TextBox 2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658611" y="3271609"/>
                      <a:ext cx="504056" cy="36935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r>
                        <a:rPr lang="en-US" altLang="en-US" dirty="0">
                          <a:solidFill>
                            <a:srgbClr val="321B6B"/>
                          </a:solidFill>
                          <a:latin typeface="Sylfaen" panose="010A0502050306030303" pitchFamily="18" charset="0"/>
                        </a:rPr>
                        <a:t>B</a:t>
                      </a:r>
                    </a:p>
                  </p:txBody>
                </p:sp>
                <p:sp>
                  <p:nvSpPr>
                    <p:cNvPr id="68" name="TextBox 2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638307" y="3731058"/>
                      <a:ext cx="504056" cy="36935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r>
                        <a:rPr lang="en-US" altLang="en-US" dirty="0">
                          <a:solidFill>
                            <a:srgbClr val="321B6B"/>
                          </a:solidFill>
                          <a:latin typeface="Sylfaen" panose="010A0502050306030303" pitchFamily="18" charset="0"/>
                        </a:rPr>
                        <a:t>A</a:t>
                      </a:r>
                    </a:p>
                  </p:txBody>
                </p:sp>
                <p:sp>
                  <p:nvSpPr>
                    <p:cNvPr id="69" name="TextBox 2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638307" y="2519188"/>
                      <a:ext cx="504056" cy="4001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r>
                        <a:rPr lang="en-US" altLang="en-US" dirty="0">
                          <a:solidFill>
                            <a:srgbClr val="321B6B"/>
                          </a:solidFill>
                        </a:rPr>
                        <a:t>D</a:t>
                      </a:r>
                    </a:p>
                  </p:txBody>
                </p:sp>
                <p:sp>
                  <p:nvSpPr>
                    <p:cNvPr id="70" name="TextBox 2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133988" y="3717249"/>
                      <a:ext cx="593652" cy="36935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en-US" altLang="en-US" dirty="0">
                          <a:solidFill>
                            <a:srgbClr val="321B6B"/>
                          </a:solidFill>
                          <a:latin typeface="Sylfaen" panose="010A0502050306030303" pitchFamily="18" charset="0"/>
                        </a:rPr>
                        <a:t>G1</a:t>
                      </a:r>
                    </a:p>
                  </p:txBody>
                </p:sp>
                <p:sp>
                  <p:nvSpPr>
                    <p:cNvPr id="71" name="TextBox 2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133988" y="3288593"/>
                      <a:ext cx="684128" cy="36935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en-US" altLang="en-US" dirty="0">
                          <a:solidFill>
                            <a:srgbClr val="321B6B"/>
                          </a:solidFill>
                          <a:latin typeface="Sylfaen" panose="010A0502050306030303" pitchFamily="18" charset="0"/>
                        </a:rPr>
                        <a:t>G2</a:t>
                      </a:r>
                    </a:p>
                  </p:txBody>
                </p:sp>
              </p:grpSp>
            </p:grpSp>
            <p:sp>
              <p:nvSpPr>
                <p:cNvPr id="58" name="TextBox 12330"/>
                <p:cNvSpPr txBox="1">
                  <a:spLocks noChangeArrowheads="1"/>
                </p:cNvSpPr>
                <p:nvPr/>
              </p:nvSpPr>
              <p:spPr bwMode="auto">
                <a:xfrm>
                  <a:off x="5435011" y="2235144"/>
                  <a:ext cx="773877" cy="3693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en-US" dirty="0">
                      <a:solidFill>
                        <a:srgbClr val="002060"/>
                      </a:solidFill>
                      <a:latin typeface="Sylfaen" panose="010A0502050306030303" pitchFamily="18" charset="0"/>
                    </a:rPr>
                    <a:t>A</a:t>
                  </a:r>
                </a:p>
              </p:txBody>
            </p:sp>
            <p:pic>
              <p:nvPicPr>
                <p:cNvPr id="59" name="Picture 12335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134959" y="2516172"/>
                  <a:ext cx="584327" cy="4133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0" name="Rectangle 12336"/>
                <p:cNvSpPr>
                  <a:spLocks noChangeArrowheads="1"/>
                </p:cNvSpPr>
                <p:nvPr/>
              </p:nvSpPr>
              <p:spPr bwMode="auto">
                <a:xfrm>
                  <a:off x="6867940" y="2262133"/>
                  <a:ext cx="463564" cy="3693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en-US" dirty="0">
                      <a:solidFill>
                        <a:srgbClr val="002060"/>
                      </a:solidFill>
                      <a:latin typeface="Sylfaen" panose="010A0502050306030303" pitchFamily="18" charset="0"/>
                    </a:rPr>
                    <a:t>G1</a:t>
                  </a:r>
                </a:p>
              </p:txBody>
            </p:sp>
          </p:grpSp>
          <p:sp>
            <p:nvSpPr>
              <p:cNvPr id="54" name="Right Arrow 53"/>
              <p:cNvSpPr/>
              <p:nvPr/>
            </p:nvSpPr>
            <p:spPr>
              <a:xfrm rot="16200000">
                <a:off x="5700318" y="2542849"/>
                <a:ext cx="249234" cy="300053"/>
              </a:xfrm>
              <a:prstGeom prst="rightArrow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anchor="ctr">
                <a:spAutoFit/>
              </a:bodyPr>
              <a:lstStyle/>
              <a:p>
                <a:pPr algn="ctr">
                  <a:defRPr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ight Arrow 54"/>
              <p:cNvSpPr/>
              <p:nvPr/>
            </p:nvSpPr>
            <p:spPr>
              <a:xfrm rot="16200000">
                <a:off x="7209311" y="2542055"/>
                <a:ext cx="212722" cy="300052"/>
              </a:xfrm>
              <a:prstGeom prst="rightArrow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anchor="ctr">
                <a:spAutoFit/>
              </a:bodyPr>
              <a:lstStyle/>
              <a:p>
                <a:pPr algn="ctr">
                  <a:defRPr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56" name="Picture 1233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34912" y="2536825"/>
                <a:ext cx="1354666" cy="413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2" name="TextBox 19"/>
            <p:cNvSpPr txBox="1">
              <a:spLocks noChangeArrowheads="1"/>
            </p:cNvSpPr>
            <p:nvPr/>
          </p:nvSpPr>
          <p:spPr bwMode="auto">
            <a:xfrm>
              <a:off x="7772354" y="2588848"/>
              <a:ext cx="1354206" cy="2619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hy-AM" altLang="en-US" sz="1100" dirty="0">
                  <a:solidFill>
                    <a:srgbClr val="002060"/>
                  </a:solidFill>
                  <a:latin typeface="Sylfaen" panose="010A0502050306030303" pitchFamily="18" charset="0"/>
                </a:rPr>
                <a:t>մոդելավորում</a:t>
              </a:r>
              <a:endParaRPr lang="en-US" altLang="en-US" sz="1100" dirty="0">
                <a:solidFill>
                  <a:srgbClr val="002060"/>
                </a:solidFill>
                <a:latin typeface="Sylfaen" panose="010A0502050306030303" pitchFamily="18" charset="0"/>
              </a:endParaRPr>
            </a:p>
          </p:txBody>
        </p:sp>
      </p:grpSp>
      <p:grpSp>
        <p:nvGrpSpPr>
          <p:cNvPr id="114" name="Group 25"/>
          <p:cNvGrpSpPr>
            <a:grpSpLocks/>
          </p:cNvGrpSpPr>
          <p:nvPr/>
        </p:nvGrpSpPr>
        <p:grpSpPr bwMode="auto">
          <a:xfrm>
            <a:off x="3153764" y="3108484"/>
            <a:ext cx="1906587" cy="547687"/>
            <a:chOff x="1237688" y="4090477"/>
            <a:chExt cx="1907578" cy="547749"/>
          </a:xfrm>
        </p:grpSpPr>
        <p:sp>
          <p:nvSpPr>
            <p:cNvPr id="115" name="Right Arrow 114"/>
            <p:cNvSpPr/>
            <p:nvPr/>
          </p:nvSpPr>
          <p:spPr>
            <a:xfrm>
              <a:off x="1237688" y="4090477"/>
              <a:ext cx="1907578" cy="547749"/>
            </a:xfrm>
            <a:prstGeom prst="rightArrow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6" name="TextBox 24"/>
            <p:cNvSpPr txBox="1">
              <a:spLocks noChangeArrowheads="1"/>
            </p:cNvSpPr>
            <p:nvPr/>
          </p:nvSpPr>
          <p:spPr bwMode="auto">
            <a:xfrm>
              <a:off x="1247218" y="4233368"/>
              <a:ext cx="1888518" cy="308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hy-AM" altLang="en-US" sz="1400" dirty="0">
                  <a:solidFill>
                    <a:srgbClr val="16165D"/>
                  </a:solidFill>
                  <a:latin typeface="Sylfaen" panose="010A0502050306030303" pitchFamily="18" charset="0"/>
                </a:rPr>
                <a:t>Մուտքային վեկտոր</a:t>
              </a:r>
              <a:endParaRPr lang="en-US" altLang="en-US" sz="1400" dirty="0">
                <a:solidFill>
                  <a:srgbClr val="16165D"/>
                </a:solidFill>
                <a:latin typeface="Sylfaen" panose="010A0502050306030303" pitchFamily="18" charset="0"/>
              </a:endParaRPr>
            </a:p>
          </p:txBody>
        </p:sp>
      </p:grpSp>
      <p:pic>
        <p:nvPicPr>
          <p:cNvPr id="121" name="Picture 1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3730717"/>
            <a:ext cx="4243730" cy="237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74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70104" y="2181825"/>
            <a:ext cx="8280400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hy-AM" altLang="en-US" dirty="0">
                <a:solidFill>
                  <a:srgbClr val="002060"/>
                </a:solidFill>
                <a:latin typeface="Sylfaen" panose="010A0502050306030303" pitchFamily="18" charset="0"/>
              </a:rPr>
              <a:t>Թվային ինտեգրալ սխեմաների իրադարձային տրամաբանական մոդելավորման միջոցի մշակումը </a:t>
            </a:r>
            <a:endParaRPr lang="en-US" altLang="en-US" dirty="0">
              <a:solidFill>
                <a:srgbClr val="002060"/>
              </a:solidFill>
              <a:latin typeface="Sylfaen" panose="010A0502050306030303" pitchFamily="18" charset="0"/>
            </a:endParaRPr>
          </a:p>
          <a:p>
            <a:endParaRPr lang="en-US" altLang="en-US" dirty="0">
              <a:solidFill>
                <a:srgbClr val="002060"/>
              </a:solidFill>
              <a:latin typeface="Sylfaen" panose="010A050205030603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hy-AM" altLang="en-US" dirty="0">
                <a:solidFill>
                  <a:srgbClr val="002060"/>
                </a:solidFill>
                <a:latin typeface="Sylfaen" panose="010A0502050306030303" pitchFamily="18" charset="0"/>
              </a:rPr>
              <a:t>Մշակված ծրագրային միջոցի տրամաբանական մոդելավորման ժամանակի՝ սխեմայում գտնվող էլեմենտների քանակից կախվածության հետազոտումը և առկա մոդելավորման միջոցների հետ համեմատումը</a:t>
            </a:r>
            <a:endParaRPr lang="en-US" altLang="en-US" dirty="0">
              <a:solidFill>
                <a:srgbClr val="002060"/>
              </a:solidFill>
              <a:latin typeface="Sylfaen" panose="010A050205030603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002060"/>
              </a:solidFill>
              <a:latin typeface="Sylfaen" panose="010A0502050306030303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171700" y="422910"/>
            <a:ext cx="36369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buClr>
                <a:srgbClr val="16165D"/>
              </a:buClr>
            </a:pPr>
            <a:r>
              <a:rPr lang="hy-AM" altLang="en-US" sz="4000" b="1" dirty="0">
                <a:solidFill>
                  <a:srgbClr val="002060"/>
                </a:solidFill>
                <a:latin typeface="Sylfaen" panose="010A0502050306030303" pitchFamily="18" charset="0"/>
              </a:rPr>
              <a:t>Խնդրի դրվածք</a:t>
            </a:r>
          </a:p>
        </p:txBody>
      </p:sp>
    </p:spTree>
    <p:extLst>
      <p:ext uri="{BB962C8B-B14F-4D97-AF65-F5344CB8AC3E}">
        <p14:creationId xmlns:p14="http://schemas.microsoft.com/office/powerpoint/2010/main" val="3378691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51520" y="112713"/>
            <a:ext cx="8497888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16165D"/>
                </a:solidFill>
                <a:latin typeface="GHEA Grapalat" pitchFamily="50" charset="0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16165D"/>
                </a:solidFill>
                <a:latin typeface="GHEA Grapalat" pitchFamily="50" charset="0"/>
                <a:ea typeface="Arial Unicode" pitchFamily="32" charset="0"/>
                <a:cs typeface="Arial Unicode" pitchFamily="32" charset="0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16165D"/>
                </a:solidFill>
                <a:latin typeface="GHEA Grapalat" pitchFamily="50" charset="0"/>
                <a:ea typeface="Arial Unicode" pitchFamily="32" charset="0"/>
                <a:cs typeface="Arial Unicode" pitchFamily="32" charset="0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16165D"/>
                </a:solidFill>
                <a:latin typeface="GHEA Grapalat" pitchFamily="50" charset="0"/>
                <a:ea typeface="Arial Unicode" pitchFamily="32" charset="0"/>
                <a:cs typeface="Arial Unicode" pitchFamily="32" charset="0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16165D"/>
                </a:solidFill>
                <a:latin typeface="GHEA Grapalat" pitchFamily="50" charset="0"/>
                <a:ea typeface="Arial Unicode" pitchFamily="32" charset="0"/>
                <a:cs typeface="Arial Unicode" pitchFamily="32" charset="0"/>
              </a:defRPr>
            </a:lvl5pPr>
            <a:lvl6pPr marL="2514600" indent="-228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 Unicode" pitchFamily="32" charset="0"/>
                <a:ea typeface="Arial Unicode" pitchFamily="32" charset="0"/>
                <a:cs typeface="Arial Unicode" pitchFamily="32" charset="0"/>
              </a:defRPr>
            </a:lvl6pPr>
            <a:lvl7pPr marL="2971800" indent="-228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 Unicode" pitchFamily="32" charset="0"/>
                <a:ea typeface="Arial Unicode" pitchFamily="32" charset="0"/>
                <a:cs typeface="Arial Unicode" pitchFamily="32" charset="0"/>
              </a:defRPr>
            </a:lvl7pPr>
            <a:lvl8pPr marL="3429000" indent="-228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 Unicode" pitchFamily="32" charset="0"/>
                <a:ea typeface="Arial Unicode" pitchFamily="32" charset="0"/>
                <a:cs typeface="Arial Unicode" pitchFamily="32" charset="0"/>
              </a:defRPr>
            </a:lvl8pPr>
            <a:lvl9pPr marL="3886200" indent="-228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 Unicode" pitchFamily="32" charset="0"/>
                <a:ea typeface="Arial Unicode" pitchFamily="32" charset="0"/>
                <a:cs typeface="Arial Unicode" pitchFamily="32" charset="0"/>
              </a:defRPr>
            </a:lvl9pPr>
          </a:lstStyle>
          <a:p>
            <a:r>
              <a:rPr lang="hy-AM" altLang="en-US" sz="4000" b="1" kern="0" dirty="0" smtClean="0">
                <a:solidFill>
                  <a:srgbClr val="002060"/>
                </a:solidFill>
                <a:latin typeface="Sylfaen" panose="010A0502050306030303" pitchFamily="18" charset="0"/>
              </a:rPr>
              <a:t>Տեսական առնչություններ</a:t>
            </a:r>
            <a:r>
              <a:rPr lang="en-US" altLang="en-US" sz="1400" b="1" kern="0" dirty="0" smtClean="0">
                <a:solidFill>
                  <a:srgbClr val="002060"/>
                </a:solidFill>
                <a:latin typeface="Sylfaen" panose="010A0502050306030303" pitchFamily="18" charset="0"/>
              </a:rPr>
              <a:t>(1)</a:t>
            </a:r>
            <a:endParaRPr lang="en-US" altLang="en-US" sz="1400" kern="0" dirty="0" smtClean="0">
              <a:solidFill>
                <a:srgbClr val="002060"/>
              </a:solidFill>
              <a:latin typeface="Sylfaen" panose="010A0502050306030303" pitchFamily="18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76375" y="828675"/>
            <a:ext cx="77755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hy-AM" altLang="en-US" dirty="0">
                <a:solidFill>
                  <a:srgbClr val="002060"/>
                </a:solidFill>
                <a:latin typeface="Sylfaen" panose="010A0502050306030303" pitchFamily="18" charset="0"/>
              </a:rPr>
              <a:t>Բացառող-կամի </a:t>
            </a:r>
            <a:r>
              <a:rPr lang="en-US" altLang="en-US" dirty="0">
                <a:solidFill>
                  <a:srgbClr val="002060"/>
                </a:solidFill>
                <a:latin typeface="Sylfaen" panose="010A0502050306030303" pitchFamily="18" charset="0"/>
              </a:rPr>
              <a:t>(XOR)</a:t>
            </a:r>
            <a:r>
              <a:rPr lang="hy-AM" altLang="en-US" dirty="0">
                <a:solidFill>
                  <a:srgbClr val="002060"/>
                </a:solidFill>
                <a:latin typeface="Sylfaen" panose="010A0502050306030303" pitchFamily="18" charset="0"/>
              </a:rPr>
              <a:t> մոդելավորման օրինակ </a:t>
            </a:r>
            <a:endParaRPr lang="en-US" altLang="en-US" dirty="0">
              <a:solidFill>
                <a:srgbClr val="002060"/>
              </a:solidFill>
              <a:latin typeface="Sylfaen" panose="010A05020503060303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341" y="2007624"/>
            <a:ext cx="7275512" cy="3808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7" name="Group 6"/>
          <p:cNvGrpSpPr/>
          <p:nvPr/>
        </p:nvGrpSpPr>
        <p:grpSpPr>
          <a:xfrm>
            <a:off x="755552" y="1761162"/>
            <a:ext cx="3744912" cy="3887788"/>
            <a:chOff x="611188" y="1628775"/>
            <a:chExt cx="3744912" cy="3887788"/>
          </a:xfrm>
        </p:grpSpPr>
        <p:sp>
          <p:nvSpPr>
            <p:cNvPr id="8" name="Oval 12"/>
            <p:cNvSpPr>
              <a:spLocks noChangeArrowheads="1"/>
            </p:cNvSpPr>
            <p:nvPr/>
          </p:nvSpPr>
          <p:spPr bwMode="auto">
            <a:xfrm>
              <a:off x="1187450" y="1941513"/>
              <a:ext cx="3168650" cy="504825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/>
              <a:endParaRPr lang="en-US" alt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14"/>
            <p:cNvCxnSpPr>
              <a:cxnSpLocks noChangeShapeType="1"/>
              <a:stCxn id="8" idx="2"/>
            </p:cNvCxnSpPr>
            <p:nvPr/>
          </p:nvCxnSpPr>
          <p:spPr bwMode="auto">
            <a:xfrm flipH="1" flipV="1">
              <a:off x="611188" y="1628775"/>
              <a:ext cx="576262" cy="565150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Oval 16"/>
            <p:cNvSpPr>
              <a:spLocks noChangeArrowheads="1"/>
            </p:cNvSpPr>
            <p:nvPr/>
          </p:nvSpPr>
          <p:spPr bwMode="auto">
            <a:xfrm>
              <a:off x="971550" y="2527300"/>
              <a:ext cx="1512888" cy="2989263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/>
              <a:endParaRPr lang="en-US" altLang="en-US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8"/>
            <p:cNvCxnSpPr>
              <a:cxnSpLocks noChangeShapeType="1"/>
              <a:stCxn id="10" idx="2"/>
            </p:cNvCxnSpPr>
            <p:nvPr/>
          </p:nvCxnSpPr>
          <p:spPr bwMode="auto">
            <a:xfrm flipH="1" flipV="1">
              <a:off x="611188" y="3467100"/>
              <a:ext cx="360362" cy="555625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2" name="TextBox 11"/>
          <p:cNvSpPr txBox="1"/>
          <p:nvPr/>
        </p:nvSpPr>
        <p:spPr>
          <a:xfrm>
            <a:off x="107057" y="1427787"/>
            <a:ext cx="2449513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hy-AM" altLang="en-US" sz="1200" dirty="0">
                <a:solidFill>
                  <a:srgbClr val="002060"/>
                </a:solidFill>
                <a:latin typeface="Sylfaen" panose="010A0502050306030303" pitchFamily="18" charset="0"/>
              </a:rPr>
              <a:t>Հասանելի գործողություններ</a:t>
            </a:r>
            <a:endParaRPr lang="en-US" altLang="en-US" sz="1200" dirty="0">
              <a:solidFill>
                <a:srgbClr val="002060"/>
              </a:solidFill>
              <a:latin typeface="Sylfaen" panose="010A0502050306030303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588" y="3213100"/>
            <a:ext cx="1657351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hy-AM" altLang="en-US" sz="1000" dirty="0">
                <a:solidFill>
                  <a:srgbClr val="002060"/>
                </a:solidFill>
                <a:latin typeface="Sylfaen" panose="010A0502050306030303" pitchFamily="18" charset="0"/>
              </a:rPr>
              <a:t>Տարրերի ցուցակ</a:t>
            </a:r>
            <a:endParaRPr lang="en-US" altLang="en-US" sz="1000" dirty="0">
              <a:solidFill>
                <a:srgbClr val="002060"/>
              </a:solidFill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263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51520" y="112713"/>
            <a:ext cx="8497888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16165D"/>
                </a:solidFill>
                <a:latin typeface="GHEA Grapalat" pitchFamily="50" charset="0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16165D"/>
                </a:solidFill>
                <a:latin typeface="GHEA Grapalat" pitchFamily="50" charset="0"/>
                <a:ea typeface="Arial Unicode" pitchFamily="32" charset="0"/>
                <a:cs typeface="Arial Unicode" pitchFamily="32" charset="0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16165D"/>
                </a:solidFill>
                <a:latin typeface="GHEA Grapalat" pitchFamily="50" charset="0"/>
                <a:ea typeface="Arial Unicode" pitchFamily="32" charset="0"/>
                <a:cs typeface="Arial Unicode" pitchFamily="32" charset="0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16165D"/>
                </a:solidFill>
                <a:latin typeface="GHEA Grapalat" pitchFamily="50" charset="0"/>
                <a:ea typeface="Arial Unicode" pitchFamily="32" charset="0"/>
                <a:cs typeface="Arial Unicode" pitchFamily="32" charset="0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16165D"/>
                </a:solidFill>
                <a:latin typeface="GHEA Grapalat" pitchFamily="50" charset="0"/>
                <a:ea typeface="Arial Unicode" pitchFamily="32" charset="0"/>
                <a:cs typeface="Arial Unicode" pitchFamily="32" charset="0"/>
              </a:defRPr>
            </a:lvl5pPr>
            <a:lvl6pPr marL="2514600" indent="-228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 Unicode" pitchFamily="32" charset="0"/>
                <a:ea typeface="Arial Unicode" pitchFamily="32" charset="0"/>
                <a:cs typeface="Arial Unicode" pitchFamily="32" charset="0"/>
              </a:defRPr>
            </a:lvl6pPr>
            <a:lvl7pPr marL="2971800" indent="-228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 Unicode" pitchFamily="32" charset="0"/>
                <a:ea typeface="Arial Unicode" pitchFamily="32" charset="0"/>
                <a:cs typeface="Arial Unicode" pitchFamily="32" charset="0"/>
              </a:defRPr>
            </a:lvl7pPr>
            <a:lvl8pPr marL="3429000" indent="-228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 Unicode" pitchFamily="32" charset="0"/>
                <a:ea typeface="Arial Unicode" pitchFamily="32" charset="0"/>
                <a:cs typeface="Arial Unicode" pitchFamily="32" charset="0"/>
              </a:defRPr>
            </a:lvl8pPr>
            <a:lvl9pPr marL="3886200" indent="-228600" algn="ctr" defTabSz="449263" rtl="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 Unicode" pitchFamily="32" charset="0"/>
                <a:ea typeface="Arial Unicode" pitchFamily="32" charset="0"/>
                <a:cs typeface="Arial Unicode" pitchFamily="32" charset="0"/>
              </a:defRPr>
            </a:lvl9pPr>
          </a:lstStyle>
          <a:p>
            <a:r>
              <a:rPr lang="hy-AM" altLang="en-US" sz="4000" b="1" kern="0" dirty="0" smtClean="0">
                <a:solidFill>
                  <a:srgbClr val="002060"/>
                </a:solidFill>
                <a:latin typeface="Sylfaen" panose="010A0502050306030303" pitchFamily="18" charset="0"/>
              </a:rPr>
              <a:t>Տեսական առնչություններ</a:t>
            </a:r>
            <a:r>
              <a:rPr lang="en-US" altLang="en-US" sz="1400" b="1" kern="0" dirty="0" smtClean="0">
                <a:solidFill>
                  <a:srgbClr val="002060"/>
                </a:solidFill>
                <a:latin typeface="Sylfaen" panose="010A0502050306030303" pitchFamily="18" charset="0"/>
              </a:rPr>
              <a:t>(2)</a:t>
            </a:r>
            <a:endParaRPr lang="en-US" altLang="en-US" sz="1400" kern="0" dirty="0" smtClean="0">
              <a:solidFill>
                <a:srgbClr val="002060"/>
              </a:solidFill>
              <a:latin typeface="Sylfaen" panose="010A0502050306030303" pitchFamily="18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76375" y="828675"/>
            <a:ext cx="77755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hy-AM" altLang="en-US" dirty="0">
                <a:solidFill>
                  <a:srgbClr val="002060"/>
                </a:solidFill>
                <a:latin typeface="Sylfaen" panose="010A0502050306030303" pitchFamily="18" charset="0"/>
              </a:rPr>
              <a:t>Բացառող-կամի </a:t>
            </a:r>
            <a:r>
              <a:rPr lang="en-US" altLang="en-US" dirty="0">
                <a:solidFill>
                  <a:srgbClr val="002060"/>
                </a:solidFill>
                <a:latin typeface="Sylfaen" panose="010A0502050306030303" pitchFamily="18" charset="0"/>
              </a:rPr>
              <a:t>(XOR)</a:t>
            </a:r>
            <a:r>
              <a:rPr lang="hy-AM" altLang="en-US" dirty="0">
                <a:solidFill>
                  <a:srgbClr val="002060"/>
                </a:solidFill>
                <a:latin typeface="Sylfaen" panose="010A0502050306030303" pitchFamily="18" charset="0"/>
              </a:rPr>
              <a:t> մոդելավորման օրինակ </a:t>
            </a:r>
            <a:endParaRPr lang="en-US" altLang="en-US" dirty="0">
              <a:solidFill>
                <a:srgbClr val="002060"/>
              </a:solidFill>
              <a:latin typeface="Sylfaen" panose="010A0502050306030303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09" y="1883391"/>
            <a:ext cx="7496175" cy="39258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5" name="Group 14"/>
          <p:cNvGrpSpPr/>
          <p:nvPr/>
        </p:nvGrpSpPr>
        <p:grpSpPr>
          <a:xfrm>
            <a:off x="576262" y="1681766"/>
            <a:ext cx="1800225" cy="803275"/>
            <a:chOff x="900113" y="1785938"/>
            <a:chExt cx="1800225" cy="803275"/>
          </a:xfrm>
        </p:grpSpPr>
        <p:sp>
          <p:nvSpPr>
            <p:cNvPr id="16" name="Oval 3"/>
            <p:cNvSpPr>
              <a:spLocks noChangeArrowheads="1"/>
            </p:cNvSpPr>
            <p:nvPr/>
          </p:nvSpPr>
          <p:spPr bwMode="auto">
            <a:xfrm>
              <a:off x="1476375" y="1941513"/>
              <a:ext cx="1223963" cy="6477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en-US" altLang="en-US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5"/>
            <p:cNvCxnSpPr>
              <a:cxnSpLocks noChangeShapeType="1"/>
              <a:stCxn id="16" idx="2"/>
            </p:cNvCxnSpPr>
            <p:nvPr/>
          </p:nvCxnSpPr>
          <p:spPr bwMode="auto">
            <a:xfrm flipH="1" flipV="1">
              <a:off x="900113" y="1785938"/>
              <a:ext cx="576262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" name="TextBox 20"/>
          <p:cNvSpPr txBox="1"/>
          <p:nvPr/>
        </p:nvSpPr>
        <p:spPr>
          <a:xfrm>
            <a:off x="-36514" y="1304728"/>
            <a:ext cx="3602038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hy-AM" altLang="en-US" sz="1200" dirty="0">
                <a:solidFill>
                  <a:srgbClr val="002060"/>
                </a:solidFill>
                <a:latin typeface="Sylfaen" panose="010A0502050306030303" pitchFamily="18" charset="0"/>
              </a:rPr>
              <a:t>Սխեմայի ուսումնասիրման մեթոդները</a:t>
            </a:r>
            <a:endParaRPr lang="en-US" altLang="en-US" sz="1200" dirty="0">
              <a:solidFill>
                <a:srgbClr val="002060"/>
              </a:solidFill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65588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ForMagister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Arial Unicode"/>
        <a:ea typeface="Arial Unicode"/>
        <a:cs typeface="Arial Unicode"/>
      </a:majorFont>
      <a:minorFont>
        <a:latin typeface="Arial Unicode"/>
        <a:ea typeface="Arial Unicode"/>
        <a:cs typeface="Arial Unicode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accent6">
              <a:lumMod val="75000"/>
            </a:schemeClr>
          </a:solidFill>
        </a:ln>
      </a:spPr>
      <a:bodyPr wrap="none" rtlCol="0" anchor="ctr">
        <a:spAutoFit/>
      </a:bodyPr>
      <a:lstStyle>
        <a:defPPr algn="ctr">
          <a:defRPr dirty="0" smtClean="0">
            <a:solidFill>
              <a:schemeClr val="tx1"/>
            </a:solidFill>
          </a:defRPr>
        </a:defPPr>
      </a:lstStyle>
    </a:spDef>
    <a:lnDef>
      <a:spPr bwMode="auto">
        <a:noFill/>
        <a:ln w="12700">
          <a:solidFill>
            <a:srgbClr val="537000"/>
          </a:solidFill>
          <a:miter lim="800000"/>
          <a:headEnd/>
          <a:tailEnd type="arrow"/>
        </a:ln>
      </a:spPr>
      <a:bodyPr/>
      <a:lstStyle/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ForMagister" id="{D7D1B246-8041-4B8B-B357-43558BFF6B7C}" vid="{CE19B72B-A938-47F6-A2CB-8013C86976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newThemeForMagister</Template>
  <TotalTime>340</TotalTime>
  <Words>376</Words>
  <Application>Microsoft Office PowerPoint</Application>
  <PresentationFormat>On-screen Show (4:3)</PresentationFormat>
  <Paragraphs>108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 Unicode MS</vt:lpstr>
      <vt:lpstr>Arial</vt:lpstr>
      <vt:lpstr>Arial Armenian</vt:lpstr>
      <vt:lpstr>Arial Unicode</vt:lpstr>
      <vt:lpstr>Calibri</vt:lpstr>
      <vt:lpstr>GHEA Grapalat</vt:lpstr>
      <vt:lpstr>Lucida Sans Unicode</vt:lpstr>
      <vt:lpstr>Sylfaen</vt:lpstr>
      <vt:lpstr>Times New Roman</vt:lpstr>
      <vt:lpstr>ThemeForMagister</vt:lpstr>
      <vt:lpstr>  Թվային սխեմաների իրադարձային տրամաբանական մոդելավորման ծրագրային միջոցի մշակումը և հետազոտումը   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Mentor Graphics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Թվային սխեմաների իրադարձային տրամաբանական մոդելավորման ծրագրային միջոցի մշակումը և հետազոտումը    </dc:title>
  <dc:creator>Karapetyan, Razmik</dc:creator>
  <cp:lastModifiedBy>Karapetyan, Razmik</cp:lastModifiedBy>
  <cp:revision>33</cp:revision>
  <dcterms:created xsi:type="dcterms:W3CDTF">2019-05-12T08:02:29Z</dcterms:created>
  <dcterms:modified xsi:type="dcterms:W3CDTF">2019-05-12T15:58:49Z</dcterms:modified>
</cp:coreProperties>
</file>