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8" r:id="rId16"/>
    <p:sldId id="269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24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Էլեմենտների քանակ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Sheet1!$A$3:$A$8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70</c:v>
                </c:pt>
                <c:pt idx="5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Մոդելավորման ժամանակ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Sheet1!$B$3:$B$8</c:f>
              <c:numCache>
                <c:formatCode>General</c:formatCode>
                <c:ptCount val="6"/>
                <c:pt idx="0">
                  <c:v>7.8E-2</c:v>
                </c:pt>
                <c:pt idx="1">
                  <c:v>0.14799999999999999</c:v>
                </c:pt>
                <c:pt idx="2">
                  <c:v>0.4</c:v>
                </c:pt>
                <c:pt idx="3">
                  <c:v>0.69</c:v>
                </c:pt>
                <c:pt idx="4">
                  <c:v>1.0780000000000001</c:v>
                </c:pt>
                <c:pt idx="5">
                  <c:v>1.49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559136"/>
        <c:axId val="252559528"/>
      </c:barChart>
      <c:catAx>
        <c:axId val="252559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559528"/>
        <c:crosses val="autoZero"/>
        <c:auto val="1"/>
        <c:lblAlgn val="ctr"/>
        <c:lblOffset val="100"/>
        <c:noMultiLvlLbl val="0"/>
      </c:catAx>
      <c:valAx>
        <c:axId val="25255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55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Մոդելավորման ժամանակ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Մոդելավորման ժամանակ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VCS Synopsys</c:v>
                </c:pt>
                <c:pt idx="1">
                  <c:v>ModelSim Mentor Graphics</c:v>
                </c:pt>
                <c:pt idx="2">
                  <c:v>MySim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5.8000000000000003E-2</c:v>
                </c:pt>
                <c:pt idx="1">
                  <c:v>6.7000000000000004E-2</c:v>
                </c:pt>
                <c:pt idx="2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112008"/>
        <c:axId val="546111224"/>
      </c:barChart>
      <c:catAx>
        <c:axId val="546112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111224"/>
        <c:crosses val="autoZero"/>
        <c:auto val="1"/>
        <c:lblAlgn val="ctr"/>
        <c:lblOffset val="100"/>
        <c:noMultiLvlLbl val="0"/>
      </c:catAx>
      <c:valAx>
        <c:axId val="546111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112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6F403-5B87-420C-972F-E571B1F32BA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8A438-A525-4CAF-9A28-5EFCA4D4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A438-A525-4CAF-9A28-5EFCA4D4E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1) Behavioral level</a:t>
            </a:r>
            <a:endParaRPr lang="hy-AM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2) RTL level - </a:t>
            </a:r>
            <a:r>
              <a:rPr lang="hy-AM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միջռեգիստրային փոխանցումների մակարդակ</a:t>
            </a:r>
            <a:endParaRPr lang="en-US" altLang="en-US" dirty="0" smtClean="0">
              <a:solidFill>
                <a:srgbClr val="321B6B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3) Gate level - </a:t>
            </a:r>
            <a:r>
              <a:rPr lang="hy-AM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տրամաբանական փականների մակարդակ</a:t>
            </a:r>
            <a:endParaRPr lang="en-US" altLang="en-US" dirty="0" smtClean="0">
              <a:solidFill>
                <a:srgbClr val="321B6B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4) transistor/electrical level</a:t>
            </a:r>
          </a:p>
          <a:p>
            <a:r>
              <a:rPr lang="en-US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5) Device level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A438-A525-4CAF-9A28-5EFCA4D4E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84213" y="333375"/>
            <a:ext cx="7775575" cy="7778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 Armenian" charset="0"/>
              <a:buNone/>
            </a:pPr>
            <a:r>
              <a:rPr lang="hy-AM" altLang="ru-RU" sz="2400">
                <a:solidFill>
                  <a:srgbClr val="16165D"/>
                </a:solidFill>
              </a:rPr>
              <a:t>ՀԱՅԱՍՏԱՆԻ ԱԶԳԱՅԻՆ ՊՈԼԻՏԵԽՆԻԿԱԿԱՆ ՀԱՄԱԼՍԱՐԱՆ</a:t>
            </a:r>
            <a:endParaRPr lang="en-GB" altLang="ru-RU" sz="2400">
              <a:solidFill>
                <a:srgbClr val="16165D"/>
              </a:solidFill>
              <a:latin typeface="Arial Armenian" charset="0"/>
            </a:endParaRPr>
          </a:p>
        </p:txBody>
      </p:sp>
      <p:cxnSp>
        <p:nvCxnSpPr>
          <p:cNvPr id="5" name="Straight Connector 15"/>
          <p:cNvCxnSpPr/>
          <p:nvPr/>
        </p:nvCxnSpPr>
        <p:spPr bwMode="auto">
          <a:xfrm>
            <a:off x="684213" y="4292600"/>
            <a:ext cx="4248150" cy="0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6400800" cy="132055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1pPr>
            <a:lvl2pPr marL="914400" indent="-4572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3pPr>
            <a:lvl4pPr marL="17145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4pPr>
            <a:lvl5pPr marL="21717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  <a:p>
            <a:pPr lvl="4"/>
            <a:r>
              <a:rPr lang="en-GB" altLang="ru-RU"/>
              <a:t>Eighth Outline Level</a:t>
            </a:r>
          </a:p>
          <a:p>
            <a:pPr lvl="4"/>
            <a:r>
              <a:rPr lang="en-GB" altLang="ru-RU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65863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ru-RU">
              <a:cs typeface="Lucida Sans Unicode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080556" y="6249387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ru-RU">
              <a:cs typeface="Lucida Sans Unicode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13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solidFill>
                <a:schemeClr val="accent6">
                  <a:lumMod val="50000"/>
                </a:schemeClr>
              </a:solidFill>
              <a:latin typeface="GHEA Grapalat" pitchFamily="50" charset="0"/>
              <a:ea typeface="+mn-ea"/>
              <a:cs typeface="Lucida Sans Unicode" pitchFamily="34" charset="0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5651500" y="6346825"/>
            <a:ext cx="187325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59147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 algn="r" eaLnBrk="1" hangingPunct="1">
              <a:lnSpc>
                <a:spcPct val="108000"/>
              </a:lnSpc>
              <a:spcBef>
                <a:spcPts val="5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Synopsys Armenia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457200" y="6291263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ru-RU">
              <a:cs typeface="Lucida Sans Unicode" pitchFamily="34" charset="0"/>
            </a:endParaRPr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1187450" y="6381750"/>
            <a:ext cx="3456558" cy="46012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 eaLnBrk="1" hangingPunct="1">
              <a:lnSpc>
                <a:spcPct val="108000"/>
              </a:lnSpc>
              <a:spcBef>
                <a:spcPts val="5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1100" b="1" dirty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Միկրոէլեկտրոնային սխեմաներ և </a:t>
            </a:r>
            <a:r>
              <a:rPr lang="ru-RU" sz="1100" b="1" dirty="0" err="1" smtClean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համակարգեր</a:t>
            </a:r>
            <a:r>
              <a:rPr lang="en-US" sz="1100" b="1" baseline="0" dirty="0" smtClean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100" b="1" dirty="0" err="1" smtClean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ամբիոն</a:t>
            </a:r>
            <a:endParaRPr lang="ru-RU" sz="1100" b="1" dirty="0">
              <a:solidFill>
                <a:schemeClr val="accent2">
                  <a:lumMod val="50000"/>
                </a:schemeClr>
              </a:solidFill>
              <a:latin typeface="GHEA Grapalat" pitchFamily="50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5" name="Rectangle 14"/>
          <p:cNvSpPr>
            <a:spLocks noChangeArrowheads="1"/>
          </p:cNvSpPr>
          <p:nvPr/>
        </p:nvSpPr>
        <p:spPr bwMode="auto">
          <a:xfrm>
            <a:off x="4706832" y="6385719"/>
            <a:ext cx="603250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59147" rIns="90000" bIns="46800"/>
          <a:lstStyle/>
          <a:p>
            <a: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</a:pPr>
            <a:fld id="{5E97070C-B5A1-4522-88BF-02F66F1FFAE4}" type="slidenum">
              <a:rPr lang="en-US" altLang="ru-RU" sz="1400" b="1">
                <a:solidFill>
                  <a:srgbClr val="191966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723900" algn="l"/>
                  <a:tab pos="1447800" algn="l"/>
                </a:tabLst>
              </a:pPr>
              <a:t>‹#›</a:t>
            </a:fld>
            <a:r>
              <a:rPr lang="en-US" altLang="ru-RU" sz="1400" b="1" dirty="0">
                <a:solidFill>
                  <a:srgbClr val="191966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6216650"/>
            <a:ext cx="9144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</p:cxnSp>
      <p:pic>
        <p:nvPicPr>
          <p:cNvPr id="2" name="Picture 16" descr="Synopsys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6284913"/>
            <a:ext cx="139223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 descr="D:\Users\User\Desktop\My Documents\AcCouncil\Logo_NPUA\LogoPolytech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75" y="6369050"/>
            <a:ext cx="12366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+mj-ea"/>
          <a:cs typeface="+mj-cs"/>
        </a:defRPr>
      </a:lvl1pPr>
      <a:lvl2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2pPr>
      <a:lvl3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3pPr>
      <a:lvl4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4pPr>
      <a:lvl5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16165D"/>
          </a:solidFill>
          <a:latin typeface="GHEA Grapalat" pitchFamily="50" charset="0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16165D"/>
          </a:solidFill>
          <a:latin typeface="GHEA Grapalat" pitchFamily="50" charset="0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16165D"/>
          </a:solidFill>
          <a:latin typeface="GHEA Grapalat" pitchFamily="50" charset="0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16165D"/>
          </a:solidFill>
          <a:latin typeface="GHEA Grapalat" pitchFamily="50" charset="0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16165D"/>
          </a:solidFill>
          <a:latin typeface="GHEA Grapalat" pitchFamily="50" charset="0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4213" y="4424363"/>
            <a:ext cx="6400800" cy="1320800"/>
          </a:xfrm>
        </p:spPr>
        <p:txBody>
          <a:bodyPr/>
          <a:lstStyle/>
          <a:p>
            <a:pPr>
              <a:tabLst>
                <a:tab pos="2417763" algn="l"/>
              </a:tabLst>
            </a:pPr>
            <a:r>
              <a:rPr lang="en-US" altLang="ru-RU" smtClean="0">
                <a:solidFill>
                  <a:srgbClr val="16165D"/>
                </a:solidFill>
                <a:latin typeface="Sylfaen" panose="010A0502050306030303" pitchFamily="18" charset="0"/>
              </a:rPr>
              <a:t>Խումբ՝ 	</a:t>
            </a:r>
            <a:r>
              <a:rPr lang="hy-AM" altLang="ru-RU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ՄՍ </a:t>
            </a:r>
            <a:r>
              <a:rPr lang="en-US" altLang="ru-RU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729</a:t>
            </a:r>
          </a:p>
          <a:p>
            <a:pPr>
              <a:tabLst>
                <a:tab pos="2417763" algn="l"/>
              </a:tabLst>
            </a:pPr>
            <a:r>
              <a:rPr lang="en-US" altLang="ru-RU" smtClean="0">
                <a:solidFill>
                  <a:srgbClr val="16165D"/>
                </a:solidFill>
                <a:latin typeface="Sylfaen" panose="010A0502050306030303" pitchFamily="18" charset="0"/>
              </a:rPr>
              <a:t>Ուսանող՝</a:t>
            </a:r>
            <a:r>
              <a:rPr lang="hy-AM" altLang="ru-RU" smtClean="0">
                <a:solidFill>
                  <a:srgbClr val="16165D"/>
                </a:solidFill>
                <a:latin typeface="Sylfaen" panose="010A0502050306030303" pitchFamily="18" charset="0"/>
              </a:rPr>
              <a:t> 	Ռազմիկ Կարապետյան	</a:t>
            </a:r>
            <a:endParaRPr lang="en-US" altLang="ru-RU" smtClean="0">
              <a:solidFill>
                <a:srgbClr val="16165D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>
              <a:tabLst>
                <a:tab pos="2417763" algn="l"/>
              </a:tabLst>
            </a:pPr>
            <a:r>
              <a:rPr lang="en-US" altLang="ru-RU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Ղեկավար՝	</a:t>
            </a:r>
            <a:r>
              <a:rPr lang="hy-AM" altLang="ru-RU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Արթուր Պետրոսյան</a:t>
            </a:r>
            <a:endParaRPr lang="en-US" altLang="en-US" smtClean="0">
              <a:solidFill>
                <a:srgbClr val="16165D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>
              <a:tabLst>
                <a:tab pos="2417763" algn="l"/>
              </a:tabLst>
            </a:pPr>
            <a:endParaRPr lang="en-US" altLang="ru-RU" smtClean="0">
              <a:solidFill>
                <a:srgbClr val="16165D"/>
              </a:solidFill>
              <a:latin typeface="Sylfaen" panose="010A050205030603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084" y="1360746"/>
            <a:ext cx="8280400" cy="360045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</a:br>
            <a:r>
              <a:rPr lang="en-US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</a:br>
            <a:r>
              <a:rPr lang="hy-AM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  <a:t>Թվային սխեմաների իրադարձային տրամաբանական մոդելավորման ծրագրային միջոցի մշակումը և հետազոտումը</a:t>
            </a:r>
            <a:r>
              <a:rPr lang="en-US" altLang="en-US" sz="2800" dirty="0" smtClean="0">
                <a:solidFill>
                  <a:srgbClr val="16165D"/>
                </a:solidFill>
              </a:rPr>
              <a:t/>
            </a:r>
            <a:br>
              <a:rPr lang="en-US" altLang="en-US" sz="2800" dirty="0" smtClean="0">
                <a:solidFill>
                  <a:srgbClr val="16165D"/>
                </a:solidFill>
              </a:rPr>
            </a:br>
            <a:r>
              <a:rPr lang="en-US" altLang="en-US" sz="2800" dirty="0" smtClean="0">
                <a:solidFill>
                  <a:srgbClr val="16165D"/>
                </a:solidFill>
              </a:rPr>
              <a:t/>
            </a:r>
            <a:br>
              <a:rPr lang="en-US" altLang="en-US" sz="2800" dirty="0" smtClean="0">
                <a:solidFill>
                  <a:srgbClr val="16165D"/>
                </a:solidFill>
              </a:rPr>
            </a:br>
            <a:r>
              <a:rPr lang="ru-RU" altLang="en-US" sz="2800" dirty="0" smtClean="0">
                <a:solidFill>
                  <a:srgbClr val="16165D"/>
                </a:solidFill>
                <a:latin typeface="Sylfaen" panose="010A0502050306030303" pitchFamily="18" charset="0"/>
              </a:rPr>
              <a:t> </a:t>
            </a:r>
            <a:r>
              <a:rPr lang="en-US" altLang="en-US" sz="2800" dirty="0" smtClean="0">
                <a:solidFill>
                  <a:srgbClr val="16165D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dirty="0" smtClean="0">
                <a:solidFill>
                  <a:srgbClr val="16165D"/>
                </a:solidFill>
                <a:latin typeface="Sylfaen" panose="010A0502050306030303" pitchFamily="18" charset="0"/>
              </a:rPr>
            </a:br>
            <a:endParaRPr lang="en-US" altLang="ru-RU" sz="2800" dirty="0" smtClean="0">
              <a:solidFill>
                <a:srgbClr val="16165D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51520" y="112713"/>
            <a:ext cx="84978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16165D"/>
                </a:solidFill>
                <a:latin typeface="GHEA Grapalat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5pPr>
            <a:lvl6pPr marL="25146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6pPr>
            <a:lvl7pPr marL="29718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7pPr>
            <a:lvl8pPr marL="34290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8pPr>
            <a:lvl9pPr marL="38862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9pPr>
          </a:lstStyle>
          <a:p>
            <a:r>
              <a:rPr lang="hy-AM" altLang="en-US" sz="40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Տեսական առնչություններ</a:t>
            </a:r>
            <a:r>
              <a:rPr lang="en-US" altLang="en-US" sz="14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(3)</a:t>
            </a:r>
            <a:endParaRPr lang="en-US" altLang="en-US" sz="1400" kern="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76375" y="828675"/>
            <a:ext cx="777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Բացառող-կամի </a:t>
            </a:r>
            <a:r>
              <a:rPr lang="en-US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(XOR)</a:t>
            </a:r>
            <a:r>
              <a:rPr lang="hy-AM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 մոդելավորման օրինակ </a:t>
            </a:r>
            <a:endParaRPr lang="en-US" alt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728929"/>
            <a:ext cx="7454900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320380" y="2086686"/>
            <a:ext cx="2087563" cy="3952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3940" y="2125556"/>
            <a:ext cx="1476375" cy="1559749"/>
            <a:chOff x="539750" y="2365375"/>
            <a:chExt cx="1476375" cy="1439863"/>
          </a:xfrm>
        </p:grpSpPr>
        <p:sp>
          <p:nvSpPr>
            <p:cNvPr id="12" name="Oval 2"/>
            <p:cNvSpPr>
              <a:spLocks noChangeArrowheads="1"/>
            </p:cNvSpPr>
            <p:nvPr/>
          </p:nvSpPr>
          <p:spPr bwMode="auto">
            <a:xfrm>
              <a:off x="936625" y="2365375"/>
              <a:ext cx="1079500" cy="143986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4"/>
            <p:cNvCxnSpPr>
              <a:cxnSpLocks noChangeShapeType="1"/>
              <a:stCxn id="12" idx="2"/>
            </p:cNvCxnSpPr>
            <p:nvPr/>
          </p:nvCxnSpPr>
          <p:spPr bwMode="auto">
            <a:xfrm flipH="1" flipV="1">
              <a:off x="539750" y="2492375"/>
              <a:ext cx="396875" cy="5921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-14323" y="1444448"/>
            <a:ext cx="1511301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hy-AM" altLang="en-US" sz="1200" dirty="0">
                <a:solidFill>
                  <a:srgbClr val="002060"/>
                </a:solidFill>
                <a:latin typeface="Sylfaen" panose="010A0502050306030303" pitchFamily="18" charset="0"/>
              </a:rPr>
              <a:t>Միացումների ցուցակ</a:t>
            </a:r>
            <a:endParaRPr lang="en-US" altLang="en-US" sz="1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87438" y="620713"/>
            <a:ext cx="6632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Փորձարարական տեխնիկա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188" y="1773238"/>
            <a:ext cx="8064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Թվաբանական սխեմաների իրադարձային տրամաբանական մոդելավորման ծրագրային միջոցի մշակման և հետազոտման համար օգտագործվել են հետեևյալ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ապարատային և ծրագրային միջոցները՝</a:t>
            </a:r>
          </a:p>
          <a:p>
            <a:endParaRPr lang="hy-AM" alt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Intel (R) Core(TM)i7-3520M CPU @ 2.90GHz(4 CPUs) ~2.9GHz, 4Gb RAM,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250 GB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համակարգիչ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C++ 11, </a:t>
            </a:r>
            <a:r>
              <a:rPr lang="en-US" altLang="en-US" dirty="0" err="1">
                <a:solidFill>
                  <a:srgbClr val="002060"/>
                </a:solidFill>
                <a:latin typeface="Sylfaen" panose="010A0502050306030303" pitchFamily="18" charset="0"/>
              </a:rPr>
              <a:t>Qt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4.8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ծրագրավորման միջոցների համար նախատեսված թարգմանիչները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Microsoft Windows 10 Enterprise, Ubuntu 18.04 Linux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օպերացիոն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համակարգերը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500" y="260350"/>
            <a:ext cx="5889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Ստացված </a:t>
            </a:r>
            <a:r>
              <a:rPr lang="hy-AM" altLang="en-US" sz="4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արդյունքներ</a:t>
            </a:r>
            <a:r>
              <a:rPr lang="en-US" altLang="en-US" sz="14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(1)</a:t>
            </a:r>
            <a:endParaRPr lang="hy-AM" altLang="en-US" sz="1400" b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869439842"/>
              </p:ext>
            </p:extLst>
          </p:nvPr>
        </p:nvGraphicFramePr>
        <p:xfrm>
          <a:off x="1412111" y="2257063"/>
          <a:ext cx="5654233" cy="3145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47918" y="1455822"/>
            <a:ext cx="720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b="1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b="1" dirty="0">
                <a:solidFill>
                  <a:srgbClr val="002060"/>
                </a:solidFill>
                <a:latin typeface="Sylfaen" panose="010A0502050306030303" pitchFamily="18" charset="0"/>
              </a:rPr>
              <a:t>Ս</a:t>
            </a:r>
            <a:r>
              <a:rPr lang="hy-AM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խեմայի մոդելավորման </a:t>
            </a:r>
            <a:r>
              <a:rPr lang="hy-AM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ժամանակի     կախվածությունը սխեմայում գտնվող տարրերի քանակից</a:t>
            </a:r>
            <a:endParaRPr 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500" y="260350"/>
            <a:ext cx="5889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Ստացված </a:t>
            </a:r>
            <a:r>
              <a:rPr lang="hy-AM" altLang="en-US" sz="4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արդյունքներ</a:t>
            </a:r>
            <a:r>
              <a:rPr lang="en-US" altLang="en-US" sz="14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(2)</a:t>
            </a:r>
            <a:endParaRPr lang="hy-AM" altLang="en-US" sz="1400" b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2307" y="1346200"/>
            <a:ext cx="729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b="1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Համեմատումը  </a:t>
            </a:r>
            <a:r>
              <a:rPr lang="hy-AM" b="1" dirty="0">
                <a:solidFill>
                  <a:srgbClr val="002060"/>
                </a:solidFill>
                <a:latin typeface="Sylfaen" panose="010A0502050306030303" pitchFamily="18" charset="0"/>
              </a:rPr>
              <a:t>առկա մոդելավորման միջոցների հետ 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42624"/>
              </p:ext>
            </p:extLst>
          </p:nvPr>
        </p:nvGraphicFramePr>
        <p:xfrm>
          <a:off x="1332307" y="1876926"/>
          <a:ext cx="6154387" cy="315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6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96163" y="260350"/>
            <a:ext cx="41104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Եզրակացություն</a:t>
            </a:r>
            <a:endParaRPr lang="hy-AM" altLang="en-US" sz="4000" b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151" y="1539433"/>
            <a:ext cx="9167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Հ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ետազոտվել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են այժմ գոյություն ունեցող ծրագրային միջոցները, որոնք կատարում են իրադարձային տրամաբանական 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մոդելավորում</a:t>
            </a:r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Հետազոտվել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են այժմ գոյություն ունեցեղ ալգորիթմերը, որոնք օգտագործվում իրադարձային տրամաբանական մոդելավորում իրականացնելու 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համար</a:t>
            </a:r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Հետազոտվել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է ծրագրային միջոցի մոդելավորման ժամանակի կախումը սխեմայի էլեմենտների 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քանակից</a:t>
            </a:r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Հետազոտման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արդյունքները համեմատվել են </a:t>
            </a:r>
            <a:r>
              <a:rPr lang="en-US" dirty="0">
                <a:solidFill>
                  <a:srgbClr val="002060"/>
                </a:solidFill>
                <a:latin typeface="Sylfaen" panose="010A0502050306030303" pitchFamily="18" charset="0"/>
              </a:rPr>
              <a:t>VCS (Synopsys)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և </a:t>
            </a:r>
            <a:r>
              <a:rPr lang="en-US" dirty="0" err="1">
                <a:solidFill>
                  <a:srgbClr val="002060"/>
                </a:solidFill>
                <a:latin typeface="Sylfaen" panose="010A0502050306030303" pitchFamily="18" charset="0"/>
              </a:rPr>
              <a:t>ModelSim</a:t>
            </a:r>
            <a:r>
              <a:rPr lang="en-US" dirty="0">
                <a:solidFill>
                  <a:srgbClr val="002060"/>
                </a:solidFill>
                <a:latin typeface="Sylfaen" panose="010A0502050306030303" pitchFamily="18" charset="0"/>
              </a:rPr>
              <a:t>(Mentor Graphics)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ծրագրային միջոցների 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հետ</a:t>
            </a:r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09" y="1460949"/>
            <a:ext cx="861735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AutoNum type="arabicPeriod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Mark Summerfield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 C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reating Great Software with C++/Qt 4 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//  Prentice Hall (2013) – P 553.</a:t>
            </a:r>
            <a:b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Tx/>
              <a:buAutoNum type="arabicPeriod"/>
            </a:pPr>
            <a:r>
              <a:rPr lang="en-US" altLang="en-US" dirty="0" err="1">
                <a:solidFill>
                  <a:srgbClr val="002060"/>
                </a:solidFill>
                <a:latin typeface="Sylfaen" panose="010A0502050306030303" pitchFamily="18" charset="0"/>
              </a:rPr>
              <a:t>Stroustroup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B. 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The C++ Programming Language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4</a:t>
            </a:r>
            <a:r>
              <a:rPr lang="en-US" altLang="en-US" baseline="30000" dirty="0">
                <a:solidFill>
                  <a:srgbClr val="002060"/>
                </a:solidFill>
                <a:latin typeface="Sylfaen" panose="010A0502050306030303" pitchFamily="18" charset="0"/>
              </a:rPr>
              <a:t>th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edition// Addison-Wesley Professional  (2012) – P1368.</a:t>
            </a:r>
            <a:b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Tx/>
              <a:buAutoNum type="arabicPeriod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Allen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M. Data structures and algorithm analysis in C++ // Addison-Wesley Professional (2006) – P676.</a:t>
            </a:r>
            <a:b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Tx/>
              <a:buAutoNum type="arabicPeriod"/>
            </a:pP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Jasmin </a:t>
            </a:r>
            <a:r>
              <a:rPr lang="en-US" altLang="en-US" sz="1600" dirty="0" err="1">
                <a:solidFill>
                  <a:srgbClr val="002060"/>
                </a:solidFill>
                <a:latin typeface="Sylfaen" panose="010A0502050306030303" pitchFamily="18" charset="0"/>
              </a:rPr>
              <a:t>Blanchette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 C++ GUI Programming with </a:t>
            </a:r>
            <a:r>
              <a:rPr lang="en-US" altLang="en-US" sz="1600" dirty="0" err="1">
                <a:solidFill>
                  <a:srgbClr val="002060"/>
                </a:solidFill>
                <a:latin typeface="Sylfaen" panose="010A0502050306030303" pitchFamily="18" charset="0"/>
              </a:rPr>
              <a:t>Qt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 4</a:t>
            </a:r>
            <a:r>
              <a:rPr lang="ru-RU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// 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Addison – Wesley Professional (2006) - P </a:t>
            </a:r>
            <a:r>
              <a:rPr lang="ru-RU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5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56.</a:t>
            </a:r>
            <a:b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alt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Tx/>
              <a:buAutoNum type="arabicPeriod"/>
            </a:pPr>
            <a:r>
              <a:rPr lang="en-US" altLang="en-US" sz="1600" dirty="0" err="1">
                <a:solidFill>
                  <a:srgbClr val="002060"/>
                </a:solidFill>
                <a:latin typeface="Sylfaen" panose="010A0502050306030303" pitchFamily="18" charset="0"/>
              </a:rPr>
              <a:t>Booch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 G. Object Oriented Analysis and Design with Applications // Addison-Wesley Professional (2007) – P543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19238" y="404813"/>
            <a:ext cx="518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Գրականության ցանկ</a:t>
            </a:r>
          </a:p>
        </p:txBody>
      </p:sp>
    </p:spTree>
    <p:extLst>
      <p:ext uri="{BB962C8B-B14F-4D97-AF65-F5344CB8AC3E}">
        <p14:creationId xmlns:p14="http://schemas.microsoft.com/office/powerpoint/2010/main" val="158868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71427" y="2470773"/>
            <a:ext cx="4564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Շնորհակալություն</a:t>
            </a:r>
          </a:p>
        </p:txBody>
      </p:sp>
    </p:spTree>
    <p:extLst>
      <p:ext uri="{BB962C8B-B14F-4D97-AF65-F5344CB8AC3E}">
        <p14:creationId xmlns:p14="http://schemas.microsoft.com/office/powerpoint/2010/main" val="165935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8861" y="278712"/>
            <a:ext cx="44358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Բովանդակություն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909" y="1150782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Ներածություն </a:t>
            </a:r>
            <a: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sz="20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Գրականության </a:t>
            </a:r>
            <a: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ակնարկ</a:t>
            </a:r>
            <a:b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sz="20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Խնդրի </a:t>
            </a:r>
            <a: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դրվածք</a:t>
            </a:r>
            <a:b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sz="20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Տեսական </a:t>
            </a:r>
            <a: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առնչություններ</a:t>
            </a:r>
            <a:b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sz="20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Փորձարարական </a:t>
            </a:r>
            <a: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տեխնիկա</a:t>
            </a:r>
            <a:b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sz="20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Ստացված </a:t>
            </a:r>
            <a: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արդյունքներ</a:t>
            </a:r>
            <a:b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sz="2000" b="1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Եզրակացություն</a:t>
            </a:r>
            <a:b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sz="20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Գրականության ցանկ</a:t>
            </a:r>
          </a:p>
        </p:txBody>
      </p:sp>
    </p:spTree>
    <p:extLst>
      <p:ext uri="{BB962C8B-B14F-4D97-AF65-F5344CB8AC3E}">
        <p14:creationId xmlns:p14="http://schemas.microsoft.com/office/powerpoint/2010/main" val="10556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25" y="476250"/>
            <a:ext cx="8640763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hy-AM" altLang="en-US" sz="4000" b="1" dirty="0">
                <a:solidFill>
                  <a:srgbClr val="16165D"/>
                </a:solidFill>
                <a:latin typeface="Sylfaen" panose="010A0502050306030303" pitchFamily="18" charset="0"/>
              </a:rPr>
              <a:t>Ներածություն</a:t>
            </a:r>
            <a:r>
              <a:rPr lang="hy-AM" altLang="en-US" sz="2800" b="1" dirty="0">
                <a:solidFill>
                  <a:srgbClr val="16165D"/>
                </a:solidFill>
                <a:latin typeface="Sylfaen" panose="010A0502050306030303" pitchFamily="18" charset="0"/>
              </a:rPr>
              <a:t> </a:t>
            </a:r>
            <a:r>
              <a:rPr lang="en-US" altLang="en-US" sz="1400" b="1" dirty="0">
                <a:solidFill>
                  <a:srgbClr val="16165D"/>
                </a:solidFill>
                <a:latin typeface="Sylfaen" panose="010A0502050306030303" pitchFamily="18" charset="0"/>
              </a:rPr>
              <a:t>(1)</a:t>
            </a:r>
          </a:p>
          <a:p>
            <a:pPr algn="ctr"/>
            <a:endParaRPr lang="en-US" altLang="en-US" sz="1400" b="1" dirty="0">
              <a:solidFill>
                <a:srgbClr val="16165D"/>
              </a:solidFill>
              <a:latin typeface="Sylfaen" panose="010A0502050306030303" pitchFamily="18" charset="0"/>
            </a:endParaRPr>
          </a:p>
          <a:p>
            <a:pPr algn="ctr"/>
            <a:r>
              <a:rPr lang="hy-AM" altLang="en-US" sz="2400" b="1" dirty="0">
                <a:solidFill>
                  <a:srgbClr val="002060"/>
                </a:solidFill>
                <a:latin typeface="Sylfaen" panose="010A0502050306030303" pitchFamily="18" charset="0"/>
              </a:rPr>
              <a:t>Թվային</a:t>
            </a:r>
            <a:r>
              <a:rPr lang="hy-AM" altLang="en-US" sz="2400" b="1" dirty="0">
                <a:solidFill>
                  <a:srgbClr val="16165D"/>
                </a:solidFill>
                <a:latin typeface="Sylfaen" panose="010A0502050306030303" pitchFamily="18" charset="0"/>
              </a:rPr>
              <a:t> սխեմաների մոդելավորում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4925" y="2074862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sz="1800" b="1" dirty="0">
                <a:solidFill>
                  <a:srgbClr val="002060"/>
                </a:solidFill>
                <a:latin typeface="Sylfaen" panose="010A0502050306030303" pitchFamily="18" charset="0"/>
              </a:rPr>
              <a:t>Մոդելավորման</a:t>
            </a:r>
            <a:r>
              <a:rPr lang="hy-AM" altLang="en-US" sz="1800" b="1" dirty="0">
                <a:solidFill>
                  <a:srgbClr val="16165D"/>
                </a:solidFill>
                <a:latin typeface="Sylfaen" panose="010A0502050306030303" pitchFamily="18" charset="0"/>
              </a:rPr>
              <a:t> միջոցների դասակարգումը ըստ մոդելավորման մակարդակների</a:t>
            </a:r>
            <a:r>
              <a:rPr lang="en-US" altLang="en-US" sz="1800" b="1" dirty="0">
                <a:solidFill>
                  <a:srgbClr val="16165D"/>
                </a:solidFill>
                <a:latin typeface="Sylfaen" panose="010A0502050306030303" pitchFamily="18" charset="0"/>
              </a:rPr>
              <a:t>`</a:t>
            </a:r>
            <a:endParaRPr lang="en-US" altLang="en-US" sz="1800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473576" y="2569076"/>
            <a:ext cx="910907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Վարքագծային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մակարդակ</a:t>
            </a:r>
            <a: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Միջռեգիստրային փոխանցումների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մակարդակ</a:t>
            </a:r>
            <a: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Տրամաբանական մակարդակ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Սխեմատեխնիկական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մակարդակ</a:t>
            </a:r>
            <a: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Բաղադրիչային մակարդակ	</a:t>
            </a:r>
            <a:endParaRPr lang="en-US" altLang="en-US" dirty="0">
              <a:solidFill>
                <a:srgbClr val="002060"/>
              </a:solidFill>
            </a:endParaRPr>
          </a:p>
          <a:p>
            <a:pPr lvl="4" indent="0"/>
            <a:endParaRPr lang="en-US" alt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-156829" y="236538"/>
            <a:ext cx="954087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hy-AM" altLang="en-US" sz="4000" b="1" dirty="0">
                <a:solidFill>
                  <a:srgbClr val="16165D"/>
                </a:solidFill>
                <a:latin typeface="Sylfaen" panose="010A0502050306030303" pitchFamily="18" charset="0"/>
              </a:rPr>
              <a:t>Ներածություն</a:t>
            </a:r>
            <a:r>
              <a:rPr lang="hy-AM" altLang="en-US" sz="2800" b="1" dirty="0">
                <a:solidFill>
                  <a:srgbClr val="16165D"/>
                </a:solidFill>
                <a:latin typeface="Sylfaen" panose="010A0502050306030303" pitchFamily="18" charset="0"/>
              </a:rPr>
              <a:t> </a:t>
            </a:r>
            <a:r>
              <a:rPr lang="en-US" altLang="en-US" sz="1400" b="1" dirty="0">
                <a:solidFill>
                  <a:srgbClr val="16165D"/>
                </a:solidFill>
                <a:latin typeface="Sylfaen" panose="010A0502050306030303" pitchFamily="18" charset="0"/>
              </a:rPr>
              <a:t>(2)</a:t>
            </a:r>
            <a:br>
              <a:rPr lang="en-US" altLang="en-US" sz="1400" b="1" dirty="0">
                <a:solidFill>
                  <a:srgbClr val="16165D"/>
                </a:solidFill>
                <a:latin typeface="Sylfaen" panose="010A0502050306030303" pitchFamily="18" charset="0"/>
              </a:rPr>
            </a:br>
            <a:endParaRPr lang="en-US" altLang="en-US" sz="2800" b="1" dirty="0">
              <a:solidFill>
                <a:srgbClr val="16165D"/>
              </a:solidFill>
              <a:latin typeface="Sylfaen" panose="010A0502050306030303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92087" y="1521995"/>
            <a:ext cx="90836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hy-AM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Թվային սխեմաների տրամաբանական մոդելավորման </a:t>
            </a:r>
            <a:r>
              <a:rPr lang="hy-AM" altLang="en-US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խնդիրները</a:t>
            </a:r>
            <a:r>
              <a:rPr lang="en-US" altLang="en-US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`</a:t>
            </a:r>
            <a:br>
              <a:rPr lang="en-US" altLang="en-US" b="1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Ինտեգրալ սխեմայի գործունեության տրամաբանության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ստուգումը</a:t>
            </a:r>
            <a: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Առանձին էլեմենտների աշխատանքի ժամանակային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համաձայնեցումը</a:t>
            </a:r>
            <a: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Սխեմայի սահմանային արագագործության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որոշումը</a:t>
            </a:r>
            <a: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Սխեմայի գործունեության տարբեր տիպի խափանումների հայտնաբերումը 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-235536" y="122238"/>
            <a:ext cx="9540876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Գրականության ակնարկ</a:t>
            </a:r>
            <a:r>
              <a:rPr lang="en-US" altLang="en-US" sz="1400" dirty="0">
                <a:solidFill>
                  <a:srgbClr val="002060"/>
                </a:solidFill>
                <a:latin typeface="Sylfaen" panose="010A0502050306030303" pitchFamily="18" charset="0"/>
              </a:rPr>
              <a:t>(1)</a:t>
            </a:r>
            <a:r>
              <a:rPr lang="en-US" altLang="en-US" sz="2800" dirty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r>
              <a:rPr lang="hy-AM" altLang="en-US" sz="2400" b="1" dirty="0">
                <a:solidFill>
                  <a:srgbClr val="002060"/>
                </a:solidFill>
                <a:latin typeface="Sylfaen" panose="010A0502050306030303" pitchFamily="18" charset="0"/>
              </a:rPr>
              <a:t>Տրամաբանական մոդելավորման հայտնի մեթոդները</a:t>
            </a:r>
            <a:endParaRPr lang="en-US" altLang="en-US" sz="2400" b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188" y="1341438"/>
            <a:ext cx="828198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marL="108585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Ըստ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ազդանշանի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տարածման ժամանակի հաշվման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Սինխրոն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Ասինխրոն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39750" y="2565400"/>
            <a:ext cx="8280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marL="108585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Ազդանշանի կոդավորման ձևից կախված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Երկարժեք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Եռարժեք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27050" y="3813175"/>
            <a:ext cx="828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marL="108585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>
                <a:solidFill>
                  <a:srgbClr val="002060"/>
                </a:solidFill>
                <a:latin typeface="Sylfaen" panose="010A0502050306030303" pitchFamily="18" charset="0"/>
              </a:rPr>
              <a:t>Էլեմենտների մոդելավորման հերթականությունից կախված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>
                <a:solidFill>
                  <a:srgbClr val="002060"/>
                </a:solidFill>
                <a:latin typeface="Sylfaen" panose="010A0502050306030303" pitchFamily="18" charset="0"/>
              </a:rPr>
              <a:t>Մակարդակավորված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>
                <a:solidFill>
                  <a:srgbClr val="002060"/>
                </a:solidFill>
                <a:latin typeface="Sylfaen" panose="010A0502050306030303" pitchFamily="18" charset="0"/>
              </a:rPr>
              <a:t>Իրադարձային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39750" y="4945063"/>
            <a:ext cx="828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marL="108585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Մոդելավորման ծրագրի աշխատանքից կախված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Կոմպիլացվող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Ինտերպրետացվող</a:t>
            </a:r>
          </a:p>
        </p:txBody>
      </p:sp>
    </p:spTree>
    <p:extLst>
      <p:ext uri="{BB962C8B-B14F-4D97-AF65-F5344CB8AC3E}">
        <p14:creationId xmlns:p14="http://schemas.microsoft.com/office/powerpoint/2010/main" val="22423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260350"/>
            <a:ext cx="842486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hy-AM" altLang="en-US" sz="4000" b="1" dirty="0">
                <a:solidFill>
                  <a:srgbClr val="321B6B"/>
                </a:solidFill>
                <a:latin typeface="Sylfaen" panose="010A0502050306030303" pitchFamily="18" charset="0"/>
              </a:rPr>
              <a:t>Գրականության ակնարկ</a:t>
            </a:r>
            <a:r>
              <a:rPr lang="en-US" altLang="en-US" sz="1400" b="1" dirty="0">
                <a:solidFill>
                  <a:srgbClr val="321B6B"/>
                </a:solidFill>
                <a:latin typeface="Sylfaen" panose="010A0502050306030303" pitchFamily="18" charset="0"/>
              </a:rPr>
              <a:t>(2)</a:t>
            </a:r>
            <a:r>
              <a:rPr lang="en-US" altLang="en-US" sz="2800" b="1" dirty="0">
                <a:solidFill>
                  <a:srgbClr val="16165D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b="1" dirty="0">
                <a:solidFill>
                  <a:srgbClr val="16165D"/>
                </a:solidFill>
                <a:latin typeface="Sylfaen" panose="010A0502050306030303" pitchFamily="18" charset="0"/>
              </a:rPr>
            </a:br>
            <a:r>
              <a:rPr lang="hy-AM" altLang="en-US" sz="2400" b="1" dirty="0">
                <a:solidFill>
                  <a:srgbClr val="16165D"/>
                </a:solidFill>
                <a:latin typeface="Sylfaen" panose="010A0502050306030303" pitchFamily="18" charset="0"/>
              </a:rPr>
              <a:t>Իրադարձային տրամաբանական մոդելավորման ալգորիթմը</a:t>
            </a:r>
            <a:endParaRPr lang="en-US" altLang="en-US" sz="2400" b="1" dirty="0">
              <a:solidFill>
                <a:srgbClr val="16165D"/>
              </a:solidFill>
              <a:latin typeface="Sylfaen" panose="010A0502050306030303" pitchFamily="18" charset="0"/>
            </a:endParaRPr>
          </a:p>
        </p:txBody>
      </p:sp>
      <p:grpSp>
        <p:nvGrpSpPr>
          <p:cNvPr id="5" name="Group 12326"/>
          <p:cNvGrpSpPr>
            <a:grpSpLocks/>
          </p:cNvGrpSpPr>
          <p:nvPr/>
        </p:nvGrpSpPr>
        <p:grpSpPr bwMode="auto">
          <a:xfrm>
            <a:off x="329457" y="1709095"/>
            <a:ext cx="3391798" cy="1716087"/>
            <a:chOff x="429966" y="2605537"/>
            <a:chExt cx="3392236" cy="1715876"/>
          </a:xfrm>
        </p:grpSpPr>
        <p:grpSp>
          <p:nvGrpSpPr>
            <p:cNvPr id="6" name="Group 12325"/>
            <p:cNvGrpSpPr>
              <a:grpSpLocks/>
            </p:cNvGrpSpPr>
            <p:nvPr/>
          </p:nvGrpSpPr>
          <p:grpSpPr bwMode="auto">
            <a:xfrm>
              <a:off x="429966" y="2605537"/>
              <a:ext cx="3031826" cy="1715876"/>
              <a:chOff x="429966" y="2605537"/>
              <a:chExt cx="3031826" cy="1715876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827584" y="3831065"/>
                <a:ext cx="762000" cy="457200"/>
                <a:chOff x="827584" y="3831066"/>
                <a:chExt cx="762000" cy="457200"/>
              </a:xfrm>
            </p:grpSpPr>
            <p:pic>
              <p:nvPicPr>
                <p:cNvPr id="23" name="Picture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584" y="3831066"/>
                  <a:ext cx="7620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" name="Rectangle 23"/>
                <p:cNvSpPr/>
                <p:nvPr/>
              </p:nvSpPr>
              <p:spPr>
                <a:xfrm>
                  <a:off x="944382" y="3907128"/>
                  <a:ext cx="528706" cy="26031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en-US" sz="1100" dirty="0">
                      <a:solidFill>
                        <a:srgbClr val="321B6B"/>
                      </a:solidFill>
                      <a:latin typeface="Sylfaen" panose="010A0502050306030303" pitchFamily="18" charset="0"/>
                    </a:rPr>
                    <a:t>G1</a:t>
                  </a:r>
                  <a:endParaRPr lang="en-US" sz="1100" dirty="0">
                    <a:latin typeface="Sylfaen" panose="010A0502050306030303" pitchFamily="18" charset="0"/>
                  </a:endParaRPr>
                </a:p>
              </p:txBody>
            </p:sp>
          </p:grpSp>
          <p:grpSp>
            <p:nvGrpSpPr>
              <p:cNvPr id="11" name="Group 17"/>
              <p:cNvGrpSpPr>
                <a:grpSpLocks/>
              </p:cNvGrpSpPr>
              <p:nvPr/>
            </p:nvGrpSpPr>
            <p:grpSpPr bwMode="auto">
              <a:xfrm>
                <a:off x="827584" y="2697304"/>
                <a:ext cx="770769" cy="457200"/>
                <a:chOff x="827584" y="2697304"/>
                <a:chExt cx="770769" cy="457200"/>
              </a:xfrm>
            </p:grpSpPr>
            <p:pic>
              <p:nvPicPr>
                <p:cNvPr id="21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584" y="2697304"/>
                  <a:ext cx="7620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944382" y="2796014"/>
                  <a:ext cx="654134" cy="26031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en-US" sz="1100" dirty="0">
                      <a:solidFill>
                        <a:srgbClr val="321B6B"/>
                      </a:solidFill>
                      <a:latin typeface="Sylfaen" panose="010A0502050306030303" pitchFamily="18" charset="0"/>
                    </a:rPr>
                    <a:t>G2</a:t>
                  </a:r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2699792" y="3305884"/>
                <a:ext cx="762000" cy="457200"/>
                <a:chOff x="1853657" y="3279164"/>
                <a:chExt cx="762000" cy="457200"/>
              </a:xfrm>
            </p:grpSpPr>
            <p:pic>
              <p:nvPicPr>
                <p:cNvPr id="19" name="Picture 2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53657" y="3279164"/>
                  <a:ext cx="7620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" name="Rectangle 19"/>
                <p:cNvSpPr/>
                <p:nvPr/>
              </p:nvSpPr>
              <p:spPr>
                <a:xfrm>
                  <a:off x="1948717" y="3362689"/>
                  <a:ext cx="400101" cy="3079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en-US" sz="1400" dirty="0">
                      <a:solidFill>
                        <a:srgbClr val="002060"/>
                      </a:solidFill>
                      <a:latin typeface="Sylfaen" panose="010A0502050306030303" pitchFamily="18" charset="0"/>
                    </a:rPr>
                    <a:t>G3</a:t>
                  </a:r>
                </a:p>
              </p:txBody>
            </p:sp>
          </p:grpSp>
          <p:cxnSp>
            <p:nvCxnSpPr>
              <p:cNvPr id="13" name="Elbow Connector 12303"/>
              <p:cNvCxnSpPr>
                <a:stCxn id="23" idx="3"/>
              </p:cNvCxnSpPr>
              <p:nvPr/>
            </p:nvCxnSpPr>
            <p:spPr bwMode="auto">
              <a:xfrm>
                <a:off x="1590579" y="2926173"/>
                <a:ext cx="1109805" cy="452381"/>
              </a:xfrm>
              <a:prstGeom prst="bentConnector3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  <a:headEnd/>
                <a:tailEnd type="none"/>
              </a:ln>
            </p:spPr>
          </p:cxnSp>
          <p:cxnSp>
            <p:nvCxnSpPr>
              <p:cNvPr id="14" name="Elbow Connector 12307"/>
              <p:cNvCxnSpPr>
                <a:stCxn id="23" idx="3"/>
              </p:cNvCxnSpPr>
              <p:nvPr/>
            </p:nvCxnSpPr>
            <p:spPr bwMode="auto">
              <a:xfrm flipV="1">
                <a:off x="1590579" y="3675380"/>
                <a:ext cx="1143147" cy="384128"/>
              </a:xfrm>
              <a:prstGeom prst="bentConnector3">
                <a:avLst/>
              </a:prstGeom>
              <a:noFill/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miter lim="800000"/>
                <a:headEnd/>
                <a:tailEnd type="none"/>
              </a:ln>
            </p:spPr>
          </p:cxnSp>
          <p:sp>
            <p:nvSpPr>
              <p:cNvPr id="15" name="Rectangle 14"/>
              <p:cNvSpPr/>
              <p:nvPr/>
            </p:nvSpPr>
            <p:spPr>
              <a:xfrm>
                <a:off x="473000" y="2902299"/>
                <a:ext cx="360408" cy="3079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 smtClean="0">
                    <a:solidFill>
                      <a:srgbClr val="321B6B"/>
                    </a:solidFill>
                    <a:latin typeface="Sylfaen" panose="010A0502050306030303" pitchFamily="18" charset="0"/>
                  </a:rPr>
                  <a:t>C</a:t>
                </a:r>
                <a:endParaRPr lang="en-US" altLang="en-US" sz="1400" dirty="0">
                  <a:solidFill>
                    <a:srgbClr val="321B6B"/>
                  </a:solidFill>
                  <a:latin typeface="Sylfaen" panose="010A0502050306030303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92893" y="3738723"/>
                <a:ext cx="358821" cy="3079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rgbClr val="321B6B"/>
                    </a:solidFill>
                    <a:latin typeface="Sylfaen" panose="010A0502050306030303" pitchFamily="18" charset="0"/>
                  </a:rPr>
                  <a:t>B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29966" y="4013476"/>
                <a:ext cx="360409" cy="3079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rgbClr val="321B6B"/>
                    </a:solidFill>
                    <a:latin typeface="+mj-lt"/>
                  </a:rPr>
                  <a:t> </a:t>
                </a:r>
                <a:r>
                  <a:rPr lang="en-US" altLang="en-US" sz="1400" dirty="0">
                    <a:solidFill>
                      <a:srgbClr val="321B6B"/>
                    </a:solidFill>
                    <a:latin typeface="Sylfaen" panose="010A0502050306030303" pitchFamily="18" charset="0"/>
                  </a:rPr>
                  <a:t>A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6484" y="2605537"/>
                <a:ext cx="360408" cy="3079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rgbClr val="321B6B"/>
                    </a:solidFill>
                    <a:latin typeface="Sylfaen" panose="010A0502050306030303" pitchFamily="18" charset="0"/>
                  </a:rPr>
                  <a:t>D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44561" y="2694426"/>
              <a:ext cx="360409" cy="3079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400" dirty="0">
                  <a:solidFill>
                    <a:srgbClr val="321B6B"/>
                  </a:solidFill>
                  <a:latin typeface="Sylfaen" panose="010A0502050306030303" pitchFamily="18" charset="0"/>
                </a:rPr>
                <a:t>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4702" y="3729349"/>
              <a:ext cx="360409" cy="3079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400" dirty="0">
                  <a:solidFill>
                    <a:srgbClr val="321B6B"/>
                  </a:solidFill>
                  <a:latin typeface="+mj-lt"/>
                </a:rPr>
                <a:t> </a:t>
              </a:r>
              <a:r>
                <a:rPr lang="en-US" altLang="en-US" sz="1400" dirty="0">
                  <a:solidFill>
                    <a:srgbClr val="321B6B"/>
                  </a:solidFill>
                  <a:latin typeface="Sylfaen" panose="010A0502050306030303" pitchFamily="18" charset="0"/>
                </a:rPr>
                <a:t>F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1792" y="3383402"/>
              <a:ext cx="360410" cy="3079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400" dirty="0">
                  <a:solidFill>
                    <a:srgbClr val="321B6B"/>
                  </a:solidFill>
                  <a:latin typeface="Sylfaen" panose="010A0502050306030303" pitchFamily="18" charset="0"/>
                </a:rPr>
                <a:t>G</a:t>
              </a:r>
            </a:p>
          </p:txBody>
        </p:sp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5029673" y="1692275"/>
            <a:ext cx="3868738" cy="3044825"/>
            <a:chOff x="5257629" y="2223728"/>
            <a:chExt cx="3868931" cy="3044784"/>
          </a:xfrm>
        </p:grpSpPr>
        <p:grpSp>
          <p:nvGrpSpPr>
            <p:cNvPr id="51" name="Group 18"/>
            <p:cNvGrpSpPr>
              <a:grpSpLocks/>
            </p:cNvGrpSpPr>
            <p:nvPr/>
          </p:nvGrpSpPr>
          <p:grpSpPr bwMode="auto">
            <a:xfrm>
              <a:off x="5257629" y="2223728"/>
              <a:ext cx="3827440" cy="3044784"/>
              <a:chOff x="5262138" y="2220600"/>
              <a:chExt cx="3827440" cy="3044784"/>
            </a:xfrm>
          </p:grpSpPr>
          <p:grpSp>
            <p:nvGrpSpPr>
              <p:cNvPr id="53" name="Group 12337"/>
              <p:cNvGrpSpPr>
                <a:grpSpLocks/>
              </p:cNvGrpSpPr>
              <p:nvPr/>
            </p:nvGrpSpPr>
            <p:grpSpPr bwMode="auto">
              <a:xfrm>
                <a:off x="5262138" y="2220600"/>
                <a:ext cx="3042543" cy="3044784"/>
                <a:chOff x="5021772" y="2235144"/>
                <a:chExt cx="3042235" cy="3044981"/>
              </a:xfrm>
            </p:grpSpPr>
            <p:grpSp>
              <p:nvGrpSpPr>
                <p:cNvPr id="57" name="Group 10"/>
                <p:cNvGrpSpPr>
                  <a:grpSpLocks/>
                </p:cNvGrpSpPr>
                <p:nvPr/>
              </p:nvGrpSpPr>
              <p:grpSpPr bwMode="auto">
                <a:xfrm>
                  <a:off x="5021772" y="2814464"/>
                  <a:ext cx="3042235" cy="2465661"/>
                  <a:chOff x="5436096" y="2425427"/>
                  <a:chExt cx="3042235" cy="2465661"/>
                </a:xfrm>
              </p:grpSpPr>
              <p:sp>
                <p:nvSpPr>
                  <p:cNvPr id="61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6096" y="2425427"/>
                    <a:ext cx="1476375" cy="254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hy-AM" altLang="en-US" sz="1000" dirty="0">
                        <a:solidFill>
                          <a:srgbClr val="002060"/>
                        </a:solidFill>
                        <a:latin typeface="Sylfaen" panose="010A0502050306030303" pitchFamily="18" charset="0"/>
                      </a:rPr>
                      <a:t>Միացումների հերթ</a:t>
                    </a:r>
                    <a:endParaRPr lang="en-US" altLang="en-US" sz="1000" dirty="0">
                      <a:solidFill>
                        <a:srgbClr val="002060"/>
                      </a:solidFill>
                      <a:latin typeface="Sylfaen" panose="010A0502050306030303" pitchFamily="18" charset="0"/>
                    </a:endParaRPr>
                  </a:p>
                </p:txBody>
              </p:sp>
              <p:grpSp>
                <p:nvGrpSpPr>
                  <p:cNvPr id="6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5616577" y="2440170"/>
                    <a:ext cx="2861754" cy="2450918"/>
                    <a:chOff x="5508104" y="1698110"/>
                    <a:chExt cx="2861547" cy="2450970"/>
                  </a:xfrm>
                </p:grpSpPr>
                <p:grpSp>
                  <p:nvGrpSpPr>
                    <p:cNvPr id="6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08104" y="1988840"/>
                      <a:ext cx="864096" cy="2160240"/>
                      <a:chOff x="6012160" y="1988840"/>
                      <a:chExt cx="864096" cy="2160240"/>
                    </a:xfrm>
                  </p:grpSpPr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6012645" y="1988337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6012645" y="2420168"/>
                        <a:ext cx="863493" cy="430243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6012645" y="2850411"/>
                        <a:ext cx="863493" cy="435006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6012645" y="3285418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6012645" y="3717249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14941" y="1978811"/>
                      <a:ext cx="863493" cy="2141692"/>
                      <a:chOff x="5502773" y="1978811"/>
                      <a:chExt cx="863493" cy="2141692"/>
                    </a:xfrm>
                  </p:grpSpPr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5502773" y="1978811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5502773" y="2412229"/>
                        <a:ext cx="863493" cy="430244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502773" y="2832948"/>
                        <a:ext cx="863493" cy="433418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5502773" y="3266366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5502773" y="3688672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5" name="Text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93382" y="1698110"/>
                      <a:ext cx="1476269" cy="2540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hy-AM" altLang="en-US" sz="1000" dirty="0">
                          <a:solidFill>
                            <a:srgbClr val="002060"/>
                          </a:solidFill>
                          <a:latin typeface="Sylfaen" panose="010A0502050306030303" pitchFamily="18" charset="0"/>
                        </a:rPr>
                        <a:t>Փականների հերթ</a:t>
                      </a:r>
                      <a:endParaRPr lang="en-US" altLang="en-US" sz="1000" dirty="0">
                        <a:solidFill>
                          <a:srgbClr val="002060"/>
                        </a:solidFill>
                        <a:latin typeface="Sylfaen" panose="010A0502050306030303" pitchFamily="18" charset="0"/>
                      </a:endParaRPr>
                    </a:p>
                  </p:txBody>
                </p:sp>
                <p:sp>
                  <p:nvSpPr>
                    <p:cNvPr id="66" name="Text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38307" y="2871014"/>
                      <a:ext cx="504056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en-US" dirty="0" smtClean="0">
                          <a:solidFill>
                            <a:srgbClr val="321B6B"/>
                          </a:solidFill>
                        </a:rPr>
                        <a:t>C</a:t>
                      </a:r>
                      <a:endParaRPr lang="en-US" altLang="en-US" dirty="0">
                        <a:solidFill>
                          <a:srgbClr val="321B6B"/>
                        </a:solidFill>
                      </a:endParaRPr>
                    </a:p>
                  </p:txBody>
                </p:sp>
                <p:sp>
                  <p:nvSpPr>
                    <p:cNvPr id="67" name="Text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58611" y="3271609"/>
                      <a:ext cx="504056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en-US" dirty="0">
                          <a:solidFill>
                            <a:srgbClr val="321B6B"/>
                          </a:solidFill>
                          <a:latin typeface="Sylfaen" panose="010A0502050306030303" pitchFamily="18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68" name="Text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38307" y="3731058"/>
                      <a:ext cx="504056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en-US" dirty="0">
                          <a:solidFill>
                            <a:srgbClr val="321B6B"/>
                          </a:solidFill>
                          <a:latin typeface="Sylfaen" panose="010A0502050306030303" pitchFamily="18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69" name="Text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38307" y="2519188"/>
                      <a:ext cx="50405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en-US" dirty="0">
                          <a:solidFill>
                            <a:srgbClr val="321B6B"/>
                          </a:solidFill>
                        </a:rPr>
                        <a:t>D</a:t>
                      </a:r>
                    </a:p>
                  </p:txBody>
                </p:sp>
                <p:sp>
                  <p:nvSpPr>
                    <p:cNvPr id="70" name="Text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33988" y="3717249"/>
                      <a:ext cx="593652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321B6B"/>
                          </a:solidFill>
                          <a:latin typeface="Sylfaen" panose="010A0502050306030303" pitchFamily="18" charset="0"/>
                        </a:rPr>
                        <a:t>G1</a:t>
                      </a:r>
                    </a:p>
                  </p:txBody>
                </p:sp>
                <p:sp>
                  <p:nvSpPr>
                    <p:cNvPr id="71" name="Text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33988" y="3288593"/>
                      <a:ext cx="684128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321B6B"/>
                          </a:solidFill>
                          <a:latin typeface="Sylfaen" panose="010A0502050306030303" pitchFamily="18" charset="0"/>
                        </a:rPr>
                        <a:t>G2</a:t>
                      </a:r>
                    </a:p>
                  </p:txBody>
                </p:sp>
              </p:grpSp>
            </p:grpSp>
            <p:sp>
              <p:nvSpPr>
                <p:cNvPr id="58" name="TextBox 12330"/>
                <p:cNvSpPr txBox="1">
                  <a:spLocks noChangeArrowheads="1"/>
                </p:cNvSpPr>
                <p:nvPr/>
              </p:nvSpPr>
              <p:spPr bwMode="auto">
                <a:xfrm>
                  <a:off x="5435011" y="2235144"/>
                  <a:ext cx="773877" cy="369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dirty="0">
                      <a:solidFill>
                        <a:srgbClr val="002060"/>
                      </a:solidFill>
                      <a:latin typeface="Sylfaen" panose="010A0502050306030303" pitchFamily="18" charset="0"/>
                    </a:rPr>
                    <a:t>A</a:t>
                  </a:r>
                </a:p>
              </p:txBody>
            </p:sp>
            <p:pic>
              <p:nvPicPr>
                <p:cNvPr id="59" name="Picture 1233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34959" y="2516172"/>
                  <a:ext cx="584327" cy="4133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" name="Rectangle 12336"/>
                <p:cNvSpPr>
                  <a:spLocks noChangeArrowheads="1"/>
                </p:cNvSpPr>
                <p:nvPr/>
              </p:nvSpPr>
              <p:spPr bwMode="auto">
                <a:xfrm>
                  <a:off x="6867940" y="2262133"/>
                  <a:ext cx="463564" cy="369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en-US" dirty="0">
                      <a:solidFill>
                        <a:srgbClr val="002060"/>
                      </a:solidFill>
                      <a:latin typeface="Sylfaen" panose="010A0502050306030303" pitchFamily="18" charset="0"/>
                    </a:rPr>
                    <a:t>G1</a:t>
                  </a:r>
                </a:p>
              </p:txBody>
            </p:sp>
          </p:grpSp>
          <p:sp>
            <p:nvSpPr>
              <p:cNvPr id="54" name="Right Arrow 53"/>
              <p:cNvSpPr/>
              <p:nvPr/>
            </p:nvSpPr>
            <p:spPr>
              <a:xfrm rot="16200000">
                <a:off x="5700318" y="2542849"/>
                <a:ext cx="249234" cy="300053"/>
              </a:xfrm>
              <a:prstGeom prst="rightArrow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ight Arrow 54"/>
              <p:cNvSpPr/>
              <p:nvPr/>
            </p:nvSpPr>
            <p:spPr>
              <a:xfrm rot="16200000">
                <a:off x="7209311" y="2542055"/>
                <a:ext cx="212722" cy="300052"/>
              </a:xfrm>
              <a:prstGeom prst="rightArrow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6" name="Picture 1233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4912" y="2536825"/>
                <a:ext cx="1354666" cy="413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" name="TextBox 19"/>
            <p:cNvSpPr txBox="1">
              <a:spLocks noChangeArrowheads="1"/>
            </p:cNvSpPr>
            <p:nvPr/>
          </p:nvSpPr>
          <p:spPr bwMode="auto">
            <a:xfrm>
              <a:off x="7772354" y="2588848"/>
              <a:ext cx="1354206" cy="26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hy-AM" altLang="en-US" sz="1100" dirty="0">
                  <a:solidFill>
                    <a:srgbClr val="002060"/>
                  </a:solidFill>
                  <a:latin typeface="Sylfaen" panose="010A0502050306030303" pitchFamily="18" charset="0"/>
                </a:rPr>
                <a:t>մոդելավորում</a:t>
              </a:r>
              <a:endParaRPr lang="en-US" altLang="en-US" sz="1100" dirty="0">
                <a:solidFill>
                  <a:srgbClr val="002060"/>
                </a:solidFill>
                <a:latin typeface="Sylfaen" panose="010A0502050306030303" pitchFamily="18" charset="0"/>
              </a:endParaRPr>
            </a:p>
          </p:txBody>
        </p:sp>
      </p:grpSp>
      <p:grpSp>
        <p:nvGrpSpPr>
          <p:cNvPr id="114" name="Group 25"/>
          <p:cNvGrpSpPr>
            <a:grpSpLocks/>
          </p:cNvGrpSpPr>
          <p:nvPr/>
        </p:nvGrpSpPr>
        <p:grpSpPr bwMode="auto">
          <a:xfrm>
            <a:off x="3153764" y="3108484"/>
            <a:ext cx="1906587" cy="547687"/>
            <a:chOff x="1237688" y="4090477"/>
            <a:chExt cx="1907578" cy="547749"/>
          </a:xfrm>
        </p:grpSpPr>
        <p:sp>
          <p:nvSpPr>
            <p:cNvPr id="115" name="Right Arrow 114"/>
            <p:cNvSpPr/>
            <p:nvPr/>
          </p:nvSpPr>
          <p:spPr>
            <a:xfrm>
              <a:off x="1237688" y="4090477"/>
              <a:ext cx="1907578" cy="547749"/>
            </a:xfrm>
            <a:prstGeom prst="rightArrow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24"/>
            <p:cNvSpPr txBox="1">
              <a:spLocks noChangeArrowheads="1"/>
            </p:cNvSpPr>
            <p:nvPr/>
          </p:nvSpPr>
          <p:spPr bwMode="auto">
            <a:xfrm>
              <a:off x="1247218" y="4233368"/>
              <a:ext cx="1888518" cy="308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hy-AM" altLang="en-US" sz="1400" dirty="0">
                  <a:solidFill>
                    <a:srgbClr val="002060"/>
                  </a:solidFill>
                  <a:latin typeface="Sylfaen" panose="010A0502050306030303" pitchFamily="18" charset="0"/>
                </a:rPr>
                <a:t>Մուտքային վեկտոր</a:t>
              </a:r>
              <a:endParaRPr lang="en-US" altLang="en-US" sz="1400" dirty="0">
                <a:solidFill>
                  <a:srgbClr val="002060"/>
                </a:solidFill>
                <a:latin typeface="Sylfaen" panose="010A0502050306030303" pitchFamily="18" charset="0"/>
              </a:endParaRPr>
            </a:p>
          </p:txBody>
        </p: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730717"/>
            <a:ext cx="4243730" cy="23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0104" y="2181825"/>
            <a:ext cx="82804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Թվային ինտեգրալ սխեմաների իրադարձային տրամաբանական մոդելավորման միջոցի մշակումը 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Մշակված ծրագրային միջոցի տրամաբանական մոդելավորման ժամանակի՝ սխեմայում գտնվող էլեմենտների քանակից կախվածության հետազոտումը և առկա մոդելավորման միջոցների հետ համեմատումը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71700" y="422910"/>
            <a:ext cx="36369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Խնդրի դրվածք</a:t>
            </a:r>
          </a:p>
        </p:txBody>
      </p:sp>
    </p:spTree>
    <p:extLst>
      <p:ext uri="{BB962C8B-B14F-4D97-AF65-F5344CB8AC3E}">
        <p14:creationId xmlns:p14="http://schemas.microsoft.com/office/powerpoint/2010/main" val="33786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51520" y="112713"/>
            <a:ext cx="84978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16165D"/>
                </a:solidFill>
                <a:latin typeface="GHEA Grapalat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5pPr>
            <a:lvl6pPr marL="25146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6pPr>
            <a:lvl7pPr marL="29718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7pPr>
            <a:lvl8pPr marL="34290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8pPr>
            <a:lvl9pPr marL="38862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9pPr>
          </a:lstStyle>
          <a:p>
            <a:r>
              <a:rPr lang="hy-AM" altLang="en-US" sz="40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Տեսական առնչություններ</a:t>
            </a:r>
            <a:r>
              <a:rPr lang="en-US" altLang="en-US" sz="14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(1)</a:t>
            </a:r>
            <a:endParaRPr lang="en-US" altLang="en-US" sz="1400" kern="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76375" y="828675"/>
            <a:ext cx="777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Բացառող-կամի </a:t>
            </a:r>
            <a:r>
              <a:rPr lang="en-US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(XOR)</a:t>
            </a:r>
            <a:r>
              <a:rPr lang="hy-AM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 մոդելավորման օրինակ </a:t>
            </a:r>
            <a:endParaRPr lang="en-US" alt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41" y="2007624"/>
            <a:ext cx="7275512" cy="380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755552" y="1761162"/>
            <a:ext cx="3744912" cy="3887788"/>
            <a:chOff x="611188" y="1628775"/>
            <a:chExt cx="3744912" cy="3887788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87450" y="1941513"/>
              <a:ext cx="3168650" cy="50482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14"/>
            <p:cNvCxnSpPr>
              <a:cxnSpLocks noChangeShapeType="1"/>
              <a:stCxn id="8" idx="2"/>
            </p:cNvCxnSpPr>
            <p:nvPr/>
          </p:nvCxnSpPr>
          <p:spPr bwMode="auto">
            <a:xfrm flipH="1" flipV="1">
              <a:off x="611188" y="1628775"/>
              <a:ext cx="576262" cy="56515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971550" y="2527300"/>
              <a:ext cx="1512888" cy="298926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8"/>
            <p:cNvCxnSpPr>
              <a:cxnSpLocks noChangeShapeType="1"/>
              <a:stCxn id="10" idx="2"/>
            </p:cNvCxnSpPr>
            <p:nvPr/>
          </p:nvCxnSpPr>
          <p:spPr bwMode="auto">
            <a:xfrm flipH="1" flipV="1">
              <a:off x="611188" y="3467100"/>
              <a:ext cx="360362" cy="55562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TextBox 11"/>
          <p:cNvSpPr txBox="1"/>
          <p:nvPr/>
        </p:nvSpPr>
        <p:spPr>
          <a:xfrm>
            <a:off x="107057" y="1427787"/>
            <a:ext cx="244951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hy-AM" altLang="en-US" sz="1200" dirty="0">
                <a:solidFill>
                  <a:srgbClr val="002060"/>
                </a:solidFill>
                <a:latin typeface="Sylfaen" panose="010A0502050306030303" pitchFamily="18" charset="0"/>
              </a:rPr>
              <a:t>Հասանելի գործողություններ</a:t>
            </a:r>
            <a:endParaRPr lang="en-US" altLang="en-US" sz="1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588" y="3213100"/>
            <a:ext cx="1657351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hy-AM" altLang="en-US" sz="1000" dirty="0">
                <a:solidFill>
                  <a:srgbClr val="002060"/>
                </a:solidFill>
                <a:latin typeface="Sylfaen" panose="010A0502050306030303" pitchFamily="18" charset="0"/>
              </a:rPr>
              <a:t>Տարրերի ցուցակ</a:t>
            </a:r>
            <a:endParaRPr lang="en-US" altLang="en-US" sz="10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51520" y="112713"/>
            <a:ext cx="84978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16165D"/>
                </a:solidFill>
                <a:latin typeface="GHEA Grapalat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5pPr>
            <a:lvl6pPr marL="25146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6pPr>
            <a:lvl7pPr marL="29718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7pPr>
            <a:lvl8pPr marL="34290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8pPr>
            <a:lvl9pPr marL="38862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9pPr>
          </a:lstStyle>
          <a:p>
            <a:r>
              <a:rPr lang="hy-AM" altLang="en-US" sz="40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Տեսական առնչություններ</a:t>
            </a:r>
            <a:r>
              <a:rPr lang="en-US" altLang="en-US" sz="14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(2)</a:t>
            </a:r>
            <a:endParaRPr lang="en-US" altLang="en-US" sz="1400" kern="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76375" y="828675"/>
            <a:ext cx="777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Բացառող-կամի </a:t>
            </a:r>
            <a:r>
              <a:rPr lang="en-US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(XOR)</a:t>
            </a:r>
            <a:r>
              <a:rPr lang="hy-AM" altLang="en-US" b="1" dirty="0">
                <a:solidFill>
                  <a:srgbClr val="002060"/>
                </a:solidFill>
                <a:latin typeface="Sylfaen" panose="010A0502050306030303" pitchFamily="18" charset="0"/>
              </a:rPr>
              <a:t> մոդելավորման օրինակ </a:t>
            </a:r>
            <a:endParaRPr lang="en-US" alt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09" y="1883391"/>
            <a:ext cx="7496175" cy="3925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576262" y="1681766"/>
            <a:ext cx="1800225" cy="803275"/>
            <a:chOff x="900113" y="1785938"/>
            <a:chExt cx="1800225" cy="803275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1476375" y="1941513"/>
              <a:ext cx="1223963" cy="6477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5"/>
            <p:cNvCxnSpPr>
              <a:cxnSpLocks noChangeShapeType="1"/>
              <a:stCxn id="16" idx="2"/>
            </p:cNvCxnSpPr>
            <p:nvPr/>
          </p:nvCxnSpPr>
          <p:spPr bwMode="auto">
            <a:xfrm flipH="1" flipV="1">
              <a:off x="900113" y="1785938"/>
              <a:ext cx="576262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TextBox 20"/>
          <p:cNvSpPr txBox="1"/>
          <p:nvPr/>
        </p:nvSpPr>
        <p:spPr>
          <a:xfrm>
            <a:off x="-36514" y="1304728"/>
            <a:ext cx="36020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hy-AM" altLang="en-US" sz="1200" dirty="0">
                <a:solidFill>
                  <a:srgbClr val="002060"/>
                </a:solidFill>
                <a:latin typeface="Sylfaen" panose="010A0502050306030303" pitchFamily="18" charset="0"/>
              </a:rPr>
              <a:t>Սխեմայի ուսումնասիրման մեթոդները</a:t>
            </a:r>
            <a:endParaRPr lang="en-US" altLang="en-US" sz="1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ForMagiste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 Unicode"/>
        <a:ea typeface="Arial Unicode"/>
        <a:cs typeface="Arial Unicode"/>
      </a:majorFont>
      <a:minorFont>
        <a:latin typeface="Arial Unicode"/>
        <a:ea typeface="Arial Unicode"/>
        <a:cs typeface="Arial Unicode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>
              <a:lumMod val="75000"/>
            </a:schemeClr>
          </a:solidFill>
        </a:ln>
      </a:spPr>
      <a:bodyPr wrap="none" rtlCol="0" anchor="ctr">
        <a:spAutoFit/>
      </a:bodyPr>
      <a:lstStyle>
        <a:defPPr algn="ctr">
          <a:defRPr dirty="0" smtClean="0">
            <a:solidFill>
              <a:schemeClr val="tx1"/>
            </a:solidFill>
          </a:defRPr>
        </a:defPPr>
      </a:lstStyle>
    </a:spDef>
    <a:lnDef>
      <a:spPr bwMode="auto">
        <a:noFill/>
        <a:ln w="12700">
          <a:solidFill>
            <a:srgbClr val="537000"/>
          </a:solidFill>
          <a:miter lim="800000"/>
          <a:headEnd/>
          <a:tailEnd type="arrow"/>
        </a:ln>
      </a:spPr>
      <a:bodyPr/>
      <a:lstStyle/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ForMagister" id="{D7D1B246-8041-4B8B-B357-43558BFF6B7C}" vid="{CE19B72B-A938-47F6-A2CB-8013C86976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newThemeForMagister</Template>
  <TotalTime>838</TotalTime>
  <Words>352</Words>
  <Application>Microsoft Office PowerPoint</Application>
  <PresentationFormat>On-screen Show (4:3)</PresentationFormat>
  <Paragraphs>110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 Unicode MS</vt:lpstr>
      <vt:lpstr>Arial</vt:lpstr>
      <vt:lpstr>Arial Armenian</vt:lpstr>
      <vt:lpstr>Arial Unicode</vt:lpstr>
      <vt:lpstr>Calibri</vt:lpstr>
      <vt:lpstr>GHEA Grapalat</vt:lpstr>
      <vt:lpstr>Lucida Sans Unicode</vt:lpstr>
      <vt:lpstr>Sylfaen</vt:lpstr>
      <vt:lpstr>Times New Roman</vt:lpstr>
      <vt:lpstr>ThemeForMagister</vt:lpstr>
      <vt:lpstr>  Թվային սխեմաների իրադարձային տրամաբանական մոդելավորման ծրագրային միջոցի մշակումը և հետազոտումը 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Թվային սխեմաների իրադարձային տրամաբանական մոդելավորման ծրագրային միջոցի մշակումը և հետազոտումը    </dc:title>
  <dc:creator>Karapetyan, Razmik</dc:creator>
  <cp:lastModifiedBy>Karapetyan, Razmik</cp:lastModifiedBy>
  <cp:revision>49</cp:revision>
  <dcterms:created xsi:type="dcterms:W3CDTF">2019-05-12T08:02:29Z</dcterms:created>
  <dcterms:modified xsi:type="dcterms:W3CDTF">2019-05-20T19:10:47Z</dcterms:modified>
</cp:coreProperties>
</file>