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82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7620" y="0"/>
            <a:ext cx="5313546" cy="8229600"/>
          </a:xfrm>
          <a:prstGeom prst="rect">
            <a:avLst/>
          </a:prstGeom>
        </p:spPr>
      </p:pic>
      <p:sp>
        <p:nvSpPr>
          <p:cNvPr id="5" name="Text 2"/>
          <p:cNvSpPr/>
          <p:nvPr/>
        </p:nvSpPr>
        <p:spPr>
          <a:xfrm>
            <a:off x="6319599" y="1598890"/>
            <a:ext cx="7477601" cy="1916430"/>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Unveiling Customer Insights for Foodie-Fi</a:t>
            </a:r>
            <a:endParaRPr lang="en-US" sz="6036" dirty="0"/>
          </a:p>
        </p:txBody>
      </p:sp>
      <p:sp>
        <p:nvSpPr>
          <p:cNvPr id="6" name="Text 3"/>
          <p:cNvSpPr/>
          <p:nvPr/>
        </p:nvSpPr>
        <p:spPr>
          <a:xfrm>
            <a:off x="6319599" y="3848576"/>
            <a:ext cx="7477601"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Foodie-Fi, a leading online platform for food enthusiasts, has amassed a significant customer base over the years. By delving into the rich customer data, we can uncover valuable insights that will drive strategic decision-making and fuel the company's growth. This comprehensive presentation explores the intricacies of customer behavior, subscription trends, and strategic recommendations to propel Foodie-Fi forward.</a:t>
            </a:r>
            <a:endParaRPr lang="en-US" sz="1750" dirty="0"/>
          </a:p>
        </p:txBody>
      </p:sp>
      <p:sp>
        <p:nvSpPr>
          <p:cNvPr id="7" name="Shape 4"/>
          <p:cNvSpPr/>
          <p:nvPr/>
        </p:nvSpPr>
        <p:spPr>
          <a:xfrm>
            <a:off x="6319599" y="6230898"/>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5"/>
          <p:cNvSpPr/>
          <p:nvPr/>
        </p:nvSpPr>
        <p:spPr>
          <a:xfrm>
            <a:off x="6786086" y="6236375"/>
            <a:ext cx="2503289" cy="388858"/>
          </a:xfrm>
          <a:prstGeom prst="rect">
            <a:avLst/>
          </a:prstGeom>
          <a:noFill/>
          <a:ln/>
        </p:spPr>
        <p:txBody>
          <a:bodyPr wrap="none" rtlCol="0" anchor="t"/>
          <a:lstStyle/>
          <a:p>
            <a:pPr marL="0" indent="0" algn="l">
              <a:lnSpc>
                <a:spcPts val="3062"/>
              </a:lnSpc>
              <a:buNone/>
            </a:pPr>
            <a:r>
              <a:rPr lang="en-US" sz="2187" kern="0" spc="-35" dirty="0">
                <a:solidFill>
                  <a:srgbClr val="272525"/>
                </a:solidFill>
                <a:latin typeface="Inter" pitchFamily="34" charset="0"/>
                <a:ea typeface="Inter" pitchFamily="34" charset="-122"/>
                <a:cs typeface="Inter" pitchFamily="34" charset="-120"/>
              </a:rPr>
              <a:t>Prepare by:</a:t>
            </a:r>
          </a:p>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Raz Muhammad</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1714500" y="692229"/>
            <a:ext cx="6357342" cy="496253"/>
          </a:xfrm>
          <a:prstGeom prst="rect">
            <a:avLst/>
          </a:prstGeom>
          <a:noFill/>
          <a:ln/>
        </p:spPr>
        <p:txBody>
          <a:bodyPr wrap="none" rtlCol="0" anchor="t"/>
          <a:lstStyle/>
          <a:p>
            <a:pPr marL="0" indent="0">
              <a:lnSpc>
                <a:spcPts val="3908"/>
              </a:lnSpc>
              <a:buNone/>
            </a:pPr>
            <a:r>
              <a:rPr lang="en-US" sz="3126" b="1" kern="0" spc="-94" dirty="0">
                <a:solidFill>
                  <a:srgbClr val="000000"/>
                </a:solidFill>
                <a:latin typeface="Inter" pitchFamily="34" charset="0"/>
                <a:ea typeface="Inter" pitchFamily="34" charset="-122"/>
                <a:cs typeface="Inter" pitchFamily="34" charset="-120"/>
              </a:rPr>
              <a:t>Understanding Customer Behavior</a:t>
            </a:r>
            <a:endParaRPr lang="en-US" sz="3126" dirty="0"/>
          </a:p>
        </p:txBody>
      </p:sp>
      <p:sp>
        <p:nvSpPr>
          <p:cNvPr id="6" name="Shape 3"/>
          <p:cNvSpPr/>
          <p:nvPr/>
        </p:nvSpPr>
        <p:spPr>
          <a:xfrm>
            <a:off x="1936790" y="1426607"/>
            <a:ext cx="31671" cy="6110645"/>
          </a:xfrm>
          <a:prstGeom prst="roundRect">
            <a:avLst>
              <a:gd name="adj" fmla="val 225659"/>
            </a:avLst>
          </a:prstGeom>
          <a:solidFill>
            <a:srgbClr val="C0C1D7"/>
          </a:solidFill>
          <a:ln/>
        </p:spPr>
        <p:txBody>
          <a:bodyPr/>
          <a:lstStyle/>
          <a:p>
            <a:endParaRPr lang="en-US"/>
          </a:p>
        </p:txBody>
      </p:sp>
      <p:sp>
        <p:nvSpPr>
          <p:cNvPr id="7" name="Shape 4"/>
          <p:cNvSpPr/>
          <p:nvPr/>
        </p:nvSpPr>
        <p:spPr>
          <a:xfrm>
            <a:off x="2131278" y="1713428"/>
            <a:ext cx="555784" cy="31671"/>
          </a:xfrm>
          <a:prstGeom prst="roundRect">
            <a:avLst>
              <a:gd name="adj" fmla="val 225659"/>
            </a:avLst>
          </a:prstGeom>
          <a:solidFill>
            <a:srgbClr val="C0C1D7"/>
          </a:solidFill>
          <a:ln/>
        </p:spPr>
        <p:txBody>
          <a:bodyPr/>
          <a:lstStyle/>
          <a:p>
            <a:endParaRPr lang="en-US"/>
          </a:p>
        </p:txBody>
      </p:sp>
      <p:sp>
        <p:nvSpPr>
          <p:cNvPr id="8" name="Shape 5"/>
          <p:cNvSpPr/>
          <p:nvPr/>
        </p:nvSpPr>
        <p:spPr>
          <a:xfrm>
            <a:off x="1773972" y="1550670"/>
            <a:ext cx="357307" cy="357307"/>
          </a:xfrm>
          <a:prstGeom prst="roundRect">
            <a:avLst>
              <a:gd name="adj" fmla="val 20002"/>
            </a:avLst>
          </a:prstGeom>
          <a:solidFill>
            <a:srgbClr val="DADBF1"/>
          </a:solidFill>
          <a:ln w="7620">
            <a:solidFill>
              <a:srgbClr val="C0C1D7"/>
            </a:solidFill>
            <a:prstDash val="solid"/>
          </a:ln>
        </p:spPr>
        <p:txBody>
          <a:bodyPr/>
          <a:lstStyle/>
          <a:p>
            <a:endParaRPr lang="en-US"/>
          </a:p>
        </p:txBody>
      </p:sp>
      <p:sp>
        <p:nvSpPr>
          <p:cNvPr id="9" name="Text 6"/>
          <p:cNvSpPr/>
          <p:nvPr/>
        </p:nvSpPr>
        <p:spPr>
          <a:xfrm>
            <a:off x="1897916" y="1580436"/>
            <a:ext cx="109418" cy="297775"/>
          </a:xfrm>
          <a:prstGeom prst="rect">
            <a:avLst/>
          </a:prstGeom>
          <a:noFill/>
          <a:ln/>
        </p:spPr>
        <p:txBody>
          <a:bodyPr wrap="none" rtlCol="0" anchor="t"/>
          <a:lstStyle/>
          <a:p>
            <a:pPr marL="0" indent="0" algn="ctr">
              <a:lnSpc>
                <a:spcPts val="2345"/>
              </a:lnSpc>
              <a:buNone/>
            </a:pPr>
            <a:r>
              <a:rPr lang="en-US" sz="1876" b="1" kern="0" spc="-56" dirty="0">
                <a:solidFill>
                  <a:srgbClr val="272525"/>
                </a:solidFill>
                <a:latin typeface="Inter" pitchFamily="34" charset="0"/>
                <a:ea typeface="Inter" pitchFamily="34" charset="-122"/>
                <a:cs typeface="Inter" pitchFamily="34" charset="-120"/>
              </a:rPr>
              <a:t>1</a:t>
            </a:r>
            <a:endParaRPr lang="en-US" sz="1876" dirty="0"/>
          </a:p>
        </p:txBody>
      </p:sp>
      <p:sp>
        <p:nvSpPr>
          <p:cNvPr id="10" name="Text 7"/>
          <p:cNvSpPr/>
          <p:nvPr/>
        </p:nvSpPr>
        <p:spPr>
          <a:xfrm>
            <a:off x="2826068" y="1585317"/>
            <a:ext cx="2015609" cy="248007"/>
          </a:xfrm>
          <a:prstGeom prst="rect">
            <a:avLst/>
          </a:prstGeom>
          <a:noFill/>
          <a:ln/>
        </p:spPr>
        <p:txBody>
          <a:bodyPr wrap="none" rtlCol="0" anchor="t"/>
          <a:lstStyle/>
          <a:p>
            <a:pPr marL="0" indent="0" algn="l">
              <a:lnSpc>
                <a:spcPts val="1954"/>
              </a:lnSpc>
              <a:buNone/>
            </a:pPr>
            <a:r>
              <a:rPr lang="en-US" sz="1563" b="1" kern="0" spc="-47" dirty="0">
                <a:solidFill>
                  <a:srgbClr val="272525"/>
                </a:solidFill>
                <a:latin typeface="Inter" pitchFamily="34" charset="0"/>
                <a:ea typeface="Inter" pitchFamily="34" charset="-122"/>
                <a:cs typeface="Inter" pitchFamily="34" charset="-120"/>
              </a:rPr>
              <a:t>Total Customer Count</a:t>
            </a:r>
            <a:endParaRPr lang="en-US" sz="1563" dirty="0"/>
          </a:p>
        </p:txBody>
      </p:sp>
      <p:sp>
        <p:nvSpPr>
          <p:cNvPr id="11" name="Text 8"/>
          <p:cNvSpPr/>
          <p:nvPr/>
        </p:nvSpPr>
        <p:spPr>
          <a:xfrm>
            <a:off x="2826068" y="1928574"/>
            <a:ext cx="6432233" cy="1270397"/>
          </a:xfrm>
          <a:prstGeom prst="rect">
            <a:avLst/>
          </a:prstGeom>
          <a:noFill/>
          <a:ln/>
        </p:spPr>
        <p:txBody>
          <a:bodyPr wrap="square" rtlCol="0" anchor="t"/>
          <a:lstStyle/>
          <a:p>
            <a:pPr marL="0" indent="0" algn="l">
              <a:lnSpc>
                <a:spcPts val="2001"/>
              </a:lnSpc>
              <a:buNone/>
            </a:pPr>
            <a:r>
              <a:rPr lang="en-US" sz="1251" kern="0" spc="-25" dirty="0">
                <a:solidFill>
                  <a:srgbClr val="272525"/>
                </a:solidFill>
                <a:latin typeface="Inter" pitchFamily="34" charset="0"/>
                <a:ea typeface="Inter" pitchFamily="34" charset="-122"/>
                <a:cs typeface="Inter" pitchFamily="34" charset="-120"/>
              </a:rPr>
              <a:t>Extracting the total number of customers that Foodie-Fi has ever had provides valuable insights into the platform's reach and customer base. Understanding the growth trajectory and historical customer count sheds light on the platform's evolution and market penetration, serving as a foundational metric for strategic decision-making and future growth projections.</a:t>
            </a:r>
            <a:endParaRPr lang="en-US" sz="1251" dirty="0"/>
          </a:p>
        </p:txBody>
      </p:sp>
      <p:sp>
        <p:nvSpPr>
          <p:cNvPr id="12" name="Shape 9"/>
          <p:cNvSpPr/>
          <p:nvPr/>
        </p:nvSpPr>
        <p:spPr>
          <a:xfrm>
            <a:off x="2131278" y="3803213"/>
            <a:ext cx="555784" cy="31671"/>
          </a:xfrm>
          <a:prstGeom prst="roundRect">
            <a:avLst>
              <a:gd name="adj" fmla="val 225659"/>
            </a:avLst>
          </a:prstGeom>
          <a:solidFill>
            <a:srgbClr val="C0C1D7"/>
          </a:solidFill>
          <a:ln/>
        </p:spPr>
        <p:txBody>
          <a:bodyPr/>
          <a:lstStyle/>
          <a:p>
            <a:endParaRPr lang="en-US"/>
          </a:p>
        </p:txBody>
      </p:sp>
      <p:sp>
        <p:nvSpPr>
          <p:cNvPr id="13" name="Shape 10"/>
          <p:cNvSpPr/>
          <p:nvPr/>
        </p:nvSpPr>
        <p:spPr>
          <a:xfrm>
            <a:off x="1773972" y="3640455"/>
            <a:ext cx="357307" cy="357307"/>
          </a:xfrm>
          <a:prstGeom prst="roundRect">
            <a:avLst>
              <a:gd name="adj" fmla="val 20002"/>
            </a:avLst>
          </a:prstGeom>
          <a:solidFill>
            <a:srgbClr val="DADBF1"/>
          </a:solidFill>
          <a:ln w="7620">
            <a:solidFill>
              <a:srgbClr val="C0C1D7"/>
            </a:solidFill>
            <a:prstDash val="solid"/>
          </a:ln>
        </p:spPr>
        <p:txBody>
          <a:bodyPr/>
          <a:lstStyle/>
          <a:p>
            <a:endParaRPr lang="en-US"/>
          </a:p>
        </p:txBody>
      </p:sp>
      <p:sp>
        <p:nvSpPr>
          <p:cNvPr id="14" name="Text 11"/>
          <p:cNvSpPr/>
          <p:nvPr/>
        </p:nvSpPr>
        <p:spPr>
          <a:xfrm>
            <a:off x="1881128" y="3670221"/>
            <a:ext cx="142875" cy="297775"/>
          </a:xfrm>
          <a:prstGeom prst="rect">
            <a:avLst/>
          </a:prstGeom>
          <a:noFill/>
          <a:ln/>
        </p:spPr>
        <p:txBody>
          <a:bodyPr wrap="none" rtlCol="0" anchor="t"/>
          <a:lstStyle/>
          <a:p>
            <a:pPr marL="0" indent="0" algn="ctr">
              <a:lnSpc>
                <a:spcPts val="2345"/>
              </a:lnSpc>
              <a:buNone/>
            </a:pPr>
            <a:r>
              <a:rPr lang="en-US" sz="1876" b="1" kern="0" spc="-56" dirty="0">
                <a:solidFill>
                  <a:srgbClr val="272525"/>
                </a:solidFill>
                <a:latin typeface="Inter" pitchFamily="34" charset="0"/>
                <a:ea typeface="Inter" pitchFamily="34" charset="-122"/>
                <a:cs typeface="Inter" pitchFamily="34" charset="-120"/>
              </a:rPr>
              <a:t>2</a:t>
            </a:r>
            <a:endParaRPr lang="en-US" sz="1876" dirty="0"/>
          </a:p>
        </p:txBody>
      </p:sp>
      <p:sp>
        <p:nvSpPr>
          <p:cNvPr id="15" name="Text 12"/>
          <p:cNvSpPr/>
          <p:nvPr/>
        </p:nvSpPr>
        <p:spPr>
          <a:xfrm>
            <a:off x="2826068" y="3675102"/>
            <a:ext cx="1985129" cy="248007"/>
          </a:xfrm>
          <a:prstGeom prst="rect">
            <a:avLst/>
          </a:prstGeom>
          <a:noFill/>
          <a:ln/>
        </p:spPr>
        <p:txBody>
          <a:bodyPr wrap="none" rtlCol="0" anchor="t"/>
          <a:lstStyle/>
          <a:p>
            <a:pPr marL="0" indent="0" algn="l">
              <a:lnSpc>
                <a:spcPts val="1954"/>
              </a:lnSpc>
              <a:buNone/>
            </a:pPr>
            <a:r>
              <a:rPr lang="en-US" sz="1563" b="1" kern="0" spc="-47" dirty="0">
                <a:solidFill>
                  <a:srgbClr val="272525"/>
                </a:solidFill>
                <a:latin typeface="Inter" pitchFamily="34" charset="0"/>
                <a:ea typeface="Inter" pitchFamily="34" charset="-122"/>
                <a:cs typeface="Inter" pitchFamily="34" charset="-120"/>
              </a:rPr>
              <a:t>Trial Plan Distribution</a:t>
            </a:r>
            <a:endParaRPr lang="en-US" sz="1563" dirty="0"/>
          </a:p>
        </p:txBody>
      </p:sp>
      <p:sp>
        <p:nvSpPr>
          <p:cNvPr id="16" name="Text 13"/>
          <p:cNvSpPr/>
          <p:nvPr/>
        </p:nvSpPr>
        <p:spPr>
          <a:xfrm>
            <a:off x="2826068" y="4018359"/>
            <a:ext cx="6432233" cy="1270397"/>
          </a:xfrm>
          <a:prstGeom prst="rect">
            <a:avLst/>
          </a:prstGeom>
          <a:noFill/>
          <a:ln/>
        </p:spPr>
        <p:txBody>
          <a:bodyPr wrap="square" rtlCol="0" anchor="t"/>
          <a:lstStyle/>
          <a:p>
            <a:pPr marL="0" indent="0" algn="l">
              <a:lnSpc>
                <a:spcPts val="2001"/>
              </a:lnSpc>
              <a:buNone/>
            </a:pPr>
            <a:r>
              <a:rPr lang="en-US" sz="1251" kern="0" spc="-25" dirty="0">
                <a:solidFill>
                  <a:srgbClr val="272525"/>
                </a:solidFill>
                <a:latin typeface="Inter" pitchFamily="34" charset="0"/>
                <a:ea typeface="Inter" pitchFamily="34" charset="-122"/>
                <a:cs typeface="Inter" pitchFamily="34" charset="-120"/>
              </a:rPr>
              <a:t>Analyzing the monthly distribution of trial plan start_date values offers insights into customer acquisition patterns and seasonal variations in sign-ups. Grouping the start_date values by the start of the month provides a granular view of trial plan adoption dynamics, enabling targeted marketing and resource allocation for customer acquisition efforts.</a:t>
            </a:r>
            <a:endParaRPr lang="en-US" sz="1251" dirty="0"/>
          </a:p>
        </p:txBody>
      </p:sp>
      <p:sp>
        <p:nvSpPr>
          <p:cNvPr id="17" name="Shape 14"/>
          <p:cNvSpPr/>
          <p:nvPr/>
        </p:nvSpPr>
        <p:spPr>
          <a:xfrm>
            <a:off x="2131278" y="5892998"/>
            <a:ext cx="555784" cy="31671"/>
          </a:xfrm>
          <a:prstGeom prst="roundRect">
            <a:avLst>
              <a:gd name="adj" fmla="val 225659"/>
            </a:avLst>
          </a:prstGeom>
          <a:solidFill>
            <a:srgbClr val="C0C1D7"/>
          </a:solidFill>
          <a:ln/>
        </p:spPr>
        <p:txBody>
          <a:bodyPr/>
          <a:lstStyle/>
          <a:p>
            <a:endParaRPr lang="en-US"/>
          </a:p>
        </p:txBody>
      </p:sp>
      <p:sp>
        <p:nvSpPr>
          <p:cNvPr id="18" name="Shape 15"/>
          <p:cNvSpPr/>
          <p:nvPr/>
        </p:nvSpPr>
        <p:spPr>
          <a:xfrm>
            <a:off x="1773972" y="5730240"/>
            <a:ext cx="357307" cy="357307"/>
          </a:xfrm>
          <a:prstGeom prst="roundRect">
            <a:avLst>
              <a:gd name="adj" fmla="val 20002"/>
            </a:avLst>
          </a:prstGeom>
          <a:solidFill>
            <a:srgbClr val="DADBF1"/>
          </a:solidFill>
          <a:ln w="7620">
            <a:solidFill>
              <a:srgbClr val="C0C1D7"/>
            </a:solidFill>
            <a:prstDash val="solid"/>
          </a:ln>
        </p:spPr>
        <p:txBody>
          <a:bodyPr/>
          <a:lstStyle/>
          <a:p>
            <a:endParaRPr lang="en-US"/>
          </a:p>
        </p:txBody>
      </p:sp>
      <p:sp>
        <p:nvSpPr>
          <p:cNvPr id="19" name="Text 16"/>
          <p:cNvSpPr/>
          <p:nvPr/>
        </p:nvSpPr>
        <p:spPr>
          <a:xfrm>
            <a:off x="1877675" y="5760006"/>
            <a:ext cx="149900" cy="297775"/>
          </a:xfrm>
          <a:prstGeom prst="rect">
            <a:avLst/>
          </a:prstGeom>
          <a:noFill/>
          <a:ln/>
        </p:spPr>
        <p:txBody>
          <a:bodyPr wrap="none" rtlCol="0" anchor="t"/>
          <a:lstStyle/>
          <a:p>
            <a:pPr marL="0" indent="0" algn="ctr">
              <a:lnSpc>
                <a:spcPts val="2345"/>
              </a:lnSpc>
              <a:buNone/>
            </a:pPr>
            <a:r>
              <a:rPr lang="en-US" sz="1876" b="1" kern="0" spc="-56" dirty="0">
                <a:solidFill>
                  <a:srgbClr val="272525"/>
                </a:solidFill>
                <a:latin typeface="Inter" pitchFamily="34" charset="0"/>
                <a:ea typeface="Inter" pitchFamily="34" charset="-122"/>
                <a:cs typeface="Inter" pitchFamily="34" charset="-120"/>
              </a:rPr>
              <a:t>3</a:t>
            </a:r>
            <a:endParaRPr lang="en-US" sz="1876" dirty="0"/>
          </a:p>
        </p:txBody>
      </p:sp>
      <p:sp>
        <p:nvSpPr>
          <p:cNvPr id="20" name="Text 17"/>
          <p:cNvSpPr/>
          <p:nvPr/>
        </p:nvSpPr>
        <p:spPr>
          <a:xfrm>
            <a:off x="2826068" y="5764887"/>
            <a:ext cx="1985129" cy="248007"/>
          </a:xfrm>
          <a:prstGeom prst="rect">
            <a:avLst/>
          </a:prstGeom>
          <a:noFill/>
          <a:ln/>
        </p:spPr>
        <p:txBody>
          <a:bodyPr wrap="none" rtlCol="0" anchor="t"/>
          <a:lstStyle/>
          <a:p>
            <a:pPr marL="0" indent="0" algn="l">
              <a:lnSpc>
                <a:spcPts val="1954"/>
              </a:lnSpc>
              <a:buNone/>
            </a:pPr>
            <a:r>
              <a:rPr lang="en-US" sz="1563" b="1" kern="0" spc="-47" dirty="0">
                <a:solidFill>
                  <a:srgbClr val="272525"/>
                </a:solidFill>
                <a:latin typeface="Inter" pitchFamily="34" charset="0"/>
                <a:ea typeface="Inter" pitchFamily="34" charset="-122"/>
                <a:cs typeface="Inter" pitchFamily="34" charset="-120"/>
              </a:rPr>
              <a:t>Churn Analysis</a:t>
            </a:r>
            <a:endParaRPr lang="en-US" sz="1563" dirty="0"/>
          </a:p>
        </p:txBody>
      </p:sp>
      <p:sp>
        <p:nvSpPr>
          <p:cNvPr id="21" name="Text 18"/>
          <p:cNvSpPr/>
          <p:nvPr/>
        </p:nvSpPr>
        <p:spPr>
          <a:xfrm>
            <a:off x="2826068" y="6108144"/>
            <a:ext cx="6432233" cy="1270397"/>
          </a:xfrm>
          <a:prstGeom prst="rect">
            <a:avLst/>
          </a:prstGeom>
          <a:noFill/>
          <a:ln/>
        </p:spPr>
        <p:txBody>
          <a:bodyPr wrap="square" rtlCol="0" anchor="t"/>
          <a:lstStyle/>
          <a:p>
            <a:pPr marL="0" indent="0" algn="l">
              <a:lnSpc>
                <a:spcPts val="2001"/>
              </a:lnSpc>
              <a:buNone/>
            </a:pPr>
            <a:r>
              <a:rPr lang="en-US" sz="1251" kern="0" spc="-25" dirty="0">
                <a:solidFill>
                  <a:srgbClr val="272525"/>
                </a:solidFill>
                <a:latin typeface="Inter" pitchFamily="34" charset="0"/>
                <a:ea typeface="Inter" pitchFamily="34" charset="-122"/>
                <a:cs typeface="Inter" pitchFamily="34" charset="-120"/>
              </a:rPr>
              <a:t>Determining the number and percentage of customers who have churned provides critical insights into customer retention and satisfaction levels. Analyzing the churn percentage of customers who have churned immediately after their initial free trial offers insights into the effectiveness of trial experiences and onboarding processes, informing the development of targeted retention strategies and customer engagement initiatives.</a:t>
            </a:r>
            <a:endParaRPr lang="en-US" sz="125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2452211" y="563404"/>
            <a:ext cx="6912769" cy="639723"/>
          </a:xfrm>
          <a:prstGeom prst="rect">
            <a:avLst/>
          </a:prstGeom>
          <a:noFill/>
          <a:ln/>
        </p:spPr>
        <p:txBody>
          <a:bodyPr wrap="none" rtlCol="0" anchor="t"/>
          <a:lstStyle/>
          <a:p>
            <a:pPr marL="0" indent="0">
              <a:lnSpc>
                <a:spcPts val="5038"/>
              </a:lnSpc>
              <a:buNone/>
            </a:pPr>
            <a:r>
              <a:rPr lang="en-US" sz="4031" b="1" kern="0" spc="-121" dirty="0">
                <a:solidFill>
                  <a:srgbClr val="000000"/>
                </a:solidFill>
                <a:latin typeface="Inter" pitchFamily="34" charset="0"/>
                <a:ea typeface="Inter" pitchFamily="34" charset="-122"/>
                <a:cs typeface="Inter" pitchFamily="34" charset="-120"/>
              </a:rPr>
              <a:t>Subscription Trends Analysis</a:t>
            </a:r>
            <a:endParaRPr lang="en-US" sz="4031" dirty="0"/>
          </a:p>
        </p:txBody>
      </p:sp>
      <p:sp>
        <p:nvSpPr>
          <p:cNvPr id="5" name="Text 3"/>
          <p:cNvSpPr/>
          <p:nvPr/>
        </p:nvSpPr>
        <p:spPr>
          <a:xfrm>
            <a:off x="2452211" y="1714857"/>
            <a:ext cx="2908459" cy="639842"/>
          </a:xfrm>
          <a:prstGeom prst="rect">
            <a:avLst/>
          </a:prstGeom>
          <a:noFill/>
          <a:ln/>
        </p:spPr>
        <p:txBody>
          <a:bodyPr wrap="square" rtlCol="0" anchor="t"/>
          <a:lstStyle/>
          <a:p>
            <a:pPr marL="0" indent="0">
              <a:lnSpc>
                <a:spcPts val="2519"/>
              </a:lnSpc>
              <a:buNone/>
            </a:pPr>
            <a:r>
              <a:rPr lang="en-US" sz="2015" b="1" kern="0" spc="-60" dirty="0">
                <a:solidFill>
                  <a:srgbClr val="000000"/>
                </a:solidFill>
                <a:latin typeface="Inter" pitchFamily="34" charset="0"/>
                <a:ea typeface="Inter" pitchFamily="34" charset="-122"/>
                <a:cs typeface="Inter" pitchFamily="34" charset="-120"/>
              </a:rPr>
              <a:t>Plan Start Date Breakdown</a:t>
            </a:r>
            <a:endParaRPr lang="en-US" sz="2015" dirty="0"/>
          </a:p>
        </p:txBody>
      </p:sp>
      <p:sp>
        <p:nvSpPr>
          <p:cNvPr id="6" name="Text 4"/>
          <p:cNvSpPr/>
          <p:nvPr/>
        </p:nvSpPr>
        <p:spPr>
          <a:xfrm>
            <a:off x="2452211" y="2559368"/>
            <a:ext cx="2908459" cy="4914900"/>
          </a:xfrm>
          <a:prstGeom prst="rect">
            <a:avLst/>
          </a:prstGeom>
          <a:noFill/>
          <a:ln/>
        </p:spPr>
        <p:txBody>
          <a:bodyPr wrap="square" rtlCol="0" anchor="t"/>
          <a:lstStyle/>
          <a:p>
            <a:pPr marL="0" indent="0">
              <a:lnSpc>
                <a:spcPts val="2580"/>
              </a:lnSpc>
              <a:buNone/>
            </a:pPr>
            <a:r>
              <a:rPr lang="en-US" sz="1612" kern="0" spc="-32" dirty="0">
                <a:solidFill>
                  <a:srgbClr val="272525"/>
                </a:solidFill>
                <a:latin typeface="Inter" pitchFamily="34" charset="0"/>
                <a:ea typeface="Inter" pitchFamily="34" charset="-122"/>
                <a:cs typeface="Inter" pitchFamily="34" charset="-120"/>
              </a:rPr>
              <a:t>Identifying plan start_date values occurring after the year 2020 and providing a breakdown by count of events for each plan_name offers insights into recent subscription trends. Aligning these subscription trends with strategic objectives enables proactive adjustments to marketing and product development initiatives, ensuring a responsive approach to the market's evolving needs.</a:t>
            </a:r>
            <a:endParaRPr lang="en-US" sz="1612" dirty="0"/>
          </a:p>
        </p:txBody>
      </p:sp>
      <p:sp>
        <p:nvSpPr>
          <p:cNvPr id="7" name="Text 5"/>
          <p:cNvSpPr/>
          <p:nvPr/>
        </p:nvSpPr>
        <p:spPr>
          <a:xfrm>
            <a:off x="5867876" y="1714857"/>
            <a:ext cx="2884527" cy="319921"/>
          </a:xfrm>
          <a:prstGeom prst="rect">
            <a:avLst/>
          </a:prstGeom>
          <a:noFill/>
          <a:ln/>
        </p:spPr>
        <p:txBody>
          <a:bodyPr wrap="none" rtlCol="0" anchor="t"/>
          <a:lstStyle/>
          <a:p>
            <a:pPr marL="0" indent="0">
              <a:lnSpc>
                <a:spcPts val="2519"/>
              </a:lnSpc>
              <a:buNone/>
            </a:pPr>
            <a:r>
              <a:rPr lang="en-US" sz="2015" b="1" kern="0" spc="-60" dirty="0">
                <a:solidFill>
                  <a:srgbClr val="000000"/>
                </a:solidFill>
                <a:latin typeface="Inter" pitchFamily="34" charset="0"/>
                <a:ea typeface="Inter" pitchFamily="34" charset="-122"/>
                <a:cs typeface="Inter" pitchFamily="34" charset="-120"/>
              </a:rPr>
              <a:t>Plan Adoption Dynamics</a:t>
            </a:r>
            <a:endParaRPr lang="en-US" sz="2015" dirty="0"/>
          </a:p>
        </p:txBody>
      </p:sp>
      <p:sp>
        <p:nvSpPr>
          <p:cNvPr id="8" name="Text 6"/>
          <p:cNvSpPr/>
          <p:nvPr/>
        </p:nvSpPr>
        <p:spPr>
          <a:xfrm>
            <a:off x="5867876" y="2239447"/>
            <a:ext cx="2908459" cy="5242560"/>
          </a:xfrm>
          <a:prstGeom prst="rect">
            <a:avLst/>
          </a:prstGeom>
          <a:noFill/>
          <a:ln/>
        </p:spPr>
        <p:txBody>
          <a:bodyPr wrap="square" rtlCol="0" anchor="t"/>
          <a:lstStyle/>
          <a:p>
            <a:pPr marL="0" indent="0">
              <a:lnSpc>
                <a:spcPts val="2580"/>
              </a:lnSpc>
              <a:buNone/>
            </a:pPr>
            <a:r>
              <a:rPr lang="en-US" sz="1612" kern="0" spc="-32" dirty="0">
                <a:solidFill>
                  <a:srgbClr val="272525"/>
                </a:solidFill>
                <a:latin typeface="Inter" pitchFamily="34" charset="0"/>
                <a:ea typeface="Inter" pitchFamily="34" charset="-122"/>
                <a:cs typeface="Inter" pitchFamily="34" charset="-120"/>
              </a:rPr>
              <a:t>Analyzing the number of customers who upgraded to an annual plan in 2020 provides insights into long-term subscription preferences and revenue forecasting. Calculating the average number of days it takes for a customer to upgrade to an annual plan from the day they join Foodie-Fi offers insights into subscription conversion timelines, with a breakdown into 30-day periods revealing patterns and customer decision-making processes.</a:t>
            </a:r>
            <a:endParaRPr lang="en-US" sz="1612" dirty="0"/>
          </a:p>
        </p:txBody>
      </p:sp>
      <p:sp>
        <p:nvSpPr>
          <p:cNvPr id="9" name="Text 7"/>
          <p:cNvSpPr/>
          <p:nvPr/>
        </p:nvSpPr>
        <p:spPr>
          <a:xfrm>
            <a:off x="9283541" y="1714857"/>
            <a:ext cx="2660809" cy="319921"/>
          </a:xfrm>
          <a:prstGeom prst="rect">
            <a:avLst/>
          </a:prstGeom>
          <a:noFill/>
          <a:ln/>
        </p:spPr>
        <p:txBody>
          <a:bodyPr wrap="none" rtlCol="0" anchor="t"/>
          <a:lstStyle/>
          <a:p>
            <a:pPr marL="0" indent="0">
              <a:lnSpc>
                <a:spcPts val="2519"/>
              </a:lnSpc>
              <a:buNone/>
            </a:pPr>
            <a:r>
              <a:rPr lang="en-US" sz="2015" b="1" kern="0" spc="-60" dirty="0">
                <a:solidFill>
                  <a:srgbClr val="000000"/>
                </a:solidFill>
                <a:latin typeface="Inter" pitchFamily="34" charset="0"/>
                <a:ea typeface="Inter" pitchFamily="34" charset="-122"/>
                <a:cs typeface="Inter" pitchFamily="34" charset="-120"/>
              </a:rPr>
              <a:t>Plan Retention Metrics</a:t>
            </a:r>
            <a:endParaRPr lang="en-US" sz="2015" dirty="0"/>
          </a:p>
        </p:txBody>
      </p:sp>
      <p:sp>
        <p:nvSpPr>
          <p:cNvPr id="10" name="Text 8"/>
          <p:cNvSpPr/>
          <p:nvPr/>
        </p:nvSpPr>
        <p:spPr>
          <a:xfrm>
            <a:off x="9283541" y="2239447"/>
            <a:ext cx="2908459" cy="4914900"/>
          </a:xfrm>
          <a:prstGeom prst="rect">
            <a:avLst/>
          </a:prstGeom>
          <a:noFill/>
          <a:ln/>
        </p:spPr>
        <p:txBody>
          <a:bodyPr wrap="square" rtlCol="0" anchor="t"/>
          <a:lstStyle/>
          <a:p>
            <a:pPr marL="0" indent="0">
              <a:lnSpc>
                <a:spcPts val="2580"/>
              </a:lnSpc>
              <a:buNone/>
            </a:pPr>
            <a:r>
              <a:rPr lang="en-US" sz="1612" kern="0" spc="-32" dirty="0">
                <a:solidFill>
                  <a:srgbClr val="272525"/>
                </a:solidFill>
                <a:latin typeface="Inter" pitchFamily="34" charset="0"/>
                <a:ea typeface="Inter" pitchFamily="34" charset="-122"/>
                <a:cs typeface="Inter" pitchFamily="34" charset="-120"/>
              </a:rPr>
              <a:t>Determining the number and percentage of customers who have continued with their plans after the initial free trial sheds light on plan retention and customer satisfaction levels. Providing a customer count and percentage breakdown of all plan_name values as of December 31, 2020 offers insights into plan popularity and diversity, informing strategic decisions related to plan offerings, pricing, and customer segmentation.</a:t>
            </a:r>
            <a:endParaRPr lang="en-US" sz="161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3"/>
          <p:cNvSpPr/>
          <p:nvPr/>
        </p:nvSpPr>
        <p:spPr>
          <a:xfrm>
            <a:off x="2037993" y="1458754"/>
            <a:ext cx="808946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Churn and Downgrade Analysis</a:t>
            </a:r>
            <a:endParaRPr lang="en-US" sz="4374" dirty="0"/>
          </a:p>
        </p:txBody>
      </p:sp>
      <p:sp>
        <p:nvSpPr>
          <p:cNvPr id="7" name="Shape 4"/>
          <p:cNvSpPr/>
          <p:nvPr/>
        </p:nvSpPr>
        <p:spPr>
          <a:xfrm>
            <a:off x="2037993" y="2659975"/>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8" name="Text 5"/>
          <p:cNvSpPr/>
          <p:nvPr/>
        </p:nvSpPr>
        <p:spPr>
          <a:xfrm>
            <a:off x="2211348" y="2701647"/>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1</a:t>
            </a:r>
            <a:endParaRPr lang="en-US" sz="2624" dirty="0"/>
          </a:p>
        </p:txBody>
      </p:sp>
      <p:sp>
        <p:nvSpPr>
          <p:cNvPr id="9" name="Text 6"/>
          <p:cNvSpPr/>
          <p:nvPr/>
        </p:nvSpPr>
        <p:spPr>
          <a:xfrm>
            <a:off x="2760107" y="273629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Churn Analysis</a:t>
            </a:r>
            <a:endParaRPr lang="en-US" sz="2187" dirty="0"/>
          </a:p>
        </p:txBody>
      </p:sp>
      <p:sp>
        <p:nvSpPr>
          <p:cNvPr id="10" name="Text 7"/>
          <p:cNvSpPr/>
          <p:nvPr/>
        </p:nvSpPr>
        <p:spPr>
          <a:xfrm>
            <a:off x="2760107" y="3216712"/>
            <a:ext cx="4444008"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Understanding churn patterns, including the percentage of customers who have churned immediately after their initial free trial, offers insights into the effectiveness of trial experiences and onboarding processes. This information informs the development of targeted retention strategies and customer engagement initiatives to improve customer satisfaction and loyalty.</a:t>
            </a:r>
            <a:endParaRPr lang="en-US" sz="1750" dirty="0"/>
          </a:p>
        </p:txBody>
      </p:sp>
      <p:sp>
        <p:nvSpPr>
          <p:cNvPr id="11" name="Shape 8"/>
          <p:cNvSpPr/>
          <p:nvPr/>
        </p:nvSpPr>
        <p:spPr>
          <a:xfrm>
            <a:off x="7426285" y="2659975"/>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2" name="Text 9"/>
          <p:cNvSpPr/>
          <p:nvPr/>
        </p:nvSpPr>
        <p:spPr>
          <a:xfrm>
            <a:off x="7576185" y="2701647"/>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2</a:t>
            </a:r>
            <a:endParaRPr lang="en-US" sz="2624" dirty="0"/>
          </a:p>
        </p:txBody>
      </p:sp>
      <p:sp>
        <p:nvSpPr>
          <p:cNvPr id="13" name="Text 10"/>
          <p:cNvSpPr/>
          <p:nvPr/>
        </p:nvSpPr>
        <p:spPr>
          <a:xfrm>
            <a:off x="8148399" y="273629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Downgrade Analysis</a:t>
            </a:r>
            <a:endParaRPr lang="en-US" sz="2187" dirty="0"/>
          </a:p>
        </p:txBody>
      </p:sp>
      <p:sp>
        <p:nvSpPr>
          <p:cNvPr id="14" name="Text 11"/>
          <p:cNvSpPr/>
          <p:nvPr/>
        </p:nvSpPr>
        <p:spPr>
          <a:xfrm>
            <a:off x="8148399" y="3216712"/>
            <a:ext cx="4444008"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Analyzing the number of customers who downgraded from a pro monthly to a basic monthly plan in 2020 provides insights into plan satisfaction levels and value perception. This understanding facilitates the implementation of feedback loops to address customer concerns and enhance plan offerings, ultimately leading to improved retention strategies and plan improvement initiatives.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30553"/>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30553"/>
          </a:xfrm>
          <a:prstGeom prst="rect">
            <a:avLst/>
          </a:prstGeom>
        </p:spPr>
      </p:pic>
      <p:sp>
        <p:nvSpPr>
          <p:cNvPr id="5" name="Shape 2"/>
          <p:cNvSpPr/>
          <p:nvPr/>
        </p:nvSpPr>
        <p:spPr>
          <a:xfrm>
            <a:off x="0" y="0"/>
            <a:ext cx="14630400" cy="8230553"/>
          </a:xfrm>
          <a:prstGeom prst="rect">
            <a:avLst/>
          </a:prstGeom>
          <a:solidFill>
            <a:srgbClr val="FFFFFF">
              <a:alpha val="85000"/>
            </a:srgbClr>
          </a:solidFill>
          <a:ln/>
        </p:spPr>
        <p:txBody>
          <a:bodyPr/>
          <a:lstStyle/>
          <a:p>
            <a:endParaRPr lang="en-US"/>
          </a:p>
        </p:txBody>
      </p:sp>
      <p:sp>
        <p:nvSpPr>
          <p:cNvPr id="6" name="Text 3"/>
          <p:cNvSpPr/>
          <p:nvPr/>
        </p:nvSpPr>
        <p:spPr>
          <a:xfrm>
            <a:off x="2781062" y="524947"/>
            <a:ext cx="9058156" cy="596622"/>
          </a:xfrm>
          <a:prstGeom prst="rect">
            <a:avLst/>
          </a:prstGeom>
          <a:noFill/>
          <a:ln/>
        </p:spPr>
        <p:txBody>
          <a:bodyPr wrap="none" rtlCol="0" anchor="t"/>
          <a:lstStyle/>
          <a:p>
            <a:pPr marL="0" indent="0">
              <a:lnSpc>
                <a:spcPts val="4698"/>
              </a:lnSpc>
              <a:buNone/>
            </a:pPr>
            <a:r>
              <a:rPr lang="en-US" sz="3758" b="1" kern="0" spc="-113" dirty="0">
                <a:solidFill>
                  <a:srgbClr val="000000"/>
                </a:solidFill>
                <a:latin typeface="Inter" pitchFamily="34" charset="0"/>
                <a:ea typeface="Inter" pitchFamily="34" charset="-122"/>
                <a:cs typeface="Inter" pitchFamily="34" charset="-120"/>
              </a:rPr>
              <a:t>Strategic Insights and Recommendations</a:t>
            </a:r>
            <a:endParaRPr lang="en-US" sz="3758" dirty="0"/>
          </a:p>
        </p:txBody>
      </p:sp>
      <p:sp>
        <p:nvSpPr>
          <p:cNvPr id="7" name="Shape 4"/>
          <p:cNvSpPr/>
          <p:nvPr/>
        </p:nvSpPr>
        <p:spPr>
          <a:xfrm>
            <a:off x="2781062" y="1407914"/>
            <a:ext cx="2895481" cy="6297692"/>
          </a:xfrm>
          <a:prstGeom prst="roundRect">
            <a:avLst>
              <a:gd name="adj" fmla="val 2967"/>
            </a:avLst>
          </a:prstGeom>
          <a:solidFill>
            <a:srgbClr val="DADBF1"/>
          </a:solidFill>
          <a:ln w="7620">
            <a:solidFill>
              <a:srgbClr val="C0C1D7"/>
            </a:solidFill>
            <a:prstDash val="solid"/>
          </a:ln>
        </p:spPr>
        <p:txBody>
          <a:bodyPr/>
          <a:lstStyle/>
          <a:p>
            <a:endParaRPr lang="en-US"/>
          </a:p>
        </p:txBody>
      </p:sp>
      <p:sp>
        <p:nvSpPr>
          <p:cNvPr id="8" name="Text 5"/>
          <p:cNvSpPr/>
          <p:nvPr/>
        </p:nvSpPr>
        <p:spPr>
          <a:xfrm>
            <a:off x="2979539" y="1606391"/>
            <a:ext cx="2386370" cy="298252"/>
          </a:xfrm>
          <a:prstGeom prst="rect">
            <a:avLst/>
          </a:prstGeom>
          <a:noFill/>
          <a:ln/>
        </p:spPr>
        <p:txBody>
          <a:bodyPr wrap="none" rtlCol="0" anchor="t"/>
          <a:lstStyle/>
          <a:p>
            <a:pPr marL="0" indent="0">
              <a:lnSpc>
                <a:spcPts val="2349"/>
              </a:lnSpc>
              <a:buNone/>
            </a:pPr>
            <a:r>
              <a:rPr lang="en-US" sz="1879" b="1" kern="0" spc="-56" dirty="0">
                <a:solidFill>
                  <a:srgbClr val="272525"/>
                </a:solidFill>
                <a:latin typeface="Inter" pitchFamily="34" charset="0"/>
                <a:ea typeface="Inter" pitchFamily="34" charset="-122"/>
                <a:cs typeface="Inter" pitchFamily="34" charset="-120"/>
              </a:rPr>
              <a:t>Actionable Insights</a:t>
            </a:r>
            <a:endParaRPr lang="en-US" sz="1879" dirty="0"/>
          </a:p>
        </p:txBody>
      </p:sp>
      <p:sp>
        <p:nvSpPr>
          <p:cNvPr id="9" name="Text 6"/>
          <p:cNvSpPr/>
          <p:nvPr/>
        </p:nvSpPr>
        <p:spPr>
          <a:xfrm>
            <a:off x="2979539" y="2019181"/>
            <a:ext cx="2498527" cy="4884420"/>
          </a:xfrm>
          <a:prstGeom prst="rect">
            <a:avLst/>
          </a:prstGeom>
          <a:noFill/>
          <a:ln/>
        </p:spPr>
        <p:txBody>
          <a:bodyPr wrap="square" rtlCol="0" anchor="t"/>
          <a:lstStyle/>
          <a:p>
            <a:pPr marL="0" indent="0">
              <a:lnSpc>
                <a:spcPts val="2405"/>
              </a:lnSpc>
              <a:buNone/>
            </a:pPr>
            <a:r>
              <a:rPr lang="en-US" sz="1503" kern="0" spc="-30" dirty="0">
                <a:solidFill>
                  <a:srgbClr val="272525"/>
                </a:solidFill>
                <a:latin typeface="Inter" pitchFamily="34" charset="0"/>
                <a:ea typeface="Inter" pitchFamily="34" charset="-122"/>
                <a:cs typeface="Inter" pitchFamily="34" charset="-120"/>
              </a:rPr>
              <a:t>Summarizing actionable insights derived from customer behavior and subscription trends analysis empowers strategic decision-making. Providing strategic recommendations based on these insights enables proactive measures to drive customer acquisition, retention, and revenue growth. Outlining an implementation roadmap ensures alignment with organizational goals and operational efficiency.</a:t>
            </a:r>
            <a:endParaRPr lang="en-US" sz="1503" dirty="0"/>
          </a:p>
        </p:txBody>
      </p:sp>
      <p:sp>
        <p:nvSpPr>
          <p:cNvPr id="10" name="Shape 7"/>
          <p:cNvSpPr/>
          <p:nvPr/>
        </p:nvSpPr>
        <p:spPr>
          <a:xfrm>
            <a:off x="5867400" y="1407914"/>
            <a:ext cx="2895481" cy="6297692"/>
          </a:xfrm>
          <a:prstGeom prst="roundRect">
            <a:avLst>
              <a:gd name="adj" fmla="val 2967"/>
            </a:avLst>
          </a:prstGeom>
          <a:solidFill>
            <a:srgbClr val="DADBF1"/>
          </a:solidFill>
          <a:ln w="7620">
            <a:solidFill>
              <a:srgbClr val="C0C1D7"/>
            </a:solidFill>
            <a:prstDash val="solid"/>
          </a:ln>
        </p:spPr>
        <p:txBody>
          <a:bodyPr/>
          <a:lstStyle/>
          <a:p>
            <a:endParaRPr lang="en-US"/>
          </a:p>
        </p:txBody>
      </p:sp>
      <p:sp>
        <p:nvSpPr>
          <p:cNvPr id="11" name="Text 8"/>
          <p:cNvSpPr/>
          <p:nvPr/>
        </p:nvSpPr>
        <p:spPr>
          <a:xfrm>
            <a:off x="6065877" y="1606391"/>
            <a:ext cx="2498527" cy="596503"/>
          </a:xfrm>
          <a:prstGeom prst="rect">
            <a:avLst/>
          </a:prstGeom>
          <a:noFill/>
          <a:ln/>
        </p:spPr>
        <p:txBody>
          <a:bodyPr wrap="square" rtlCol="0" anchor="t"/>
          <a:lstStyle/>
          <a:p>
            <a:pPr marL="0" indent="0">
              <a:lnSpc>
                <a:spcPts val="2349"/>
              </a:lnSpc>
              <a:buNone/>
            </a:pPr>
            <a:r>
              <a:rPr lang="en-US" sz="1879" b="1" kern="0" spc="-56" dirty="0">
                <a:solidFill>
                  <a:srgbClr val="272525"/>
                </a:solidFill>
                <a:latin typeface="Inter" pitchFamily="34" charset="0"/>
                <a:ea typeface="Inter" pitchFamily="34" charset="-122"/>
                <a:cs typeface="Inter" pitchFamily="34" charset="-120"/>
              </a:rPr>
              <a:t>Customer-Centric Approach</a:t>
            </a:r>
            <a:endParaRPr lang="en-US" sz="1879" dirty="0"/>
          </a:p>
        </p:txBody>
      </p:sp>
      <p:sp>
        <p:nvSpPr>
          <p:cNvPr id="12" name="Text 9"/>
          <p:cNvSpPr/>
          <p:nvPr/>
        </p:nvSpPr>
        <p:spPr>
          <a:xfrm>
            <a:off x="6065877" y="2317433"/>
            <a:ext cx="2498527" cy="4884420"/>
          </a:xfrm>
          <a:prstGeom prst="rect">
            <a:avLst/>
          </a:prstGeom>
          <a:noFill/>
          <a:ln/>
        </p:spPr>
        <p:txBody>
          <a:bodyPr wrap="square" rtlCol="0" anchor="t"/>
          <a:lstStyle/>
          <a:p>
            <a:pPr marL="0" indent="0">
              <a:lnSpc>
                <a:spcPts val="2405"/>
              </a:lnSpc>
              <a:buNone/>
            </a:pPr>
            <a:r>
              <a:rPr lang="en-US" sz="1503" kern="0" spc="-30" dirty="0">
                <a:solidFill>
                  <a:srgbClr val="272525"/>
                </a:solidFill>
                <a:latin typeface="Inter" pitchFamily="34" charset="0"/>
                <a:ea typeface="Inter" pitchFamily="34" charset="-122"/>
                <a:cs typeface="Inter" pitchFamily="34" charset="-120"/>
              </a:rPr>
              <a:t>Emphasizing a customer-centric approach based on the insights fosters a culture of customer success and satisfaction. Leveraging insights to personalize customer engagement and support initiatives enhances the overall customer experience and loyalty. Implementing a feedback loop based on customer insights enables continuous improvement and innovation aligned with customer needs.</a:t>
            </a:r>
            <a:endParaRPr lang="en-US" sz="1503" dirty="0"/>
          </a:p>
        </p:txBody>
      </p:sp>
      <p:sp>
        <p:nvSpPr>
          <p:cNvPr id="13" name="Shape 10"/>
          <p:cNvSpPr/>
          <p:nvPr/>
        </p:nvSpPr>
        <p:spPr>
          <a:xfrm>
            <a:off x="8953738" y="1407914"/>
            <a:ext cx="2895481" cy="6297692"/>
          </a:xfrm>
          <a:prstGeom prst="roundRect">
            <a:avLst>
              <a:gd name="adj" fmla="val 2967"/>
            </a:avLst>
          </a:prstGeom>
          <a:solidFill>
            <a:srgbClr val="DADBF1"/>
          </a:solidFill>
          <a:ln w="7620">
            <a:solidFill>
              <a:srgbClr val="C0C1D7"/>
            </a:solidFill>
            <a:prstDash val="solid"/>
          </a:ln>
        </p:spPr>
        <p:txBody>
          <a:bodyPr/>
          <a:lstStyle/>
          <a:p>
            <a:endParaRPr lang="en-US"/>
          </a:p>
        </p:txBody>
      </p:sp>
      <p:sp>
        <p:nvSpPr>
          <p:cNvPr id="14" name="Text 11"/>
          <p:cNvSpPr/>
          <p:nvPr/>
        </p:nvSpPr>
        <p:spPr>
          <a:xfrm>
            <a:off x="9152215" y="1606391"/>
            <a:ext cx="2498527" cy="596503"/>
          </a:xfrm>
          <a:prstGeom prst="rect">
            <a:avLst/>
          </a:prstGeom>
          <a:noFill/>
          <a:ln/>
        </p:spPr>
        <p:txBody>
          <a:bodyPr wrap="square" rtlCol="0" anchor="t"/>
          <a:lstStyle/>
          <a:p>
            <a:pPr marL="0" indent="0">
              <a:lnSpc>
                <a:spcPts val="2349"/>
              </a:lnSpc>
              <a:buNone/>
            </a:pPr>
            <a:r>
              <a:rPr lang="en-US" sz="1879" b="1" kern="0" spc="-56" dirty="0">
                <a:solidFill>
                  <a:srgbClr val="272525"/>
                </a:solidFill>
                <a:latin typeface="Inter" pitchFamily="34" charset="0"/>
                <a:ea typeface="Inter" pitchFamily="34" charset="-122"/>
                <a:cs typeface="Inter" pitchFamily="34" charset="-120"/>
              </a:rPr>
              <a:t>Future Growth Strategies</a:t>
            </a:r>
            <a:endParaRPr lang="en-US" sz="1879" dirty="0"/>
          </a:p>
        </p:txBody>
      </p:sp>
      <p:sp>
        <p:nvSpPr>
          <p:cNvPr id="15" name="Text 12"/>
          <p:cNvSpPr/>
          <p:nvPr/>
        </p:nvSpPr>
        <p:spPr>
          <a:xfrm>
            <a:off x="9152215" y="2317433"/>
            <a:ext cx="2498527" cy="5189696"/>
          </a:xfrm>
          <a:prstGeom prst="rect">
            <a:avLst/>
          </a:prstGeom>
          <a:noFill/>
          <a:ln/>
        </p:spPr>
        <p:txBody>
          <a:bodyPr wrap="square" rtlCol="0" anchor="t"/>
          <a:lstStyle/>
          <a:p>
            <a:pPr marL="0" indent="0">
              <a:lnSpc>
                <a:spcPts val="2405"/>
              </a:lnSpc>
              <a:buNone/>
            </a:pPr>
            <a:r>
              <a:rPr lang="en-US" sz="1503" kern="0" spc="-30" dirty="0">
                <a:solidFill>
                  <a:srgbClr val="272525"/>
                </a:solidFill>
                <a:latin typeface="Inter" pitchFamily="34" charset="0"/>
                <a:ea typeface="Inter" pitchFamily="34" charset="-122"/>
                <a:cs typeface="Inter" pitchFamily="34" charset="-120"/>
              </a:rPr>
              <a:t>Identifying market expansion opportunities based on subscription trends and customer behavior analysis facilitates strategic growth planning. Aligning product development initiatives with customer insights ensures the creation of offerings that resonate with customer preferences and market demands. Leveraging insights for competitive differentiation enables the development of unique value propositions and market positioning strategies.</a:t>
            </a:r>
            <a:endParaRPr lang="en-US" sz="150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2037993" y="1498878"/>
            <a:ext cx="822269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Empowering Customer Success</a:t>
            </a:r>
            <a:endParaRPr lang="en-US" sz="4374" dirty="0"/>
          </a:p>
        </p:txBody>
      </p:sp>
      <p:pic>
        <p:nvPicPr>
          <p:cNvPr id="5" name="Image 0" descr="preencoded.png"/>
          <p:cNvPicPr>
            <a:picLocks noChangeAspect="1"/>
          </p:cNvPicPr>
          <p:nvPr/>
        </p:nvPicPr>
        <p:blipFill>
          <a:blip r:embed="rId3"/>
          <a:stretch>
            <a:fillRect/>
          </a:stretch>
        </p:blipFill>
        <p:spPr>
          <a:xfrm>
            <a:off x="2037993" y="2637592"/>
            <a:ext cx="555427" cy="555427"/>
          </a:xfrm>
          <a:prstGeom prst="rect">
            <a:avLst/>
          </a:prstGeom>
        </p:spPr>
      </p:pic>
      <p:sp>
        <p:nvSpPr>
          <p:cNvPr id="6" name="Text 3"/>
          <p:cNvSpPr/>
          <p:nvPr/>
        </p:nvSpPr>
        <p:spPr>
          <a:xfrm>
            <a:off x="2037993" y="3415189"/>
            <a:ext cx="2388632"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Insights-Driven Initiatives</a:t>
            </a:r>
            <a:endParaRPr lang="en-US" sz="2187" dirty="0"/>
          </a:p>
        </p:txBody>
      </p:sp>
      <p:sp>
        <p:nvSpPr>
          <p:cNvPr id="7" name="Text 4"/>
          <p:cNvSpPr/>
          <p:nvPr/>
        </p:nvSpPr>
        <p:spPr>
          <a:xfrm>
            <a:off x="2037993" y="4242792"/>
            <a:ext cx="2388632"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Translating customer insights into targeted initiatives that enhance the user experience and foster long-term engagement.</a:t>
            </a:r>
            <a:endParaRPr lang="en-US" sz="1750" dirty="0"/>
          </a:p>
        </p:txBody>
      </p:sp>
      <p:pic>
        <p:nvPicPr>
          <p:cNvPr id="8" name="Image 1" descr="preencoded.png"/>
          <p:cNvPicPr>
            <a:picLocks noChangeAspect="1"/>
          </p:cNvPicPr>
          <p:nvPr/>
        </p:nvPicPr>
        <p:blipFill>
          <a:blip r:embed="rId4"/>
          <a:stretch>
            <a:fillRect/>
          </a:stretch>
        </p:blipFill>
        <p:spPr>
          <a:xfrm>
            <a:off x="4759881" y="2637592"/>
            <a:ext cx="555427" cy="555427"/>
          </a:xfrm>
          <a:prstGeom prst="rect">
            <a:avLst/>
          </a:prstGeom>
        </p:spPr>
      </p:pic>
      <p:sp>
        <p:nvSpPr>
          <p:cNvPr id="9" name="Text 5"/>
          <p:cNvSpPr/>
          <p:nvPr/>
        </p:nvSpPr>
        <p:spPr>
          <a:xfrm>
            <a:off x="4759881" y="3415189"/>
            <a:ext cx="2388632"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Personalized Experiences</a:t>
            </a:r>
            <a:endParaRPr lang="en-US" sz="2187" dirty="0"/>
          </a:p>
        </p:txBody>
      </p:sp>
      <p:sp>
        <p:nvSpPr>
          <p:cNvPr id="10" name="Text 6"/>
          <p:cNvSpPr/>
          <p:nvPr/>
        </p:nvSpPr>
        <p:spPr>
          <a:xfrm>
            <a:off x="4759881" y="4242792"/>
            <a:ext cx="2388632"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Leveraging data-driven insights to deliver personalized experiences that cater to the unique needs and preferences of each customer.</a:t>
            </a:r>
            <a:endParaRPr lang="en-US" sz="1750" dirty="0"/>
          </a:p>
        </p:txBody>
      </p:sp>
      <p:pic>
        <p:nvPicPr>
          <p:cNvPr id="11" name="Image 2" descr="preencoded.png"/>
          <p:cNvPicPr>
            <a:picLocks noChangeAspect="1"/>
          </p:cNvPicPr>
          <p:nvPr/>
        </p:nvPicPr>
        <p:blipFill>
          <a:blip r:embed="rId5"/>
          <a:stretch>
            <a:fillRect/>
          </a:stretch>
        </p:blipFill>
        <p:spPr>
          <a:xfrm>
            <a:off x="7481768" y="2637592"/>
            <a:ext cx="555427" cy="555427"/>
          </a:xfrm>
          <a:prstGeom prst="rect">
            <a:avLst/>
          </a:prstGeom>
        </p:spPr>
      </p:pic>
      <p:sp>
        <p:nvSpPr>
          <p:cNvPr id="12" name="Text 7"/>
          <p:cNvSpPr/>
          <p:nvPr/>
        </p:nvSpPr>
        <p:spPr>
          <a:xfrm>
            <a:off x="7481768" y="3415189"/>
            <a:ext cx="2388632"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Continuous Feedback Loop</a:t>
            </a:r>
            <a:endParaRPr lang="en-US" sz="2187" dirty="0"/>
          </a:p>
        </p:txBody>
      </p:sp>
      <p:sp>
        <p:nvSpPr>
          <p:cNvPr id="13" name="Text 8"/>
          <p:cNvSpPr/>
          <p:nvPr/>
        </p:nvSpPr>
        <p:spPr>
          <a:xfrm>
            <a:off x="7481768" y="4242792"/>
            <a:ext cx="2388632"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Implementing a robust feedback mechanism to continuously gather customer input and drive iterative improvements.</a:t>
            </a:r>
            <a:endParaRPr lang="en-US" sz="1750" dirty="0"/>
          </a:p>
        </p:txBody>
      </p:sp>
      <p:pic>
        <p:nvPicPr>
          <p:cNvPr id="14" name="Image 3" descr="preencoded.png"/>
          <p:cNvPicPr>
            <a:picLocks noChangeAspect="1"/>
          </p:cNvPicPr>
          <p:nvPr/>
        </p:nvPicPr>
        <p:blipFill>
          <a:blip r:embed="rId6"/>
          <a:stretch>
            <a:fillRect/>
          </a:stretch>
        </p:blipFill>
        <p:spPr>
          <a:xfrm>
            <a:off x="10203656" y="2637592"/>
            <a:ext cx="555427" cy="555427"/>
          </a:xfrm>
          <a:prstGeom prst="rect">
            <a:avLst/>
          </a:prstGeom>
        </p:spPr>
      </p:pic>
      <p:sp>
        <p:nvSpPr>
          <p:cNvPr id="15" name="Text 9"/>
          <p:cNvSpPr/>
          <p:nvPr/>
        </p:nvSpPr>
        <p:spPr>
          <a:xfrm>
            <a:off x="10203656" y="3415189"/>
            <a:ext cx="2388751"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Sustainable Growth</a:t>
            </a:r>
            <a:endParaRPr lang="en-US" sz="2187" dirty="0"/>
          </a:p>
        </p:txBody>
      </p:sp>
      <p:sp>
        <p:nvSpPr>
          <p:cNvPr id="16" name="Text 10"/>
          <p:cNvSpPr/>
          <p:nvPr/>
        </p:nvSpPr>
        <p:spPr>
          <a:xfrm>
            <a:off x="10203656" y="4242792"/>
            <a:ext cx="2388751"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Aligning strategic decisions with customer insights to ensure sustainable growth and long-term business success.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30553"/>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2516505"/>
          </a:xfrm>
          <a:prstGeom prst="rect">
            <a:avLst/>
          </a:prstGeom>
        </p:spPr>
      </p:pic>
      <p:sp>
        <p:nvSpPr>
          <p:cNvPr id="5" name="Text 2"/>
          <p:cNvSpPr/>
          <p:nvPr/>
        </p:nvSpPr>
        <p:spPr>
          <a:xfrm>
            <a:off x="2533769" y="3070027"/>
            <a:ext cx="8169950" cy="629007"/>
          </a:xfrm>
          <a:prstGeom prst="rect">
            <a:avLst/>
          </a:prstGeom>
          <a:noFill/>
          <a:ln/>
        </p:spPr>
        <p:txBody>
          <a:bodyPr wrap="none" rtlCol="0" anchor="t"/>
          <a:lstStyle/>
          <a:p>
            <a:pPr marL="0" indent="0">
              <a:lnSpc>
                <a:spcPts val="4954"/>
              </a:lnSpc>
              <a:buNone/>
            </a:pPr>
            <a:r>
              <a:rPr lang="en-US" sz="3963" b="1" kern="0" spc="-119" dirty="0">
                <a:solidFill>
                  <a:srgbClr val="000000"/>
                </a:solidFill>
                <a:latin typeface="Inter" pitchFamily="34" charset="0"/>
                <a:ea typeface="Inter" pitchFamily="34" charset="-122"/>
                <a:cs typeface="Inter" pitchFamily="34" charset="-120"/>
              </a:rPr>
              <a:t>Subscription Conversion Dynamics</a:t>
            </a:r>
            <a:endParaRPr lang="en-US" sz="3963" dirty="0"/>
          </a:p>
        </p:txBody>
      </p:sp>
      <p:pic>
        <p:nvPicPr>
          <p:cNvPr id="6" name="Image 1" descr="preencoded.png"/>
          <p:cNvPicPr>
            <a:picLocks noChangeAspect="1"/>
          </p:cNvPicPr>
          <p:nvPr/>
        </p:nvPicPr>
        <p:blipFill>
          <a:blip r:embed="rId4"/>
          <a:stretch>
            <a:fillRect/>
          </a:stretch>
        </p:blipFill>
        <p:spPr>
          <a:xfrm>
            <a:off x="2533769" y="4000976"/>
            <a:ext cx="3187541" cy="805220"/>
          </a:xfrm>
          <a:prstGeom prst="rect">
            <a:avLst/>
          </a:prstGeom>
        </p:spPr>
      </p:pic>
      <p:sp>
        <p:nvSpPr>
          <p:cNvPr id="7" name="Text 3"/>
          <p:cNvSpPr/>
          <p:nvPr/>
        </p:nvSpPr>
        <p:spPr>
          <a:xfrm>
            <a:off x="2734985" y="5108138"/>
            <a:ext cx="2516505" cy="314563"/>
          </a:xfrm>
          <a:prstGeom prst="rect">
            <a:avLst/>
          </a:prstGeom>
          <a:noFill/>
          <a:ln/>
        </p:spPr>
        <p:txBody>
          <a:bodyPr wrap="none" rtlCol="0" anchor="t"/>
          <a:lstStyle/>
          <a:p>
            <a:pPr marL="0" indent="0" algn="l">
              <a:lnSpc>
                <a:spcPts val="2477"/>
              </a:lnSpc>
              <a:buNone/>
            </a:pPr>
            <a:r>
              <a:rPr lang="en-US" sz="1982" b="1" kern="0" spc="-59" dirty="0">
                <a:solidFill>
                  <a:srgbClr val="272525"/>
                </a:solidFill>
                <a:latin typeface="Inter" pitchFamily="34" charset="0"/>
                <a:ea typeface="Inter" pitchFamily="34" charset="-122"/>
                <a:cs typeface="Inter" pitchFamily="34" charset="-120"/>
              </a:rPr>
              <a:t>Trial Engagement</a:t>
            </a:r>
            <a:endParaRPr lang="en-US" sz="1982" dirty="0"/>
          </a:p>
        </p:txBody>
      </p:sp>
      <p:sp>
        <p:nvSpPr>
          <p:cNvPr id="8" name="Text 4"/>
          <p:cNvSpPr/>
          <p:nvPr/>
        </p:nvSpPr>
        <p:spPr>
          <a:xfrm>
            <a:off x="2734985" y="5543431"/>
            <a:ext cx="2785110" cy="1932384"/>
          </a:xfrm>
          <a:prstGeom prst="rect">
            <a:avLst/>
          </a:prstGeom>
          <a:noFill/>
          <a:ln/>
        </p:spPr>
        <p:txBody>
          <a:bodyPr wrap="square" rtlCol="0" anchor="t"/>
          <a:lstStyle/>
          <a:p>
            <a:pPr marL="0" indent="0" algn="l">
              <a:lnSpc>
                <a:spcPts val="2536"/>
              </a:lnSpc>
              <a:buNone/>
            </a:pPr>
            <a:r>
              <a:rPr lang="en-US" sz="1585" kern="0" spc="-32" dirty="0">
                <a:solidFill>
                  <a:srgbClr val="272525"/>
                </a:solidFill>
                <a:latin typeface="Inter" pitchFamily="34" charset="0"/>
                <a:ea typeface="Inter" pitchFamily="34" charset="-122"/>
                <a:cs typeface="Inter" pitchFamily="34" charset="-120"/>
              </a:rPr>
              <a:t>Analyze the factors that influence customer engagement during the trial period, such as feature usage, content consumption, and user interactions.</a:t>
            </a:r>
            <a:endParaRPr lang="en-US" sz="1585" dirty="0"/>
          </a:p>
        </p:txBody>
      </p:sp>
      <p:pic>
        <p:nvPicPr>
          <p:cNvPr id="9" name="Image 2" descr="preencoded.png"/>
          <p:cNvPicPr>
            <a:picLocks noChangeAspect="1"/>
          </p:cNvPicPr>
          <p:nvPr/>
        </p:nvPicPr>
        <p:blipFill>
          <a:blip r:embed="rId5"/>
          <a:stretch>
            <a:fillRect/>
          </a:stretch>
        </p:blipFill>
        <p:spPr>
          <a:xfrm>
            <a:off x="5721310" y="4000976"/>
            <a:ext cx="3187541" cy="805220"/>
          </a:xfrm>
          <a:prstGeom prst="rect">
            <a:avLst/>
          </a:prstGeom>
        </p:spPr>
      </p:pic>
      <p:sp>
        <p:nvSpPr>
          <p:cNvPr id="10" name="Text 5"/>
          <p:cNvSpPr/>
          <p:nvPr/>
        </p:nvSpPr>
        <p:spPr>
          <a:xfrm>
            <a:off x="5922526" y="5108138"/>
            <a:ext cx="2516505" cy="314563"/>
          </a:xfrm>
          <a:prstGeom prst="rect">
            <a:avLst/>
          </a:prstGeom>
          <a:noFill/>
          <a:ln/>
        </p:spPr>
        <p:txBody>
          <a:bodyPr wrap="none" rtlCol="0" anchor="t"/>
          <a:lstStyle/>
          <a:p>
            <a:pPr marL="0" indent="0" algn="l">
              <a:lnSpc>
                <a:spcPts val="2477"/>
              </a:lnSpc>
              <a:buNone/>
            </a:pPr>
            <a:r>
              <a:rPr lang="en-US" sz="1982" b="1" kern="0" spc="-59" dirty="0">
                <a:solidFill>
                  <a:srgbClr val="272525"/>
                </a:solidFill>
                <a:latin typeface="Inter" pitchFamily="34" charset="0"/>
                <a:ea typeface="Inter" pitchFamily="34" charset="-122"/>
                <a:cs typeface="Inter" pitchFamily="34" charset="-120"/>
              </a:rPr>
              <a:t>Conversion Triggers</a:t>
            </a:r>
            <a:endParaRPr lang="en-US" sz="1982" dirty="0"/>
          </a:p>
        </p:txBody>
      </p:sp>
      <p:sp>
        <p:nvSpPr>
          <p:cNvPr id="11" name="Text 6"/>
          <p:cNvSpPr/>
          <p:nvPr/>
        </p:nvSpPr>
        <p:spPr>
          <a:xfrm>
            <a:off x="5922526" y="5543431"/>
            <a:ext cx="2785110" cy="1932384"/>
          </a:xfrm>
          <a:prstGeom prst="rect">
            <a:avLst/>
          </a:prstGeom>
          <a:noFill/>
          <a:ln/>
        </p:spPr>
        <p:txBody>
          <a:bodyPr wrap="square" rtlCol="0" anchor="t"/>
          <a:lstStyle/>
          <a:p>
            <a:pPr marL="0" indent="0" algn="l">
              <a:lnSpc>
                <a:spcPts val="2536"/>
              </a:lnSpc>
              <a:buNone/>
            </a:pPr>
            <a:r>
              <a:rPr lang="en-US" sz="1585" kern="0" spc="-32" dirty="0">
                <a:solidFill>
                  <a:srgbClr val="272525"/>
                </a:solidFill>
                <a:latin typeface="Inter" pitchFamily="34" charset="0"/>
                <a:ea typeface="Inter" pitchFamily="34" charset="-122"/>
                <a:cs typeface="Inter" pitchFamily="34" charset="-120"/>
              </a:rPr>
              <a:t>Identify the key triggers that drive customers to convert from trial to paid subscription, such as perceived value, ease of use, or specific feature adoption.</a:t>
            </a:r>
            <a:endParaRPr lang="en-US" sz="1585" dirty="0"/>
          </a:p>
        </p:txBody>
      </p:sp>
      <p:pic>
        <p:nvPicPr>
          <p:cNvPr id="12" name="Image 3" descr="preencoded.png"/>
          <p:cNvPicPr>
            <a:picLocks noChangeAspect="1"/>
          </p:cNvPicPr>
          <p:nvPr/>
        </p:nvPicPr>
        <p:blipFill>
          <a:blip r:embed="rId6"/>
          <a:stretch>
            <a:fillRect/>
          </a:stretch>
        </p:blipFill>
        <p:spPr>
          <a:xfrm>
            <a:off x="8908852" y="4000976"/>
            <a:ext cx="3187660" cy="805220"/>
          </a:xfrm>
          <a:prstGeom prst="rect">
            <a:avLst/>
          </a:prstGeom>
        </p:spPr>
      </p:pic>
      <p:sp>
        <p:nvSpPr>
          <p:cNvPr id="13" name="Text 7"/>
          <p:cNvSpPr/>
          <p:nvPr/>
        </p:nvSpPr>
        <p:spPr>
          <a:xfrm>
            <a:off x="9110067" y="5108138"/>
            <a:ext cx="2516505" cy="314563"/>
          </a:xfrm>
          <a:prstGeom prst="rect">
            <a:avLst/>
          </a:prstGeom>
          <a:noFill/>
          <a:ln/>
        </p:spPr>
        <p:txBody>
          <a:bodyPr wrap="none" rtlCol="0" anchor="t"/>
          <a:lstStyle/>
          <a:p>
            <a:pPr marL="0" indent="0" algn="l">
              <a:lnSpc>
                <a:spcPts val="2477"/>
              </a:lnSpc>
              <a:buNone/>
            </a:pPr>
            <a:r>
              <a:rPr lang="en-US" sz="1982" b="1" kern="0" spc="-59" dirty="0">
                <a:solidFill>
                  <a:srgbClr val="272525"/>
                </a:solidFill>
                <a:latin typeface="Inter" pitchFamily="34" charset="0"/>
                <a:ea typeface="Inter" pitchFamily="34" charset="-122"/>
                <a:cs typeface="Inter" pitchFamily="34" charset="-120"/>
              </a:rPr>
              <a:t>Retention Strategies</a:t>
            </a:r>
            <a:endParaRPr lang="en-US" sz="1982" dirty="0"/>
          </a:p>
        </p:txBody>
      </p:sp>
      <p:sp>
        <p:nvSpPr>
          <p:cNvPr id="14" name="Text 8"/>
          <p:cNvSpPr/>
          <p:nvPr/>
        </p:nvSpPr>
        <p:spPr>
          <a:xfrm>
            <a:off x="9110067" y="5543431"/>
            <a:ext cx="2785229" cy="1932384"/>
          </a:xfrm>
          <a:prstGeom prst="rect">
            <a:avLst/>
          </a:prstGeom>
          <a:noFill/>
          <a:ln/>
        </p:spPr>
        <p:txBody>
          <a:bodyPr wrap="square" rtlCol="0" anchor="t"/>
          <a:lstStyle/>
          <a:p>
            <a:pPr marL="0" indent="0" algn="l">
              <a:lnSpc>
                <a:spcPts val="2536"/>
              </a:lnSpc>
              <a:buNone/>
            </a:pPr>
            <a:r>
              <a:rPr lang="en-US" sz="1585" kern="0" spc="-32" dirty="0">
                <a:solidFill>
                  <a:srgbClr val="272525"/>
                </a:solidFill>
                <a:latin typeface="Inter" pitchFamily="34" charset="0"/>
                <a:ea typeface="Inter" pitchFamily="34" charset="-122"/>
                <a:cs typeface="Inter" pitchFamily="34" charset="-120"/>
              </a:rPr>
              <a:t>Develop targeted retention strategies to encourage customers to maintain their subscriptions, leveraging insights from churn and downgrade analysis.</a:t>
            </a:r>
            <a:endParaRPr lang="en-US" sz="158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957"/>
          </a:xfrm>
          <a:prstGeom prst="rect">
            <a:avLst/>
          </a:prstGeom>
          <a:solidFill>
            <a:srgbClr val="FFFFFF"/>
          </a:solidFill>
          <a:ln/>
        </p:spPr>
        <p:txBody>
          <a:bodyPr/>
          <a:lstStyle/>
          <a:p>
            <a:endParaRPr lang="en-US"/>
          </a:p>
        </p:txBody>
      </p:sp>
      <p:sp>
        <p:nvSpPr>
          <p:cNvPr id="4" name="Text 2"/>
          <p:cNvSpPr/>
          <p:nvPr/>
        </p:nvSpPr>
        <p:spPr>
          <a:xfrm>
            <a:off x="2194441" y="592812"/>
            <a:ext cx="6794778" cy="673656"/>
          </a:xfrm>
          <a:prstGeom prst="rect">
            <a:avLst/>
          </a:prstGeom>
          <a:noFill/>
          <a:ln/>
        </p:spPr>
        <p:txBody>
          <a:bodyPr wrap="none" rtlCol="0" anchor="t"/>
          <a:lstStyle/>
          <a:p>
            <a:pPr marL="0" indent="0">
              <a:lnSpc>
                <a:spcPts val="5305"/>
              </a:lnSpc>
              <a:buNone/>
            </a:pPr>
            <a:r>
              <a:rPr lang="en-US" sz="4244" b="1" kern="0" spc="-127" dirty="0">
                <a:solidFill>
                  <a:srgbClr val="000000"/>
                </a:solidFill>
                <a:latin typeface="Inter" pitchFamily="34" charset="0"/>
                <a:ea typeface="Inter" pitchFamily="34" charset="-122"/>
                <a:cs typeface="Inter" pitchFamily="34" charset="-120"/>
              </a:rPr>
              <a:t>Driving Sustainable Growth</a:t>
            </a:r>
            <a:endParaRPr lang="en-US" sz="4244" dirty="0"/>
          </a:p>
        </p:txBody>
      </p:sp>
      <p:sp>
        <p:nvSpPr>
          <p:cNvPr id="5" name="Shape 3"/>
          <p:cNvSpPr/>
          <p:nvPr/>
        </p:nvSpPr>
        <p:spPr>
          <a:xfrm>
            <a:off x="2194441" y="1697593"/>
            <a:ext cx="10241518" cy="5939552"/>
          </a:xfrm>
          <a:prstGeom prst="roundRect">
            <a:avLst>
              <a:gd name="adj" fmla="val 1634"/>
            </a:avLst>
          </a:prstGeom>
          <a:noFill/>
          <a:ln w="7620">
            <a:solidFill>
              <a:srgbClr val="000000">
                <a:alpha val="8000"/>
              </a:srgbClr>
            </a:solidFill>
            <a:prstDash val="solid"/>
          </a:ln>
        </p:spPr>
        <p:txBody>
          <a:bodyPr/>
          <a:lstStyle/>
          <a:p>
            <a:endParaRPr lang="en-US"/>
          </a:p>
        </p:txBody>
      </p:sp>
      <p:sp>
        <p:nvSpPr>
          <p:cNvPr id="6" name="Shape 4"/>
          <p:cNvSpPr/>
          <p:nvPr/>
        </p:nvSpPr>
        <p:spPr>
          <a:xfrm>
            <a:off x="2202061" y="1705213"/>
            <a:ext cx="10226278" cy="1308616"/>
          </a:xfrm>
          <a:prstGeom prst="rect">
            <a:avLst/>
          </a:prstGeom>
          <a:solidFill>
            <a:srgbClr val="FFFFFF">
              <a:alpha val="4000"/>
            </a:srgbClr>
          </a:solidFill>
          <a:ln/>
        </p:spPr>
        <p:txBody>
          <a:bodyPr/>
          <a:lstStyle/>
          <a:p>
            <a:endParaRPr lang="en-US"/>
          </a:p>
        </p:txBody>
      </p:sp>
      <p:sp>
        <p:nvSpPr>
          <p:cNvPr id="7" name="Text 5"/>
          <p:cNvSpPr/>
          <p:nvPr/>
        </p:nvSpPr>
        <p:spPr>
          <a:xfrm>
            <a:off x="2417564" y="1842135"/>
            <a:ext cx="4678323" cy="344924"/>
          </a:xfrm>
          <a:prstGeom prst="rect">
            <a:avLst/>
          </a:prstGeom>
          <a:noFill/>
          <a:ln/>
        </p:spPr>
        <p:txBody>
          <a:bodyPr wrap="non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Customer Acquisition</a:t>
            </a:r>
            <a:endParaRPr lang="en-US" sz="1698" dirty="0"/>
          </a:p>
        </p:txBody>
      </p:sp>
      <p:sp>
        <p:nvSpPr>
          <p:cNvPr id="8" name="Text 6"/>
          <p:cNvSpPr/>
          <p:nvPr/>
        </p:nvSpPr>
        <p:spPr>
          <a:xfrm>
            <a:off x="7534513" y="1842135"/>
            <a:ext cx="4678323" cy="1034772"/>
          </a:xfrm>
          <a:prstGeom prst="rect">
            <a:avLst/>
          </a:prstGeom>
          <a:noFill/>
          <a:ln/>
        </p:spPr>
        <p:txBody>
          <a:bodyPr wrap="squar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Leverage insights from trial plan distribution and customer behavior to optimize acquisition strategies and channels.</a:t>
            </a:r>
            <a:endParaRPr lang="en-US" sz="1698" dirty="0"/>
          </a:p>
        </p:txBody>
      </p:sp>
      <p:sp>
        <p:nvSpPr>
          <p:cNvPr id="9" name="Shape 7"/>
          <p:cNvSpPr/>
          <p:nvPr/>
        </p:nvSpPr>
        <p:spPr>
          <a:xfrm>
            <a:off x="2202061" y="3013829"/>
            <a:ext cx="10226278" cy="1653540"/>
          </a:xfrm>
          <a:prstGeom prst="rect">
            <a:avLst/>
          </a:prstGeom>
          <a:solidFill>
            <a:srgbClr val="000000">
              <a:alpha val="4000"/>
            </a:srgbClr>
          </a:solidFill>
          <a:ln/>
        </p:spPr>
        <p:txBody>
          <a:bodyPr/>
          <a:lstStyle/>
          <a:p>
            <a:endParaRPr lang="en-US"/>
          </a:p>
        </p:txBody>
      </p:sp>
      <p:sp>
        <p:nvSpPr>
          <p:cNvPr id="10" name="Text 8"/>
          <p:cNvSpPr/>
          <p:nvPr/>
        </p:nvSpPr>
        <p:spPr>
          <a:xfrm>
            <a:off x="2417564" y="3150751"/>
            <a:ext cx="4678323" cy="344924"/>
          </a:xfrm>
          <a:prstGeom prst="rect">
            <a:avLst/>
          </a:prstGeom>
          <a:noFill/>
          <a:ln/>
        </p:spPr>
        <p:txBody>
          <a:bodyPr wrap="non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Revenue Optimization</a:t>
            </a:r>
            <a:endParaRPr lang="en-US" sz="1698" dirty="0"/>
          </a:p>
        </p:txBody>
      </p:sp>
      <p:sp>
        <p:nvSpPr>
          <p:cNvPr id="11" name="Text 9"/>
          <p:cNvSpPr/>
          <p:nvPr/>
        </p:nvSpPr>
        <p:spPr>
          <a:xfrm>
            <a:off x="7534513" y="3150751"/>
            <a:ext cx="4678323" cy="1379696"/>
          </a:xfrm>
          <a:prstGeom prst="rect">
            <a:avLst/>
          </a:prstGeom>
          <a:noFill/>
          <a:ln/>
        </p:spPr>
        <p:txBody>
          <a:bodyPr wrap="squar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Analyze plan adoption dynamics and retention metrics to identify opportunities for revenue growth through upselling, cross-selling, and pricing adjustments.</a:t>
            </a:r>
            <a:endParaRPr lang="en-US" sz="1698" dirty="0"/>
          </a:p>
        </p:txBody>
      </p:sp>
      <p:sp>
        <p:nvSpPr>
          <p:cNvPr id="12" name="Shape 10"/>
          <p:cNvSpPr/>
          <p:nvPr/>
        </p:nvSpPr>
        <p:spPr>
          <a:xfrm>
            <a:off x="2202061" y="4667369"/>
            <a:ext cx="10226278" cy="1653540"/>
          </a:xfrm>
          <a:prstGeom prst="rect">
            <a:avLst/>
          </a:prstGeom>
          <a:solidFill>
            <a:srgbClr val="FFFFFF">
              <a:alpha val="4000"/>
            </a:srgbClr>
          </a:solidFill>
          <a:ln/>
        </p:spPr>
        <p:txBody>
          <a:bodyPr/>
          <a:lstStyle/>
          <a:p>
            <a:endParaRPr lang="en-US"/>
          </a:p>
        </p:txBody>
      </p:sp>
      <p:sp>
        <p:nvSpPr>
          <p:cNvPr id="13" name="Text 11"/>
          <p:cNvSpPr/>
          <p:nvPr/>
        </p:nvSpPr>
        <p:spPr>
          <a:xfrm>
            <a:off x="2417564" y="4804291"/>
            <a:ext cx="4678323" cy="344924"/>
          </a:xfrm>
          <a:prstGeom prst="rect">
            <a:avLst/>
          </a:prstGeom>
          <a:noFill/>
          <a:ln/>
        </p:spPr>
        <p:txBody>
          <a:bodyPr wrap="non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Product Innovation</a:t>
            </a:r>
            <a:endParaRPr lang="en-US" sz="1698" dirty="0"/>
          </a:p>
        </p:txBody>
      </p:sp>
      <p:sp>
        <p:nvSpPr>
          <p:cNvPr id="14" name="Text 12"/>
          <p:cNvSpPr/>
          <p:nvPr/>
        </p:nvSpPr>
        <p:spPr>
          <a:xfrm>
            <a:off x="7534513" y="4804291"/>
            <a:ext cx="4678323" cy="1379696"/>
          </a:xfrm>
          <a:prstGeom prst="rect">
            <a:avLst/>
          </a:prstGeom>
          <a:noFill/>
          <a:ln/>
        </p:spPr>
        <p:txBody>
          <a:bodyPr wrap="squar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Align product development initiatives with customer insights to introduce new features, content, or plan offerings that address evolving customer needs.</a:t>
            </a:r>
            <a:endParaRPr lang="en-US" sz="1698" dirty="0"/>
          </a:p>
        </p:txBody>
      </p:sp>
      <p:sp>
        <p:nvSpPr>
          <p:cNvPr id="15" name="Shape 13"/>
          <p:cNvSpPr/>
          <p:nvPr/>
        </p:nvSpPr>
        <p:spPr>
          <a:xfrm>
            <a:off x="2202061" y="6320909"/>
            <a:ext cx="10226278" cy="1308616"/>
          </a:xfrm>
          <a:prstGeom prst="rect">
            <a:avLst/>
          </a:prstGeom>
          <a:solidFill>
            <a:srgbClr val="000000">
              <a:alpha val="4000"/>
            </a:srgbClr>
          </a:solidFill>
          <a:ln/>
        </p:spPr>
        <p:txBody>
          <a:bodyPr/>
          <a:lstStyle/>
          <a:p>
            <a:endParaRPr lang="en-US"/>
          </a:p>
        </p:txBody>
      </p:sp>
      <p:sp>
        <p:nvSpPr>
          <p:cNvPr id="16" name="Text 14"/>
          <p:cNvSpPr/>
          <p:nvPr/>
        </p:nvSpPr>
        <p:spPr>
          <a:xfrm>
            <a:off x="2417564" y="6457831"/>
            <a:ext cx="4678323" cy="344924"/>
          </a:xfrm>
          <a:prstGeom prst="rect">
            <a:avLst/>
          </a:prstGeom>
          <a:noFill/>
          <a:ln/>
        </p:spPr>
        <p:txBody>
          <a:bodyPr wrap="non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Competitive Differentiation</a:t>
            </a:r>
            <a:endParaRPr lang="en-US" sz="1698" dirty="0"/>
          </a:p>
        </p:txBody>
      </p:sp>
      <p:sp>
        <p:nvSpPr>
          <p:cNvPr id="17" name="Text 15"/>
          <p:cNvSpPr/>
          <p:nvPr/>
        </p:nvSpPr>
        <p:spPr>
          <a:xfrm>
            <a:off x="7534513" y="6457831"/>
            <a:ext cx="4678323" cy="1034772"/>
          </a:xfrm>
          <a:prstGeom prst="rect">
            <a:avLst/>
          </a:prstGeom>
          <a:noFill/>
          <a:ln/>
        </p:spPr>
        <p:txBody>
          <a:bodyPr wrap="squar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Utilize insights to develop unique value propositions and market positioning strategies that set Foodie-Fi apart from competitors.</a:t>
            </a:r>
            <a:endParaRPr lang="en-US" sz="169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1004</Words>
  <Application>Microsoft Office PowerPoint</Application>
  <PresentationFormat>Custom</PresentationFormat>
  <Paragraphs>68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Raz Muhammad</cp:lastModifiedBy>
  <cp:revision>3</cp:revision>
  <dcterms:created xsi:type="dcterms:W3CDTF">2024-05-14T11:05:49Z</dcterms:created>
  <dcterms:modified xsi:type="dcterms:W3CDTF">2024-05-14T12:05:23Z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2024-05-14T11:09:07Z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c6db2123-adc5-4dca-bc48-ffc5be75788f</vt:lpwstr>
  </property>
  <property fmtid="{D5CDD505-2E9C-101B-9397-08002B2CF9AE}" pid="7" name="MSIP_Label_defa4170-0d19-0005-0004-bc88714345d2_ActionId">
    <vt:lpwstr>67928d3a-0b47-43e0-88b8-df118564f582</vt:lpwstr>
  </property>
  <property fmtid="{D5CDD505-2E9C-101B-9397-08002B2CF9AE}" pid="8" name="MSIP_Label_defa4170-0d19-0005-0004-bc88714345d2_ContentBits">
    <vt:lpwstr>0</vt:lpwstr>
  </property>
</Properties>
</file>