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95" r:id="rId4"/>
    <p:sldId id="301" r:id="rId5"/>
    <p:sldId id="264" r:id="rId6"/>
    <p:sldId id="294" r:id="rId7"/>
    <p:sldId id="297" r:id="rId8"/>
    <p:sldId id="296" r:id="rId9"/>
    <p:sldId id="298" r:id="rId10"/>
    <p:sldId id="299" r:id="rId11"/>
    <p:sldId id="300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0fc9f71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0fc9f71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9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83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7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1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9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5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6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6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0546-4E1C-4DA7-B8A3-0EED4C875094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548A-6BBC-4EBB-975A-8F79A7A042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85" y="1875790"/>
            <a:ext cx="8720455" cy="207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 b="1" dirty="0">
                <a:solidFill>
                  <a:srgbClr val="741B47"/>
                </a:solidFill>
              </a:rPr>
              <a:t>Data Analysis</a:t>
            </a:r>
            <a:endParaRPr sz="3600" b="1" dirty="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4899D-0D46-B3DD-B095-B5194DF57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D7C3-2282-5D3F-A286-343B0E91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06F9-1E3F-B7F4-6B9B-653E53FD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Outcome is the absentee.</a:t>
            </a:r>
          </a:p>
          <a:p>
            <a:r>
              <a:rPr lang="en-US" sz="2700" dirty="0"/>
              <a:t>Identify Dependent and Independent Variables.</a:t>
            </a:r>
          </a:p>
          <a:p>
            <a:r>
              <a:rPr lang="en-US" sz="2700" dirty="0"/>
              <a:t>What variables will have more impact?</a:t>
            </a:r>
          </a:p>
          <a:p>
            <a:r>
              <a:rPr lang="en-US" sz="2700" dirty="0"/>
              <a:t>Which ones will not affect the outcome?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3757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2AAB5-646D-FB79-990B-6EB55A30C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B1D2-303A-4287-9C51-2333BF74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</a:p>
        </p:txBody>
      </p:sp>
      <p:pic>
        <p:nvPicPr>
          <p:cNvPr id="5" name="Content Placeholder 4" descr="A diagram of machine learning&#10;&#10;Description automatically generated">
            <a:extLst>
              <a:ext uri="{FF2B5EF4-FFF2-40B4-BE49-F238E27FC236}">
                <a16:creationId xmlns:a16="http://schemas.microsoft.com/office/drawing/2014/main" id="{F9619FE3-1B95-252F-B5E6-0A5C9B94E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271" y="1370013"/>
            <a:ext cx="4359458" cy="3262312"/>
          </a:xfrm>
        </p:spPr>
      </p:pic>
    </p:spTree>
    <p:extLst>
      <p:ext uri="{BB962C8B-B14F-4D97-AF65-F5344CB8AC3E}">
        <p14:creationId xmlns:p14="http://schemas.microsoft.com/office/powerpoint/2010/main" val="32058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1AC12-450A-4A0D-31BD-7E0E7F1EC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C057-47B4-8B7C-2B7A-FA1194B7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57BD-42CF-EB0F-A833-5CE458A3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Plays a crucial role in data science.</a:t>
            </a:r>
          </a:p>
          <a:p>
            <a:r>
              <a:rPr lang="en-US" sz="2700" dirty="0"/>
              <a:t>Collecting raw data.</a:t>
            </a:r>
          </a:p>
          <a:p>
            <a:r>
              <a:rPr lang="en-US" sz="2700" dirty="0"/>
              <a:t>Finding patterns.</a:t>
            </a:r>
          </a:p>
          <a:p>
            <a:r>
              <a:rPr lang="en-US" sz="2700" dirty="0"/>
              <a:t>Drawing conclusions and decision making.</a:t>
            </a:r>
          </a:p>
          <a:p>
            <a:r>
              <a:rPr lang="en-US" sz="2700" dirty="0"/>
              <a:t>Requires attention to detail.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6920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A good data scientist must:</a:t>
            </a:r>
          </a:p>
          <a:p>
            <a:r>
              <a:rPr lang="en-US" sz="2700" dirty="0"/>
              <a:t>be able to manage information</a:t>
            </a:r>
          </a:p>
          <a:p>
            <a:r>
              <a:rPr lang="en-US" sz="2700" dirty="0"/>
              <a:t>have a substantial amount of mathematical and statistical tools.</a:t>
            </a:r>
          </a:p>
          <a:p>
            <a:r>
              <a:rPr lang="en-US" sz="2700" dirty="0"/>
              <a:t>present results in the most intuitive way.</a:t>
            </a:r>
          </a:p>
          <a:p>
            <a:r>
              <a:rPr lang="en-US" sz="2700" dirty="0"/>
              <a:t>be able to tackle the problem in a business perspective.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1540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EC29C-69F3-D249-C96F-76BB89B8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330A-107D-F83C-B71F-6391887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231B-1B17-F0CB-03B2-E5B05F44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Focus on the business problem.</a:t>
            </a:r>
          </a:p>
          <a:p>
            <a:r>
              <a:rPr lang="en-US" sz="2700" dirty="0"/>
              <a:t>Look into the dataset.</a:t>
            </a:r>
          </a:p>
          <a:p>
            <a:r>
              <a:rPr lang="en-US" sz="2700" dirty="0"/>
              <a:t>Apply appropriate models.</a:t>
            </a:r>
          </a:p>
          <a:p>
            <a:r>
              <a:rPr lang="en-US" sz="2700" dirty="0"/>
              <a:t>Visualization.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95832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9CB1A-44B6-AFAF-9F05-0E6D8FF19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7EB3-5D17-C6A5-D080-65A539DA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Absenteeism (A case study)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4523-50E3-FC7C-CECA-19CC19A2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Corporate employees productivity.</a:t>
            </a:r>
          </a:p>
          <a:p>
            <a:r>
              <a:rPr lang="en-GB" sz="2700" dirty="0"/>
              <a:t>Higher competitiveness: Increased pressure.</a:t>
            </a:r>
          </a:p>
          <a:p>
            <a:r>
              <a:rPr lang="en-GB" sz="2700" dirty="0"/>
              <a:t>Unachievable business goals: Raised stress levels.</a:t>
            </a:r>
          </a:p>
          <a:p>
            <a:r>
              <a:rPr lang="en-GB" sz="2700" dirty="0"/>
              <a:t>Elevated risk of unemployment: Raised stress levels.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63841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CD82A-F0B0-FD6A-4B6A-08DCE35B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6CB8-A33E-A546-450B-BF1D60DB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Absenteeism (A case study)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6D02-D75B-9E0C-534A-5C44C938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700" dirty="0"/>
              <a:t>What factors lead to employee absence from work?</a:t>
            </a:r>
          </a:p>
          <a:p>
            <a:r>
              <a:rPr lang="en-GB" sz="2700" dirty="0"/>
              <a:t>Knowing beforehand can increase productivity.</a:t>
            </a:r>
          </a:p>
          <a:p>
            <a:r>
              <a:rPr lang="en-GB" sz="2700" dirty="0"/>
              <a:t>Definition: Absenteeism from work during normal working hours, resulting in temporary incapacity to execute regular working activity.</a:t>
            </a:r>
          </a:p>
          <a:p>
            <a:r>
              <a:rPr lang="en-GB" sz="2700" dirty="0"/>
              <a:t>Need to predict how an employee will be absent or not.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9297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A8E-2A4E-C940-F07D-40423DF9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absenteeism?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0FF6-63DD-9979-DE3C-F4B269E5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Explore whether a person presenting certain characteristics is expected to be away from work at some point in time or not.</a:t>
            </a:r>
          </a:p>
          <a:p>
            <a:r>
              <a:rPr lang="en-US" sz="2700" dirty="0"/>
              <a:t>How far they live from workplace?</a:t>
            </a:r>
          </a:p>
          <a:p>
            <a:r>
              <a:rPr lang="en-US" sz="2700" dirty="0"/>
              <a:t>How many children and pets?</a:t>
            </a:r>
          </a:p>
          <a:p>
            <a:r>
              <a:rPr lang="en-US" sz="2700"/>
              <a:t>Higher education?</a:t>
            </a:r>
          </a:p>
        </p:txBody>
      </p:sp>
    </p:spTree>
    <p:extLst>
      <p:ext uri="{BB962C8B-B14F-4D97-AF65-F5344CB8AC3E}">
        <p14:creationId xmlns:p14="http://schemas.microsoft.com/office/powerpoint/2010/main" val="199808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47E47-2304-DB54-64D1-076B2E39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2A03-BCF3-3F38-1200-780D98E7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 to predict Outcomes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1165-19E3-E22E-5984-9F8288D7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Outcome is the absentee.</a:t>
            </a:r>
          </a:p>
          <a:p>
            <a:r>
              <a:rPr lang="en-US" sz="2700" dirty="0"/>
              <a:t>Identify Dependent and Independent Variables.</a:t>
            </a:r>
          </a:p>
          <a:p>
            <a:r>
              <a:rPr lang="en-US" sz="2700" dirty="0"/>
              <a:t>What variables will have more impact?</a:t>
            </a:r>
          </a:p>
          <a:p>
            <a:r>
              <a:rPr lang="en-US" sz="2700" dirty="0"/>
              <a:t>Which ones will not affect the outcome.</a:t>
            </a:r>
          </a:p>
        </p:txBody>
      </p:sp>
    </p:spTree>
    <p:extLst>
      <p:ext uri="{BB962C8B-B14F-4D97-AF65-F5344CB8AC3E}">
        <p14:creationId xmlns:p14="http://schemas.microsoft.com/office/powerpoint/2010/main" val="3172045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282</Words>
  <Application>Microsoft Office PowerPoint</Application>
  <PresentationFormat>On-screen Show (16:9)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Simple Light</vt:lpstr>
      <vt:lpstr>Office Theme</vt:lpstr>
      <vt:lpstr>PowerPoint Presentation</vt:lpstr>
      <vt:lpstr>Data Science</vt:lpstr>
      <vt:lpstr>Data Analysis</vt:lpstr>
      <vt:lpstr>Data Scientist</vt:lpstr>
      <vt:lpstr>Data Scientist</vt:lpstr>
      <vt:lpstr>Absenteeism (A case study)</vt:lpstr>
      <vt:lpstr>Absenteeism (A case study) Cont.</vt:lpstr>
      <vt:lpstr>How to measure absenteeism?</vt:lpstr>
      <vt:lpstr>Analyze Data to predict Outcomes</vt:lpstr>
      <vt:lpstr>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Osama Subhani</cp:lastModifiedBy>
  <cp:revision>9</cp:revision>
  <dcterms:created xsi:type="dcterms:W3CDTF">2019-09-17T16:59:14Z</dcterms:created>
  <dcterms:modified xsi:type="dcterms:W3CDTF">2024-12-11T08:23:59Z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