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301" r:id="rId4"/>
    <p:sldId id="264" r:id="rId5"/>
    <p:sldId id="294" r:id="rId6"/>
    <p:sldId id="30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0fc9f71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0fc9f71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8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1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9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5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6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85" y="1875790"/>
            <a:ext cx="8720455" cy="207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 b="1" dirty="0">
                <a:solidFill>
                  <a:srgbClr val="741B47"/>
                </a:solidFill>
              </a:rPr>
              <a:t>Interquartile Range - Outlier Detection</a:t>
            </a:r>
            <a:endParaRPr sz="3600" b="1" dirty="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1AC12-450A-4A0D-31BD-7E0E7F1EC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C057-47B4-8B7C-2B7A-FA1194B7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57BD-42CF-EB0F-A833-5CE458A3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242424"/>
                </a:solidFill>
                <a:effectLst/>
                <a:latin typeface="source-serif-pro"/>
              </a:rPr>
              <a:t>The Interquartile Range, or IQR, is a measure of statistical dispersion. It represents the range within which the middle 50% of the data falls. To calculate the IQR, you need to find the difference between the 75th percentile (Q3) and the 25th percentile (Q1).</a:t>
            </a:r>
          </a:p>
          <a:p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IQR = Q3 — Q1</a:t>
            </a:r>
            <a:endParaRPr lang="en-GB" sz="2000" dirty="0">
              <a:solidFill>
                <a:srgbClr val="242424"/>
              </a:solidFill>
              <a:latin typeface="source-serif-pro"/>
            </a:endParaRPr>
          </a:p>
          <a:p>
            <a:r>
              <a:rPr lang="en-GB" sz="2000" b="0" i="0" dirty="0">
                <a:solidFill>
                  <a:srgbClr val="242424"/>
                </a:solidFill>
                <a:effectLst/>
                <a:latin typeface="source-serif-pro"/>
              </a:rPr>
              <a:t>To identify outliers using the IQR method, we establish two boundaries:</a:t>
            </a:r>
          </a:p>
          <a:p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Lower Bound: Q1–1.5 * IQR</a:t>
            </a:r>
          </a:p>
          <a:p>
            <a:r>
              <a:rPr lang="en-GB" sz="2000" b="0" i="0" dirty="0">
                <a:solidFill>
                  <a:srgbClr val="242424"/>
                </a:solidFill>
                <a:effectLst/>
                <a:latin typeface="source-serif-pro"/>
              </a:rPr>
              <a:t>Upper Bound: Q3 + 1.5 * IQR</a:t>
            </a:r>
          </a:p>
        </p:txBody>
      </p:sp>
    </p:spTree>
    <p:extLst>
      <p:ext uri="{BB962C8B-B14F-4D97-AF65-F5344CB8AC3E}">
        <p14:creationId xmlns:p14="http://schemas.microsoft.com/office/powerpoint/2010/main" val="69201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i="0" dirty="0">
                <a:solidFill>
                  <a:srgbClr val="242424"/>
                </a:solidFill>
                <a:effectLst/>
                <a:latin typeface="source-serif-pro"/>
              </a:rPr>
              <a:t>Any data point that falls below the lower bound (Q1–1.5 * IQR) is considered an outlier.</a:t>
            </a:r>
          </a:p>
          <a:p>
            <a:r>
              <a:rPr lang="en-GB" sz="2000" i="0" dirty="0">
                <a:solidFill>
                  <a:srgbClr val="242424"/>
                </a:solidFill>
                <a:effectLst/>
                <a:latin typeface="source-serif-pro"/>
              </a:rPr>
              <a:t>Conversely, any data point that exceeds the upper bound (Q3 + 1.5 * IQR) is also considered an outlier.</a:t>
            </a:r>
          </a:p>
          <a:p>
            <a:r>
              <a:rPr lang="en-GB" sz="2000" dirty="0">
                <a:solidFill>
                  <a:srgbClr val="242424"/>
                </a:solidFill>
                <a:latin typeface="source-serif-pro"/>
              </a:rPr>
              <a:t>Effective in skewed data.</a:t>
            </a:r>
          </a:p>
          <a:p>
            <a:r>
              <a:rPr lang="en-GB" sz="2000" dirty="0">
                <a:solidFill>
                  <a:srgbClr val="242424"/>
                </a:solidFill>
                <a:latin typeface="source-serif-pro"/>
              </a:rPr>
              <a:t>E</a:t>
            </a:r>
            <a:r>
              <a:rPr lang="en-GB" sz="2000" b="0" i="0" dirty="0">
                <a:solidFill>
                  <a:srgbClr val="242424"/>
                </a:solidFill>
                <a:effectLst/>
                <a:latin typeface="source-serif-pro"/>
              </a:rPr>
              <a:t>asy to implement and interpret.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4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EC29C-69F3-D249-C96F-76BB89B8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330A-107D-F83C-B71F-6391887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IQR Cont.</a:t>
            </a:r>
          </a:p>
        </p:txBody>
      </p:sp>
      <p:pic>
        <p:nvPicPr>
          <p:cNvPr id="5" name="Content Placeholder 4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FC581BC-9325-A7A6-6AAC-6854A6133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653" y="1370013"/>
            <a:ext cx="6540693" cy="3262312"/>
          </a:xfrm>
        </p:spPr>
      </p:pic>
    </p:spTree>
    <p:extLst>
      <p:ext uri="{BB962C8B-B14F-4D97-AF65-F5344CB8AC3E}">
        <p14:creationId xmlns:p14="http://schemas.microsoft.com/office/powerpoint/2010/main" val="29583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B011F-0988-6CE1-7566-B160E589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D652-2C2B-AA5A-3C89-7ED0441A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7" name="Content Placeholder 6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B4D5191B-59BC-AABA-A2ED-7EA5D8DAB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111" y="1370013"/>
            <a:ext cx="4351778" cy="3262312"/>
          </a:xfrm>
        </p:spPr>
      </p:pic>
    </p:spTree>
    <p:extLst>
      <p:ext uri="{BB962C8B-B14F-4D97-AF65-F5344CB8AC3E}">
        <p14:creationId xmlns:p14="http://schemas.microsoft.com/office/powerpoint/2010/main" val="6104739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153</Words>
  <Application>Microsoft Office PowerPoint</Application>
  <PresentationFormat>On-screen Show (16:9)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source-serif-pro</vt:lpstr>
      <vt:lpstr>Simple Light</vt:lpstr>
      <vt:lpstr>Office Theme</vt:lpstr>
      <vt:lpstr>PowerPoint Presentation</vt:lpstr>
      <vt:lpstr>IQR</vt:lpstr>
      <vt:lpstr>IQR Cont.</vt:lpstr>
      <vt:lpstr>IQR Cont.</vt:lpstr>
      <vt:lpstr>Box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Osama Subhani</cp:lastModifiedBy>
  <cp:revision>10</cp:revision>
  <dcterms:created xsi:type="dcterms:W3CDTF">2019-09-17T16:59:14Z</dcterms:created>
  <dcterms:modified xsi:type="dcterms:W3CDTF">2024-12-11T09:24:00Z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