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9" r:id="rId4"/>
    <p:sldId id="270" r:id="rId5"/>
  </p:sldIdLst>
  <p:sldSz cx="12192000" cy="6858000"/>
  <p:notesSz cx="12192000" cy="6858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912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0" y="0"/>
            <a:ext cx="12192000" cy="6857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540635" y="2776312"/>
            <a:ext cx="2063988" cy="635000"/>
          </a:xfrm>
          <a:prstGeom prst="rect">
            <a:avLst/>
          </a:prstGeom>
        </p:spPr>
        <p:txBody>
          <a:bodyPr wrap="square" lIns="0" tIns="31750" rIns="0" bIns="0" rtlCol="0">
            <a:noAutofit/>
          </a:bodyPr>
          <a:lstStyle/>
          <a:p>
            <a:pPr marL="12700">
              <a:lnSpc>
                <a:spcPts val="5000"/>
              </a:lnSpc>
            </a:pPr>
            <a:r>
              <a:rPr sz="4800" b="1" spc="-223" dirty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sz="3850" b="1" spc="-223" dirty="0">
                <a:solidFill>
                  <a:srgbClr val="FFFFFF"/>
                </a:solidFill>
                <a:latin typeface="Times New Roman"/>
                <a:cs typeface="Times New Roman"/>
              </a:rPr>
              <a:t>OURSE</a:t>
            </a:r>
            <a:endParaRPr sz="385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56201" y="2776312"/>
            <a:ext cx="1836519" cy="635000"/>
          </a:xfrm>
          <a:prstGeom prst="rect">
            <a:avLst/>
          </a:prstGeom>
        </p:spPr>
        <p:txBody>
          <a:bodyPr wrap="square" lIns="0" tIns="31750" rIns="0" bIns="0" rtlCol="0">
            <a:noAutofit/>
          </a:bodyPr>
          <a:lstStyle/>
          <a:p>
            <a:pPr marL="12700">
              <a:lnSpc>
                <a:spcPts val="5000"/>
              </a:lnSpc>
            </a:pPr>
            <a:r>
              <a:rPr sz="3850" b="1" spc="-172" dirty="0">
                <a:solidFill>
                  <a:srgbClr val="FFFFFF"/>
                </a:solidFill>
                <a:latin typeface="Times New Roman"/>
                <a:cs typeface="Times New Roman"/>
              </a:rPr>
              <a:t>NOTES</a:t>
            </a:r>
            <a:r>
              <a:rPr sz="4800" b="1" spc="-172" dirty="0">
                <a:solidFill>
                  <a:srgbClr val="FFFFFF"/>
                </a:solidFill>
                <a:latin typeface="Times New Roman"/>
                <a:cs typeface="Times New Roman"/>
              </a:rPr>
              <a:t>:</a:t>
            </a:r>
            <a:endParaRPr sz="48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42912" y="2776312"/>
            <a:ext cx="3896488" cy="635000"/>
          </a:xfrm>
          <a:prstGeom prst="rect">
            <a:avLst/>
          </a:prstGeom>
        </p:spPr>
        <p:txBody>
          <a:bodyPr wrap="square" lIns="0" tIns="31750" rIns="0" bIns="0" rtlCol="0">
            <a:noAutofit/>
          </a:bodyPr>
          <a:lstStyle/>
          <a:p>
            <a:pPr marL="12700">
              <a:lnSpc>
                <a:spcPts val="5000"/>
              </a:lnSpc>
            </a:pPr>
            <a:r>
              <a:rPr lang="en-US" sz="4800" b="1" spc="-231" dirty="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lang="en-US" sz="3850" b="1" spc="-231" dirty="0">
                <a:solidFill>
                  <a:srgbClr val="FFFFFF"/>
                </a:solidFill>
                <a:latin typeface="Times New Roman"/>
                <a:cs typeface="Times New Roman"/>
              </a:rPr>
              <a:t>ATA </a:t>
            </a:r>
            <a:r>
              <a:rPr lang="en-US" sz="4800" b="1" spc="-231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lang="en-US" sz="3850" b="1" spc="-231" dirty="0">
                <a:solidFill>
                  <a:srgbClr val="FFFFFF"/>
                </a:solidFill>
                <a:latin typeface="Times New Roman"/>
                <a:cs typeface="Times New Roman"/>
              </a:rPr>
              <a:t>CIENCE</a:t>
            </a:r>
            <a:endParaRPr sz="3850" dirty="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800981" y="3606746"/>
            <a:ext cx="2665105" cy="513080"/>
          </a:xfrm>
          <a:prstGeom prst="rect">
            <a:avLst/>
          </a:prstGeom>
        </p:spPr>
        <p:txBody>
          <a:bodyPr wrap="square" lIns="0" tIns="25654" rIns="0" bIns="0" rtlCol="0">
            <a:noAutofit/>
          </a:bodyPr>
          <a:lstStyle/>
          <a:p>
            <a:pPr marL="12700">
              <a:lnSpc>
                <a:spcPts val="4040"/>
              </a:lnSpc>
            </a:pPr>
            <a:r>
              <a:rPr lang="en-US" sz="3850" b="1" spc="-262" dirty="0">
                <a:solidFill>
                  <a:srgbClr val="FFFFFF"/>
                </a:solidFill>
                <a:latin typeface="Times New Roman"/>
                <a:cs typeface="Times New Roman"/>
              </a:rPr>
              <a:t>WRAP-UP</a:t>
            </a:r>
            <a:endParaRPr sz="385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object 98"/>
          <p:cNvSpPr/>
          <p:nvPr/>
        </p:nvSpPr>
        <p:spPr>
          <a:xfrm>
            <a:off x="6749426" y="1342643"/>
            <a:ext cx="2170178" cy="12128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b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99" name="object 99"/>
          <p:cNvSpPr/>
          <p:nvPr/>
        </p:nvSpPr>
        <p:spPr>
          <a:xfrm>
            <a:off x="7308734" y="1886712"/>
            <a:ext cx="1470389" cy="4436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b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0" name="object 100"/>
          <p:cNvSpPr/>
          <p:nvPr/>
        </p:nvSpPr>
        <p:spPr>
          <a:xfrm>
            <a:off x="6752474" y="1395984"/>
            <a:ext cx="2100407" cy="1141526"/>
          </a:xfrm>
          <a:custGeom>
            <a:avLst/>
            <a:gdLst/>
            <a:ahLst/>
            <a:cxnLst/>
            <a:rect l="l" t="t" r="r" b="b"/>
            <a:pathLst>
              <a:path w="3073908" h="1635252">
                <a:moveTo>
                  <a:pt x="2734437" y="0"/>
                </a:moveTo>
                <a:lnTo>
                  <a:pt x="0" y="0"/>
                </a:lnTo>
                <a:lnTo>
                  <a:pt x="339471" y="817626"/>
                </a:lnTo>
                <a:lnTo>
                  <a:pt x="0" y="1635252"/>
                </a:lnTo>
                <a:lnTo>
                  <a:pt x="2734437" y="1635252"/>
                </a:lnTo>
                <a:lnTo>
                  <a:pt x="3073908" y="817626"/>
                </a:lnTo>
                <a:lnTo>
                  <a:pt x="2734437" y="0"/>
                </a:lnTo>
                <a:close/>
              </a:path>
            </a:pathLst>
          </a:custGeom>
          <a:solidFill>
            <a:srgbClr val="2C4957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+mj-lt"/>
              </a:rPr>
              <a:t>04</a:t>
            </a:r>
          </a:p>
          <a:p>
            <a:pPr algn="ctr"/>
            <a:r>
              <a:rPr lang="en-US" b="1" dirty="0">
                <a:solidFill>
                  <a:schemeClr val="bg1"/>
                </a:solidFill>
                <a:latin typeface="+mj-lt"/>
              </a:rPr>
              <a:t>Modeling the</a:t>
            </a:r>
          </a:p>
          <a:p>
            <a:pPr algn="ctr"/>
            <a:r>
              <a:rPr lang="en-US" b="1" dirty="0">
                <a:solidFill>
                  <a:schemeClr val="bg1"/>
                </a:solidFill>
                <a:latin typeface="+mj-lt"/>
              </a:rPr>
              <a:t>data</a:t>
            </a:r>
          </a:p>
        </p:txBody>
      </p:sp>
      <p:sp>
        <p:nvSpPr>
          <p:cNvPr id="101" name="object 101"/>
          <p:cNvSpPr/>
          <p:nvPr/>
        </p:nvSpPr>
        <p:spPr>
          <a:xfrm>
            <a:off x="4920626" y="1342643"/>
            <a:ext cx="2170178" cy="12128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b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2" name="object 102"/>
          <p:cNvSpPr/>
          <p:nvPr/>
        </p:nvSpPr>
        <p:spPr>
          <a:xfrm>
            <a:off x="5828930" y="1886712"/>
            <a:ext cx="990326" cy="4436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b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3" name="object 103"/>
          <p:cNvSpPr/>
          <p:nvPr/>
        </p:nvSpPr>
        <p:spPr>
          <a:xfrm>
            <a:off x="4923674" y="1395984"/>
            <a:ext cx="2100407" cy="1141526"/>
          </a:xfrm>
          <a:custGeom>
            <a:avLst/>
            <a:gdLst/>
            <a:ahLst/>
            <a:cxnLst/>
            <a:rect l="l" t="t" r="r" b="b"/>
            <a:pathLst>
              <a:path w="3073908" h="1635252">
                <a:moveTo>
                  <a:pt x="2734437" y="0"/>
                </a:moveTo>
                <a:lnTo>
                  <a:pt x="0" y="0"/>
                </a:lnTo>
                <a:lnTo>
                  <a:pt x="339471" y="817626"/>
                </a:lnTo>
                <a:lnTo>
                  <a:pt x="0" y="1635252"/>
                </a:lnTo>
                <a:lnTo>
                  <a:pt x="2734437" y="1635252"/>
                </a:lnTo>
                <a:lnTo>
                  <a:pt x="3073908" y="817626"/>
                </a:lnTo>
                <a:lnTo>
                  <a:pt x="2734437" y="0"/>
                </a:lnTo>
                <a:close/>
              </a:path>
            </a:pathLst>
          </a:custGeom>
          <a:solidFill>
            <a:srgbClr val="486A75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+mj-lt"/>
              </a:rPr>
              <a:t>03</a:t>
            </a:r>
          </a:p>
          <a:p>
            <a:pPr algn="ctr"/>
            <a:r>
              <a:rPr lang="en-US" b="1" dirty="0">
                <a:solidFill>
                  <a:schemeClr val="bg1"/>
                </a:solidFill>
                <a:latin typeface="+mj-lt"/>
              </a:rPr>
              <a:t>Exploring the</a:t>
            </a:r>
          </a:p>
          <a:p>
            <a:pPr algn="ctr"/>
            <a:r>
              <a:rPr lang="en-US" b="1" dirty="0">
                <a:solidFill>
                  <a:schemeClr val="bg1"/>
                </a:solidFill>
                <a:latin typeface="+mj-lt"/>
              </a:rPr>
              <a:t>data</a:t>
            </a:r>
          </a:p>
          <a:p>
            <a:endParaRPr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4" name="object 104"/>
          <p:cNvSpPr/>
          <p:nvPr/>
        </p:nvSpPr>
        <p:spPr>
          <a:xfrm>
            <a:off x="3062273" y="1342643"/>
            <a:ext cx="2170178" cy="12128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b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5" name="object 105"/>
          <p:cNvSpPr/>
          <p:nvPr/>
        </p:nvSpPr>
        <p:spPr>
          <a:xfrm>
            <a:off x="3889806" y="1886712"/>
            <a:ext cx="1009070" cy="44363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b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6" name="object 106"/>
          <p:cNvSpPr/>
          <p:nvPr/>
        </p:nvSpPr>
        <p:spPr>
          <a:xfrm>
            <a:off x="3065321" y="1395984"/>
            <a:ext cx="2100407" cy="1141526"/>
          </a:xfrm>
          <a:custGeom>
            <a:avLst/>
            <a:gdLst/>
            <a:ahLst/>
            <a:cxnLst/>
            <a:rect l="l" t="t" r="r" b="b"/>
            <a:pathLst>
              <a:path w="3073908" h="1635252">
                <a:moveTo>
                  <a:pt x="2734436" y="0"/>
                </a:moveTo>
                <a:lnTo>
                  <a:pt x="0" y="0"/>
                </a:lnTo>
                <a:lnTo>
                  <a:pt x="339470" y="817626"/>
                </a:lnTo>
                <a:lnTo>
                  <a:pt x="0" y="1635252"/>
                </a:lnTo>
                <a:lnTo>
                  <a:pt x="2734436" y="1635252"/>
                </a:lnTo>
                <a:lnTo>
                  <a:pt x="3073908" y="817626"/>
                </a:lnTo>
                <a:lnTo>
                  <a:pt x="2734436" y="0"/>
                </a:lnTo>
                <a:close/>
              </a:path>
            </a:pathLst>
          </a:custGeom>
          <a:solidFill>
            <a:srgbClr val="688586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+mj-lt"/>
              </a:rPr>
              <a:t>02</a:t>
            </a:r>
          </a:p>
          <a:p>
            <a:pPr algn="ctr"/>
            <a:r>
              <a:rPr lang="en-US" b="1" dirty="0">
                <a:solidFill>
                  <a:schemeClr val="bg1"/>
                </a:solidFill>
                <a:latin typeface="+mj-lt"/>
              </a:rPr>
              <a:t>Collecting the</a:t>
            </a:r>
          </a:p>
          <a:p>
            <a:pPr algn="ctr"/>
            <a:r>
              <a:rPr lang="en-US" b="1" dirty="0">
                <a:solidFill>
                  <a:schemeClr val="bg1"/>
                </a:solidFill>
                <a:latin typeface="+mj-lt"/>
              </a:rPr>
              <a:t>data</a:t>
            </a:r>
          </a:p>
        </p:txBody>
      </p:sp>
      <p:sp>
        <p:nvSpPr>
          <p:cNvPr id="107" name="object 107"/>
          <p:cNvSpPr/>
          <p:nvPr/>
        </p:nvSpPr>
        <p:spPr>
          <a:xfrm>
            <a:off x="1532774" y="1342643"/>
            <a:ext cx="1834863" cy="121280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b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8" name="object 108"/>
          <p:cNvSpPr/>
          <p:nvPr/>
        </p:nvSpPr>
        <p:spPr>
          <a:xfrm>
            <a:off x="1621166" y="1734324"/>
            <a:ext cx="1589103" cy="65639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9" name="object 109"/>
          <p:cNvSpPr/>
          <p:nvPr/>
        </p:nvSpPr>
        <p:spPr>
          <a:xfrm>
            <a:off x="1535822" y="1395984"/>
            <a:ext cx="1765092" cy="1141526"/>
          </a:xfrm>
          <a:custGeom>
            <a:avLst/>
            <a:gdLst/>
            <a:ahLst/>
            <a:cxnLst/>
            <a:rect l="l" t="t" r="r" b="b"/>
            <a:pathLst>
              <a:path w="2583180" h="1635252">
                <a:moveTo>
                  <a:pt x="0" y="0"/>
                </a:moveTo>
                <a:lnTo>
                  <a:pt x="0" y="1635252"/>
                </a:lnTo>
                <a:lnTo>
                  <a:pt x="2221738" y="1635252"/>
                </a:lnTo>
                <a:lnTo>
                  <a:pt x="2583180" y="817626"/>
                </a:lnTo>
                <a:lnTo>
                  <a:pt x="2221738" y="0"/>
                </a:lnTo>
                <a:lnTo>
                  <a:pt x="0" y="0"/>
                </a:lnTo>
                <a:close/>
              </a:path>
            </a:pathLst>
          </a:custGeom>
          <a:solidFill>
            <a:srgbClr val="96AD9F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+mj-lt"/>
              </a:rPr>
              <a:t>01</a:t>
            </a:r>
          </a:p>
          <a:p>
            <a:pPr algn="ctr"/>
            <a:r>
              <a:rPr lang="en-US" b="1" dirty="0">
                <a:solidFill>
                  <a:schemeClr val="bg1"/>
                </a:solidFill>
                <a:latin typeface="+mj-lt"/>
              </a:rPr>
              <a:t>Understand</a:t>
            </a:r>
          </a:p>
          <a:p>
            <a:pPr algn="ctr"/>
            <a:r>
              <a:rPr lang="en-US" b="1" dirty="0">
                <a:solidFill>
                  <a:schemeClr val="bg1"/>
                </a:solidFill>
                <a:latin typeface="+mj-lt"/>
              </a:rPr>
              <a:t>and define the problem</a:t>
            </a:r>
            <a:endParaRPr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7" name="object 97"/>
          <p:cNvSpPr/>
          <p:nvPr/>
        </p:nvSpPr>
        <p:spPr>
          <a:xfrm>
            <a:off x="0" y="161544"/>
            <a:ext cx="12192000" cy="638555"/>
          </a:xfrm>
          <a:custGeom>
            <a:avLst/>
            <a:gdLst/>
            <a:ahLst/>
            <a:cxnLst/>
            <a:rect l="l" t="t" r="r" b="b"/>
            <a:pathLst>
              <a:path w="12192000" h="638555">
                <a:moveTo>
                  <a:pt x="0" y="638555"/>
                </a:moveTo>
                <a:lnTo>
                  <a:pt x="12192000" y="638555"/>
                </a:lnTo>
                <a:lnTo>
                  <a:pt x="12192000" y="0"/>
                </a:lnTo>
                <a:lnTo>
                  <a:pt x="0" y="0"/>
                </a:lnTo>
                <a:lnTo>
                  <a:pt x="0" y="638555"/>
                </a:lnTo>
                <a:close/>
              </a:path>
            </a:pathLst>
          </a:custGeom>
          <a:solidFill>
            <a:srgbClr val="EAEEEB"/>
          </a:solidFill>
        </p:spPr>
        <p:txBody>
          <a:bodyPr wrap="square" lIns="0" tIns="0" rIns="0" bIns="0" rtlCol="0">
            <a:noAutofit/>
          </a:bodyPr>
          <a:lstStyle/>
          <a:p>
            <a:endParaRPr dirty="0">
              <a:latin typeface="+mj-lt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4139056" y="302132"/>
            <a:ext cx="3749738" cy="355842"/>
          </a:xfrm>
          <a:prstGeom prst="rect">
            <a:avLst/>
          </a:prstGeom>
        </p:spPr>
        <p:txBody>
          <a:bodyPr wrap="square" lIns="0" tIns="16922" rIns="0" bIns="0" rtlCol="0">
            <a:noAutofit/>
          </a:bodyPr>
          <a:lstStyle/>
          <a:p>
            <a:pPr marL="12700" algn="ctr">
              <a:lnSpc>
                <a:spcPts val="2665"/>
              </a:lnSpc>
            </a:pPr>
            <a:r>
              <a:rPr lang="en-US" sz="2500" b="1" spc="-11" dirty="0">
                <a:solidFill>
                  <a:srgbClr val="56555A"/>
                </a:solidFill>
                <a:latin typeface="+mj-lt"/>
                <a:cs typeface="Times New Roman"/>
              </a:rPr>
              <a:t>The Data Science Process</a:t>
            </a:r>
            <a:endParaRPr sz="2500" dirty="0">
              <a:latin typeface="+mj-lt"/>
              <a:cs typeface="Times New Roman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1763609" y="1891562"/>
            <a:ext cx="1426166" cy="408608"/>
          </a:xfrm>
          <a:prstGeom prst="rect">
            <a:avLst/>
          </a:prstGeom>
        </p:spPr>
        <p:txBody>
          <a:bodyPr wrap="square" lIns="0" tIns="13716" rIns="0" bIns="0" rtlCol="0">
            <a:noAutofit/>
          </a:bodyPr>
          <a:lstStyle/>
          <a:p>
            <a:pPr marL="386323" marR="404583" algn="ctr">
              <a:lnSpc>
                <a:spcPts val="2160"/>
              </a:lnSpc>
            </a:pPr>
            <a:endParaRPr sz="2000" b="1" dirty="0">
              <a:solidFill>
                <a:schemeClr val="bg1"/>
              </a:solidFill>
              <a:latin typeface="+mj-lt"/>
              <a:cs typeface="Times New Roman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4032807" y="2044590"/>
            <a:ext cx="775318" cy="195396"/>
          </a:xfrm>
          <a:prstGeom prst="rect">
            <a:avLst/>
          </a:prstGeom>
        </p:spPr>
        <p:txBody>
          <a:bodyPr wrap="square" lIns="0" tIns="13716" rIns="0" bIns="0" rtlCol="0">
            <a:noAutofit/>
          </a:bodyPr>
          <a:lstStyle/>
          <a:p>
            <a:pPr marL="12700">
              <a:lnSpc>
                <a:spcPts val="2160"/>
              </a:lnSpc>
            </a:pPr>
            <a:endParaRPr sz="2000" b="1" dirty="0">
              <a:solidFill>
                <a:schemeClr val="bg1"/>
              </a:solidFill>
              <a:latin typeface="+mj-lt"/>
              <a:cs typeface="Times New Roman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5972567" y="2044590"/>
            <a:ext cx="756151" cy="195396"/>
          </a:xfrm>
          <a:prstGeom prst="rect">
            <a:avLst/>
          </a:prstGeom>
        </p:spPr>
        <p:txBody>
          <a:bodyPr wrap="square" lIns="0" tIns="13716" rIns="0" bIns="0" rtlCol="0">
            <a:noAutofit/>
          </a:bodyPr>
          <a:lstStyle/>
          <a:p>
            <a:pPr marL="12700">
              <a:lnSpc>
                <a:spcPts val="2160"/>
              </a:lnSpc>
            </a:pPr>
            <a:endParaRPr sz="2000" b="1" dirty="0">
              <a:solidFill>
                <a:schemeClr val="bg1"/>
              </a:solidFill>
              <a:latin typeface="+mj-lt"/>
              <a:cs typeface="Times New Roman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7451737" y="2044590"/>
            <a:ext cx="1237348" cy="195396"/>
          </a:xfrm>
          <a:prstGeom prst="rect">
            <a:avLst/>
          </a:prstGeom>
        </p:spPr>
        <p:txBody>
          <a:bodyPr wrap="square" lIns="0" tIns="13716" rIns="0" bIns="0" rtlCol="0">
            <a:noAutofit/>
          </a:bodyPr>
          <a:lstStyle/>
          <a:p>
            <a:pPr marL="12700">
              <a:lnSpc>
                <a:spcPts val="2160"/>
              </a:lnSpc>
            </a:pPr>
            <a:endParaRPr sz="2000" b="1" dirty="0">
              <a:solidFill>
                <a:schemeClr val="bg1"/>
              </a:solidFill>
              <a:latin typeface="+mj-lt"/>
              <a:cs typeface="Times New Roman"/>
            </a:endParaRPr>
          </a:p>
        </p:txBody>
      </p:sp>
      <p:sp>
        <p:nvSpPr>
          <p:cNvPr id="147" name="object 100">
            <a:extLst>
              <a:ext uri="{FF2B5EF4-FFF2-40B4-BE49-F238E27FC236}">
                <a16:creationId xmlns:a16="http://schemas.microsoft.com/office/drawing/2014/main" id="{E8EDC19D-DD38-7C64-9AC7-3A46322867CE}"/>
              </a:ext>
            </a:extLst>
          </p:cNvPr>
          <p:cNvSpPr/>
          <p:nvPr/>
        </p:nvSpPr>
        <p:spPr>
          <a:xfrm>
            <a:off x="8610600" y="1390346"/>
            <a:ext cx="2100407" cy="1141526"/>
          </a:xfrm>
          <a:custGeom>
            <a:avLst/>
            <a:gdLst/>
            <a:ahLst/>
            <a:cxnLst/>
            <a:rect l="l" t="t" r="r" b="b"/>
            <a:pathLst>
              <a:path w="3073908" h="1635252">
                <a:moveTo>
                  <a:pt x="2734437" y="0"/>
                </a:moveTo>
                <a:lnTo>
                  <a:pt x="0" y="0"/>
                </a:lnTo>
                <a:lnTo>
                  <a:pt x="339471" y="817626"/>
                </a:lnTo>
                <a:lnTo>
                  <a:pt x="0" y="1635252"/>
                </a:lnTo>
                <a:lnTo>
                  <a:pt x="2734437" y="1635252"/>
                </a:lnTo>
                <a:lnTo>
                  <a:pt x="3073908" y="817626"/>
                </a:lnTo>
                <a:lnTo>
                  <a:pt x="2734437" y="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+mj-lt"/>
              </a:rPr>
              <a:t>05</a:t>
            </a:r>
          </a:p>
          <a:p>
            <a:pPr algn="ctr"/>
            <a:r>
              <a:rPr lang="en-US" b="1" dirty="0">
                <a:solidFill>
                  <a:schemeClr val="bg1"/>
                </a:solidFill>
                <a:latin typeface="+mj-lt"/>
              </a:rPr>
              <a:t>Interpreting the</a:t>
            </a:r>
          </a:p>
          <a:p>
            <a:pPr algn="ctr"/>
            <a:r>
              <a:rPr lang="en-US" b="1" dirty="0">
                <a:solidFill>
                  <a:schemeClr val="bg1"/>
                </a:solidFill>
                <a:latin typeface="+mj-lt"/>
              </a:rPr>
              <a:t>data</a:t>
            </a:r>
          </a:p>
        </p:txBody>
      </p:sp>
      <p:pic>
        <p:nvPicPr>
          <p:cNvPr id="150" name="Picture 149" descr="A group of logos and symbols&#10;&#10;Description automatically generated">
            <a:extLst>
              <a:ext uri="{FF2B5EF4-FFF2-40B4-BE49-F238E27FC236}">
                <a16:creationId xmlns:a16="http://schemas.microsoft.com/office/drawing/2014/main" id="{2264ECDB-B02E-3874-F790-EAD017F6CC8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0805" y="3022600"/>
            <a:ext cx="6886575" cy="33909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bject 33"/>
          <p:cNvSpPr/>
          <p:nvPr/>
        </p:nvSpPr>
        <p:spPr>
          <a:xfrm>
            <a:off x="0" y="161544"/>
            <a:ext cx="12192000" cy="638555"/>
          </a:xfrm>
          <a:custGeom>
            <a:avLst/>
            <a:gdLst/>
            <a:ahLst/>
            <a:cxnLst/>
            <a:rect l="l" t="t" r="r" b="b"/>
            <a:pathLst>
              <a:path w="12192000" h="638555">
                <a:moveTo>
                  <a:pt x="0" y="638555"/>
                </a:moveTo>
                <a:lnTo>
                  <a:pt x="12192000" y="638555"/>
                </a:lnTo>
                <a:lnTo>
                  <a:pt x="12192000" y="0"/>
                </a:lnTo>
                <a:lnTo>
                  <a:pt x="0" y="0"/>
                </a:lnTo>
                <a:lnTo>
                  <a:pt x="0" y="638555"/>
                </a:lnTo>
                <a:close/>
              </a:path>
            </a:pathLst>
          </a:custGeom>
          <a:solidFill>
            <a:srgbClr val="EAEEE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2819400" y="282656"/>
            <a:ext cx="6477000" cy="380796"/>
          </a:xfrm>
          <a:prstGeom prst="rect">
            <a:avLst/>
          </a:prstGeom>
        </p:spPr>
        <p:txBody>
          <a:bodyPr wrap="square" lIns="0" tIns="18891" rIns="0" bIns="0" rtlCol="0">
            <a:noAutofit/>
          </a:bodyPr>
          <a:lstStyle/>
          <a:p>
            <a:pPr marL="12700">
              <a:lnSpc>
                <a:spcPts val="2975"/>
              </a:lnSpc>
            </a:pPr>
            <a:r>
              <a:rPr lang="en-US" sz="2800" b="1" spc="95" dirty="0">
                <a:solidFill>
                  <a:srgbClr val="56555A"/>
                </a:solidFill>
                <a:latin typeface="Times New Roman"/>
                <a:cs typeface="Times New Roman"/>
              </a:rPr>
              <a:t>The Role of ChatGPT and Like Models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54B93C-514E-C165-A511-609D0D1E4944}"/>
              </a:ext>
            </a:extLst>
          </p:cNvPr>
          <p:cNvSpPr txBox="1"/>
          <p:nvPr/>
        </p:nvSpPr>
        <p:spPr>
          <a:xfrm>
            <a:off x="685800" y="1398134"/>
            <a:ext cx="104394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Took the tech world by storm in 2022.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Understand and Generate Text.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Addition of Data Analysis Tool.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Upload data files.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Perform Data Analysis.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Limited Access.</a:t>
            </a:r>
            <a:endParaRPr lang="en-PK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E340A7-08F3-57DC-E0CF-F0CB3CEDB6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bject 33">
            <a:extLst>
              <a:ext uri="{FF2B5EF4-FFF2-40B4-BE49-F238E27FC236}">
                <a16:creationId xmlns:a16="http://schemas.microsoft.com/office/drawing/2014/main" id="{A86042F4-7A62-F36D-8CD7-E37D35C4B683}"/>
              </a:ext>
            </a:extLst>
          </p:cNvPr>
          <p:cNvSpPr/>
          <p:nvPr/>
        </p:nvSpPr>
        <p:spPr>
          <a:xfrm>
            <a:off x="0" y="161544"/>
            <a:ext cx="12192000" cy="638555"/>
          </a:xfrm>
          <a:custGeom>
            <a:avLst/>
            <a:gdLst/>
            <a:ahLst/>
            <a:cxnLst/>
            <a:rect l="l" t="t" r="r" b="b"/>
            <a:pathLst>
              <a:path w="12192000" h="638555">
                <a:moveTo>
                  <a:pt x="0" y="638555"/>
                </a:moveTo>
                <a:lnTo>
                  <a:pt x="12192000" y="638555"/>
                </a:lnTo>
                <a:lnTo>
                  <a:pt x="12192000" y="0"/>
                </a:lnTo>
                <a:lnTo>
                  <a:pt x="0" y="0"/>
                </a:lnTo>
                <a:lnTo>
                  <a:pt x="0" y="638555"/>
                </a:lnTo>
                <a:close/>
              </a:path>
            </a:pathLst>
          </a:custGeom>
          <a:solidFill>
            <a:srgbClr val="EAEEE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>
            <a:extLst>
              <a:ext uri="{FF2B5EF4-FFF2-40B4-BE49-F238E27FC236}">
                <a16:creationId xmlns:a16="http://schemas.microsoft.com/office/drawing/2014/main" id="{E57DFA5D-AA9C-B9B9-CA41-25F4EEB9D80A}"/>
              </a:ext>
            </a:extLst>
          </p:cNvPr>
          <p:cNvSpPr txBox="1"/>
          <p:nvPr/>
        </p:nvSpPr>
        <p:spPr>
          <a:xfrm>
            <a:off x="2819400" y="282656"/>
            <a:ext cx="6477000" cy="380796"/>
          </a:xfrm>
          <a:prstGeom prst="rect">
            <a:avLst/>
          </a:prstGeom>
        </p:spPr>
        <p:txBody>
          <a:bodyPr wrap="square" lIns="0" tIns="18891" rIns="0" bIns="0" rtlCol="0">
            <a:noAutofit/>
          </a:bodyPr>
          <a:lstStyle/>
          <a:p>
            <a:pPr marL="12700">
              <a:lnSpc>
                <a:spcPts val="2975"/>
              </a:lnSpc>
            </a:pPr>
            <a:r>
              <a:rPr lang="en-US" sz="2800" b="1" spc="95" dirty="0">
                <a:solidFill>
                  <a:srgbClr val="56555A"/>
                </a:solidFill>
                <a:latin typeface="Times New Roman"/>
                <a:cs typeface="Times New Roman"/>
              </a:rPr>
              <a:t>The Role of ChatGPT and Like Models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D6722B-9B46-9159-B730-C68ECEE10A11}"/>
              </a:ext>
            </a:extLst>
          </p:cNvPr>
          <p:cNvSpPr txBox="1"/>
          <p:nvPr/>
        </p:nvSpPr>
        <p:spPr>
          <a:xfrm>
            <a:off x="685800" y="1398134"/>
            <a:ext cx="104394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Gemini.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Copilot.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Devin.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Perplexity.ai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Julius.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 err="1"/>
              <a:t>Visily</a:t>
            </a:r>
            <a:r>
              <a:rPr lang="en-US" sz="4000" dirty="0"/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Limitations in free plans.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054595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E8299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</TotalTime>
  <Words>95</Words>
  <Application>Microsoft Office PowerPoint</Application>
  <PresentationFormat>Widescreen</PresentationFormat>
  <Paragraphs>35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Osama Subhani</cp:lastModifiedBy>
  <cp:revision>3</cp:revision>
  <dcterms:modified xsi:type="dcterms:W3CDTF">2024-12-16T10:13:48Z</dcterms:modified>
</cp:coreProperties>
</file>