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7" r:id="rId1"/>
  </p:sldMasterIdLst>
  <p:notesMasterIdLst>
    <p:notesMasterId r:id="rId112"/>
  </p:notesMasterIdLst>
  <p:sldIdLst>
    <p:sldId id="256" r:id="rId2"/>
    <p:sldId id="522" r:id="rId3"/>
    <p:sldId id="541" r:id="rId4"/>
    <p:sldId id="543" r:id="rId5"/>
    <p:sldId id="544" r:id="rId6"/>
    <p:sldId id="545" r:id="rId7"/>
    <p:sldId id="546" r:id="rId8"/>
    <p:sldId id="547" r:id="rId9"/>
    <p:sldId id="638" r:id="rId10"/>
    <p:sldId id="641" r:id="rId11"/>
    <p:sldId id="643" r:id="rId12"/>
    <p:sldId id="639" r:id="rId13"/>
    <p:sldId id="402" r:id="rId14"/>
    <p:sldId id="510" r:id="rId15"/>
    <p:sldId id="508" r:id="rId16"/>
    <p:sldId id="511" r:id="rId17"/>
    <p:sldId id="512" r:id="rId18"/>
    <p:sldId id="530" r:id="rId19"/>
    <p:sldId id="534" r:id="rId20"/>
    <p:sldId id="516" r:id="rId21"/>
    <p:sldId id="517" r:id="rId22"/>
    <p:sldId id="519" r:id="rId23"/>
    <p:sldId id="521" r:id="rId24"/>
    <p:sldId id="520" r:id="rId25"/>
    <p:sldId id="627" r:id="rId26"/>
    <p:sldId id="628" r:id="rId27"/>
    <p:sldId id="625" r:id="rId28"/>
    <p:sldId id="626" r:id="rId29"/>
    <p:sldId id="257" r:id="rId30"/>
    <p:sldId id="258" r:id="rId31"/>
    <p:sldId id="260" r:id="rId32"/>
    <p:sldId id="318" r:id="rId33"/>
    <p:sldId id="262" r:id="rId34"/>
    <p:sldId id="263" r:id="rId35"/>
    <p:sldId id="264" r:id="rId36"/>
    <p:sldId id="265" r:id="rId37"/>
    <p:sldId id="266" r:id="rId38"/>
    <p:sldId id="267" r:id="rId39"/>
    <p:sldId id="268" r:id="rId40"/>
    <p:sldId id="269" r:id="rId41"/>
    <p:sldId id="270" r:id="rId42"/>
    <p:sldId id="271" r:id="rId43"/>
    <p:sldId id="272" r:id="rId44"/>
    <p:sldId id="319" r:id="rId45"/>
    <p:sldId id="320" r:id="rId46"/>
    <p:sldId id="273" r:id="rId47"/>
    <p:sldId id="274" r:id="rId48"/>
    <p:sldId id="275" r:id="rId49"/>
    <p:sldId id="321" r:id="rId50"/>
    <p:sldId id="276" r:id="rId51"/>
    <p:sldId id="277" r:id="rId52"/>
    <p:sldId id="278" r:id="rId53"/>
    <p:sldId id="279" r:id="rId54"/>
    <p:sldId id="280" r:id="rId55"/>
    <p:sldId id="281" r:id="rId56"/>
    <p:sldId id="283" r:id="rId57"/>
    <p:sldId id="284" r:id="rId58"/>
    <p:sldId id="285" r:id="rId59"/>
    <p:sldId id="286" r:id="rId60"/>
    <p:sldId id="287" r:id="rId61"/>
    <p:sldId id="288" r:id="rId62"/>
    <p:sldId id="289" r:id="rId63"/>
    <p:sldId id="290" r:id="rId64"/>
    <p:sldId id="291" r:id="rId65"/>
    <p:sldId id="292" r:id="rId66"/>
    <p:sldId id="293" r:id="rId67"/>
    <p:sldId id="294" r:id="rId68"/>
    <p:sldId id="295" r:id="rId69"/>
    <p:sldId id="296" r:id="rId70"/>
    <p:sldId id="297" r:id="rId71"/>
    <p:sldId id="298" r:id="rId72"/>
    <p:sldId id="299" r:id="rId73"/>
    <p:sldId id="300" r:id="rId74"/>
    <p:sldId id="301" r:id="rId75"/>
    <p:sldId id="302" r:id="rId76"/>
    <p:sldId id="303" r:id="rId77"/>
    <p:sldId id="304" r:id="rId78"/>
    <p:sldId id="305" r:id="rId79"/>
    <p:sldId id="306" r:id="rId80"/>
    <p:sldId id="307" r:id="rId81"/>
    <p:sldId id="308" r:id="rId82"/>
    <p:sldId id="309" r:id="rId83"/>
    <p:sldId id="310" r:id="rId84"/>
    <p:sldId id="311" r:id="rId85"/>
    <p:sldId id="312" r:id="rId86"/>
    <p:sldId id="313" r:id="rId87"/>
    <p:sldId id="314" r:id="rId88"/>
    <p:sldId id="315" r:id="rId89"/>
    <p:sldId id="316" r:id="rId90"/>
    <p:sldId id="317" r:id="rId91"/>
    <p:sldId id="624" r:id="rId92"/>
    <p:sldId id="614" r:id="rId93"/>
    <p:sldId id="615" r:id="rId94"/>
    <p:sldId id="616" r:id="rId95"/>
    <p:sldId id="617" r:id="rId96"/>
    <p:sldId id="596" r:id="rId97"/>
    <p:sldId id="619" r:id="rId98"/>
    <p:sldId id="597" r:id="rId99"/>
    <p:sldId id="620" r:id="rId100"/>
    <p:sldId id="581" r:id="rId101"/>
    <p:sldId id="612" r:id="rId102"/>
    <p:sldId id="605" r:id="rId103"/>
    <p:sldId id="606" r:id="rId104"/>
    <p:sldId id="607" r:id="rId105"/>
    <p:sldId id="608" r:id="rId106"/>
    <p:sldId id="609" r:id="rId107"/>
    <p:sldId id="610" r:id="rId108"/>
    <p:sldId id="611" r:id="rId109"/>
    <p:sldId id="587" r:id="rId110"/>
    <p:sldId id="445"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 id="2" name="Microsoft Office User" initials="Office [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585" autoAdjust="0"/>
    <p:restoredTop sz="86433" autoAdjust="0"/>
  </p:normalViewPr>
  <p:slideViewPr>
    <p:cSldViewPr>
      <p:cViewPr varScale="1">
        <p:scale>
          <a:sx n="84" d="100"/>
          <a:sy n="84" d="100"/>
        </p:scale>
        <p:origin x="372" y="102"/>
      </p:cViewPr>
      <p:guideLst>
        <p:guide orient="horz" pos="2160"/>
        <p:guide pos="3840"/>
      </p:guideLst>
    </p:cSldViewPr>
  </p:slideViewPr>
  <p:outlineViewPr>
    <p:cViewPr>
      <p:scale>
        <a:sx n="33" d="100"/>
        <a:sy n="33" d="100"/>
      </p:scale>
      <p:origin x="0" y="-540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2350E-4EEA-4CC4-A55C-30C96F63F0C1}" type="datetimeFigureOut">
              <a:rPr lang="en-US" smtClean="0"/>
              <a:t>12/24/2024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E80CC-5FB3-4265-9A52-FA615A385167}" type="slidenum">
              <a:rPr lang="en-US" smtClean="0"/>
              <a:t>‹#›</a:t>
            </a:fld>
            <a:endParaRPr lang="en-US"/>
          </a:p>
        </p:txBody>
      </p:sp>
    </p:spTree>
    <p:extLst>
      <p:ext uri="{BB962C8B-B14F-4D97-AF65-F5344CB8AC3E}">
        <p14:creationId xmlns:p14="http://schemas.microsoft.com/office/powerpoint/2010/main" val="358059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a:t>
            </a:fld>
            <a:endParaRPr lang="en-US"/>
          </a:p>
        </p:txBody>
      </p:sp>
    </p:spTree>
    <p:extLst>
      <p:ext uri="{BB962C8B-B14F-4D97-AF65-F5344CB8AC3E}">
        <p14:creationId xmlns:p14="http://schemas.microsoft.com/office/powerpoint/2010/main" val="2195075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t>Energy management is doing more with the same amount of energy or less energy </a:t>
            </a:r>
            <a:r>
              <a:rPr lang="en-US" altLang="en-US" sz="1050" dirty="0"/>
              <a:t>[1]</a:t>
            </a:r>
            <a:r>
              <a:rPr lang="en-US" altLang="en-US" sz="9600" dirty="0"/>
              <a:t>.</a:t>
            </a:r>
            <a:endParaRPr lang="en-US" altLang="en-US" sz="800" dirty="0"/>
          </a:p>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23</a:t>
            </a:fld>
            <a:endParaRPr lang="en-US"/>
          </a:p>
        </p:txBody>
      </p:sp>
    </p:spTree>
    <p:extLst>
      <p:ext uri="{BB962C8B-B14F-4D97-AF65-F5344CB8AC3E}">
        <p14:creationId xmlns:p14="http://schemas.microsoft.com/office/powerpoint/2010/main" val="1775233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t>Energy management is doing more with the same amount of energy or less energy </a:t>
            </a:r>
            <a:r>
              <a:rPr lang="en-US" altLang="en-US" sz="1050" dirty="0"/>
              <a:t>[1]</a:t>
            </a:r>
            <a:r>
              <a:rPr lang="en-US" altLang="en-US" sz="9600" dirty="0"/>
              <a:t>.</a:t>
            </a:r>
            <a:endParaRPr lang="en-US" altLang="en-US" sz="800" dirty="0"/>
          </a:p>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24</a:t>
            </a:fld>
            <a:endParaRPr lang="en-US"/>
          </a:p>
        </p:txBody>
      </p:sp>
    </p:spTree>
    <p:extLst>
      <p:ext uri="{BB962C8B-B14F-4D97-AF65-F5344CB8AC3E}">
        <p14:creationId xmlns:p14="http://schemas.microsoft.com/office/powerpoint/2010/main" val="22223476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110</a:t>
            </a:fld>
            <a:endParaRPr lang="en-US"/>
          </a:p>
        </p:txBody>
      </p:sp>
    </p:spTree>
    <p:extLst>
      <p:ext uri="{BB962C8B-B14F-4D97-AF65-F5344CB8AC3E}">
        <p14:creationId xmlns:p14="http://schemas.microsoft.com/office/powerpoint/2010/main" val="173196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t>Energy management is doing more with the same amount of energy or less energy </a:t>
            </a:r>
            <a:r>
              <a:rPr lang="en-US" altLang="en-US" sz="1050" dirty="0"/>
              <a:t>[1]</a:t>
            </a:r>
            <a:r>
              <a:rPr lang="en-US" altLang="en-US" sz="9600" dirty="0"/>
              <a:t>.</a:t>
            </a:r>
            <a:endParaRPr lang="en-US" altLang="en-US" sz="800" dirty="0"/>
          </a:p>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13</a:t>
            </a:fld>
            <a:endParaRPr lang="en-US"/>
          </a:p>
        </p:txBody>
      </p:sp>
    </p:spTree>
    <p:extLst>
      <p:ext uri="{BB962C8B-B14F-4D97-AF65-F5344CB8AC3E}">
        <p14:creationId xmlns:p14="http://schemas.microsoft.com/office/powerpoint/2010/main" val="1036727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t>Energy management is doing more with the same amount of energy or less energy </a:t>
            </a:r>
            <a:r>
              <a:rPr lang="en-US" altLang="en-US" sz="1050" dirty="0"/>
              <a:t>[1]</a:t>
            </a:r>
            <a:r>
              <a:rPr lang="en-US" altLang="en-US" sz="9600" dirty="0"/>
              <a:t>.</a:t>
            </a:r>
            <a:endParaRPr lang="en-US" altLang="en-US" sz="800" dirty="0"/>
          </a:p>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14</a:t>
            </a:fld>
            <a:endParaRPr lang="en-US"/>
          </a:p>
        </p:txBody>
      </p:sp>
    </p:spTree>
    <p:extLst>
      <p:ext uri="{BB962C8B-B14F-4D97-AF65-F5344CB8AC3E}">
        <p14:creationId xmlns:p14="http://schemas.microsoft.com/office/powerpoint/2010/main" val="1561923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t>Energy management is doing more with the same amount of energy or less energy </a:t>
            </a:r>
            <a:r>
              <a:rPr lang="en-US" altLang="en-US" sz="1050" dirty="0"/>
              <a:t>[1]</a:t>
            </a:r>
            <a:r>
              <a:rPr lang="en-US" altLang="en-US" sz="9600" dirty="0"/>
              <a:t>.</a:t>
            </a:r>
            <a:endParaRPr lang="en-US" altLang="en-US" sz="800" dirty="0"/>
          </a:p>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15</a:t>
            </a:fld>
            <a:endParaRPr lang="en-US"/>
          </a:p>
        </p:txBody>
      </p:sp>
    </p:spTree>
    <p:extLst>
      <p:ext uri="{BB962C8B-B14F-4D97-AF65-F5344CB8AC3E}">
        <p14:creationId xmlns:p14="http://schemas.microsoft.com/office/powerpoint/2010/main" val="16815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t>Energy management is doing more with the same amount of energy or less energy </a:t>
            </a:r>
            <a:r>
              <a:rPr lang="en-US" altLang="en-US" sz="1050" dirty="0"/>
              <a:t>[1]</a:t>
            </a:r>
            <a:r>
              <a:rPr lang="en-US" altLang="en-US" sz="9600" dirty="0"/>
              <a:t>.</a:t>
            </a:r>
            <a:endParaRPr lang="en-US" altLang="en-US" sz="800" dirty="0"/>
          </a:p>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16</a:t>
            </a:fld>
            <a:endParaRPr lang="en-US"/>
          </a:p>
        </p:txBody>
      </p:sp>
    </p:spTree>
    <p:extLst>
      <p:ext uri="{BB962C8B-B14F-4D97-AF65-F5344CB8AC3E}">
        <p14:creationId xmlns:p14="http://schemas.microsoft.com/office/powerpoint/2010/main" val="3350320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t>Energy management is doing more with the same amount of energy or less energy </a:t>
            </a:r>
            <a:r>
              <a:rPr lang="en-US" altLang="en-US" sz="1050" dirty="0"/>
              <a:t>[1]</a:t>
            </a:r>
            <a:r>
              <a:rPr lang="en-US" altLang="en-US" sz="9600" dirty="0"/>
              <a:t>.</a:t>
            </a:r>
            <a:endParaRPr lang="en-US" altLang="en-US" sz="800" dirty="0"/>
          </a:p>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17</a:t>
            </a:fld>
            <a:endParaRPr lang="en-US"/>
          </a:p>
        </p:txBody>
      </p:sp>
    </p:spTree>
    <p:extLst>
      <p:ext uri="{BB962C8B-B14F-4D97-AF65-F5344CB8AC3E}">
        <p14:creationId xmlns:p14="http://schemas.microsoft.com/office/powerpoint/2010/main" val="790047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t>Energy management is doing more with the same amount of energy or less energy </a:t>
            </a:r>
            <a:r>
              <a:rPr lang="en-US" altLang="en-US" sz="1050" dirty="0"/>
              <a:t>[1]</a:t>
            </a:r>
            <a:r>
              <a:rPr lang="en-US" altLang="en-US" sz="9600" dirty="0"/>
              <a:t>.</a:t>
            </a:r>
            <a:endParaRPr lang="en-US" altLang="en-US" sz="800" dirty="0"/>
          </a:p>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20</a:t>
            </a:fld>
            <a:endParaRPr lang="en-US"/>
          </a:p>
        </p:txBody>
      </p:sp>
    </p:spTree>
    <p:extLst>
      <p:ext uri="{BB962C8B-B14F-4D97-AF65-F5344CB8AC3E}">
        <p14:creationId xmlns:p14="http://schemas.microsoft.com/office/powerpoint/2010/main" val="2318730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t>Energy management is doing more with the same amount of energy or less energy </a:t>
            </a:r>
            <a:r>
              <a:rPr lang="en-US" altLang="en-US" sz="1050" dirty="0"/>
              <a:t>[1]</a:t>
            </a:r>
            <a:r>
              <a:rPr lang="en-US" altLang="en-US" sz="9600" dirty="0"/>
              <a:t>.</a:t>
            </a:r>
            <a:endParaRPr lang="en-US" altLang="en-US" sz="800" dirty="0"/>
          </a:p>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21</a:t>
            </a:fld>
            <a:endParaRPr lang="en-US"/>
          </a:p>
        </p:txBody>
      </p:sp>
    </p:spTree>
    <p:extLst>
      <p:ext uri="{BB962C8B-B14F-4D97-AF65-F5344CB8AC3E}">
        <p14:creationId xmlns:p14="http://schemas.microsoft.com/office/powerpoint/2010/main" val="3265276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a:t>Energy management is doing more with the same amount of energy or less energy </a:t>
            </a:r>
            <a:r>
              <a:rPr lang="en-US" altLang="en-US" sz="1050" dirty="0"/>
              <a:t>[1]</a:t>
            </a:r>
            <a:r>
              <a:rPr lang="en-US" altLang="en-US" sz="9600" dirty="0"/>
              <a:t>.</a:t>
            </a:r>
            <a:endParaRPr lang="en-US" altLang="en-US" sz="800" dirty="0"/>
          </a:p>
          <a:p>
            <a:endParaRPr lang="en-US" dirty="0"/>
          </a:p>
        </p:txBody>
      </p:sp>
      <p:sp>
        <p:nvSpPr>
          <p:cNvPr id="4" name="Slide Number Placeholder 3"/>
          <p:cNvSpPr>
            <a:spLocks noGrp="1"/>
          </p:cNvSpPr>
          <p:nvPr>
            <p:ph type="sldNum" sz="quarter" idx="10"/>
          </p:nvPr>
        </p:nvSpPr>
        <p:spPr/>
        <p:txBody>
          <a:bodyPr/>
          <a:lstStyle/>
          <a:p>
            <a:fld id="{A5DE80CC-5FB3-4265-9A52-FA615A385167}" type="slidenum">
              <a:rPr lang="en-US" smtClean="0"/>
              <a:t>22</a:t>
            </a:fld>
            <a:endParaRPr lang="en-US"/>
          </a:p>
        </p:txBody>
      </p:sp>
    </p:spTree>
    <p:extLst>
      <p:ext uri="{BB962C8B-B14F-4D97-AF65-F5344CB8AC3E}">
        <p14:creationId xmlns:p14="http://schemas.microsoft.com/office/powerpoint/2010/main" val="4094928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9BD077-2F6E-4AE3-AD00-B5C221CDD5A4}" type="datetime1">
              <a:rPr lang="en-US" smtClean="0"/>
              <a:t>12/24/2024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737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342A1-C388-470B-A7D4-8D1F0BD036CE}" type="datetime1">
              <a:rPr lang="en-US" smtClean="0"/>
              <a:t>12/24/2024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310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5ADC7C-9818-43D2-B315-884411C78688}" type="datetime1">
              <a:rPr lang="en-US" smtClean="0"/>
              <a:t>12/24/2024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76238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5A2072-7BA9-4A9D-B259-4046E54A8E89}" type="datetime1">
              <a:rPr lang="en-US" smtClean="0"/>
              <a:t>12/24/2024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9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94146-C837-40B9-8269-F682F66CC712}" type="datetime1">
              <a:rPr lang="en-US" smtClean="0"/>
              <a:t>12/24/2024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3627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8DF9EA-0041-483E-90CA-201FED9B4ABE}" type="datetime1">
              <a:rPr lang="en-US" smtClean="0"/>
              <a:t>12/24/2024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55318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376854-B868-4339-A6E7-336A0F7D7AB8}" type="datetime1">
              <a:rPr lang="en-US" smtClean="0"/>
              <a:t>12/24/2024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320884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D308B2-8527-4B1F-8555-075DFA4EE9A4}" type="datetime1">
              <a:rPr lang="en-US" smtClean="0"/>
              <a:t>12/24/2024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5672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D482FE-B2AF-4B2D-9520-3C7D497DA9D9}" type="datetime1">
              <a:rPr lang="en-US" smtClean="0"/>
              <a:t>12/24/2024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2924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047C8C-ED5C-4313-9D8B-1CE0E62BF816}" type="datetime1">
              <a:rPr lang="en-US" smtClean="0"/>
              <a:t>12/24/2024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9664252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ABB358-8D27-44B9-BB6B-CA649997747D}" type="datetime1">
              <a:rPr lang="en-US" smtClean="0"/>
              <a:t>12/24/2024</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8324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4351B-FB15-4DAD-9618-5B087656835C}" type="datetime1">
              <a:rPr lang="en-US" smtClean="0"/>
              <a:t>12/24/2024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857E8-75B8-4E79-9BE4-543637998FAC}" type="slidenum">
              <a:rPr lang="en-CA" smtClean="0"/>
              <a:pPr/>
              <a:t>‹#›</a:t>
            </a:fld>
            <a:endParaRPr lang="en-CA"/>
          </a:p>
        </p:txBody>
      </p:sp>
    </p:spTree>
    <p:extLst>
      <p:ext uri="{BB962C8B-B14F-4D97-AF65-F5344CB8AC3E}">
        <p14:creationId xmlns:p14="http://schemas.microsoft.com/office/powerpoint/2010/main" val="1139220806"/>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wardsdatascience.com/support-vector-machines-dual-formulation-quadratic-programming-sequential-minimal-optimization-57f4387ce4dd#a4b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460171" y="6286166"/>
            <a:ext cx="7020205" cy="52721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Instructor: Prof. Ahmad Raza Shahid</a:t>
            </a:r>
          </a:p>
        </p:txBody>
      </p:sp>
      <p:sp>
        <p:nvSpPr>
          <p:cNvPr id="2" name="Title 1"/>
          <p:cNvSpPr>
            <a:spLocks noGrp="1"/>
          </p:cNvSpPr>
          <p:nvPr>
            <p:ph type="ctrTitle"/>
          </p:nvPr>
        </p:nvSpPr>
        <p:spPr>
          <a:xfrm>
            <a:off x="0" y="188640"/>
            <a:ext cx="12192000" cy="1800200"/>
          </a:xfrm>
        </p:spPr>
        <p:txBody>
          <a:bodyPr>
            <a:noAutofit/>
          </a:bodyPr>
          <a:lstStyle/>
          <a:p>
            <a:r>
              <a:rPr lang="en-US" sz="3600" b="1" dirty="0">
                <a:latin typeface="Times New Roman" panose="02020603050405020304" pitchFamily="18" charset="0"/>
                <a:cs typeface="Times New Roman" panose="02020603050405020304" pitchFamily="18" charset="0"/>
              </a:rPr>
              <a:t>AI/ML Professional Training Program: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INNOQUEST Cohort-1</a:t>
            </a:r>
            <a:endParaRPr lang="en-CA" sz="2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19536" y="2132856"/>
            <a:ext cx="8640960" cy="3600400"/>
          </a:xfrm>
        </p:spPr>
        <p:txBody>
          <a:bodyPr>
            <a:normAutofit lnSpcReduction="10000"/>
          </a:bodyPr>
          <a:lstStyle/>
          <a:p>
            <a:r>
              <a:rPr lang="en-US" sz="4800" b="1" dirty="0">
                <a:solidFill>
                  <a:schemeClr val="tx1"/>
                </a:solidFill>
                <a:latin typeface="Times New Roman" panose="02020603050405020304" pitchFamily="18" charset="0"/>
                <a:cs typeface="Times New Roman" panose="02020603050405020304" pitchFamily="18" charset="0"/>
              </a:rPr>
              <a:t>Instructor</a:t>
            </a:r>
          </a:p>
          <a:p>
            <a:r>
              <a:rPr lang="en-CA" sz="4800" b="1" dirty="0">
                <a:solidFill>
                  <a:schemeClr val="accent4"/>
                </a:solidFill>
                <a:latin typeface="Times New Roman" panose="02020603050405020304" pitchFamily="18" charset="0"/>
                <a:cs typeface="Times New Roman" panose="02020603050405020304" pitchFamily="18" charset="0"/>
              </a:rPr>
              <a:t>Dr. Ahmad Raza Shahid</a:t>
            </a:r>
          </a:p>
          <a:p>
            <a:r>
              <a:rPr lang="en-CA" dirty="0">
                <a:latin typeface="Times New Roman" panose="02020603050405020304" pitchFamily="18" charset="0"/>
                <a:cs typeface="Times New Roman" panose="02020603050405020304" pitchFamily="18" charset="0"/>
              </a:rPr>
              <a:t>Professor, </a:t>
            </a:r>
            <a:r>
              <a:rPr lang="en-CA" dirty="0">
                <a:solidFill>
                  <a:schemeClr val="tx1"/>
                </a:solidFill>
                <a:latin typeface="Times New Roman" panose="02020603050405020304" pitchFamily="18" charset="0"/>
                <a:cs typeface="Times New Roman" panose="02020603050405020304" pitchFamily="18" charset="0"/>
              </a:rPr>
              <a:t>Department of Computer Science</a:t>
            </a:r>
            <a:endParaRPr lang="en-CA" sz="3600" b="1" u="sng" dirty="0">
              <a:solidFill>
                <a:schemeClr val="accent4"/>
              </a:solidFill>
              <a:latin typeface="Times New Roman" panose="02020603050405020304" pitchFamily="18" charset="0"/>
              <a:cs typeface="Times New Roman" panose="02020603050405020304" pitchFamily="18" charset="0"/>
            </a:endParaRPr>
          </a:p>
          <a:p>
            <a:r>
              <a:rPr lang="en-US" sz="3200" b="1" dirty="0">
                <a:solidFill>
                  <a:schemeClr val="tx1"/>
                </a:solidFill>
                <a:latin typeface="Times New Roman" panose="02020603050405020304" pitchFamily="18" charset="0"/>
                <a:cs typeface="Times New Roman" panose="02020603050405020304" pitchFamily="18" charset="0"/>
              </a:rPr>
              <a:t>FAST National University of Computer and Emerging Sciences</a:t>
            </a:r>
            <a:endParaRPr lang="en-CA" sz="3200" b="1" dirty="0">
              <a:solidFill>
                <a:schemeClr val="tx1"/>
              </a:solidFill>
              <a:latin typeface="Times New Roman" panose="02020603050405020304" pitchFamily="18" charset="0"/>
              <a:cs typeface="Times New Roman" panose="02020603050405020304" pitchFamily="18" charset="0"/>
            </a:endParaRPr>
          </a:p>
          <a:p>
            <a:r>
              <a:rPr lang="en-US" sz="4000" b="1" dirty="0">
                <a:solidFill>
                  <a:schemeClr val="tx1"/>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1C1A0-0D5B-780D-7D49-487C672F6D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B6DC6F-E244-9020-CE17-9BCF8D43CB16}"/>
              </a:ext>
            </a:extLst>
          </p:cNvPr>
          <p:cNvSpPr>
            <a:spLocks noGrp="1"/>
          </p:cNvSpPr>
          <p:nvPr>
            <p:ph type="title"/>
          </p:nvPr>
        </p:nvSpPr>
        <p:spPr>
          <a:xfrm>
            <a:off x="843011" y="-108600"/>
            <a:ext cx="10515600" cy="1325563"/>
          </a:xfrm>
        </p:spPr>
        <p:txBody>
          <a:bodyPr>
            <a:normAutofit/>
          </a:bodyPr>
          <a:lstStyle/>
          <a:p>
            <a:pPr algn="ctr"/>
            <a:r>
              <a:rPr lang="en-GB" sz="3000" b="1" dirty="0">
                <a:latin typeface="Times New Roman" panose="02020603050405020304" pitchFamily="18" charset="0"/>
                <a:ea typeface="Calibri" charset="0"/>
                <a:cs typeface="Times New Roman" panose="02020603050405020304" pitchFamily="18" charset="0"/>
              </a:rPr>
              <a:t>Evaluation Metrics</a:t>
            </a:r>
            <a:endParaRPr lang="en-US" sz="3000" dirty="0"/>
          </a:p>
        </p:txBody>
      </p:sp>
      <p:sp>
        <p:nvSpPr>
          <p:cNvPr id="5" name="TextBox 4">
            <a:extLst>
              <a:ext uri="{FF2B5EF4-FFF2-40B4-BE49-F238E27FC236}">
                <a16:creationId xmlns:a16="http://schemas.microsoft.com/office/drawing/2014/main" id="{6BDE0407-0FBC-986F-23B3-3EF9DA1AF593}"/>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pic>
        <p:nvPicPr>
          <p:cNvPr id="4" name="Picture 3">
            <a:extLst>
              <a:ext uri="{FF2B5EF4-FFF2-40B4-BE49-F238E27FC236}">
                <a16:creationId xmlns:a16="http://schemas.microsoft.com/office/drawing/2014/main" id="{7CB3A53E-4A0C-7478-5582-040F47CC107A}"/>
              </a:ext>
            </a:extLst>
          </p:cNvPr>
          <p:cNvPicPr>
            <a:picLocks noChangeAspect="1"/>
          </p:cNvPicPr>
          <p:nvPr/>
        </p:nvPicPr>
        <p:blipFill>
          <a:blip r:embed="rId2"/>
          <a:stretch>
            <a:fillRect/>
          </a:stretch>
        </p:blipFill>
        <p:spPr>
          <a:xfrm>
            <a:off x="950948" y="1342215"/>
            <a:ext cx="10653589" cy="4173570"/>
          </a:xfrm>
          <a:prstGeom prst="rect">
            <a:avLst/>
          </a:prstGeom>
        </p:spPr>
      </p:pic>
    </p:spTree>
    <p:extLst>
      <p:ext uri="{BB962C8B-B14F-4D97-AF65-F5344CB8AC3E}">
        <p14:creationId xmlns:p14="http://schemas.microsoft.com/office/powerpoint/2010/main" val="149037196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AB8DA-D3C3-B3E9-1F29-D2C5201FCF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D09364-1F9A-CD04-A7A8-400B2B6C82E5}"/>
              </a:ext>
            </a:extLst>
          </p:cNvPr>
          <p:cNvSpPr>
            <a:spLocks noGrp="1"/>
          </p:cNvSpPr>
          <p:nvPr>
            <p:ph type="title"/>
          </p:nvPr>
        </p:nvSpPr>
        <p:spPr>
          <a:xfrm>
            <a:off x="843011" y="-108600"/>
            <a:ext cx="10515600" cy="1325563"/>
          </a:xfrm>
        </p:spPr>
        <p:txBody>
          <a:bodyPr>
            <a:normAutofit/>
          </a:bodyPr>
          <a:lstStyle/>
          <a:p>
            <a:pPr lvl="1" algn="ctr"/>
            <a:r>
              <a:rPr lang="en-GB" sz="3200" b="1" i="0" dirty="0">
                <a:solidFill>
                  <a:schemeClr val="tx2">
                    <a:lumMod val="50000"/>
                  </a:schemeClr>
                </a:solidFill>
                <a:effectLst/>
                <a:latin typeface="Times New Roman" panose="02020603050405020304" pitchFamily="18" charset="0"/>
                <a:cs typeface="Times New Roman" panose="02020603050405020304" pitchFamily="18" charset="0"/>
              </a:rPr>
              <a:t>Random Forests</a:t>
            </a:r>
          </a:p>
        </p:txBody>
      </p:sp>
      <p:sp>
        <p:nvSpPr>
          <p:cNvPr id="4" name="Slide Number Placeholder 3">
            <a:extLst>
              <a:ext uri="{FF2B5EF4-FFF2-40B4-BE49-F238E27FC236}">
                <a16:creationId xmlns:a16="http://schemas.microsoft.com/office/drawing/2014/main" id="{1BB9EC9D-1C61-6B4D-4A72-E0B356D57B10}"/>
              </a:ext>
            </a:extLst>
          </p:cNvPr>
          <p:cNvSpPr>
            <a:spLocks noGrp="1"/>
          </p:cNvSpPr>
          <p:nvPr>
            <p:ph type="sldNum" sz="quarter" idx="12"/>
          </p:nvPr>
        </p:nvSpPr>
        <p:spPr/>
        <p:txBody>
          <a:bodyPr/>
          <a:lstStyle/>
          <a:p>
            <a:fld id="{1AE857E8-75B8-4E79-9BE4-543637998FAC}" type="slidenum">
              <a:rPr lang="en-CA" smtClean="0"/>
              <a:pPr/>
              <a:t>100</a:t>
            </a:fld>
            <a:endParaRPr lang="en-CA"/>
          </a:p>
        </p:txBody>
      </p:sp>
      <p:sp>
        <p:nvSpPr>
          <p:cNvPr id="5" name="TextBox 4">
            <a:extLst>
              <a:ext uri="{FF2B5EF4-FFF2-40B4-BE49-F238E27FC236}">
                <a16:creationId xmlns:a16="http://schemas.microsoft.com/office/drawing/2014/main" id="{C6B4D5A4-45E0-9CB6-DE3A-E90C0FDFD3F4}"/>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6" name="AutoShape 6" descr="Lightbox">
            <a:extLst>
              <a:ext uri="{FF2B5EF4-FFF2-40B4-BE49-F238E27FC236}">
                <a16:creationId xmlns:a16="http://schemas.microsoft.com/office/drawing/2014/main" id="{1E42F325-FA19-9BD5-3CFE-D66ED8502DDD}"/>
              </a:ext>
            </a:extLst>
          </p:cNvPr>
          <p:cNvSpPr>
            <a:spLocks noChangeAspect="1" noChangeArrowheads="1"/>
          </p:cNvSpPr>
          <p:nvPr/>
        </p:nvSpPr>
        <p:spPr bwMode="auto">
          <a:xfrm>
            <a:off x="4511824" y="1844824"/>
            <a:ext cx="1736576" cy="17365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descr="A diagram of a tree&#10;&#10;Description automatically generated">
            <a:extLst>
              <a:ext uri="{FF2B5EF4-FFF2-40B4-BE49-F238E27FC236}">
                <a16:creationId xmlns:a16="http://schemas.microsoft.com/office/drawing/2014/main" id="{C95C5A9C-4CCF-AA47-25B5-6408E447C3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322" y="915355"/>
            <a:ext cx="5932878" cy="4241837"/>
          </a:xfrm>
          <a:prstGeom prst="rect">
            <a:avLst/>
          </a:prstGeom>
        </p:spPr>
      </p:pic>
      <p:sp>
        <p:nvSpPr>
          <p:cNvPr id="8" name="TextBox 7">
            <a:extLst>
              <a:ext uri="{FF2B5EF4-FFF2-40B4-BE49-F238E27FC236}">
                <a16:creationId xmlns:a16="http://schemas.microsoft.com/office/drawing/2014/main" id="{CF03A7B9-8841-A10D-51A8-5A4E668629C0}"/>
              </a:ext>
            </a:extLst>
          </p:cNvPr>
          <p:cNvSpPr txBox="1"/>
          <p:nvPr/>
        </p:nvSpPr>
        <p:spPr>
          <a:xfrm>
            <a:off x="112998" y="1042243"/>
            <a:ext cx="6094324" cy="5078313"/>
          </a:xfrm>
          <a:prstGeom prst="rect">
            <a:avLst/>
          </a:prstGeom>
          <a:noFill/>
        </p:spPr>
        <p:txBody>
          <a:bodyPr wrap="square">
            <a:spAutoFit/>
          </a:bodyPr>
          <a:lstStyle/>
          <a:p>
            <a:r>
              <a:rPr lang="en-US" b="1" dirty="0"/>
              <a:t>Random Forest Algorithm</a:t>
            </a:r>
          </a:p>
          <a:p>
            <a:pPr>
              <a:buFont typeface="Arial" panose="020B0604020202020204" pitchFamily="34" charset="0"/>
              <a:buChar char="•"/>
            </a:pPr>
            <a:r>
              <a:rPr lang="en-US" b="1" dirty="0"/>
              <a:t>What is it?</a:t>
            </a:r>
            <a:endParaRPr lang="en-US" dirty="0"/>
          </a:p>
          <a:p>
            <a:pPr marL="742950" lvl="1" indent="-285750">
              <a:buFont typeface="Arial" panose="020B0604020202020204" pitchFamily="34" charset="0"/>
              <a:buChar char="•"/>
            </a:pPr>
            <a:r>
              <a:rPr lang="en-US" dirty="0"/>
              <a:t>An ensemble machine learning technique based on multiple Decision Trees.</a:t>
            </a:r>
          </a:p>
          <a:p>
            <a:pPr>
              <a:buFont typeface="Arial" panose="020B0604020202020204" pitchFamily="34" charset="0"/>
              <a:buChar char="•"/>
            </a:pPr>
            <a:r>
              <a:rPr lang="en-US" b="1" dirty="0"/>
              <a:t>How it Works:</a:t>
            </a:r>
            <a:endParaRPr lang="en-US" dirty="0"/>
          </a:p>
          <a:p>
            <a:pPr marL="742950" lvl="1" indent="-285750">
              <a:buFont typeface="Arial" panose="020B0604020202020204" pitchFamily="34" charset="0"/>
              <a:buChar char="•"/>
            </a:pPr>
            <a:r>
              <a:rPr lang="en-US" dirty="0"/>
              <a:t>Trains each tree on a </a:t>
            </a:r>
            <a:r>
              <a:rPr lang="en-US" b="1" dirty="0"/>
              <a:t>random subset</a:t>
            </a:r>
            <a:r>
              <a:rPr lang="en-US" dirty="0"/>
              <a:t> of data and features.</a:t>
            </a:r>
          </a:p>
          <a:p>
            <a:pPr marL="742950" lvl="1" indent="-285750">
              <a:buFont typeface="Arial" panose="020B0604020202020204" pitchFamily="34" charset="0"/>
              <a:buChar char="•"/>
            </a:pPr>
            <a:r>
              <a:rPr lang="en-US" dirty="0"/>
              <a:t>Combines outputs from all trees:</a:t>
            </a:r>
          </a:p>
          <a:p>
            <a:pPr marL="1143000" lvl="2" indent="-228600">
              <a:buFont typeface="Arial" panose="020B0604020202020204" pitchFamily="34" charset="0"/>
              <a:buChar char="•"/>
            </a:pPr>
            <a:r>
              <a:rPr lang="en-US" b="1" dirty="0"/>
              <a:t>Classification</a:t>
            </a:r>
            <a:r>
              <a:rPr lang="en-US" dirty="0"/>
              <a:t>: Majority voting.</a:t>
            </a:r>
          </a:p>
          <a:p>
            <a:pPr marL="1143000" lvl="2" indent="-228600">
              <a:buFont typeface="Arial" panose="020B0604020202020204" pitchFamily="34" charset="0"/>
              <a:buChar char="•"/>
            </a:pPr>
            <a:r>
              <a:rPr lang="en-US" b="1" dirty="0"/>
              <a:t>Regression</a:t>
            </a:r>
            <a:r>
              <a:rPr lang="en-US" dirty="0"/>
              <a:t>: Average predictions.</a:t>
            </a:r>
          </a:p>
          <a:p>
            <a:pPr>
              <a:buFont typeface="Arial" panose="020B0604020202020204" pitchFamily="34" charset="0"/>
              <a:buChar char="•"/>
            </a:pPr>
            <a:r>
              <a:rPr lang="en-US" b="1" dirty="0"/>
              <a:t>Key Benefits:</a:t>
            </a:r>
            <a:endParaRPr lang="en-US" dirty="0"/>
          </a:p>
          <a:p>
            <a:pPr marL="742950" lvl="1" indent="-285750">
              <a:buFont typeface="Arial" panose="020B0604020202020204" pitchFamily="34" charset="0"/>
              <a:buChar char="•"/>
            </a:pPr>
            <a:r>
              <a:rPr lang="en-US" dirty="0"/>
              <a:t>Reduces </a:t>
            </a:r>
            <a:r>
              <a:rPr lang="en-US" b="1" dirty="0"/>
              <a:t>overfitting</a:t>
            </a:r>
            <a:r>
              <a:rPr lang="en-US" dirty="0"/>
              <a:t> by leveraging diversity among trees.</a:t>
            </a:r>
          </a:p>
          <a:p>
            <a:pPr marL="742950" lvl="1" indent="-285750">
              <a:buFont typeface="Arial" panose="020B0604020202020204" pitchFamily="34" charset="0"/>
              <a:buChar char="•"/>
            </a:pPr>
            <a:r>
              <a:rPr lang="en-US" dirty="0"/>
              <a:t>Handles </a:t>
            </a:r>
            <a:r>
              <a:rPr lang="en-US" b="1" dirty="0"/>
              <a:t>complex datasets</a:t>
            </a:r>
            <a:r>
              <a:rPr lang="en-US" dirty="0"/>
              <a:t> effectively.</a:t>
            </a:r>
          </a:p>
          <a:p>
            <a:pPr marL="742950" lvl="1" indent="-285750">
              <a:buFont typeface="Arial" panose="020B0604020202020204" pitchFamily="34" charset="0"/>
              <a:buChar char="•"/>
            </a:pPr>
            <a:r>
              <a:rPr lang="en-US" dirty="0"/>
              <a:t>Produces </a:t>
            </a:r>
            <a:r>
              <a:rPr lang="en-US" b="1" dirty="0"/>
              <a:t>stable and accurate</a:t>
            </a:r>
            <a:r>
              <a:rPr lang="en-US" dirty="0"/>
              <a:t> predictions.</a:t>
            </a:r>
          </a:p>
          <a:p>
            <a:pPr>
              <a:buFont typeface="Arial" panose="020B0604020202020204" pitchFamily="34" charset="0"/>
              <a:buChar char="•"/>
            </a:pPr>
            <a:r>
              <a:rPr lang="en-US" b="1" dirty="0"/>
              <a:t>Applications:</a:t>
            </a:r>
            <a:endParaRPr lang="en-US" dirty="0"/>
          </a:p>
          <a:p>
            <a:pPr marL="742950" lvl="1" indent="-285750">
              <a:buFont typeface="Arial" panose="020B0604020202020204" pitchFamily="34" charset="0"/>
              <a:buChar char="•"/>
            </a:pPr>
            <a:r>
              <a:rPr lang="en-US" dirty="0"/>
              <a:t>Suitable for both </a:t>
            </a:r>
            <a:r>
              <a:rPr lang="en-US" b="1" dirty="0"/>
              <a:t>classification</a:t>
            </a:r>
            <a:r>
              <a:rPr lang="en-US" dirty="0"/>
              <a:t> and </a:t>
            </a:r>
            <a:r>
              <a:rPr lang="en-US" b="1" dirty="0"/>
              <a:t>regression</a:t>
            </a:r>
            <a:r>
              <a:rPr lang="en-US" dirty="0"/>
              <a:t> tasks in diverse domains</a:t>
            </a:r>
          </a:p>
        </p:txBody>
      </p:sp>
    </p:spTree>
    <p:extLst>
      <p:ext uri="{BB962C8B-B14F-4D97-AF65-F5344CB8AC3E}">
        <p14:creationId xmlns:p14="http://schemas.microsoft.com/office/powerpoint/2010/main" val="31706868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01FED-71ED-A205-15FE-9F8CEC5DDF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320422-B3C9-89A0-739E-63C71DE10D21}"/>
              </a:ext>
            </a:extLst>
          </p:cNvPr>
          <p:cNvSpPr>
            <a:spLocks noGrp="1"/>
          </p:cNvSpPr>
          <p:nvPr>
            <p:ph type="title"/>
          </p:nvPr>
        </p:nvSpPr>
        <p:spPr>
          <a:xfrm>
            <a:off x="843011" y="-108600"/>
            <a:ext cx="10515600" cy="1325563"/>
          </a:xfrm>
        </p:spPr>
        <p:txBody>
          <a:bodyPr>
            <a:normAutofit/>
          </a:bodyPr>
          <a:lstStyle/>
          <a:p>
            <a:pPr algn="ctr"/>
            <a:r>
              <a:rPr lang="en-GB" sz="3200" b="1" kern="1200" dirty="0">
                <a:solidFill>
                  <a:srgbClr val="292929"/>
                </a:solidFill>
                <a:effectLst/>
                <a:latin typeface="Times New Roman" panose="02020603050405020304" pitchFamily="18" charset="0"/>
                <a:ea typeface="+mn-ea"/>
                <a:cs typeface="Times New Roman" panose="02020603050405020304" pitchFamily="18" charset="0"/>
              </a:rPr>
              <a:t>XGboost</a:t>
            </a:r>
            <a:endParaRPr lang="en-GB" sz="3200" b="1" dirty="0">
              <a:solidFill>
                <a:srgbClr val="292929"/>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C33B79-7CC5-BBF5-B3AF-D2B9C67CDB29}"/>
              </a:ext>
            </a:extLst>
          </p:cNvPr>
          <p:cNvSpPr>
            <a:spLocks noGrp="1"/>
          </p:cNvSpPr>
          <p:nvPr>
            <p:ph type="sldNum" sz="quarter" idx="12"/>
          </p:nvPr>
        </p:nvSpPr>
        <p:spPr/>
        <p:txBody>
          <a:bodyPr/>
          <a:lstStyle/>
          <a:p>
            <a:fld id="{1AE857E8-75B8-4E79-9BE4-543637998FAC}" type="slidenum">
              <a:rPr lang="en-CA" smtClean="0"/>
              <a:pPr/>
              <a:t>101</a:t>
            </a:fld>
            <a:endParaRPr lang="en-CA"/>
          </a:p>
        </p:txBody>
      </p:sp>
      <p:pic>
        <p:nvPicPr>
          <p:cNvPr id="6" name="Picture 5">
            <a:extLst>
              <a:ext uri="{FF2B5EF4-FFF2-40B4-BE49-F238E27FC236}">
                <a16:creationId xmlns:a16="http://schemas.microsoft.com/office/drawing/2014/main" id="{B68C198F-F17C-AEB9-6555-91C742D82FD3}"/>
              </a:ext>
            </a:extLst>
          </p:cNvPr>
          <p:cNvPicPr>
            <a:picLocks noChangeAspect="1"/>
          </p:cNvPicPr>
          <p:nvPr/>
        </p:nvPicPr>
        <p:blipFill>
          <a:blip r:embed="rId2"/>
          <a:stretch>
            <a:fillRect/>
          </a:stretch>
        </p:blipFill>
        <p:spPr>
          <a:xfrm>
            <a:off x="3647728" y="872913"/>
            <a:ext cx="8544272" cy="5211092"/>
          </a:xfrm>
          <a:prstGeom prst="rect">
            <a:avLst/>
          </a:prstGeom>
        </p:spPr>
      </p:pic>
      <p:sp>
        <p:nvSpPr>
          <p:cNvPr id="7" name="TextBox 6">
            <a:extLst>
              <a:ext uri="{FF2B5EF4-FFF2-40B4-BE49-F238E27FC236}">
                <a16:creationId xmlns:a16="http://schemas.microsoft.com/office/drawing/2014/main" id="{8DD85CAC-2A75-7FED-487D-4A1EDC10D0DA}"/>
              </a:ext>
            </a:extLst>
          </p:cNvPr>
          <p:cNvSpPr txBox="1"/>
          <p:nvPr/>
        </p:nvSpPr>
        <p:spPr>
          <a:xfrm>
            <a:off x="191344" y="1216963"/>
            <a:ext cx="3600400" cy="5078313"/>
          </a:xfrm>
          <a:prstGeom prst="rect">
            <a:avLst/>
          </a:prstGeom>
          <a:noFill/>
        </p:spPr>
        <p:txBody>
          <a:bodyPr wrap="square">
            <a:spAutoFit/>
          </a:bodyPr>
          <a:lstStyle/>
          <a:p>
            <a:r>
              <a:rPr lang="en-US" b="1" dirty="0"/>
              <a:t>Introduction to </a:t>
            </a:r>
            <a:r>
              <a:rPr lang="en-US" b="1" dirty="0" err="1"/>
              <a:t>XGBoost</a:t>
            </a:r>
            <a:endParaRPr lang="en-US" b="1" dirty="0"/>
          </a:p>
          <a:p>
            <a:pPr>
              <a:buFont typeface="Arial" panose="020B0604020202020204" pitchFamily="34" charset="0"/>
              <a:buChar char="•"/>
            </a:pPr>
            <a:r>
              <a:rPr lang="en-US" b="1" dirty="0" err="1"/>
              <a:t>eXtreme</a:t>
            </a:r>
            <a:r>
              <a:rPr lang="en-US" b="1" dirty="0"/>
              <a:t> Gradient Boosting (</a:t>
            </a:r>
            <a:r>
              <a:rPr lang="en-US" b="1" dirty="0" err="1"/>
              <a:t>XGBoost</a:t>
            </a:r>
            <a:r>
              <a:rPr lang="en-US" b="1" dirty="0"/>
              <a:t>)</a:t>
            </a:r>
            <a:r>
              <a:rPr lang="en-US" dirty="0"/>
              <a:t>: Advanced gradient boosting algorithm.</a:t>
            </a:r>
          </a:p>
          <a:p>
            <a:pPr>
              <a:buFont typeface="Arial" panose="020B0604020202020204" pitchFamily="34" charset="0"/>
              <a:buChar char="•"/>
            </a:pPr>
            <a:r>
              <a:rPr lang="en-US" b="1" dirty="0"/>
              <a:t>Developed by</a:t>
            </a:r>
            <a:r>
              <a:rPr lang="en-US" dirty="0"/>
              <a:t>: Tianqi Chen.</a:t>
            </a:r>
          </a:p>
          <a:p>
            <a:pPr>
              <a:buFont typeface="Arial" panose="020B0604020202020204" pitchFamily="34" charset="0"/>
              <a:buChar char="•"/>
            </a:pPr>
            <a:r>
              <a:rPr lang="en-US" b="1" dirty="0"/>
              <a:t>Key Features</a:t>
            </a:r>
            <a:r>
              <a:rPr lang="en-US" dirty="0"/>
              <a:t>:</a:t>
            </a:r>
          </a:p>
          <a:p>
            <a:pPr marL="742950" lvl="1" indent="-285750">
              <a:buFont typeface="Arial" panose="020B0604020202020204" pitchFamily="34" charset="0"/>
              <a:buChar char="•"/>
            </a:pPr>
            <a:r>
              <a:rPr lang="en-US" dirty="0"/>
              <a:t>Speed, performance, and scalability.</a:t>
            </a:r>
          </a:p>
          <a:p>
            <a:pPr marL="742950" lvl="1" indent="-285750">
              <a:buFont typeface="Arial" panose="020B0604020202020204" pitchFamily="34" charset="0"/>
              <a:buChar char="•"/>
            </a:pPr>
            <a:r>
              <a:rPr lang="en-US" dirty="0"/>
              <a:t>Popular for classification, regression, and ranking tasks.</a:t>
            </a:r>
          </a:p>
          <a:p>
            <a:pPr>
              <a:buFont typeface="Arial" panose="020B0604020202020204" pitchFamily="34" charset="0"/>
              <a:buChar char="•"/>
            </a:pPr>
            <a:r>
              <a:rPr lang="en-US" b="1" dirty="0"/>
              <a:t>Improvements over traditional GBDT</a:t>
            </a:r>
            <a:r>
              <a:rPr lang="en-US" dirty="0"/>
              <a:t>:</a:t>
            </a:r>
          </a:p>
          <a:p>
            <a:pPr marL="742950" lvl="1" indent="-285750">
              <a:buFont typeface="Arial" panose="020B0604020202020204" pitchFamily="34" charset="0"/>
              <a:buChar char="•"/>
            </a:pPr>
            <a:r>
              <a:rPr lang="en-US" dirty="0"/>
              <a:t>Regularization techniques.</a:t>
            </a:r>
          </a:p>
          <a:p>
            <a:pPr marL="742950" lvl="1" indent="-285750">
              <a:buFont typeface="Arial" panose="020B0604020202020204" pitchFamily="34" charset="0"/>
              <a:buChar char="•"/>
            </a:pPr>
            <a:r>
              <a:rPr lang="en-US" dirty="0"/>
              <a:t>Distributed computing support.</a:t>
            </a:r>
          </a:p>
          <a:p>
            <a:pPr marL="742950" lvl="1" indent="-285750">
              <a:buFont typeface="Arial" panose="020B0604020202020204" pitchFamily="34" charset="0"/>
              <a:buChar char="•"/>
            </a:pPr>
            <a:r>
              <a:rPr lang="en-US" dirty="0"/>
              <a:t>Enhanced algorithmic innovations.</a:t>
            </a:r>
          </a:p>
        </p:txBody>
      </p:sp>
    </p:spTree>
    <p:extLst>
      <p:ext uri="{BB962C8B-B14F-4D97-AF65-F5344CB8AC3E}">
        <p14:creationId xmlns:p14="http://schemas.microsoft.com/office/powerpoint/2010/main" val="27892631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CDA35-8B8D-9674-D574-895FE7B0F7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EBF35-B40A-096A-9931-80CF3E7C19C5}"/>
              </a:ext>
            </a:extLst>
          </p:cNvPr>
          <p:cNvSpPr>
            <a:spLocks noGrp="1"/>
          </p:cNvSpPr>
          <p:nvPr>
            <p:ph type="title"/>
          </p:nvPr>
        </p:nvSpPr>
        <p:spPr>
          <a:xfrm>
            <a:off x="843011" y="-108600"/>
            <a:ext cx="10515600" cy="1325563"/>
          </a:xfrm>
        </p:spPr>
        <p:txBody>
          <a:bodyPr>
            <a:normAutofit/>
          </a:bodyPr>
          <a:lstStyle/>
          <a:p>
            <a:pPr algn="ctr"/>
            <a:r>
              <a:rPr lang="en-GB" sz="3200" b="1" kern="1200" dirty="0">
                <a:solidFill>
                  <a:srgbClr val="292929"/>
                </a:solidFill>
                <a:effectLst/>
                <a:latin typeface="Times New Roman" panose="02020603050405020304" pitchFamily="18" charset="0"/>
                <a:ea typeface="+mn-ea"/>
                <a:cs typeface="Times New Roman" panose="02020603050405020304" pitchFamily="18" charset="0"/>
              </a:rPr>
              <a:t>XGboost</a:t>
            </a:r>
            <a:endParaRPr lang="en-GB" sz="3200" b="1" dirty="0">
              <a:solidFill>
                <a:srgbClr val="292929"/>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2B736C3-39A9-1250-78F2-6E181478070F}"/>
              </a:ext>
            </a:extLst>
          </p:cNvPr>
          <p:cNvSpPr>
            <a:spLocks noGrp="1"/>
          </p:cNvSpPr>
          <p:nvPr>
            <p:ph type="sldNum" sz="quarter" idx="12"/>
          </p:nvPr>
        </p:nvSpPr>
        <p:spPr/>
        <p:txBody>
          <a:bodyPr/>
          <a:lstStyle/>
          <a:p>
            <a:fld id="{1AE857E8-75B8-4E79-9BE4-543637998FAC}" type="slidenum">
              <a:rPr lang="en-CA" smtClean="0"/>
              <a:pPr/>
              <a:t>102</a:t>
            </a:fld>
            <a:endParaRPr lang="en-CA"/>
          </a:p>
        </p:txBody>
      </p:sp>
      <p:sp>
        <p:nvSpPr>
          <p:cNvPr id="5" name="TextBox 4">
            <a:extLst>
              <a:ext uri="{FF2B5EF4-FFF2-40B4-BE49-F238E27FC236}">
                <a16:creationId xmlns:a16="http://schemas.microsoft.com/office/drawing/2014/main" id="{193CDEE0-702C-BB74-BCBD-005A518E1F08}"/>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6" name="TextBox 5">
            <a:extLst>
              <a:ext uri="{FF2B5EF4-FFF2-40B4-BE49-F238E27FC236}">
                <a16:creationId xmlns:a16="http://schemas.microsoft.com/office/drawing/2014/main" id="{B416422F-A2DF-649F-24BC-77771184D16F}"/>
              </a:ext>
            </a:extLst>
          </p:cNvPr>
          <p:cNvSpPr txBox="1"/>
          <p:nvPr/>
        </p:nvSpPr>
        <p:spPr>
          <a:xfrm>
            <a:off x="1519532" y="1028343"/>
            <a:ext cx="10193092" cy="3785652"/>
          </a:xfrm>
          <a:prstGeom prst="rect">
            <a:avLst/>
          </a:prstGeom>
          <a:noFill/>
        </p:spPr>
        <p:txBody>
          <a:bodyPr wrap="square">
            <a:spAutoFit/>
          </a:bodyPr>
          <a:lstStyle/>
          <a:p>
            <a:r>
              <a:rPr lang="en-US" sz="2000" b="1" dirty="0"/>
              <a:t>How </a:t>
            </a:r>
            <a:r>
              <a:rPr lang="en-US" sz="2000" b="1" dirty="0" err="1"/>
              <a:t>XGBoost</a:t>
            </a:r>
            <a:r>
              <a:rPr lang="en-US" sz="2000" b="1" dirty="0"/>
              <a:t> Works</a:t>
            </a:r>
          </a:p>
          <a:p>
            <a:pPr>
              <a:buFont typeface="Arial" panose="020B0604020202020204" pitchFamily="34" charset="0"/>
              <a:buChar char="•"/>
            </a:pPr>
            <a:r>
              <a:rPr lang="en-US" sz="2000" b="1" dirty="0"/>
              <a:t>Boosting</a:t>
            </a:r>
            <a:r>
              <a:rPr lang="en-US" sz="2000" dirty="0"/>
              <a:t>: Iterative technique to train weak learners (typically decision trees).</a:t>
            </a:r>
          </a:p>
          <a:p>
            <a:pPr>
              <a:buFont typeface="Arial" panose="020B0604020202020204" pitchFamily="34" charset="0"/>
              <a:buChar char="•"/>
            </a:pPr>
            <a:r>
              <a:rPr lang="en-US" sz="2000" b="1" dirty="0"/>
              <a:t>Process</a:t>
            </a:r>
            <a:r>
              <a:rPr lang="en-US" sz="2000" dirty="0"/>
              <a:t>:</a:t>
            </a:r>
          </a:p>
          <a:p>
            <a:pPr marL="742950" lvl="1" indent="-285750">
              <a:buFont typeface="Arial" panose="020B0604020202020204" pitchFamily="34" charset="0"/>
              <a:buChar char="•"/>
            </a:pPr>
            <a:r>
              <a:rPr lang="en-US" sz="2000" dirty="0"/>
              <a:t>Initial sample weights are equal.</a:t>
            </a:r>
          </a:p>
          <a:p>
            <a:pPr marL="742950" lvl="1" indent="-285750">
              <a:buFont typeface="Arial" panose="020B0604020202020204" pitchFamily="34" charset="0"/>
              <a:buChar char="•"/>
            </a:pPr>
            <a:r>
              <a:rPr lang="en-US" sz="2000" dirty="0"/>
              <a:t>First learner trains and increases weights of misclassified samples.</a:t>
            </a:r>
          </a:p>
          <a:p>
            <a:pPr marL="742950" lvl="1" indent="-285750">
              <a:buFont typeface="Arial" panose="020B0604020202020204" pitchFamily="34" charset="0"/>
              <a:buChar char="•"/>
            </a:pPr>
            <a:r>
              <a:rPr lang="en-US" sz="2000" dirty="0"/>
              <a:t>Weights are adjusted in each iteration to prioritize hard-to-predict samples.</a:t>
            </a:r>
          </a:p>
          <a:p>
            <a:pPr marL="742950" lvl="1" indent="-285750">
              <a:buFont typeface="Arial" panose="020B0604020202020204" pitchFamily="34" charset="0"/>
              <a:buChar char="•"/>
            </a:pPr>
            <a:r>
              <a:rPr lang="en-US" sz="2000" dirty="0"/>
              <a:t>Learners' predictions are combined, with more accurate ones contributing more.</a:t>
            </a:r>
          </a:p>
          <a:p>
            <a:pPr marL="742950" lvl="1" indent="-285750">
              <a:buFont typeface="Arial" panose="020B0604020202020204" pitchFamily="34" charset="0"/>
              <a:buChar char="•"/>
            </a:pPr>
            <a:r>
              <a:rPr lang="en-US" sz="2000" dirty="0"/>
              <a:t>Stops after a predefined number of iterations or when validation performance plateaus.</a:t>
            </a:r>
          </a:p>
          <a:p>
            <a:pPr>
              <a:buFont typeface="Arial" panose="020B0604020202020204" pitchFamily="34" charset="0"/>
              <a:buChar char="•"/>
            </a:pPr>
            <a:r>
              <a:rPr lang="en-US" sz="2000" b="1" dirty="0"/>
              <a:t>Enhancements in </a:t>
            </a:r>
            <a:r>
              <a:rPr lang="en-US" sz="2000" b="1" dirty="0" err="1"/>
              <a:t>XGBoost</a:t>
            </a:r>
            <a:r>
              <a:rPr lang="en-US" sz="2000" dirty="0"/>
              <a:t>:</a:t>
            </a:r>
          </a:p>
          <a:p>
            <a:pPr marL="742950" lvl="1" indent="-285750">
              <a:buFont typeface="Arial" panose="020B0604020202020204" pitchFamily="34" charset="0"/>
              <a:buChar char="•"/>
            </a:pPr>
            <a:r>
              <a:rPr lang="en-US" sz="2000" b="1" dirty="0"/>
              <a:t>Second-order gradient optimization</a:t>
            </a:r>
            <a:r>
              <a:rPr lang="en-US" sz="2000" dirty="0"/>
              <a:t> for efficient loss function optimization.</a:t>
            </a:r>
          </a:p>
          <a:p>
            <a:pPr marL="742950" lvl="1" indent="-285750">
              <a:buFont typeface="Arial" panose="020B0604020202020204" pitchFamily="34" charset="0"/>
              <a:buChar char="•"/>
            </a:pPr>
            <a:r>
              <a:rPr lang="en-US" sz="2000" b="1" dirty="0"/>
              <a:t>Regularization</a:t>
            </a:r>
            <a:r>
              <a:rPr lang="en-US" sz="2000" dirty="0"/>
              <a:t> to prevent overfitting.</a:t>
            </a:r>
          </a:p>
          <a:p>
            <a:pPr marL="742950" lvl="1" indent="-285750">
              <a:buFont typeface="Arial" panose="020B0604020202020204" pitchFamily="34" charset="0"/>
              <a:buChar char="•"/>
            </a:pPr>
            <a:r>
              <a:rPr lang="en-US" sz="2000" b="1" dirty="0"/>
              <a:t>Efficient handling of large datasets</a:t>
            </a:r>
            <a:r>
              <a:rPr lang="en-US" sz="2000" dirty="0"/>
              <a:t> for faster computation and scalability.</a:t>
            </a:r>
          </a:p>
        </p:txBody>
      </p:sp>
    </p:spTree>
    <p:extLst>
      <p:ext uri="{BB962C8B-B14F-4D97-AF65-F5344CB8AC3E}">
        <p14:creationId xmlns:p14="http://schemas.microsoft.com/office/powerpoint/2010/main" val="20849220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31DEA-34A0-BAC7-B8A7-B93647F514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5F5734-F7F0-0ED0-E74C-12B52AD3A512}"/>
              </a:ext>
            </a:extLst>
          </p:cNvPr>
          <p:cNvSpPr>
            <a:spLocks noGrp="1"/>
          </p:cNvSpPr>
          <p:nvPr>
            <p:ph type="title"/>
          </p:nvPr>
        </p:nvSpPr>
        <p:spPr>
          <a:xfrm>
            <a:off x="843011" y="-108600"/>
            <a:ext cx="10515600" cy="1325563"/>
          </a:xfrm>
        </p:spPr>
        <p:txBody>
          <a:bodyPr>
            <a:normAutofit/>
          </a:bodyPr>
          <a:lstStyle/>
          <a:p>
            <a:pPr algn="ctr"/>
            <a:r>
              <a:rPr lang="en-GB" sz="3200" b="1" kern="1200" dirty="0">
                <a:solidFill>
                  <a:srgbClr val="292929"/>
                </a:solidFill>
                <a:effectLst/>
                <a:latin typeface="Times New Roman" panose="02020603050405020304" pitchFamily="18" charset="0"/>
                <a:ea typeface="+mn-ea"/>
                <a:cs typeface="Times New Roman" panose="02020603050405020304" pitchFamily="18" charset="0"/>
              </a:rPr>
              <a:t>XGboost</a:t>
            </a:r>
            <a:endParaRPr lang="en-GB" sz="3200" b="1" dirty="0">
              <a:solidFill>
                <a:srgbClr val="292929"/>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C15EA9F-6547-F7AD-CFEF-2BFB28776826}"/>
              </a:ext>
            </a:extLst>
          </p:cNvPr>
          <p:cNvSpPr>
            <a:spLocks noGrp="1"/>
          </p:cNvSpPr>
          <p:nvPr>
            <p:ph type="sldNum" sz="quarter" idx="12"/>
          </p:nvPr>
        </p:nvSpPr>
        <p:spPr/>
        <p:txBody>
          <a:bodyPr/>
          <a:lstStyle/>
          <a:p>
            <a:fld id="{1AE857E8-75B8-4E79-9BE4-543637998FAC}" type="slidenum">
              <a:rPr lang="en-CA" smtClean="0"/>
              <a:pPr/>
              <a:t>103</a:t>
            </a:fld>
            <a:endParaRPr lang="en-CA"/>
          </a:p>
        </p:txBody>
      </p:sp>
      <p:sp>
        <p:nvSpPr>
          <p:cNvPr id="5" name="TextBox 4">
            <a:extLst>
              <a:ext uri="{FF2B5EF4-FFF2-40B4-BE49-F238E27FC236}">
                <a16:creationId xmlns:a16="http://schemas.microsoft.com/office/drawing/2014/main" id="{D31C6692-3992-9A0A-3237-4FDC7E85CB9E}"/>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6" name="TextBox 5">
            <a:extLst>
              <a:ext uri="{FF2B5EF4-FFF2-40B4-BE49-F238E27FC236}">
                <a16:creationId xmlns:a16="http://schemas.microsoft.com/office/drawing/2014/main" id="{6B818CAD-866B-3E54-AD7B-7CE3298B5DC1}"/>
              </a:ext>
            </a:extLst>
          </p:cNvPr>
          <p:cNvSpPr txBox="1"/>
          <p:nvPr/>
        </p:nvSpPr>
        <p:spPr>
          <a:xfrm>
            <a:off x="2063552" y="1700808"/>
            <a:ext cx="7560840" cy="2677656"/>
          </a:xfrm>
          <a:prstGeom prst="rect">
            <a:avLst/>
          </a:prstGeom>
          <a:noFill/>
        </p:spPr>
        <p:txBody>
          <a:bodyPr wrap="square">
            <a:spAutoFit/>
          </a:bodyPr>
          <a:lstStyle/>
          <a:p>
            <a:r>
              <a:rPr lang="en-US" sz="2400" b="1" dirty="0"/>
              <a:t>Data Preparation</a:t>
            </a:r>
          </a:p>
          <a:p>
            <a:pPr>
              <a:buFont typeface="Arial" panose="020B0604020202020204" pitchFamily="34" charset="0"/>
              <a:buChar char="•"/>
            </a:pPr>
            <a:r>
              <a:rPr lang="en-US" sz="2400" b="1" dirty="0"/>
              <a:t>Handling Missing Values</a:t>
            </a:r>
            <a:r>
              <a:rPr lang="en-US" sz="2400" dirty="0"/>
              <a:t>:</a:t>
            </a:r>
          </a:p>
          <a:p>
            <a:pPr marL="742950" lvl="1" indent="-285750">
              <a:buFont typeface="Arial" panose="020B0604020202020204" pitchFamily="34" charset="0"/>
              <a:buChar char="•"/>
            </a:pPr>
            <a:r>
              <a:rPr lang="en-US" sz="2400" dirty="0" err="1"/>
              <a:t>XGBoost</a:t>
            </a:r>
            <a:r>
              <a:rPr lang="en-US" sz="2400" dirty="0"/>
              <a:t> does not impute or delete missing values.</a:t>
            </a:r>
          </a:p>
          <a:p>
            <a:pPr marL="742950" lvl="1" indent="-285750">
              <a:buFont typeface="Arial" panose="020B0604020202020204" pitchFamily="34" charset="0"/>
              <a:buChar char="•"/>
            </a:pPr>
            <a:r>
              <a:rPr lang="en-US" sz="2400" dirty="0"/>
              <a:t>Learns optimal splits for missing data based on gradients and feature values.</a:t>
            </a:r>
          </a:p>
          <a:p>
            <a:pPr marL="742950" lvl="1" indent="-285750">
              <a:buFont typeface="Arial" panose="020B0604020202020204" pitchFamily="34" charset="0"/>
              <a:buChar char="•"/>
            </a:pPr>
            <a:r>
              <a:rPr lang="en-US" sz="2400" dirty="0"/>
              <a:t>Minimizes the impact of missing data on predictive performance.</a:t>
            </a:r>
          </a:p>
        </p:txBody>
      </p:sp>
    </p:spTree>
    <p:extLst>
      <p:ext uri="{BB962C8B-B14F-4D97-AF65-F5344CB8AC3E}">
        <p14:creationId xmlns:p14="http://schemas.microsoft.com/office/powerpoint/2010/main" val="203165367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07306-906B-8E00-20F6-D2479262C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E6B8D0-EFA4-80D4-CBDF-4DDA329EB40B}"/>
              </a:ext>
            </a:extLst>
          </p:cNvPr>
          <p:cNvSpPr>
            <a:spLocks noGrp="1"/>
          </p:cNvSpPr>
          <p:nvPr>
            <p:ph type="title"/>
          </p:nvPr>
        </p:nvSpPr>
        <p:spPr>
          <a:xfrm>
            <a:off x="843011" y="-108600"/>
            <a:ext cx="10515600" cy="1325563"/>
          </a:xfrm>
        </p:spPr>
        <p:txBody>
          <a:bodyPr>
            <a:normAutofit/>
          </a:bodyPr>
          <a:lstStyle/>
          <a:p>
            <a:pPr algn="ctr"/>
            <a:r>
              <a:rPr lang="en-GB" sz="3200" b="1" kern="1200" dirty="0">
                <a:solidFill>
                  <a:srgbClr val="292929"/>
                </a:solidFill>
                <a:effectLst/>
                <a:latin typeface="Times New Roman" panose="02020603050405020304" pitchFamily="18" charset="0"/>
                <a:ea typeface="+mn-ea"/>
                <a:cs typeface="Times New Roman" panose="02020603050405020304" pitchFamily="18" charset="0"/>
              </a:rPr>
              <a:t>XGboost</a:t>
            </a:r>
            <a:endParaRPr lang="en-GB" sz="3200" b="1" dirty="0">
              <a:solidFill>
                <a:srgbClr val="292929"/>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2AEC26E-14C2-2CD9-41C9-550E5500D702}"/>
              </a:ext>
            </a:extLst>
          </p:cNvPr>
          <p:cNvSpPr>
            <a:spLocks noGrp="1"/>
          </p:cNvSpPr>
          <p:nvPr>
            <p:ph type="sldNum" sz="quarter" idx="12"/>
          </p:nvPr>
        </p:nvSpPr>
        <p:spPr/>
        <p:txBody>
          <a:bodyPr/>
          <a:lstStyle/>
          <a:p>
            <a:fld id="{1AE857E8-75B8-4E79-9BE4-543637998FAC}" type="slidenum">
              <a:rPr lang="en-CA" smtClean="0"/>
              <a:pPr/>
              <a:t>104</a:t>
            </a:fld>
            <a:endParaRPr lang="en-CA"/>
          </a:p>
        </p:txBody>
      </p:sp>
      <p:sp>
        <p:nvSpPr>
          <p:cNvPr id="5" name="TextBox 4">
            <a:extLst>
              <a:ext uri="{FF2B5EF4-FFF2-40B4-BE49-F238E27FC236}">
                <a16:creationId xmlns:a16="http://schemas.microsoft.com/office/drawing/2014/main" id="{6FA07E34-EC4A-6045-2138-196E02111F77}"/>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6" name="TextBox 5">
            <a:extLst>
              <a:ext uri="{FF2B5EF4-FFF2-40B4-BE49-F238E27FC236}">
                <a16:creationId xmlns:a16="http://schemas.microsoft.com/office/drawing/2014/main" id="{CBF9DDF2-BF38-CD95-2A1C-48DF0803510A}"/>
              </a:ext>
            </a:extLst>
          </p:cNvPr>
          <p:cNvSpPr txBox="1"/>
          <p:nvPr/>
        </p:nvSpPr>
        <p:spPr>
          <a:xfrm>
            <a:off x="1085417" y="920621"/>
            <a:ext cx="10021165" cy="5016758"/>
          </a:xfrm>
          <a:prstGeom prst="rect">
            <a:avLst/>
          </a:prstGeom>
          <a:noFill/>
        </p:spPr>
        <p:txBody>
          <a:bodyPr wrap="square">
            <a:spAutoFit/>
          </a:bodyPr>
          <a:lstStyle/>
          <a:p>
            <a:r>
              <a:rPr lang="en-US" sz="2000" b="1" dirty="0"/>
              <a:t>Initialize Parameters</a:t>
            </a:r>
          </a:p>
          <a:p>
            <a:pPr>
              <a:buFont typeface="Arial" panose="020B0604020202020204" pitchFamily="34" charset="0"/>
              <a:buChar char="•"/>
            </a:pPr>
            <a:r>
              <a:rPr lang="en-US" sz="2000" b="1" dirty="0"/>
              <a:t>Setting Hyperparameters</a:t>
            </a:r>
            <a:r>
              <a:rPr lang="en-US" sz="2000" dirty="0"/>
              <a:t>:</a:t>
            </a:r>
          </a:p>
          <a:p>
            <a:pPr marL="742950" lvl="1" indent="-285750">
              <a:buFont typeface="Arial" panose="020B0604020202020204" pitchFamily="34" charset="0"/>
              <a:buChar char="•"/>
            </a:pPr>
            <a:r>
              <a:rPr lang="en-US" sz="2000" dirty="0"/>
              <a:t>Hyperparameters must be set before training.</a:t>
            </a:r>
          </a:p>
          <a:p>
            <a:pPr>
              <a:buFont typeface="Arial" panose="020B0604020202020204" pitchFamily="34" charset="0"/>
              <a:buChar char="•"/>
            </a:pPr>
            <a:r>
              <a:rPr lang="en-US" sz="2000" b="1" dirty="0"/>
              <a:t>Objective Function and Evaluation Metric</a:t>
            </a:r>
            <a:r>
              <a:rPr lang="en-US" sz="2000" dirty="0"/>
              <a:t>:</a:t>
            </a:r>
          </a:p>
          <a:p>
            <a:pPr marL="742950" lvl="1" indent="-285750">
              <a:buFont typeface="Arial" panose="020B0604020202020204" pitchFamily="34" charset="0"/>
              <a:buChar char="•"/>
            </a:pPr>
            <a:r>
              <a:rPr lang="en-US" sz="2000" dirty="0"/>
              <a:t>Objective function consists of two parts:</a:t>
            </a:r>
          </a:p>
          <a:p>
            <a:pPr marL="1143000" lvl="2" indent="-228600">
              <a:buFont typeface="Arial" panose="020B0604020202020204" pitchFamily="34" charset="0"/>
              <a:buChar char="•"/>
            </a:pPr>
            <a:r>
              <a:rPr lang="en-US" sz="2000" b="1" dirty="0"/>
              <a:t>Loss function</a:t>
            </a:r>
            <a:r>
              <a:rPr lang="en-US" sz="2000" dirty="0"/>
              <a:t>: Measures model error.</a:t>
            </a:r>
          </a:p>
          <a:p>
            <a:pPr marL="1143000" lvl="2" indent="-228600">
              <a:buFont typeface="Arial" panose="020B0604020202020204" pitchFamily="34" charset="0"/>
              <a:buChar char="•"/>
            </a:pPr>
            <a:r>
              <a:rPr lang="en-US" sz="2000" b="1" dirty="0"/>
              <a:t>Regularization term</a:t>
            </a:r>
            <a:r>
              <a:rPr lang="en-US" sz="2000" dirty="0"/>
              <a:t>: Prevents overfitting.</a:t>
            </a:r>
          </a:p>
          <a:p>
            <a:pPr marL="742950" lvl="1" indent="-285750">
              <a:buFont typeface="Arial" panose="020B0604020202020204" pitchFamily="34" charset="0"/>
              <a:buChar char="•"/>
            </a:pPr>
            <a:r>
              <a:rPr lang="en-US" sz="2000" dirty="0"/>
              <a:t>The loss function varies depending on the task (e.g., classification, regression).</a:t>
            </a:r>
          </a:p>
          <a:p>
            <a:r>
              <a:rPr lang="en-US" sz="2000" b="1" dirty="0"/>
              <a:t>Train the First Weak Learner</a:t>
            </a:r>
          </a:p>
          <a:p>
            <a:pPr>
              <a:buFont typeface="Arial" panose="020B0604020202020204" pitchFamily="34" charset="0"/>
              <a:buChar char="•"/>
            </a:pPr>
            <a:r>
              <a:rPr lang="en-US" sz="2000" b="1" dirty="0"/>
              <a:t>Building the First Tree</a:t>
            </a:r>
            <a:r>
              <a:rPr lang="en-US" sz="2000" dirty="0"/>
              <a:t>:</a:t>
            </a:r>
          </a:p>
          <a:p>
            <a:pPr marL="742950" lvl="1" indent="-285750">
              <a:buFont typeface="Arial" panose="020B0604020202020204" pitchFamily="34" charset="0"/>
              <a:buChar char="•"/>
            </a:pPr>
            <a:r>
              <a:rPr lang="en-US" sz="2000" dirty="0"/>
              <a:t>The first weak learner is a decision tree that minimizes the loss function.</a:t>
            </a:r>
          </a:p>
          <a:p>
            <a:pPr marL="742950" lvl="1" indent="-285750">
              <a:buFont typeface="Arial" panose="020B0604020202020204" pitchFamily="34" charset="0"/>
              <a:buChar char="•"/>
            </a:pPr>
            <a:r>
              <a:rPr lang="en-US" sz="2000" dirty="0" err="1"/>
              <a:t>XGBoost</a:t>
            </a:r>
            <a:r>
              <a:rPr lang="en-US" sz="2000" dirty="0"/>
              <a:t> uses both </a:t>
            </a:r>
            <a:r>
              <a:rPr lang="en-US" sz="2000" b="1" dirty="0"/>
              <a:t>first-order</a:t>
            </a:r>
            <a:r>
              <a:rPr lang="en-US" sz="2000" dirty="0"/>
              <a:t> (gradients) and </a:t>
            </a:r>
            <a:r>
              <a:rPr lang="en-US" sz="2000" b="1" dirty="0"/>
              <a:t>second-order</a:t>
            </a:r>
            <a:r>
              <a:rPr lang="en-US" sz="2000" dirty="0"/>
              <a:t> (Hessians) gradients.</a:t>
            </a:r>
          </a:p>
          <a:p>
            <a:pPr>
              <a:buFont typeface="Arial" panose="020B0604020202020204" pitchFamily="34" charset="0"/>
              <a:buChar char="•"/>
            </a:pPr>
            <a:r>
              <a:rPr lang="en-US" sz="2000" b="1" dirty="0"/>
              <a:t>Second-Order Gradient</a:t>
            </a:r>
            <a:r>
              <a:rPr lang="en-US" sz="2000" dirty="0"/>
              <a:t>:</a:t>
            </a:r>
          </a:p>
          <a:p>
            <a:pPr marL="742950" lvl="1" indent="-285750">
              <a:buFont typeface="Arial" panose="020B0604020202020204" pitchFamily="34" charset="0"/>
              <a:buChar char="•"/>
            </a:pPr>
            <a:r>
              <a:rPr lang="en-US" sz="2000" dirty="0"/>
              <a:t>Provides more information about the curvature of the loss function.</a:t>
            </a:r>
          </a:p>
          <a:p>
            <a:pPr marL="742950" lvl="1" indent="-285750">
              <a:buFont typeface="Arial" panose="020B0604020202020204" pitchFamily="34" charset="0"/>
              <a:buChar char="•"/>
            </a:pPr>
            <a:r>
              <a:rPr lang="en-US" sz="2000" dirty="0"/>
              <a:t>Enables precise model adjustments, improving stability and speed compared to algorithms using only first-order gradients.</a:t>
            </a:r>
          </a:p>
        </p:txBody>
      </p:sp>
    </p:spTree>
    <p:extLst>
      <p:ext uri="{BB962C8B-B14F-4D97-AF65-F5344CB8AC3E}">
        <p14:creationId xmlns:p14="http://schemas.microsoft.com/office/powerpoint/2010/main" val="12121628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DB4E2-5F2C-F334-9E52-05F4C93B9A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416BE-8A82-0CD5-FA87-BD458A7FA1EE}"/>
              </a:ext>
            </a:extLst>
          </p:cNvPr>
          <p:cNvSpPr>
            <a:spLocks noGrp="1"/>
          </p:cNvSpPr>
          <p:nvPr>
            <p:ph type="title"/>
          </p:nvPr>
        </p:nvSpPr>
        <p:spPr>
          <a:xfrm>
            <a:off x="843011" y="-108600"/>
            <a:ext cx="10515600" cy="1325563"/>
          </a:xfrm>
        </p:spPr>
        <p:txBody>
          <a:bodyPr>
            <a:normAutofit/>
          </a:bodyPr>
          <a:lstStyle/>
          <a:p>
            <a:pPr algn="ctr"/>
            <a:r>
              <a:rPr lang="en-GB" sz="3200" b="1" kern="1200" dirty="0">
                <a:solidFill>
                  <a:srgbClr val="292929"/>
                </a:solidFill>
                <a:effectLst/>
                <a:latin typeface="Times New Roman" panose="02020603050405020304" pitchFamily="18" charset="0"/>
                <a:ea typeface="+mn-ea"/>
                <a:cs typeface="Times New Roman" panose="02020603050405020304" pitchFamily="18" charset="0"/>
              </a:rPr>
              <a:t>XGboost</a:t>
            </a:r>
            <a:endParaRPr lang="en-GB" sz="3200" b="1" dirty="0">
              <a:solidFill>
                <a:srgbClr val="292929"/>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40C3DE1-6813-F738-18AE-8ADAD566CC13}"/>
              </a:ext>
            </a:extLst>
          </p:cNvPr>
          <p:cNvSpPr>
            <a:spLocks noGrp="1"/>
          </p:cNvSpPr>
          <p:nvPr>
            <p:ph type="sldNum" sz="quarter" idx="12"/>
          </p:nvPr>
        </p:nvSpPr>
        <p:spPr/>
        <p:txBody>
          <a:bodyPr/>
          <a:lstStyle/>
          <a:p>
            <a:fld id="{1AE857E8-75B8-4E79-9BE4-543637998FAC}" type="slidenum">
              <a:rPr lang="en-CA" smtClean="0"/>
              <a:pPr/>
              <a:t>105</a:t>
            </a:fld>
            <a:endParaRPr lang="en-CA"/>
          </a:p>
        </p:txBody>
      </p:sp>
      <p:sp>
        <p:nvSpPr>
          <p:cNvPr id="5" name="TextBox 4">
            <a:extLst>
              <a:ext uri="{FF2B5EF4-FFF2-40B4-BE49-F238E27FC236}">
                <a16:creationId xmlns:a16="http://schemas.microsoft.com/office/drawing/2014/main" id="{86143788-0316-99F2-DB2B-02F46F8C561D}"/>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3" name="Rectangle 1">
            <a:extLst>
              <a:ext uri="{FF2B5EF4-FFF2-40B4-BE49-F238E27FC236}">
                <a16:creationId xmlns:a16="http://schemas.microsoft.com/office/drawing/2014/main" id="{021AA2F8-48F6-8A6D-7994-CD2CC3C40638}"/>
              </a:ext>
            </a:extLst>
          </p:cNvPr>
          <p:cNvSpPr>
            <a:spLocks noChangeArrowheads="1"/>
          </p:cNvSpPr>
          <p:nvPr/>
        </p:nvSpPr>
        <p:spPr bwMode="auto">
          <a:xfrm>
            <a:off x="1055440" y="786808"/>
            <a:ext cx="10803632" cy="603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b="1" dirty="0"/>
              <a:t>Build Subsequent Trees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dirty="0"/>
              <a:t>Subsequent Trees and Parallelization:</a:t>
            </a: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2000" dirty="0"/>
              <a:t>Each new tree fits the </a:t>
            </a:r>
            <a:r>
              <a:rPr lang="en-US" altLang="en-US" sz="2000" dirty="0" err="1"/>
              <a:t>pseudoresiduals</a:t>
            </a:r>
            <a:r>
              <a:rPr lang="en-US" altLang="en-US" sz="2000" dirty="0"/>
              <a:t> from the previous model.</a:t>
            </a: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2000" dirty="0"/>
              <a:t>Greedy algorithm: Best splits are chosen based on the feature that minimizes the loss the most.</a:t>
            </a: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2000" dirty="0"/>
              <a:t>Parallelization: </a:t>
            </a:r>
            <a:r>
              <a:rPr lang="en-US" altLang="en-US" sz="2000" dirty="0" err="1"/>
              <a:t>XGBoost</a:t>
            </a:r>
            <a:r>
              <a:rPr lang="en-US" altLang="en-US" sz="2000" dirty="0"/>
              <a:t> builds multiple trees in parallel using multiple CPU cores, reducing training time, especially with large datasets.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dirty="0"/>
              <a:t>Pruning:</a:t>
            </a: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2000" dirty="0"/>
              <a:t>Pre-pruning: Limits the number of sections in a tree and the minimum samples for a split (</a:t>
            </a:r>
            <a:r>
              <a:rPr lang="en-US" altLang="en-US" sz="2000" dirty="0" err="1"/>
              <a:t>min_child_weight</a:t>
            </a:r>
            <a:r>
              <a:rPr lang="en-US" altLang="en-US" sz="2000" dirty="0"/>
              <a:t>).</a:t>
            </a: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2000" dirty="0"/>
              <a:t>Post-pruning: Grows the tree first, then prunes branches that don't improve performance, reducing overfitting and improving model generalization.</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p>
        </p:txBody>
      </p:sp>
    </p:spTree>
    <p:extLst>
      <p:ext uri="{BB962C8B-B14F-4D97-AF65-F5344CB8AC3E}">
        <p14:creationId xmlns:p14="http://schemas.microsoft.com/office/powerpoint/2010/main" val="332489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AA562-1F92-90CC-3D76-8F56C90495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F4D4C9-49D8-2F12-115A-842A3630B382}"/>
              </a:ext>
            </a:extLst>
          </p:cNvPr>
          <p:cNvSpPr>
            <a:spLocks noGrp="1"/>
          </p:cNvSpPr>
          <p:nvPr>
            <p:ph type="title"/>
          </p:nvPr>
        </p:nvSpPr>
        <p:spPr>
          <a:xfrm>
            <a:off x="843011" y="-108600"/>
            <a:ext cx="10515600" cy="1325563"/>
          </a:xfrm>
        </p:spPr>
        <p:txBody>
          <a:bodyPr>
            <a:normAutofit/>
          </a:bodyPr>
          <a:lstStyle/>
          <a:p>
            <a:pPr algn="ctr"/>
            <a:r>
              <a:rPr lang="en-GB" sz="3200" b="1" kern="1200" dirty="0">
                <a:solidFill>
                  <a:srgbClr val="292929"/>
                </a:solidFill>
                <a:effectLst/>
                <a:latin typeface="Times New Roman" panose="02020603050405020304" pitchFamily="18" charset="0"/>
                <a:ea typeface="+mn-ea"/>
                <a:cs typeface="Times New Roman" panose="02020603050405020304" pitchFamily="18" charset="0"/>
              </a:rPr>
              <a:t>XGboost</a:t>
            </a:r>
            <a:endParaRPr lang="en-GB" sz="3200" b="1" dirty="0">
              <a:solidFill>
                <a:srgbClr val="292929"/>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0246EB-4571-DDEF-E205-40DD8FF10191}"/>
              </a:ext>
            </a:extLst>
          </p:cNvPr>
          <p:cNvSpPr>
            <a:spLocks noGrp="1"/>
          </p:cNvSpPr>
          <p:nvPr>
            <p:ph type="sldNum" sz="quarter" idx="12"/>
          </p:nvPr>
        </p:nvSpPr>
        <p:spPr/>
        <p:txBody>
          <a:bodyPr/>
          <a:lstStyle/>
          <a:p>
            <a:fld id="{1AE857E8-75B8-4E79-9BE4-543637998FAC}" type="slidenum">
              <a:rPr lang="en-CA" smtClean="0"/>
              <a:pPr/>
              <a:t>106</a:t>
            </a:fld>
            <a:endParaRPr lang="en-CA"/>
          </a:p>
        </p:txBody>
      </p:sp>
      <p:sp>
        <p:nvSpPr>
          <p:cNvPr id="5" name="TextBox 4">
            <a:extLst>
              <a:ext uri="{FF2B5EF4-FFF2-40B4-BE49-F238E27FC236}">
                <a16:creationId xmlns:a16="http://schemas.microsoft.com/office/drawing/2014/main" id="{B444508A-A1DE-17FF-4B1A-2592F910EA07}"/>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6" name="TextBox 5">
            <a:extLst>
              <a:ext uri="{FF2B5EF4-FFF2-40B4-BE49-F238E27FC236}">
                <a16:creationId xmlns:a16="http://schemas.microsoft.com/office/drawing/2014/main" id="{55BEAEF4-AD1A-9B5B-4432-FB85E70FD9C6}"/>
              </a:ext>
            </a:extLst>
          </p:cNvPr>
          <p:cNvSpPr txBox="1"/>
          <p:nvPr/>
        </p:nvSpPr>
        <p:spPr>
          <a:xfrm>
            <a:off x="2500628" y="871344"/>
            <a:ext cx="6939289" cy="511531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000" dirty="0"/>
              <a:t>Regularization and Shrinkage</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dirty="0"/>
              <a:t>Regularization (L1 and L2):</a:t>
            </a: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2000" dirty="0" err="1"/>
              <a:t>XGBoost</a:t>
            </a:r>
            <a:r>
              <a:rPr lang="en-US" altLang="en-US" sz="2000" dirty="0"/>
              <a:t> includes L1 (Lasso) and L2 (Ridge) regularization in its objective function.</a:t>
            </a: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2000" dirty="0"/>
              <a:t>Helps prevent overfitting by penalizing overly complex models.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000" dirty="0"/>
              <a:t>Shrinkage:</a:t>
            </a: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2000" dirty="0"/>
              <a:t>Applied after adding each tree to reduce the contribution of new trees.</a:t>
            </a:r>
          </a:p>
          <a:p>
            <a:pPr marL="457200" marR="0" lvl="1" indent="0" algn="l" defTabSz="914400" rtl="0" eaLnBrk="0" fontAlgn="base" latinLnBrk="0" hangingPunct="0">
              <a:lnSpc>
                <a:spcPct val="150000"/>
              </a:lnSpc>
              <a:spcBef>
                <a:spcPct val="0"/>
              </a:spcBef>
              <a:spcAft>
                <a:spcPct val="0"/>
              </a:spcAft>
              <a:buClrTx/>
              <a:buSzTx/>
              <a:buFontTx/>
              <a:buChar char="•"/>
              <a:tabLst/>
            </a:pPr>
            <a:r>
              <a:rPr lang="en-US" altLang="en-US" sz="2000" dirty="0"/>
              <a:t>Ensures gradual learning, improving convergence and reducing the risk of overfitting.</a:t>
            </a:r>
          </a:p>
        </p:txBody>
      </p:sp>
    </p:spTree>
    <p:extLst>
      <p:ext uri="{BB962C8B-B14F-4D97-AF65-F5344CB8AC3E}">
        <p14:creationId xmlns:p14="http://schemas.microsoft.com/office/powerpoint/2010/main" val="116558030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C097C-F101-EF14-A679-D968BA8C88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C8FFC9-6117-9020-6C4C-CD5123295A12}"/>
              </a:ext>
            </a:extLst>
          </p:cNvPr>
          <p:cNvSpPr>
            <a:spLocks noGrp="1"/>
          </p:cNvSpPr>
          <p:nvPr>
            <p:ph type="title"/>
          </p:nvPr>
        </p:nvSpPr>
        <p:spPr>
          <a:xfrm>
            <a:off x="843011" y="-108600"/>
            <a:ext cx="10515600" cy="1325563"/>
          </a:xfrm>
        </p:spPr>
        <p:txBody>
          <a:bodyPr>
            <a:normAutofit/>
          </a:bodyPr>
          <a:lstStyle/>
          <a:p>
            <a:pPr algn="ctr"/>
            <a:r>
              <a:rPr lang="en-GB" sz="3200" b="1" kern="1200" dirty="0">
                <a:solidFill>
                  <a:srgbClr val="292929"/>
                </a:solidFill>
                <a:effectLst/>
                <a:latin typeface="Times New Roman" panose="02020603050405020304" pitchFamily="18" charset="0"/>
                <a:ea typeface="+mn-ea"/>
                <a:cs typeface="Times New Roman" panose="02020603050405020304" pitchFamily="18" charset="0"/>
              </a:rPr>
              <a:t>XGboost</a:t>
            </a:r>
            <a:endParaRPr lang="en-GB" sz="3200" b="1" dirty="0">
              <a:solidFill>
                <a:srgbClr val="292929"/>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AF4675C-84FE-3DF3-5052-430DE0DD15D7}"/>
              </a:ext>
            </a:extLst>
          </p:cNvPr>
          <p:cNvSpPr>
            <a:spLocks noGrp="1"/>
          </p:cNvSpPr>
          <p:nvPr>
            <p:ph type="sldNum" sz="quarter" idx="12"/>
          </p:nvPr>
        </p:nvSpPr>
        <p:spPr/>
        <p:txBody>
          <a:bodyPr/>
          <a:lstStyle/>
          <a:p>
            <a:fld id="{1AE857E8-75B8-4E79-9BE4-543637998FAC}" type="slidenum">
              <a:rPr lang="en-CA" smtClean="0"/>
              <a:pPr/>
              <a:t>107</a:t>
            </a:fld>
            <a:endParaRPr lang="en-CA"/>
          </a:p>
        </p:txBody>
      </p:sp>
      <p:sp>
        <p:nvSpPr>
          <p:cNvPr id="5" name="TextBox 4">
            <a:extLst>
              <a:ext uri="{FF2B5EF4-FFF2-40B4-BE49-F238E27FC236}">
                <a16:creationId xmlns:a16="http://schemas.microsoft.com/office/drawing/2014/main" id="{193B8921-A3F0-3718-92FA-C51C3E5949CC}"/>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6" name="TextBox 5">
            <a:extLst>
              <a:ext uri="{FF2B5EF4-FFF2-40B4-BE49-F238E27FC236}">
                <a16:creationId xmlns:a16="http://schemas.microsoft.com/office/drawing/2014/main" id="{8FB40EF7-B846-3D7A-54A6-C6C5590D15DF}"/>
              </a:ext>
            </a:extLst>
          </p:cNvPr>
          <p:cNvSpPr txBox="1"/>
          <p:nvPr/>
        </p:nvSpPr>
        <p:spPr>
          <a:xfrm>
            <a:off x="2460171" y="1166842"/>
            <a:ext cx="7943591" cy="5016758"/>
          </a:xfrm>
          <a:prstGeom prst="rect">
            <a:avLst/>
          </a:prstGeom>
          <a:noFill/>
        </p:spPr>
        <p:txBody>
          <a:bodyPr wrap="square">
            <a:spAutoFit/>
          </a:bodyPr>
          <a:lstStyle/>
          <a:p>
            <a:r>
              <a:rPr lang="en-US" sz="2000" b="1" dirty="0"/>
              <a:t>Evaluate and Combine Models</a:t>
            </a:r>
          </a:p>
          <a:p>
            <a:pPr>
              <a:buFont typeface="Arial" panose="020B0604020202020204" pitchFamily="34" charset="0"/>
              <a:buChar char="•"/>
            </a:pPr>
            <a:r>
              <a:rPr lang="en-US" sz="2000" b="1" dirty="0"/>
              <a:t>Model Aggregation</a:t>
            </a:r>
            <a:r>
              <a:rPr lang="en-US" sz="2000" dirty="0"/>
              <a:t>:</a:t>
            </a:r>
          </a:p>
          <a:p>
            <a:pPr marL="742950" lvl="1" indent="-285750">
              <a:buFont typeface="Arial" panose="020B0604020202020204" pitchFamily="34" charset="0"/>
              <a:buChar char="•"/>
            </a:pPr>
            <a:r>
              <a:rPr lang="en-US" sz="2000" dirty="0"/>
              <a:t>Predictions from all trees are combined using a </a:t>
            </a:r>
            <a:r>
              <a:rPr lang="en-US" sz="2000" b="1" dirty="0"/>
              <a:t>weighted sum</a:t>
            </a:r>
            <a:r>
              <a:rPr lang="en-US" sz="2000" dirty="0"/>
              <a:t>.</a:t>
            </a:r>
          </a:p>
          <a:p>
            <a:pPr marL="742950" lvl="1" indent="-285750">
              <a:buFont typeface="Arial" panose="020B0604020202020204" pitchFamily="34" charset="0"/>
              <a:buChar char="•"/>
            </a:pPr>
            <a:r>
              <a:rPr lang="en-US" sz="2000" dirty="0"/>
              <a:t>Trees with better performance (lower loss) have higher weights and contribute more to the final prediction.</a:t>
            </a:r>
          </a:p>
          <a:p>
            <a:pPr>
              <a:buFont typeface="Arial" panose="020B0604020202020204" pitchFamily="34" charset="0"/>
              <a:buChar char="•"/>
            </a:pPr>
            <a:r>
              <a:rPr lang="en-US" sz="2000" b="1" dirty="0"/>
              <a:t>Final Prediction</a:t>
            </a:r>
            <a:r>
              <a:rPr lang="en-US" sz="2000" dirty="0"/>
              <a:t>:</a:t>
            </a:r>
          </a:p>
          <a:p>
            <a:pPr marL="742950" lvl="1" indent="-285750">
              <a:buFont typeface="Arial" panose="020B0604020202020204" pitchFamily="34" charset="0"/>
              <a:buChar char="•"/>
            </a:pPr>
            <a:r>
              <a:rPr lang="en-US" sz="2000" dirty="0"/>
              <a:t>The final output is the sum of all weak learners (trees), scaled by the </a:t>
            </a:r>
            <a:r>
              <a:rPr lang="en-US" sz="2000" b="1" dirty="0"/>
              <a:t>learning rate</a:t>
            </a:r>
            <a:r>
              <a:rPr lang="en-US" sz="2000" dirty="0"/>
              <a:t>.</a:t>
            </a:r>
          </a:p>
          <a:p>
            <a:pPr marL="742950" lvl="1" indent="-285750">
              <a:buFont typeface="Arial" panose="020B0604020202020204" pitchFamily="34" charset="0"/>
              <a:buChar char="•"/>
            </a:pPr>
            <a:r>
              <a:rPr lang="en-US" sz="2000" dirty="0"/>
              <a:t>For classification, the output is typically transformed using a </a:t>
            </a:r>
            <a:r>
              <a:rPr lang="en-US" sz="2000" b="1" dirty="0"/>
              <a:t>sigmoid function</a:t>
            </a:r>
            <a:r>
              <a:rPr lang="en-US" sz="2000" dirty="0"/>
              <a:t> to generate probabilities.</a:t>
            </a:r>
          </a:p>
          <a:p>
            <a:r>
              <a:rPr lang="en-US" sz="2000" b="1" dirty="0"/>
              <a:t>Repeat Until Stopping Criterion is Met</a:t>
            </a:r>
          </a:p>
          <a:p>
            <a:pPr>
              <a:buFont typeface="Arial" panose="020B0604020202020204" pitchFamily="34" charset="0"/>
              <a:buChar char="•"/>
            </a:pPr>
            <a:r>
              <a:rPr lang="en-US" sz="2000" b="1" dirty="0"/>
              <a:t>Stopping Criteria</a:t>
            </a:r>
            <a:r>
              <a:rPr lang="en-US" sz="2000" dirty="0"/>
              <a:t>:</a:t>
            </a:r>
          </a:p>
          <a:p>
            <a:pPr marL="742950" lvl="1" indent="-285750">
              <a:buFont typeface="Arial" panose="020B0604020202020204" pitchFamily="34" charset="0"/>
              <a:buChar char="•"/>
            </a:pPr>
            <a:r>
              <a:rPr lang="en-US" sz="2000" dirty="0"/>
              <a:t>The boosting process continues until a stopping condition is met.</a:t>
            </a:r>
          </a:p>
          <a:p>
            <a:pPr>
              <a:buFont typeface="Arial" panose="020B0604020202020204" pitchFamily="34" charset="0"/>
              <a:buChar char="•"/>
            </a:pPr>
            <a:r>
              <a:rPr lang="en-US" sz="2000" b="1" dirty="0"/>
              <a:t>Early Stopping</a:t>
            </a:r>
            <a:r>
              <a:rPr lang="en-US" sz="2000" dirty="0"/>
              <a:t>:</a:t>
            </a:r>
          </a:p>
          <a:p>
            <a:pPr marL="742950" lvl="1" indent="-285750">
              <a:buFont typeface="Arial" panose="020B0604020202020204" pitchFamily="34" charset="0"/>
              <a:buChar char="•"/>
            </a:pPr>
            <a:r>
              <a:rPr lang="en-US" sz="2000" dirty="0"/>
              <a:t>Monitors performance on a </a:t>
            </a:r>
            <a:r>
              <a:rPr lang="en-US" sz="2000" b="1" dirty="0"/>
              <a:t>validation set</a:t>
            </a:r>
            <a:r>
              <a:rPr lang="en-US" sz="2000" dirty="0"/>
              <a:t> during training.</a:t>
            </a:r>
          </a:p>
          <a:p>
            <a:pPr marL="742950" lvl="1" indent="-285750">
              <a:buFont typeface="Arial" panose="020B0604020202020204" pitchFamily="34" charset="0"/>
              <a:buChar char="•"/>
            </a:pPr>
            <a:r>
              <a:rPr lang="en-US" sz="2000" dirty="0"/>
              <a:t>Stops training early to prevent overfitting, improving generalization.</a:t>
            </a:r>
          </a:p>
        </p:txBody>
      </p:sp>
    </p:spTree>
    <p:extLst>
      <p:ext uri="{BB962C8B-B14F-4D97-AF65-F5344CB8AC3E}">
        <p14:creationId xmlns:p14="http://schemas.microsoft.com/office/powerpoint/2010/main" val="22377487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C2B87-2C43-761D-E074-549EEF4DB4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11551F-094E-3262-79C8-DB9056369D8A}"/>
              </a:ext>
            </a:extLst>
          </p:cNvPr>
          <p:cNvSpPr>
            <a:spLocks noGrp="1"/>
          </p:cNvSpPr>
          <p:nvPr>
            <p:ph type="title"/>
          </p:nvPr>
        </p:nvSpPr>
        <p:spPr>
          <a:xfrm>
            <a:off x="843011" y="-108600"/>
            <a:ext cx="10515600" cy="1325563"/>
          </a:xfrm>
        </p:spPr>
        <p:txBody>
          <a:bodyPr>
            <a:normAutofit/>
          </a:bodyPr>
          <a:lstStyle/>
          <a:p>
            <a:pPr algn="ctr"/>
            <a:r>
              <a:rPr lang="en-GB" sz="3200" b="1" kern="1200" dirty="0">
                <a:solidFill>
                  <a:srgbClr val="292929"/>
                </a:solidFill>
                <a:effectLst/>
                <a:latin typeface="Times New Roman" panose="02020603050405020304" pitchFamily="18" charset="0"/>
                <a:ea typeface="+mn-ea"/>
                <a:cs typeface="Times New Roman" panose="02020603050405020304" pitchFamily="18" charset="0"/>
              </a:rPr>
              <a:t>XGboost</a:t>
            </a:r>
            <a:endParaRPr lang="en-GB" sz="3200" b="1" dirty="0">
              <a:solidFill>
                <a:srgbClr val="292929"/>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0A6890-54A2-A0E3-D51D-D7DC0A9D5AF8}"/>
              </a:ext>
            </a:extLst>
          </p:cNvPr>
          <p:cNvSpPr>
            <a:spLocks noGrp="1"/>
          </p:cNvSpPr>
          <p:nvPr>
            <p:ph type="sldNum" sz="quarter" idx="12"/>
          </p:nvPr>
        </p:nvSpPr>
        <p:spPr/>
        <p:txBody>
          <a:bodyPr/>
          <a:lstStyle/>
          <a:p>
            <a:fld id="{1AE857E8-75B8-4E79-9BE4-543637998FAC}" type="slidenum">
              <a:rPr lang="en-CA" smtClean="0"/>
              <a:pPr/>
              <a:t>108</a:t>
            </a:fld>
            <a:endParaRPr lang="en-CA"/>
          </a:p>
        </p:txBody>
      </p:sp>
      <p:sp>
        <p:nvSpPr>
          <p:cNvPr id="5" name="TextBox 4">
            <a:extLst>
              <a:ext uri="{FF2B5EF4-FFF2-40B4-BE49-F238E27FC236}">
                <a16:creationId xmlns:a16="http://schemas.microsoft.com/office/drawing/2014/main" id="{A70A0325-0105-A751-5A85-1F83B3C27E85}"/>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6" name="TextBox 5">
            <a:extLst>
              <a:ext uri="{FF2B5EF4-FFF2-40B4-BE49-F238E27FC236}">
                <a16:creationId xmlns:a16="http://schemas.microsoft.com/office/drawing/2014/main" id="{6C9C23C6-851E-B138-EE80-F52D14D177FD}"/>
              </a:ext>
            </a:extLst>
          </p:cNvPr>
          <p:cNvSpPr txBox="1"/>
          <p:nvPr/>
        </p:nvSpPr>
        <p:spPr>
          <a:xfrm>
            <a:off x="3048953" y="1398121"/>
            <a:ext cx="6097904" cy="4708981"/>
          </a:xfrm>
          <a:prstGeom prst="rect">
            <a:avLst/>
          </a:prstGeom>
          <a:noFill/>
        </p:spPr>
        <p:txBody>
          <a:bodyPr wrap="square">
            <a:spAutoFit/>
          </a:bodyPr>
          <a:lstStyle/>
          <a:p>
            <a:r>
              <a:rPr lang="en-US" sz="2000" b="1" dirty="0"/>
              <a:t>Final Model</a:t>
            </a:r>
          </a:p>
          <a:p>
            <a:pPr>
              <a:buFont typeface="Arial" panose="020B0604020202020204" pitchFamily="34" charset="0"/>
              <a:buChar char="•"/>
            </a:pPr>
            <a:r>
              <a:rPr lang="en-US" sz="2000" b="1" dirty="0"/>
              <a:t>Weighted Ensemble</a:t>
            </a:r>
            <a:r>
              <a:rPr lang="en-US" sz="2000" dirty="0"/>
              <a:t>:</a:t>
            </a:r>
          </a:p>
          <a:p>
            <a:pPr marL="742950" lvl="1" indent="-285750">
              <a:buFont typeface="Arial" panose="020B0604020202020204" pitchFamily="34" charset="0"/>
              <a:buChar char="•"/>
            </a:pPr>
            <a:r>
              <a:rPr lang="en-US" sz="2000" dirty="0"/>
              <a:t>The final model is an ensemble of all trained weak learners (trees).</a:t>
            </a:r>
          </a:p>
          <a:p>
            <a:pPr marL="742950" lvl="1" indent="-285750">
              <a:buFont typeface="Arial" panose="020B0604020202020204" pitchFamily="34" charset="0"/>
              <a:buChar char="•"/>
            </a:pPr>
            <a:r>
              <a:rPr lang="en-US" sz="2000" dirty="0"/>
              <a:t>Each tree contributes to the prediction based on its accuracy and importance.</a:t>
            </a:r>
          </a:p>
          <a:p>
            <a:pPr>
              <a:buFont typeface="Arial" panose="020B0604020202020204" pitchFamily="34" charset="0"/>
              <a:buChar char="•"/>
            </a:pPr>
            <a:r>
              <a:rPr lang="en-US" sz="2000" b="1" dirty="0"/>
              <a:t>Model Deployment</a:t>
            </a:r>
            <a:r>
              <a:rPr lang="en-US" sz="2000" dirty="0"/>
              <a:t>:</a:t>
            </a:r>
          </a:p>
          <a:p>
            <a:pPr marL="742950" lvl="1" indent="-285750">
              <a:buFont typeface="Arial" panose="020B0604020202020204" pitchFamily="34" charset="0"/>
              <a:buChar char="•"/>
            </a:pPr>
            <a:r>
              <a:rPr lang="en-US" sz="2000" dirty="0"/>
              <a:t>After training, </a:t>
            </a:r>
            <a:r>
              <a:rPr lang="en-US" sz="2000" dirty="0" err="1"/>
              <a:t>XGBoost</a:t>
            </a:r>
            <a:r>
              <a:rPr lang="en-US" sz="2000" dirty="0"/>
              <a:t> can predict on </a:t>
            </a:r>
            <a:r>
              <a:rPr lang="en-US" sz="2000" b="1" dirty="0"/>
              <a:t>unseen data</a:t>
            </a:r>
            <a:r>
              <a:rPr lang="en-US" sz="2000" dirty="0"/>
              <a:t>.</a:t>
            </a:r>
          </a:p>
          <a:p>
            <a:pPr marL="742950" lvl="1" indent="-285750">
              <a:buFont typeface="Arial" panose="020B0604020202020204" pitchFamily="34" charset="0"/>
              <a:buChar char="•"/>
            </a:pPr>
            <a:r>
              <a:rPr lang="en-US" sz="2000" dirty="0"/>
              <a:t>Optimized for fast predictions and efficient handling of large datasets in production.</a:t>
            </a:r>
          </a:p>
          <a:p>
            <a:pPr>
              <a:buFont typeface="Arial" panose="020B0604020202020204" pitchFamily="34" charset="0"/>
              <a:buChar char="•"/>
            </a:pPr>
            <a:r>
              <a:rPr lang="en-US" sz="2000" b="1" dirty="0"/>
              <a:t>Model Interpretation and Feature Importance</a:t>
            </a:r>
            <a:r>
              <a:rPr lang="en-US" sz="2000" dirty="0"/>
              <a:t>:</a:t>
            </a:r>
          </a:p>
          <a:p>
            <a:pPr marL="742950" lvl="1" indent="-285750">
              <a:buFont typeface="Arial" panose="020B0604020202020204" pitchFamily="34" charset="0"/>
              <a:buChar char="•"/>
            </a:pPr>
            <a:r>
              <a:rPr lang="en-US" sz="2000" dirty="0" err="1"/>
              <a:t>XGBoost</a:t>
            </a:r>
            <a:r>
              <a:rPr lang="en-US" sz="2000" dirty="0"/>
              <a:t> provides </a:t>
            </a:r>
            <a:r>
              <a:rPr lang="en-US" sz="2000" b="1" dirty="0"/>
              <a:t>feature importance scores</a:t>
            </a:r>
            <a:r>
              <a:rPr lang="en-US" sz="2000" dirty="0"/>
              <a:t>.</a:t>
            </a:r>
          </a:p>
          <a:p>
            <a:pPr marL="742950" lvl="1" indent="-285750">
              <a:buFont typeface="Arial" panose="020B0604020202020204" pitchFamily="34" charset="0"/>
              <a:buChar char="•"/>
            </a:pPr>
            <a:r>
              <a:rPr lang="en-US" sz="2000" dirty="0"/>
              <a:t>Scores show which features most influence the final prediction, enhancing model transparency.</a:t>
            </a:r>
          </a:p>
        </p:txBody>
      </p:sp>
    </p:spTree>
    <p:extLst>
      <p:ext uri="{BB962C8B-B14F-4D97-AF65-F5344CB8AC3E}">
        <p14:creationId xmlns:p14="http://schemas.microsoft.com/office/powerpoint/2010/main" val="27564939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49464-6B59-AAA4-1CB3-049F6270CD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8263A9-A2F6-CA4B-5820-06FC0BFFA473}"/>
              </a:ext>
            </a:extLst>
          </p:cNvPr>
          <p:cNvSpPr>
            <a:spLocks noGrp="1"/>
          </p:cNvSpPr>
          <p:nvPr>
            <p:ph type="title"/>
          </p:nvPr>
        </p:nvSpPr>
        <p:spPr>
          <a:xfrm>
            <a:off x="843011" y="-108600"/>
            <a:ext cx="10515600" cy="1325563"/>
          </a:xfrm>
        </p:spPr>
        <p:txBody>
          <a:bodyPr>
            <a:normAutofit/>
          </a:bodyPr>
          <a:lstStyle/>
          <a:p>
            <a:pPr algn="ctr" rtl="0" eaLnBrk="1" latinLnBrk="0" hangingPunct="1">
              <a:lnSpc>
                <a:spcPct val="90000"/>
              </a:lnSpc>
              <a:spcBef>
                <a:spcPts val="1000"/>
              </a:spcBef>
              <a:buClrTx/>
              <a:buSzPts val="2800"/>
            </a:pPr>
            <a:r>
              <a:rPr lang="en-GB" sz="3200" b="1" kern="1200" dirty="0" err="1">
                <a:solidFill>
                  <a:srgbClr val="333333"/>
                </a:solidFill>
                <a:effectLst/>
                <a:latin typeface="Times New Roman" panose="02020603050405020304" pitchFamily="18" charset="0"/>
                <a:ea typeface="+mn-ea"/>
                <a:cs typeface="Times New Roman" panose="02020603050405020304" pitchFamily="18" charset="0"/>
              </a:rPr>
              <a:t>XGBoost</a:t>
            </a:r>
            <a:endParaRPr lang="en-US" sz="3200" dirty="0">
              <a:effectLst/>
            </a:endParaRPr>
          </a:p>
        </p:txBody>
      </p:sp>
      <p:sp>
        <p:nvSpPr>
          <p:cNvPr id="4" name="Slide Number Placeholder 3">
            <a:extLst>
              <a:ext uri="{FF2B5EF4-FFF2-40B4-BE49-F238E27FC236}">
                <a16:creationId xmlns:a16="http://schemas.microsoft.com/office/drawing/2014/main" id="{6766C997-B97B-4C1A-0AA3-55A8956AF986}"/>
              </a:ext>
            </a:extLst>
          </p:cNvPr>
          <p:cNvSpPr>
            <a:spLocks noGrp="1"/>
          </p:cNvSpPr>
          <p:nvPr>
            <p:ph type="sldNum" sz="quarter" idx="12"/>
          </p:nvPr>
        </p:nvSpPr>
        <p:spPr/>
        <p:txBody>
          <a:bodyPr/>
          <a:lstStyle/>
          <a:p>
            <a:fld id="{1AE857E8-75B8-4E79-9BE4-543637998FAC}" type="slidenum">
              <a:rPr lang="en-CA" smtClean="0"/>
              <a:pPr/>
              <a:t>109</a:t>
            </a:fld>
            <a:endParaRPr lang="en-CA"/>
          </a:p>
        </p:txBody>
      </p:sp>
      <p:sp>
        <p:nvSpPr>
          <p:cNvPr id="5" name="TextBox 4">
            <a:extLst>
              <a:ext uri="{FF2B5EF4-FFF2-40B4-BE49-F238E27FC236}">
                <a16:creationId xmlns:a16="http://schemas.microsoft.com/office/drawing/2014/main" id="{6A8F9D9A-BD83-C31B-2A1D-81DF16D6EB67}"/>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6" name="TextBox 5">
            <a:extLst>
              <a:ext uri="{FF2B5EF4-FFF2-40B4-BE49-F238E27FC236}">
                <a16:creationId xmlns:a16="http://schemas.microsoft.com/office/drawing/2014/main" id="{E10C5982-90AB-7E92-67BE-2BBF01B0C13F}"/>
              </a:ext>
            </a:extLst>
          </p:cNvPr>
          <p:cNvSpPr txBox="1"/>
          <p:nvPr/>
        </p:nvSpPr>
        <p:spPr>
          <a:xfrm>
            <a:off x="1961521" y="871344"/>
            <a:ext cx="8017504" cy="5115311"/>
          </a:xfrm>
          <a:prstGeom prst="rect">
            <a:avLst/>
          </a:prstGeom>
          <a:noFill/>
        </p:spPr>
        <p:txBody>
          <a:bodyPr wrap="square">
            <a:spAutoFit/>
          </a:bodyPr>
          <a:lstStyle/>
          <a:p>
            <a:pPr>
              <a:lnSpc>
                <a:spcPct val="150000"/>
              </a:lnSpc>
            </a:pPr>
            <a:r>
              <a:rPr lang="en-US" sz="2000" b="1" dirty="0"/>
              <a:t>Classification</a:t>
            </a:r>
            <a:endParaRPr lang="en-US" sz="2000" dirty="0"/>
          </a:p>
          <a:p>
            <a:pPr>
              <a:lnSpc>
                <a:spcPct val="150000"/>
              </a:lnSpc>
              <a:buFont typeface="Arial" panose="020B0604020202020204" pitchFamily="34" charset="0"/>
              <a:buChar char="•"/>
            </a:pPr>
            <a:r>
              <a:rPr lang="en-US" sz="2000" b="1" dirty="0"/>
              <a:t>Excels in complex classification challenges</a:t>
            </a:r>
            <a:r>
              <a:rPr lang="en-US" sz="2000" dirty="0"/>
              <a:t> by transforming weak classifiers into a powerful ensemble.</a:t>
            </a:r>
          </a:p>
          <a:p>
            <a:pPr>
              <a:lnSpc>
                <a:spcPct val="150000"/>
              </a:lnSpc>
              <a:buFont typeface="Arial" panose="020B0604020202020204" pitchFamily="34" charset="0"/>
              <a:buChar char="•"/>
            </a:pPr>
            <a:r>
              <a:rPr lang="en-US" sz="2000" dirty="0"/>
              <a:t>Handles </a:t>
            </a:r>
            <a:r>
              <a:rPr lang="en-US" sz="2000" b="1" dirty="0"/>
              <a:t>imbalanced classes</a:t>
            </a:r>
            <a:r>
              <a:rPr lang="en-US" sz="2000" dirty="0"/>
              <a:t>, </a:t>
            </a:r>
            <a:r>
              <a:rPr lang="en-US" sz="2000" b="1" dirty="0"/>
              <a:t>noisy data</a:t>
            </a:r>
            <a:r>
              <a:rPr lang="en-US" sz="2000" dirty="0"/>
              <a:t>, and </a:t>
            </a:r>
            <a:r>
              <a:rPr lang="en-US" sz="2000" b="1" dirty="0"/>
              <a:t>overlapping categories</a:t>
            </a:r>
            <a:r>
              <a:rPr lang="en-US" sz="2000" dirty="0"/>
              <a:t> effectively.</a:t>
            </a:r>
          </a:p>
          <a:p>
            <a:pPr>
              <a:lnSpc>
                <a:spcPct val="150000"/>
              </a:lnSpc>
              <a:buFont typeface="Arial" panose="020B0604020202020204" pitchFamily="34" charset="0"/>
              <a:buChar char="•"/>
            </a:pPr>
            <a:r>
              <a:rPr lang="en-US" sz="2000" b="1" dirty="0"/>
              <a:t>Monotonic constraints</a:t>
            </a:r>
            <a:r>
              <a:rPr lang="en-US" sz="2000" dirty="0"/>
              <a:t> allow domain-specific insights to be incorporated, improving interpretability and relevance.</a:t>
            </a:r>
          </a:p>
          <a:p>
            <a:pPr>
              <a:lnSpc>
                <a:spcPct val="150000"/>
              </a:lnSpc>
              <a:buFont typeface="Arial" panose="020B0604020202020204" pitchFamily="34" charset="0"/>
              <a:buChar char="•"/>
            </a:pPr>
            <a:r>
              <a:rPr lang="en-US" sz="2000" b="1" dirty="0"/>
              <a:t>Feature importance scores</a:t>
            </a:r>
            <a:r>
              <a:rPr lang="en-US" sz="2000" dirty="0"/>
              <a:t> help prioritize the most impactful predictors, aiding transparent decision-making.</a:t>
            </a:r>
          </a:p>
          <a:p>
            <a:pPr>
              <a:lnSpc>
                <a:spcPct val="150000"/>
              </a:lnSpc>
              <a:buFont typeface="Arial" panose="020B0604020202020204" pitchFamily="34" charset="0"/>
              <a:buChar char="•"/>
            </a:pPr>
            <a:r>
              <a:rPr lang="en-US" sz="2000" b="1" dirty="0"/>
              <a:t>Applications</a:t>
            </a:r>
            <a:r>
              <a:rPr lang="en-US" sz="2000" dirty="0"/>
              <a:t>: Healthcare, finance, cybersecurity.</a:t>
            </a:r>
          </a:p>
          <a:p>
            <a:pPr>
              <a:lnSpc>
                <a:spcPct val="150000"/>
              </a:lnSpc>
              <a:buFont typeface="Arial" panose="020B0604020202020204" pitchFamily="34" charset="0"/>
              <a:buChar char="•"/>
            </a:pPr>
            <a:r>
              <a:rPr lang="en-US" sz="2000" b="1" dirty="0"/>
              <a:t>Example</a:t>
            </a:r>
            <a:r>
              <a:rPr lang="en-US" sz="2000" dirty="0"/>
              <a:t>: Identifying fraudulent credit card transactions.</a:t>
            </a:r>
          </a:p>
        </p:txBody>
      </p:sp>
    </p:spTree>
    <p:extLst>
      <p:ext uri="{BB962C8B-B14F-4D97-AF65-F5344CB8AC3E}">
        <p14:creationId xmlns:p14="http://schemas.microsoft.com/office/powerpoint/2010/main" val="203826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FA916-F99D-FAA4-9035-56E421FDF2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FE0822-07CF-03F6-EE7B-3A1A8E2C69BC}"/>
              </a:ext>
            </a:extLst>
          </p:cNvPr>
          <p:cNvSpPr>
            <a:spLocks noGrp="1"/>
          </p:cNvSpPr>
          <p:nvPr>
            <p:ph type="title"/>
          </p:nvPr>
        </p:nvSpPr>
        <p:spPr>
          <a:xfrm>
            <a:off x="843011" y="-108600"/>
            <a:ext cx="10515600" cy="1325563"/>
          </a:xfrm>
        </p:spPr>
        <p:txBody>
          <a:bodyPr>
            <a:normAutofit/>
          </a:bodyPr>
          <a:lstStyle/>
          <a:p>
            <a:pPr algn="ctr"/>
            <a:r>
              <a:rPr lang="en-GB" sz="3000" b="1" dirty="0">
                <a:latin typeface="Times New Roman" panose="02020603050405020304" pitchFamily="18" charset="0"/>
                <a:ea typeface="Calibri" charset="0"/>
                <a:cs typeface="Times New Roman" panose="02020603050405020304" pitchFamily="18" charset="0"/>
              </a:rPr>
              <a:t>Evaluation Metrics</a:t>
            </a:r>
            <a:endParaRPr lang="en-US" sz="3000" dirty="0"/>
          </a:p>
        </p:txBody>
      </p:sp>
      <p:sp>
        <p:nvSpPr>
          <p:cNvPr id="5" name="TextBox 4">
            <a:extLst>
              <a:ext uri="{FF2B5EF4-FFF2-40B4-BE49-F238E27FC236}">
                <a16:creationId xmlns:a16="http://schemas.microsoft.com/office/drawing/2014/main" id="{245C4926-CBC6-3F2B-9949-53361E31F28A}"/>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7" name="TextBox 6">
            <a:extLst>
              <a:ext uri="{FF2B5EF4-FFF2-40B4-BE49-F238E27FC236}">
                <a16:creationId xmlns:a16="http://schemas.microsoft.com/office/drawing/2014/main" id="{91E9C9E2-AE90-7CE3-C5C7-E25F10741C27}"/>
              </a:ext>
            </a:extLst>
          </p:cNvPr>
          <p:cNvSpPr txBox="1"/>
          <p:nvPr/>
        </p:nvSpPr>
        <p:spPr>
          <a:xfrm>
            <a:off x="1118877" y="1340768"/>
            <a:ext cx="9702791" cy="44579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b="1" dirty="0"/>
              <a:t>True Positive (TP):</a:t>
            </a:r>
            <a:r>
              <a:rPr lang="en-US" sz="2400" dirty="0"/>
              <a:t> The model correctly predicts a positive class when the actual class is positive.</a:t>
            </a:r>
          </a:p>
          <a:p>
            <a:pPr marL="285750" indent="-285750">
              <a:lnSpc>
                <a:spcPct val="150000"/>
              </a:lnSpc>
              <a:buFont typeface="Arial" panose="020B0604020202020204" pitchFamily="34" charset="0"/>
              <a:buChar char="•"/>
            </a:pPr>
            <a:r>
              <a:rPr lang="en-US" sz="2400" b="1" dirty="0"/>
              <a:t>True Negative(TN): </a:t>
            </a:r>
            <a:r>
              <a:rPr lang="en-US" sz="2400" dirty="0"/>
              <a:t>The model correctly predicts a negative class when the actual class is negative.</a:t>
            </a:r>
          </a:p>
          <a:p>
            <a:pPr marL="285750" indent="-285750">
              <a:lnSpc>
                <a:spcPct val="150000"/>
              </a:lnSpc>
              <a:buFont typeface="Arial" panose="020B0604020202020204" pitchFamily="34" charset="0"/>
              <a:buChar char="•"/>
            </a:pPr>
            <a:r>
              <a:rPr lang="en-US" sz="2400" b="1" dirty="0"/>
              <a:t>False Positive(FP): </a:t>
            </a:r>
            <a:r>
              <a:rPr lang="en-US" sz="2400" dirty="0"/>
              <a:t>The model incorrectly predicts a positive class when the actual class is negative.</a:t>
            </a:r>
          </a:p>
          <a:p>
            <a:pPr marL="285750" indent="-285750">
              <a:lnSpc>
                <a:spcPct val="150000"/>
              </a:lnSpc>
              <a:buFont typeface="Arial" panose="020B0604020202020204" pitchFamily="34" charset="0"/>
              <a:buChar char="•"/>
            </a:pPr>
            <a:r>
              <a:rPr lang="en-US" sz="2400" b="1" dirty="0"/>
              <a:t>False Negative (FN): </a:t>
            </a:r>
            <a:r>
              <a:rPr lang="en-US" sz="2400" dirty="0"/>
              <a:t>The model incorrectly predicts a negative class when the actual class is positive.</a:t>
            </a:r>
            <a:endParaRPr lang="en-US" sz="2400" b="1" dirty="0"/>
          </a:p>
        </p:txBody>
      </p:sp>
    </p:spTree>
    <p:extLst>
      <p:ext uri="{BB962C8B-B14F-4D97-AF65-F5344CB8AC3E}">
        <p14:creationId xmlns:p14="http://schemas.microsoft.com/office/powerpoint/2010/main" val="38739175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7728" y="2780928"/>
            <a:ext cx="4968552" cy="1440159"/>
          </a:xfrm>
        </p:spPr>
        <p:txBody>
          <a:bodyPr>
            <a:normAutofit/>
          </a:bodyPr>
          <a:lstStyle/>
          <a:p>
            <a:pPr algn="ctr"/>
            <a:r>
              <a:rPr lang="en-CA" b="1" dirty="0">
                <a:solidFill>
                  <a:schemeClr val="tx1"/>
                </a:solidFill>
                <a:latin typeface="Times New Roman" panose="02020603050405020304" pitchFamily="18" charset="0"/>
                <a:cs typeface="Times New Roman" panose="02020603050405020304" pitchFamily="18" charset="0"/>
              </a:rPr>
              <a:t>Thank </a:t>
            </a:r>
            <a:r>
              <a:rPr lang="en-CA" b="1" dirty="0">
                <a:latin typeface="Times New Roman" panose="02020603050405020304" pitchFamily="18" charset="0"/>
                <a:cs typeface="Times New Roman" panose="02020603050405020304" pitchFamily="18" charset="0"/>
              </a:rPr>
              <a:t>Y</a:t>
            </a:r>
            <a:r>
              <a:rPr lang="en-CA" b="1" dirty="0">
                <a:solidFill>
                  <a:schemeClr val="tx1"/>
                </a:solidFill>
                <a:latin typeface="Times New Roman" panose="02020603050405020304" pitchFamily="18" charset="0"/>
                <a:cs typeface="Times New Roman" panose="02020603050405020304" pitchFamily="18" charset="0"/>
              </a:rPr>
              <a:t>ou </a:t>
            </a:r>
            <a:r>
              <a:rPr lang="en-CA" b="1" dirty="0">
                <a:latin typeface="Times New Roman" panose="02020603050405020304" pitchFamily="18" charset="0"/>
                <a:cs typeface="Times New Roman" panose="02020603050405020304" pitchFamily="18" charset="0"/>
              </a:rPr>
              <a:t>!!!</a:t>
            </a:r>
            <a:endParaRPr lang="en-CA" b="1" dirty="0">
              <a:solidFill>
                <a:schemeClr val="tx1"/>
              </a:solidFill>
              <a:latin typeface="Times New Roman" panose="02020603050405020304" pitchFamily="18" charset="0"/>
              <a:cs typeface="Times New Roman" panose="02020603050405020304" pitchFamily="18" charset="0"/>
            </a:endParaRPr>
          </a:p>
        </p:txBody>
      </p:sp>
      <p:sp>
        <p:nvSpPr>
          <p:cNvPr id="12" name="Slide Number Placeholder 3"/>
          <p:cNvSpPr txBox="1">
            <a:spLocks/>
          </p:cNvSpPr>
          <p:nvPr/>
        </p:nvSpPr>
        <p:spPr>
          <a:xfrm>
            <a:off x="47328" y="44624"/>
            <a:ext cx="405254" cy="50955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
        <p:nvSpPr>
          <p:cNvPr id="7" name="TextBox 6">
            <a:extLst>
              <a:ext uri="{FF2B5EF4-FFF2-40B4-BE49-F238E27FC236}">
                <a16:creationId xmlns:a16="http://schemas.microsoft.com/office/drawing/2014/main" id="{4E6AE621-7FB0-41BD-A3D9-8B437B261CCF}"/>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406421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EF59A-A1F8-30E7-F5D5-0FFF56F622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FBCBD4-0971-E1C4-81A9-2E0C91BAE5C7}"/>
              </a:ext>
            </a:extLst>
          </p:cNvPr>
          <p:cNvSpPr>
            <a:spLocks noGrp="1"/>
          </p:cNvSpPr>
          <p:nvPr>
            <p:ph type="title"/>
          </p:nvPr>
        </p:nvSpPr>
        <p:spPr>
          <a:xfrm>
            <a:off x="843011" y="-108600"/>
            <a:ext cx="10515600" cy="1325563"/>
          </a:xfrm>
        </p:spPr>
        <p:txBody>
          <a:bodyPr>
            <a:normAutofit/>
          </a:bodyPr>
          <a:lstStyle/>
          <a:p>
            <a:pPr algn="ctr"/>
            <a:r>
              <a:rPr lang="en-GB" sz="3000" b="1" dirty="0">
                <a:latin typeface="Times New Roman" panose="02020603050405020304" pitchFamily="18" charset="0"/>
                <a:ea typeface="Calibri" charset="0"/>
                <a:cs typeface="Times New Roman" panose="02020603050405020304" pitchFamily="18" charset="0"/>
              </a:rPr>
              <a:t>Confusion Metrics</a:t>
            </a:r>
            <a:endParaRPr lang="en-US" sz="3000" dirty="0"/>
          </a:p>
        </p:txBody>
      </p:sp>
      <p:sp>
        <p:nvSpPr>
          <p:cNvPr id="5" name="TextBox 4">
            <a:extLst>
              <a:ext uri="{FF2B5EF4-FFF2-40B4-BE49-F238E27FC236}">
                <a16:creationId xmlns:a16="http://schemas.microsoft.com/office/drawing/2014/main" id="{4F1C5F45-95A7-E47F-F31F-1C72140B50B8}"/>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4" name="TextBox 3">
            <a:extLst>
              <a:ext uri="{FF2B5EF4-FFF2-40B4-BE49-F238E27FC236}">
                <a16:creationId xmlns:a16="http://schemas.microsoft.com/office/drawing/2014/main" id="{DDFAD305-BA47-1397-EB4A-E2BB03897A9E}"/>
              </a:ext>
            </a:extLst>
          </p:cNvPr>
          <p:cNvSpPr txBox="1"/>
          <p:nvPr/>
        </p:nvSpPr>
        <p:spPr>
          <a:xfrm>
            <a:off x="407368" y="1859340"/>
            <a:ext cx="4870473" cy="1569660"/>
          </a:xfrm>
          <a:prstGeom prst="rect">
            <a:avLst/>
          </a:prstGeom>
          <a:noFill/>
        </p:spPr>
        <p:txBody>
          <a:bodyPr wrap="square">
            <a:spAutoFit/>
          </a:bodyPr>
          <a:lstStyle/>
          <a:p>
            <a:pPr algn="just"/>
            <a:r>
              <a:rPr lang="en-US" sz="2400" b="0" i="1" dirty="0">
                <a:solidFill>
                  <a:srgbClr val="242424"/>
                </a:solidFill>
                <a:effectLst/>
                <a:latin typeface="source-serif-pro"/>
              </a:rPr>
              <a:t>A confusion matrix is a table that outlines different predictions and test results and contrasts them with real-world values.</a:t>
            </a:r>
            <a:endParaRPr lang="en-US" sz="2400" dirty="0"/>
          </a:p>
        </p:txBody>
      </p:sp>
      <p:pic>
        <p:nvPicPr>
          <p:cNvPr id="6" name="Picture 5">
            <a:extLst>
              <a:ext uri="{FF2B5EF4-FFF2-40B4-BE49-F238E27FC236}">
                <a16:creationId xmlns:a16="http://schemas.microsoft.com/office/drawing/2014/main" id="{E4599934-95E0-2150-8A7F-15F13F16A1D7}"/>
              </a:ext>
            </a:extLst>
          </p:cNvPr>
          <p:cNvPicPr>
            <a:picLocks noChangeAspect="1"/>
          </p:cNvPicPr>
          <p:nvPr/>
        </p:nvPicPr>
        <p:blipFill>
          <a:blip r:embed="rId2"/>
          <a:stretch>
            <a:fillRect/>
          </a:stretch>
        </p:blipFill>
        <p:spPr>
          <a:xfrm>
            <a:off x="5663952" y="1274864"/>
            <a:ext cx="6382641" cy="4105848"/>
          </a:xfrm>
          <a:prstGeom prst="rect">
            <a:avLst/>
          </a:prstGeom>
        </p:spPr>
      </p:pic>
    </p:spTree>
    <p:extLst>
      <p:ext uri="{BB962C8B-B14F-4D97-AF65-F5344CB8AC3E}">
        <p14:creationId xmlns:p14="http://schemas.microsoft.com/office/powerpoint/2010/main" val="3003435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09800" y="71920"/>
            <a:ext cx="7772400" cy="509559"/>
          </a:xfrm>
        </p:spPr>
        <p:txBody>
          <a:bodyPr>
            <a:noAutofit/>
          </a:bodyPr>
          <a:lstStyle/>
          <a:p>
            <a:pPr algn="ctr"/>
            <a:r>
              <a:rPr lang="en-US" sz="3000" b="1" dirty="0">
                <a:latin typeface="Times New Roman" panose="02020603050405020304" pitchFamily="18" charset="0"/>
                <a:ea typeface="Calibri" charset="0"/>
                <a:cs typeface="Times New Roman" panose="02020603050405020304" pitchFamily="18" charset="0"/>
              </a:rPr>
              <a:t>SVM</a:t>
            </a:r>
            <a:endParaRPr lang="en-US" sz="3000" b="1" dirty="0">
              <a:solidFill>
                <a:schemeClr val="tx1"/>
              </a:solidFill>
              <a:latin typeface="Times New Roman" panose="02020603050405020304" pitchFamily="18" charset="0"/>
              <a:ea typeface="Calibri" charset="0"/>
              <a:cs typeface="Times New Roman" panose="02020603050405020304" pitchFamily="18" charset="0"/>
            </a:endParaRPr>
          </a:p>
        </p:txBody>
      </p:sp>
      <p:sp>
        <p:nvSpPr>
          <p:cNvPr id="23" name="Content Placeholder 3"/>
          <p:cNvSpPr>
            <a:spLocks noGrp="1"/>
          </p:cNvSpPr>
          <p:nvPr>
            <p:ph idx="1"/>
          </p:nvPr>
        </p:nvSpPr>
        <p:spPr>
          <a:xfrm>
            <a:off x="238652" y="576983"/>
            <a:ext cx="11714696" cy="4896544"/>
          </a:xfrm>
        </p:spPr>
        <p:txBody>
          <a:bodyPr>
            <a:noAutofit/>
          </a:bodyPr>
          <a:lstStyle/>
          <a:p>
            <a:pPr marL="0" indent="0" algn="l">
              <a:buNone/>
            </a:pPr>
            <a:r>
              <a:rPr lang="en-GB" sz="2000" b="1" i="0" dirty="0">
                <a:solidFill>
                  <a:srgbClr val="292929"/>
                </a:solidFill>
                <a:effectLst/>
                <a:latin typeface="Times New Roman" panose="02020603050405020304" pitchFamily="18" charset="0"/>
                <a:cs typeface="Times New Roman" panose="02020603050405020304" pitchFamily="18" charset="0"/>
              </a:rPr>
              <a:t>Basic Linear Algebra</a:t>
            </a:r>
          </a:p>
          <a:p>
            <a:pPr algn="l">
              <a:buFont typeface="Wingdings" panose="05000000000000000000" pitchFamily="2" charset="2"/>
              <a:buChar char="q"/>
            </a:pPr>
            <a:r>
              <a:rPr lang="en-GB" sz="2000" b="1" i="0" dirty="0">
                <a:solidFill>
                  <a:srgbClr val="292929"/>
                </a:solidFill>
                <a:effectLst/>
                <a:latin typeface="Times New Roman" panose="02020603050405020304" pitchFamily="18" charset="0"/>
                <a:cs typeface="Times New Roman" panose="02020603050405020304" pitchFamily="18" charset="0"/>
              </a:rPr>
              <a:t>Vectors: </a:t>
            </a:r>
            <a:r>
              <a:rPr lang="en-GB" sz="2000" b="0" i="0" dirty="0">
                <a:solidFill>
                  <a:srgbClr val="292929"/>
                </a:solidFill>
                <a:effectLst/>
                <a:latin typeface="Times New Roman" panose="02020603050405020304" pitchFamily="18" charset="0"/>
                <a:cs typeface="Times New Roman" panose="02020603050405020304" pitchFamily="18" charset="0"/>
              </a:rPr>
              <a:t>Vectors are mathematical quantity which has both magnitude and direction. A point in the 2D plane can be represented as a vector between origin and the point.</a:t>
            </a:r>
          </a:p>
          <a:p>
            <a:pPr marL="0" indent="0" algn="l">
              <a:buNone/>
            </a:pPr>
            <a:endParaRPr lang="en-GB" sz="2000" dirty="0">
              <a:solidFill>
                <a:srgbClr val="292929"/>
              </a:solidFill>
              <a:latin typeface="Times New Roman" panose="02020603050405020304" pitchFamily="18" charset="0"/>
              <a:cs typeface="Times New Roman" panose="02020603050405020304" pitchFamily="18" charset="0"/>
            </a:endParaRPr>
          </a:p>
          <a:p>
            <a:pPr algn="l"/>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900" dirty="0">
              <a:latin typeface="Times New Roman" panose="02020603050405020304" pitchFamily="18" charset="0"/>
              <a:cs typeface="Times New Roman" panose="02020603050405020304" pitchFamily="18" charset="0"/>
            </a:endParaRPr>
          </a:p>
          <a:p>
            <a:pPr marL="0" indent="0" algn="l">
              <a:buNone/>
            </a:pPr>
            <a:endParaRPr lang="en-GB" sz="2000" b="1" i="0" dirty="0">
              <a:solidFill>
                <a:srgbClr val="292929"/>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sz="2000" b="1" i="0" dirty="0">
                <a:solidFill>
                  <a:srgbClr val="292929"/>
                </a:solidFill>
                <a:effectLst/>
                <a:latin typeface="Times New Roman" panose="02020603050405020304" pitchFamily="18" charset="0"/>
                <a:cs typeface="Times New Roman" panose="02020603050405020304" pitchFamily="18" charset="0"/>
              </a:rPr>
              <a:t>Length of Vectors: </a:t>
            </a:r>
            <a:r>
              <a:rPr lang="en-GB" sz="2000" b="0" i="0" dirty="0">
                <a:solidFill>
                  <a:srgbClr val="292929"/>
                </a:solidFill>
                <a:effectLst/>
                <a:latin typeface="Times New Roman" panose="02020603050405020304" pitchFamily="18" charset="0"/>
                <a:cs typeface="Times New Roman" panose="02020603050405020304" pitchFamily="18" charset="0"/>
              </a:rPr>
              <a:t>Length of vectors are also called as norms. It tells how far vectors are from the origin.</a:t>
            </a:r>
          </a:p>
          <a:p>
            <a:pPr algn="just">
              <a:buFont typeface="Wingdings" panose="05000000000000000000" pitchFamily="2" charset="2"/>
              <a:buChar char="§"/>
            </a:pPr>
            <a:endParaRPr lang="en-US" sz="1900" dirty="0">
              <a:latin typeface="Times New Roman" panose="02020603050405020304" pitchFamily="18" charset="0"/>
              <a:cs typeface="Times New Roman" panose="02020603050405020304" pitchFamily="18" charset="0"/>
            </a:endParaRPr>
          </a:p>
        </p:txBody>
      </p:sp>
      <p:sp>
        <p:nvSpPr>
          <p:cNvPr id="24" name="Rectangle 23"/>
          <p:cNvSpPr/>
          <p:nvPr/>
        </p:nvSpPr>
        <p:spPr>
          <a:xfrm>
            <a:off x="281543" y="5878433"/>
            <a:ext cx="10873207" cy="261610"/>
          </a:xfrm>
          <a:prstGeom prst="rect">
            <a:avLst/>
          </a:prstGeom>
        </p:spPr>
        <p:txBody>
          <a:bodyPr wrap="square">
            <a:spAutoFit/>
          </a:bodyPr>
          <a:lstStyle/>
          <a:p>
            <a:pPr algn="just"/>
            <a:r>
              <a:rPr lang="en-US" sz="1100" dirty="0">
                <a:latin typeface="Times New Roman" panose="02020603050405020304" pitchFamily="18" charset="0"/>
                <a:cs typeface="Times New Roman" panose="02020603050405020304" pitchFamily="18" charset="0"/>
              </a:rPr>
              <a:t>[1] https://ankitnitjsr13.medium.com/math-behind-support-vector-machine-svm-5e7376d0ee4d</a:t>
            </a:r>
          </a:p>
        </p:txBody>
      </p:sp>
      <p:sp>
        <p:nvSpPr>
          <p:cNvPr id="9" name="TextBox 8">
            <a:extLst>
              <a:ext uri="{FF2B5EF4-FFF2-40B4-BE49-F238E27FC236}">
                <a16:creationId xmlns:a16="http://schemas.microsoft.com/office/drawing/2014/main" id="{5719CE1A-FC94-48CC-9862-4579ED4904B2}"/>
              </a:ext>
            </a:extLst>
          </p:cNvPr>
          <p:cNvSpPr txBox="1"/>
          <p:nvPr/>
        </p:nvSpPr>
        <p:spPr>
          <a:xfrm>
            <a:off x="2458432" y="6309320"/>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Instructor: Prof. Ahmad Raza Shahid</a:t>
            </a:r>
            <a:endParaRPr lang="en-US" sz="1400" dirty="0">
              <a:solidFill>
                <a:schemeClr val="bg1"/>
              </a:solidFill>
            </a:endParaRPr>
          </a:p>
        </p:txBody>
      </p:sp>
      <p:pic>
        <p:nvPicPr>
          <p:cNvPr id="2" name="Picture 1">
            <a:extLst>
              <a:ext uri="{FF2B5EF4-FFF2-40B4-BE49-F238E27FC236}">
                <a16:creationId xmlns:a16="http://schemas.microsoft.com/office/drawing/2014/main" id="{8015EC57-6E6F-428F-A1CA-B14B0B99B4B8}"/>
              </a:ext>
            </a:extLst>
          </p:cNvPr>
          <p:cNvPicPr>
            <a:picLocks noChangeAspect="1"/>
          </p:cNvPicPr>
          <p:nvPr/>
        </p:nvPicPr>
        <p:blipFill>
          <a:blip r:embed="rId3"/>
          <a:stretch>
            <a:fillRect/>
          </a:stretch>
        </p:blipFill>
        <p:spPr>
          <a:xfrm>
            <a:off x="2855640" y="1628800"/>
            <a:ext cx="4908972" cy="1710593"/>
          </a:xfrm>
          <a:prstGeom prst="rect">
            <a:avLst/>
          </a:prstGeom>
        </p:spPr>
      </p:pic>
      <p:pic>
        <p:nvPicPr>
          <p:cNvPr id="3" name="Picture 2">
            <a:extLst>
              <a:ext uri="{FF2B5EF4-FFF2-40B4-BE49-F238E27FC236}">
                <a16:creationId xmlns:a16="http://schemas.microsoft.com/office/drawing/2014/main" id="{9C464E81-2BEB-46DE-ACDD-954EA482FC24}"/>
              </a:ext>
            </a:extLst>
          </p:cNvPr>
          <p:cNvPicPr>
            <a:picLocks noChangeAspect="1"/>
          </p:cNvPicPr>
          <p:nvPr/>
        </p:nvPicPr>
        <p:blipFill>
          <a:blip r:embed="rId4"/>
          <a:stretch>
            <a:fillRect/>
          </a:stretch>
        </p:blipFill>
        <p:spPr>
          <a:xfrm>
            <a:off x="3160537" y="4300094"/>
            <a:ext cx="4896330" cy="1362896"/>
          </a:xfrm>
          <a:prstGeom prst="rect">
            <a:avLst/>
          </a:prstGeom>
        </p:spPr>
      </p:pic>
      <p:sp>
        <p:nvSpPr>
          <p:cNvPr id="11" name="TextBox 12">
            <a:extLst>
              <a:ext uri="{FF2B5EF4-FFF2-40B4-BE49-F238E27FC236}">
                <a16:creationId xmlns:a16="http://schemas.microsoft.com/office/drawing/2014/main" id="{71282B3E-CB44-4F4F-A468-683A47D4AE5F}"/>
              </a:ext>
            </a:extLst>
          </p:cNvPr>
          <p:cNvSpPr txBox="1"/>
          <p:nvPr/>
        </p:nvSpPr>
        <p:spPr>
          <a:xfrm>
            <a:off x="5735960" y="3311912"/>
            <a:ext cx="3024336"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Fig.1:  Vectors</a:t>
            </a:r>
            <a:endParaRPr lang="en-PK"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504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09800" y="71920"/>
            <a:ext cx="7772400" cy="509559"/>
          </a:xfrm>
        </p:spPr>
        <p:txBody>
          <a:bodyPr>
            <a:noAutofit/>
          </a:bodyPr>
          <a:lstStyle/>
          <a:p>
            <a:pPr algn="ctr"/>
            <a:br>
              <a:rPr lang="en-GB" sz="3200" b="1" i="0" dirty="0">
                <a:solidFill>
                  <a:srgbClr val="292929"/>
                </a:solidFill>
                <a:effectLst/>
                <a:latin typeface="Times New Roman" panose="02020603050405020304" pitchFamily="18" charset="0"/>
                <a:cs typeface="Times New Roman" panose="02020603050405020304" pitchFamily="18" charset="0"/>
              </a:rPr>
            </a:br>
            <a:r>
              <a:rPr lang="en-GB" sz="3000" b="1" i="0" dirty="0">
                <a:solidFill>
                  <a:srgbClr val="292929"/>
                </a:solidFill>
                <a:effectLst/>
                <a:latin typeface="Times New Roman" panose="02020603050405020304" pitchFamily="18" charset="0"/>
                <a:cs typeface="Times New Roman" panose="02020603050405020304" pitchFamily="18" charset="0"/>
              </a:rPr>
              <a:t>Hyper-plane</a:t>
            </a:r>
            <a:br>
              <a:rPr lang="en-GB" sz="3200" b="1" i="0" dirty="0">
                <a:solidFill>
                  <a:srgbClr val="292929"/>
                </a:solidFill>
                <a:effectLst/>
                <a:latin typeface="Times New Roman" panose="02020603050405020304" pitchFamily="18" charset="0"/>
                <a:cs typeface="Times New Roman" panose="02020603050405020304" pitchFamily="18" charset="0"/>
              </a:rPr>
            </a:br>
            <a:endParaRPr lang="en-US" sz="3000" b="1" dirty="0">
              <a:solidFill>
                <a:schemeClr val="tx1"/>
              </a:solidFill>
              <a:latin typeface="Times New Roman" panose="02020603050405020304" pitchFamily="18" charset="0"/>
              <a:ea typeface="Calibri" charset="0"/>
              <a:cs typeface="Times New Roman" panose="02020603050405020304" pitchFamily="18" charset="0"/>
            </a:endParaRPr>
          </a:p>
        </p:txBody>
      </p:sp>
      <p:sp>
        <p:nvSpPr>
          <p:cNvPr id="23" name="Content Placeholder 3"/>
          <p:cNvSpPr>
            <a:spLocks noGrp="1"/>
          </p:cNvSpPr>
          <p:nvPr>
            <p:ph idx="1"/>
          </p:nvPr>
        </p:nvSpPr>
        <p:spPr>
          <a:xfrm>
            <a:off x="238652" y="576983"/>
            <a:ext cx="11714696" cy="4896544"/>
          </a:xfrm>
        </p:spPr>
        <p:txBody>
          <a:bodyPr>
            <a:noAutofit/>
          </a:bodyPr>
          <a:lstStyle/>
          <a:p>
            <a:pPr>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It is plane that linearly divide the n-dimensional data points in two component. In case of 2D, hyperplane is line, in case of 3D it is plane. </a:t>
            </a:r>
          </a:p>
          <a:p>
            <a:pPr>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It is also called as </a:t>
            </a:r>
            <a:r>
              <a:rPr lang="en-GB" sz="2000" b="0" i="1" dirty="0">
                <a:solidFill>
                  <a:srgbClr val="292929"/>
                </a:solidFill>
                <a:effectLst/>
                <a:latin typeface="Times New Roman" panose="02020603050405020304" pitchFamily="18" charset="0"/>
                <a:cs typeface="Times New Roman" panose="02020603050405020304" pitchFamily="18" charset="0"/>
              </a:rPr>
              <a:t>n-dimensional line. Fig.2</a:t>
            </a:r>
            <a:r>
              <a:rPr lang="en-GB" sz="2000" b="0" i="0" dirty="0">
                <a:solidFill>
                  <a:srgbClr val="292929"/>
                </a:solidFill>
                <a:effectLst/>
                <a:latin typeface="Times New Roman" panose="02020603050405020304" pitchFamily="18" charset="0"/>
                <a:cs typeface="Times New Roman" panose="02020603050405020304" pitchFamily="18" charset="0"/>
              </a:rPr>
              <a:t> shows, a blue line(hyperplane) linearly separates the data point in two components.  </a:t>
            </a:r>
          </a:p>
          <a:p>
            <a:pPr>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In the </a:t>
            </a:r>
            <a:r>
              <a:rPr lang="en-GB" sz="2000" b="0" i="1" dirty="0">
                <a:solidFill>
                  <a:srgbClr val="292929"/>
                </a:solidFill>
                <a:effectLst/>
                <a:latin typeface="Times New Roman" panose="02020603050405020304" pitchFamily="18" charset="0"/>
                <a:cs typeface="Times New Roman" panose="02020603050405020304" pitchFamily="18" charset="0"/>
              </a:rPr>
              <a:t>Fig.2, hyperplane </a:t>
            </a:r>
            <a:r>
              <a:rPr lang="en-GB" sz="2000" b="0" i="0" dirty="0">
                <a:solidFill>
                  <a:srgbClr val="292929"/>
                </a:solidFill>
                <a:effectLst/>
                <a:latin typeface="Times New Roman" panose="02020603050405020304" pitchFamily="18" charset="0"/>
                <a:cs typeface="Times New Roman" panose="02020603050405020304" pitchFamily="18" charset="0"/>
              </a:rPr>
              <a:t>is line divides data point into two classes(red &amp; green), written as</a:t>
            </a:r>
          </a:p>
          <a:p>
            <a:pPr algn="l">
              <a:buFont typeface="Wingdings" panose="05000000000000000000" pitchFamily="2" charset="2"/>
              <a:buChar char="q"/>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marL="0" indent="0" algn="l">
              <a:buNone/>
            </a:pPr>
            <a:endParaRPr lang="en-GB" sz="2000"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endParaRPr lang="en-GB" sz="2000" dirty="0">
              <a:solidFill>
                <a:srgbClr val="292929"/>
              </a:solidFill>
              <a:latin typeface="Times New Roman" panose="02020603050405020304" pitchFamily="18" charset="0"/>
              <a:cs typeface="Times New Roman" panose="02020603050405020304" pitchFamily="18" charset="0"/>
            </a:endParaRPr>
          </a:p>
          <a:p>
            <a:pPr algn="l"/>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900" dirty="0">
              <a:latin typeface="Times New Roman" panose="02020603050405020304" pitchFamily="18" charset="0"/>
              <a:cs typeface="Times New Roman" panose="02020603050405020304" pitchFamily="18" charset="0"/>
            </a:endParaRPr>
          </a:p>
          <a:p>
            <a:pPr marL="0" indent="0" algn="l">
              <a:buNone/>
            </a:pPr>
            <a:endParaRPr lang="en-GB" sz="2000" b="1" i="0" dirty="0">
              <a:solidFill>
                <a:srgbClr val="292929"/>
              </a:solidFill>
              <a:effectLst/>
              <a:latin typeface="Times New Roman" panose="02020603050405020304" pitchFamily="18" charset="0"/>
              <a:cs typeface="Times New Roman" panose="02020603050405020304" pitchFamily="18" charset="0"/>
            </a:endParaRPr>
          </a:p>
          <a:p>
            <a:pPr marL="0" indent="0" algn="l">
              <a:buNone/>
            </a:pPr>
            <a:endParaRPr 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281543" y="5878433"/>
            <a:ext cx="10873207" cy="430887"/>
          </a:xfrm>
          <a:prstGeom prst="rect">
            <a:avLst/>
          </a:prstGeom>
        </p:spPr>
        <p:txBody>
          <a:bodyPr wrap="square">
            <a:spAutoFit/>
          </a:bodyPr>
          <a:lstStyle/>
          <a:p>
            <a:pPr algn="just"/>
            <a:r>
              <a:rPr lang="en-US" sz="1100" dirty="0">
                <a:latin typeface="Times New Roman" panose="02020603050405020304" pitchFamily="18" charset="0"/>
                <a:cs typeface="Times New Roman" panose="02020603050405020304" pitchFamily="18" charset="0"/>
              </a:rPr>
              <a:t>[1] https://ankitnitjsr13.medium.com/math-behind-support-vector-machine-svm-5e7376d0ee4d</a:t>
            </a:r>
          </a:p>
          <a:p>
            <a:pPr algn="just"/>
            <a:endParaRPr lang="en-US" sz="11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719CE1A-FC94-48CC-9862-4579ED4904B2}"/>
              </a:ext>
            </a:extLst>
          </p:cNvPr>
          <p:cNvSpPr txBox="1"/>
          <p:nvPr/>
        </p:nvSpPr>
        <p:spPr>
          <a:xfrm>
            <a:off x="2458432" y="6309320"/>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Instructor: Prof. Ahmad Raza Shahid</a:t>
            </a:r>
            <a:endParaRPr lang="en-US" sz="1400" dirty="0">
              <a:solidFill>
                <a:schemeClr val="bg1"/>
              </a:solidFill>
            </a:endParaRPr>
          </a:p>
        </p:txBody>
      </p:sp>
      <p:pic>
        <p:nvPicPr>
          <p:cNvPr id="2" name="Picture 1">
            <a:extLst>
              <a:ext uri="{FF2B5EF4-FFF2-40B4-BE49-F238E27FC236}">
                <a16:creationId xmlns:a16="http://schemas.microsoft.com/office/drawing/2014/main" id="{C68C5A69-D47E-47D2-ACB9-C03E80A3FE0B}"/>
              </a:ext>
            </a:extLst>
          </p:cNvPr>
          <p:cNvPicPr>
            <a:picLocks noChangeAspect="1"/>
          </p:cNvPicPr>
          <p:nvPr/>
        </p:nvPicPr>
        <p:blipFill rotWithShape="1">
          <a:blip r:embed="rId3"/>
          <a:srcRect t="9985"/>
          <a:stretch/>
        </p:blipFill>
        <p:spPr>
          <a:xfrm>
            <a:off x="3132941" y="2250399"/>
            <a:ext cx="5926118" cy="2775574"/>
          </a:xfrm>
          <a:prstGeom prst="rect">
            <a:avLst/>
          </a:prstGeom>
        </p:spPr>
      </p:pic>
      <p:sp>
        <p:nvSpPr>
          <p:cNvPr id="13" name="TextBox 12">
            <a:extLst>
              <a:ext uri="{FF2B5EF4-FFF2-40B4-BE49-F238E27FC236}">
                <a16:creationId xmlns:a16="http://schemas.microsoft.com/office/drawing/2014/main" id="{3612ADDA-BEDD-4B74-B484-DE791B503F28}"/>
              </a:ext>
            </a:extLst>
          </p:cNvPr>
          <p:cNvSpPr txBox="1"/>
          <p:nvPr/>
        </p:nvSpPr>
        <p:spPr>
          <a:xfrm>
            <a:off x="3343297" y="5253954"/>
            <a:ext cx="2752703"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Fig.2:  Linearly Separable</a:t>
            </a:r>
            <a:endParaRPr lang="en-PK" sz="16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7BE5D0A3-12F5-468E-841F-2284FE01805D}"/>
              </a:ext>
            </a:extLst>
          </p:cNvPr>
          <p:cNvSpPr txBox="1"/>
          <p:nvPr/>
        </p:nvSpPr>
        <p:spPr>
          <a:xfrm>
            <a:off x="6446045" y="5227640"/>
            <a:ext cx="3536155"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Fig.3: Non-Linearly Separable</a:t>
            </a:r>
            <a:endParaRPr lang="en-PK"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17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09800" y="71920"/>
            <a:ext cx="7772400" cy="509559"/>
          </a:xfrm>
        </p:spPr>
        <p:txBody>
          <a:bodyPr>
            <a:noAutofit/>
          </a:bodyPr>
          <a:lstStyle/>
          <a:p>
            <a:pPr algn="ctr"/>
            <a:br>
              <a:rPr lang="en-GB" sz="3200" b="1" i="0" dirty="0">
                <a:solidFill>
                  <a:srgbClr val="292929"/>
                </a:solidFill>
                <a:effectLst/>
                <a:latin typeface="Times New Roman" panose="02020603050405020304" pitchFamily="18" charset="0"/>
                <a:cs typeface="Times New Roman" panose="02020603050405020304" pitchFamily="18" charset="0"/>
              </a:rPr>
            </a:br>
            <a:r>
              <a:rPr lang="en-GB" sz="3000" b="1" i="0" dirty="0">
                <a:solidFill>
                  <a:srgbClr val="292929"/>
                </a:solidFill>
                <a:effectLst/>
                <a:latin typeface="Times New Roman" panose="02020603050405020304" pitchFamily="18" charset="0"/>
                <a:cs typeface="Times New Roman" panose="02020603050405020304" pitchFamily="18" charset="0"/>
              </a:rPr>
              <a:t>Optimal Hyperplane</a:t>
            </a:r>
            <a:br>
              <a:rPr lang="en-GB" sz="3200" b="1" i="0" dirty="0">
                <a:solidFill>
                  <a:srgbClr val="292929"/>
                </a:solidFill>
                <a:effectLst/>
                <a:latin typeface="Times New Roman" panose="02020603050405020304" pitchFamily="18" charset="0"/>
                <a:cs typeface="Times New Roman" panose="02020603050405020304" pitchFamily="18" charset="0"/>
              </a:rPr>
            </a:br>
            <a:endParaRPr lang="en-US" sz="3000" b="1" dirty="0">
              <a:solidFill>
                <a:schemeClr val="tx1"/>
              </a:solidFill>
              <a:latin typeface="Times New Roman" panose="02020603050405020304" pitchFamily="18" charset="0"/>
              <a:ea typeface="Calibri" charset="0"/>
              <a:cs typeface="Times New Roman" panose="02020603050405020304" pitchFamily="18" charset="0"/>
            </a:endParaRPr>
          </a:p>
        </p:txBody>
      </p:sp>
      <p:sp>
        <p:nvSpPr>
          <p:cNvPr id="23" name="Content Placeholder 3"/>
          <p:cNvSpPr>
            <a:spLocks noGrp="1"/>
          </p:cNvSpPr>
          <p:nvPr>
            <p:ph idx="1"/>
          </p:nvPr>
        </p:nvSpPr>
        <p:spPr>
          <a:xfrm>
            <a:off x="238652" y="576983"/>
            <a:ext cx="11714696" cy="4896544"/>
          </a:xfrm>
        </p:spPr>
        <p:txBody>
          <a:bodyPr>
            <a:noAutofit/>
          </a:bodyPr>
          <a:lstStyle/>
          <a:p>
            <a:pPr algn="l">
              <a:buFont typeface="Wingdings" panose="05000000000000000000" pitchFamily="2" charset="2"/>
              <a:buChar char="q"/>
            </a:pPr>
            <a:r>
              <a:rPr lang="en-GB" sz="2000" b="0" i="1" dirty="0">
                <a:solidFill>
                  <a:srgbClr val="292929"/>
                </a:solidFill>
                <a:effectLst/>
                <a:latin typeface="Times New Roman" panose="02020603050405020304" pitchFamily="18" charset="0"/>
                <a:cs typeface="Times New Roman" panose="02020603050405020304" pitchFamily="18" charset="0"/>
              </a:rPr>
              <a:t>If </a:t>
            </a:r>
            <a:r>
              <a:rPr lang="en-GB" sz="2000" b="0" i="0" dirty="0">
                <a:solidFill>
                  <a:srgbClr val="292929"/>
                </a:solidFill>
                <a:effectLst/>
                <a:latin typeface="Times New Roman" panose="02020603050405020304" pitchFamily="18" charset="0"/>
                <a:cs typeface="Times New Roman" panose="02020603050405020304" pitchFamily="18" charset="0"/>
              </a:rPr>
              <a:t>you look below </a:t>
            </a:r>
            <a:r>
              <a:rPr lang="en-GB" sz="2000" b="1" i="1" dirty="0">
                <a:solidFill>
                  <a:srgbClr val="292929"/>
                </a:solidFill>
                <a:effectLst/>
                <a:latin typeface="Times New Roman" panose="02020603050405020304" pitchFamily="18" charset="0"/>
                <a:cs typeface="Times New Roman" panose="02020603050405020304" pitchFamily="18" charset="0"/>
              </a:rPr>
              <a:t>Fig.4</a:t>
            </a:r>
            <a:r>
              <a:rPr lang="en-GB" sz="2000" b="0" i="0" dirty="0">
                <a:solidFill>
                  <a:srgbClr val="292929"/>
                </a:solidFill>
                <a:effectLst/>
                <a:latin typeface="Times New Roman" panose="02020603050405020304" pitchFamily="18" charset="0"/>
                <a:cs typeface="Times New Roman" panose="02020603050405020304" pitchFamily="18" charset="0"/>
              </a:rPr>
              <a:t> there are numbers of hyperplane that can separate the data points in two components. </a:t>
            </a:r>
          </a:p>
          <a:p>
            <a:pPr algn="l">
              <a:buFont typeface="Wingdings" panose="05000000000000000000" pitchFamily="2" charset="2"/>
              <a:buChar char="q"/>
            </a:pPr>
            <a:r>
              <a:rPr lang="en-GB" sz="2000" b="1" i="1" dirty="0">
                <a:solidFill>
                  <a:srgbClr val="292929"/>
                </a:solidFill>
                <a:effectLst/>
                <a:latin typeface="Times New Roman" panose="02020603050405020304" pitchFamily="18" charset="0"/>
                <a:cs typeface="Times New Roman" panose="02020603050405020304" pitchFamily="18" charset="0"/>
              </a:rPr>
              <a:t>So optimal hyperplane is one which divides the data points very well</a:t>
            </a:r>
            <a:r>
              <a:rPr lang="en-GB" sz="2000" b="0" i="0" dirty="0">
                <a:solidFill>
                  <a:srgbClr val="292929"/>
                </a:solidFill>
                <a:effectLst/>
                <a:latin typeface="Times New Roman" panose="02020603050405020304" pitchFamily="18" charset="0"/>
                <a:cs typeface="Times New Roman" panose="02020603050405020304" pitchFamily="18" charset="0"/>
              </a:rPr>
              <a:t>. So, question is why it is needed to choose optimal hyper plane?</a:t>
            </a:r>
          </a:p>
          <a:p>
            <a:pPr algn="l">
              <a:buFont typeface="Wingdings" panose="05000000000000000000" pitchFamily="2" charset="2"/>
              <a:buChar char="q"/>
            </a:pPr>
            <a:r>
              <a:rPr lang="en-GB" sz="2000" b="0" i="1" dirty="0">
                <a:solidFill>
                  <a:srgbClr val="292929"/>
                </a:solidFill>
                <a:effectLst/>
                <a:latin typeface="Times New Roman" panose="02020603050405020304" pitchFamily="18" charset="0"/>
                <a:cs typeface="Times New Roman" panose="02020603050405020304" pitchFamily="18" charset="0"/>
              </a:rPr>
              <a:t>So, if you choose sub-optimal hyperplane, no doubt after number of training iteration , training error will decrease but during testing when an unseen instance will come, it will result in high test error. </a:t>
            </a:r>
          </a:p>
          <a:p>
            <a:pPr algn="l">
              <a:buFont typeface="Wingdings" panose="05000000000000000000" pitchFamily="2" charset="2"/>
              <a:buChar char="q"/>
            </a:pPr>
            <a:r>
              <a:rPr lang="en-GB" sz="2000" b="0" i="1" dirty="0">
                <a:solidFill>
                  <a:srgbClr val="292929"/>
                </a:solidFill>
                <a:effectLst/>
                <a:latin typeface="Times New Roman" panose="02020603050405020304" pitchFamily="18" charset="0"/>
                <a:cs typeface="Times New Roman" panose="02020603050405020304" pitchFamily="18" charset="0"/>
              </a:rPr>
              <a:t>In that case it is must to choose an optimal plane to get good accuracy.</a:t>
            </a:r>
          </a:p>
          <a:p>
            <a:pPr algn="l">
              <a:buFont typeface="Wingdings" panose="05000000000000000000" pitchFamily="2" charset="2"/>
              <a:buChar char="q"/>
            </a:pPr>
            <a:endParaRPr lang="en-GB" sz="2000" b="0" i="1" dirty="0">
              <a:solidFill>
                <a:srgbClr val="292929"/>
              </a:solidFill>
              <a:effectLst/>
              <a:latin typeface="Times New Roman" panose="02020603050405020304" pitchFamily="18" charset="0"/>
              <a:cs typeface="Times New Roman" panose="02020603050405020304" pitchFamily="18" charset="0"/>
            </a:endParaRPr>
          </a:p>
          <a:p>
            <a:pPr marL="0" indent="0" algn="l">
              <a:buNone/>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9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719CE1A-FC94-48CC-9862-4579ED4904B2}"/>
              </a:ext>
            </a:extLst>
          </p:cNvPr>
          <p:cNvSpPr txBox="1"/>
          <p:nvPr/>
        </p:nvSpPr>
        <p:spPr>
          <a:xfrm>
            <a:off x="2458432" y="6309320"/>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Instructor: Prof. Ahmad Raza Shahid</a:t>
            </a:r>
            <a:endParaRPr lang="en-US" sz="1400" dirty="0">
              <a:solidFill>
                <a:schemeClr val="bg1"/>
              </a:solidFill>
            </a:endParaRPr>
          </a:p>
        </p:txBody>
      </p:sp>
      <p:pic>
        <p:nvPicPr>
          <p:cNvPr id="5" name="Picture 4">
            <a:extLst>
              <a:ext uri="{FF2B5EF4-FFF2-40B4-BE49-F238E27FC236}">
                <a16:creationId xmlns:a16="http://schemas.microsoft.com/office/drawing/2014/main" id="{40CECDD2-41BE-4243-91E0-D242A7023707}"/>
              </a:ext>
            </a:extLst>
          </p:cNvPr>
          <p:cNvPicPr>
            <a:picLocks noChangeAspect="1"/>
          </p:cNvPicPr>
          <p:nvPr/>
        </p:nvPicPr>
        <p:blipFill>
          <a:blip r:embed="rId3"/>
          <a:stretch>
            <a:fillRect/>
          </a:stretch>
        </p:blipFill>
        <p:spPr>
          <a:xfrm>
            <a:off x="4007768" y="2708920"/>
            <a:ext cx="3690759" cy="3205336"/>
          </a:xfrm>
          <a:prstGeom prst="rect">
            <a:avLst/>
          </a:prstGeom>
        </p:spPr>
      </p:pic>
      <p:sp>
        <p:nvSpPr>
          <p:cNvPr id="13" name="TextBox 12">
            <a:extLst>
              <a:ext uri="{FF2B5EF4-FFF2-40B4-BE49-F238E27FC236}">
                <a16:creationId xmlns:a16="http://schemas.microsoft.com/office/drawing/2014/main" id="{76690B6A-C28E-4F89-89C9-95DDF3A5D009}"/>
              </a:ext>
            </a:extLst>
          </p:cNvPr>
          <p:cNvSpPr txBox="1"/>
          <p:nvPr/>
        </p:nvSpPr>
        <p:spPr>
          <a:xfrm>
            <a:off x="4542827" y="5845873"/>
            <a:ext cx="3106345"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Fig 4: Different Hyperplanes</a:t>
            </a:r>
            <a:endParaRPr lang="en-PK"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605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09800" y="71920"/>
            <a:ext cx="7772400" cy="509559"/>
          </a:xfrm>
        </p:spPr>
        <p:txBody>
          <a:bodyPr>
            <a:noAutofit/>
          </a:bodyPr>
          <a:lstStyle/>
          <a:p>
            <a:pPr marL="0" indent="0">
              <a:buNone/>
            </a:pPr>
            <a:r>
              <a:rPr lang="en-GB" sz="3000" b="1" i="0" dirty="0">
                <a:solidFill>
                  <a:srgbClr val="292929"/>
                </a:solidFill>
                <a:effectLst/>
                <a:latin typeface="Times New Roman" panose="02020603050405020304" pitchFamily="18" charset="0"/>
                <a:cs typeface="Times New Roman" panose="02020603050405020304" pitchFamily="18" charset="0"/>
              </a:rPr>
              <a:t>How to choose Optimal Hyperplane? (1/2)</a:t>
            </a:r>
          </a:p>
        </p:txBody>
      </p:sp>
      <p:sp>
        <p:nvSpPr>
          <p:cNvPr id="23" name="Content Placeholder 3"/>
          <p:cNvSpPr>
            <a:spLocks noGrp="1"/>
          </p:cNvSpPr>
          <p:nvPr>
            <p:ph idx="1"/>
          </p:nvPr>
        </p:nvSpPr>
        <p:spPr>
          <a:xfrm>
            <a:off x="238652" y="548680"/>
            <a:ext cx="11714696" cy="4896544"/>
          </a:xfrm>
        </p:spPr>
        <p:txBody>
          <a:bodyPr>
            <a:noAutofit/>
          </a:bodyPr>
          <a:lstStyle/>
          <a:p>
            <a:pPr marL="0" indent="0" algn="l">
              <a:buNone/>
            </a:pPr>
            <a:r>
              <a:rPr lang="en-GB" sz="2000" b="1" i="0" dirty="0">
                <a:solidFill>
                  <a:srgbClr val="292929"/>
                </a:solidFill>
                <a:effectLst/>
                <a:latin typeface="Times New Roman" panose="02020603050405020304" pitchFamily="18" charset="0"/>
                <a:cs typeface="Times New Roman" panose="02020603050405020304" pitchFamily="18" charset="0"/>
              </a:rPr>
              <a:t>Margin and Support Vectors</a:t>
            </a: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Let’s assume that solid black line in above Fig.5 is optimal hyperplane and two dotted line is some hyperplane, which is passing through nearest data points to the optimal hyperplane. </a:t>
            </a: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Then distance between hyperplane and optimal hyperplane is know as margin, and the closest data-points are known as support vectors. </a:t>
            </a: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Margin is an area which do not contains any data points. There will be some cases when we have data points in margin area but right now we stick to margin as no data points lands.</a:t>
            </a:r>
          </a:p>
          <a:p>
            <a:pPr algn="l">
              <a:buFont typeface="Wingdings" panose="05000000000000000000" pitchFamily="2" charset="2"/>
              <a:buChar char="q"/>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9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719CE1A-FC94-48CC-9862-4579ED4904B2}"/>
              </a:ext>
            </a:extLst>
          </p:cNvPr>
          <p:cNvSpPr txBox="1"/>
          <p:nvPr/>
        </p:nvSpPr>
        <p:spPr>
          <a:xfrm>
            <a:off x="2458432" y="6309320"/>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Instructor: Prof. Ahmad Raza Shahid</a:t>
            </a:r>
            <a:endParaRPr lang="en-US" sz="1400" dirty="0">
              <a:solidFill>
                <a:schemeClr val="bg1"/>
              </a:solidFill>
            </a:endParaRPr>
          </a:p>
        </p:txBody>
      </p:sp>
      <p:pic>
        <p:nvPicPr>
          <p:cNvPr id="3" name="Picture 2">
            <a:extLst>
              <a:ext uri="{FF2B5EF4-FFF2-40B4-BE49-F238E27FC236}">
                <a16:creationId xmlns:a16="http://schemas.microsoft.com/office/drawing/2014/main" id="{60940E3C-06AD-4476-9486-77BACB06EE07}"/>
              </a:ext>
            </a:extLst>
          </p:cNvPr>
          <p:cNvPicPr>
            <a:picLocks noChangeAspect="1"/>
          </p:cNvPicPr>
          <p:nvPr/>
        </p:nvPicPr>
        <p:blipFill>
          <a:blip r:embed="rId3"/>
          <a:stretch>
            <a:fillRect/>
          </a:stretch>
        </p:blipFill>
        <p:spPr>
          <a:xfrm>
            <a:off x="3782017" y="2996952"/>
            <a:ext cx="4130059" cy="2955128"/>
          </a:xfrm>
          <a:prstGeom prst="rect">
            <a:avLst/>
          </a:prstGeom>
        </p:spPr>
      </p:pic>
      <p:sp>
        <p:nvSpPr>
          <p:cNvPr id="11" name="TextBox 10">
            <a:extLst>
              <a:ext uri="{FF2B5EF4-FFF2-40B4-BE49-F238E27FC236}">
                <a16:creationId xmlns:a16="http://schemas.microsoft.com/office/drawing/2014/main" id="{B0BFEE68-60CF-4D71-9A9A-B3F91B83BB4A}"/>
              </a:ext>
            </a:extLst>
          </p:cNvPr>
          <p:cNvSpPr txBox="1"/>
          <p:nvPr/>
        </p:nvSpPr>
        <p:spPr>
          <a:xfrm>
            <a:off x="4156116" y="5782803"/>
            <a:ext cx="3669975"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Fig.5:  Margin and Support Vectors</a:t>
            </a:r>
            <a:endParaRPr lang="en-PK"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63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09800" y="71920"/>
            <a:ext cx="7772400" cy="509559"/>
          </a:xfrm>
        </p:spPr>
        <p:txBody>
          <a:bodyPr>
            <a:noAutofit/>
          </a:bodyPr>
          <a:lstStyle/>
          <a:p>
            <a:pPr algn="ctr"/>
            <a:r>
              <a:rPr lang="en-GB" sz="3000" b="1" i="0" dirty="0">
                <a:solidFill>
                  <a:srgbClr val="292929"/>
                </a:solidFill>
                <a:effectLst/>
                <a:latin typeface="Times New Roman" panose="02020603050405020304" pitchFamily="18" charset="0"/>
                <a:cs typeface="Times New Roman" panose="02020603050405020304" pitchFamily="18" charset="0"/>
              </a:rPr>
              <a:t>How to choose Optimal Hyperplane? (2/2)</a:t>
            </a:r>
            <a:endParaRPr lang="en-US" sz="3000" b="1" dirty="0">
              <a:solidFill>
                <a:schemeClr val="tx1"/>
              </a:solidFill>
              <a:latin typeface="Times New Roman" panose="02020603050405020304" pitchFamily="18" charset="0"/>
              <a:ea typeface="Calibri" charset="0"/>
              <a:cs typeface="Times New Roman" panose="02020603050405020304" pitchFamily="18" charset="0"/>
            </a:endParaRPr>
          </a:p>
        </p:txBody>
      </p:sp>
      <p:sp>
        <p:nvSpPr>
          <p:cNvPr id="23" name="Content Placeholder 3"/>
          <p:cNvSpPr>
            <a:spLocks noGrp="1"/>
          </p:cNvSpPr>
          <p:nvPr>
            <p:ph idx="1"/>
          </p:nvPr>
        </p:nvSpPr>
        <p:spPr>
          <a:xfrm>
            <a:off x="238652" y="576983"/>
            <a:ext cx="11714696" cy="4896544"/>
          </a:xfrm>
        </p:spPr>
        <p:txBody>
          <a:bodyPr>
            <a:noAutofit/>
          </a:bodyPr>
          <a:lstStyle/>
          <a:p>
            <a:pPr marL="0" indent="0" algn="l">
              <a:buNone/>
            </a:pPr>
            <a:r>
              <a:rPr lang="en-GB" sz="2000" b="1" i="0" dirty="0">
                <a:solidFill>
                  <a:srgbClr val="292929"/>
                </a:solidFill>
                <a:effectLst/>
                <a:latin typeface="Times New Roman" panose="02020603050405020304" pitchFamily="18" charset="0"/>
                <a:cs typeface="Times New Roman" panose="02020603050405020304" pitchFamily="18" charset="0"/>
              </a:rPr>
              <a:t>Margin and Support Vectors</a:t>
            </a: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So, when we are choosing optimal hyperplane, we will choose one among set of hyperplane which is highest distance from the closest data points. </a:t>
            </a: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If optimal hyperplane is very close to data points, then margin will be very small, and it will generalize well for training data but when an unseen data will come it will fail to generalize well as explained above. </a:t>
            </a: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So ,our goal is to maximize the margin so that our classifier is able to generalize well for unseen instances.</a:t>
            </a:r>
          </a:p>
          <a:p>
            <a:pPr algn="l">
              <a:buFont typeface="Wingdings" panose="05000000000000000000" pitchFamily="2" charset="2"/>
              <a:buChar char="q"/>
            </a:pPr>
            <a:r>
              <a:rPr lang="en-GB" sz="2000" b="1" i="1" dirty="0">
                <a:solidFill>
                  <a:srgbClr val="292929"/>
                </a:solidFill>
                <a:effectLst/>
                <a:latin typeface="Times New Roman" panose="02020603050405020304" pitchFamily="18" charset="0"/>
                <a:cs typeface="Times New Roman" panose="02020603050405020304" pitchFamily="18" charset="0"/>
              </a:rPr>
              <a:t>So, In SVM our goal is to choose an optimal hyperplane which maximizes the margin.</a:t>
            </a:r>
          </a:p>
          <a:p>
            <a:pPr marL="0" indent="0" algn="l">
              <a:buNone/>
            </a:pPr>
            <a:r>
              <a:rPr lang="en-GB" sz="2000" b="1" i="0" dirty="0">
                <a:solidFill>
                  <a:srgbClr val="292929"/>
                </a:solidFill>
                <a:effectLst/>
                <a:latin typeface="Times New Roman" panose="02020603050405020304" pitchFamily="18" charset="0"/>
                <a:ea typeface="Tahoma" panose="020B0604030504040204" pitchFamily="34" charset="0"/>
                <a:cs typeface="Times New Roman" panose="02020603050405020304" pitchFamily="18" charset="0"/>
              </a:rPr>
              <a:t>Mathematical Interpretation of Optimal Hyperplane</a:t>
            </a:r>
          </a:p>
          <a:p>
            <a:pPr marL="0" indent="0" algn="l">
              <a:buNone/>
            </a:pPr>
            <a:endParaRPr lang="en-GB" sz="2000" b="1" i="0" dirty="0">
              <a:solidFill>
                <a:srgbClr val="292929"/>
              </a:solidFill>
              <a:effectLst/>
              <a:latin typeface="Times New Roman" panose="02020603050405020304" pitchFamily="18" charset="0"/>
              <a:ea typeface="Tahoma" panose="020B0604030504040204" pitchFamily="34" charset="0"/>
              <a:cs typeface="Times New Roman" panose="02020603050405020304" pitchFamily="18" charset="0"/>
            </a:endParaRPr>
          </a:p>
          <a:p>
            <a:pPr algn="l">
              <a:buFont typeface="Wingdings" panose="05000000000000000000" pitchFamily="2" charset="2"/>
              <a:buChar char="q"/>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9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719CE1A-FC94-48CC-9862-4579ED4904B2}"/>
              </a:ext>
            </a:extLst>
          </p:cNvPr>
          <p:cNvSpPr txBox="1"/>
          <p:nvPr/>
        </p:nvSpPr>
        <p:spPr>
          <a:xfrm>
            <a:off x="2458432" y="6309320"/>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Instructor: Prof. Ahmad Raza Shahid</a:t>
            </a:r>
            <a:endParaRPr lang="en-US" sz="1400" dirty="0">
              <a:solidFill>
                <a:schemeClr val="bg1"/>
              </a:solidFill>
            </a:endParaRPr>
          </a:p>
        </p:txBody>
      </p:sp>
      <p:pic>
        <p:nvPicPr>
          <p:cNvPr id="2" name="Picture 1">
            <a:extLst>
              <a:ext uri="{FF2B5EF4-FFF2-40B4-BE49-F238E27FC236}">
                <a16:creationId xmlns:a16="http://schemas.microsoft.com/office/drawing/2014/main" id="{69832961-FCFB-4FB8-97BE-984CBDA77FC9}"/>
              </a:ext>
            </a:extLst>
          </p:cNvPr>
          <p:cNvPicPr>
            <a:picLocks noChangeAspect="1"/>
          </p:cNvPicPr>
          <p:nvPr/>
        </p:nvPicPr>
        <p:blipFill>
          <a:blip r:embed="rId3"/>
          <a:stretch>
            <a:fillRect/>
          </a:stretch>
        </p:blipFill>
        <p:spPr>
          <a:xfrm>
            <a:off x="7781382" y="3001239"/>
            <a:ext cx="4144874" cy="3356248"/>
          </a:xfrm>
          <a:prstGeom prst="rect">
            <a:avLst/>
          </a:prstGeom>
        </p:spPr>
      </p:pic>
      <p:sp>
        <p:nvSpPr>
          <p:cNvPr id="10" name="TextBox 9">
            <a:extLst>
              <a:ext uri="{FF2B5EF4-FFF2-40B4-BE49-F238E27FC236}">
                <a16:creationId xmlns:a16="http://schemas.microsoft.com/office/drawing/2014/main" id="{28C0C1C7-22E2-4D54-B71D-83D5F3D2B3FF}"/>
              </a:ext>
            </a:extLst>
          </p:cNvPr>
          <p:cNvSpPr txBox="1"/>
          <p:nvPr/>
        </p:nvSpPr>
        <p:spPr>
          <a:xfrm>
            <a:off x="4826713" y="5942463"/>
            <a:ext cx="3025012"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Fig .6:  Optimal Hyperplane</a:t>
            </a:r>
            <a:endParaRPr lang="en-PK"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9094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6F01-D798-4B48-94F5-1E02B438AC0A}"/>
              </a:ext>
            </a:extLst>
          </p:cNvPr>
          <p:cNvSpPr>
            <a:spLocks noGrp="1"/>
          </p:cNvSpPr>
          <p:nvPr>
            <p:ph type="title"/>
          </p:nvPr>
        </p:nvSpPr>
        <p:spPr>
          <a:xfrm>
            <a:off x="843011" y="-108600"/>
            <a:ext cx="10515600" cy="1325563"/>
          </a:xfrm>
        </p:spPr>
        <p:txBody>
          <a:bodyPr>
            <a:normAutofit fontScale="90000"/>
          </a:bodyPr>
          <a:lstStyle/>
          <a:p>
            <a:pPr algn="ctr"/>
            <a:r>
              <a:rPr lang="en-GB" sz="3000" b="1" dirty="0">
                <a:latin typeface="Times New Roman" panose="02020603050405020304" pitchFamily="18" charset="0"/>
                <a:ea typeface="Calibri" charset="0"/>
                <a:cs typeface="Times New Roman" panose="02020603050405020304" pitchFamily="18" charset="0"/>
              </a:rPr>
              <a:t> </a:t>
            </a:r>
            <a:br>
              <a:rPr lang="en-GB" sz="3000" b="1" dirty="0">
                <a:latin typeface="Times New Roman" panose="02020603050405020304" pitchFamily="18" charset="0"/>
                <a:ea typeface="Calibri" charset="0"/>
                <a:cs typeface="Times New Roman" panose="02020603050405020304" pitchFamily="18" charset="0"/>
              </a:rPr>
            </a:br>
            <a:r>
              <a:rPr lang="en-GB" sz="3200" b="1" i="0" dirty="0">
                <a:solidFill>
                  <a:srgbClr val="3A3A3A"/>
                </a:solidFill>
                <a:effectLst/>
                <a:latin typeface="Times New Roman" panose="02020603050405020304" pitchFamily="18" charset="0"/>
                <a:cs typeface="Times New Roman" panose="02020603050405020304" pitchFamily="18" charset="0"/>
              </a:rPr>
              <a:t>How can we find the biggest margin? (6/14)</a:t>
            </a:r>
            <a:br>
              <a:rPr lang="en-GB" sz="3200" b="1" i="0" dirty="0">
                <a:solidFill>
                  <a:srgbClr val="3A3A3A"/>
                </a:solidFill>
                <a:effectLst/>
                <a:latin typeface="Times New Roman" panose="02020603050405020304" pitchFamily="18" charset="0"/>
                <a:cs typeface="Times New Roman" panose="02020603050405020304" pitchFamily="18" charset="0"/>
              </a:rPr>
            </a:br>
            <a:endParaRPr lang="en-US" sz="3000" dirty="0"/>
          </a:p>
        </p:txBody>
      </p:sp>
      <p:sp>
        <p:nvSpPr>
          <p:cNvPr id="3" name="Content Placeholder 2">
            <a:extLst>
              <a:ext uri="{FF2B5EF4-FFF2-40B4-BE49-F238E27FC236}">
                <a16:creationId xmlns:a16="http://schemas.microsoft.com/office/drawing/2014/main" id="{79DBED3B-BE43-4231-8EFF-707AF38994D4}"/>
              </a:ext>
            </a:extLst>
          </p:cNvPr>
          <p:cNvSpPr>
            <a:spLocks noGrp="1"/>
          </p:cNvSpPr>
          <p:nvPr>
            <p:ph idx="1"/>
          </p:nvPr>
        </p:nvSpPr>
        <p:spPr>
          <a:xfrm>
            <a:off x="712473" y="1237902"/>
            <a:ext cx="10515600" cy="4351338"/>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000" b="0" i="0" u="none" strike="noStrike" cap="none" normalizeH="0" baseline="0" dirty="0">
                <a:ln>
                  <a:noFill/>
                </a:ln>
                <a:solidFill>
                  <a:schemeClr val="tx1"/>
                </a:solidFill>
                <a:effectLst/>
                <a:latin typeface="Arial" panose="020B0604020202020204" pitchFamily="34"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A3A3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1800" b="0" i="0" u="none" strike="noStrike" cap="none" normalizeH="0" baseline="0" dirty="0">
              <a:ln>
                <a:noFill/>
              </a:ln>
              <a:solidFill>
                <a:schemeClr val="tx1"/>
              </a:solidFill>
              <a:effectLst/>
            </a:endParaRPr>
          </a:p>
          <a:p>
            <a:pPr marL="0" indent="0">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en-US" altLang="en-US" sz="2000" b="0" i="1" u="none" strike="noStrike" cap="none" normalizeH="0" baseline="0" dirty="0">
              <a:ln>
                <a:noFill/>
              </a:ln>
              <a:solidFill>
                <a:srgbClr val="3A3A3A"/>
              </a:solidFill>
              <a:effectLst/>
              <a:latin typeface="Times New Roman" panose="02020603050405020304" pitchFamily="18" charset="0"/>
              <a:cs typeface="Times New Roman" panose="02020603050405020304" pitchFamily="18" charset="0"/>
            </a:endParaRPr>
          </a:p>
          <a:p>
            <a:pPr marL="0" indent="0">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buNone/>
            </a:pPr>
            <a:endParaRPr lang="en-GB" b="0" i="0" u="none" strike="noStrike" dirty="0">
              <a:solidFill>
                <a:srgbClr val="3A3A3A"/>
              </a:solidFill>
              <a:effectLst/>
              <a:latin typeface="MathJax_Main"/>
            </a:endParaRPr>
          </a:p>
          <a:p>
            <a:pPr marL="0" indent="0" algn="ctr">
              <a:buNone/>
            </a:pPr>
            <a:br>
              <a:rPr lang="en-GB" dirty="0"/>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q"/>
            </a:pPr>
            <a:endParaRPr kumimoji="0" lang="en-US" altLang="en-US" sz="1800" b="0" i="0" u="none" strike="noStrike" cap="none" normalizeH="0" baseline="0" dirty="0">
              <a:ln>
                <a:noFill/>
              </a:ln>
              <a:solidFill>
                <a:schemeClr val="tx1"/>
              </a:solidFill>
              <a:effectLst/>
            </a:endParaRPr>
          </a:p>
          <a:p>
            <a:pPr>
              <a:buFont typeface="Wingdings" panose="05000000000000000000" pitchFamily="2" charset="2"/>
              <a:buChar char="q"/>
            </a:pPr>
            <a:endParaRPr kumimoji="0" lang="en-US" altLang="en-US" sz="2000" b="0" i="0" u="none" strike="noStrike" cap="none" normalizeH="0" baseline="0" dirty="0">
              <a:ln>
                <a:noFill/>
              </a:ln>
              <a:solidFill>
                <a:srgbClr val="3A3A3A"/>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en-US" altLang="en-US" sz="1800" b="0" i="0" u="none" strike="noStrike" cap="none" normalizeH="0" baseline="0" dirty="0">
              <a:ln>
                <a:noFill/>
              </a:ln>
              <a:solidFill>
                <a:schemeClr val="tx1"/>
              </a:solidFill>
              <a:effectLst/>
            </a:endParaRPr>
          </a:p>
          <a:p>
            <a:pPr marL="0" indent="0">
              <a:buNone/>
            </a:pPr>
            <a:endParaRPr kumimoji="0" lang="en-US" altLang="en-US" sz="2000" b="0" i="0" u="none" strike="noStrike" cap="none" normalizeH="0" baseline="0" dirty="0">
              <a:ln>
                <a:noFill/>
              </a:ln>
              <a:solidFill>
                <a:srgbClr val="3A3A3A"/>
              </a:solidFill>
              <a:effectLst/>
              <a:latin typeface="Times New Roman" panose="02020603050405020304" pitchFamily="18" charset="0"/>
              <a:cs typeface="Times New Roman" panose="02020603050405020304" pitchFamily="18" charset="0"/>
            </a:endParaRPr>
          </a:p>
          <a:p>
            <a:pPr marL="0" indent="0">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a:buNone/>
            </a:pPr>
            <a:endParaRPr lang="en-GB" sz="2000" b="0" i="0" dirty="0">
              <a:solidFill>
                <a:srgbClr val="3A3A3A"/>
              </a:solidFill>
              <a:effectLst/>
              <a:latin typeface="Times New Roman" panose="02020603050405020304" pitchFamily="18" charset="0"/>
              <a:cs typeface="Times New Roman" panose="02020603050405020304" pitchFamily="18" charset="0"/>
            </a:endParaRPr>
          </a:p>
          <a:p>
            <a:pPr marL="0" indent="0" algn="l">
              <a:buNone/>
            </a:pPr>
            <a:endParaRPr lang="en-GB" sz="2000" b="0" i="0" dirty="0">
              <a:solidFill>
                <a:srgbClr val="3A3A3A"/>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GB" sz="2000" b="0" i="0" dirty="0">
              <a:solidFill>
                <a:srgbClr val="3A3A3A"/>
              </a:solidFill>
              <a:effectLst/>
              <a:latin typeface="Times New Roman" panose="02020603050405020304" pitchFamily="18" charset="0"/>
              <a:cs typeface="Times New Roman" panose="02020603050405020304" pitchFamily="18" charset="0"/>
            </a:endParaRPr>
          </a:p>
          <a:p>
            <a:pPr marL="0" indent="0">
              <a:buNone/>
            </a:pPr>
            <a:br>
              <a:rPr lang="en-GB"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642DB99-DD5D-4A7C-98AD-7E2F292A581A}"/>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
        <p:nvSpPr>
          <p:cNvPr id="12" name="Rectangle 3">
            <a:extLst>
              <a:ext uri="{FF2B5EF4-FFF2-40B4-BE49-F238E27FC236}">
                <a16:creationId xmlns:a16="http://schemas.microsoft.com/office/drawing/2014/main" id="{E3E6CA66-7727-4EAF-A785-BDFB7B0A1EB9}"/>
              </a:ext>
            </a:extLst>
          </p:cNvPr>
          <p:cNvSpPr>
            <a:spLocks noChangeArrowheads="1"/>
          </p:cNvSpPr>
          <p:nvPr/>
        </p:nvSpPr>
        <p:spPr bwMode="auto">
          <a:xfrm>
            <a:off x="0" y="-440"/>
            <a:ext cx="65" cy="458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92EAFA34-DF17-4230-8924-D05CF2EFC76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2C35E495-74A2-4049-894D-6B91688BC302}"/>
              </a:ext>
            </a:extLst>
          </p:cNvPr>
          <p:cNvSpPr>
            <a:spLocks noChangeArrowheads="1"/>
          </p:cNvSpPr>
          <p:nvPr/>
        </p:nvSpPr>
        <p:spPr bwMode="auto">
          <a:xfrm>
            <a:off x="0" y="-945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2BD4EEF-6A7D-4C3B-A646-41409A001DB6}"/>
              </a:ext>
            </a:extLst>
          </p:cNvPr>
          <p:cNvSpPr>
            <a:spLocks noChangeArrowheads="1"/>
          </p:cNvSpPr>
          <p:nvPr/>
        </p:nvSpPr>
        <p:spPr bwMode="auto">
          <a:xfrm>
            <a:off x="0" y="-440"/>
            <a:ext cx="65" cy="458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B7D71D5A-C654-4DEB-B5A3-EDFC533890FD}"/>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3">
            <a:extLst>
              <a:ext uri="{FF2B5EF4-FFF2-40B4-BE49-F238E27FC236}">
                <a16:creationId xmlns:a16="http://schemas.microsoft.com/office/drawing/2014/main" id="{EA75341D-1CD0-4EE1-9089-B78468A68EB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7A4963BD-AFC9-493A-8FA2-8AA9CB7C900F}"/>
              </a:ext>
            </a:extLst>
          </p:cNvPr>
          <p:cNvSpPr>
            <a:spLocks noChangeArrowheads="1"/>
          </p:cNvSpPr>
          <p:nvPr/>
        </p:nvSpPr>
        <p:spPr bwMode="auto">
          <a:xfrm>
            <a:off x="0" y="-440"/>
            <a:ext cx="65" cy="458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8" name="Picture 2" descr="Figure 4: Two hyperplanes satisfying the constraints">
            <a:extLst>
              <a:ext uri="{FF2B5EF4-FFF2-40B4-BE49-F238E27FC236}">
                <a16:creationId xmlns:a16="http://schemas.microsoft.com/office/drawing/2014/main" id="{9263D935-B81D-49DD-B207-C706C0CE7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580" y="1118864"/>
            <a:ext cx="3648256" cy="211979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Figure 4: Two hyperplanes also satisfying the constraints">
            <a:extLst>
              <a:ext uri="{FF2B5EF4-FFF2-40B4-BE49-F238E27FC236}">
                <a16:creationId xmlns:a16="http://schemas.microsoft.com/office/drawing/2014/main" id="{CD29A9D7-1355-4F40-BB45-D37EBF83AB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544" y="1116394"/>
            <a:ext cx="3378696" cy="213196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Figure 5: The right hyperplane does not satisfy the first constraint">
            <a:extLst>
              <a:ext uri="{FF2B5EF4-FFF2-40B4-BE49-F238E27FC236}">
                <a16:creationId xmlns:a16="http://schemas.microsoft.com/office/drawing/2014/main" id="{3E726243-0E0A-4053-B286-5ADCE00AFB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1948" y="1098469"/>
            <a:ext cx="3263572" cy="210896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Figure 6: The left hyperplane does not satisfy the second constraint">
            <a:extLst>
              <a:ext uri="{FF2B5EF4-FFF2-40B4-BE49-F238E27FC236}">
                <a16:creationId xmlns:a16="http://schemas.microsoft.com/office/drawing/2014/main" id="{51AC1004-7DA8-4CD5-9143-74ABC3035D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251" y="3680365"/>
            <a:ext cx="3606523" cy="2214989"/>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Figure 7: Both constraint are not satisfied">
            <a:extLst>
              <a:ext uri="{FF2B5EF4-FFF2-40B4-BE49-F238E27FC236}">
                <a16:creationId xmlns:a16="http://schemas.microsoft.com/office/drawing/2014/main" id="{FB975DC9-6B46-4DA7-BF6D-28566F1CE1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6475" y="3682669"/>
            <a:ext cx="3548249" cy="216894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168ACFA3-C5B9-4AB4-BEC1-CB34BF4929B0}"/>
              </a:ext>
            </a:extLst>
          </p:cNvPr>
          <p:cNvSpPr txBox="1"/>
          <p:nvPr/>
        </p:nvSpPr>
        <p:spPr>
          <a:xfrm>
            <a:off x="1115653" y="3223296"/>
            <a:ext cx="3263572" cy="261610"/>
          </a:xfrm>
          <a:prstGeom prst="rect">
            <a:avLst/>
          </a:prstGeom>
          <a:noFill/>
        </p:spPr>
        <p:txBody>
          <a:bodyPr wrap="square" rtlCol="0">
            <a:spAutoFit/>
          </a:bodyPr>
          <a:lstStyle/>
          <a:p>
            <a:r>
              <a:rPr lang="en-GB" sz="1100" b="0" i="0" dirty="0">
                <a:solidFill>
                  <a:srgbClr val="3A3A3A"/>
                </a:solidFill>
                <a:effectLst/>
                <a:latin typeface="Times New Roman" panose="02020603050405020304" pitchFamily="18" charset="0"/>
                <a:cs typeface="Times New Roman" panose="02020603050405020304" pitchFamily="18" charset="0"/>
              </a:rPr>
              <a:t>Fig 7: Two hyperplanes satisfying the constraints</a:t>
            </a:r>
            <a:endParaRPr lang="en-GB" sz="1100" dirty="0"/>
          </a:p>
        </p:txBody>
      </p:sp>
      <p:sp>
        <p:nvSpPr>
          <p:cNvPr id="24" name="TextBox 23">
            <a:extLst>
              <a:ext uri="{FF2B5EF4-FFF2-40B4-BE49-F238E27FC236}">
                <a16:creationId xmlns:a16="http://schemas.microsoft.com/office/drawing/2014/main" id="{8EBD34DF-1D68-41EB-93AB-D4A46C9ED71F}"/>
              </a:ext>
            </a:extLst>
          </p:cNvPr>
          <p:cNvSpPr txBox="1"/>
          <p:nvPr/>
        </p:nvSpPr>
        <p:spPr>
          <a:xfrm>
            <a:off x="4925969" y="3239398"/>
            <a:ext cx="3402279" cy="261610"/>
          </a:xfrm>
          <a:prstGeom prst="rect">
            <a:avLst/>
          </a:prstGeom>
          <a:noFill/>
        </p:spPr>
        <p:txBody>
          <a:bodyPr wrap="square" rtlCol="0">
            <a:spAutoFit/>
          </a:bodyPr>
          <a:lstStyle/>
          <a:p>
            <a:r>
              <a:rPr lang="en-GB" sz="1100" b="0" i="0" dirty="0">
                <a:solidFill>
                  <a:srgbClr val="3A3A3A"/>
                </a:solidFill>
                <a:effectLst/>
                <a:latin typeface="Times New Roman" panose="02020603050405020304" pitchFamily="18" charset="0"/>
                <a:cs typeface="Times New Roman" panose="02020603050405020304" pitchFamily="18" charset="0"/>
              </a:rPr>
              <a:t>Fig 8: Two hyperplanes also satisfying the constraints</a:t>
            </a:r>
            <a:endParaRPr lang="en-GB" sz="1100" dirty="0"/>
          </a:p>
        </p:txBody>
      </p:sp>
      <p:sp>
        <p:nvSpPr>
          <p:cNvPr id="25" name="TextBox 24">
            <a:extLst>
              <a:ext uri="{FF2B5EF4-FFF2-40B4-BE49-F238E27FC236}">
                <a16:creationId xmlns:a16="http://schemas.microsoft.com/office/drawing/2014/main" id="{3D3F7857-E28F-41D0-BB65-57892B972DF2}"/>
              </a:ext>
            </a:extLst>
          </p:cNvPr>
          <p:cNvSpPr txBox="1"/>
          <p:nvPr/>
        </p:nvSpPr>
        <p:spPr>
          <a:xfrm>
            <a:off x="8306313" y="3183564"/>
            <a:ext cx="3904077" cy="2616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1100" b="0" i="0" dirty="0">
                <a:solidFill>
                  <a:srgbClr val="3A3A3A"/>
                </a:solidFill>
                <a:effectLst/>
                <a:latin typeface="Times New Roman" panose="02020603050405020304" pitchFamily="18" charset="0"/>
                <a:cs typeface="Times New Roman" panose="02020603050405020304" pitchFamily="18" charset="0"/>
              </a:rPr>
              <a:t>Fig 9: The right hyperplane does not satisfy the first constraint</a:t>
            </a:r>
            <a:endParaRPr kumimoji="0" lang="en-US" altLang="en-US" sz="1100" b="0" i="0" u="none" strike="noStrike" cap="none" normalizeH="0" baseline="0" dirty="0">
              <a:ln>
                <a:noFill/>
              </a:ln>
              <a:solidFill>
                <a:srgbClr val="3A3A3A"/>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5CC54D3-D0C9-46EC-90A5-A7C3D04068DE}"/>
              </a:ext>
            </a:extLst>
          </p:cNvPr>
          <p:cNvSpPr txBox="1"/>
          <p:nvPr/>
        </p:nvSpPr>
        <p:spPr>
          <a:xfrm>
            <a:off x="1806251" y="5905328"/>
            <a:ext cx="3987411" cy="261610"/>
          </a:xfrm>
          <a:prstGeom prst="rect">
            <a:avLst/>
          </a:prstGeom>
          <a:noFill/>
        </p:spPr>
        <p:txBody>
          <a:bodyPr wrap="square" rtlCol="0">
            <a:spAutoFit/>
          </a:bodyPr>
          <a:lstStyle/>
          <a:p>
            <a:r>
              <a:rPr lang="en-GB" sz="1100" b="0" i="0" dirty="0">
                <a:solidFill>
                  <a:srgbClr val="3A3A3A"/>
                </a:solidFill>
                <a:effectLst/>
                <a:latin typeface="Times New Roman" panose="02020603050405020304" pitchFamily="18" charset="0"/>
                <a:cs typeface="Times New Roman" panose="02020603050405020304" pitchFamily="18" charset="0"/>
              </a:rPr>
              <a:t>Fig 10: The left hyperplane does not satisfy the second constraint</a:t>
            </a:r>
            <a:endParaRPr lang="en-GB" sz="11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5208A1A5-E79D-434D-8B0F-6300542C5BF2}"/>
              </a:ext>
            </a:extLst>
          </p:cNvPr>
          <p:cNvSpPr txBox="1"/>
          <p:nvPr/>
        </p:nvSpPr>
        <p:spPr>
          <a:xfrm>
            <a:off x="7237377" y="5948378"/>
            <a:ext cx="3263572" cy="261610"/>
          </a:xfrm>
          <a:prstGeom prst="rect">
            <a:avLst/>
          </a:prstGeom>
          <a:noFill/>
        </p:spPr>
        <p:txBody>
          <a:bodyPr wrap="square" rtlCol="0">
            <a:spAutoFit/>
          </a:bodyPr>
          <a:lstStyle/>
          <a:p>
            <a:r>
              <a:rPr lang="en-GB" sz="1100" b="0" i="0" dirty="0">
                <a:solidFill>
                  <a:srgbClr val="3A3A3A"/>
                </a:solidFill>
                <a:effectLst/>
                <a:latin typeface="Times New Roman" panose="02020603050405020304" pitchFamily="18" charset="0"/>
                <a:cs typeface="Times New Roman" panose="02020603050405020304" pitchFamily="18" charset="0"/>
              </a:rPr>
              <a:t>Fig11: Both constraint are not satisfied</a:t>
            </a:r>
            <a:endParaRPr lang="en-GB"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683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6F01-D798-4B48-94F5-1E02B438AC0A}"/>
              </a:ext>
            </a:extLst>
          </p:cNvPr>
          <p:cNvSpPr>
            <a:spLocks noGrp="1"/>
          </p:cNvSpPr>
          <p:nvPr>
            <p:ph type="title"/>
          </p:nvPr>
        </p:nvSpPr>
        <p:spPr>
          <a:xfrm>
            <a:off x="843011" y="-108600"/>
            <a:ext cx="10515600" cy="1325563"/>
          </a:xfrm>
        </p:spPr>
        <p:txBody>
          <a:bodyPr>
            <a:normAutofit/>
          </a:bodyPr>
          <a:lstStyle/>
          <a:p>
            <a:pPr algn="ctr"/>
            <a:r>
              <a:rPr lang="en-GB" sz="3200" b="1" i="0" dirty="0">
                <a:solidFill>
                  <a:srgbClr val="3A3A3A"/>
                </a:solidFill>
                <a:effectLst/>
                <a:latin typeface="Times New Roman" panose="02020603050405020304" pitchFamily="18" charset="0"/>
                <a:cs typeface="Times New Roman" panose="02020603050405020304" pitchFamily="18" charset="0"/>
              </a:rPr>
              <a:t>How can we find the biggest margin? (11/14)</a:t>
            </a:r>
            <a:endParaRPr lang="en-US" sz="3000" dirty="0"/>
          </a:p>
        </p:txBody>
      </p:sp>
      <p:sp>
        <p:nvSpPr>
          <p:cNvPr id="3" name="Content Placeholder 2">
            <a:extLst>
              <a:ext uri="{FF2B5EF4-FFF2-40B4-BE49-F238E27FC236}">
                <a16:creationId xmlns:a16="http://schemas.microsoft.com/office/drawing/2014/main" id="{79DBED3B-BE43-4231-8EFF-707AF38994D4}"/>
              </a:ext>
            </a:extLst>
          </p:cNvPr>
          <p:cNvSpPr>
            <a:spLocks noGrp="1"/>
          </p:cNvSpPr>
          <p:nvPr>
            <p:ph idx="1"/>
          </p:nvPr>
        </p:nvSpPr>
        <p:spPr>
          <a:xfrm>
            <a:off x="712473" y="1165894"/>
            <a:ext cx="10515600" cy="4351338"/>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000" b="0" i="0" u="none" strike="noStrike" cap="none" normalizeH="0" baseline="0" dirty="0">
                <a:ln>
                  <a:noFill/>
                </a:ln>
                <a:solidFill>
                  <a:schemeClr val="tx1"/>
                </a:solidFill>
                <a:effectLst/>
                <a:latin typeface="Arial" panose="020B0604020202020204" pitchFamily="34" charset="0"/>
              </a:rPr>
            </a:b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chemeClr val="tx1"/>
                </a:solidFill>
                <a:effectLst/>
                <a:latin typeface="Arial" panose="020B0604020202020204" pitchFamily="34" charset="0"/>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3A3A3A"/>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1800" b="0" i="0" u="none" strike="noStrike" cap="none" normalizeH="0" baseline="0" dirty="0">
              <a:ln>
                <a:noFill/>
              </a:ln>
              <a:solidFill>
                <a:schemeClr val="tx1"/>
              </a:solidFill>
              <a:effectLst/>
            </a:endParaRPr>
          </a:p>
          <a:p>
            <a:pPr marL="0" indent="0">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en-US" altLang="en-US" sz="2000" b="0" i="1" u="none" strike="noStrike" cap="none" normalizeH="0" baseline="0" dirty="0">
              <a:ln>
                <a:noFill/>
              </a:ln>
              <a:solidFill>
                <a:srgbClr val="3A3A3A"/>
              </a:solidFill>
              <a:effectLst/>
              <a:latin typeface="Times New Roman" panose="02020603050405020304" pitchFamily="18" charset="0"/>
              <a:cs typeface="Times New Roman" panose="02020603050405020304" pitchFamily="18" charset="0"/>
            </a:endParaRPr>
          </a:p>
          <a:p>
            <a:pPr marL="0" indent="0">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buNone/>
            </a:pPr>
            <a:endParaRPr lang="en-GB" b="0" i="0" u="none" strike="noStrike" dirty="0">
              <a:solidFill>
                <a:srgbClr val="3A3A3A"/>
              </a:solidFill>
              <a:effectLst/>
              <a:latin typeface="MathJax_Main"/>
            </a:endParaRPr>
          </a:p>
          <a:p>
            <a:pPr marL="0" indent="0" algn="ctr">
              <a:buNone/>
            </a:pPr>
            <a:br>
              <a:rPr lang="en-GB" dirty="0"/>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q"/>
            </a:pPr>
            <a:endParaRPr kumimoji="0" lang="en-US" altLang="en-US" sz="1800" b="0" i="0" u="none" strike="noStrike" cap="none" normalizeH="0" baseline="0" dirty="0">
              <a:ln>
                <a:noFill/>
              </a:ln>
              <a:solidFill>
                <a:schemeClr val="tx1"/>
              </a:solidFill>
              <a:effectLst/>
            </a:endParaRPr>
          </a:p>
          <a:p>
            <a:pPr>
              <a:buFont typeface="Wingdings" panose="05000000000000000000" pitchFamily="2" charset="2"/>
              <a:buChar char="q"/>
            </a:pPr>
            <a:endParaRPr kumimoji="0" lang="en-US" altLang="en-US" sz="2000" b="0" i="0" u="none" strike="noStrike" cap="none" normalizeH="0" baseline="0" dirty="0">
              <a:ln>
                <a:noFill/>
              </a:ln>
              <a:solidFill>
                <a:srgbClr val="3A3A3A"/>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en-US" altLang="en-US" sz="1800" b="0" i="0" u="none" strike="noStrike" cap="none" normalizeH="0" baseline="0" dirty="0">
              <a:ln>
                <a:noFill/>
              </a:ln>
              <a:solidFill>
                <a:schemeClr val="tx1"/>
              </a:solidFill>
              <a:effectLst/>
            </a:endParaRPr>
          </a:p>
          <a:p>
            <a:pPr marL="0" indent="0">
              <a:buNone/>
            </a:pPr>
            <a:endParaRPr kumimoji="0" lang="en-US" altLang="en-US" sz="2000" b="0" i="0" u="none" strike="noStrike" cap="none" normalizeH="0" baseline="0" dirty="0">
              <a:ln>
                <a:noFill/>
              </a:ln>
              <a:solidFill>
                <a:srgbClr val="3A3A3A"/>
              </a:solidFill>
              <a:effectLst/>
              <a:latin typeface="Times New Roman" panose="02020603050405020304" pitchFamily="18" charset="0"/>
              <a:cs typeface="Times New Roman" panose="02020603050405020304" pitchFamily="18" charset="0"/>
            </a:endParaRPr>
          </a:p>
          <a:p>
            <a:pPr marL="0" indent="0">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a:buNone/>
            </a:pPr>
            <a:endParaRPr lang="en-GB" sz="2000" b="0" i="0" dirty="0">
              <a:solidFill>
                <a:srgbClr val="3A3A3A"/>
              </a:solidFill>
              <a:effectLst/>
              <a:latin typeface="Times New Roman" panose="02020603050405020304" pitchFamily="18" charset="0"/>
              <a:cs typeface="Times New Roman" panose="02020603050405020304" pitchFamily="18" charset="0"/>
            </a:endParaRPr>
          </a:p>
          <a:p>
            <a:pPr marL="0" indent="0" algn="l">
              <a:buNone/>
            </a:pPr>
            <a:endParaRPr lang="en-GB" sz="2000" b="0" i="0" dirty="0">
              <a:solidFill>
                <a:srgbClr val="3A3A3A"/>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GB" sz="2000" b="0" i="0" dirty="0">
              <a:solidFill>
                <a:srgbClr val="3A3A3A"/>
              </a:solidFill>
              <a:effectLst/>
              <a:latin typeface="Times New Roman" panose="02020603050405020304" pitchFamily="18" charset="0"/>
              <a:cs typeface="Times New Roman" panose="02020603050405020304" pitchFamily="18" charset="0"/>
            </a:endParaRPr>
          </a:p>
          <a:p>
            <a:pPr marL="0" indent="0">
              <a:buNone/>
            </a:pPr>
            <a:br>
              <a:rPr lang="en-GB"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642DB99-DD5D-4A7C-98AD-7E2F292A581A}"/>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
        <p:nvSpPr>
          <p:cNvPr id="12" name="Rectangle 3">
            <a:extLst>
              <a:ext uri="{FF2B5EF4-FFF2-40B4-BE49-F238E27FC236}">
                <a16:creationId xmlns:a16="http://schemas.microsoft.com/office/drawing/2014/main" id="{E3E6CA66-7727-4EAF-A785-BDFB7B0A1EB9}"/>
              </a:ext>
            </a:extLst>
          </p:cNvPr>
          <p:cNvSpPr>
            <a:spLocks noChangeArrowheads="1"/>
          </p:cNvSpPr>
          <p:nvPr/>
        </p:nvSpPr>
        <p:spPr bwMode="auto">
          <a:xfrm>
            <a:off x="0" y="-440"/>
            <a:ext cx="65" cy="458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92EAFA34-DF17-4230-8924-D05CF2EFC76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2C35E495-74A2-4049-894D-6B91688BC302}"/>
              </a:ext>
            </a:extLst>
          </p:cNvPr>
          <p:cNvSpPr>
            <a:spLocks noChangeArrowheads="1"/>
          </p:cNvSpPr>
          <p:nvPr/>
        </p:nvSpPr>
        <p:spPr bwMode="auto">
          <a:xfrm>
            <a:off x="0" y="-945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2BD4EEF-6A7D-4C3B-A646-41409A001DB6}"/>
              </a:ext>
            </a:extLst>
          </p:cNvPr>
          <p:cNvSpPr>
            <a:spLocks noChangeArrowheads="1"/>
          </p:cNvSpPr>
          <p:nvPr/>
        </p:nvSpPr>
        <p:spPr bwMode="auto">
          <a:xfrm>
            <a:off x="0" y="-440"/>
            <a:ext cx="65" cy="458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B7D71D5A-C654-4DEB-B5A3-EDFC533890FD}"/>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3">
            <a:extLst>
              <a:ext uri="{FF2B5EF4-FFF2-40B4-BE49-F238E27FC236}">
                <a16:creationId xmlns:a16="http://schemas.microsoft.com/office/drawing/2014/main" id="{EA75341D-1CD0-4EE1-9089-B78468A68EB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7A4963BD-AFC9-493A-8FA2-8AA9CB7C900F}"/>
              </a:ext>
            </a:extLst>
          </p:cNvPr>
          <p:cNvSpPr>
            <a:spLocks noChangeArrowheads="1"/>
          </p:cNvSpPr>
          <p:nvPr/>
        </p:nvSpPr>
        <p:spPr bwMode="auto">
          <a:xfrm>
            <a:off x="0" y="-440"/>
            <a:ext cx="65" cy="4580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168ACFA3-C5B9-4AB4-BEC1-CB34BF4929B0}"/>
              </a:ext>
            </a:extLst>
          </p:cNvPr>
          <p:cNvSpPr txBox="1"/>
          <p:nvPr/>
        </p:nvSpPr>
        <p:spPr>
          <a:xfrm>
            <a:off x="695400" y="3223296"/>
            <a:ext cx="3263572" cy="261610"/>
          </a:xfrm>
          <a:prstGeom prst="rect">
            <a:avLst/>
          </a:prstGeom>
          <a:noFill/>
        </p:spPr>
        <p:txBody>
          <a:bodyPr wrap="square" rtlCol="0">
            <a:spAutoFit/>
          </a:bodyPr>
          <a:lstStyle/>
          <a:p>
            <a:r>
              <a:rPr lang="en-GB" sz="1100" b="0" i="0" dirty="0">
                <a:solidFill>
                  <a:srgbClr val="3A3A3A"/>
                </a:solidFill>
                <a:effectLst/>
                <a:latin typeface="Times New Roman" panose="02020603050405020304" pitchFamily="18" charset="0"/>
                <a:cs typeface="Times New Roman" panose="02020603050405020304" pitchFamily="18" charset="0"/>
              </a:rPr>
              <a:t>Fig 12: m is the distance between the two hyperplanes</a:t>
            </a:r>
            <a:endParaRPr lang="en-GB" sz="11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EBD34DF-1D68-41EB-93AB-D4A46C9ED71F}"/>
              </a:ext>
            </a:extLst>
          </p:cNvPr>
          <p:cNvSpPr txBox="1"/>
          <p:nvPr/>
        </p:nvSpPr>
        <p:spPr>
          <a:xfrm>
            <a:off x="4516242" y="3198820"/>
            <a:ext cx="3676381" cy="261610"/>
          </a:xfrm>
          <a:prstGeom prst="rect">
            <a:avLst/>
          </a:prstGeom>
          <a:noFill/>
        </p:spPr>
        <p:txBody>
          <a:bodyPr wrap="square" rtlCol="0">
            <a:spAutoFit/>
          </a:bodyPr>
          <a:lstStyle/>
          <a:p>
            <a:r>
              <a:rPr lang="en-GB" sz="1100" b="0" i="0" dirty="0">
                <a:solidFill>
                  <a:srgbClr val="3A3A3A"/>
                </a:solidFill>
                <a:effectLst/>
                <a:latin typeface="Times New Roman" panose="02020603050405020304" pitchFamily="18" charset="0"/>
                <a:cs typeface="Times New Roman" panose="02020603050405020304" pitchFamily="18" charset="0"/>
              </a:rPr>
              <a:t>Fig 13 All points on the circle are at the distance m from x0</a:t>
            </a:r>
            <a:endParaRPr lang="en-GB" sz="11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3D3F7857-E28F-41D0-BB65-57892B972DF2}"/>
              </a:ext>
            </a:extLst>
          </p:cNvPr>
          <p:cNvSpPr txBox="1"/>
          <p:nvPr/>
        </p:nvSpPr>
        <p:spPr>
          <a:xfrm>
            <a:off x="9027727" y="3220321"/>
            <a:ext cx="2087537" cy="2616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1100" b="0" i="0" dirty="0">
                <a:solidFill>
                  <a:srgbClr val="3A3A3A"/>
                </a:solidFill>
                <a:effectLst/>
                <a:latin typeface="Times New Roman" panose="02020603050405020304" pitchFamily="18" charset="0"/>
                <a:cs typeface="Times New Roman" panose="02020603050405020304" pitchFamily="18" charset="0"/>
              </a:rPr>
              <a:t>Fig 14: w is perpendicular to H1</a:t>
            </a:r>
            <a:endParaRPr kumimoji="0" lang="en-US" altLang="en-US" sz="1100" b="0" i="0" u="none" strike="noStrike" cap="none" normalizeH="0" baseline="0" dirty="0">
              <a:ln>
                <a:noFill/>
              </a:ln>
              <a:solidFill>
                <a:srgbClr val="3A3A3A"/>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65CC54D3-D0C9-46EC-90A5-A7C3D04068DE}"/>
              </a:ext>
            </a:extLst>
          </p:cNvPr>
          <p:cNvSpPr txBox="1"/>
          <p:nvPr/>
        </p:nvSpPr>
        <p:spPr>
          <a:xfrm>
            <a:off x="911576" y="6001112"/>
            <a:ext cx="2709991" cy="261610"/>
          </a:xfrm>
          <a:prstGeom prst="rect">
            <a:avLst/>
          </a:prstGeom>
          <a:noFill/>
        </p:spPr>
        <p:txBody>
          <a:bodyPr wrap="square" rtlCol="0">
            <a:spAutoFit/>
          </a:bodyPr>
          <a:lstStyle/>
          <a:p>
            <a:r>
              <a:rPr lang="en-GB" sz="1100" b="0" i="0" dirty="0">
                <a:solidFill>
                  <a:srgbClr val="3A3A3A"/>
                </a:solidFill>
                <a:effectLst/>
                <a:latin typeface="Times New Roman" panose="02020603050405020304" pitchFamily="18" charset="0"/>
                <a:cs typeface="Times New Roman" panose="02020603050405020304" pitchFamily="18" charset="0"/>
              </a:rPr>
              <a:t>Fig 15: u is also is perpendicular to H1</a:t>
            </a:r>
            <a:endParaRPr lang="en-GB" sz="11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5208A1A5-E79D-434D-8B0F-6300542C5BF2}"/>
              </a:ext>
            </a:extLst>
          </p:cNvPr>
          <p:cNvSpPr txBox="1"/>
          <p:nvPr/>
        </p:nvSpPr>
        <p:spPr>
          <a:xfrm>
            <a:off x="9287501" y="5975702"/>
            <a:ext cx="1940572" cy="261610"/>
          </a:xfrm>
          <a:prstGeom prst="rect">
            <a:avLst/>
          </a:prstGeom>
          <a:noFill/>
        </p:spPr>
        <p:txBody>
          <a:bodyPr wrap="square" rtlCol="0">
            <a:spAutoFit/>
          </a:bodyPr>
          <a:lstStyle/>
          <a:p>
            <a:r>
              <a:rPr lang="en-GB" sz="1100" b="0" i="0" dirty="0">
                <a:solidFill>
                  <a:srgbClr val="3A3A3A"/>
                </a:solidFill>
                <a:effectLst/>
                <a:latin typeface="Times New Roman" panose="02020603050405020304" pitchFamily="18" charset="0"/>
                <a:cs typeface="Times New Roman" panose="02020603050405020304" pitchFamily="18" charset="0"/>
              </a:rPr>
              <a:t>Fig 17: z0 is a point on H1</a:t>
            </a:r>
            <a:endParaRPr lang="en-GB" sz="1100" dirty="0">
              <a:latin typeface="Times New Roman" panose="02020603050405020304" pitchFamily="18" charset="0"/>
              <a:cs typeface="Times New Roman" panose="02020603050405020304" pitchFamily="18" charset="0"/>
            </a:endParaRPr>
          </a:p>
        </p:txBody>
      </p:sp>
      <p:pic>
        <p:nvPicPr>
          <p:cNvPr id="28" name="Picture 2" descr="Figure 9: m is the distance between the two hyperplanes">
            <a:extLst>
              <a:ext uri="{FF2B5EF4-FFF2-40B4-BE49-F238E27FC236}">
                <a16:creationId xmlns:a16="http://schemas.microsoft.com/office/drawing/2014/main" id="{E512F44C-68E9-474B-BAA7-7927276DC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3011" y="886782"/>
            <a:ext cx="2633569" cy="237021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Figure 10: All points on the circle are at the distance m from x0">
            <a:extLst>
              <a:ext uri="{FF2B5EF4-FFF2-40B4-BE49-F238E27FC236}">
                <a16:creationId xmlns:a16="http://schemas.microsoft.com/office/drawing/2014/main" id="{D6F9696D-BDF0-4A2C-BA38-FF5E6729B0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0744" y="933357"/>
            <a:ext cx="3139332" cy="230333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Figure 11: w is perpendicular to H1">
            <a:extLst>
              <a:ext uri="{FF2B5EF4-FFF2-40B4-BE49-F238E27FC236}">
                <a16:creationId xmlns:a16="http://schemas.microsoft.com/office/drawing/2014/main" id="{2CB8BAEA-D01B-4F36-83E8-87009FFFA5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4381" y="908171"/>
            <a:ext cx="2574230" cy="229581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Figure 12: u is also is perpendicular to H1">
            <a:extLst>
              <a:ext uri="{FF2B5EF4-FFF2-40B4-BE49-F238E27FC236}">
                <a16:creationId xmlns:a16="http://schemas.microsoft.com/office/drawing/2014/main" id="{77E6624E-347D-4BB0-9EC5-A3D0512033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094" y="3585086"/>
            <a:ext cx="2713484" cy="237882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Figure 13: k is a vector of length m perpendicular to H1">
            <a:extLst>
              <a:ext uri="{FF2B5EF4-FFF2-40B4-BE49-F238E27FC236}">
                <a16:creationId xmlns:a16="http://schemas.microsoft.com/office/drawing/2014/main" id="{0D945DDA-A734-4CB7-B979-D3AE906879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0744" y="3527382"/>
            <a:ext cx="2723009" cy="2433520"/>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Figure 14: z0 is a point on H1">
            <a:extLst>
              <a:ext uri="{FF2B5EF4-FFF2-40B4-BE49-F238E27FC236}">
                <a16:creationId xmlns:a16="http://schemas.microsoft.com/office/drawing/2014/main" id="{73F749DC-CADC-4850-8C98-AA2183B0B64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885465" y="3647659"/>
            <a:ext cx="2821441" cy="21552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D824B72-64A9-419D-827F-22A606ED5331}"/>
              </a:ext>
            </a:extLst>
          </p:cNvPr>
          <p:cNvSpPr txBox="1"/>
          <p:nvPr/>
        </p:nvSpPr>
        <p:spPr>
          <a:xfrm>
            <a:off x="4642313" y="6012834"/>
            <a:ext cx="3263572" cy="261610"/>
          </a:xfrm>
          <a:prstGeom prst="rect">
            <a:avLst/>
          </a:prstGeom>
          <a:noFill/>
        </p:spPr>
        <p:txBody>
          <a:bodyPr wrap="square" rtlCol="0">
            <a:spAutoFit/>
          </a:bodyPr>
          <a:lstStyle/>
          <a:p>
            <a:r>
              <a:rPr lang="en-GB" sz="1100" b="0" i="0" dirty="0">
                <a:solidFill>
                  <a:srgbClr val="3A3A3A"/>
                </a:solidFill>
                <a:effectLst/>
                <a:latin typeface="Times New Roman" panose="02020603050405020304" pitchFamily="18" charset="0"/>
                <a:cs typeface="Times New Roman" panose="02020603050405020304" pitchFamily="18" charset="0"/>
              </a:rPr>
              <a:t>Fig16: k is a vector of length m perpendicular to H1</a:t>
            </a:r>
            <a:endParaRPr lang="en-GB"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74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B6F01-D798-4B48-94F5-1E02B438AC0A}"/>
              </a:ext>
            </a:extLst>
          </p:cNvPr>
          <p:cNvSpPr>
            <a:spLocks noGrp="1"/>
          </p:cNvSpPr>
          <p:nvPr>
            <p:ph type="title"/>
          </p:nvPr>
        </p:nvSpPr>
        <p:spPr>
          <a:xfrm>
            <a:off x="843011" y="-108600"/>
            <a:ext cx="10515600" cy="1325563"/>
          </a:xfrm>
        </p:spPr>
        <p:txBody>
          <a:bodyPr>
            <a:normAutofit/>
          </a:bodyPr>
          <a:lstStyle/>
          <a:p>
            <a:pPr algn="ctr"/>
            <a:r>
              <a:rPr lang="en-GB" sz="3000" b="1" dirty="0">
                <a:latin typeface="Times New Roman" panose="02020603050405020304" pitchFamily="18" charset="0"/>
                <a:ea typeface="Calibri" charset="0"/>
                <a:cs typeface="Times New Roman" panose="02020603050405020304" pitchFamily="18" charset="0"/>
              </a:rPr>
              <a:t>Outline</a:t>
            </a:r>
            <a:endParaRPr lang="en-US" sz="3000" dirty="0"/>
          </a:p>
        </p:txBody>
      </p:sp>
      <p:sp>
        <p:nvSpPr>
          <p:cNvPr id="3" name="Content Placeholder 2">
            <a:extLst>
              <a:ext uri="{FF2B5EF4-FFF2-40B4-BE49-F238E27FC236}">
                <a16:creationId xmlns:a16="http://schemas.microsoft.com/office/drawing/2014/main" id="{79DBED3B-BE43-4231-8EFF-707AF38994D4}"/>
              </a:ext>
            </a:extLst>
          </p:cNvPr>
          <p:cNvSpPr>
            <a:spLocks noGrp="1"/>
          </p:cNvSpPr>
          <p:nvPr>
            <p:ph idx="1"/>
          </p:nvPr>
        </p:nvSpPr>
        <p:spPr>
          <a:xfrm>
            <a:off x="1775520" y="1287147"/>
            <a:ext cx="10225136" cy="4351338"/>
          </a:xfrm>
        </p:spPr>
        <p:txBody>
          <a:bodyPr>
            <a:noAutofit/>
          </a:bodyPr>
          <a:lstStyle/>
          <a:p>
            <a:pPr>
              <a:buFont typeface="Wingdings" panose="05000000000000000000" pitchFamily="2" charset="2"/>
              <a:buChar char="q"/>
            </a:pPr>
            <a:r>
              <a:rPr lang="en-GB" b="1" dirty="0">
                <a:solidFill>
                  <a:srgbClr val="333333"/>
                </a:solidFill>
                <a:latin typeface="Times New Roman" panose="02020603050405020304" pitchFamily="18" charset="0"/>
                <a:cs typeface="Times New Roman" panose="02020603050405020304" pitchFamily="18" charset="0"/>
              </a:rPr>
              <a:t>Classification</a:t>
            </a:r>
            <a:endParaRPr lang="en-GB" b="1" i="0" dirty="0">
              <a:solidFill>
                <a:srgbClr val="333333"/>
              </a:solidFill>
              <a:effectLst/>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GB" sz="2000" b="1" dirty="0">
                <a:solidFill>
                  <a:srgbClr val="333333"/>
                </a:solidFill>
                <a:latin typeface="Times New Roman" panose="02020603050405020304" pitchFamily="18" charset="0"/>
                <a:cs typeface="Times New Roman" panose="02020603050405020304" pitchFamily="18" charset="0"/>
              </a:rPr>
              <a:t>Decision Boundary</a:t>
            </a:r>
          </a:p>
          <a:p>
            <a:pPr lvl="1">
              <a:buFont typeface="Courier New" panose="02070309020205020404" pitchFamily="49" charset="0"/>
              <a:buChar char="o"/>
            </a:pPr>
            <a:r>
              <a:rPr lang="en-GB" sz="2000" b="1" i="0" dirty="0">
                <a:solidFill>
                  <a:srgbClr val="333333"/>
                </a:solidFill>
                <a:effectLst/>
                <a:latin typeface="Times New Roman" panose="02020603050405020304" pitchFamily="18" charset="0"/>
                <a:cs typeface="Times New Roman" panose="02020603050405020304" pitchFamily="18" charset="0"/>
              </a:rPr>
              <a:t>Train/</a:t>
            </a:r>
            <a:r>
              <a:rPr lang="en-GB" sz="2000" b="1" dirty="0">
                <a:solidFill>
                  <a:srgbClr val="333333"/>
                </a:solidFill>
                <a:latin typeface="Times New Roman" panose="02020603050405020304" pitchFamily="18" charset="0"/>
                <a:cs typeface="Times New Roman" panose="02020603050405020304" pitchFamily="18" charset="0"/>
              </a:rPr>
              <a:t>Test Split</a:t>
            </a:r>
          </a:p>
          <a:p>
            <a:pPr lvl="1">
              <a:buFont typeface="Courier New" panose="02070309020205020404" pitchFamily="49" charset="0"/>
              <a:buChar char="o"/>
            </a:pPr>
            <a:r>
              <a:rPr lang="en-GB" sz="2000" b="1" i="0" dirty="0">
                <a:solidFill>
                  <a:srgbClr val="333333"/>
                </a:solidFill>
                <a:effectLst/>
                <a:latin typeface="Times New Roman" panose="02020603050405020304" pitchFamily="18" charset="0"/>
                <a:cs typeface="Times New Roman" panose="02020603050405020304" pitchFamily="18" charset="0"/>
              </a:rPr>
              <a:t>Bias-Variance Trade-</a:t>
            </a:r>
            <a:r>
              <a:rPr lang="en-GB" sz="2000" b="1" dirty="0">
                <a:solidFill>
                  <a:srgbClr val="333333"/>
                </a:solidFill>
                <a:latin typeface="Times New Roman" panose="02020603050405020304" pitchFamily="18" charset="0"/>
                <a:cs typeface="Times New Roman" panose="02020603050405020304" pitchFamily="18" charset="0"/>
              </a:rPr>
              <a:t>off</a:t>
            </a:r>
          </a:p>
          <a:p>
            <a:pPr lvl="1">
              <a:buFont typeface="Courier New" panose="02070309020205020404" pitchFamily="49" charset="0"/>
              <a:buChar char="o"/>
            </a:pPr>
            <a:r>
              <a:rPr lang="en-GB" sz="2000" b="1" dirty="0">
                <a:solidFill>
                  <a:srgbClr val="333333"/>
                </a:solidFill>
                <a:latin typeface="Times New Roman" panose="02020603050405020304" pitchFamily="18" charset="0"/>
                <a:cs typeface="Times New Roman" panose="02020603050405020304" pitchFamily="18" charset="0"/>
              </a:rPr>
              <a:t>Evaluation Metrics</a:t>
            </a:r>
          </a:p>
          <a:p>
            <a:pPr lvl="1">
              <a:buFont typeface="Courier New" panose="02070309020205020404" pitchFamily="49" charset="0"/>
              <a:buChar char="o"/>
            </a:pPr>
            <a:r>
              <a:rPr lang="en-GB" sz="2000" b="1" i="0" dirty="0">
                <a:solidFill>
                  <a:srgbClr val="333333"/>
                </a:solidFill>
                <a:effectLst/>
                <a:latin typeface="Times New Roman" panose="02020603050405020304" pitchFamily="18" charset="0"/>
                <a:cs typeface="Times New Roman" panose="02020603050405020304" pitchFamily="18" charset="0"/>
              </a:rPr>
              <a:t>SVM for Classification</a:t>
            </a:r>
          </a:p>
          <a:p>
            <a:pPr lvl="1">
              <a:buFont typeface="Courier New" panose="02070309020205020404" pitchFamily="49" charset="0"/>
              <a:buChar char="o"/>
            </a:pPr>
            <a:r>
              <a:rPr lang="en-GB" sz="2000" b="1" dirty="0">
                <a:solidFill>
                  <a:srgbClr val="333333"/>
                </a:solidFill>
                <a:latin typeface="Times New Roman" panose="02020603050405020304" pitchFamily="18" charset="0"/>
                <a:cs typeface="Times New Roman" panose="02020603050405020304" pitchFamily="18" charset="0"/>
              </a:rPr>
              <a:t>Decision Tree</a:t>
            </a:r>
          </a:p>
          <a:p>
            <a:pPr lvl="2">
              <a:buFont typeface="Courier New" panose="02070309020205020404" pitchFamily="49" charset="0"/>
              <a:buChar char="o"/>
            </a:pPr>
            <a:r>
              <a:rPr lang="en-GB" sz="1600" b="1" dirty="0">
                <a:solidFill>
                  <a:srgbClr val="333333"/>
                </a:solidFill>
                <a:latin typeface="Times New Roman" panose="02020603050405020304" pitchFamily="18" charset="0"/>
                <a:cs typeface="Times New Roman" panose="02020603050405020304" pitchFamily="18" charset="0"/>
              </a:rPr>
              <a:t>Classification</a:t>
            </a:r>
          </a:p>
          <a:p>
            <a:pPr lvl="2">
              <a:buFont typeface="Courier New" panose="02070309020205020404" pitchFamily="49" charset="0"/>
              <a:buChar char="o"/>
            </a:pPr>
            <a:r>
              <a:rPr lang="en-GB" sz="1600" b="1" dirty="0">
                <a:solidFill>
                  <a:srgbClr val="333333"/>
                </a:solidFill>
                <a:latin typeface="Times New Roman" panose="02020603050405020304" pitchFamily="18" charset="0"/>
                <a:cs typeface="Times New Roman" panose="02020603050405020304" pitchFamily="18" charset="0"/>
              </a:rPr>
              <a:t>Regression</a:t>
            </a:r>
          </a:p>
          <a:p>
            <a:pPr>
              <a:buFont typeface="Wingdings" panose="05000000000000000000" pitchFamily="2" charset="2"/>
              <a:buChar char="q"/>
            </a:pPr>
            <a:r>
              <a:rPr lang="en-GB" b="1" dirty="0">
                <a:solidFill>
                  <a:srgbClr val="292929"/>
                </a:solidFill>
                <a:latin typeface="Times New Roman" panose="02020603050405020304" pitchFamily="18" charset="0"/>
                <a:cs typeface="Times New Roman" panose="02020603050405020304" pitchFamily="18" charset="0"/>
              </a:rPr>
              <a:t>Ensemble Learning</a:t>
            </a:r>
            <a:endParaRPr lang="en-GB" sz="2000" b="1" dirty="0">
              <a:solidFill>
                <a:srgbClr val="333333"/>
              </a:solidFill>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en-GB" sz="1800" b="1" i="0" dirty="0">
                <a:solidFill>
                  <a:srgbClr val="333333"/>
                </a:solidFill>
                <a:effectLst/>
                <a:latin typeface="Times New Roman" panose="02020603050405020304" pitchFamily="18" charset="0"/>
                <a:cs typeface="Times New Roman" panose="02020603050405020304" pitchFamily="18" charset="0"/>
              </a:rPr>
              <a:t>Random Forests</a:t>
            </a:r>
          </a:p>
          <a:p>
            <a:pPr lvl="1">
              <a:buFont typeface="Courier New" panose="02070309020205020404" pitchFamily="49" charset="0"/>
              <a:buChar char="o"/>
            </a:pPr>
            <a:r>
              <a:rPr lang="en-GB" sz="2000" b="1" dirty="0">
                <a:solidFill>
                  <a:srgbClr val="292929"/>
                </a:solidFill>
                <a:latin typeface="Times New Roman" panose="02020603050405020304" pitchFamily="18" charset="0"/>
                <a:cs typeface="Times New Roman" panose="02020603050405020304" pitchFamily="18" charset="0"/>
              </a:rPr>
              <a:t>XGboost</a:t>
            </a:r>
            <a:endParaRPr lang="en-GB" sz="2000" b="1" dirty="0">
              <a:solidFill>
                <a:srgbClr val="333333"/>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642DB99-DD5D-4A7C-98AD-7E2F292A581A}"/>
              </a:ext>
            </a:extLst>
          </p:cNvPr>
          <p:cNvSpPr txBox="1"/>
          <p:nvPr/>
        </p:nvSpPr>
        <p:spPr>
          <a:xfrm>
            <a:off x="2460171" y="6309320"/>
            <a:ext cx="7020205" cy="52721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333255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09800" y="71920"/>
            <a:ext cx="7772400" cy="509559"/>
          </a:xfrm>
        </p:spPr>
        <p:txBody>
          <a:bodyPr>
            <a:noAutofit/>
          </a:bodyPr>
          <a:lstStyle/>
          <a:p>
            <a:pPr algn="ctr"/>
            <a:br>
              <a:rPr lang="en-GB" sz="1200" b="0" i="0" u="sng" dirty="0">
                <a:solidFill>
                  <a:srgbClr val="292929"/>
                </a:solidFill>
                <a:effectLst/>
                <a:latin typeface="charter"/>
                <a:hlinkClick r:id="rId3"/>
              </a:rPr>
            </a:br>
            <a:br>
              <a:rPr lang="en-GB" sz="3000" b="1" i="0" dirty="0">
                <a:solidFill>
                  <a:srgbClr val="292929"/>
                </a:solidFill>
                <a:effectLst/>
                <a:latin typeface="Times New Roman" panose="02020603050405020304" pitchFamily="18" charset="0"/>
                <a:cs typeface="Times New Roman" panose="02020603050405020304" pitchFamily="18" charset="0"/>
              </a:rPr>
            </a:br>
            <a:r>
              <a:rPr lang="en-GB" sz="3000" b="1" i="0" dirty="0">
                <a:solidFill>
                  <a:srgbClr val="292929"/>
                </a:solidFill>
                <a:effectLst/>
                <a:latin typeface="Times New Roman" panose="02020603050405020304" pitchFamily="18" charset="0"/>
                <a:cs typeface="Times New Roman" panose="02020603050405020304" pitchFamily="18" charset="0"/>
              </a:rPr>
              <a:t>Vanilla (Plain) SVM &amp; its Objective Function</a:t>
            </a:r>
            <a:br>
              <a:rPr lang="en-GB" sz="1200" b="0" i="0" dirty="0">
                <a:solidFill>
                  <a:srgbClr val="292929"/>
                </a:solidFill>
                <a:effectLst/>
                <a:latin typeface="sohne"/>
              </a:rPr>
            </a:br>
            <a:br>
              <a:rPr lang="en-GB" sz="1200" b="0" i="0" dirty="0">
                <a:solidFill>
                  <a:srgbClr val="292929"/>
                </a:solidFill>
                <a:effectLst/>
                <a:latin typeface="sohne"/>
              </a:rPr>
            </a:br>
            <a:endParaRPr lang="en-US" sz="3000" b="1" dirty="0">
              <a:solidFill>
                <a:schemeClr val="tx1"/>
              </a:solidFill>
              <a:latin typeface="Times New Roman" panose="02020603050405020304" pitchFamily="18" charset="0"/>
              <a:ea typeface="Calibri" charset="0"/>
              <a:cs typeface="Times New Roman" panose="02020603050405020304" pitchFamily="18" charset="0"/>
            </a:endParaRPr>
          </a:p>
        </p:txBody>
      </p:sp>
      <p:sp>
        <p:nvSpPr>
          <p:cNvPr id="23" name="Content Placeholder 3"/>
          <p:cNvSpPr>
            <a:spLocks noGrp="1"/>
          </p:cNvSpPr>
          <p:nvPr>
            <p:ph idx="1"/>
          </p:nvPr>
        </p:nvSpPr>
        <p:spPr>
          <a:xfrm>
            <a:off x="238652" y="548680"/>
            <a:ext cx="11714696" cy="4896544"/>
          </a:xfrm>
        </p:spPr>
        <p:txBody>
          <a:bodyPr>
            <a:noAutofit/>
          </a:bodyPr>
          <a:lstStyle/>
          <a:p>
            <a:pPr marL="0" indent="0" algn="l">
              <a:buNone/>
            </a:pPr>
            <a:r>
              <a:rPr lang="en-GB" sz="2000" b="1" i="0" dirty="0">
                <a:solidFill>
                  <a:srgbClr val="292929"/>
                </a:solidFill>
                <a:effectLst/>
                <a:latin typeface="Times New Roman" panose="02020603050405020304" pitchFamily="18" charset="0"/>
                <a:cs typeface="Times New Roman" panose="02020603050405020304" pitchFamily="18" charset="0"/>
              </a:rPr>
              <a:t>So, what do these constraints mean?</a:t>
            </a: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It means that there can be no points inside of the hyperplane as shown in the below figure and this is called </a:t>
            </a:r>
            <a:r>
              <a:rPr lang="en-GB" sz="2000" b="1" i="1" dirty="0">
                <a:solidFill>
                  <a:srgbClr val="292929"/>
                </a:solidFill>
                <a:effectLst/>
                <a:latin typeface="Times New Roman" panose="02020603050405020304" pitchFamily="18" charset="0"/>
                <a:cs typeface="Times New Roman" panose="02020603050405020304" pitchFamily="18" charset="0"/>
              </a:rPr>
              <a:t>Hard Margin SVM (Vanilla SVM).</a:t>
            </a:r>
            <a:endParaRPr lang="en-GB" sz="2000" dirty="0">
              <a:solidFill>
                <a:srgbClr val="292929"/>
              </a:solidFill>
              <a:latin typeface="Times New Roman" panose="02020603050405020304" pitchFamily="18" charset="0"/>
              <a:cs typeface="Times New Roman" panose="02020603050405020304" pitchFamily="18" charset="0"/>
            </a:endParaRPr>
          </a:p>
          <a:p>
            <a:pPr marL="0" indent="0" algn="l">
              <a:buNone/>
            </a:pPr>
            <a:endParaRPr lang="en-US" sz="2000" dirty="0">
              <a:latin typeface="Times New Roman" panose="02020603050405020304" pitchFamily="18" charset="0"/>
              <a:cs typeface="Times New Roman" panose="02020603050405020304" pitchFamily="18" charset="0"/>
            </a:endParaRPr>
          </a:p>
          <a:p>
            <a:pPr marL="0" indent="0" algn="l">
              <a:buNone/>
            </a:pPr>
            <a:endParaRPr lang="en-US" sz="2000" dirty="0">
              <a:latin typeface="Times New Roman" panose="02020603050405020304" pitchFamily="18" charset="0"/>
              <a:cs typeface="Times New Roman" panose="02020603050405020304" pitchFamily="18" charset="0"/>
            </a:endParaRPr>
          </a:p>
          <a:p>
            <a:pPr marL="0" indent="0" algn="l">
              <a:buNone/>
            </a:pPr>
            <a:endParaRPr lang="en-US" sz="2000" dirty="0">
              <a:latin typeface="Times New Roman" panose="02020603050405020304" pitchFamily="18" charset="0"/>
              <a:cs typeface="Times New Roman" panose="02020603050405020304" pitchFamily="18" charset="0"/>
            </a:endParaRPr>
          </a:p>
          <a:p>
            <a:pPr marL="0" indent="0" algn="l">
              <a:buNone/>
            </a:pPr>
            <a:endParaRPr lang="en-US" sz="2000" dirty="0">
              <a:latin typeface="Times New Roman" panose="02020603050405020304" pitchFamily="18" charset="0"/>
              <a:cs typeface="Times New Roman" panose="02020603050405020304" pitchFamily="18" charset="0"/>
            </a:endParaRPr>
          </a:p>
          <a:p>
            <a:pPr marL="0" indent="0" algn="l">
              <a:buNone/>
            </a:pPr>
            <a:endParaRPr lang="en-US" sz="2000" dirty="0">
              <a:latin typeface="Times New Roman" panose="02020603050405020304" pitchFamily="18" charset="0"/>
              <a:cs typeface="Times New Roman" panose="02020603050405020304" pitchFamily="18" charset="0"/>
            </a:endParaRPr>
          </a:p>
          <a:p>
            <a:pPr marL="0" indent="0" algn="l">
              <a:buNone/>
            </a:pPr>
            <a:endParaRPr lang="en-US" sz="20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This is the big drawback of SVMs! The two classes need to be fully separable. This is never the case in real-world datasets! This is where </a:t>
            </a:r>
            <a:r>
              <a:rPr lang="en-GB" sz="2000" b="1" i="1" dirty="0">
                <a:solidFill>
                  <a:srgbClr val="292929"/>
                </a:solidFill>
                <a:effectLst/>
                <a:latin typeface="Times New Roman" panose="02020603050405020304" pitchFamily="18" charset="0"/>
                <a:cs typeface="Times New Roman" panose="02020603050405020304" pitchFamily="18" charset="0"/>
              </a:rPr>
              <a:t>Soft Margin SVMs</a:t>
            </a:r>
            <a:r>
              <a:rPr lang="en-GB" sz="2000" b="0" i="0" dirty="0">
                <a:solidFill>
                  <a:srgbClr val="292929"/>
                </a:solidFill>
                <a:effectLst/>
                <a:latin typeface="Times New Roman" panose="02020603050405020304" pitchFamily="18" charset="0"/>
                <a:cs typeface="Times New Roman" panose="02020603050405020304" pitchFamily="18" charset="0"/>
              </a:rPr>
              <a:t> come into play.</a:t>
            </a:r>
          </a:p>
          <a:p>
            <a:pPr algn="l">
              <a:buFont typeface="Wingdings" panose="05000000000000000000" pitchFamily="2" charset="2"/>
              <a:buChar char="q"/>
            </a:pPr>
            <a:r>
              <a:rPr lang="en-GB" sz="2000" b="1" i="1" dirty="0">
                <a:solidFill>
                  <a:srgbClr val="292929"/>
                </a:solidFill>
                <a:effectLst/>
                <a:latin typeface="Times New Roman" panose="02020603050405020304" pitchFamily="18" charset="0"/>
                <a:cs typeface="Times New Roman" panose="02020603050405020304" pitchFamily="18" charset="0"/>
              </a:rPr>
              <a:t>Do SVMs use Gradient Descent to find the minima</a:t>
            </a:r>
            <a:r>
              <a:rPr lang="en-GB" sz="2000" b="0" i="0" dirty="0">
                <a:solidFill>
                  <a:srgbClr val="292929"/>
                </a:solidFill>
                <a:effectLst/>
                <a:latin typeface="Times New Roman" panose="02020603050405020304" pitchFamily="18" charset="0"/>
                <a:cs typeface="Times New Roman" panose="02020603050405020304" pitchFamily="18" charset="0"/>
              </a:rPr>
              <a:t>? No way! (Most people fail to know this). The minima is directly found by solving derivatives of the </a:t>
            </a:r>
            <a:r>
              <a:rPr lang="en-GB" sz="2000" b="0" i="1" dirty="0">
                <a:solidFill>
                  <a:srgbClr val="292929"/>
                </a:solidFill>
                <a:effectLst/>
                <a:latin typeface="Times New Roman" panose="02020603050405020304" pitchFamily="18" charset="0"/>
                <a:cs typeface="Times New Roman" panose="02020603050405020304" pitchFamily="18" charset="0"/>
              </a:rPr>
              <a:t>Objective</a:t>
            </a:r>
            <a:r>
              <a:rPr lang="en-GB" sz="2000" b="0" i="0" dirty="0">
                <a:solidFill>
                  <a:srgbClr val="292929"/>
                </a:solidFill>
                <a:effectLst/>
                <a:latin typeface="Times New Roman" panose="02020603050405020304" pitchFamily="18" charset="0"/>
                <a:cs typeface="Times New Roman" panose="02020603050405020304" pitchFamily="18" charset="0"/>
              </a:rPr>
              <a:t> </a:t>
            </a:r>
            <a:r>
              <a:rPr lang="en-GB" sz="2000" b="0" i="1" dirty="0">
                <a:solidFill>
                  <a:srgbClr val="292929"/>
                </a:solidFill>
                <a:effectLst/>
                <a:latin typeface="Times New Roman" panose="02020603050405020304" pitchFamily="18" charset="0"/>
                <a:cs typeface="Times New Roman" panose="02020603050405020304" pitchFamily="18" charset="0"/>
              </a:rPr>
              <a:t>function</a:t>
            </a:r>
            <a:r>
              <a:rPr lang="en-GB" sz="2000" b="0" i="0" dirty="0">
                <a:solidFill>
                  <a:srgbClr val="292929"/>
                </a:solidFill>
                <a:effectLst/>
                <a:latin typeface="Times New Roman" panose="02020603050405020304" pitchFamily="18" charset="0"/>
                <a:cs typeface="Times New Roman" panose="02020603050405020304" pitchFamily="18" charset="0"/>
              </a:rPr>
              <a:t>. </a:t>
            </a: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Since there are constraints, we’ll need to first take the </a:t>
            </a:r>
            <a:r>
              <a:rPr lang="en-GB" sz="2000" b="0" i="1" dirty="0" err="1">
                <a:solidFill>
                  <a:srgbClr val="292929"/>
                </a:solidFill>
                <a:effectLst/>
                <a:latin typeface="Times New Roman" panose="02020603050405020304" pitchFamily="18" charset="0"/>
                <a:cs typeface="Times New Roman" panose="02020603050405020304" pitchFamily="18" charset="0"/>
              </a:rPr>
              <a:t>Langrangian</a:t>
            </a:r>
            <a:r>
              <a:rPr lang="en-GB" sz="2000" b="0" i="1" dirty="0">
                <a:solidFill>
                  <a:srgbClr val="292929"/>
                </a:solidFill>
                <a:effectLst/>
                <a:latin typeface="Times New Roman" panose="02020603050405020304" pitchFamily="18" charset="0"/>
                <a:cs typeface="Times New Roman" panose="02020603050405020304" pitchFamily="18" charset="0"/>
              </a:rPr>
              <a:t> of the Objective Function</a:t>
            </a:r>
            <a:r>
              <a:rPr lang="en-GB" sz="2000" b="0" i="0" dirty="0">
                <a:solidFill>
                  <a:srgbClr val="292929"/>
                </a:solidFill>
                <a:effectLst/>
                <a:latin typeface="Times New Roman" panose="02020603050405020304" pitchFamily="18" charset="0"/>
                <a:cs typeface="Times New Roman" panose="02020603050405020304" pitchFamily="18" charset="0"/>
              </a:rPr>
              <a:t> to solve for the minima. </a:t>
            </a:r>
          </a:p>
          <a:p>
            <a:pPr marL="0" indent="0" algn="l">
              <a:buNone/>
            </a:pP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719CE1A-FC94-48CC-9862-4579ED4904B2}"/>
              </a:ext>
            </a:extLst>
          </p:cNvPr>
          <p:cNvSpPr txBox="1"/>
          <p:nvPr/>
        </p:nvSpPr>
        <p:spPr>
          <a:xfrm>
            <a:off x="2458432" y="6309320"/>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Instructor: Prof. Ahmad Raza Shahid</a:t>
            </a:r>
            <a:endParaRPr lang="en-US" sz="1400" dirty="0">
              <a:solidFill>
                <a:schemeClr val="bg1"/>
              </a:solidFill>
            </a:endParaRPr>
          </a:p>
        </p:txBody>
      </p:sp>
      <p:pic>
        <p:nvPicPr>
          <p:cNvPr id="2" name="Picture 1">
            <a:extLst>
              <a:ext uri="{FF2B5EF4-FFF2-40B4-BE49-F238E27FC236}">
                <a16:creationId xmlns:a16="http://schemas.microsoft.com/office/drawing/2014/main" id="{3FBF33B5-356F-4079-AD00-349ACFD7A41D}"/>
              </a:ext>
            </a:extLst>
          </p:cNvPr>
          <p:cNvPicPr>
            <a:picLocks noChangeAspect="1"/>
          </p:cNvPicPr>
          <p:nvPr/>
        </p:nvPicPr>
        <p:blipFill>
          <a:blip r:embed="rId4"/>
          <a:stretch>
            <a:fillRect/>
          </a:stretch>
        </p:blipFill>
        <p:spPr>
          <a:xfrm>
            <a:off x="4151784" y="1556792"/>
            <a:ext cx="3773036" cy="2166801"/>
          </a:xfrm>
          <a:prstGeom prst="rect">
            <a:avLst/>
          </a:prstGeom>
        </p:spPr>
      </p:pic>
      <p:sp>
        <p:nvSpPr>
          <p:cNvPr id="11" name="Rectangle 10">
            <a:extLst>
              <a:ext uri="{FF2B5EF4-FFF2-40B4-BE49-F238E27FC236}">
                <a16:creationId xmlns:a16="http://schemas.microsoft.com/office/drawing/2014/main" id="{BD82208F-A61E-491F-91F1-3B4B3C945E17}"/>
              </a:ext>
            </a:extLst>
          </p:cNvPr>
          <p:cNvSpPr/>
          <p:nvPr/>
        </p:nvSpPr>
        <p:spPr>
          <a:xfrm>
            <a:off x="677686" y="6021288"/>
            <a:ext cx="8946706" cy="261610"/>
          </a:xfrm>
          <a:prstGeom prst="rect">
            <a:avLst/>
          </a:prstGeom>
        </p:spPr>
        <p:txBody>
          <a:bodyPr wrap="square">
            <a:spAutoFit/>
          </a:bodyPr>
          <a:lstStyle/>
          <a:p>
            <a:pPr algn="just"/>
            <a:r>
              <a:rPr lang="en-US" sz="1100" dirty="0">
                <a:latin typeface="Times New Roman" panose="02020603050405020304" pitchFamily="18" charset="0"/>
                <a:cs typeface="Times New Roman" panose="02020603050405020304" pitchFamily="18" charset="0"/>
              </a:rPr>
              <a:t>[2] https://towardsdatascience.com/support-vector-machines-dual-formulation-quadratic-programming-sequential-minimal-optimization-57f4387ce4dd</a:t>
            </a:r>
          </a:p>
        </p:txBody>
      </p:sp>
      <p:sp>
        <p:nvSpPr>
          <p:cNvPr id="12" name="TextBox 11">
            <a:extLst>
              <a:ext uri="{FF2B5EF4-FFF2-40B4-BE49-F238E27FC236}">
                <a16:creationId xmlns:a16="http://schemas.microsoft.com/office/drawing/2014/main" id="{4384DEF3-8BE4-4363-9A08-30584934929F}"/>
              </a:ext>
            </a:extLst>
          </p:cNvPr>
          <p:cNvSpPr txBox="1"/>
          <p:nvPr/>
        </p:nvSpPr>
        <p:spPr>
          <a:xfrm>
            <a:off x="3853156" y="3672130"/>
            <a:ext cx="2304256"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Fig.18:  Hard Margin</a:t>
            </a:r>
            <a:endParaRPr lang="en-PK" sz="16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CEB743E-85F6-4801-8DC9-02F19DAD764A}"/>
              </a:ext>
            </a:extLst>
          </p:cNvPr>
          <p:cNvSpPr txBox="1"/>
          <p:nvPr/>
        </p:nvSpPr>
        <p:spPr>
          <a:xfrm>
            <a:off x="6312024" y="3675375"/>
            <a:ext cx="2304256"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Fig 19:  Soft Margin</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33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09800" y="71920"/>
            <a:ext cx="7772400" cy="509559"/>
          </a:xfrm>
        </p:spPr>
        <p:txBody>
          <a:bodyPr>
            <a:noAutofit/>
          </a:bodyPr>
          <a:lstStyle/>
          <a:p>
            <a:pPr marL="0" indent="0" algn="ctr">
              <a:buNone/>
            </a:pPr>
            <a:r>
              <a:rPr lang="en-GB" sz="3000" b="1" i="0" dirty="0">
                <a:solidFill>
                  <a:srgbClr val="292929"/>
                </a:solidFill>
                <a:effectLst/>
                <a:latin typeface="Times New Roman" panose="02020603050405020304" pitchFamily="18" charset="0"/>
                <a:cs typeface="Times New Roman" panose="02020603050405020304" pitchFamily="18" charset="0"/>
              </a:rPr>
              <a:t>Soft Margin SVM (1/2)</a:t>
            </a:r>
          </a:p>
        </p:txBody>
      </p:sp>
      <p:sp>
        <p:nvSpPr>
          <p:cNvPr id="23" name="Content Placeholder 3"/>
          <p:cNvSpPr>
            <a:spLocks noGrp="1"/>
          </p:cNvSpPr>
          <p:nvPr>
            <p:ph idx="1"/>
          </p:nvPr>
        </p:nvSpPr>
        <p:spPr>
          <a:xfrm>
            <a:off x="238652" y="576983"/>
            <a:ext cx="11714696" cy="4896544"/>
          </a:xfrm>
        </p:spPr>
        <p:txBody>
          <a:bodyPr>
            <a:noAutofit/>
          </a:bodyPr>
          <a:lstStyle/>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As mentioned above, Soft Margin SVMs can handle classes with inseparable datapoints. The figure below explains the same clearly!</a:t>
            </a: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So, here’s the gist of the idea behind Soft Margin:</a:t>
            </a:r>
          </a:p>
          <a:p>
            <a:pPr algn="l">
              <a:buFont typeface="Wingdings" panose="05000000000000000000" pitchFamily="2" charset="2"/>
              <a:buChar char="q"/>
            </a:pPr>
            <a:r>
              <a:rPr lang="en-GB" sz="2000" b="0" i="0" dirty="0">
                <a:solidFill>
                  <a:srgbClr val="757575"/>
                </a:solidFill>
                <a:effectLst/>
                <a:latin typeface="Times New Roman" panose="02020603050405020304" pitchFamily="18" charset="0"/>
                <a:cs typeface="Times New Roman" panose="02020603050405020304" pitchFamily="18" charset="0"/>
              </a:rPr>
              <a:t>To allow the SVM to make some mistakes and yet keep the margin as wide as possible.</a:t>
            </a:r>
          </a:p>
          <a:p>
            <a:pPr algn="l">
              <a:buFont typeface="Wingdings" panose="05000000000000000000" pitchFamily="2" charset="2"/>
              <a:buChar char="q"/>
            </a:pPr>
            <a:endParaRPr lang="en-GB" sz="2000" dirty="0">
              <a:solidFill>
                <a:srgbClr val="292929"/>
              </a:solidFill>
              <a:latin typeface="Times New Roman" panose="02020603050405020304" pitchFamily="18" charset="0"/>
              <a:cs typeface="Times New Roman" panose="02020603050405020304" pitchFamily="18" charset="0"/>
            </a:endParaRPr>
          </a:p>
          <a:p>
            <a:pPr algn="l"/>
            <a:endParaRPr lang="en-GB" sz="1400" b="0" i="0" dirty="0">
              <a:solidFill>
                <a:srgbClr val="292929"/>
              </a:solidFill>
              <a:effectLst/>
              <a:latin typeface="charter"/>
            </a:endParaRPr>
          </a:p>
          <a:p>
            <a:pPr algn="l">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719CE1A-FC94-48CC-9862-4579ED4904B2}"/>
              </a:ext>
            </a:extLst>
          </p:cNvPr>
          <p:cNvSpPr txBox="1"/>
          <p:nvPr/>
        </p:nvSpPr>
        <p:spPr>
          <a:xfrm>
            <a:off x="2458432" y="6309320"/>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Instructor: Prof. Ahmad Raza Shahid</a:t>
            </a:r>
            <a:endParaRPr lang="en-US" sz="1400" dirty="0">
              <a:solidFill>
                <a:schemeClr val="bg1"/>
              </a:solidFill>
            </a:endParaRPr>
          </a:p>
        </p:txBody>
      </p:sp>
      <p:pic>
        <p:nvPicPr>
          <p:cNvPr id="6" name="Picture 5">
            <a:extLst>
              <a:ext uri="{FF2B5EF4-FFF2-40B4-BE49-F238E27FC236}">
                <a16:creationId xmlns:a16="http://schemas.microsoft.com/office/drawing/2014/main" id="{ADF46BC5-3907-4BA1-9796-2E30601AAAC8}"/>
              </a:ext>
            </a:extLst>
          </p:cNvPr>
          <p:cNvPicPr>
            <a:picLocks noChangeAspect="1"/>
          </p:cNvPicPr>
          <p:nvPr/>
        </p:nvPicPr>
        <p:blipFill>
          <a:blip r:embed="rId3"/>
          <a:stretch>
            <a:fillRect/>
          </a:stretch>
        </p:blipFill>
        <p:spPr>
          <a:xfrm>
            <a:off x="4269134" y="2132856"/>
            <a:ext cx="3653731" cy="3605199"/>
          </a:xfrm>
          <a:prstGeom prst="rect">
            <a:avLst/>
          </a:prstGeom>
        </p:spPr>
      </p:pic>
      <p:sp>
        <p:nvSpPr>
          <p:cNvPr id="12" name="TextBox 11">
            <a:extLst>
              <a:ext uri="{FF2B5EF4-FFF2-40B4-BE49-F238E27FC236}">
                <a16:creationId xmlns:a16="http://schemas.microsoft.com/office/drawing/2014/main" id="{D6E32D38-5438-415C-87D4-A0B1BD2E3DE9}"/>
              </a:ext>
            </a:extLst>
          </p:cNvPr>
          <p:cNvSpPr txBox="1"/>
          <p:nvPr/>
        </p:nvSpPr>
        <p:spPr>
          <a:xfrm>
            <a:off x="4943871" y="5732881"/>
            <a:ext cx="2304256"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Fig20:  Soft Margin</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042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09800" y="71920"/>
            <a:ext cx="7772400" cy="509559"/>
          </a:xfrm>
        </p:spPr>
        <p:txBody>
          <a:bodyPr>
            <a:noAutofit/>
          </a:bodyPr>
          <a:lstStyle/>
          <a:p>
            <a:pPr marL="0" indent="0" algn="ctr">
              <a:buNone/>
            </a:pPr>
            <a:r>
              <a:rPr lang="en-GB" sz="3000" b="1" i="0" dirty="0">
                <a:solidFill>
                  <a:srgbClr val="292929"/>
                </a:solidFill>
                <a:effectLst/>
                <a:latin typeface="Times New Roman" panose="02020603050405020304" pitchFamily="18" charset="0"/>
                <a:cs typeface="Times New Roman" panose="02020603050405020304" pitchFamily="18" charset="0"/>
              </a:rPr>
              <a:t>The Kernel Trick (1/2)</a:t>
            </a:r>
          </a:p>
        </p:txBody>
      </p:sp>
      <p:sp>
        <p:nvSpPr>
          <p:cNvPr id="23" name="Content Placeholder 3"/>
          <p:cNvSpPr>
            <a:spLocks noGrp="1"/>
          </p:cNvSpPr>
          <p:nvPr>
            <p:ph idx="1"/>
          </p:nvPr>
        </p:nvSpPr>
        <p:spPr>
          <a:xfrm>
            <a:off x="238652" y="576983"/>
            <a:ext cx="11714696" cy="4896544"/>
          </a:xfrm>
        </p:spPr>
        <p:txBody>
          <a:bodyPr>
            <a:noAutofit/>
          </a:bodyPr>
          <a:lstStyle/>
          <a:p>
            <a:pPr marL="0" indent="0" algn="l">
              <a:buNone/>
            </a:pPr>
            <a:r>
              <a:rPr lang="en-GB" sz="2000" b="1" i="0" dirty="0">
                <a:solidFill>
                  <a:srgbClr val="292929"/>
                </a:solidFill>
                <a:effectLst/>
                <a:latin typeface="Times New Roman" panose="02020603050405020304" pitchFamily="18" charset="0"/>
                <a:cs typeface="Times New Roman" panose="02020603050405020304" pitchFamily="18" charset="0"/>
              </a:rPr>
              <a:t>The Kernel Trick</a:t>
            </a: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Now looking back at what we’ve derived, it is clear that we are only using </a:t>
            </a:r>
            <a:r>
              <a:rPr lang="en-GB" sz="2000" b="1" i="1" dirty="0" err="1">
                <a:solidFill>
                  <a:srgbClr val="292929"/>
                </a:solidFill>
                <a:effectLst/>
                <a:latin typeface="Times New Roman" panose="02020603050405020304" pitchFamily="18" charset="0"/>
                <a:cs typeface="Times New Roman" panose="02020603050405020304" pitchFamily="18" charset="0"/>
              </a:rPr>
              <a:t>w.x+b</a:t>
            </a:r>
            <a:r>
              <a:rPr lang="en-GB" sz="2000" b="0" i="0" dirty="0">
                <a:solidFill>
                  <a:srgbClr val="292929"/>
                </a:solidFill>
                <a:effectLst/>
                <a:latin typeface="Times New Roman" panose="02020603050405020304" pitchFamily="18" charset="0"/>
                <a:cs typeface="Times New Roman" panose="02020603050405020304" pitchFamily="18" charset="0"/>
              </a:rPr>
              <a:t>. This is simply only a linear equation. That means SVM works best when you can classify the data linearly!</a:t>
            </a:r>
          </a:p>
          <a:p>
            <a:pPr algn="l">
              <a:buFont typeface="Wingdings" panose="05000000000000000000" pitchFamily="2" charset="2"/>
              <a:buChar char="q"/>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GB" sz="2000" dirty="0">
              <a:solidFill>
                <a:srgbClr val="292929"/>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GB" sz="2000" dirty="0">
              <a:solidFill>
                <a:srgbClr val="292929"/>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That is another really huge limitation! However, the authors have found a hack for this &amp; that’s the kernel trick. In simplistic terms:</a:t>
            </a:r>
          </a:p>
          <a:p>
            <a:pPr marL="0" indent="0" algn="l">
              <a:buNone/>
            </a:pPr>
            <a:endParaRPr lang="en-GB" sz="1400" b="0" i="0" dirty="0">
              <a:solidFill>
                <a:srgbClr val="292929"/>
              </a:solidFill>
              <a:effectLst/>
              <a:latin typeface="charter"/>
            </a:endParaRPr>
          </a:p>
          <a:p>
            <a:pPr algn="l"/>
            <a:endParaRPr lang="en-GB" sz="1400" b="0" i="0" dirty="0">
              <a:solidFill>
                <a:srgbClr val="292929"/>
              </a:solidFill>
              <a:effectLst/>
              <a:latin typeface="charter"/>
            </a:endParaRPr>
          </a:p>
          <a:p>
            <a:pPr algn="l">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719CE1A-FC94-48CC-9862-4579ED4904B2}"/>
              </a:ext>
            </a:extLst>
          </p:cNvPr>
          <p:cNvSpPr txBox="1"/>
          <p:nvPr/>
        </p:nvSpPr>
        <p:spPr>
          <a:xfrm>
            <a:off x="2458432" y="6309320"/>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Instructor: Prof. Ahmad Raza Shahid</a:t>
            </a:r>
            <a:endParaRPr lang="en-US" sz="1400" dirty="0">
              <a:solidFill>
                <a:schemeClr val="bg1"/>
              </a:solidFill>
            </a:endParaRPr>
          </a:p>
        </p:txBody>
      </p:sp>
      <p:pic>
        <p:nvPicPr>
          <p:cNvPr id="3" name="Picture 2">
            <a:extLst>
              <a:ext uri="{FF2B5EF4-FFF2-40B4-BE49-F238E27FC236}">
                <a16:creationId xmlns:a16="http://schemas.microsoft.com/office/drawing/2014/main" id="{A13E1FCE-6955-4351-B121-D77D8E6BF8C2}"/>
              </a:ext>
            </a:extLst>
          </p:cNvPr>
          <p:cNvPicPr>
            <a:picLocks noChangeAspect="1"/>
          </p:cNvPicPr>
          <p:nvPr/>
        </p:nvPicPr>
        <p:blipFill>
          <a:blip r:embed="rId3"/>
          <a:stretch>
            <a:fillRect/>
          </a:stretch>
        </p:blipFill>
        <p:spPr>
          <a:xfrm>
            <a:off x="3469059" y="1700808"/>
            <a:ext cx="5253882" cy="2225395"/>
          </a:xfrm>
          <a:prstGeom prst="rect">
            <a:avLst/>
          </a:prstGeom>
        </p:spPr>
      </p:pic>
      <p:sp>
        <p:nvSpPr>
          <p:cNvPr id="10" name="Rectangle 9">
            <a:extLst>
              <a:ext uri="{FF2B5EF4-FFF2-40B4-BE49-F238E27FC236}">
                <a16:creationId xmlns:a16="http://schemas.microsoft.com/office/drawing/2014/main" id="{0763346A-4728-44F9-BAF8-C2DFB4BE9560}"/>
              </a:ext>
            </a:extLst>
          </p:cNvPr>
          <p:cNvSpPr/>
          <p:nvPr/>
        </p:nvSpPr>
        <p:spPr>
          <a:xfrm>
            <a:off x="531931" y="5949280"/>
            <a:ext cx="8946706" cy="261610"/>
          </a:xfrm>
          <a:prstGeom prst="rect">
            <a:avLst/>
          </a:prstGeom>
        </p:spPr>
        <p:txBody>
          <a:bodyPr wrap="square">
            <a:spAutoFit/>
          </a:bodyPr>
          <a:lstStyle/>
          <a:p>
            <a:pPr algn="just"/>
            <a:r>
              <a:rPr lang="en-US" sz="1100" dirty="0">
                <a:latin typeface="Times New Roman" panose="02020603050405020304" pitchFamily="18" charset="0"/>
                <a:cs typeface="Times New Roman" panose="02020603050405020304" pitchFamily="18" charset="0"/>
              </a:rPr>
              <a:t>[2] https://towardsdatascience.com/support-vector-machines-dual-formulation-quadratic-programming-sequential-minimal-optimization-57f4387ce4dd</a:t>
            </a:r>
          </a:p>
        </p:txBody>
      </p:sp>
      <p:sp>
        <p:nvSpPr>
          <p:cNvPr id="11" name="TextBox 10">
            <a:extLst>
              <a:ext uri="{FF2B5EF4-FFF2-40B4-BE49-F238E27FC236}">
                <a16:creationId xmlns:a16="http://schemas.microsoft.com/office/drawing/2014/main" id="{75FB2A5D-ABEB-4D18-B10B-D1D37555B8A7}"/>
              </a:ext>
            </a:extLst>
          </p:cNvPr>
          <p:cNvSpPr txBox="1"/>
          <p:nvPr/>
        </p:nvSpPr>
        <p:spPr>
          <a:xfrm>
            <a:off x="5037738" y="4729188"/>
            <a:ext cx="2304256"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Fig 21: Kernel Trick </a:t>
            </a:r>
            <a:endParaRPr lang="en-PK"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968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09800" y="71920"/>
            <a:ext cx="7772400" cy="509559"/>
          </a:xfrm>
        </p:spPr>
        <p:txBody>
          <a:bodyPr>
            <a:noAutofit/>
          </a:bodyPr>
          <a:lstStyle/>
          <a:p>
            <a:pPr marL="0" indent="0" algn="ctr">
              <a:buNone/>
            </a:pPr>
            <a:r>
              <a:rPr lang="en-GB" sz="3000" b="1" i="0" dirty="0">
                <a:solidFill>
                  <a:srgbClr val="292929"/>
                </a:solidFill>
                <a:effectLst/>
                <a:latin typeface="Times New Roman" panose="02020603050405020304" pitchFamily="18" charset="0"/>
                <a:cs typeface="Times New Roman" panose="02020603050405020304" pitchFamily="18" charset="0"/>
              </a:rPr>
              <a:t>The Kernel Trick (2/2)</a:t>
            </a:r>
          </a:p>
        </p:txBody>
      </p:sp>
      <p:sp>
        <p:nvSpPr>
          <p:cNvPr id="23" name="Content Placeholder 3"/>
          <p:cNvSpPr>
            <a:spLocks noGrp="1"/>
          </p:cNvSpPr>
          <p:nvPr>
            <p:ph idx="1"/>
          </p:nvPr>
        </p:nvSpPr>
        <p:spPr>
          <a:xfrm>
            <a:off x="238652" y="576983"/>
            <a:ext cx="11714696" cy="4896544"/>
          </a:xfrm>
        </p:spPr>
        <p:txBody>
          <a:bodyPr>
            <a:noAutofit/>
          </a:bodyPr>
          <a:lstStyle/>
          <a:p>
            <a:pPr algn="l">
              <a:buFont typeface="Wingdings" panose="05000000000000000000" pitchFamily="2" charset="2"/>
              <a:buChar char="q"/>
            </a:pPr>
            <a:r>
              <a:rPr lang="en-GB" sz="2000" b="0" i="0" dirty="0">
                <a:solidFill>
                  <a:srgbClr val="757575"/>
                </a:solidFill>
                <a:effectLst/>
                <a:latin typeface="Times New Roman" panose="02020603050405020304" pitchFamily="18" charset="0"/>
                <a:cs typeface="Times New Roman" panose="02020603050405020304" pitchFamily="18" charset="0"/>
              </a:rPr>
              <a:t>The Kernel simply converts the non-linear datapoints to linear datapoints, so that the SVM can bisect two classes.</a:t>
            </a:r>
            <a:endParaRPr lang="en-GB" sz="2000" dirty="0">
              <a:solidFill>
                <a:srgbClr val="292929"/>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The same is shown in the below figure.</a:t>
            </a:r>
          </a:p>
          <a:p>
            <a:pPr algn="l">
              <a:buFont typeface="Wingdings" panose="05000000000000000000" pitchFamily="2" charset="2"/>
              <a:buChar char="q"/>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endParaRPr lang="en-GB" sz="1400" b="0" i="0" dirty="0">
              <a:solidFill>
                <a:srgbClr val="292929"/>
              </a:solidFill>
              <a:effectLst/>
              <a:latin typeface="charter"/>
            </a:endParaRPr>
          </a:p>
          <a:p>
            <a:pPr algn="l">
              <a:buFont typeface="Wingdings" panose="05000000000000000000" pitchFamily="2" charset="2"/>
              <a:buChar char="q"/>
            </a:pPr>
            <a:endParaRPr lang="en-GB" sz="2000" dirty="0">
              <a:solidFill>
                <a:srgbClr val="292929"/>
              </a:solidFill>
              <a:latin typeface="Times New Roman" panose="02020603050405020304" pitchFamily="18" charset="0"/>
              <a:cs typeface="Times New Roman" panose="02020603050405020304" pitchFamily="18" charset="0"/>
            </a:endParaRPr>
          </a:p>
          <a:p>
            <a:pPr algn="l"/>
            <a:endParaRPr lang="en-GB" sz="1400" b="0" i="0" dirty="0">
              <a:solidFill>
                <a:srgbClr val="292929"/>
              </a:solidFill>
              <a:effectLst/>
              <a:latin typeface="charter"/>
            </a:endParaRPr>
          </a:p>
          <a:p>
            <a:pPr marL="0" indent="0" algn="l">
              <a:buNone/>
            </a:pPr>
            <a:endParaRPr lang="en-US" sz="20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Hence the new line equation would be</a:t>
            </a:r>
          </a:p>
          <a:p>
            <a:pPr algn="l">
              <a:buFont typeface="Wingdings" panose="05000000000000000000" pitchFamily="2" charset="2"/>
              <a:buChar char="q"/>
            </a:pPr>
            <a:endParaRPr lang="en-US" sz="2000" b="0" i="0" dirty="0">
              <a:solidFill>
                <a:srgbClr val="292929"/>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Here, a neat trick is used to convert the points in </a:t>
            </a:r>
            <a:r>
              <a:rPr lang="en-GB" sz="2000" b="0" i="1" dirty="0">
                <a:solidFill>
                  <a:srgbClr val="292929"/>
                </a:solidFill>
                <a:effectLst/>
                <a:latin typeface="Times New Roman" panose="02020603050405020304" pitchFamily="18" charset="0"/>
                <a:cs typeface="Times New Roman" panose="02020603050405020304" pitchFamily="18" charset="0"/>
              </a:rPr>
              <a:t>n-dimension</a:t>
            </a:r>
            <a:r>
              <a:rPr lang="en-GB" sz="2000" b="0" i="0" dirty="0">
                <a:solidFill>
                  <a:srgbClr val="292929"/>
                </a:solidFill>
                <a:effectLst/>
                <a:latin typeface="Times New Roman" panose="02020603050405020304" pitchFamily="18" charset="0"/>
                <a:cs typeface="Times New Roman" panose="02020603050405020304" pitchFamily="18" charset="0"/>
              </a:rPr>
              <a:t> to </a:t>
            </a:r>
            <a:r>
              <a:rPr lang="en-GB" sz="2000" b="0" i="1" dirty="0">
                <a:solidFill>
                  <a:srgbClr val="292929"/>
                </a:solidFill>
                <a:effectLst/>
                <a:latin typeface="Times New Roman" panose="02020603050405020304" pitchFamily="18" charset="0"/>
                <a:cs typeface="Times New Roman" panose="02020603050405020304" pitchFamily="18" charset="0"/>
              </a:rPr>
              <a:t>N-dimension</a:t>
            </a:r>
            <a:r>
              <a:rPr lang="en-GB" sz="2000" b="0" i="0" dirty="0">
                <a:solidFill>
                  <a:srgbClr val="292929"/>
                </a:solidFill>
                <a:effectLst/>
                <a:latin typeface="Times New Roman" panose="02020603050405020304" pitchFamily="18" charset="0"/>
                <a:cs typeface="Times New Roman" panose="02020603050405020304" pitchFamily="18" charset="0"/>
              </a:rPr>
              <a:t> where </a:t>
            </a:r>
            <a:r>
              <a:rPr lang="en-GB" sz="2000" b="0" i="1" dirty="0">
                <a:solidFill>
                  <a:srgbClr val="292929"/>
                </a:solidFill>
                <a:effectLst/>
                <a:latin typeface="Times New Roman" panose="02020603050405020304" pitchFamily="18" charset="0"/>
                <a:cs typeface="Times New Roman" panose="02020603050405020304" pitchFamily="18" charset="0"/>
              </a:rPr>
              <a:t>N&gt;n</a:t>
            </a:r>
            <a:r>
              <a:rPr lang="en-GB" sz="2000" b="0" i="0" dirty="0">
                <a:solidFill>
                  <a:srgbClr val="292929"/>
                </a:solidFill>
                <a:effectLst/>
                <a:latin typeface="Times New Roman" panose="02020603050405020304" pitchFamily="18" charset="0"/>
                <a:cs typeface="Times New Roman" panose="02020603050405020304" pitchFamily="18" charset="0"/>
              </a:rPr>
              <a:t>.</a:t>
            </a:r>
          </a:p>
          <a:p>
            <a:pPr algn="l">
              <a:buFont typeface="Wingdings" panose="05000000000000000000" pitchFamily="2" charset="2"/>
              <a:buChar char="q"/>
            </a:pPr>
            <a:r>
              <a:rPr lang="en-GB" sz="2000" b="0" i="0" dirty="0">
                <a:solidFill>
                  <a:srgbClr val="292929"/>
                </a:solidFill>
                <a:effectLst/>
                <a:latin typeface="Times New Roman" panose="02020603050405020304" pitchFamily="18" charset="0"/>
                <a:cs typeface="Times New Roman" panose="02020603050405020304" pitchFamily="18" charset="0"/>
              </a:rPr>
              <a:t>The Kernel </a:t>
            </a:r>
            <a:r>
              <a:rPr lang="en-GB" sz="2000" b="1" i="0" dirty="0">
                <a:solidFill>
                  <a:srgbClr val="292929"/>
                </a:solidFill>
                <a:effectLst/>
                <a:latin typeface="Times New Roman" panose="02020603050405020304" pitchFamily="18" charset="0"/>
                <a:cs typeface="Times New Roman" panose="02020603050405020304" pitchFamily="18" charset="0"/>
              </a:rPr>
              <a:t>𝜑 </a:t>
            </a:r>
            <a:r>
              <a:rPr lang="en-GB" sz="2000" b="0" i="0" dirty="0">
                <a:solidFill>
                  <a:srgbClr val="292929"/>
                </a:solidFill>
                <a:effectLst/>
                <a:latin typeface="Times New Roman" panose="02020603050405020304" pitchFamily="18" charset="0"/>
                <a:cs typeface="Times New Roman" panose="02020603050405020304" pitchFamily="18" charset="0"/>
              </a:rPr>
              <a:t>must obey the following conditions:</a:t>
            </a:r>
          </a:p>
          <a:p>
            <a:pPr algn="l">
              <a:buFont typeface="Wingdings" panose="05000000000000000000" pitchFamily="2" charset="2"/>
              <a:buChar char="q"/>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719CE1A-FC94-48CC-9862-4579ED4904B2}"/>
              </a:ext>
            </a:extLst>
          </p:cNvPr>
          <p:cNvSpPr txBox="1"/>
          <p:nvPr/>
        </p:nvSpPr>
        <p:spPr>
          <a:xfrm>
            <a:off x="2458432" y="6381328"/>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Instructor: Prof. Ahmad Raza Shahid</a:t>
            </a:r>
            <a:endParaRPr lang="en-US" sz="1400" dirty="0">
              <a:solidFill>
                <a:schemeClr val="bg1"/>
              </a:solidFill>
            </a:endParaRPr>
          </a:p>
        </p:txBody>
      </p:sp>
      <p:pic>
        <p:nvPicPr>
          <p:cNvPr id="2" name="Picture 1">
            <a:extLst>
              <a:ext uri="{FF2B5EF4-FFF2-40B4-BE49-F238E27FC236}">
                <a16:creationId xmlns:a16="http://schemas.microsoft.com/office/drawing/2014/main" id="{54561B8E-FFAD-4FBF-9EDC-D63E661827B4}"/>
              </a:ext>
            </a:extLst>
          </p:cNvPr>
          <p:cNvPicPr>
            <a:picLocks noChangeAspect="1"/>
          </p:cNvPicPr>
          <p:nvPr/>
        </p:nvPicPr>
        <p:blipFill>
          <a:blip r:embed="rId3"/>
          <a:stretch>
            <a:fillRect/>
          </a:stretch>
        </p:blipFill>
        <p:spPr>
          <a:xfrm>
            <a:off x="1631504" y="1628800"/>
            <a:ext cx="3639037" cy="1654625"/>
          </a:xfrm>
          <a:prstGeom prst="rect">
            <a:avLst/>
          </a:prstGeom>
        </p:spPr>
      </p:pic>
      <p:pic>
        <p:nvPicPr>
          <p:cNvPr id="3" name="Picture 2">
            <a:extLst>
              <a:ext uri="{FF2B5EF4-FFF2-40B4-BE49-F238E27FC236}">
                <a16:creationId xmlns:a16="http://schemas.microsoft.com/office/drawing/2014/main" id="{8669BCFD-E7B4-4898-B119-5E5815722635}"/>
              </a:ext>
            </a:extLst>
          </p:cNvPr>
          <p:cNvPicPr>
            <a:picLocks noChangeAspect="1"/>
          </p:cNvPicPr>
          <p:nvPr/>
        </p:nvPicPr>
        <p:blipFill>
          <a:blip r:embed="rId4"/>
          <a:stretch>
            <a:fillRect/>
          </a:stretch>
        </p:blipFill>
        <p:spPr>
          <a:xfrm>
            <a:off x="5087888" y="3861048"/>
            <a:ext cx="1512168" cy="371634"/>
          </a:xfrm>
          <a:prstGeom prst="rect">
            <a:avLst/>
          </a:prstGeom>
        </p:spPr>
      </p:pic>
      <p:pic>
        <p:nvPicPr>
          <p:cNvPr id="5" name="Picture 4">
            <a:extLst>
              <a:ext uri="{FF2B5EF4-FFF2-40B4-BE49-F238E27FC236}">
                <a16:creationId xmlns:a16="http://schemas.microsoft.com/office/drawing/2014/main" id="{BFD5F4BB-E849-4D9B-AFA3-F27C1940220E}"/>
              </a:ext>
            </a:extLst>
          </p:cNvPr>
          <p:cNvPicPr>
            <a:picLocks noChangeAspect="1"/>
          </p:cNvPicPr>
          <p:nvPr/>
        </p:nvPicPr>
        <p:blipFill>
          <a:blip r:embed="rId5"/>
          <a:stretch>
            <a:fillRect/>
          </a:stretch>
        </p:blipFill>
        <p:spPr>
          <a:xfrm>
            <a:off x="4906347" y="5496572"/>
            <a:ext cx="2706772" cy="668732"/>
          </a:xfrm>
          <a:prstGeom prst="rect">
            <a:avLst/>
          </a:prstGeom>
        </p:spPr>
      </p:pic>
      <p:pic>
        <p:nvPicPr>
          <p:cNvPr id="11" name="Picture 10">
            <a:extLst>
              <a:ext uri="{FF2B5EF4-FFF2-40B4-BE49-F238E27FC236}">
                <a16:creationId xmlns:a16="http://schemas.microsoft.com/office/drawing/2014/main" id="{6EA2DC49-87B7-45A8-8CC7-55F887BC3425}"/>
              </a:ext>
            </a:extLst>
          </p:cNvPr>
          <p:cNvPicPr>
            <a:picLocks noChangeAspect="1"/>
          </p:cNvPicPr>
          <p:nvPr/>
        </p:nvPicPr>
        <p:blipFill>
          <a:blip r:embed="rId6"/>
          <a:stretch>
            <a:fillRect/>
          </a:stretch>
        </p:blipFill>
        <p:spPr>
          <a:xfrm>
            <a:off x="6096000" y="1421990"/>
            <a:ext cx="5071520" cy="1934423"/>
          </a:xfrm>
          <a:prstGeom prst="rect">
            <a:avLst/>
          </a:prstGeom>
        </p:spPr>
      </p:pic>
      <p:sp>
        <p:nvSpPr>
          <p:cNvPr id="12" name="TextBox 11">
            <a:extLst>
              <a:ext uri="{FF2B5EF4-FFF2-40B4-BE49-F238E27FC236}">
                <a16:creationId xmlns:a16="http://schemas.microsoft.com/office/drawing/2014/main" id="{BA360330-C6C5-43FC-A985-C8D117867E97}"/>
              </a:ext>
            </a:extLst>
          </p:cNvPr>
          <p:cNvSpPr txBox="1"/>
          <p:nvPr/>
        </p:nvSpPr>
        <p:spPr>
          <a:xfrm>
            <a:off x="1462788" y="3236022"/>
            <a:ext cx="4036169"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Fig22:  Non-linear to Linear Datapoints</a:t>
            </a:r>
            <a:endParaRPr lang="en-PK" sz="16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CF1F5C1-61A8-43F4-96F1-D9CE6774CBD5}"/>
              </a:ext>
            </a:extLst>
          </p:cNvPr>
          <p:cNvSpPr txBox="1"/>
          <p:nvPr/>
        </p:nvSpPr>
        <p:spPr>
          <a:xfrm>
            <a:off x="6899691" y="3256570"/>
            <a:ext cx="4036169" cy="33855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Times New Roman" panose="02020603050405020304" pitchFamily="18" charset="0"/>
                <a:cs typeface="Times New Roman" panose="02020603050405020304" pitchFamily="18" charset="0"/>
              </a:rPr>
              <a:t>Fig23:  Non-linear to Linear Datapoints</a:t>
            </a:r>
            <a:endParaRPr lang="en-PK"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802F8EA-B6EC-47E7-8F52-7CDE717187B1}"/>
              </a:ext>
            </a:extLst>
          </p:cNvPr>
          <p:cNvSpPr txBox="1"/>
          <p:nvPr/>
        </p:nvSpPr>
        <p:spPr>
          <a:xfrm>
            <a:off x="8237249" y="3808934"/>
            <a:ext cx="648072" cy="369332"/>
          </a:xfrm>
          <a:prstGeom prst="rect">
            <a:avLst/>
          </a:prstGeom>
          <a:noFill/>
        </p:spPr>
        <p:txBody>
          <a:bodyPr wrap="square" rtlCol="0">
            <a:spAutoFit/>
          </a:bodyPr>
          <a:lstStyle/>
          <a:p>
            <a:r>
              <a:rPr lang="en-GB" dirty="0"/>
              <a:t>(8)</a:t>
            </a:r>
          </a:p>
        </p:txBody>
      </p:sp>
    </p:spTree>
    <p:extLst>
      <p:ext uri="{BB962C8B-B14F-4D97-AF65-F5344CB8AC3E}">
        <p14:creationId xmlns:p14="http://schemas.microsoft.com/office/powerpoint/2010/main" val="1658951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09800" y="71920"/>
            <a:ext cx="7772400" cy="509559"/>
          </a:xfrm>
        </p:spPr>
        <p:txBody>
          <a:bodyPr>
            <a:noAutofit/>
          </a:bodyPr>
          <a:lstStyle/>
          <a:p>
            <a:pPr algn="ctr"/>
            <a:r>
              <a:rPr lang="en-US" sz="3000" b="1" dirty="0">
                <a:latin typeface="Times New Roman" panose="02020603050405020304" pitchFamily="18" charset="0"/>
                <a:ea typeface="Calibri" charset="0"/>
                <a:cs typeface="Times New Roman" panose="02020603050405020304" pitchFamily="18" charset="0"/>
              </a:rPr>
              <a:t>Kernel Functions</a:t>
            </a:r>
            <a:endParaRPr lang="en-US" sz="3000" b="1" dirty="0">
              <a:solidFill>
                <a:schemeClr val="tx1"/>
              </a:solidFill>
              <a:latin typeface="Times New Roman" panose="02020603050405020304" pitchFamily="18" charset="0"/>
              <a:ea typeface="Calibri" charset="0"/>
              <a:cs typeface="Times New Roman" panose="02020603050405020304" pitchFamily="18" charset="0"/>
            </a:endParaRPr>
          </a:p>
        </p:txBody>
      </p:sp>
      <p:sp>
        <p:nvSpPr>
          <p:cNvPr id="23" name="Content Placeholder 3"/>
          <p:cNvSpPr>
            <a:spLocks noGrp="1"/>
          </p:cNvSpPr>
          <p:nvPr>
            <p:ph idx="1"/>
          </p:nvPr>
        </p:nvSpPr>
        <p:spPr>
          <a:xfrm>
            <a:off x="238652" y="576983"/>
            <a:ext cx="11714696" cy="4896544"/>
          </a:xfrm>
        </p:spPr>
        <p:txBody>
          <a:bodyPr>
            <a:noAutofit/>
          </a:bodyPr>
          <a:lstStyle/>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There are several kernel functions used for SVMs. Some of the popular ones are:</a:t>
            </a:r>
          </a:p>
          <a:p>
            <a:pPr marL="0" indent="0">
              <a:buNone/>
            </a:pPr>
            <a:r>
              <a:rPr lang="en-GB" sz="2000" b="1" i="0" dirty="0">
                <a:solidFill>
                  <a:srgbClr val="292929"/>
                </a:solidFill>
                <a:effectLst/>
                <a:latin typeface="Times New Roman" panose="02020603050405020304" pitchFamily="18" charset="0"/>
                <a:cs typeface="Times New Roman" panose="02020603050405020304" pitchFamily="18" charset="0"/>
              </a:rPr>
              <a:t>Gaussian Radial Basis Function (RBF)</a:t>
            </a:r>
            <a:r>
              <a:rPr lang="en-GB" sz="2000" b="0" i="0" dirty="0">
                <a:solidFill>
                  <a:srgbClr val="292929"/>
                </a:solidFill>
                <a:effectLst/>
                <a:latin typeface="Times New Roman" panose="02020603050405020304" pitchFamily="18" charset="0"/>
                <a:cs typeface="Times New Roman" panose="02020603050405020304" pitchFamily="18" charset="0"/>
              </a:rPr>
              <a:t>:</a:t>
            </a:r>
          </a:p>
          <a:p>
            <a:pPr marL="0" indent="0">
              <a:buNone/>
            </a:pP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r>
              <a:rPr lang="en-GB" sz="2000" b="0" i="0" dirty="0">
                <a:solidFill>
                  <a:srgbClr val="292929"/>
                </a:solidFill>
                <a:effectLst/>
                <a:latin typeface="Times New Roman" panose="02020603050405020304" pitchFamily="18" charset="0"/>
                <a:cs typeface="Times New Roman" panose="02020603050405020304" pitchFamily="18" charset="0"/>
              </a:rPr>
              <a:t>where</a:t>
            </a:r>
            <a:r>
              <a:rPr lang="en-GB" sz="2000" b="1" i="0" dirty="0">
                <a:solidFill>
                  <a:srgbClr val="292929"/>
                </a:solidFill>
                <a:effectLst/>
                <a:latin typeface="Times New Roman" panose="02020603050405020304" pitchFamily="18" charset="0"/>
                <a:cs typeface="Times New Roman" panose="02020603050405020304" pitchFamily="18" charset="0"/>
              </a:rPr>
              <a:t> 𝛾 &gt; 0</a:t>
            </a:r>
            <a:r>
              <a:rPr lang="en-GB" sz="2000" b="0" i="0" dirty="0">
                <a:solidFill>
                  <a:srgbClr val="292929"/>
                </a:solidFill>
                <a:effectLst/>
                <a:latin typeface="Times New Roman" panose="02020603050405020304" pitchFamily="18" charset="0"/>
                <a:cs typeface="Times New Roman" panose="02020603050405020304" pitchFamily="18" charset="0"/>
              </a:rPr>
              <a:t>.</a:t>
            </a:r>
          </a:p>
          <a:p>
            <a:pPr algn="l"/>
            <a:r>
              <a:rPr lang="en-GB" sz="2000" b="0" i="0" dirty="0">
                <a:solidFill>
                  <a:srgbClr val="292929"/>
                </a:solidFill>
                <a:effectLst/>
                <a:latin typeface="Times New Roman" panose="02020603050405020304" pitchFamily="18" charset="0"/>
                <a:cs typeface="Times New Roman" panose="02020603050405020304" pitchFamily="18" charset="0"/>
              </a:rPr>
              <a:t>A special case is </a:t>
            </a:r>
            <a:r>
              <a:rPr lang="en-GB" sz="2000" b="1" i="0" dirty="0">
                <a:solidFill>
                  <a:srgbClr val="292929"/>
                </a:solidFill>
                <a:effectLst/>
                <a:latin typeface="Times New Roman" panose="02020603050405020304" pitchFamily="18" charset="0"/>
                <a:cs typeface="Times New Roman" panose="02020603050405020304" pitchFamily="18" charset="0"/>
              </a:rPr>
              <a:t>𝛾 = 1/2𝜎²</a:t>
            </a:r>
            <a:endParaRPr lang="en-GB" sz="2000" b="0" i="0" dirty="0">
              <a:solidFill>
                <a:srgbClr val="292929"/>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000" b="1" i="0" dirty="0">
                <a:solidFill>
                  <a:srgbClr val="292929"/>
                </a:solidFill>
                <a:effectLst/>
                <a:latin typeface="Times New Roman" panose="02020603050405020304" pitchFamily="18" charset="0"/>
                <a:cs typeface="Times New Roman" panose="02020603050405020304" pitchFamily="18" charset="0"/>
              </a:rPr>
              <a:t>Gaussian Kernel</a:t>
            </a:r>
            <a:r>
              <a:rPr lang="en-GB" sz="2000" b="0" i="0" dirty="0">
                <a:solidFill>
                  <a:srgbClr val="292929"/>
                </a:solidFill>
                <a:effectLst/>
                <a:latin typeface="Times New Roman" panose="02020603050405020304" pitchFamily="18" charset="0"/>
                <a:cs typeface="Times New Roman" panose="02020603050405020304" pitchFamily="18" charset="0"/>
              </a:rPr>
              <a:t>:</a:t>
            </a:r>
          </a:p>
          <a:p>
            <a:pPr algn="l">
              <a:buFont typeface="Wingdings" panose="05000000000000000000" pitchFamily="2" charset="2"/>
              <a:buChar char="q"/>
            </a:pPr>
            <a:endParaRPr lang="en-GB" sz="2000" dirty="0">
              <a:solidFill>
                <a:srgbClr val="292929"/>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GB" sz="2000" dirty="0">
              <a:solidFill>
                <a:srgbClr val="292929"/>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2000" b="1" i="0" dirty="0">
                <a:solidFill>
                  <a:srgbClr val="292929"/>
                </a:solidFill>
                <a:effectLst/>
                <a:latin typeface="Times New Roman" panose="02020603050405020304" pitchFamily="18" charset="0"/>
                <a:cs typeface="Times New Roman" panose="02020603050405020304" pitchFamily="18" charset="0"/>
              </a:rPr>
              <a:t>Polynomial Kernel</a:t>
            </a:r>
            <a:r>
              <a:rPr lang="en-GB" sz="2000" b="0" i="0" dirty="0">
                <a:solidFill>
                  <a:srgbClr val="292929"/>
                </a:solidFill>
                <a:effectLst/>
                <a:latin typeface="Times New Roman" panose="02020603050405020304" pitchFamily="18" charset="0"/>
                <a:cs typeface="Times New Roman" panose="02020603050405020304" pitchFamily="18" charset="0"/>
              </a:rPr>
              <a:t>:</a:t>
            </a:r>
          </a:p>
          <a:p>
            <a:pPr algn="l">
              <a:buFont typeface="Wingdings" panose="05000000000000000000" pitchFamily="2" charset="2"/>
              <a:buChar char="q"/>
            </a:pPr>
            <a:endParaRPr lang="en-GB" sz="2000" dirty="0">
              <a:solidFill>
                <a:srgbClr val="292929"/>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endParaRPr lang="en-GB" sz="2000" dirty="0">
              <a:solidFill>
                <a:srgbClr val="292929"/>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2000" b="1" i="0" dirty="0">
                <a:solidFill>
                  <a:srgbClr val="292929"/>
                </a:solidFill>
                <a:effectLst/>
                <a:latin typeface="Times New Roman" panose="02020603050405020304" pitchFamily="18" charset="0"/>
                <a:cs typeface="Times New Roman" panose="02020603050405020304" pitchFamily="18" charset="0"/>
              </a:rPr>
              <a:t>Sigmoid kernel</a:t>
            </a:r>
            <a:r>
              <a:rPr lang="en-GB" sz="2000" b="0" i="0" dirty="0">
                <a:solidFill>
                  <a:srgbClr val="292929"/>
                </a:solidFill>
                <a:effectLst/>
                <a:latin typeface="Times New Roman" panose="02020603050405020304" pitchFamily="18" charset="0"/>
                <a:cs typeface="Times New Roman" panose="02020603050405020304" pitchFamily="18" charset="0"/>
              </a:rPr>
              <a:t>:</a:t>
            </a:r>
          </a:p>
          <a:p>
            <a:pPr algn="l">
              <a:buFont typeface="Wingdings" panose="05000000000000000000" pitchFamily="2" charset="2"/>
              <a:buChar char="q"/>
            </a:pPr>
            <a:endParaRPr lang="en-GB" sz="2000" dirty="0">
              <a:solidFill>
                <a:srgbClr val="292929"/>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719CE1A-FC94-48CC-9862-4579ED4904B2}"/>
              </a:ext>
            </a:extLst>
          </p:cNvPr>
          <p:cNvSpPr txBox="1"/>
          <p:nvPr/>
        </p:nvSpPr>
        <p:spPr>
          <a:xfrm>
            <a:off x="2458432" y="6309320"/>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Instructor: Prof. Ahmad Raza Shahid</a:t>
            </a:r>
            <a:endParaRPr lang="en-US" sz="1400" dirty="0">
              <a:solidFill>
                <a:schemeClr val="bg1"/>
              </a:solidFill>
            </a:endParaRPr>
          </a:p>
        </p:txBody>
      </p:sp>
      <p:pic>
        <p:nvPicPr>
          <p:cNvPr id="5" name="Picture 4">
            <a:extLst>
              <a:ext uri="{FF2B5EF4-FFF2-40B4-BE49-F238E27FC236}">
                <a16:creationId xmlns:a16="http://schemas.microsoft.com/office/drawing/2014/main" id="{92F5966A-AB1C-46FA-B4EF-9E98FC5829AA}"/>
              </a:ext>
            </a:extLst>
          </p:cNvPr>
          <p:cNvPicPr>
            <a:picLocks noChangeAspect="1"/>
          </p:cNvPicPr>
          <p:nvPr/>
        </p:nvPicPr>
        <p:blipFill>
          <a:blip r:embed="rId3"/>
          <a:stretch>
            <a:fillRect/>
          </a:stretch>
        </p:blipFill>
        <p:spPr>
          <a:xfrm>
            <a:off x="4079776" y="1417272"/>
            <a:ext cx="2762250" cy="371475"/>
          </a:xfrm>
          <a:prstGeom prst="rect">
            <a:avLst/>
          </a:prstGeom>
        </p:spPr>
      </p:pic>
      <p:pic>
        <p:nvPicPr>
          <p:cNvPr id="6" name="Picture 5">
            <a:extLst>
              <a:ext uri="{FF2B5EF4-FFF2-40B4-BE49-F238E27FC236}">
                <a16:creationId xmlns:a16="http://schemas.microsoft.com/office/drawing/2014/main" id="{518F669E-A1FE-4B28-8F67-5DC11DBCAD8C}"/>
              </a:ext>
            </a:extLst>
          </p:cNvPr>
          <p:cNvPicPr>
            <a:picLocks noChangeAspect="1"/>
          </p:cNvPicPr>
          <p:nvPr/>
        </p:nvPicPr>
        <p:blipFill>
          <a:blip r:embed="rId4"/>
          <a:stretch>
            <a:fillRect/>
          </a:stretch>
        </p:blipFill>
        <p:spPr>
          <a:xfrm>
            <a:off x="4079776" y="2965719"/>
            <a:ext cx="2667000" cy="638175"/>
          </a:xfrm>
          <a:prstGeom prst="rect">
            <a:avLst/>
          </a:prstGeom>
        </p:spPr>
      </p:pic>
      <p:pic>
        <p:nvPicPr>
          <p:cNvPr id="7" name="Picture 6">
            <a:extLst>
              <a:ext uri="{FF2B5EF4-FFF2-40B4-BE49-F238E27FC236}">
                <a16:creationId xmlns:a16="http://schemas.microsoft.com/office/drawing/2014/main" id="{21C5952F-870B-4CAF-8122-1074235B00B3}"/>
              </a:ext>
            </a:extLst>
          </p:cNvPr>
          <p:cNvPicPr>
            <a:picLocks noChangeAspect="1"/>
          </p:cNvPicPr>
          <p:nvPr/>
        </p:nvPicPr>
        <p:blipFill>
          <a:blip r:embed="rId5"/>
          <a:stretch>
            <a:fillRect/>
          </a:stretch>
        </p:blipFill>
        <p:spPr>
          <a:xfrm>
            <a:off x="4508401" y="4347131"/>
            <a:ext cx="2238375" cy="361950"/>
          </a:xfrm>
          <a:prstGeom prst="rect">
            <a:avLst/>
          </a:prstGeom>
        </p:spPr>
      </p:pic>
      <p:pic>
        <p:nvPicPr>
          <p:cNvPr id="8" name="Picture 7">
            <a:extLst>
              <a:ext uri="{FF2B5EF4-FFF2-40B4-BE49-F238E27FC236}">
                <a16:creationId xmlns:a16="http://schemas.microsoft.com/office/drawing/2014/main" id="{4078C6C1-B8AF-4815-8AAC-9E3428B4991A}"/>
              </a:ext>
            </a:extLst>
          </p:cNvPr>
          <p:cNvPicPr>
            <a:picLocks noChangeAspect="1"/>
          </p:cNvPicPr>
          <p:nvPr/>
        </p:nvPicPr>
        <p:blipFill>
          <a:blip r:embed="rId6"/>
          <a:stretch>
            <a:fillRect/>
          </a:stretch>
        </p:blipFill>
        <p:spPr>
          <a:xfrm>
            <a:off x="4508401" y="5496328"/>
            <a:ext cx="2514600" cy="352425"/>
          </a:xfrm>
          <a:prstGeom prst="rect">
            <a:avLst/>
          </a:prstGeom>
        </p:spPr>
      </p:pic>
    </p:spTree>
    <p:extLst>
      <p:ext uri="{BB962C8B-B14F-4D97-AF65-F5344CB8AC3E}">
        <p14:creationId xmlns:p14="http://schemas.microsoft.com/office/powerpoint/2010/main" val="126127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35954-7F46-249E-84C2-576A010AD0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0DEBB-A85A-398D-BCD5-14E7C15C7901}"/>
              </a:ext>
            </a:extLst>
          </p:cNvPr>
          <p:cNvSpPr>
            <a:spLocks noGrp="1"/>
          </p:cNvSpPr>
          <p:nvPr>
            <p:ph type="title"/>
          </p:nvPr>
        </p:nvSpPr>
        <p:spPr>
          <a:xfrm>
            <a:off x="838200" y="-217321"/>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Decision trees</a:t>
            </a:r>
          </a:p>
        </p:txBody>
      </p:sp>
      <p:sp>
        <p:nvSpPr>
          <p:cNvPr id="5" name="TextBox 4">
            <a:extLst>
              <a:ext uri="{FF2B5EF4-FFF2-40B4-BE49-F238E27FC236}">
                <a16:creationId xmlns:a16="http://schemas.microsoft.com/office/drawing/2014/main" id="{78EDFF8C-684D-7710-C1D7-198A84154393}"/>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pic>
        <p:nvPicPr>
          <p:cNvPr id="8" name="Picture 7">
            <a:extLst>
              <a:ext uri="{FF2B5EF4-FFF2-40B4-BE49-F238E27FC236}">
                <a16:creationId xmlns:a16="http://schemas.microsoft.com/office/drawing/2014/main" id="{A5A8EDFC-6ACD-1E49-8F6B-AC276D12F396}"/>
              </a:ext>
            </a:extLst>
          </p:cNvPr>
          <p:cNvPicPr>
            <a:picLocks noChangeAspect="1"/>
          </p:cNvPicPr>
          <p:nvPr/>
        </p:nvPicPr>
        <p:blipFill>
          <a:blip r:embed="rId2"/>
          <a:stretch>
            <a:fillRect/>
          </a:stretch>
        </p:blipFill>
        <p:spPr>
          <a:xfrm>
            <a:off x="1847528" y="725602"/>
            <a:ext cx="7906938" cy="3749482"/>
          </a:xfrm>
          <a:prstGeom prst="rect">
            <a:avLst/>
          </a:prstGeom>
        </p:spPr>
      </p:pic>
      <p:sp>
        <p:nvSpPr>
          <p:cNvPr id="10" name="TextBox 9">
            <a:extLst>
              <a:ext uri="{FF2B5EF4-FFF2-40B4-BE49-F238E27FC236}">
                <a16:creationId xmlns:a16="http://schemas.microsoft.com/office/drawing/2014/main" id="{C7B0C1A1-D89F-6DE2-34C5-F34B84ADD640}"/>
              </a:ext>
            </a:extLst>
          </p:cNvPr>
          <p:cNvSpPr txBox="1"/>
          <p:nvPr/>
        </p:nvSpPr>
        <p:spPr>
          <a:xfrm>
            <a:off x="479376" y="4475084"/>
            <a:ext cx="11449272" cy="1656864"/>
          </a:xfrm>
          <a:prstGeom prst="rect">
            <a:avLst/>
          </a:prstGeom>
          <a:noFill/>
        </p:spPr>
        <p:txBody>
          <a:bodyPr wrap="square">
            <a:spAutoFit/>
          </a:bodyPr>
          <a:lstStyle/>
          <a:p>
            <a:pPr algn="l">
              <a:lnSpc>
                <a:spcPts val="2700"/>
              </a:lnSpc>
              <a:spcAft>
                <a:spcPts val="750"/>
              </a:spcAft>
              <a:buFont typeface="Arial" panose="020B0604020202020204" pitchFamily="34" charset="0"/>
              <a:buChar char="•"/>
            </a:pPr>
            <a:r>
              <a:rPr lang="en-US" b="1" i="0" dirty="0">
                <a:solidFill>
                  <a:srgbClr val="383838"/>
                </a:solidFill>
                <a:effectLst/>
                <a:latin typeface="Inter"/>
              </a:rPr>
              <a:t>Parent node</a:t>
            </a:r>
            <a:r>
              <a:rPr lang="en-US" b="0" i="0" dirty="0">
                <a:solidFill>
                  <a:srgbClr val="383838"/>
                </a:solidFill>
                <a:effectLst/>
                <a:latin typeface="Inter"/>
              </a:rPr>
              <a:t>: In any two connected nodes, the one which is higher hierarchically, is a parent node.</a:t>
            </a:r>
          </a:p>
          <a:p>
            <a:pPr algn="l">
              <a:lnSpc>
                <a:spcPts val="2700"/>
              </a:lnSpc>
              <a:spcAft>
                <a:spcPts val="750"/>
              </a:spcAft>
              <a:buFont typeface="Arial" panose="020B0604020202020204" pitchFamily="34" charset="0"/>
              <a:buChar char="•"/>
            </a:pPr>
            <a:r>
              <a:rPr lang="en-US" b="1" i="0" dirty="0">
                <a:solidFill>
                  <a:srgbClr val="383838"/>
                </a:solidFill>
                <a:effectLst/>
                <a:latin typeface="Inter"/>
              </a:rPr>
              <a:t>Root node</a:t>
            </a:r>
            <a:r>
              <a:rPr lang="en-US" b="0" i="0" dirty="0">
                <a:solidFill>
                  <a:srgbClr val="383838"/>
                </a:solidFill>
                <a:effectLst/>
                <a:latin typeface="Inter"/>
              </a:rPr>
              <a:t>: The starting node from which the tree starts, It has only child nodes. The root node does not have a parent node.</a:t>
            </a:r>
            <a:endParaRPr lang="en-US" dirty="0">
              <a:solidFill>
                <a:srgbClr val="383838"/>
              </a:solidFill>
              <a:latin typeface="Inter"/>
            </a:endParaRPr>
          </a:p>
          <a:p>
            <a:pPr algn="l">
              <a:lnSpc>
                <a:spcPts val="2700"/>
              </a:lnSpc>
              <a:spcAft>
                <a:spcPts val="750"/>
              </a:spcAft>
              <a:buFont typeface="Arial" panose="020B0604020202020204" pitchFamily="34" charset="0"/>
              <a:buChar char="•"/>
            </a:pPr>
            <a:r>
              <a:rPr lang="en-US" b="1" i="0" dirty="0">
                <a:solidFill>
                  <a:srgbClr val="383838"/>
                </a:solidFill>
                <a:effectLst/>
                <a:latin typeface="Inter"/>
              </a:rPr>
              <a:t>Leaf Node/leaf: </a:t>
            </a:r>
            <a:r>
              <a:rPr lang="en-US" b="0" i="0" dirty="0">
                <a:solidFill>
                  <a:srgbClr val="383838"/>
                </a:solidFill>
                <a:effectLst/>
                <a:latin typeface="Inter"/>
              </a:rPr>
              <a:t>Nodes at the end of the tree, which do not have any children are leaf nodes or called simply leaf.</a:t>
            </a:r>
          </a:p>
        </p:txBody>
      </p:sp>
    </p:spTree>
    <p:extLst>
      <p:ext uri="{BB962C8B-B14F-4D97-AF65-F5344CB8AC3E}">
        <p14:creationId xmlns:p14="http://schemas.microsoft.com/office/powerpoint/2010/main" val="2253477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88902-D47C-40AB-BB05-135270C18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7D861-F529-CC9E-5392-8B3A5011DCE6}"/>
              </a:ext>
            </a:extLst>
          </p:cNvPr>
          <p:cNvSpPr>
            <a:spLocks noGrp="1"/>
          </p:cNvSpPr>
          <p:nvPr>
            <p:ph type="title"/>
          </p:nvPr>
        </p:nvSpPr>
        <p:spPr>
          <a:xfrm>
            <a:off x="838200" y="-217321"/>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Decision trees</a:t>
            </a:r>
          </a:p>
        </p:txBody>
      </p:sp>
      <p:sp>
        <p:nvSpPr>
          <p:cNvPr id="5" name="TextBox 4">
            <a:extLst>
              <a:ext uri="{FF2B5EF4-FFF2-40B4-BE49-F238E27FC236}">
                <a16:creationId xmlns:a16="http://schemas.microsoft.com/office/drawing/2014/main" id="{520F4ED8-B063-2072-F1AA-CE8F6BDE283E}"/>
              </a:ext>
            </a:extLst>
          </p:cNvPr>
          <p:cNvSpPr txBox="1"/>
          <p:nvPr/>
        </p:nvSpPr>
        <p:spPr>
          <a:xfrm>
            <a:off x="2460171" y="6286166"/>
            <a:ext cx="7020205" cy="584775"/>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600" dirty="0">
                <a:solidFill>
                  <a:schemeClr val="bg1"/>
                </a:solidFill>
              </a:rPr>
              <a:t>AI/ML Professional Training Program: INNOQUEST COHORT-1</a:t>
            </a:r>
          </a:p>
          <a:p>
            <a:pPr algn="ctr"/>
            <a:r>
              <a:rPr lang="en-US" sz="1600">
                <a:solidFill>
                  <a:schemeClr val="bg1"/>
                </a:solidFill>
              </a:rPr>
              <a:t> Instructor: Prof. Ahmad Raza Shahid</a:t>
            </a:r>
            <a:endParaRPr lang="en-US" sz="1600" dirty="0">
              <a:solidFill>
                <a:schemeClr val="bg1"/>
              </a:solidFill>
            </a:endParaRPr>
          </a:p>
        </p:txBody>
      </p:sp>
      <p:sp>
        <p:nvSpPr>
          <p:cNvPr id="4" name="TextBox 3">
            <a:extLst>
              <a:ext uri="{FF2B5EF4-FFF2-40B4-BE49-F238E27FC236}">
                <a16:creationId xmlns:a16="http://schemas.microsoft.com/office/drawing/2014/main" id="{EC118C5E-DA97-D6E4-E0F4-AA9AA04DB93A}"/>
              </a:ext>
            </a:extLst>
          </p:cNvPr>
          <p:cNvSpPr txBox="1"/>
          <p:nvPr/>
        </p:nvSpPr>
        <p:spPr>
          <a:xfrm>
            <a:off x="1487488" y="980728"/>
            <a:ext cx="9412244" cy="2581861"/>
          </a:xfrm>
          <a:prstGeom prst="rect">
            <a:avLst/>
          </a:prstGeom>
          <a:noFill/>
        </p:spPr>
        <p:txBody>
          <a:bodyPr wrap="square">
            <a:spAutoFit/>
          </a:bodyPr>
          <a:lstStyle/>
          <a:p>
            <a:pPr algn="l"/>
            <a:r>
              <a:rPr lang="en-US" sz="2800" b="1" i="0" dirty="0">
                <a:solidFill>
                  <a:srgbClr val="383838"/>
                </a:solidFill>
                <a:effectLst/>
                <a:latin typeface="Inter"/>
              </a:rPr>
              <a:t>Regression Tree</a:t>
            </a:r>
          </a:p>
          <a:p>
            <a:pPr algn="just">
              <a:lnSpc>
                <a:spcPts val="2700"/>
              </a:lnSpc>
            </a:pPr>
            <a:r>
              <a:rPr lang="en-US" sz="2000" b="0" i="0" dirty="0">
                <a:solidFill>
                  <a:srgbClr val="383838"/>
                </a:solidFill>
                <a:effectLst/>
                <a:latin typeface="Inter"/>
              </a:rPr>
              <a:t>A regression tree is used when the dependent variable is </a:t>
            </a:r>
            <a:r>
              <a:rPr lang="en-US" sz="2000" b="1" i="0" dirty="0">
                <a:solidFill>
                  <a:srgbClr val="383838"/>
                </a:solidFill>
                <a:effectLst/>
                <a:latin typeface="Inter"/>
              </a:rPr>
              <a:t>continuous</a:t>
            </a:r>
            <a:r>
              <a:rPr lang="en-US" sz="2000" b="0" i="0" dirty="0">
                <a:solidFill>
                  <a:srgbClr val="383838"/>
                </a:solidFill>
                <a:effectLst/>
                <a:latin typeface="Inter"/>
              </a:rPr>
              <a:t>. The value obtained by leaf nodes in the training data is the </a:t>
            </a:r>
            <a:r>
              <a:rPr lang="en-US" sz="2000" b="1" i="0" dirty="0">
                <a:solidFill>
                  <a:srgbClr val="383838"/>
                </a:solidFill>
                <a:effectLst/>
                <a:latin typeface="Inter"/>
              </a:rPr>
              <a:t>mean </a:t>
            </a:r>
            <a:r>
              <a:rPr lang="en-US" sz="2000" b="0" i="0" dirty="0">
                <a:solidFill>
                  <a:srgbClr val="383838"/>
                </a:solidFill>
                <a:effectLst/>
                <a:latin typeface="Inter"/>
              </a:rPr>
              <a:t>response of observation falling in that region. Thus, if an unseen data observation falls in that region, its prediction is made with the mean value. This means that even if the dependent variable in training data was continuous, it will only take discrete values in the test set. A regression tree follows a </a:t>
            </a:r>
            <a:r>
              <a:rPr lang="en-US" sz="2000" b="1" i="0" dirty="0">
                <a:solidFill>
                  <a:srgbClr val="383838"/>
                </a:solidFill>
                <a:effectLst/>
                <a:latin typeface="Inter"/>
              </a:rPr>
              <a:t>top-down greedy approach</a:t>
            </a:r>
            <a:endParaRPr lang="en-US" sz="2000" b="0" i="0" dirty="0">
              <a:solidFill>
                <a:srgbClr val="383838"/>
              </a:solidFill>
              <a:effectLst/>
              <a:latin typeface="Inter"/>
            </a:endParaRPr>
          </a:p>
        </p:txBody>
      </p:sp>
      <p:sp>
        <p:nvSpPr>
          <p:cNvPr id="7" name="TextBox 6">
            <a:extLst>
              <a:ext uri="{FF2B5EF4-FFF2-40B4-BE49-F238E27FC236}">
                <a16:creationId xmlns:a16="http://schemas.microsoft.com/office/drawing/2014/main" id="{75F8F4AA-EF15-E33A-9107-CC26D01963CA}"/>
              </a:ext>
            </a:extLst>
          </p:cNvPr>
          <p:cNvSpPr txBox="1"/>
          <p:nvPr/>
        </p:nvSpPr>
        <p:spPr>
          <a:xfrm>
            <a:off x="1510760" y="3645024"/>
            <a:ext cx="9268228" cy="1543115"/>
          </a:xfrm>
          <a:prstGeom prst="rect">
            <a:avLst/>
          </a:prstGeom>
          <a:noFill/>
        </p:spPr>
        <p:txBody>
          <a:bodyPr wrap="square">
            <a:spAutoFit/>
          </a:bodyPr>
          <a:lstStyle/>
          <a:p>
            <a:pPr algn="l"/>
            <a:r>
              <a:rPr lang="en-US" sz="2800" b="1" i="0" dirty="0">
                <a:solidFill>
                  <a:srgbClr val="383838"/>
                </a:solidFill>
                <a:effectLst/>
                <a:latin typeface="Inter"/>
              </a:rPr>
              <a:t>Classification Tree</a:t>
            </a:r>
          </a:p>
          <a:p>
            <a:pPr algn="just">
              <a:lnSpc>
                <a:spcPts val="2700"/>
              </a:lnSpc>
            </a:pPr>
            <a:r>
              <a:rPr lang="en-US" sz="2000" b="0" i="0" dirty="0">
                <a:solidFill>
                  <a:srgbClr val="383838"/>
                </a:solidFill>
                <a:effectLst/>
                <a:latin typeface="Inter"/>
              </a:rPr>
              <a:t>A classification tree is used when the dependent variable is </a:t>
            </a:r>
            <a:r>
              <a:rPr lang="en-US" sz="2000" b="1" i="0" dirty="0">
                <a:solidFill>
                  <a:srgbClr val="383838"/>
                </a:solidFill>
                <a:effectLst/>
                <a:latin typeface="Inter"/>
              </a:rPr>
              <a:t>categorical</a:t>
            </a:r>
            <a:r>
              <a:rPr lang="en-US" sz="2000" b="0" i="0" dirty="0">
                <a:solidFill>
                  <a:srgbClr val="383838"/>
                </a:solidFill>
                <a:effectLst/>
                <a:latin typeface="Inter"/>
              </a:rPr>
              <a:t>. The value obtained by leaf nodes in the training data is the </a:t>
            </a:r>
            <a:r>
              <a:rPr lang="en-US" sz="2000" b="1" i="0" dirty="0">
                <a:solidFill>
                  <a:srgbClr val="383838"/>
                </a:solidFill>
                <a:effectLst/>
                <a:latin typeface="Inter"/>
              </a:rPr>
              <a:t>mode </a:t>
            </a:r>
            <a:r>
              <a:rPr lang="en-US" sz="2000" b="0" i="0" dirty="0">
                <a:solidFill>
                  <a:srgbClr val="383838"/>
                </a:solidFill>
                <a:effectLst/>
                <a:latin typeface="Inter"/>
              </a:rPr>
              <a:t>response of observation falling in that region It follows a </a:t>
            </a:r>
            <a:r>
              <a:rPr lang="en-US" sz="2000" b="1" i="0" dirty="0">
                <a:solidFill>
                  <a:srgbClr val="383838"/>
                </a:solidFill>
                <a:effectLst/>
                <a:latin typeface="Inter"/>
              </a:rPr>
              <a:t>top-down greedy approach.</a:t>
            </a:r>
            <a:endParaRPr lang="en-US" sz="2000" b="0" i="0" dirty="0">
              <a:solidFill>
                <a:srgbClr val="383838"/>
              </a:solidFill>
              <a:effectLst/>
              <a:latin typeface="Inter"/>
            </a:endParaRPr>
          </a:p>
        </p:txBody>
      </p:sp>
    </p:spTree>
    <p:extLst>
      <p:ext uri="{BB962C8B-B14F-4D97-AF65-F5344CB8AC3E}">
        <p14:creationId xmlns:p14="http://schemas.microsoft.com/office/powerpoint/2010/main" val="1566855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4B476-0D07-9A15-1C09-5F497409D0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2A5864-6C5B-5772-BE80-F6F2354EB945}"/>
              </a:ext>
            </a:extLst>
          </p:cNvPr>
          <p:cNvSpPr>
            <a:spLocks noGrp="1"/>
          </p:cNvSpPr>
          <p:nvPr>
            <p:ph type="title"/>
          </p:nvPr>
        </p:nvSpPr>
        <p:spPr>
          <a:xfrm>
            <a:off x="843011" y="-108600"/>
            <a:ext cx="10515600" cy="1325563"/>
          </a:xfrm>
        </p:spPr>
        <p:txBody>
          <a:bodyPr>
            <a:normAutofit/>
          </a:bodyPr>
          <a:lstStyle/>
          <a:p>
            <a:pPr algn="ctr" rtl="0" eaLnBrk="1" latinLnBrk="0" hangingPunct="1">
              <a:lnSpc>
                <a:spcPct val="90000"/>
              </a:lnSpc>
              <a:spcBef>
                <a:spcPts val="1000"/>
              </a:spcBef>
              <a:buClrTx/>
              <a:buSzPts val="2800"/>
            </a:pPr>
            <a:r>
              <a:rPr lang="en-GB" sz="3200" b="1" kern="1200" dirty="0">
                <a:solidFill>
                  <a:srgbClr val="333333"/>
                </a:solidFill>
                <a:effectLst/>
                <a:latin typeface="Times New Roman" panose="02020603050405020304" pitchFamily="18" charset="0"/>
                <a:ea typeface="+mn-ea"/>
                <a:cs typeface="Times New Roman" panose="02020603050405020304" pitchFamily="18" charset="0"/>
              </a:rPr>
              <a:t>Regression Tree</a:t>
            </a:r>
            <a:endParaRPr lang="en-US" sz="3200" dirty="0">
              <a:effectLst/>
            </a:endParaRPr>
          </a:p>
        </p:txBody>
      </p:sp>
      <p:sp>
        <p:nvSpPr>
          <p:cNvPr id="4" name="Slide Number Placeholder 3">
            <a:extLst>
              <a:ext uri="{FF2B5EF4-FFF2-40B4-BE49-F238E27FC236}">
                <a16:creationId xmlns:a16="http://schemas.microsoft.com/office/drawing/2014/main" id="{A7443CF6-D085-3480-9C67-28C2D61A411C}"/>
              </a:ext>
            </a:extLst>
          </p:cNvPr>
          <p:cNvSpPr>
            <a:spLocks noGrp="1"/>
          </p:cNvSpPr>
          <p:nvPr>
            <p:ph type="sldNum" sz="quarter" idx="12"/>
          </p:nvPr>
        </p:nvSpPr>
        <p:spPr/>
        <p:txBody>
          <a:bodyPr/>
          <a:lstStyle/>
          <a:p>
            <a:fld id="{1AE857E8-75B8-4E79-9BE4-543637998FAC}" type="slidenum">
              <a:rPr lang="en-CA" smtClean="0"/>
              <a:pPr/>
              <a:t>27</a:t>
            </a:fld>
            <a:endParaRPr lang="en-CA"/>
          </a:p>
        </p:txBody>
      </p:sp>
      <p:sp>
        <p:nvSpPr>
          <p:cNvPr id="5" name="TextBox 4">
            <a:extLst>
              <a:ext uri="{FF2B5EF4-FFF2-40B4-BE49-F238E27FC236}">
                <a16:creationId xmlns:a16="http://schemas.microsoft.com/office/drawing/2014/main" id="{D05A5364-EEDA-6C10-039C-4AA6B36A00C8}"/>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pic>
        <p:nvPicPr>
          <p:cNvPr id="6" name="Picture 5">
            <a:extLst>
              <a:ext uri="{FF2B5EF4-FFF2-40B4-BE49-F238E27FC236}">
                <a16:creationId xmlns:a16="http://schemas.microsoft.com/office/drawing/2014/main" id="{667F9D12-D434-AB1F-5CAF-71CD18F7AF9C}"/>
              </a:ext>
            </a:extLst>
          </p:cNvPr>
          <p:cNvPicPr>
            <a:picLocks noChangeAspect="1"/>
          </p:cNvPicPr>
          <p:nvPr/>
        </p:nvPicPr>
        <p:blipFill>
          <a:blip r:embed="rId2"/>
          <a:stretch>
            <a:fillRect/>
          </a:stretch>
        </p:blipFill>
        <p:spPr>
          <a:xfrm>
            <a:off x="7680176" y="1529345"/>
            <a:ext cx="4363059" cy="3553321"/>
          </a:xfrm>
          <a:prstGeom prst="rect">
            <a:avLst/>
          </a:prstGeom>
        </p:spPr>
      </p:pic>
      <p:sp>
        <p:nvSpPr>
          <p:cNvPr id="8" name="TextBox 7">
            <a:extLst>
              <a:ext uri="{FF2B5EF4-FFF2-40B4-BE49-F238E27FC236}">
                <a16:creationId xmlns:a16="http://schemas.microsoft.com/office/drawing/2014/main" id="{A5A99EBF-BD6E-16DA-0D53-6FBFFD4CA92D}"/>
              </a:ext>
            </a:extLst>
          </p:cNvPr>
          <p:cNvSpPr txBox="1"/>
          <p:nvPr/>
        </p:nvSpPr>
        <p:spPr>
          <a:xfrm>
            <a:off x="1055440" y="1389347"/>
            <a:ext cx="6120680" cy="3693319"/>
          </a:xfrm>
          <a:prstGeom prst="rect">
            <a:avLst/>
          </a:prstGeom>
          <a:noFill/>
        </p:spPr>
        <p:txBody>
          <a:bodyPr wrap="square">
            <a:spAutoFit/>
          </a:bodyPr>
          <a:lstStyle/>
          <a:p>
            <a:pPr algn="just"/>
            <a:r>
              <a:rPr lang="en-US" dirty="0"/>
              <a:t>A </a:t>
            </a:r>
            <a:r>
              <a:rPr lang="en-US" b="1" dirty="0"/>
              <a:t>Regression Tree</a:t>
            </a:r>
            <a:r>
              <a:rPr lang="en-US" dirty="0"/>
              <a:t> is a decision tree used for predicting continuous values (i.e., regression tasks). It partitions the input feature space into regions and predicts the target value for each region. Here's a breakdown of how regression trees work and their components:</a:t>
            </a:r>
          </a:p>
          <a:p>
            <a:pPr algn="just"/>
            <a:r>
              <a:rPr lang="en-US" b="1" dirty="0"/>
              <a:t>1. Tree Structure:</a:t>
            </a:r>
          </a:p>
          <a:p>
            <a:pPr algn="just">
              <a:buFont typeface="Arial" panose="020B0604020202020204" pitchFamily="34" charset="0"/>
              <a:buChar char="•"/>
            </a:pPr>
            <a:r>
              <a:rPr lang="en-US" b="1" dirty="0"/>
              <a:t>Nodes</a:t>
            </a:r>
            <a:r>
              <a:rPr lang="en-US" dirty="0"/>
              <a:t>: Each internal node represents a decision based on a feature, and each leaf node represents a predicted value.</a:t>
            </a:r>
          </a:p>
          <a:p>
            <a:pPr algn="just">
              <a:buFont typeface="Arial" panose="020B0604020202020204" pitchFamily="34" charset="0"/>
              <a:buChar char="•"/>
            </a:pPr>
            <a:r>
              <a:rPr lang="en-US" b="1" dirty="0"/>
              <a:t>Splitting Criteria</a:t>
            </a:r>
            <a:r>
              <a:rPr lang="en-US" dirty="0"/>
              <a:t>: The tree splits the data based on a feature that minimizes the error or variance within the resulting groups.</a:t>
            </a:r>
          </a:p>
          <a:p>
            <a:pPr algn="just">
              <a:buFont typeface="Arial" panose="020B0604020202020204" pitchFamily="34" charset="0"/>
              <a:buChar char="•"/>
            </a:pPr>
            <a:r>
              <a:rPr lang="en-US" b="1" dirty="0"/>
              <a:t>Leaf Nodes</a:t>
            </a:r>
            <a:r>
              <a:rPr lang="en-US" dirty="0"/>
              <a:t>: Each leaf node contains the predicted target value, which is typically the </a:t>
            </a:r>
            <a:r>
              <a:rPr lang="en-US" b="1" dirty="0"/>
              <a:t>mean</a:t>
            </a:r>
            <a:r>
              <a:rPr lang="en-US" dirty="0"/>
              <a:t> of the target values of the training samples that fall into that leaf.</a:t>
            </a:r>
          </a:p>
        </p:txBody>
      </p:sp>
    </p:spTree>
    <p:extLst>
      <p:ext uri="{BB962C8B-B14F-4D97-AF65-F5344CB8AC3E}">
        <p14:creationId xmlns:p14="http://schemas.microsoft.com/office/powerpoint/2010/main" val="238981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61C6-1896-2A9A-5124-7753B26991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BF3DB-F0A0-25AC-F32F-8803354C4F42}"/>
              </a:ext>
            </a:extLst>
          </p:cNvPr>
          <p:cNvSpPr>
            <a:spLocks noGrp="1"/>
          </p:cNvSpPr>
          <p:nvPr>
            <p:ph type="title"/>
          </p:nvPr>
        </p:nvSpPr>
        <p:spPr>
          <a:xfrm>
            <a:off x="843011" y="-108600"/>
            <a:ext cx="10515600" cy="1325563"/>
          </a:xfrm>
        </p:spPr>
        <p:txBody>
          <a:bodyPr>
            <a:normAutofit/>
          </a:bodyPr>
          <a:lstStyle/>
          <a:p>
            <a:pPr algn="ctr" rtl="0" eaLnBrk="1" latinLnBrk="0" hangingPunct="1">
              <a:lnSpc>
                <a:spcPct val="90000"/>
              </a:lnSpc>
              <a:spcBef>
                <a:spcPts val="1000"/>
              </a:spcBef>
              <a:buClrTx/>
              <a:buSzPts val="2800"/>
            </a:pPr>
            <a:r>
              <a:rPr lang="en-GB" sz="3200" b="1" kern="1200" dirty="0">
                <a:solidFill>
                  <a:srgbClr val="333333"/>
                </a:solidFill>
                <a:effectLst/>
                <a:latin typeface="Times New Roman" panose="02020603050405020304" pitchFamily="18" charset="0"/>
                <a:ea typeface="+mn-ea"/>
                <a:cs typeface="Times New Roman" panose="02020603050405020304" pitchFamily="18" charset="0"/>
              </a:rPr>
              <a:t>Regression Tree</a:t>
            </a:r>
            <a:endParaRPr lang="en-US" sz="3200" dirty="0">
              <a:effectLst/>
            </a:endParaRPr>
          </a:p>
        </p:txBody>
      </p:sp>
      <p:sp>
        <p:nvSpPr>
          <p:cNvPr id="4" name="Slide Number Placeholder 3">
            <a:extLst>
              <a:ext uri="{FF2B5EF4-FFF2-40B4-BE49-F238E27FC236}">
                <a16:creationId xmlns:a16="http://schemas.microsoft.com/office/drawing/2014/main" id="{484494E5-E20B-BE79-3AFB-CEFFE2633159}"/>
              </a:ext>
            </a:extLst>
          </p:cNvPr>
          <p:cNvSpPr>
            <a:spLocks noGrp="1"/>
          </p:cNvSpPr>
          <p:nvPr>
            <p:ph type="sldNum" sz="quarter" idx="12"/>
          </p:nvPr>
        </p:nvSpPr>
        <p:spPr/>
        <p:txBody>
          <a:bodyPr/>
          <a:lstStyle/>
          <a:p>
            <a:fld id="{1AE857E8-75B8-4E79-9BE4-543637998FAC}" type="slidenum">
              <a:rPr lang="en-CA" smtClean="0"/>
              <a:pPr/>
              <a:t>28</a:t>
            </a:fld>
            <a:endParaRPr lang="en-CA"/>
          </a:p>
        </p:txBody>
      </p:sp>
      <p:sp>
        <p:nvSpPr>
          <p:cNvPr id="5" name="TextBox 4">
            <a:extLst>
              <a:ext uri="{FF2B5EF4-FFF2-40B4-BE49-F238E27FC236}">
                <a16:creationId xmlns:a16="http://schemas.microsoft.com/office/drawing/2014/main" id="{650BB3FB-71F8-0313-DB89-B9940199FDDA}"/>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6" name="TextBox 5">
            <a:extLst>
              <a:ext uri="{FF2B5EF4-FFF2-40B4-BE49-F238E27FC236}">
                <a16:creationId xmlns:a16="http://schemas.microsoft.com/office/drawing/2014/main" id="{254AF722-2E5F-207B-F767-B7DFC886C985}"/>
              </a:ext>
            </a:extLst>
          </p:cNvPr>
          <p:cNvSpPr txBox="1"/>
          <p:nvPr/>
        </p:nvSpPr>
        <p:spPr>
          <a:xfrm>
            <a:off x="1703512" y="1844824"/>
            <a:ext cx="9577064" cy="2345322"/>
          </a:xfrm>
          <a:prstGeom prst="rect">
            <a:avLst/>
          </a:prstGeom>
          <a:noFill/>
        </p:spPr>
        <p:txBody>
          <a:bodyPr wrap="square">
            <a:spAutoFit/>
          </a:bodyPr>
          <a:lstStyle/>
          <a:p>
            <a:pPr algn="just">
              <a:lnSpc>
                <a:spcPct val="150000"/>
              </a:lnSpc>
            </a:pPr>
            <a:r>
              <a:rPr lang="en-US" sz="2000" b="1" dirty="0"/>
              <a:t>Applications of Regression Trees:</a:t>
            </a:r>
          </a:p>
          <a:p>
            <a:pPr algn="just">
              <a:lnSpc>
                <a:spcPct val="150000"/>
              </a:lnSpc>
              <a:buFont typeface="Arial" panose="020B0604020202020204" pitchFamily="34" charset="0"/>
              <a:buChar char="•"/>
            </a:pPr>
            <a:r>
              <a:rPr lang="en-US" sz="2000" b="1" dirty="0"/>
              <a:t>Financial Forecasting</a:t>
            </a:r>
            <a:r>
              <a:rPr lang="en-US" sz="2000" dirty="0"/>
              <a:t>: Predicting stock prices, housing prices, etc.</a:t>
            </a:r>
          </a:p>
          <a:p>
            <a:pPr algn="just">
              <a:lnSpc>
                <a:spcPct val="150000"/>
              </a:lnSpc>
              <a:buFont typeface="Arial" panose="020B0604020202020204" pitchFamily="34" charset="0"/>
              <a:buChar char="•"/>
            </a:pPr>
            <a:r>
              <a:rPr lang="en-US" sz="2000" b="1" dirty="0"/>
              <a:t>Environmental Modeling</a:t>
            </a:r>
            <a:r>
              <a:rPr lang="en-US" sz="2000" dirty="0"/>
              <a:t>: Predicting climate changes or pollution levels.</a:t>
            </a:r>
          </a:p>
          <a:p>
            <a:pPr algn="just">
              <a:lnSpc>
                <a:spcPct val="150000"/>
              </a:lnSpc>
              <a:buFont typeface="Arial" panose="020B0604020202020204" pitchFamily="34" charset="0"/>
              <a:buChar char="•"/>
            </a:pPr>
            <a:r>
              <a:rPr lang="en-US" sz="2000" b="1" dirty="0"/>
              <a:t>Healthcare</a:t>
            </a:r>
            <a:r>
              <a:rPr lang="en-US" sz="2000" dirty="0"/>
              <a:t>: Estimating patient outcomes, disease progression, etc.</a:t>
            </a:r>
          </a:p>
          <a:p>
            <a:pPr algn="just">
              <a:lnSpc>
                <a:spcPct val="150000"/>
              </a:lnSpc>
              <a:buFont typeface="Arial" panose="020B0604020202020204" pitchFamily="34" charset="0"/>
              <a:buChar char="•"/>
            </a:pPr>
            <a:r>
              <a:rPr lang="en-US" sz="2000" b="1" dirty="0"/>
              <a:t>Product Pricing</a:t>
            </a:r>
            <a:r>
              <a:rPr lang="en-US" sz="2000" dirty="0"/>
              <a:t>: Setting prices based on various product features and market conditions.</a:t>
            </a:r>
          </a:p>
        </p:txBody>
      </p:sp>
    </p:spTree>
    <p:extLst>
      <p:ext uri="{BB962C8B-B14F-4D97-AF65-F5344CB8AC3E}">
        <p14:creationId xmlns:p14="http://schemas.microsoft.com/office/powerpoint/2010/main" val="3061485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321"/>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Decision trees</a:t>
            </a:r>
          </a:p>
        </p:txBody>
      </p:sp>
      <p:sp>
        <p:nvSpPr>
          <p:cNvPr id="3" name="Content Placeholder 2"/>
          <p:cNvSpPr>
            <a:spLocks noGrp="1"/>
          </p:cNvSpPr>
          <p:nvPr>
            <p:ph idx="1"/>
          </p:nvPr>
        </p:nvSpPr>
        <p:spPr>
          <a:xfrm>
            <a:off x="838200" y="1253331"/>
            <a:ext cx="10515600" cy="4351338"/>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A method for approximating discrete-valued functions that is robust to noisy data and capable of learning disjunctive expressions</a:t>
            </a:r>
          </a:p>
          <a:p>
            <a:pPr algn="just">
              <a:lnSpc>
                <a:spcPct val="150000"/>
              </a:lnSpc>
            </a:pPr>
            <a:r>
              <a:rPr lang="en-US" dirty="0">
                <a:latin typeface="Times New Roman" panose="02020603050405020304" pitchFamily="18" charset="0"/>
                <a:cs typeface="Times New Roman" panose="02020603050405020304" pitchFamily="18" charset="0"/>
              </a:rPr>
              <a:t>ID3, ASSISTANT, C4.5, J48 (</a:t>
            </a:r>
            <a:r>
              <a:rPr lang="en-US" dirty="0" err="1">
                <a:latin typeface="Times New Roman" panose="02020603050405020304" pitchFamily="18" charset="0"/>
                <a:cs typeface="Times New Roman" panose="02020603050405020304" pitchFamily="18" charset="0"/>
              </a:rPr>
              <a:t>Weka</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Learn a completely expressive hypothesis space</a:t>
            </a:r>
          </a:p>
          <a:p>
            <a:pPr algn="just">
              <a:lnSpc>
                <a:spcPct val="150000"/>
              </a:lnSpc>
            </a:pPr>
            <a:r>
              <a:rPr lang="en-US" dirty="0">
                <a:latin typeface="Times New Roman" panose="02020603050405020304" pitchFamily="18" charset="0"/>
                <a:cs typeface="Times New Roman" panose="02020603050405020304" pitchFamily="18" charset="0"/>
              </a:rPr>
              <a:t>Inductive bias is a preference for smaller trees over larger ones</a:t>
            </a:r>
          </a:p>
        </p:txBody>
      </p:sp>
      <p:sp>
        <p:nvSpPr>
          <p:cNvPr id="5" name="TextBox 4">
            <a:extLst>
              <a:ext uri="{FF2B5EF4-FFF2-40B4-BE49-F238E27FC236}">
                <a16:creationId xmlns:a16="http://schemas.microsoft.com/office/drawing/2014/main" id="{28AA70A6-B7CB-2F69-0984-87C5F36E89A1}"/>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871641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086D5-8519-71DF-6E75-0EB68513C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ED147A-A061-387B-621C-BFC5797382B7}"/>
              </a:ext>
            </a:extLst>
          </p:cNvPr>
          <p:cNvSpPr>
            <a:spLocks noGrp="1"/>
          </p:cNvSpPr>
          <p:nvPr>
            <p:ph type="title"/>
          </p:nvPr>
        </p:nvSpPr>
        <p:spPr>
          <a:xfrm>
            <a:off x="843011" y="0"/>
            <a:ext cx="10515600" cy="1216963"/>
          </a:xfrm>
        </p:spPr>
        <p:txBody>
          <a:bodyPr>
            <a:normAutofit/>
          </a:bodyPr>
          <a:lstStyle/>
          <a:p>
            <a:pPr algn="ctr"/>
            <a:r>
              <a:rPr lang="en-GB" sz="3000" b="1" dirty="0">
                <a:latin typeface="Times New Roman" panose="02020603050405020304" pitchFamily="18" charset="0"/>
                <a:ea typeface="Calibri" charset="0"/>
                <a:cs typeface="Times New Roman" panose="02020603050405020304" pitchFamily="18" charset="0"/>
              </a:rPr>
              <a:t>Decision Boundary</a:t>
            </a:r>
            <a:endParaRPr lang="en-US" sz="3000" dirty="0"/>
          </a:p>
        </p:txBody>
      </p:sp>
      <p:sp>
        <p:nvSpPr>
          <p:cNvPr id="5" name="TextBox 4">
            <a:extLst>
              <a:ext uri="{FF2B5EF4-FFF2-40B4-BE49-F238E27FC236}">
                <a16:creationId xmlns:a16="http://schemas.microsoft.com/office/drawing/2014/main" id="{AAA3B769-4010-957B-07AC-9CCC955E231C}"/>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pic>
        <p:nvPicPr>
          <p:cNvPr id="8" name="Picture 7">
            <a:extLst>
              <a:ext uri="{FF2B5EF4-FFF2-40B4-BE49-F238E27FC236}">
                <a16:creationId xmlns:a16="http://schemas.microsoft.com/office/drawing/2014/main" id="{209EF071-984B-9114-1246-881D7FF2F5A8}"/>
              </a:ext>
            </a:extLst>
          </p:cNvPr>
          <p:cNvPicPr>
            <a:picLocks noChangeAspect="1"/>
          </p:cNvPicPr>
          <p:nvPr/>
        </p:nvPicPr>
        <p:blipFill>
          <a:blip r:embed="rId2"/>
          <a:stretch>
            <a:fillRect/>
          </a:stretch>
        </p:blipFill>
        <p:spPr>
          <a:xfrm>
            <a:off x="3575720" y="1573918"/>
            <a:ext cx="8326012" cy="4544059"/>
          </a:xfrm>
          <a:prstGeom prst="rect">
            <a:avLst/>
          </a:prstGeom>
        </p:spPr>
      </p:pic>
      <p:sp>
        <p:nvSpPr>
          <p:cNvPr id="9" name="Rectangle 1">
            <a:extLst>
              <a:ext uri="{FF2B5EF4-FFF2-40B4-BE49-F238E27FC236}">
                <a16:creationId xmlns:a16="http://schemas.microsoft.com/office/drawing/2014/main" id="{9B7BF9A3-DF64-D649-EE03-9E7857E40B15}"/>
              </a:ext>
            </a:extLst>
          </p:cNvPr>
          <p:cNvSpPr>
            <a:spLocks noChangeArrowheads="1"/>
          </p:cNvSpPr>
          <p:nvPr/>
        </p:nvSpPr>
        <p:spPr bwMode="auto">
          <a:xfrm>
            <a:off x="281641" y="835686"/>
            <a:ext cx="1137726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decision boundary</a:t>
            </a:r>
            <a:r>
              <a:rPr kumimoji="0" lang="en-US" altLang="en-US" sz="1800" b="0" i="0" u="none" strike="noStrike" cap="none" normalizeH="0" baseline="0" dirty="0">
                <a:ln>
                  <a:noFill/>
                </a:ln>
                <a:solidFill>
                  <a:schemeClr val="tx1"/>
                </a:solidFill>
                <a:effectLst/>
                <a:latin typeface="Arial" panose="020B0604020202020204" pitchFamily="34" charset="0"/>
              </a:rPr>
              <a:t> is a line or surface that separates data points into different classes in a classifier. It shows where the algorithm changes its prediction from one class to another based on the input features.</a:t>
            </a:r>
          </a:p>
        </p:txBody>
      </p:sp>
      <p:sp>
        <p:nvSpPr>
          <p:cNvPr id="13" name="TextBox 12">
            <a:extLst>
              <a:ext uri="{FF2B5EF4-FFF2-40B4-BE49-F238E27FC236}">
                <a16:creationId xmlns:a16="http://schemas.microsoft.com/office/drawing/2014/main" id="{0ED6E4E6-7253-82CF-F87F-2FC8DFF8AB3A}"/>
              </a:ext>
            </a:extLst>
          </p:cNvPr>
          <p:cNvSpPr txBox="1"/>
          <p:nvPr/>
        </p:nvSpPr>
        <p:spPr>
          <a:xfrm>
            <a:off x="407368" y="2406763"/>
            <a:ext cx="3456384" cy="2585323"/>
          </a:xfrm>
          <a:prstGeom prst="rect">
            <a:avLst/>
          </a:prstGeom>
          <a:noFill/>
        </p:spPr>
        <p:txBody>
          <a:bodyPr wrap="square">
            <a:spAutoFit/>
          </a:bodyPr>
          <a:lstStyle/>
          <a:p>
            <a:r>
              <a:rPr lang="en-US" b="1" dirty="0"/>
              <a:t>Types of Decision Boundaries</a:t>
            </a:r>
            <a:r>
              <a:rPr lang="en-US" dirty="0"/>
              <a:t>:</a:t>
            </a:r>
          </a:p>
          <a:p>
            <a:pPr>
              <a:buFont typeface="Arial" panose="020B0604020202020204" pitchFamily="34" charset="0"/>
              <a:buChar char="•"/>
            </a:pPr>
            <a:r>
              <a:rPr lang="en-US" b="1" dirty="0"/>
              <a:t>Linear</a:t>
            </a:r>
            <a:r>
              <a:rPr lang="en-US" dirty="0"/>
              <a:t>: A straight line or flat plane, used by algorithms like Logistic Regression or Linear Support Vector Machines (SVM).</a:t>
            </a:r>
          </a:p>
          <a:p>
            <a:pPr>
              <a:buFont typeface="Arial" panose="020B0604020202020204" pitchFamily="34" charset="0"/>
              <a:buChar char="•"/>
            </a:pPr>
            <a:r>
              <a:rPr lang="en-US" b="1" dirty="0"/>
              <a:t>Non-linear</a:t>
            </a:r>
            <a:r>
              <a:rPr lang="en-US" dirty="0"/>
              <a:t>: Curved or complex shapes, handled by algorithms like k-Nearest Neighbors, Decision Trees, or Neural Networks.</a:t>
            </a:r>
          </a:p>
        </p:txBody>
      </p:sp>
    </p:spTree>
    <p:extLst>
      <p:ext uri="{BB962C8B-B14F-4D97-AF65-F5344CB8AC3E}">
        <p14:creationId xmlns:p14="http://schemas.microsoft.com/office/powerpoint/2010/main" val="3679177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898"/>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Decision trees</a:t>
            </a:r>
          </a:p>
        </p:txBody>
      </p:sp>
      <p:sp>
        <p:nvSpPr>
          <p:cNvPr id="3" name="Content Placeholder 2"/>
          <p:cNvSpPr>
            <a:spLocks noGrp="1"/>
          </p:cNvSpPr>
          <p:nvPr>
            <p:ph idx="1"/>
          </p:nvPr>
        </p:nvSpPr>
        <p:spPr>
          <a:xfrm>
            <a:off x="838200" y="1143695"/>
            <a:ext cx="10515600" cy="4351338"/>
          </a:xfrm>
        </p:spPr>
        <p:txBody>
          <a:bodyPr>
            <a:normAutofit/>
          </a:bodyPr>
          <a:lstStyle/>
          <a:p>
            <a:r>
              <a:rPr lang="en-US" dirty="0">
                <a:latin typeface="Times New Roman" panose="02020603050405020304" pitchFamily="18" charset="0"/>
                <a:cs typeface="Times New Roman" panose="02020603050405020304" pitchFamily="18" charset="0"/>
              </a:rPr>
              <a:t>They classify instances by sorting them down the tree from the root to some leaf node</a:t>
            </a:r>
          </a:p>
          <a:p>
            <a:pPr lvl="1"/>
            <a:r>
              <a:rPr lang="en-US" dirty="0">
                <a:latin typeface="Times New Roman" panose="02020603050405020304" pitchFamily="18" charset="0"/>
                <a:cs typeface="Times New Roman" panose="02020603050405020304" pitchFamily="18" charset="0"/>
              </a:rPr>
              <a:t>Leaf node provides the classification of the instance</a:t>
            </a:r>
          </a:p>
          <a:p>
            <a:pPr algn="just">
              <a:lnSpc>
                <a:spcPct val="150000"/>
              </a:lnSpc>
            </a:pPr>
            <a:r>
              <a:rPr lang="en-US" dirty="0">
                <a:latin typeface="Times New Roman" panose="02020603050405020304" pitchFamily="18" charset="0"/>
                <a:cs typeface="Times New Roman" panose="02020603050405020304" pitchFamily="18" charset="0"/>
              </a:rPr>
              <a:t>Each node in the tree specifies a test of some attribute of the  instance, and each branch descending from that node corresponds to one of the possible values for this attribute</a:t>
            </a:r>
          </a:p>
        </p:txBody>
      </p:sp>
      <p:sp>
        <p:nvSpPr>
          <p:cNvPr id="4" name="Footer Placeholder 3"/>
          <p:cNvSpPr>
            <a:spLocks noGrp="1"/>
          </p:cNvSpPr>
          <p:nvPr>
            <p:ph type="ftr" sz="quarter" idx="11"/>
          </p:nvPr>
        </p:nvSpPr>
        <p:spPr/>
        <p:txBody>
          <a:bodyPr/>
          <a:lstStyle/>
          <a:p>
            <a:r>
              <a:rPr lang="en-US" sz="1800">
                <a:latin typeface="Times New Roman" panose="02020603050405020304" pitchFamily="18" charset="0"/>
                <a:cs typeface="Times New Roman" panose="02020603050405020304" pitchFamily="18" charset="0"/>
              </a:rPr>
              <a:t>(Quinlan 1986)</a:t>
            </a:r>
          </a:p>
        </p:txBody>
      </p:sp>
      <p:sp>
        <p:nvSpPr>
          <p:cNvPr id="5" name="TextBox 4">
            <a:extLst>
              <a:ext uri="{FF2B5EF4-FFF2-40B4-BE49-F238E27FC236}">
                <a16:creationId xmlns:a16="http://schemas.microsoft.com/office/drawing/2014/main" id="{4C3342E5-E52B-FADB-3FBC-079C64A61245}"/>
              </a:ext>
            </a:extLst>
          </p:cNvPr>
          <p:cNvSpPr txBox="1"/>
          <p:nvPr/>
        </p:nvSpPr>
        <p:spPr>
          <a:xfrm>
            <a:off x="2460171" y="6309320"/>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3688177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Decision trees</a:t>
            </a:r>
          </a:p>
        </p:txBody>
      </p:sp>
      <p:sp>
        <p:nvSpPr>
          <p:cNvPr id="3" name="Content Placeholder 2"/>
          <p:cNvSpPr>
            <a:spLocks noGrp="1"/>
          </p:cNvSpPr>
          <p:nvPr>
            <p:ph idx="1"/>
          </p:nvPr>
        </p:nvSpPr>
        <p:spPr/>
        <p:txBody>
          <a:bodyPr/>
          <a:lstStyle/>
          <a:p>
            <a:r>
              <a:rPr lang="en-US" dirty="0"/>
              <a:t>Disjunctions of conjunctions of constraints on the attribute values of instances</a:t>
            </a:r>
          </a:p>
          <a:p>
            <a:r>
              <a:rPr lang="en-US" dirty="0"/>
              <a:t>Each path from the root to a leaf corresponds to a conjunction of attribute tests</a:t>
            </a:r>
          </a:p>
          <a:p>
            <a:r>
              <a:rPr lang="en-US" dirty="0"/>
              <a:t>Tree itself to a disjunction of these conjunctions</a:t>
            </a:r>
          </a:p>
          <a:p>
            <a:endParaRPr lang="en-US" dirty="0"/>
          </a:p>
          <a:p>
            <a:endParaRPr lang="en-US" dirty="0"/>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8CD544C5-EFD0-B1EA-6D57-750EA14F244A}"/>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862641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A more complex decision tree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498" y="984322"/>
            <a:ext cx="9353549" cy="4889355"/>
          </a:xfrm>
        </p:spPr>
      </p:pic>
      <p:sp>
        <p:nvSpPr>
          <p:cNvPr id="5" name="Footer Placeholder 4"/>
          <p:cNvSpPr>
            <a:spLocks noGrp="1"/>
          </p:cNvSpPr>
          <p:nvPr>
            <p:ph type="ftr" sz="quarter" idx="11"/>
          </p:nvPr>
        </p:nvSpPr>
        <p:spPr/>
        <p:txBody>
          <a:bodyPr/>
          <a:lstStyle/>
          <a:p>
            <a:r>
              <a:rPr lang="en-US"/>
              <a:t>(Quinlan 1986)</a:t>
            </a:r>
          </a:p>
        </p:txBody>
      </p:sp>
      <p:sp>
        <p:nvSpPr>
          <p:cNvPr id="3" name="TextBox 2">
            <a:extLst>
              <a:ext uri="{FF2B5EF4-FFF2-40B4-BE49-F238E27FC236}">
                <a16:creationId xmlns:a16="http://schemas.microsoft.com/office/drawing/2014/main" id="{6E43735B-DC04-0DF0-F6AF-F03E668F3FBD}"/>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4273184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Decision trees – appropriate problems</a:t>
            </a:r>
          </a:p>
        </p:txBody>
      </p:sp>
      <p:sp>
        <p:nvSpPr>
          <p:cNvPr id="3" name="Content Placeholder 2"/>
          <p:cNvSpPr>
            <a:spLocks noGrp="1"/>
          </p:cNvSpPr>
          <p:nvPr>
            <p:ph idx="1"/>
          </p:nvPr>
        </p:nvSpPr>
        <p:spPr>
          <a:xfrm>
            <a:off x="1127448" y="1253331"/>
            <a:ext cx="10515600" cy="4351338"/>
          </a:xfrm>
        </p:spPr>
        <p:txBody>
          <a:bodyPr>
            <a:normAutofit fontScale="92500" lnSpcReduction="10000"/>
          </a:bodyPr>
          <a:lstStyle/>
          <a:p>
            <a:pPr algn="just">
              <a:lnSpc>
                <a:spcPct val="150000"/>
              </a:lnSpc>
            </a:pPr>
            <a:r>
              <a:rPr lang="en-US" dirty="0"/>
              <a:t>Attribute-value pairs</a:t>
            </a:r>
          </a:p>
          <a:p>
            <a:pPr lvl="1" algn="just">
              <a:lnSpc>
                <a:spcPct val="150000"/>
              </a:lnSpc>
            </a:pPr>
            <a:r>
              <a:rPr lang="en-US" dirty="0"/>
              <a:t>Fixed set of attributes and their values</a:t>
            </a:r>
          </a:p>
          <a:p>
            <a:pPr lvl="1" algn="just">
              <a:lnSpc>
                <a:spcPct val="150000"/>
              </a:lnSpc>
            </a:pPr>
            <a:r>
              <a:rPr lang="en-US" dirty="0"/>
              <a:t>Easiest is one it takes a small number of disjoint values</a:t>
            </a:r>
          </a:p>
          <a:p>
            <a:pPr lvl="2" algn="just">
              <a:lnSpc>
                <a:spcPct val="150000"/>
              </a:lnSpc>
            </a:pPr>
            <a:r>
              <a:rPr lang="en-US" dirty="0"/>
              <a:t>However, real valued attributes can be handled as well</a:t>
            </a:r>
          </a:p>
          <a:p>
            <a:pPr algn="just">
              <a:lnSpc>
                <a:spcPct val="150000"/>
              </a:lnSpc>
            </a:pPr>
            <a:r>
              <a:rPr lang="en-US" dirty="0"/>
              <a:t>Target function</a:t>
            </a:r>
          </a:p>
          <a:p>
            <a:pPr lvl="1" algn="just">
              <a:lnSpc>
                <a:spcPct val="150000"/>
              </a:lnSpc>
            </a:pPr>
            <a:r>
              <a:rPr lang="en-US" dirty="0"/>
              <a:t>Discrete output values</a:t>
            </a:r>
          </a:p>
          <a:p>
            <a:pPr lvl="2" algn="just">
              <a:lnSpc>
                <a:spcPct val="150000"/>
              </a:lnSpc>
            </a:pPr>
            <a:r>
              <a:rPr lang="en-US" dirty="0"/>
              <a:t>Boolean classification</a:t>
            </a:r>
          </a:p>
          <a:p>
            <a:pPr lvl="3" algn="just">
              <a:lnSpc>
                <a:spcPct val="150000"/>
              </a:lnSpc>
            </a:pPr>
            <a:r>
              <a:rPr lang="en-US" dirty="0"/>
              <a:t>However, can be extended to consider multiple outputs</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9D534E60-A5C7-F3A3-91F8-0FC70A889FB9}"/>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667915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05"/>
            <a:ext cx="10515600" cy="1325563"/>
          </a:xfrm>
        </p:spPr>
        <p:txBody>
          <a:bodyPr>
            <a:normAutofit/>
          </a:bodyPr>
          <a:lstStyle/>
          <a:p>
            <a:pPr algn="ctr"/>
            <a:r>
              <a:rPr lang="en-US" sz="3200" b="1" dirty="0">
                <a:latin typeface="Times New Roman" panose="02020603050405020304" pitchFamily="18" charset="0"/>
                <a:cs typeface="Times New Roman" panose="02020603050405020304" pitchFamily="18" charset="0"/>
              </a:rPr>
              <a:t>Decision trees – appropriate problems</a:t>
            </a:r>
          </a:p>
        </p:txBody>
      </p:sp>
      <p:sp>
        <p:nvSpPr>
          <p:cNvPr id="3" name="Content Placeholder 2"/>
          <p:cNvSpPr>
            <a:spLocks noGrp="1"/>
          </p:cNvSpPr>
          <p:nvPr>
            <p:ph idx="1"/>
          </p:nvPr>
        </p:nvSpPr>
        <p:spPr>
          <a:xfrm>
            <a:off x="1271464" y="1410952"/>
            <a:ext cx="10515600" cy="4351338"/>
          </a:xfrm>
        </p:spPr>
        <p:txBody>
          <a:bodyPr>
            <a:normAutofit fontScale="92500" lnSpcReduction="20000"/>
          </a:bodyPr>
          <a:lstStyle/>
          <a:p>
            <a:pPr algn="just">
              <a:lnSpc>
                <a:spcPct val="150000"/>
              </a:lnSpc>
            </a:pPr>
            <a:r>
              <a:rPr lang="en-US" dirty="0"/>
              <a:t>Disjunctive descriptions</a:t>
            </a:r>
          </a:p>
          <a:p>
            <a:pPr lvl="1" algn="just">
              <a:lnSpc>
                <a:spcPct val="150000"/>
              </a:lnSpc>
            </a:pPr>
            <a:r>
              <a:rPr lang="en-US" dirty="0"/>
              <a:t>Naturally represent disjunctive expressions</a:t>
            </a:r>
          </a:p>
          <a:p>
            <a:pPr algn="just">
              <a:lnSpc>
                <a:spcPct val="150000"/>
              </a:lnSpc>
            </a:pPr>
            <a:r>
              <a:rPr lang="en-US" dirty="0"/>
              <a:t>Noisy training data</a:t>
            </a:r>
          </a:p>
          <a:p>
            <a:pPr lvl="1" algn="just">
              <a:lnSpc>
                <a:spcPct val="150000"/>
              </a:lnSpc>
            </a:pPr>
            <a:r>
              <a:rPr lang="en-US" dirty="0"/>
              <a:t>Robust to errors </a:t>
            </a:r>
          </a:p>
          <a:p>
            <a:pPr lvl="2" algn="just">
              <a:lnSpc>
                <a:spcPct val="150000"/>
              </a:lnSpc>
            </a:pPr>
            <a:r>
              <a:rPr lang="en-US" dirty="0"/>
              <a:t>Errors in classifications of the training examples</a:t>
            </a:r>
          </a:p>
          <a:p>
            <a:pPr lvl="2" algn="just">
              <a:lnSpc>
                <a:spcPct val="150000"/>
              </a:lnSpc>
            </a:pPr>
            <a:r>
              <a:rPr lang="en-US" dirty="0"/>
              <a:t>Errors in attribute values</a:t>
            </a:r>
          </a:p>
          <a:p>
            <a:pPr algn="just">
              <a:lnSpc>
                <a:spcPct val="150000"/>
              </a:lnSpc>
            </a:pPr>
            <a:r>
              <a:rPr lang="en-US" dirty="0"/>
              <a:t>Missing attribute values</a:t>
            </a:r>
          </a:p>
          <a:p>
            <a:pPr lvl="1" algn="just">
              <a:lnSpc>
                <a:spcPct val="150000"/>
              </a:lnSpc>
            </a:pPr>
            <a:r>
              <a:rPr lang="en-US" dirty="0"/>
              <a:t>Some of the attribute values are missing</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8DD4C214-7DA2-F1FB-A505-4D8A283FFA36}"/>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3782822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Decision trees – example problems</a:t>
            </a:r>
          </a:p>
        </p:txBody>
      </p:sp>
      <p:sp>
        <p:nvSpPr>
          <p:cNvPr id="3" name="Content Placeholder 2"/>
          <p:cNvSpPr>
            <a:spLocks noGrp="1"/>
          </p:cNvSpPr>
          <p:nvPr>
            <p:ph idx="1"/>
          </p:nvPr>
        </p:nvSpPr>
        <p:spPr/>
        <p:txBody>
          <a:bodyPr/>
          <a:lstStyle/>
          <a:p>
            <a:r>
              <a:rPr lang="en-US" dirty="0"/>
              <a:t>Learning to classify medical patients by their disease</a:t>
            </a:r>
          </a:p>
          <a:p>
            <a:r>
              <a:rPr lang="en-US" dirty="0"/>
              <a:t>Equipment malfunctions by their cause</a:t>
            </a:r>
          </a:p>
          <a:p>
            <a:r>
              <a:rPr lang="en-US" dirty="0"/>
              <a:t>Loan applicants by their likelihood of defaulting on payments</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B3D6B4B3-E3E8-4F34-8A31-17186A6A4FFD}"/>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2077649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9290"/>
            <a:ext cx="10515600" cy="1325563"/>
          </a:xfrm>
        </p:spPr>
        <p:txBody>
          <a:bodyPr>
            <a:normAutofit/>
          </a:bodyPr>
          <a:lstStyle/>
          <a:p>
            <a:r>
              <a:rPr lang="en-US" sz="3200" b="1" dirty="0"/>
              <a:t>Decision trees – the algorithm</a:t>
            </a:r>
          </a:p>
        </p:txBody>
      </p:sp>
      <p:sp>
        <p:nvSpPr>
          <p:cNvPr id="3" name="Content Placeholder 2"/>
          <p:cNvSpPr>
            <a:spLocks noGrp="1"/>
          </p:cNvSpPr>
          <p:nvPr>
            <p:ph idx="1"/>
          </p:nvPr>
        </p:nvSpPr>
        <p:spPr>
          <a:xfrm>
            <a:off x="911424" y="1362952"/>
            <a:ext cx="10515600" cy="4351338"/>
          </a:xfrm>
        </p:spPr>
        <p:txBody>
          <a:bodyPr>
            <a:normAutofit/>
          </a:bodyPr>
          <a:lstStyle/>
          <a:p>
            <a:pPr algn="just">
              <a:lnSpc>
                <a:spcPct val="150000"/>
              </a:lnSpc>
            </a:pPr>
            <a:r>
              <a:rPr lang="en-US" dirty="0"/>
              <a:t>Top-down greedy search through space of possible decision trees</a:t>
            </a:r>
          </a:p>
          <a:p>
            <a:pPr algn="just">
              <a:lnSpc>
                <a:spcPct val="150000"/>
              </a:lnSpc>
            </a:pPr>
            <a:r>
              <a:rPr lang="en-US" dirty="0"/>
              <a:t>The algorithm constructs the tree</a:t>
            </a:r>
          </a:p>
          <a:p>
            <a:pPr lvl="1" algn="just">
              <a:lnSpc>
                <a:spcPct val="150000"/>
              </a:lnSpc>
            </a:pPr>
            <a:r>
              <a:rPr lang="en-US" dirty="0"/>
              <a:t>“Which attribute should be tested at the root of the tree?”</a:t>
            </a:r>
          </a:p>
          <a:p>
            <a:pPr lvl="2" algn="just">
              <a:lnSpc>
                <a:spcPct val="150000"/>
              </a:lnSpc>
            </a:pPr>
            <a:r>
              <a:rPr lang="en-US" dirty="0"/>
              <a:t>Each instance attribute is evaluated using a statistical test to determine how well it alone classifies the training examples</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5C75147D-FF00-1ED0-7CED-4B45E2B05D1B}"/>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043782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23"/>
            <a:ext cx="10515600" cy="1325563"/>
          </a:xfrm>
        </p:spPr>
        <p:txBody>
          <a:bodyPr>
            <a:normAutofit/>
          </a:bodyPr>
          <a:lstStyle/>
          <a:p>
            <a:pPr algn="ctr"/>
            <a:r>
              <a:rPr lang="en-US" sz="3200" b="1" dirty="0"/>
              <a:t>Decision trees – the algorithm</a:t>
            </a:r>
          </a:p>
        </p:txBody>
      </p:sp>
      <p:sp>
        <p:nvSpPr>
          <p:cNvPr id="3" name="Content Placeholder 2"/>
          <p:cNvSpPr>
            <a:spLocks noGrp="1"/>
          </p:cNvSpPr>
          <p:nvPr>
            <p:ph idx="1"/>
          </p:nvPr>
        </p:nvSpPr>
        <p:spPr>
          <a:xfrm>
            <a:off x="838200" y="1253331"/>
            <a:ext cx="10515600" cy="4351338"/>
          </a:xfrm>
        </p:spPr>
        <p:txBody>
          <a:bodyPr/>
          <a:lstStyle/>
          <a:p>
            <a:pPr lvl="1" algn="just">
              <a:lnSpc>
                <a:spcPct val="150000"/>
              </a:lnSpc>
            </a:pPr>
            <a:r>
              <a:rPr lang="en-US" dirty="0"/>
              <a:t>A descendent of the root node is then created for each possible value of this attribute</a:t>
            </a:r>
          </a:p>
          <a:p>
            <a:pPr lvl="2" algn="just">
              <a:lnSpc>
                <a:spcPct val="150000"/>
              </a:lnSpc>
            </a:pPr>
            <a:r>
              <a:rPr lang="en-US" dirty="0"/>
              <a:t>Training examples are sorted to the appropriate descendant node (i.e., down the branch corresponding to the example’s value for this attribute)</a:t>
            </a:r>
          </a:p>
          <a:p>
            <a:pPr lvl="1" algn="just">
              <a:lnSpc>
                <a:spcPct val="150000"/>
              </a:lnSpc>
            </a:pPr>
            <a:r>
              <a:rPr lang="en-US" dirty="0"/>
              <a:t>The entire process is then repeated using the training examples associated with each descendant node to select the best attribute to test at that point in the tree</a:t>
            </a:r>
          </a:p>
          <a:p>
            <a:pPr lvl="1" algn="just">
              <a:lnSpc>
                <a:spcPct val="150000"/>
              </a:lnSpc>
            </a:pPr>
            <a:r>
              <a:rPr lang="en-US" dirty="0"/>
              <a:t>Greedy approach with no backtracking</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B03D7540-7C5F-280A-A392-B1BBA4317F13}"/>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1262396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Which attribute is the best classifier?</a:t>
            </a:r>
          </a:p>
        </p:txBody>
      </p:sp>
      <p:sp>
        <p:nvSpPr>
          <p:cNvPr id="3" name="Content Placeholder 2"/>
          <p:cNvSpPr>
            <a:spLocks noGrp="1"/>
          </p:cNvSpPr>
          <p:nvPr>
            <p:ph idx="1"/>
          </p:nvPr>
        </p:nvSpPr>
        <p:spPr>
          <a:xfrm>
            <a:off x="838200" y="1124744"/>
            <a:ext cx="10515600" cy="4351338"/>
          </a:xfrm>
        </p:spPr>
        <p:txBody>
          <a:bodyPr/>
          <a:lstStyle/>
          <a:p>
            <a:pPr>
              <a:lnSpc>
                <a:spcPct val="150000"/>
              </a:lnSpc>
            </a:pPr>
            <a:r>
              <a:rPr lang="en-US" dirty="0"/>
              <a:t>Selection of the best attribute at each node is the key problem to be solved while creating the tree</a:t>
            </a:r>
          </a:p>
          <a:p>
            <a:pPr lvl="1">
              <a:lnSpc>
                <a:spcPct val="150000"/>
              </a:lnSpc>
            </a:pPr>
            <a:r>
              <a:rPr lang="en-US" dirty="0"/>
              <a:t>How to measure the “goodness” of an attribute?</a:t>
            </a:r>
          </a:p>
          <a:p>
            <a:pPr lvl="2">
              <a:lnSpc>
                <a:spcPct val="150000"/>
              </a:lnSpc>
            </a:pPr>
            <a:r>
              <a:rPr lang="en-US" i="1" dirty="0">
                <a:solidFill>
                  <a:srgbClr val="FF0000"/>
                </a:solidFill>
              </a:rPr>
              <a:t>information gain</a:t>
            </a:r>
            <a:endParaRPr lang="en-US" dirty="0"/>
          </a:p>
          <a:p>
            <a:pPr lvl="3">
              <a:lnSpc>
                <a:spcPct val="150000"/>
              </a:lnSpc>
            </a:pPr>
            <a:r>
              <a:rPr lang="en-US" dirty="0"/>
              <a:t>Measures how well a given attribute separates the training examples according to their target classification </a:t>
            </a:r>
          </a:p>
          <a:p>
            <a:pPr lvl="2">
              <a:lnSpc>
                <a:spcPct val="150000"/>
              </a:lnSpc>
            </a:pPr>
            <a:r>
              <a:rPr lang="en-US" dirty="0"/>
              <a:t>The algorithm uses it to select among the candidate attribute at each step while building the tree</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B728AD7C-28F2-2B88-544B-D9C37DF62C15}"/>
              </a:ext>
            </a:extLst>
          </p:cNvPr>
          <p:cNvSpPr txBox="1"/>
          <p:nvPr/>
        </p:nvSpPr>
        <p:spPr>
          <a:xfrm>
            <a:off x="2532179"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1727260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pPr algn="ctr"/>
            <a:r>
              <a:rPr lang="en-US" sz="3200" b="1" dirty="0"/>
              <a:t>Entropy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80728"/>
                <a:ext cx="10515600" cy="4351338"/>
              </a:xfrm>
            </p:spPr>
            <p:txBody>
              <a:bodyPr>
                <a:normAutofit lnSpcReduction="10000"/>
              </a:bodyPr>
              <a:lstStyle/>
              <a:p>
                <a:pPr>
                  <a:lnSpc>
                    <a:spcPct val="150000"/>
                  </a:lnSpc>
                </a:pPr>
                <a:r>
                  <a:rPr lang="en-US" dirty="0"/>
                  <a:t>Entropy measures homogeneity of examples</a:t>
                </a:r>
              </a:p>
              <a:p>
                <a:pPr lvl="1">
                  <a:lnSpc>
                    <a:spcPct val="150000"/>
                  </a:lnSpc>
                </a:pPr>
                <a:r>
                  <a:rPr lang="en-US" dirty="0"/>
                  <a:t>(</a:t>
                </a:r>
                <a:r>
                  <a:rPr lang="en-US" dirty="0" err="1"/>
                  <a:t>im</a:t>
                </a:r>
                <a:r>
                  <a:rPr lang="en-US" dirty="0"/>
                  <a:t>)purity of an arbitrary collection of examples</a:t>
                </a:r>
              </a:p>
              <a:p>
                <a:pPr lvl="1">
                  <a:lnSpc>
                    <a:spcPct val="150000"/>
                  </a:lnSpc>
                </a:pPr>
                <a:r>
                  <a:rPr lang="en-US" dirty="0"/>
                  <a:t>Given a collection </a:t>
                </a:r>
                <a14:m>
                  <m:oMath xmlns:m="http://schemas.openxmlformats.org/officeDocument/2006/math">
                    <m:r>
                      <a:rPr lang="en-US" b="0" i="1" smtClean="0">
                        <a:latin typeface="Cambria Math"/>
                      </a:rPr>
                      <m:t>𝑆</m:t>
                    </m:r>
                  </m:oMath>
                </a14:m>
                <a:r>
                  <a:rPr lang="en-US" dirty="0"/>
                  <a:t>, containing positive and negative examples of some target concept, the entropy of </a:t>
                </a:r>
                <a14:m>
                  <m:oMath xmlns:m="http://schemas.openxmlformats.org/officeDocument/2006/math">
                    <m:r>
                      <a:rPr lang="en-US" b="0" i="1" smtClean="0">
                        <a:latin typeface="Cambria Math"/>
                      </a:rPr>
                      <m:t>𝑆</m:t>
                    </m:r>
                  </m:oMath>
                </a14:m>
                <a:r>
                  <a:rPr lang="en-US" dirty="0"/>
                  <a:t> relative to this </a:t>
                </a:r>
                <a:r>
                  <a:rPr lang="en-US" dirty="0" err="1"/>
                  <a:t>boolean</a:t>
                </a:r>
                <a:r>
                  <a:rPr lang="en-US" dirty="0"/>
                  <a:t> classification is </a:t>
                </a:r>
                <a14:m>
                  <m:oMath xmlns:m="http://schemas.openxmlformats.org/officeDocument/2006/math">
                    <m:r>
                      <a:rPr lang="en-US" b="0" i="1" smtClean="0">
                        <a:latin typeface="Cambria Math"/>
                      </a:rPr>
                      <m:t>𝐸𝑛𝑡𝑟𝑜𝑝𝑦</m:t>
                    </m:r>
                    <m:d>
                      <m:dPr>
                        <m:ctrlPr>
                          <a:rPr lang="en-US" b="0" i="1" smtClean="0">
                            <a:latin typeface="Cambria Math" panose="02040503050406030204" pitchFamily="18" charset="0"/>
                          </a:rPr>
                        </m:ctrlPr>
                      </m:dPr>
                      <m:e>
                        <m:r>
                          <a:rPr lang="en-US" b="0" i="1" smtClean="0">
                            <a:latin typeface="Cambria Math"/>
                          </a:rPr>
                          <m:t>𝑆</m:t>
                        </m:r>
                      </m:e>
                    </m:d>
                    <m:r>
                      <a:rPr lang="en-US" b="0" i="1" smtClean="0">
                        <a:latin typeface="Cambria Math"/>
                      </a:rPr>
                      <m:t> </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m:t>
                        </m:r>
                      </m:sub>
                    </m:sSub>
                    <m:func>
                      <m:funcPr>
                        <m:ctrlPr>
                          <a:rPr lang="en-US" b="0" i="1" smtClean="0">
                            <a:latin typeface="Cambria Math" panose="02040503050406030204" pitchFamily="18" charset="0"/>
                            <a:ea typeface="Cambria Math"/>
                          </a:rPr>
                        </m:ctrlPr>
                      </m:funcPr>
                      <m:fName>
                        <m:sSub>
                          <m:sSubPr>
                            <m:ctrlPr>
                              <a:rPr lang="en-US" b="0" i="1" smtClean="0">
                                <a:latin typeface="Cambria Math" panose="02040503050406030204" pitchFamily="18" charset="0"/>
                                <a:ea typeface="Cambria Math"/>
                              </a:rPr>
                            </m:ctrlPr>
                          </m:sSubPr>
                          <m:e>
                            <m:r>
                              <m:rPr>
                                <m:sty m:val="p"/>
                              </m:rPr>
                              <a:rPr lang="en-US" b="0" i="0" smtClean="0">
                                <a:latin typeface="Cambria Math"/>
                                <a:ea typeface="Cambria Math"/>
                              </a:rPr>
                              <m:t>log</m:t>
                            </m:r>
                          </m:e>
                          <m:sub>
                            <m:r>
                              <a:rPr lang="en-US" b="0" i="1" smtClean="0">
                                <a:latin typeface="Cambria Math"/>
                                <a:ea typeface="Cambria Math"/>
                              </a:rPr>
                              <m:t>2</m:t>
                            </m:r>
                          </m:sub>
                        </m:sSub>
                      </m:fName>
                      <m:e>
                        <m:sSub>
                          <m:sSubPr>
                            <m:ctrlPr>
                              <a:rPr lang="en-US" b="0"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m:t>
                            </m:r>
                          </m:sub>
                        </m:sSub>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m:t>
                            </m:r>
                          </m:sub>
                        </m:sSub>
                        <m:func>
                          <m:funcPr>
                            <m:ctrlPr>
                              <a:rPr lang="en-US" b="0" i="1" smtClean="0">
                                <a:latin typeface="Cambria Math" panose="02040503050406030204" pitchFamily="18" charset="0"/>
                                <a:ea typeface="Cambria Math"/>
                              </a:rPr>
                            </m:ctrlPr>
                          </m:funcPr>
                          <m:fName>
                            <m:sSub>
                              <m:sSubPr>
                                <m:ctrlPr>
                                  <a:rPr lang="en-US" b="0" i="1" smtClean="0">
                                    <a:latin typeface="Cambria Math" panose="02040503050406030204" pitchFamily="18" charset="0"/>
                                    <a:ea typeface="Cambria Math"/>
                                  </a:rPr>
                                </m:ctrlPr>
                              </m:sSubPr>
                              <m:e>
                                <m:r>
                                  <m:rPr>
                                    <m:sty m:val="p"/>
                                  </m:rPr>
                                  <a:rPr lang="en-US" b="0" i="0" smtClean="0">
                                    <a:latin typeface="Cambria Math"/>
                                    <a:ea typeface="Cambria Math"/>
                                  </a:rPr>
                                  <m:t>log</m:t>
                                </m:r>
                              </m:e>
                              <m:sub>
                                <m:r>
                                  <a:rPr lang="en-US" b="0" i="1" smtClean="0">
                                    <a:latin typeface="Cambria Math"/>
                                    <a:ea typeface="Cambria Math"/>
                                  </a:rPr>
                                  <m:t>2</m:t>
                                </m:r>
                              </m:sub>
                            </m:sSub>
                          </m:fName>
                          <m:e>
                            <m:sSub>
                              <m:sSubPr>
                                <m:ctrlPr>
                                  <a:rPr lang="en-US" b="0"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m:t>
                                </m:r>
                              </m:sub>
                            </m:sSub>
                          </m:e>
                        </m:func>
                      </m:e>
                    </m:func>
                  </m:oMath>
                </a14:m>
                <a:endParaRPr lang="en-US" dirty="0"/>
              </a:p>
              <a:p>
                <a:pPr lvl="2">
                  <a:lnSpc>
                    <a:spcPct val="150000"/>
                  </a:lnSpc>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𝑝</m:t>
                        </m:r>
                      </m:e>
                      <m:sub>
                        <m:r>
                          <a:rPr lang="en-US" i="1" smtClean="0">
                            <a:latin typeface="Cambria Math"/>
                            <a:ea typeface="Cambria Math"/>
                          </a:rPr>
                          <m:t>⊕</m:t>
                        </m:r>
                      </m:sub>
                    </m:sSub>
                  </m:oMath>
                </a14:m>
                <a:r>
                  <a:rPr lang="en-US" dirty="0"/>
                  <a:t> is the proportion of positive examples in </a:t>
                </a:r>
                <a14:m>
                  <m:oMath xmlns:m="http://schemas.openxmlformats.org/officeDocument/2006/math">
                    <m:r>
                      <a:rPr lang="en-US" b="0" i="1" smtClean="0">
                        <a:latin typeface="Cambria Math"/>
                      </a:rPr>
                      <m:t>𝑆</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𝑝</m:t>
                        </m:r>
                      </m:e>
                      <m:sub>
                        <m:r>
                          <a:rPr lang="en-US" i="1" smtClean="0">
                            <a:latin typeface="Cambria Math"/>
                            <a:ea typeface="Cambria Math"/>
                          </a:rPr>
                          <m:t>⊖</m:t>
                        </m:r>
                      </m:sub>
                    </m:sSub>
                  </m:oMath>
                </a14:m>
                <a:r>
                  <a:rPr lang="en-US" dirty="0"/>
                  <a:t> is the proportion of negative examples in </a:t>
                </a:r>
                <a14:m>
                  <m:oMath xmlns:m="http://schemas.openxmlformats.org/officeDocument/2006/math">
                    <m:r>
                      <a:rPr lang="en-US" b="0" i="1" smtClean="0">
                        <a:latin typeface="Cambria Math"/>
                      </a:rPr>
                      <m:t>𝑆</m:t>
                    </m:r>
                  </m:oMath>
                </a14:m>
                <a:endParaRPr lang="en-US" dirty="0"/>
              </a:p>
              <a:p>
                <a:pPr lvl="3">
                  <a:lnSpc>
                    <a:spcPct val="150000"/>
                  </a:lnSpc>
                </a:pPr>
                <a14:m>
                  <m:oMath xmlns:m="http://schemas.openxmlformats.org/officeDocument/2006/math">
                    <m:r>
                      <a:rPr lang="en-US" b="0" i="1" smtClean="0">
                        <a:latin typeface="Cambria Math"/>
                      </a:rPr>
                      <m:t>0</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0</m:t>
                        </m:r>
                      </m:e>
                    </m:func>
                  </m:oMath>
                </a14:m>
                <a:r>
                  <a:rPr lang="en-US" dirty="0"/>
                  <a:t> is defined as </a:t>
                </a:r>
                <a14:m>
                  <m:oMath xmlns:m="http://schemas.openxmlformats.org/officeDocument/2006/math">
                    <m:r>
                      <a:rPr lang="en-US" b="0" i="1" smtClean="0">
                        <a:latin typeface="Cambria Math"/>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80728"/>
                <a:ext cx="10515600" cy="4351338"/>
              </a:xfrm>
              <a:blipFill>
                <a:blip r:embed="rId2"/>
                <a:stretch>
                  <a:fillRect l="-1043"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BCCFE26C-0FA9-0446-D5A6-17CC45C494B2}"/>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169386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3DD68-9686-D76A-9002-985F1BDA9C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4AC829-2025-648B-84DC-7D14ACC71B06}"/>
              </a:ext>
            </a:extLst>
          </p:cNvPr>
          <p:cNvSpPr>
            <a:spLocks noGrp="1"/>
          </p:cNvSpPr>
          <p:nvPr>
            <p:ph type="title"/>
          </p:nvPr>
        </p:nvSpPr>
        <p:spPr>
          <a:xfrm>
            <a:off x="843011" y="-108600"/>
            <a:ext cx="10515600" cy="1325563"/>
          </a:xfrm>
        </p:spPr>
        <p:txBody>
          <a:bodyPr>
            <a:normAutofit/>
          </a:bodyPr>
          <a:lstStyle/>
          <a:p>
            <a:pPr algn="ctr"/>
            <a:r>
              <a:rPr lang="en-GB" sz="3000" b="1" dirty="0">
                <a:latin typeface="Times New Roman" panose="02020603050405020304" pitchFamily="18" charset="0"/>
                <a:ea typeface="Calibri" charset="0"/>
                <a:cs typeface="Times New Roman" panose="02020603050405020304" pitchFamily="18" charset="0"/>
              </a:rPr>
              <a:t>Train/Test Splits</a:t>
            </a:r>
            <a:endParaRPr lang="en-US" sz="3000" dirty="0"/>
          </a:p>
        </p:txBody>
      </p:sp>
      <p:sp>
        <p:nvSpPr>
          <p:cNvPr id="5" name="TextBox 4">
            <a:extLst>
              <a:ext uri="{FF2B5EF4-FFF2-40B4-BE49-F238E27FC236}">
                <a16:creationId xmlns:a16="http://schemas.microsoft.com/office/drawing/2014/main" id="{C51F8931-4D20-FC71-44B9-BBF368A2B1A9}"/>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8" name="Rectangle 3">
            <a:extLst>
              <a:ext uri="{FF2B5EF4-FFF2-40B4-BE49-F238E27FC236}">
                <a16:creationId xmlns:a16="http://schemas.microsoft.com/office/drawing/2014/main" id="{991A84B9-4C02-CA0C-805B-16586E1AF7B3}"/>
              </a:ext>
            </a:extLst>
          </p:cNvPr>
          <p:cNvSpPr>
            <a:spLocks noChangeArrowheads="1"/>
          </p:cNvSpPr>
          <p:nvPr/>
        </p:nvSpPr>
        <p:spPr bwMode="auto">
          <a:xfrm>
            <a:off x="120031" y="554181"/>
            <a:ext cx="7128097" cy="585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lnSpc>
                <a:spcPct val="150000"/>
              </a:lnSpc>
              <a:spcBef>
                <a:spcPct val="0"/>
              </a:spcBef>
              <a:spcAft>
                <a:spcPct val="0"/>
              </a:spcAft>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What is Train-Test Split?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Divides the dataset into:</a:t>
            </a: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Set</a:t>
            </a:r>
            <a:r>
              <a:rPr kumimoji="0" lang="en-US" altLang="en-US" sz="1800" b="0" i="0" u="none" strike="noStrike" cap="none" normalizeH="0" baseline="0" dirty="0">
                <a:ln>
                  <a:noFill/>
                </a:ln>
                <a:solidFill>
                  <a:schemeClr val="tx1"/>
                </a:solidFill>
                <a:effectLst/>
                <a:latin typeface="Arial" panose="020B0604020202020204" pitchFamily="34" charset="0"/>
              </a:rPr>
              <a:t>: Used to train the model.</a:t>
            </a: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Set</a:t>
            </a:r>
            <a:r>
              <a:rPr kumimoji="0" lang="en-US" altLang="en-US" sz="1800" b="0" i="0" u="none" strike="noStrike" cap="none" normalizeH="0" baseline="0" dirty="0">
                <a:ln>
                  <a:noFill/>
                </a:ln>
                <a:solidFill>
                  <a:schemeClr val="tx1"/>
                </a:solidFill>
                <a:effectLst/>
                <a:latin typeface="Arial" panose="020B0604020202020204" pitchFamily="34" charset="0"/>
              </a:rPr>
              <a:t>: Used to evaluate performance on unseen data.</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80:20</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70:30</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75:25</a:t>
            </a:r>
            <a:r>
              <a:rPr kumimoji="0" lang="en-US" altLang="en-US" sz="1800" b="0" i="0" u="none" strike="noStrike" cap="none" normalizeH="0" baseline="0" dirty="0">
                <a:ln>
                  <a:noFill/>
                </a:ln>
                <a:solidFill>
                  <a:schemeClr val="tx1"/>
                </a:solidFill>
                <a:effectLst/>
                <a:latin typeface="Arial" panose="020B0604020202020204" pitchFamily="34" charset="0"/>
              </a:rPr>
              <a:t>, depending on the dataset size.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Why it’s Important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Prevents the model from memorizing the data instead of learning patterns.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an unbiased measure of the model’s performance.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Shuffling and Stratification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Shuffling</a:t>
            </a:r>
            <a:r>
              <a:rPr kumimoji="0" lang="en-US" altLang="en-US" sz="1800" b="0" i="0" u="none" strike="noStrike" cap="none" normalizeH="0" baseline="0" dirty="0">
                <a:ln>
                  <a:noFill/>
                </a:ln>
                <a:solidFill>
                  <a:schemeClr val="tx1"/>
                </a:solidFill>
                <a:effectLst/>
                <a:latin typeface="Arial" panose="020B0604020202020204" pitchFamily="34" charset="0"/>
              </a:rPr>
              <a:t>: Randomly reorder data before splitting to avoid bias.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Stratified Splits</a:t>
            </a:r>
            <a:r>
              <a:rPr kumimoji="0" lang="en-US" altLang="en-US" sz="1800" b="0" i="0" u="none" strike="noStrike" cap="none" normalizeH="0" baseline="0" dirty="0">
                <a:ln>
                  <a:noFill/>
                </a:ln>
                <a:solidFill>
                  <a:schemeClr val="tx1"/>
                </a:solidFill>
                <a:effectLst/>
                <a:latin typeface="Arial" panose="020B0604020202020204" pitchFamily="34" charset="0"/>
              </a:rPr>
              <a:t>: Maintain the same class distribution in training and test sets (important for imbalanced datasets).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6869" name="Picture 5" descr="Diagram of train-test split">
            <a:extLst>
              <a:ext uri="{FF2B5EF4-FFF2-40B4-BE49-F238E27FC236}">
                <a16:creationId xmlns:a16="http://schemas.microsoft.com/office/drawing/2014/main" id="{74546968-FC96-3D30-90A0-C8D197F37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128" y="1128095"/>
            <a:ext cx="4889300" cy="1187401"/>
          </a:xfrm>
          <a:prstGeom prst="rect">
            <a:avLst/>
          </a:prstGeom>
          <a:noFill/>
          <a:extLst>
            <a:ext uri="{909E8E84-426E-40DD-AFC4-6F175D3DCCD1}">
              <a14:hiddenFill xmlns:a14="http://schemas.microsoft.com/office/drawing/2010/main">
                <a:solidFill>
                  <a:srgbClr val="FFFFFF"/>
                </a:solidFill>
              </a14:hiddenFill>
            </a:ext>
          </a:extLst>
        </p:spPr>
      </p:pic>
      <p:pic>
        <p:nvPicPr>
          <p:cNvPr id="36871" name="Picture 7" descr="diagram of train-validation-test split">
            <a:extLst>
              <a:ext uri="{FF2B5EF4-FFF2-40B4-BE49-F238E27FC236}">
                <a16:creationId xmlns:a16="http://schemas.microsoft.com/office/drawing/2014/main" id="{8A574BCF-F14D-0DE5-3BD0-B5A5F3D164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005" y="3284983"/>
            <a:ext cx="4877964" cy="2160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078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334"/>
            <a:ext cx="10515600" cy="1325563"/>
          </a:xfrm>
        </p:spPr>
        <p:txBody>
          <a:bodyPr>
            <a:normAutofit/>
          </a:bodyPr>
          <a:lstStyle/>
          <a:p>
            <a:pPr algn="ctr"/>
            <a:r>
              <a:rPr lang="en-US" sz="3200" b="1" dirty="0"/>
              <a:t>Entropy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24744"/>
                <a:ext cx="10515600" cy="4351338"/>
              </a:xfrm>
            </p:spPr>
            <p:txBody>
              <a:bodyPr/>
              <a:lstStyle/>
              <a:p>
                <a:pPr>
                  <a:lnSpc>
                    <a:spcPct val="150000"/>
                  </a:lnSpc>
                </a:pPr>
                <a:r>
                  <a:rPr lang="en-US" dirty="0"/>
                  <a:t>Suppose </a:t>
                </a:r>
                <a14:m>
                  <m:oMath xmlns:m="http://schemas.openxmlformats.org/officeDocument/2006/math">
                    <m:r>
                      <a:rPr lang="en-US" b="0" i="1" smtClean="0">
                        <a:latin typeface="Cambria Math"/>
                      </a:rPr>
                      <m:t>𝑆</m:t>
                    </m:r>
                  </m:oMath>
                </a14:m>
                <a:r>
                  <a:rPr lang="en-US" dirty="0"/>
                  <a:t> is a collection of 14 examples of some </a:t>
                </a:r>
                <a:r>
                  <a:rPr lang="en-US" dirty="0" err="1"/>
                  <a:t>boolean</a:t>
                </a:r>
                <a:r>
                  <a:rPr lang="en-US" dirty="0"/>
                  <a:t> concept</a:t>
                </a:r>
              </a:p>
              <a:p>
                <a:pPr lvl="1">
                  <a:lnSpc>
                    <a:spcPct val="150000"/>
                  </a:lnSpc>
                </a:pPr>
                <a:r>
                  <a:rPr lang="en-US" dirty="0"/>
                  <a:t>9 positive and 5 negative examples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a:rPr>
                          <m:t>9+,5−</m:t>
                        </m:r>
                      </m:e>
                    </m:d>
                  </m:oMath>
                </a14:m>
                <a:endParaRPr lang="en-US" dirty="0"/>
              </a:p>
              <a:p>
                <a:pPr lvl="2">
                  <a:lnSpc>
                    <a:spcPct val="150000"/>
                  </a:lnSpc>
                </a:pPr>
                <a:r>
                  <a:rPr lang="en-US" dirty="0"/>
                  <a:t>Entropy of </a:t>
                </a:r>
                <a14:m>
                  <m:oMath xmlns:m="http://schemas.openxmlformats.org/officeDocument/2006/math">
                    <m:r>
                      <a:rPr lang="en-US" b="0" i="1" smtClean="0">
                        <a:latin typeface="Cambria Math"/>
                      </a:rPr>
                      <m:t>𝑆</m:t>
                    </m:r>
                  </m:oMath>
                </a14:m>
                <a:r>
                  <a:rPr lang="en-US" dirty="0"/>
                  <a:t> relative to this </a:t>
                </a:r>
                <a:r>
                  <a:rPr lang="en-US" dirty="0" err="1"/>
                  <a:t>boolean</a:t>
                </a:r>
                <a:r>
                  <a:rPr lang="en-US" dirty="0"/>
                  <a:t> classification is </a:t>
                </a:r>
                <a14:m>
                  <m:oMath xmlns:m="http://schemas.openxmlformats.org/officeDocument/2006/math">
                    <m:r>
                      <a:rPr lang="en-US" b="0" i="1" smtClean="0">
                        <a:latin typeface="Cambria Math"/>
                      </a:rPr>
                      <m:t>𝐸𝑛𝑡𝑟𝑜𝑝𝑦</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9+,5−</m:t>
                            </m:r>
                          </m:e>
                        </m:d>
                      </m:e>
                    </m:d>
                    <m:r>
                      <a:rPr lang="en-US" b="0" i="1" smtClean="0">
                        <a:latin typeface="Cambria Math"/>
                      </a:rPr>
                      <m:t>=−</m:t>
                    </m:r>
                    <m:d>
                      <m:dPr>
                        <m:ctrlPr>
                          <a:rPr lang="en-US" b="0" i="1" smtClean="0">
                            <a:latin typeface="Cambria Math" panose="02040503050406030204" pitchFamily="18" charset="0"/>
                          </a:rPr>
                        </m:ctrlPr>
                      </m:dPr>
                      <m:e>
                        <m:f>
                          <m:fPr>
                            <m:type m:val="skw"/>
                            <m:ctrlPr>
                              <a:rPr lang="en-US" b="0" i="1" smtClean="0">
                                <a:latin typeface="Cambria Math" panose="02040503050406030204" pitchFamily="18" charset="0"/>
                              </a:rPr>
                            </m:ctrlPr>
                          </m:fPr>
                          <m:num>
                            <m:r>
                              <a:rPr lang="en-US" b="0" i="1" smtClean="0">
                                <a:latin typeface="Cambria Math"/>
                              </a:rPr>
                              <m:t>9</m:t>
                            </m:r>
                          </m:num>
                          <m:den>
                            <m:r>
                              <a:rPr lang="en-US" b="0" i="1" smtClean="0">
                                <a:latin typeface="Cambria Math"/>
                              </a:rPr>
                              <m:t>14</m:t>
                            </m:r>
                          </m:den>
                        </m:f>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d>
                          <m:dPr>
                            <m:ctrlPr>
                              <a:rPr lang="en-US" b="0" i="1" smtClean="0">
                                <a:latin typeface="Cambria Math" panose="02040503050406030204" pitchFamily="18" charset="0"/>
                              </a:rPr>
                            </m:ctrlPr>
                          </m:dPr>
                          <m:e>
                            <m:f>
                              <m:fPr>
                                <m:type m:val="skw"/>
                                <m:ctrlPr>
                                  <a:rPr lang="en-US" b="0" i="1" smtClean="0">
                                    <a:latin typeface="Cambria Math" panose="02040503050406030204" pitchFamily="18" charset="0"/>
                                  </a:rPr>
                                </m:ctrlPr>
                              </m:fPr>
                              <m:num>
                                <m:r>
                                  <a:rPr lang="en-US" b="0" i="1" smtClean="0">
                                    <a:latin typeface="Cambria Math"/>
                                  </a:rPr>
                                  <m:t>9</m:t>
                                </m:r>
                              </m:num>
                              <m:den>
                                <m:r>
                                  <a:rPr lang="en-US" b="0" i="1" smtClean="0">
                                    <a:latin typeface="Cambria Math"/>
                                  </a:rPr>
                                  <m:t>14</m:t>
                                </m:r>
                              </m:den>
                            </m:f>
                          </m:e>
                        </m:d>
                      </m:e>
                    </m:func>
                    <m:r>
                      <a:rPr lang="en-US" b="0" i="1" smtClean="0">
                        <a:latin typeface="Cambria Math"/>
                      </a:rPr>
                      <m:t>−</m:t>
                    </m:r>
                    <m:d>
                      <m:dPr>
                        <m:ctrlPr>
                          <a:rPr lang="en-US" b="0" i="1" smtClean="0">
                            <a:latin typeface="Cambria Math" panose="02040503050406030204" pitchFamily="18" charset="0"/>
                          </a:rPr>
                        </m:ctrlPr>
                      </m:dPr>
                      <m:e>
                        <m:f>
                          <m:fPr>
                            <m:type m:val="skw"/>
                            <m:ctrlPr>
                              <a:rPr lang="en-US" b="0" i="1" smtClean="0">
                                <a:latin typeface="Cambria Math" panose="02040503050406030204" pitchFamily="18" charset="0"/>
                              </a:rPr>
                            </m:ctrlPr>
                          </m:fPr>
                          <m:num>
                            <m:r>
                              <a:rPr lang="en-US" b="0" i="1" smtClean="0">
                                <a:latin typeface="Cambria Math"/>
                              </a:rPr>
                              <m:t>5</m:t>
                            </m:r>
                          </m:num>
                          <m:den>
                            <m:r>
                              <a:rPr lang="en-US" b="0" i="1" smtClean="0">
                                <a:latin typeface="Cambria Math"/>
                              </a:rPr>
                              <m:t>14</m:t>
                            </m:r>
                          </m:den>
                        </m:f>
                      </m:e>
                    </m:d>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d>
                          <m:dPr>
                            <m:ctrlPr>
                              <a:rPr lang="en-US" b="0" i="1" smtClean="0">
                                <a:latin typeface="Cambria Math" panose="02040503050406030204" pitchFamily="18" charset="0"/>
                              </a:rPr>
                            </m:ctrlPr>
                          </m:dPr>
                          <m:e>
                            <m:f>
                              <m:fPr>
                                <m:type m:val="skw"/>
                                <m:ctrlPr>
                                  <a:rPr lang="en-US" b="0" i="1" smtClean="0">
                                    <a:latin typeface="Cambria Math" panose="02040503050406030204" pitchFamily="18" charset="0"/>
                                  </a:rPr>
                                </m:ctrlPr>
                              </m:fPr>
                              <m:num>
                                <m:r>
                                  <a:rPr lang="en-US" b="0" i="1" smtClean="0">
                                    <a:latin typeface="Cambria Math"/>
                                  </a:rPr>
                                  <m:t>5</m:t>
                                </m:r>
                              </m:num>
                              <m:den>
                                <m:r>
                                  <a:rPr lang="en-US" b="0" i="1" smtClean="0">
                                    <a:latin typeface="Cambria Math"/>
                                  </a:rPr>
                                  <m:t>14</m:t>
                                </m:r>
                              </m:den>
                            </m:f>
                          </m:e>
                        </m:d>
                      </m:e>
                    </m:func>
                  </m:oMath>
                </a14:m>
                <a:br>
                  <a:rPr lang="en-US" b="0" dirty="0"/>
                </a:br>
                <a14:m>
                  <m:oMath xmlns:m="http://schemas.openxmlformats.org/officeDocument/2006/math">
                    <m:r>
                      <a:rPr lang="en-US" b="0" i="1" smtClean="0">
                        <a:latin typeface="Cambria Math"/>
                      </a:rPr>
                      <m:t>=0.940</m:t>
                    </m:r>
                  </m:oMath>
                </a14:m>
                <a:endParaRPr lang="en-US" dirty="0"/>
              </a:p>
              <a:p>
                <a:pPr lvl="2">
                  <a:lnSpc>
                    <a:spcPct val="150000"/>
                  </a:lnSpc>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24744"/>
                <a:ext cx="10515600" cy="4351338"/>
              </a:xfrm>
              <a:blipFill>
                <a:blip r:embed="rId2"/>
                <a:stretch>
                  <a:fillRect l="-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D1FAE277-8B72-B1FC-0E5E-4B74FB536C8D}"/>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759397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Entropy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24744"/>
                <a:ext cx="10515600" cy="4351338"/>
              </a:xfrm>
            </p:spPr>
            <p:txBody>
              <a:bodyPr>
                <a:normAutofit/>
              </a:bodyPr>
              <a:lstStyle/>
              <a:p>
                <a:r>
                  <a:rPr lang="en-US" dirty="0"/>
                  <a:t>Entropy is </a:t>
                </a:r>
                <a14:m>
                  <m:oMath xmlns:m="http://schemas.openxmlformats.org/officeDocument/2006/math">
                    <m:r>
                      <a:rPr lang="en-US" b="0" i="1" smtClean="0">
                        <a:latin typeface="Cambria Math"/>
                      </a:rPr>
                      <m:t>0</m:t>
                    </m:r>
                  </m:oMath>
                </a14:m>
                <a:r>
                  <a:rPr lang="en-US" dirty="0"/>
                  <a:t> if all members of </a:t>
                </a:r>
                <a14:m>
                  <m:oMath xmlns:m="http://schemas.openxmlformats.org/officeDocument/2006/math">
                    <m:r>
                      <a:rPr lang="en-US" b="0" i="1" smtClean="0">
                        <a:latin typeface="Cambria Math"/>
                      </a:rPr>
                      <m:t>𝑆</m:t>
                    </m:r>
                  </m:oMath>
                </a14:m>
                <a:r>
                  <a:rPr lang="en-US" dirty="0"/>
                  <a:t> belong to the same class, either positive or negative</a:t>
                </a:r>
              </a:p>
              <a:p>
                <a:pPr lvl="1"/>
                <a:r>
                  <a:rPr lang="en-US" dirty="0"/>
                  <a:t>If all members are positive </a:t>
                </a:r>
                <a14:m>
                  <m:oMath xmlns:m="http://schemas.openxmlformats.org/officeDocument/2006/math">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a:rPr>
                              <m:t>𝑝</m:t>
                            </m:r>
                          </m:e>
                          <m:sub>
                            <m:r>
                              <a:rPr lang="en-US" i="1" smtClean="0">
                                <a:latin typeface="Cambria Math"/>
                                <a:ea typeface="Cambria Math"/>
                              </a:rPr>
                              <m:t>⊕</m:t>
                            </m:r>
                          </m:sub>
                        </m:sSub>
                        <m:r>
                          <a:rPr lang="en-US" b="0" i="1" smtClean="0">
                            <a:latin typeface="Cambria Math"/>
                          </a:rPr>
                          <m:t>=1</m:t>
                        </m:r>
                      </m:e>
                    </m:d>
                  </m:oMath>
                </a14:m>
                <a:r>
                  <a:rPr lang="en-US" dirty="0"/>
                  <a:t>, then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𝑝</m:t>
                        </m:r>
                      </m:e>
                      <m:sub>
                        <m:r>
                          <a:rPr lang="en-US" i="1" smtClean="0">
                            <a:latin typeface="Cambria Math"/>
                            <a:ea typeface="Cambria Math"/>
                          </a:rPr>
                          <m:t>⊖</m:t>
                        </m:r>
                      </m:sub>
                    </m:sSub>
                  </m:oMath>
                </a14:m>
                <a:r>
                  <a:rPr lang="en-US" dirty="0"/>
                  <a:t> is </a:t>
                </a:r>
                <a14:m>
                  <m:oMath xmlns:m="http://schemas.openxmlformats.org/officeDocument/2006/math">
                    <m:r>
                      <a:rPr lang="en-US" b="0" i="1" smtClean="0">
                        <a:latin typeface="Cambria Math"/>
                      </a:rPr>
                      <m:t>0</m:t>
                    </m:r>
                  </m:oMath>
                </a14:m>
                <a:endParaRPr lang="en-US" dirty="0"/>
              </a:p>
              <a:p>
                <a:pPr lvl="2"/>
                <a14:m>
                  <m:oMath xmlns:m="http://schemas.openxmlformats.org/officeDocument/2006/math">
                    <m:r>
                      <a:rPr lang="en-US" b="0" i="1" smtClean="0">
                        <a:latin typeface="Cambria Math"/>
                      </a:rPr>
                      <m:t>𝐸𝑛𝑡𝑟𝑜𝑝𝑦</m:t>
                    </m:r>
                    <m:d>
                      <m:dPr>
                        <m:ctrlPr>
                          <a:rPr lang="en-US" b="0" i="1" smtClean="0">
                            <a:latin typeface="Cambria Math" panose="02040503050406030204" pitchFamily="18" charset="0"/>
                          </a:rPr>
                        </m:ctrlPr>
                      </m:dPr>
                      <m:e>
                        <m:r>
                          <a:rPr lang="en-US" b="0" i="1" smtClean="0">
                            <a:latin typeface="Cambria Math"/>
                          </a:rPr>
                          <m:t>𝑆</m:t>
                        </m:r>
                      </m:e>
                    </m:d>
                    <m:r>
                      <a:rPr lang="en-US" b="0" i="1" smtClean="0">
                        <a:latin typeface="Cambria Math"/>
                      </a:rPr>
                      <m:t>=−1.</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d>
                          <m:dPr>
                            <m:ctrlPr>
                              <a:rPr lang="en-US" b="0" i="1" smtClean="0">
                                <a:latin typeface="Cambria Math" panose="02040503050406030204" pitchFamily="18" charset="0"/>
                              </a:rPr>
                            </m:ctrlPr>
                          </m:dPr>
                          <m:e>
                            <m:r>
                              <a:rPr lang="en-US" b="0" i="1" smtClean="0">
                                <a:latin typeface="Cambria Math"/>
                              </a:rPr>
                              <m:t>1</m:t>
                            </m:r>
                          </m:e>
                        </m:d>
                      </m:e>
                    </m:func>
                    <m:r>
                      <a:rPr lang="en-US" b="0" i="1" smtClean="0">
                        <a:latin typeface="Cambria Math"/>
                      </a:rPr>
                      <m:t>−0.</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0</m:t>
                        </m:r>
                      </m:e>
                    </m:func>
                    <m:r>
                      <a:rPr lang="en-US" b="0" i="1" smtClean="0">
                        <a:latin typeface="Cambria Math"/>
                      </a:rPr>
                      <m:t>=0</m:t>
                    </m:r>
                  </m:oMath>
                </a14:m>
                <a:endParaRPr lang="en-US" dirty="0"/>
              </a:p>
              <a:p>
                <a:r>
                  <a:rPr lang="en-US" dirty="0"/>
                  <a:t>Entropy is </a:t>
                </a:r>
                <a14:m>
                  <m:oMath xmlns:m="http://schemas.openxmlformats.org/officeDocument/2006/math">
                    <m:r>
                      <a:rPr lang="en-US" b="0" i="1" smtClean="0">
                        <a:latin typeface="Cambria Math"/>
                      </a:rPr>
                      <m:t>1</m:t>
                    </m:r>
                  </m:oMath>
                </a14:m>
                <a:r>
                  <a:rPr lang="en-US" dirty="0"/>
                  <a:t> when the collection contains an equal number of positive and negative examples</a:t>
                </a:r>
              </a:p>
              <a:p>
                <a:pPr lvl="1"/>
                <a:r>
                  <a:rPr lang="en-US" dirty="0"/>
                  <a:t>For an unequal number of positive and negative examples, its value lies between </a:t>
                </a:r>
                <a14:m>
                  <m:oMath xmlns:m="http://schemas.openxmlformats.org/officeDocument/2006/math">
                    <m:r>
                      <a:rPr lang="en-US" b="0" i="1" smtClean="0">
                        <a:latin typeface="Cambria Math"/>
                      </a:rPr>
                      <m:t>0</m:t>
                    </m:r>
                  </m:oMath>
                </a14:m>
                <a:r>
                  <a:rPr lang="en-US" dirty="0"/>
                  <a:t> and </a:t>
                </a:r>
                <a14:m>
                  <m:oMath xmlns:m="http://schemas.openxmlformats.org/officeDocument/2006/math">
                    <m:r>
                      <a:rPr lang="en-US" b="0" i="1" smtClean="0">
                        <a:latin typeface="Cambria Math"/>
                      </a:rPr>
                      <m:t>1</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24744"/>
                <a:ext cx="10515600" cy="4351338"/>
              </a:xfrm>
              <a:blipFill>
                <a:blip r:embed="rId2"/>
                <a:stretch>
                  <a:fillRect l="-1043" t="-2525" r="-58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73724C3C-E993-66AB-865E-69E6728A18E9}"/>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634801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53"/>
            <a:ext cx="10515600" cy="1325563"/>
          </a:xfrm>
        </p:spPr>
        <p:txBody>
          <a:bodyPr/>
          <a:lstStyle/>
          <a:p>
            <a:pPr algn="ctr"/>
            <a:r>
              <a:rPr lang="en-US" b="1" dirty="0"/>
              <a:t>Entropy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9088" y="1920081"/>
            <a:ext cx="3933825" cy="3886200"/>
          </a:xfrm>
        </p:spPr>
      </p:pic>
      <p:sp>
        <p:nvSpPr>
          <p:cNvPr id="6" name="TextBox 5"/>
          <p:cNvSpPr txBox="1"/>
          <p:nvPr/>
        </p:nvSpPr>
        <p:spPr>
          <a:xfrm>
            <a:off x="3200400" y="6172200"/>
            <a:ext cx="6400800" cy="369332"/>
          </a:xfrm>
          <a:prstGeom prst="rect">
            <a:avLst/>
          </a:prstGeom>
          <a:noFill/>
        </p:spPr>
        <p:txBody>
          <a:bodyPr wrap="square" rtlCol="0">
            <a:spAutoFit/>
          </a:bodyPr>
          <a:lstStyle/>
          <a:p>
            <a:r>
              <a:rPr lang="en-US" dirty="0"/>
              <a:t>Tom </a:t>
            </a:r>
            <a:r>
              <a:rPr lang="en-US" dirty="0" err="1"/>
              <a:t>Motchell</a:t>
            </a:r>
            <a:r>
              <a:rPr lang="en-US" dirty="0"/>
              <a:t>, page 57, figure 3.2</a:t>
            </a:r>
          </a:p>
        </p:txBody>
      </p:sp>
      <p:sp>
        <p:nvSpPr>
          <p:cNvPr id="3" name="Footer Placeholder 2"/>
          <p:cNvSpPr>
            <a:spLocks noGrp="1"/>
          </p:cNvSpPr>
          <p:nvPr>
            <p:ph type="ftr" sz="quarter" idx="11"/>
          </p:nvPr>
        </p:nvSpPr>
        <p:spPr/>
        <p:txBody>
          <a:bodyPr/>
          <a:lstStyle/>
          <a:p>
            <a:r>
              <a:rPr lang="en-US"/>
              <a:t>(Quinlan 1986)</a:t>
            </a:r>
          </a:p>
        </p:txBody>
      </p:sp>
      <p:sp>
        <p:nvSpPr>
          <p:cNvPr id="4" name="TextBox 3">
            <a:extLst>
              <a:ext uri="{FF2B5EF4-FFF2-40B4-BE49-F238E27FC236}">
                <a16:creationId xmlns:a16="http://schemas.microsoft.com/office/drawing/2014/main" id="{FFA5C5D1-64A0-1003-C604-A64B63ACA64E}"/>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1808049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Entropy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95747"/>
                <a:ext cx="10515600" cy="4351338"/>
              </a:xfrm>
            </p:spPr>
            <p:txBody>
              <a:bodyPr/>
              <a:lstStyle/>
              <a:p>
                <a:pPr>
                  <a:lnSpc>
                    <a:spcPct val="150000"/>
                  </a:lnSpc>
                </a:pPr>
                <a:r>
                  <a:rPr lang="en-US" dirty="0"/>
                  <a:t>In general </a:t>
                </a:r>
                <a14:m>
                  <m:oMath xmlns:m="http://schemas.openxmlformats.org/officeDocument/2006/math">
                    <m:r>
                      <a:rPr lang="en-US" b="0" i="1" smtClean="0">
                        <a:latin typeface="Cambria Math"/>
                      </a:rPr>
                      <m:t>𝐸𝑛𝑡𝑟𝑜𝑝𝑦</m:t>
                    </m:r>
                    <m:d>
                      <m:dPr>
                        <m:ctrlPr>
                          <a:rPr lang="en-US" b="0" i="1" smtClean="0">
                            <a:latin typeface="Cambria Math" panose="02040503050406030204" pitchFamily="18" charset="0"/>
                          </a:rPr>
                        </m:ctrlPr>
                      </m:dPr>
                      <m:e>
                        <m:r>
                          <a:rPr lang="en-US" b="0" i="1" smtClean="0">
                            <a:latin typeface="Cambria Math"/>
                          </a:rPr>
                          <m:t>𝑆</m:t>
                        </m:r>
                      </m:e>
                    </m:d>
                    <m:r>
                      <a:rPr lang="en-US" b="0" i="1" smtClean="0">
                        <a:latin typeface="Cambria Math"/>
                      </a:rPr>
                      <m:t> </m:t>
                    </m:r>
                    <m:r>
                      <a:rPr lang="en-US" b="0" i="1" smtClean="0">
                        <a:latin typeface="Cambria Math"/>
                        <a:ea typeface="Cambria Math"/>
                      </a:rPr>
                      <m:t>≡ </m:t>
                    </m:r>
                    <m:nary>
                      <m:naryPr>
                        <m:chr m:val="∑"/>
                        <m:ctrlPr>
                          <a:rPr lang="en-US" b="0" i="1" smtClean="0">
                            <a:latin typeface="Cambria Math" panose="02040503050406030204" pitchFamily="18" charset="0"/>
                            <a:ea typeface="Cambria Math"/>
                          </a:rPr>
                        </m:ctrlPr>
                      </m:naryPr>
                      <m:sub>
                        <m:r>
                          <m:rPr>
                            <m:brk m:alnAt="23"/>
                          </m:rPr>
                          <a:rPr lang="en-US" b="0" i="1" smtClean="0">
                            <a:latin typeface="Cambria Math"/>
                            <a:ea typeface="Cambria Math"/>
                          </a:rPr>
                          <m:t>𝑖</m:t>
                        </m:r>
                        <m:r>
                          <a:rPr lang="en-US" b="0" i="1" smtClean="0">
                            <a:latin typeface="Cambria Math"/>
                            <a:ea typeface="Cambria Math"/>
                          </a:rPr>
                          <m:t>=1</m:t>
                        </m:r>
                      </m:sub>
                      <m:sup>
                        <m:r>
                          <a:rPr lang="en-US" b="0" i="1" smtClean="0">
                            <a:latin typeface="Cambria Math"/>
                            <a:ea typeface="Cambria Math"/>
                          </a:rPr>
                          <m:t>𝑐</m:t>
                        </m:r>
                      </m:sup>
                      <m:e>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𝑖</m:t>
                            </m:r>
                          </m:sub>
                        </m:sSub>
                        <m:func>
                          <m:funcPr>
                            <m:ctrlPr>
                              <a:rPr lang="en-US" b="0" i="1" smtClean="0">
                                <a:latin typeface="Cambria Math" panose="02040503050406030204" pitchFamily="18" charset="0"/>
                                <a:ea typeface="Cambria Math"/>
                              </a:rPr>
                            </m:ctrlPr>
                          </m:funcPr>
                          <m:fName>
                            <m:sSub>
                              <m:sSubPr>
                                <m:ctrlPr>
                                  <a:rPr lang="en-US" b="0" i="1" smtClean="0">
                                    <a:latin typeface="Cambria Math" panose="02040503050406030204" pitchFamily="18" charset="0"/>
                                    <a:ea typeface="Cambria Math"/>
                                  </a:rPr>
                                </m:ctrlPr>
                              </m:sSubPr>
                              <m:e>
                                <m:r>
                                  <m:rPr>
                                    <m:sty m:val="p"/>
                                  </m:rPr>
                                  <a:rPr lang="en-US" b="0" i="0" smtClean="0">
                                    <a:latin typeface="Cambria Math"/>
                                    <a:ea typeface="Cambria Math"/>
                                  </a:rPr>
                                  <m:t>log</m:t>
                                </m:r>
                              </m:e>
                              <m:sub>
                                <m:r>
                                  <a:rPr lang="en-US" b="0" i="1" smtClean="0">
                                    <a:latin typeface="Cambria Math"/>
                                    <a:ea typeface="Cambria Math"/>
                                  </a:rPr>
                                  <m:t>2</m:t>
                                </m:r>
                              </m:sub>
                            </m:sSub>
                          </m:fName>
                          <m:e>
                            <m:sSub>
                              <m:sSubPr>
                                <m:ctrlPr>
                                  <a:rPr lang="en-US" b="0" i="1" smtClean="0">
                                    <a:latin typeface="Cambria Math" panose="02040503050406030204" pitchFamily="18" charset="0"/>
                                    <a:ea typeface="Cambria Math"/>
                                  </a:rPr>
                                </m:ctrlPr>
                              </m:sSubPr>
                              <m:e>
                                <m:r>
                                  <a:rPr lang="en-US" b="0" i="1" smtClean="0">
                                    <a:latin typeface="Cambria Math"/>
                                    <a:ea typeface="Cambria Math"/>
                                  </a:rPr>
                                  <m:t>𝑝</m:t>
                                </m:r>
                              </m:e>
                              <m:sub>
                                <m:r>
                                  <a:rPr lang="en-US" b="0" i="1" smtClean="0">
                                    <a:latin typeface="Cambria Math"/>
                                    <a:ea typeface="Cambria Math"/>
                                  </a:rPr>
                                  <m:t>𝑖</m:t>
                                </m:r>
                              </m:sub>
                            </m:sSub>
                          </m:e>
                        </m:func>
                      </m:e>
                    </m:nary>
                  </m:oMath>
                </a14:m>
                <a:endParaRPr lang="en-US" dirty="0"/>
              </a:p>
              <a:p>
                <a:pPr lvl="1">
                  <a:lnSpc>
                    <a:spcPct val="150000"/>
                  </a:lnSpc>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𝑝</m:t>
                        </m:r>
                      </m:e>
                      <m:sub>
                        <m:r>
                          <a:rPr lang="en-US" b="0" i="1" smtClean="0">
                            <a:latin typeface="Cambria Math"/>
                          </a:rPr>
                          <m:t>𝑖</m:t>
                        </m:r>
                      </m:sub>
                    </m:sSub>
                  </m:oMath>
                </a14:m>
                <a:r>
                  <a:rPr lang="en-US" dirty="0"/>
                  <a:t> is the proportion of </a:t>
                </a:r>
                <a14:m>
                  <m:oMath xmlns:m="http://schemas.openxmlformats.org/officeDocument/2006/math">
                    <m:r>
                      <a:rPr lang="en-US" b="0" i="1" smtClean="0">
                        <a:latin typeface="Cambria Math"/>
                      </a:rPr>
                      <m:t>𝑆</m:t>
                    </m:r>
                  </m:oMath>
                </a14:m>
                <a:r>
                  <a:rPr lang="en-US" dirty="0"/>
                  <a:t> belonging to class </a:t>
                </a:r>
                <a14:m>
                  <m:oMath xmlns:m="http://schemas.openxmlformats.org/officeDocument/2006/math">
                    <m:r>
                      <a:rPr lang="en-US" b="0" i="1" smtClean="0">
                        <a:latin typeface="Cambria Math"/>
                      </a:rPr>
                      <m:t>𝑖</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95747"/>
                <a:ext cx="10515600" cy="4351338"/>
              </a:xfrm>
              <a:blipFill>
                <a:blip r:embed="rId2"/>
                <a:stretch>
                  <a:fillRect l="-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049E0643-4EB8-E7B4-F8A5-21EF9A743E52}"/>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1538879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sz="3200" b="1" dirty="0"/>
              <a:t>Entropy</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25563"/>
                <a:ext cx="10515600" cy="4351338"/>
              </a:xfrm>
            </p:spPr>
            <p:txBody>
              <a:bodyPr/>
              <a:lstStyle/>
              <a:p>
                <a:pPr>
                  <a:lnSpc>
                    <a:spcPct val="150000"/>
                  </a:lnSpc>
                </a:pPr>
                <a:r>
                  <a:rPr lang="en-US" dirty="0"/>
                  <a:t>Specifies the minimum number of bits of information needed to encode the classification of an arbitrary member of </a:t>
                </a:r>
                <a14:m>
                  <m:oMath xmlns:m="http://schemas.openxmlformats.org/officeDocument/2006/math">
                    <m:r>
                      <a:rPr lang="en-US" b="0" i="1" smtClean="0">
                        <a:latin typeface="Cambria Math"/>
                      </a:rPr>
                      <m:t>𝑆</m:t>
                    </m:r>
                  </m:oMath>
                </a14:m>
                <a:endParaRPr lang="en-US" dirty="0"/>
              </a:p>
              <a:p>
                <a:pPr lvl="1">
                  <a:lnSpc>
                    <a:spcPct val="150000"/>
                  </a:lnSpc>
                </a:pPr>
                <a:r>
                  <a:rPr lang="en-US" dirty="0"/>
                  <a:t>(i.e., a member of </a:t>
                </a:r>
                <a14:m>
                  <m:oMath xmlns:m="http://schemas.openxmlformats.org/officeDocument/2006/math">
                    <m:r>
                      <a:rPr lang="en-US" i="1">
                        <a:latin typeface="Cambria Math"/>
                      </a:rPr>
                      <m:t>𝑆</m:t>
                    </m:r>
                  </m:oMath>
                </a14:m>
                <a:r>
                  <a:rPr lang="en-US" dirty="0"/>
                  <a:t> drawn at random with uniform probability)</a:t>
                </a:r>
              </a:p>
              <a:p>
                <a:pPr lvl="1">
                  <a:lnSpc>
                    <a:spcPct val="150000"/>
                  </a:lnSpc>
                </a:pPr>
                <a:r>
                  <a:rPr lang="en-US" dirty="0"/>
                  <a:t>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𝑝</m:t>
                        </m:r>
                      </m:e>
                      <m:sub>
                        <m:r>
                          <a:rPr lang="en-US" i="1" smtClean="0">
                            <a:latin typeface="Cambria Math"/>
                            <a:ea typeface="Cambria Math"/>
                          </a:rPr>
                          <m:t>⨁</m:t>
                        </m:r>
                      </m:sub>
                    </m:sSub>
                  </m:oMath>
                </a14:m>
                <a:r>
                  <a:rPr lang="en-US" dirty="0"/>
                  <a:t> is </a:t>
                </a:r>
                <a14:m>
                  <m:oMath xmlns:m="http://schemas.openxmlformats.org/officeDocument/2006/math">
                    <m:r>
                      <a:rPr lang="en-US" b="0" i="1" smtClean="0">
                        <a:latin typeface="Cambria Math"/>
                      </a:rPr>
                      <m:t>1</m:t>
                    </m:r>
                  </m:oMath>
                </a14:m>
                <a:endParaRPr lang="en-US" dirty="0"/>
              </a:p>
              <a:p>
                <a:pPr lvl="2">
                  <a:lnSpc>
                    <a:spcPct val="150000"/>
                  </a:lnSpc>
                </a:pPr>
                <a:r>
                  <a:rPr lang="en-US" dirty="0"/>
                  <a:t>The receiver knows the drawn example will be positive</a:t>
                </a:r>
              </a:p>
              <a:p>
                <a:pPr lvl="3">
                  <a:lnSpc>
                    <a:spcPct val="150000"/>
                  </a:lnSpc>
                </a:pPr>
                <a:r>
                  <a:rPr lang="en-US" dirty="0"/>
                  <a:t>So no message need to be sent</a:t>
                </a:r>
              </a:p>
              <a:p>
                <a:pPr lvl="3">
                  <a:lnSpc>
                    <a:spcPct val="150000"/>
                  </a:lnSpc>
                </a:pPr>
                <a:r>
                  <a:rPr lang="en-US" dirty="0"/>
                  <a:t>Entropy is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25563"/>
                <a:ext cx="10515600" cy="4351338"/>
              </a:xfrm>
              <a:blipFill>
                <a:blip r:embed="rId2"/>
                <a:stretch>
                  <a:fillRect l="-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F698FA57-C521-8B9A-83D6-3898314E257F}"/>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399949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72"/>
            <a:ext cx="10515600" cy="1325563"/>
          </a:xfrm>
        </p:spPr>
        <p:txBody>
          <a:bodyPr>
            <a:normAutofit/>
          </a:bodyPr>
          <a:lstStyle/>
          <a:p>
            <a:pPr algn="ctr"/>
            <a:r>
              <a:rPr lang="en-US" sz="3200" b="1" dirty="0"/>
              <a:t>Entropy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2140" y="1253331"/>
                <a:ext cx="10515600" cy="4351338"/>
              </a:xfrm>
            </p:spPr>
            <p:txBody>
              <a:bodyPr/>
              <a:lstStyle/>
              <a:p>
                <a:pPr lvl="1">
                  <a:lnSpc>
                    <a:spcPct val="150000"/>
                  </a:lnSpc>
                </a:pPr>
                <a:r>
                  <a:rPr lang="en-US" dirty="0"/>
                  <a:t>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𝑝</m:t>
                        </m:r>
                      </m:e>
                      <m:sub>
                        <m:r>
                          <a:rPr lang="en-US" i="1" smtClean="0">
                            <a:latin typeface="Cambria Math"/>
                            <a:ea typeface="Cambria Math"/>
                          </a:rPr>
                          <m:t>⨁</m:t>
                        </m:r>
                      </m:sub>
                    </m:sSub>
                  </m:oMath>
                </a14:m>
                <a:r>
                  <a:rPr lang="en-US" dirty="0"/>
                  <a:t> is </a:t>
                </a:r>
                <a14:m>
                  <m:oMath xmlns:m="http://schemas.openxmlformats.org/officeDocument/2006/math">
                    <m:r>
                      <a:rPr lang="en-US" b="0" i="1" smtClean="0">
                        <a:latin typeface="Cambria Math"/>
                      </a:rPr>
                      <m:t>0.5</m:t>
                    </m:r>
                  </m:oMath>
                </a14:m>
                <a:r>
                  <a:rPr lang="en-US" dirty="0"/>
                  <a:t>, one bit is required to indicate whether the drawn example is positive or negative</a:t>
                </a:r>
              </a:p>
              <a:p>
                <a:pPr lvl="1">
                  <a:lnSpc>
                    <a:spcPct val="150000"/>
                  </a:lnSpc>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a:rPr>
                          <m:t>𝑝</m:t>
                        </m:r>
                      </m:e>
                      <m:sub>
                        <m:r>
                          <a:rPr lang="en-US" i="1">
                            <a:latin typeface="Cambria Math"/>
                            <a:ea typeface="Cambria Math"/>
                          </a:rPr>
                          <m:t>⨁</m:t>
                        </m:r>
                      </m:sub>
                    </m:sSub>
                  </m:oMath>
                </a14:m>
                <a:r>
                  <a:rPr lang="en-US" dirty="0"/>
                  <a:t> is </a:t>
                </a:r>
                <a14:m>
                  <m:oMath xmlns:m="http://schemas.openxmlformats.org/officeDocument/2006/math">
                    <m:r>
                      <a:rPr lang="en-US" i="1">
                        <a:latin typeface="Cambria Math"/>
                      </a:rPr>
                      <m:t>0.</m:t>
                    </m:r>
                    <m:r>
                      <a:rPr lang="en-US" b="0" i="1" smtClean="0">
                        <a:latin typeface="Cambria Math"/>
                      </a:rPr>
                      <m:t>8</m:t>
                    </m:r>
                  </m:oMath>
                </a14:m>
                <a:r>
                  <a:rPr lang="en-US" dirty="0"/>
                  <a:t>, then a collection of messages can be encoded using on average less than </a:t>
                </a:r>
                <a14:m>
                  <m:oMath xmlns:m="http://schemas.openxmlformats.org/officeDocument/2006/math">
                    <m:r>
                      <a:rPr lang="en-US" b="0" i="1" smtClean="0">
                        <a:latin typeface="Cambria Math"/>
                      </a:rPr>
                      <m:t>1</m:t>
                    </m:r>
                  </m:oMath>
                </a14:m>
                <a:r>
                  <a:rPr lang="en-US" dirty="0"/>
                  <a:t> bit per message</a:t>
                </a:r>
              </a:p>
              <a:p>
                <a:pPr lvl="2">
                  <a:lnSpc>
                    <a:spcPct val="150000"/>
                  </a:lnSpc>
                </a:pPr>
                <a:r>
                  <a:rPr lang="en-US" dirty="0"/>
                  <a:t>Assigns shorter codes to collections of positive examples</a:t>
                </a:r>
              </a:p>
              <a:p>
                <a:pPr lvl="2">
                  <a:lnSpc>
                    <a:spcPct val="150000"/>
                  </a:lnSpc>
                </a:pPr>
                <a:r>
                  <a:rPr lang="en-US" dirty="0"/>
                  <a:t>Assigns longer codes to less likely negative examples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2140" y="1253331"/>
                <a:ext cx="10515600" cy="4351338"/>
              </a:xfrm>
              <a:blipFill>
                <a:blip r:embed="rId2"/>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6FBC47C6-9DBD-CB04-CA27-0C17785578A4}"/>
              </a:ext>
            </a:extLst>
          </p:cNvPr>
          <p:cNvSpPr txBox="1"/>
          <p:nvPr/>
        </p:nvSpPr>
        <p:spPr>
          <a:xfrm>
            <a:off x="2604187"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818506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Information gain</a:t>
            </a:r>
          </a:p>
        </p:txBody>
      </p:sp>
      <p:sp>
        <p:nvSpPr>
          <p:cNvPr id="3" name="Content Placeholder 2"/>
          <p:cNvSpPr>
            <a:spLocks noGrp="1"/>
          </p:cNvSpPr>
          <p:nvPr>
            <p:ph idx="1"/>
          </p:nvPr>
        </p:nvSpPr>
        <p:spPr>
          <a:xfrm>
            <a:off x="838200" y="1325563"/>
            <a:ext cx="10515600" cy="4351338"/>
          </a:xfrm>
        </p:spPr>
        <p:txBody>
          <a:bodyPr/>
          <a:lstStyle/>
          <a:p>
            <a:pPr>
              <a:lnSpc>
                <a:spcPct val="150000"/>
              </a:lnSpc>
            </a:pPr>
            <a:r>
              <a:rPr lang="en-US" dirty="0"/>
              <a:t>The expected reduction in entropy by choosing a particular attribute over others for a particular node in the tree</a:t>
            </a:r>
          </a:p>
          <a:p>
            <a:pPr lvl="1">
              <a:lnSpc>
                <a:spcPct val="150000"/>
              </a:lnSpc>
            </a:pPr>
            <a:r>
              <a:rPr lang="en-US" dirty="0"/>
              <a:t>It identifies how much impurity is removed in a set of examples if a particular attribute is chosen at a particular node</a:t>
            </a:r>
          </a:p>
          <a:p>
            <a:pPr lvl="2">
              <a:lnSpc>
                <a:spcPct val="150000"/>
              </a:lnSpc>
            </a:pPr>
            <a:r>
              <a:rPr lang="en-US" dirty="0"/>
              <a:t>The aim is to reduce that impurity so that for a particular attribute constraint all the examples are either positive or negative</a:t>
            </a:r>
          </a:p>
          <a:p>
            <a:pPr>
              <a:lnSpc>
                <a:spcPct val="150000"/>
              </a:lnSpc>
            </a:pPr>
            <a:endParaRPr lang="en-US" dirty="0"/>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F56ADD2C-6B1F-BED1-4214-30A8E03241EF}"/>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831486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pPr algn="ctr"/>
            <a:r>
              <a:rPr lang="en-US" sz="3200" b="1" dirty="0"/>
              <a:t>Information gain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9695" y="1253331"/>
                <a:ext cx="10515600" cy="4351338"/>
              </a:xfrm>
            </p:spPr>
            <p:txBody>
              <a:bodyPr/>
              <a:lstStyle/>
              <a:p>
                <a:pPr>
                  <a:lnSpc>
                    <a:spcPct val="150000"/>
                  </a:lnSpc>
                </a:pPr>
                <a:r>
                  <a:rPr lang="en-US" dirty="0"/>
                  <a:t>Information gain, </a:t>
                </a:r>
                <a14:m>
                  <m:oMath xmlns:m="http://schemas.openxmlformats.org/officeDocument/2006/math">
                    <m:r>
                      <a:rPr lang="en-US" b="0" i="1" smtClean="0">
                        <a:latin typeface="Cambria Math"/>
                      </a:rPr>
                      <m:t>𝐺𝑎𝑖𝑛</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m:t>
                        </m:r>
                        <m:r>
                          <a:rPr lang="en-US" b="0" i="1" smtClean="0">
                            <a:latin typeface="Cambria Math"/>
                          </a:rPr>
                          <m:t>𝐴</m:t>
                        </m:r>
                      </m:e>
                    </m:d>
                  </m:oMath>
                </a14:m>
                <a:r>
                  <a:rPr lang="en-US" dirty="0"/>
                  <a:t> of an attribute </a:t>
                </a:r>
                <a14:m>
                  <m:oMath xmlns:m="http://schemas.openxmlformats.org/officeDocument/2006/math">
                    <m:r>
                      <a:rPr lang="en-US" b="0" i="1" smtClean="0">
                        <a:latin typeface="Cambria Math"/>
                      </a:rPr>
                      <m:t>𝐴</m:t>
                    </m:r>
                  </m:oMath>
                </a14:m>
                <a:r>
                  <a:rPr lang="en-US" dirty="0"/>
                  <a:t>, relative to a collection of examples </a:t>
                </a:r>
                <a14:m>
                  <m:oMath xmlns:m="http://schemas.openxmlformats.org/officeDocument/2006/math">
                    <m:r>
                      <a:rPr lang="en-US" b="0" i="1" smtClean="0">
                        <a:latin typeface="Cambria Math"/>
                      </a:rPr>
                      <m:t>𝑆</m:t>
                    </m:r>
                  </m:oMath>
                </a14:m>
                <a:r>
                  <a:rPr lang="en-US" dirty="0"/>
                  <a:t>, is defined as </a:t>
                </a:r>
                <a14:m>
                  <m:oMath xmlns:m="http://schemas.openxmlformats.org/officeDocument/2006/math">
                    <m:r>
                      <a:rPr lang="en-US" b="0" i="1" smtClean="0">
                        <a:latin typeface="Cambria Math"/>
                      </a:rPr>
                      <m:t>𝐺𝑎𝑖𝑛</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m:t>
                        </m:r>
                        <m:r>
                          <a:rPr lang="en-US" b="0" i="1" smtClean="0">
                            <a:latin typeface="Cambria Math"/>
                          </a:rPr>
                          <m:t>𝐴</m:t>
                        </m:r>
                      </m:e>
                    </m:d>
                    <m:r>
                      <a:rPr lang="en-US" b="0" i="1" smtClean="0">
                        <a:latin typeface="Cambria Math"/>
                      </a:rPr>
                      <m:t> </m:t>
                    </m:r>
                    <m:r>
                      <a:rPr lang="en-US" b="0" i="1" smtClean="0">
                        <a:latin typeface="Cambria Math"/>
                        <a:ea typeface="Cambria Math"/>
                      </a:rPr>
                      <m:t>≡</m:t>
                    </m:r>
                    <m:r>
                      <a:rPr lang="en-US" b="0" i="1" smtClean="0">
                        <a:latin typeface="Cambria Math"/>
                        <a:ea typeface="Cambria Math"/>
                      </a:rPr>
                      <m:t>𝐸𝑛𝑡𝑟𝑜𝑝𝑦</m:t>
                    </m:r>
                    <m:d>
                      <m:dPr>
                        <m:ctrlPr>
                          <a:rPr lang="en-US" b="0" i="1" smtClean="0">
                            <a:latin typeface="Cambria Math" panose="02040503050406030204" pitchFamily="18" charset="0"/>
                            <a:ea typeface="Cambria Math"/>
                          </a:rPr>
                        </m:ctrlPr>
                      </m:dPr>
                      <m:e>
                        <m:r>
                          <a:rPr lang="en-US" b="0" i="1" smtClean="0">
                            <a:latin typeface="Cambria Math"/>
                            <a:ea typeface="Cambria Math"/>
                          </a:rPr>
                          <m:t>𝑆</m:t>
                        </m:r>
                      </m:e>
                    </m:d>
                    <m:r>
                      <a:rPr lang="en-US" b="0" i="1" smtClean="0">
                        <a:latin typeface="Cambria Math"/>
                        <a:ea typeface="Cambria Math"/>
                      </a:rPr>
                      <m:t> − </m:t>
                    </m:r>
                    <m:nary>
                      <m:naryPr>
                        <m:chr m:val="∑"/>
                        <m:supHide m:val="on"/>
                        <m:ctrlPr>
                          <a:rPr lang="en-US" b="0" i="1" smtClean="0">
                            <a:latin typeface="Cambria Math" panose="02040503050406030204" pitchFamily="18" charset="0"/>
                            <a:ea typeface="Cambria Math"/>
                          </a:rPr>
                        </m:ctrlPr>
                      </m:naryPr>
                      <m:sub>
                        <m:r>
                          <m:rPr>
                            <m:brk m:alnAt="7"/>
                          </m:rPr>
                          <a:rPr lang="en-US" b="0" i="1" smtClean="0">
                            <a:latin typeface="Cambria Math"/>
                            <a:ea typeface="Cambria Math"/>
                          </a:rPr>
                          <m:t>𝑣</m:t>
                        </m:r>
                        <m:r>
                          <a:rPr lang="en-US" b="0" i="1" smtClean="0">
                            <a:latin typeface="Cambria Math"/>
                            <a:ea typeface="Cambria Math"/>
                          </a:rPr>
                          <m:t>∈</m:t>
                        </m:r>
                        <m:r>
                          <a:rPr lang="en-US" b="0" i="1" smtClean="0">
                            <a:latin typeface="Cambria Math"/>
                            <a:ea typeface="Cambria Math"/>
                          </a:rPr>
                          <m:t>𝑉𝑎𝑙𝑢𝑒𝑠</m:t>
                        </m:r>
                        <m:d>
                          <m:dPr>
                            <m:ctrlPr>
                              <a:rPr lang="en-US" b="0" i="1" smtClean="0">
                                <a:latin typeface="Cambria Math" panose="02040503050406030204" pitchFamily="18" charset="0"/>
                                <a:ea typeface="Cambria Math"/>
                              </a:rPr>
                            </m:ctrlPr>
                          </m:dPr>
                          <m:e>
                            <m:r>
                              <a:rPr lang="en-US" b="0" i="1" smtClean="0">
                                <a:latin typeface="Cambria Math"/>
                                <a:ea typeface="Cambria Math"/>
                              </a:rPr>
                              <m:t>𝐴</m:t>
                            </m:r>
                          </m:e>
                        </m:d>
                      </m:sub>
                      <m:sup/>
                      <m:e>
                        <m:f>
                          <m:fPr>
                            <m:ctrlPr>
                              <a:rPr lang="en-US" b="0" i="1" smtClean="0">
                                <a:latin typeface="Cambria Math" panose="02040503050406030204" pitchFamily="18" charset="0"/>
                                <a:ea typeface="Cambria Math"/>
                              </a:rPr>
                            </m:ctrlPr>
                          </m:fPr>
                          <m:num>
                            <m:d>
                              <m:dPr>
                                <m:begChr m:val="|"/>
                                <m:endChr m:val="|"/>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𝑆</m:t>
                                    </m:r>
                                  </m:e>
                                  <m:sub>
                                    <m:r>
                                      <a:rPr lang="en-US" b="0" i="1" smtClean="0">
                                        <a:latin typeface="Cambria Math"/>
                                        <a:ea typeface="Cambria Math"/>
                                      </a:rPr>
                                      <m:t>𝑣</m:t>
                                    </m:r>
                                  </m:sub>
                                </m:sSub>
                              </m:e>
                            </m:d>
                          </m:num>
                          <m:den>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𝑆</m:t>
                                </m:r>
                              </m:e>
                            </m:d>
                          </m:den>
                        </m:f>
                        <m:r>
                          <a:rPr lang="en-US" b="0" i="1" smtClean="0">
                            <a:latin typeface="Cambria Math"/>
                            <a:ea typeface="Cambria Math"/>
                          </a:rPr>
                          <m:t>𝐸𝑛𝑡𝑟𝑜𝑝𝑦</m:t>
                        </m:r>
                        <m:d>
                          <m:dPr>
                            <m:ctrlPr>
                              <a:rPr lang="en-US" b="0" i="1" smtClean="0">
                                <a:latin typeface="Cambria Math" panose="02040503050406030204" pitchFamily="18" charset="0"/>
                                <a:ea typeface="Cambria Math"/>
                              </a:rPr>
                            </m:ctrlPr>
                          </m:d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𝑆</m:t>
                                </m:r>
                              </m:e>
                              <m:sub>
                                <m:r>
                                  <a:rPr lang="en-US" b="0" i="1" smtClean="0">
                                    <a:latin typeface="Cambria Math"/>
                                    <a:ea typeface="Cambria Math"/>
                                  </a:rPr>
                                  <m:t>𝑣</m:t>
                                </m:r>
                              </m:sub>
                            </m:sSub>
                          </m:e>
                        </m:d>
                      </m:e>
                    </m:nary>
                  </m:oMath>
                </a14:m>
                <a:endParaRPr lang="en-US" dirty="0"/>
              </a:p>
              <a:p>
                <a:pPr lvl="1">
                  <a:lnSpc>
                    <a:spcPct val="150000"/>
                  </a:lnSpc>
                </a:pPr>
                <a:r>
                  <a:rPr lang="en-US" dirty="0"/>
                  <a:t>Where </a:t>
                </a:r>
                <a14:m>
                  <m:oMath xmlns:m="http://schemas.openxmlformats.org/officeDocument/2006/math">
                    <m:r>
                      <a:rPr lang="en-US" b="0" i="1" smtClean="0">
                        <a:latin typeface="Cambria Math"/>
                      </a:rPr>
                      <m:t>𝑉𝑎𝑙𝑢𝑒𝑠</m:t>
                    </m:r>
                    <m:d>
                      <m:dPr>
                        <m:ctrlPr>
                          <a:rPr lang="en-US" b="0" i="1" smtClean="0">
                            <a:latin typeface="Cambria Math" panose="02040503050406030204" pitchFamily="18" charset="0"/>
                          </a:rPr>
                        </m:ctrlPr>
                      </m:dPr>
                      <m:e>
                        <m:r>
                          <a:rPr lang="en-US" b="0" i="1" smtClean="0">
                            <a:latin typeface="Cambria Math"/>
                          </a:rPr>
                          <m:t>𝐴</m:t>
                        </m:r>
                      </m:e>
                    </m:d>
                  </m:oMath>
                </a14:m>
                <a:r>
                  <a:rPr lang="en-US" dirty="0"/>
                  <a:t> is the set of all possible values for attribute </a:t>
                </a:r>
                <a14:m>
                  <m:oMath xmlns:m="http://schemas.openxmlformats.org/officeDocument/2006/math">
                    <m:r>
                      <a:rPr lang="en-US" b="0" i="1" smtClean="0">
                        <a:latin typeface="Cambria Math"/>
                      </a:rPr>
                      <m:t>𝐴</m:t>
                    </m:r>
                  </m:oMath>
                </a14:m>
                <a:endParaRPr lang="en-US" dirty="0"/>
              </a:p>
              <a:p>
                <a:pPr lvl="1">
                  <a:lnSpc>
                    <a:spcPct val="150000"/>
                  </a:lnSpc>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𝑆</m:t>
                        </m:r>
                      </m:e>
                      <m:sub>
                        <m:r>
                          <a:rPr lang="en-US" b="0" i="1" smtClean="0">
                            <a:latin typeface="Cambria Math"/>
                          </a:rPr>
                          <m:t>𝑣</m:t>
                        </m:r>
                      </m:sub>
                    </m:sSub>
                  </m:oMath>
                </a14:m>
                <a:r>
                  <a:rPr lang="en-US" dirty="0"/>
                  <a:t> is the subset of </a:t>
                </a:r>
                <a14:m>
                  <m:oMath xmlns:m="http://schemas.openxmlformats.org/officeDocument/2006/math">
                    <m:r>
                      <a:rPr lang="en-US" b="0" i="1" smtClean="0">
                        <a:latin typeface="Cambria Math"/>
                      </a:rPr>
                      <m:t>𝑆</m:t>
                    </m:r>
                  </m:oMath>
                </a14:m>
                <a:r>
                  <a:rPr lang="en-US" dirty="0"/>
                  <a:t> for which attribute </a:t>
                </a:r>
                <a14:m>
                  <m:oMath xmlns:m="http://schemas.openxmlformats.org/officeDocument/2006/math">
                    <m:r>
                      <a:rPr lang="en-US" b="0" i="1" smtClean="0">
                        <a:latin typeface="Cambria Math"/>
                      </a:rPr>
                      <m:t>𝐴</m:t>
                    </m:r>
                  </m:oMath>
                </a14:m>
                <a:r>
                  <a:rPr lang="en-US" dirty="0"/>
                  <a:t> has value </a:t>
                </a:r>
                <a14:m>
                  <m:oMath xmlns:m="http://schemas.openxmlformats.org/officeDocument/2006/math">
                    <m:r>
                      <a:rPr lang="en-US" b="0" i="1" smtClean="0">
                        <a:latin typeface="Cambria Math"/>
                      </a:rPr>
                      <m:t>𝑣</m:t>
                    </m:r>
                  </m:oMath>
                </a14:m>
                <a:r>
                  <a:rPr lang="en-US" dirty="0"/>
                  <a:t> (i.e.,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𝑆</m:t>
                        </m:r>
                      </m:e>
                      <m:sub>
                        <m:r>
                          <a:rPr lang="en-US" b="0" i="1" smtClean="0">
                            <a:latin typeface="Cambria Math"/>
                          </a:rPr>
                          <m:t>𝑣</m:t>
                        </m:r>
                      </m:sub>
                    </m:sSub>
                    <m:r>
                      <a:rPr lang="en-US" b="0" i="1" smtClean="0">
                        <a:latin typeface="Cambria Math"/>
                      </a:rPr>
                      <m:t>= </m:t>
                    </m:r>
                    <m:d>
                      <m:dPr>
                        <m:begChr m:val="{"/>
                        <m:endChr m:val="}"/>
                        <m:ctrlPr>
                          <a:rPr lang="en-US" b="0" i="1" smtClean="0">
                            <a:latin typeface="Cambria Math" panose="02040503050406030204" pitchFamily="18" charset="0"/>
                          </a:rPr>
                        </m:ctrlPr>
                      </m:dPr>
                      <m:e>
                        <m:r>
                          <a:rPr lang="en-US" b="0" i="1" smtClean="0">
                            <a:latin typeface="Cambria Math"/>
                          </a:rPr>
                          <m:t>𝑠</m:t>
                        </m:r>
                        <m:r>
                          <a:rPr lang="en-US" b="0" i="1" smtClean="0">
                            <a:latin typeface="Cambria Math"/>
                            <a:ea typeface="Cambria Math"/>
                          </a:rPr>
                          <m:t>∈</m:t>
                        </m:r>
                        <m:r>
                          <a:rPr lang="en-US" b="0" i="1" smtClean="0">
                            <a:latin typeface="Cambria Math"/>
                            <a:ea typeface="Cambria Math"/>
                          </a:rPr>
                          <m:t>𝑆</m:t>
                        </m:r>
                        <m:r>
                          <a:rPr lang="en-US" b="0" i="1" smtClean="0">
                            <a:latin typeface="Cambria Math"/>
                            <a:ea typeface="Cambria Math"/>
                          </a:rPr>
                          <m:t>|</m:t>
                        </m:r>
                        <m:r>
                          <a:rPr lang="en-US" b="0" i="1" smtClean="0">
                            <a:latin typeface="Cambria Math"/>
                            <a:ea typeface="Cambria Math"/>
                          </a:rPr>
                          <m:t>𝐴</m:t>
                        </m:r>
                        <m:d>
                          <m:dPr>
                            <m:ctrlPr>
                              <a:rPr lang="en-US" b="0" i="1" smtClean="0">
                                <a:latin typeface="Cambria Math" panose="02040503050406030204" pitchFamily="18" charset="0"/>
                                <a:ea typeface="Cambria Math"/>
                              </a:rPr>
                            </m:ctrlPr>
                          </m:dPr>
                          <m:e>
                            <m:r>
                              <a:rPr lang="en-US" b="0" i="1" smtClean="0">
                                <a:latin typeface="Cambria Math"/>
                                <a:ea typeface="Cambria Math"/>
                              </a:rPr>
                              <m:t>𝑠</m:t>
                            </m:r>
                          </m:e>
                        </m:d>
                        <m:r>
                          <a:rPr lang="en-US" b="0" i="1" smtClean="0">
                            <a:latin typeface="Cambria Math"/>
                            <a:ea typeface="Cambria Math"/>
                          </a:rPr>
                          <m:t>=</m:t>
                        </m:r>
                        <m:r>
                          <a:rPr lang="en-US" b="0" i="1" smtClean="0">
                            <a:latin typeface="Cambria Math"/>
                            <a:ea typeface="Cambria Math"/>
                          </a:rPr>
                          <m:t>𝑣</m:t>
                        </m:r>
                      </m:e>
                    </m:d>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9695" y="1253331"/>
                <a:ext cx="10515600" cy="4351338"/>
              </a:xfrm>
              <a:blipFill>
                <a:blip r:embed="rId2"/>
                <a:stretch>
                  <a:fillRect l="-1043" r="-290" b="-15147"/>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EA40DEB8-416F-1C9A-9A4A-F25EEA521F48}"/>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001439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20"/>
            <a:ext cx="10515600" cy="1325563"/>
          </a:xfrm>
        </p:spPr>
        <p:txBody>
          <a:bodyPr>
            <a:normAutofit/>
          </a:bodyPr>
          <a:lstStyle/>
          <a:p>
            <a:pPr algn="ctr"/>
            <a:r>
              <a:rPr lang="en-US" sz="3200" b="1" dirty="0"/>
              <a:t>Information gain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1424" y="1052736"/>
                <a:ext cx="10515600" cy="4351338"/>
              </a:xfrm>
            </p:spPr>
            <p:txBody>
              <a:bodyPr>
                <a:normAutofit/>
              </a:bodyPr>
              <a:lstStyle/>
              <a:p>
                <a:pPr>
                  <a:lnSpc>
                    <a:spcPct val="150000"/>
                  </a:lnSpc>
                </a:pPr>
                <a14:m>
                  <m:oMath xmlns:m="http://schemas.openxmlformats.org/officeDocument/2006/math">
                    <m:r>
                      <a:rPr lang="en-US" i="1" smtClean="0">
                        <a:latin typeface="Cambria Math"/>
                      </a:rPr>
                      <m:t>𝐺𝑎𝑖𝑛</m:t>
                    </m:r>
                    <m:d>
                      <m:dPr>
                        <m:ctrlPr>
                          <a:rPr lang="en-US" i="1">
                            <a:latin typeface="Cambria Math" panose="02040503050406030204" pitchFamily="18" charset="0"/>
                          </a:rPr>
                        </m:ctrlPr>
                      </m:dPr>
                      <m:e>
                        <m:r>
                          <a:rPr lang="en-US" i="1">
                            <a:latin typeface="Cambria Math"/>
                          </a:rPr>
                          <m:t>𝑆</m:t>
                        </m:r>
                        <m:r>
                          <a:rPr lang="en-US" i="1">
                            <a:latin typeface="Cambria Math"/>
                          </a:rPr>
                          <m:t>,</m:t>
                        </m:r>
                        <m:r>
                          <a:rPr lang="en-US" i="1">
                            <a:latin typeface="Cambria Math"/>
                          </a:rPr>
                          <m:t>𝐴</m:t>
                        </m:r>
                      </m:e>
                    </m:d>
                    <m:r>
                      <a:rPr lang="en-US" i="1">
                        <a:latin typeface="Cambria Math"/>
                      </a:rPr>
                      <m:t> </m:t>
                    </m:r>
                    <m:r>
                      <a:rPr lang="en-US" i="1">
                        <a:latin typeface="Cambria Math"/>
                        <a:ea typeface="Cambria Math"/>
                      </a:rPr>
                      <m:t>≡</m:t>
                    </m:r>
                    <m:r>
                      <a:rPr lang="en-US" i="1">
                        <a:latin typeface="Cambria Math"/>
                        <a:ea typeface="Cambria Math"/>
                      </a:rPr>
                      <m:t>𝐸𝑛𝑡𝑟𝑜𝑝𝑦</m:t>
                    </m:r>
                    <m:d>
                      <m:dPr>
                        <m:ctrlPr>
                          <a:rPr lang="en-US" i="1">
                            <a:latin typeface="Cambria Math" panose="02040503050406030204" pitchFamily="18" charset="0"/>
                            <a:ea typeface="Cambria Math"/>
                          </a:rPr>
                        </m:ctrlPr>
                      </m:dPr>
                      <m:e>
                        <m:r>
                          <a:rPr lang="en-US" i="1">
                            <a:latin typeface="Cambria Math"/>
                            <a:ea typeface="Cambria Math"/>
                          </a:rPr>
                          <m:t>𝑆</m:t>
                        </m:r>
                      </m:e>
                    </m:d>
                    <m:r>
                      <a:rPr lang="en-US" i="1">
                        <a:latin typeface="Cambria Math"/>
                        <a:ea typeface="Cambria Math"/>
                      </a:rPr>
                      <m:t> − </m:t>
                    </m:r>
                    <m:nary>
                      <m:naryPr>
                        <m:chr m:val="∑"/>
                        <m:supHide m:val="on"/>
                        <m:ctrlPr>
                          <a:rPr lang="en-US" i="1">
                            <a:latin typeface="Cambria Math" panose="02040503050406030204" pitchFamily="18" charset="0"/>
                            <a:ea typeface="Cambria Math"/>
                          </a:rPr>
                        </m:ctrlPr>
                      </m:naryPr>
                      <m:sub>
                        <m:r>
                          <m:rPr>
                            <m:brk m:alnAt="7"/>
                          </m:rPr>
                          <a:rPr lang="en-US" i="1">
                            <a:latin typeface="Cambria Math"/>
                            <a:ea typeface="Cambria Math"/>
                          </a:rPr>
                          <m:t>𝑣</m:t>
                        </m:r>
                        <m:r>
                          <a:rPr lang="en-US" i="1">
                            <a:latin typeface="Cambria Math"/>
                            <a:ea typeface="Cambria Math"/>
                          </a:rPr>
                          <m:t>∈</m:t>
                        </m:r>
                        <m:r>
                          <a:rPr lang="en-US" i="1">
                            <a:latin typeface="Cambria Math"/>
                            <a:ea typeface="Cambria Math"/>
                          </a:rPr>
                          <m:t>𝑉𝑎𝑙𝑢𝑒𝑠</m:t>
                        </m:r>
                        <m:d>
                          <m:dPr>
                            <m:ctrlPr>
                              <a:rPr lang="en-US" i="1">
                                <a:latin typeface="Cambria Math" panose="02040503050406030204" pitchFamily="18" charset="0"/>
                                <a:ea typeface="Cambria Math"/>
                              </a:rPr>
                            </m:ctrlPr>
                          </m:dPr>
                          <m:e>
                            <m:r>
                              <a:rPr lang="en-US" i="1">
                                <a:latin typeface="Cambria Math"/>
                                <a:ea typeface="Cambria Math"/>
                              </a:rPr>
                              <m:t>𝐴</m:t>
                            </m:r>
                          </m:e>
                        </m:d>
                      </m:sub>
                      <m:sup/>
                      <m:e>
                        <m:f>
                          <m:fPr>
                            <m:ctrlPr>
                              <a:rPr lang="en-US" i="1">
                                <a:latin typeface="Cambria Math" panose="02040503050406030204" pitchFamily="18" charset="0"/>
                                <a:ea typeface="Cambria Math"/>
                              </a:rPr>
                            </m:ctrlPr>
                          </m:fPr>
                          <m:num>
                            <m:d>
                              <m:dPr>
                                <m:begChr m:val="|"/>
                                <m:endChr m:val="|"/>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𝑆</m:t>
                                    </m:r>
                                  </m:e>
                                  <m:sub>
                                    <m:r>
                                      <a:rPr lang="en-US" i="1">
                                        <a:latin typeface="Cambria Math"/>
                                        <a:ea typeface="Cambria Math"/>
                                      </a:rPr>
                                      <m:t>𝑣</m:t>
                                    </m:r>
                                  </m:sub>
                                </m:sSub>
                              </m:e>
                            </m:d>
                          </m:num>
                          <m:den>
                            <m:d>
                              <m:dPr>
                                <m:begChr m:val="|"/>
                                <m:endChr m:val="|"/>
                                <m:ctrlPr>
                                  <a:rPr lang="en-US" i="1">
                                    <a:latin typeface="Cambria Math" panose="02040503050406030204" pitchFamily="18" charset="0"/>
                                    <a:ea typeface="Cambria Math"/>
                                  </a:rPr>
                                </m:ctrlPr>
                              </m:dPr>
                              <m:e>
                                <m:r>
                                  <a:rPr lang="en-US" i="1">
                                    <a:latin typeface="Cambria Math"/>
                                    <a:ea typeface="Cambria Math"/>
                                  </a:rPr>
                                  <m:t>𝑆</m:t>
                                </m:r>
                              </m:e>
                            </m:d>
                          </m:den>
                        </m:f>
                        <m:r>
                          <a:rPr lang="en-US" i="1">
                            <a:latin typeface="Cambria Math"/>
                            <a:ea typeface="Cambria Math"/>
                          </a:rPr>
                          <m:t>𝐸𝑛𝑡𝑟𝑜𝑝𝑦</m:t>
                        </m:r>
                        <m:d>
                          <m:dPr>
                            <m:ctrlPr>
                              <a:rPr lang="en-US" i="1">
                                <a:latin typeface="Cambria Math" panose="02040503050406030204" pitchFamily="18" charset="0"/>
                                <a:ea typeface="Cambria Math"/>
                              </a:rPr>
                            </m:ctrlPr>
                          </m:dPr>
                          <m:e>
                            <m:sSub>
                              <m:sSubPr>
                                <m:ctrlPr>
                                  <a:rPr lang="en-US" i="1">
                                    <a:latin typeface="Cambria Math" panose="02040503050406030204" pitchFamily="18" charset="0"/>
                                    <a:ea typeface="Cambria Math"/>
                                  </a:rPr>
                                </m:ctrlPr>
                              </m:sSubPr>
                              <m:e>
                                <m:r>
                                  <a:rPr lang="en-US" i="1">
                                    <a:latin typeface="Cambria Math"/>
                                    <a:ea typeface="Cambria Math"/>
                                  </a:rPr>
                                  <m:t>𝑆</m:t>
                                </m:r>
                              </m:e>
                              <m:sub>
                                <m:r>
                                  <a:rPr lang="en-US" i="1">
                                    <a:latin typeface="Cambria Math"/>
                                    <a:ea typeface="Cambria Math"/>
                                  </a:rPr>
                                  <m:t>𝑣</m:t>
                                </m:r>
                              </m:sub>
                            </m:sSub>
                          </m:e>
                        </m:d>
                      </m:e>
                    </m:nary>
                  </m:oMath>
                </a14:m>
                <a:endParaRPr lang="en-US" dirty="0"/>
              </a:p>
              <a:p>
                <a:pPr lvl="1">
                  <a:lnSpc>
                    <a:spcPct val="150000"/>
                  </a:lnSpc>
                </a:pPr>
                <a:r>
                  <a:rPr lang="en-US" dirty="0"/>
                  <a:t>First term is the entropy of the original collection </a:t>
                </a:r>
                <a14:m>
                  <m:oMath xmlns:m="http://schemas.openxmlformats.org/officeDocument/2006/math">
                    <m:r>
                      <a:rPr lang="en-US" b="0" i="1" smtClean="0">
                        <a:latin typeface="Cambria Math"/>
                      </a:rPr>
                      <m:t>𝑆</m:t>
                    </m:r>
                  </m:oMath>
                </a14:m>
                <a:endParaRPr lang="en-US" dirty="0"/>
              </a:p>
              <a:p>
                <a:pPr lvl="1">
                  <a:lnSpc>
                    <a:spcPct val="150000"/>
                  </a:lnSpc>
                </a:pPr>
                <a:r>
                  <a:rPr lang="en-US" dirty="0"/>
                  <a:t>Second term is the </a:t>
                </a:r>
                <a:r>
                  <a:rPr lang="en-US" i="1" dirty="0">
                    <a:solidFill>
                      <a:srgbClr val="FF0000"/>
                    </a:solidFill>
                  </a:rPr>
                  <a:t>expected </a:t>
                </a:r>
                <a:r>
                  <a:rPr lang="en-US" dirty="0"/>
                  <a:t>value of entropy after </a:t>
                </a:r>
                <a14:m>
                  <m:oMath xmlns:m="http://schemas.openxmlformats.org/officeDocument/2006/math">
                    <m:r>
                      <a:rPr lang="en-US" b="0" i="1" smtClean="0">
                        <a:latin typeface="Cambria Math"/>
                      </a:rPr>
                      <m:t>𝑆</m:t>
                    </m:r>
                  </m:oMath>
                </a14:m>
                <a:r>
                  <a:rPr lang="en-US" dirty="0"/>
                  <a:t> is partitioned using attribute </a:t>
                </a:r>
                <a14:m>
                  <m:oMath xmlns:m="http://schemas.openxmlformats.org/officeDocument/2006/math">
                    <m:r>
                      <a:rPr lang="en-US" b="0" i="1" smtClean="0">
                        <a:latin typeface="Cambria Math"/>
                      </a:rPr>
                      <m:t>𝐴</m:t>
                    </m:r>
                  </m:oMath>
                </a14:m>
                <a:endParaRPr lang="en-US" dirty="0"/>
              </a:p>
              <a:p>
                <a:pPr>
                  <a:lnSpc>
                    <a:spcPct val="150000"/>
                  </a:lnSpc>
                </a:pPr>
                <a14:m>
                  <m:oMath xmlns:m="http://schemas.openxmlformats.org/officeDocument/2006/math">
                    <m:r>
                      <a:rPr lang="en-US" b="0" i="1" smtClean="0">
                        <a:latin typeface="Cambria Math"/>
                      </a:rPr>
                      <m:t>𝐺𝑎𝑖𝑛</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m:t>
                        </m:r>
                        <m:r>
                          <a:rPr lang="en-US" b="0" i="1" smtClean="0">
                            <a:latin typeface="Cambria Math"/>
                          </a:rPr>
                          <m:t>𝐴</m:t>
                        </m:r>
                      </m:e>
                    </m:d>
                  </m:oMath>
                </a14:m>
                <a:r>
                  <a:rPr lang="en-US" dirty="0"/>
                  <a:t> is therefore the expected reduction in entropy caused by knowing the value of attribute </a:t>
                </a:r>
                <a14:m>
                  <m:oMath xmlns:m="http://schemas.openxmlformats.org/officeDocument/2006/math">
                    <m:r>
                      <a:rPr lang="en-US" b="0" i="1" smtClean="0">
                        <a:latin typeface="Cambria Math"/>
                      </a:rPr>
                      <m:t>𝐴</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1424" y="1052736"/>
                <a:ext cx="10515600" cy="4351338"/>
              </a:xfrm>
              <a:blipFill>
                <a:blip r:embed="rId2"/>
                <a:stretch>
                  <a:fillRect b="-84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FAF69BD6-E17D-3E9A-D64A-D00FD82D9765}"/>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351155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Information Gain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53331"/>
                <a:ext cx="10515600" cy="4351338"/>
              </a:xfrm>
            </p:spPr>
            <p:txBody>
              <a:bodyPr/>
              <a:lstStyle/>
              <a:p>
                <a:pPr>
                  <a:lnSpc>
                    <a:spcPct val="150000"/>
                  </a:lnSpc>
                </a:pPr>
                <a:r>
                  <a:rPr lang="en-US" dirty="0"/>
                  <a:t>The value of </a:t>
                </a:r>
                <a14:m>
                  <m:oMath xmlns:m="http://schemas.openxmlformats.org/officeDocument/2006/math">
                    <m:r>
                      <a:rPr lang="en-US" b="0" i="1" smtClean="0">
                        <a:latin typeface="Cambria Math"/>
                      </a:rPr>
                      <m:t>𝐺𝑎𝑖𝑛</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m:t>
                        </m:r>
                        <m:r>
                          <a:rPr lang="en-US" b="0" i="1" smtClean="0">
                            <a:latin typeface="Cambria Math"/>
                          </a:rPr>
                          <m:t>𝐴</m:t>
                        </m:r>
                      </m:e>
                    </m:d>
                  </m:oMath>
                </a14:m>
                <a:r>
                  <a:rPr lang="en-US" dirty="0"/>
                  <a:t> is the number of bits saved when encoding the target value of an arbitrary member of </a:t>
                </a:r>
                <a14:m>
                  <m:oMath xmlns:m="http://schemas.openxmlformats.org/officeDocument/2006/math">
                    <m:r>
                      <a:rPr lang="en-US" b="0" i="1" smtClean="0">
                        <a:latin typeface="Cambria Math"/>
                      </a:rPr>
                      <m:t>𝑆</m:t>
                    </m:r>
                  </m:oMath>
                </a14:m>
                <a:r>
                  <a:rPr lang="en-US" dirty="0"/>
                  <a:t>, by knowing the value of attribute </a:t>
                </a:r>
                <a14:m>
                  <m:oMath xmlns:m="http://schemas.openxmlformats.org/officeDocument/2006/math">
                    <m:r>
                      <a:rPr lang="en-US" b="0" i="1" smtClean="0">
                        <a:latin typeface="Cambria Math"/>
                      </a:rPr>
                      <m:t>𝐴</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53331"/>
                <a:ext cx="10515600" cy="4351338"/>
              </a:xfrm>
              <a:blipFill>
                <a:blip r:embed="rId2"/>
                <a:stretch>
                  <a:fillRect l="-10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D74CDCB4-7301-F445-FD53-5615223AB30A}"/>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643835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E14A9-9B42-01E1-2B40-9C81CF890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0B14E7-4680-E5C8-5608-8C57B4F01BCD}"/>
              </a:ext>
            </a:extLst>
          </p:cNvPr>
          <p:cNvSpPr>
            <a:spLocks noGrp="1"/>
          </p:cNvSpPr>
          <p:nvPr>
            <p:ph type="title"/>
          </p:nvPr>
        </p:nvSpPr>
        <p:spPr>
          <a:xfrm>
            <a:off x="843011" y="-108600"/>
            <a:ext cx="10515600" cy="1325563"/>
          </a:xfrm>
        </p:spPr>
        <p:txBody>
          <a:bodyPr>
            <a:normAutofit/>
          </a:bodyPr>
          <a:lstStyle/>
          <a:p>
            <a:pPr algn="ctr"/>
            <a:r>
              <a:rPr lang="en-GB" sz="3000" b="1" dirty="0">
                <a:latin typeface="Times New Roman" panose="02020603050405020304" pitchFamily="18" charset="0"/>
                <a:ea typeface="Calibri" charset="0"/>
                <a:cs typeface="Times New Roman" panose="02020603050405020304" pitchFamily="18" charset="0"/>
              </a:rPr>
              <a:t>K-fold Cross Validation</a:t>
            </a:r>
            <a:endParaRPr lang="en-US" sz="3000" dirty="0"/>
          </a:p>
        </p:txBody>
      </p:sp>
      <p:sp>
        <p:nvSpPr>
          <p:cNvPr id="5" name="TextBox 4">
            <a:extLst>
              <a:ext uri="{FF2B5EF4-FFF2-40B4-BE49-F238E27FC236}">
                <a16:creationId xmlns:a16="http://schemas.microsoft.com/office/drawing/2014/main" id="{6534CBB1-B535-CE1B-1FF3-95C492F9DC3E}"/>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pic>
        <p:nvPicPr>
          <p:cNvPr id="36866" name="Picture 2" descr="diagram of nested cross validation with 5-fold external CV and 5-fold internal CV">
            <a:extLst>
              <a:ext uri="{FF2B5EF4-FFF2-40B4-BE49-F238E27FC236}">
                <a16:creationId xmlns:a16="http://schemas.microsoft.com/office/drawing/2014/main" id="{E7E82B17-A94E-7299-7312-F13E305CD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6855" y="1206335"/>
            <a:ext cx="5695145" cy="408606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34EA77C-197A-66CD-1BEE-C58FD28186A1}"/>
              </a:ext>
            </a:extLst>
          </p:cNvPr>
          <p:cNvSpPr txBox="1"/>
          <p:nvPr/>
        </p:nvSpPr>
        <p:spPr>
          <a:xfrm>
            <a:off x="191344" y="987400"/>
            <a:ext cx="6305510" cy="4385816"/>
          </a:xfrm>
          <a:prstGeom prst="rect">
            <a:avLst/>
          </a:prstGeom>
          <a:noFill/>
        </p:spPr>
        <p:txBody>
          <a:bodyPr wrap="square">
            <a:spAutoFit/>
          </a:bodyPr>
          <a:lstStyle/>
          <a:p>
            <a:pPr marL="285750" indent="-285750" algn="just">
              <a:buFont typeface="Arial" panose="020B0604020202020204" pitchFamily="34" charset="0"/>
              <a:buChar char="•"/>
            </a:pPr>
            <a:r>
              <a:rPr lang="en-US" b="1" dirty="0"/>
              <a:t>Cross-Validation</a:t>
            </a:r>
          </a:p>
          <a:p>
            <a:pPr marL="285750" indent="-285750" algn="just">
              <a:buFont typeface="Arial" panose="020B0604020202020204" pitchFamily="34" charset="0"/>
              <a:buChar char="•"/>
            </a:pPr>
            <a:r>
              <a:rPr lang="en-US" b="1" dirty="0"/>
              <a:t>What is Cross-Validation?</a:t>
            </a:r>
            <a:endParaRPr lang="en-US" dirty="0"/>
          </a:p>
          <a:p>
            <a:pPr marL="742950" lvl="1" indent="-285750" algn="just">
              <a:buFont typeface="Arial" panose="020B0604020202020204" pitchFamily="34" charset="0"/>
              <a:buChar char="•"/>
            </a:pPr>
            <a:r>
              <a:rPr lang="en-US" dirty="0"/>
              <a:t>A technique to evaluate model performance more reliably by using multiple train-test splits.</a:t>
            </a:r>
          </a:p>
          <a:p>
            <a:pPr marL="285750" indent="-285750" algn="just">
              <a:buFont typeface="Arial" panose="020B0604020202020204" pitchFamily="34" charset="0"/>
              <a:buChar char="•"/>
            </a:pPr>
            <a:r>
              <a:rPr lang="en-US" b="1" dirty="0"/>
              <a:t>k-Fold Cross-Validation</a:t>
            </a:r>
            <a:r>
              <a:rPr lang="en-US" dirty="0"/>
              <a:t>:</a:t>
            </a:r>
          </a:p>
          <a:p>
            <a:pPr marL="742950" lvl="1" indent="-285750" algn="just">
              <a:buFont typeface="Arial" panose="020B0604020202020204" pitchFamily="34" charset="0"/>
              <a:buChar char="•"/>
            </a:pPr>
            <a:r>
              <a:rPr lang="en-US" dirty="0"/>
              <a:t>Dataset is divided into </a:t>
            </a:r>
            <a:r>
              <a:rPr lang="en-US" b="1" dirty="0"/>
              <a:t>k equal parts</a:t>
            </a:r>
            <a:r>
              <a:rPr lang="en-US" dirty="0"/>
              <a:t> (folds).</a:t>
            </a:r>
          </a:p>
          <a:p>
            <a:pPr marL="742950" lvl="1" indent="-285750" algn="just">
              <a:buFont typeface="Arial" panose="020B0604020202020204" pitchFamily="34" charset="0"/>
              <a:buChar char="•"/>
            </a:pPr>
            <a:r>
              <a:rPr lang="en-US" dirty="0"/>
              <a:t>The model is trained on </a:t>
            </a:r>
            <a:r>
              <a:rPr lang="en-US" b="1" dirty="0"/>
              <a:t>k-1 folds</a:t>
            </a:r>
            <a:r>
              <a:rPr lang="en-US" dirty="0"/>
              <a:t> and tested on the remaining fold.</a:t>
            </a:r>
          </a:p>
          <a:p>
            <a:pPr marL="742950" lvl="1" indent="-285750" algn="just">
              <a:buFont typeface="Arial" panose="020B0604020202020204" pitchFamily="34" charset="0"/>
              <a:buChar char="•"/>
            </a:pPr>
            <a:r>
              <a:rPr lang="en-US" dirty="0"/>
              <a:t>Process repeats </a:t>
            </a:r>
            <a:r>
              <a:rPr lang="en-US" b="1" dirty="0"/>
              <a:t>k times</a:t>
            </a:r>
            <a:r>
              <a:rPr lang="en-US" dirty="0"/>
              <a:t>, with each fold used as a test set once.</a:t>
            </a:r>
          </a:p>
          <a:p>
            <a:pPr marL="742950" lvl="1" indent="-285750" algn="just">
              <a:buFont typeface="Arial" panose="020B0604020202020204" pitchFamily="34" charset="0"/>
              <a:buChar char="•"/>
            </a:pPr>
            <a:r>
              <a:rPr lang="en-US" dirty="0"/>
              <a:t>Final performance is the </a:t>
            </a:r>
            <a:r>
              <a:rPr lang="en-US" b="1" dirty="0"/>
              <a:t>average</a:t>
            </a:r>
            <a:r>
              <a:rPr lang="en-US" dirty="0"/>
              <a:t> across all folds.</a:t>
            </a:r>
          </a:p>
          <a:p>
            <a:pPr marL="285750" indent="-285750" algn="just">
              <a:lnSpc>
                <a:spcPct val="150000"/>
              </a:lnSpc>
              <a:buFont typeface="Arial" panose="020B0604020202020204" pitchFamily="34" charset="0"/>
              <a:buChar char="•"/>
            </a:pPr>
            <a:r>
              <a:rPr lang="en-US" b="1" dirty="0"/>
              <a:t>Benefits of Cross-Validation</a:t>
            </a:r>
            <a:r>
              <a:rPr lang="en-US" dirty="0"/>
              <a:t>:</a:t>
            </a:r>
          </a:p>
          <a:p>
            <a:pPr marL="742950" lvl="1" indent="-285750" algn="just">
              <a:buFont typeface="Arial" panose="020B0604020202020204" pitchFamily="34" charset="0"/>
              <a:buChar char="•"/>
            </a:pPr>
            <a:r>
              <a:rPr lang="en-US" dirty="0"/>
              <a:t>Provides a more comprehensive evaluation of the model.</a:t>
            </a:r>
          </a:p>
          <a:p>
            <a:pPr marL="742950" lvl="1" indent="-285750" algn="just">
              <a:buFont typeface="Arial" panose="020B0604020202020204" pitchFamily="34" charset="0"/>
              <a:buChar char="•"/>
            </a:pPr>
            <a:r>
              <a:rPr lang="en-US" dirty="0"/>
              <a:t>Reduces the risk of overfitting or underfitting due to a single train-test split.</a:t>
            </a:r>
          </a:p>
        </p:txBody>
      </p:sp>
    </p:spTree>
    <p:extLst>
      <p:ext uri="{BB962C8B-B14F-4D97-AF65-F5344CB8AC3E}">
        <p14:creationId xmlns:p14="http://schemas.microsoft.com/office/powerpoint/2010/main" val="21579237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473" y="-141455"/>
            <a:ext cx="10515600" cy="1325563"/>
          </a:xfrm>
        </p:spPr>
        <p:txBody>
          <a:bodyPr>
            <a:normAutofit/>
          </a:bodyPr>
          <a:lstStyle/>
          <a:p>
            <a:pPr algn="ctr"/>
            <a:r>
              <a:rPr lang="en-US" sz="3200" b="1" dirty="0"/>
              <a:t>Information gain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44896689"/>
              </p:ext>
            </p:extLst>
          </p:nvPr>
        </p:nvGraphicFramePr>
        <p:xfrm>
          <a:off x="1944148" y="854777"/>
          <a:ext cx="8303704" cy="576072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445704">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09880">
                <a:tc>
                  <a:txBody>
                    <a:bodyPr/>
                    <a:lstStyle/>
                    <a:p>
                      <a:pPr algn="ctr"/>
                      <a:r>
                        <a:rPr lang="en-US" dirty="0"/>
                        <a:t>Day</a:t>
                      </a:r>
                    </a:p>
                  </a:txBody>
                  <a:tcPr/>
                </a:tc>
                <a:tc>
                  <a:txBody>
                    <a:bodyPr/>
                    <a:lstStyle/>
                    <a:p>
                      <a:pPr algn="ctr"/>
                      <a:r>
                        <a:rPr lang="en-US" dirty="0"/>
                        <a:t>Outlook</a:t>
                      </a:r>
                    </a:p>
                  </a:txBody>
                  <a:tcPr/>
                </a:tc>
                <a:tc>
                  <a:txBody>
                    <a:bodyPr/>
                    <a:lstStyle/>
                    <a:p>
                      <a:pPr algn="ctr"/>
                      <a:r>
                        <a:rPr lang="en-US" dirty="0"/>
                        <a:t>Temperature</a:t>
                      </a:r>
                    </a:p>
                  </a:txBody>
                  <a:tcPr/>
                </a:tc>
                <a:tc>
                  <a:txBody>
                    <a:bodyPr/>
                    <a:lstStyle/>
                    <a:p>
                      <a:pPr algn="ctr"/>
                      <a:r>
                        <a:rPr lang="en-US" dirty="0"/>
                        <a:t>Humidity</a:t>
                      </a:r>
                    </a:p>
                  </a:txBody>
                  <a:tcPr/>
                </a:tc>
                <a:tc>
                  <a:txBody>
                    <a:bodyPr/>
                    <a:lstStyle/>
                    <a:p>
                      <a:pPr algn="ctr"/>
                      <a:r>
                        <a:rPr lang="en-US" dirty="0"/>
                        <a:t>Wind</a:t>
                      </a:r>
                    </a:p>
                  </a:txBody>
                  <a:tcPr/>
                </a:tc>
                <a:tc>
                  <a:txBody>
                    <a:bodyPr/>
                    <a:lstStyle/>
                    <a:p>
                      <a:pPr algn="ctr"/>
                      <a:r>
                        <a:rPr lang="en-US" dirty="0" err="1"/>
                        <a:t>PlayTennis</a:t>
                      </a:r>
                      <a:endParaRPr lang="en-US" dirty="0"/>
                    </a:p>
                  </a:txBody>
                  <a:tcPr/>
                </a:tc>
                <a:extLst>
                  <a:ext uri="{0D108BD9-81ED-4DB2-BD59-A6C34878D82A}">
                    <a16:rowId xmlns:a16="http://schemas.microsoft.com/office/drawing/2014/main" val="10000"/>
                  </a:ext>
                </a:extLst>
              </a:tr>
              <a:tr h="309880">
                <a:tc>
                  <a:txBody>
                    <a:bodyPr/>
                    <a:lstStyle/>
                    <a:p>
                      <a:r>
                        <a:rPr lang="en-US" dirty="0"/>
                        <a:t>D1</a:t>
                      </a:r>
                    </a:p>
                  </a:txBody>
                  <a:tcPr/>
                </a:tc>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Weak</a:t>
                      </a:r>
                    </a:p>
                  </a:txBody>
                  <a:tcPr/>
                </a:tc>
                <a:tc>
                  <a:txBody>
                    <a:bodyPr/>
                    <a:lstStyle/>
                    <a:p>
                      <a:r>
                        <a:rPr lang="en-US" dirty="0"/>
                        <a:t>No</a:t>
                      </a:r>
                    </a:p>
                  </a:txBody>
                  <a:tcPr/>
                </a:tc>
                <a:extLst>
                  <a:ext uri="{0D108BD9-81ED-4DB2-BD59-A6C34878D82A}">
                    <a16:rowId xmlns:a16="http://schemas.microsoft.com/office/drawing/2014/main" val="10001"/>
                  </a:ext>
                </a:extLst>
              </a:tr>
              <a:tr h="309880">
                <a:tc>
                  <a:txBody>
                    <a:bodyPr/>
                    <a:lstStyle/>
                    <a:p>
                      <a:r>
                        <a:rPr lang="en-US" dirty="0"/>
                        <a:t>D2</a:t>
                      </a:r>
                    </a:p>
                  </a:txBody>
                  <a:tcPr/>
                </a:tc>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Strong</a:t>
                      </a:r>
                    </a:p>
                  </a:txBody>
                  <a:tcPr/>
                </a:tc>
                <a:tc>
                  <a:txBody>
                    <a:bodyPr/>
                    <a:lstStyle/>
                    <a:p>
                      <a:r>
                        <a:rPr lang="en-US" dirty="0"/>
                        <a:t>No</a:t>
                      </a:r>
                    </a:p>
                  </a:txBody>
                  <a:tcPr/>
                </a:tc>
                <a:extLst>
                  <a:ext uri="{0D108BD9-81ED-4DB2-BD59-A6C34878D82A}">
                    <a16:rowId xmlns:a16="http://schemas.microsoft.com/office/drawing/2014/main" val="10002"/>
                  </a:ext>
                </a:extLst>
              </a:tr>
              <a:tr h="309880">
                <a:tc>
                  <a:txBody>
                    <a:bodyPr/>
                    <a:lstStyle/>
                    <a:p>
                      <a:r>
                        <a:rPr lang="en-US" dirty="0"/>
                        <a:t>D3</a:t>
                      </a:r>
                    </a:p>
                  </a:txBody>
                  <a:tcPr/>
                </a:tc>
                <a:tc>
                  <a:txBody>
                    <a:bodyPr/>
                    <a:lstStyle/>
                    <a:p>
                      <a:r>
                        <a:rPr lang="en-US" dirty="0"/>
                        <a:t>Overcast</a:t>
                      </a:r>
                    </a:p>
                  </a:txBody>
                  <a:tcPr/>
                </a:tc>
                <a:tc>
                  <a:txBody>
                    <a:bodyPr/>
                    <a:lstStyle/>
                    <a:p>
                      <a:r>
                        <a:rPr lang="en-US" dirty="0"/>
                        <a:t>Hot</a:t>
                      </a:r>
                    </a:p>
                  </a:txBody>
                  <a:tcPr/>
                </a:tc>
                <a:tc>
                  <a:txBody>
                    <a:bodyPr/>
                    <a:lstStyle/>
                    <a:p>
                      <a:r>
                        <a:rPr lang="en-US" dirty="0"/>
                        <a:t>High</a:t>
                      </a:r>
                    </a:p>
                  </a:txBody>
                  <a:tcPr/>
                </a:tc>
                <a:tc>
                  <a:txBody>
                    <a:bodyPr/>
                    <a:lstStyle/>
                    <a:p>
                      <a:r>
                        <a:rPr lang="en-US" dirty="0"/>
                        <a:t>Weak</a:t>
                      </a:r>
                    </a:p>
                  </a:txBody>
                  <a:tcPr/>
                </a:tc>
                <a:tc>
                  <a:txBody>
                    <a:bodyPr/>
                    <a:lstStyle/>
                    <a:p>
                      <a:r>
                        <a:rPr lang="en-US" dirty="0"/>
                        <a:t>Yes</a:t>
                      </a:r>
                    </a:p>
                  </a:txBody>
                  <a:tcPr/>
                </a:tc>
                <a:extLst>
                  <a:ext uri="{0D108BD9-81ED-4DB2-BD59-A6C34878D82A}">
                    <a16:rowId xmlns:a16="http://schemas.microsoft.com/office/drawing/2014/main" val="10003"/>
                  </a:ext>
                </a:extLst>
              </a:tr>
              <a:tr h="309880">
                <a:tc>
                  <a:txBody>
                    <a:bodyPr/>
                    <a:lstStyle/>
                    <a:p>
                      <a:r>
                        <a:rPr lang="en-US" dirty="0"/>
                        <a:t>D4</a:t>
                      </a:r>
                    </a:p>
                  </a:txBody>
                  <a:tcPr/>
                </a:tc>
                <a:tc>
                  <a:txBody>
                    <a:bodyPr/>
                    <a:lstStyle/>
                    <a:p>
                      <a:r>
                        <a:rPr lang="en-US" dirty="0"/>
                        <a:t>Rain</a:t>
                      </a:r>
                    </a:p>
                  </a:txBody>
                  <a:tcPr/>
                </a:tc>
                <a:tc>
                  <a:txBody>
                    <a:bodyPr/>
                    <a:lstStyle/>
                    <a:p>
                      <a:r>
                        <a:rPr lang="en-US" dirty="0"/>
                        <a:t>Mild</a:t>
                      </a:r>
                    </a:p>
                  </a:txBody>
                  <a:tcPr/>
                </a:tc>
                <a:tc>
                  <a:txBody>
                    <a:bodyPr/>
                    <a:lstStyle/>
                    <a:p>
                      <a:r>
                        <a:rPr lang="en-US" dirty="0"/>
                        <a:t>High</a:t>
                      </a:r>
                    </a:p>
                  </a:txBody>
                  <a:tcPr/>
                </a:tc>
                <a:tc>
                  <a:txBody>
                    <a:bodyPr/>
                    <a:lstStyle/>
                    <a:p>
                      <a:r>
                        <a:rPr lang="en-US" dirty="0"/>
                        <a:t>Weak</a:t>
                      </a:r>
                    </a:p>
                  </a:txBody>
                  <a:tcPr/>
                </a:tc>
                <a:tc>
                  <a:txBody>
                    <a:bodyPr/>
                    <a:lstStyle/>
                    <a:p>
                      <a:r>
                        <a:rPr lang="en-US" dirty="0"/>
                        <a:t>Yes</a:t>
                      </a:r>
                    </a:p>
                  </a:txBody>
                  <a:tcPr/>
                </a:tc>
                <a:extLst>
                  <a:ext uri="{0D108BD9-81ED-4DB2-BD59-A6C34878D82A}">
                    <a16:rowId xmlns:a16="http://schemas.microsoft.com/office/drawing/2014/main" val="10004"/>
                  </a:ext>
                </a:extLst>
              </a:tr>
              <a:tr h="309880">
                <a:tc>
                  <a:txBody>
                    <a:bodyPr/>
                    <a:lstStyle/>
                    <a:p>
                      <a:r>
                        <a:rPr lang="en-US" dirty="0"/>
                        <a:t>D5</a:t>
                      </a:r>
                    </a:p>
                  </a:txBody>
                  <a:tcPr/>
                </a:tc>
                <a:tc>
                  <a:txBody>
                    <a:bodyPr/>
                    <a:lstStyle/>
                    <a:p>
                      <a:r>
                        <a:rPr lang="en-US" dirty="0"/>
                        <a:t>Rain</a:t>
                      </a:r>
                    </a:p>
                  </a:txBody>
                  <a:tcPr/>
                </a:tc>
                <a:tc>
                  <a:txBody>
                    <a:bodyPr/>
                    <a:lstStyle/>
                    <a:p>
                      <a:r>
                        <a:rPr lang="en-US" dirty="0"/>
                        <a:t>Cool</a:t>
                      </a:r>
                    </a:p>
                  </a:txBody>
                  <a:tcPr/>
                </a:tc>
                <a:tc>
                  <a:txBody>
                    <a:bodyPr/>
                    <a:lstStyle/>
                    <a:p>
                      <a:r>
                        <a:rPr lang="en-US" dirty="0"/>
                        <a:t>Normal</a:t>
                      </a:r>
                    </a:p>
                  </a:txBody>
                  <a:tcPr/>
                </a:tc>
                <a:tc>
                  <a:txBody>
                    <a:bodyPr/>
                    <a:lstStyle/>
                    <a:p>
                      <a:r>
                        <a:rPr lang="en-US" dirty="0"/>
                        <a:t>Weak</a:t>
                      </a:r>
                    </a:p>
                  </a:txBody>
                  <a:tcPr/>
                </a:tc>
                <a:tc>
                  <a:txBody>
                    <a:bodyPr/>
                    <a:lstStyle/>
                    <a:p>
                      <a:r>
                        <a:rPr lang="en-US" dirty="0"/>
                        <a:t>Yes</a:t>
                      </a:r>
                    </a:p>
                  </a:txBody>
                  <a:tcPr/>
                </a:tc>
                <a:extLst>
                  <a:ext uri="{0D108BD9-81ED-4DB2-BD59-A6C34878D82A}">
                    <a16:rowId xmlns:a16="http://schemas.microsoft.com/office/drawing/2014/main" val="10005"/>
                  </a:ext>
                </a:extLst>
              </a:tr>
              <a:tr h="309880">
                <a:tc>
                  <a:txBody>
                    <a:bodyPr/>
                    <a:lstStyle/>
                    <a:p>
                      <a:r>
                        <a:rPr lang="en-US" dirty="0"/>
                        <a:t>D6</a:t>
                      </a:r>
                    </a:p>
                  </a:txBody>
                  <a:tcPr/>
                </a:tc>
                <a:tc>
                  <a:txBody>
                    <a:bodyPr/>
                    <a:lstStyle/>
                    <a:p>
                      <a:r>
                        <a:rPr lang="en-US" dirty="0"/>
                        <a:t>Rain</a:t>
                      </a:r>
                    </a:p>
                  </a:txBody>
                  <a:tcPr/>
                </a:tc>
                <a:tc>
                  <a:txBody>
                    <a:bodyPr/>
                    <a:lstStyle/>
                    <a:p>
                      <a:r>
                        <a:rPr lang="en-US" dirty="0"/>
                        <a:t>Cool</a:t>
                      </a:r>
                    </a:p>
                  </a:txBody>
                  <a:tcPr/>
                </a:tc>
                <a:tc>
                  <a:txBody>
                    <a:bodyPr/>
                    <a:lstStyle/>
                    <a:p>
                      <a:r>
                        <a:rPr lang="en-US" dirty="0"/>
                        <a:t>Normal</a:t>
                      </a:r>
                    </a:p>
                  </a:txBody>
                  <a:tcPr/>
                </a:tc>
                <a:tc>
                  <a:txBody>
                    <a:bodyPr/>
                    <a:lstStyle/>
                    <a:p>
                      <a:r>
                        <a:rPr lang="en-US" dirty="0"/>
                        <a:t>Strong</a:t>
                      </a:r>
                    </a:p>
                  </a:txBody>
                  <a:tcPr/>
                </a:tc>
                <a:tc>
                  <a:txBody>
                    <a:bodyPr/>
                    <a:lstStyle/>
                    <a:p>
                      <a:r>
                        <a:rPr lang="en-US" dirty="0"/>
                        <a:t>No</a:t>
                      </a:r>
                    </a:p>
                  </a:txBody>
                  <a:tcPr/>
                </a:tc>
                <a:extLst>
                  <a:ext uri="{0D108BD9-81ED-4DB2-BD59-A6C34878D82A}">
                    <a16:rowId xmlns:a16="http://schemas.microsoft.com/office/drawing/2014/main" val="10006"/>
                  </a:ext>
                </a:extLst>
              </a:tr>
              <a:tr h="309880">
                <a:tc>
                  <a:txBody>
                    <a:bodyPr/>
                    <a:lstStyle/>
                    <a:p>
                      <a:r>
                        <a:rPr lang="en-US" dirty="0"/>
                        <a:t>D7</a:t>
                      </a:r>
                    </a:p>
                  </a:txBody>
                  <a:tcPr/>
                </a:tc>
                <a:tc>
                  <a:txBody>
                    <a:bodyPr/>
                    <a:lstStyle/>
                    <a:p>
                      <a:r>
                        <a:rPr lang="en-US" dirty="0"/>
                        <a:t>Overcast</a:t>
                      </a:r>
                    </a:p>
                  </a:txBody>
                  <a:tcPr/>
                </a:tc>
                <a:tc>
                  <a:txBody>
                    <a:bodyPr/>
                    <a:lstStyle/>
                    <a:p>
                      <a:r>
                        <a:rPr lang="en-US" dirty="0"/>
                        <a:t>Cool</a:t>
                      </a:r>
                    </a:p>
                  </a:txBody>
                  <a:tcPr/>
                </a:tc>
                <a:tc>
                  <a:txBody>
                    <a:bodyPr/>
                    <a:lstStyle/>
                    <a:p>
                      <a:r>
                        <a:rPr lang="en-US" dirty="0"/>
                        <a:t>Normal</a:t>
                      </a:r>
                    </a:p>
                  </a:txBody>
                  <a:tcPr/>
                </a:tc>
                <a:tc>
                  <a:txBody>
                    <a:bodyPr/>
                    <a:lstStyle/>
                    <a:p>
                      <a:r>
                        <a:rPr lang="en-US" dirty="0"/>
                        <a:t>Strong</a:t>
                      </a:r>
                    </a:p>
                  </a:txBody>
                  <a:tcPr/>
                </a:tc>
                <a:tc>
                  <a:txBody>
                    <a:bodyPr/>
                    <a:lstStyle/>
                    <a:p>
                      <a:r>
                        <a:rPr lang="en-US" dirty="0"/>
                        <a:t>Yes</a:t>
                      </a:r>
                    </a:p>
                  </a:txBody>
                  <a:tcPr/>
                </a:tc>
                <a:extLst>
                  <a:ext uri="{0D108BD9-81ED-4DB2-BD59-A6C34878D82A}">
                    <a16:rowId xmlns:a16="http://schemas.microsoft.com/office/drawing/2014/main" val="10007"/>
                  </a:ext>
                </a:extLst>
              </a:tr>
              <a:tr h="309880">
                <a:tc>
                  <a:txBody>
                    <a:bodyPr/>
                    <a:lstStyle/>
                    <a:p>
                      <a:r>
                        <a:rPr lang="en-US" dirty="0"/>
                        <a:t>D8</a:t>
                      </a:r>
                    </a:p>
                  </a:txBody>
                  <a:tcPr/>
                </a:tc>
                <a:tc>
                  <a:txBody>
                    <a:bodyPr/>
                    <a:lstStyle/>
                    <a:p>
                      <a:r>
                        <a:rPr lang="en-US" dirty="0"/>
                        <a:t>Sunny</a:t>
                      </a:r>
                    </a:p>
                  </a:txBody>
                  <a:tcPr/>
                </a:tc>
                <a:tc>
                  <a:txBody>
                    <a:bodyPr/>
                    <a:lstStyle/>
                    <a:p>
                      <a:r>
                        <a:rPr lang="en-US" dirty="0"/>
                        <a:t>Mild</a:t>
                      </a:r>
                    </a:p>
                  </a:txBody>
                  <a:tcPr/>
                </a:tc>
                <a:tc>
                  <a:txBody>
                    <a:bodyPr/>
                    <a:lstStyle/>
                    <a:p>
                      <a:r>
                        <a:rPr lang="en-US" dirty="0"/>
                        <a:t>High</a:t>
                      </a:r>
                    </a:p>
                  </a:txBody>
                  <a:tcPr/>
                </a:tc>
                <a:tc>
                  <a:txBody>
                    <a:bodyPr/>
                    <a:lstStyle/>
                    <a:p>
                      <a:r>
                        <a:rPr lang="en-US" dirty="0"/>
                        <a:t>Weak</a:t>
                      </a:r>
                    </a:p>
                  </a:txBody>
                  <a:tcPr/>
                </a:tc>
                <a:tc>
                  <a:txBody>
                    <a:bodyPr/>
                    <a:lstStyle/>
                    <a:p>
                      <a:r>
                        <a:rPr lang="en-US" dirty="0"/>
                        <a:t>No</a:t>
                      </a:r>
                    </a:p>
                  </a:txBody>
                  <a:tcPr/>
                </a:tc>
                <a:extLst>
                  <a:ext uri="{0D108BD9-81ED-4DB2-BD59-A6C34878D82A}">
                    <a16:rowId xmlns:a16="http://schemas.microsoft.com/office/drawing/2014/main" val="10008"/>
                  </a:ext>
                </a:extLst>
              </a:tr>
              <a:tr h="309880">
                <a:tc>
                  <a:txBody>
                    <a:bodyPr/>
                    <a:lstStyle/>
                    <a:p>
                      <a:r>
                        <a:rPr lang="en-US" dirty="0"/>
                        <a:t>D9</a:t>
                      </a:r>
                    </a:p>
                  </a:txBody>
                  <a:tcPr/>
                </a:tc>
                <a:tc>
                  <a:txBody>
                    <a:bodyPr/>
                    <a:lstStyle/>
                    <a:p>
                      <a:r>
                        <a:rPr lang="en-US" dirty="0"/>
                        <a:t>Sunny</a:t>
                      </a:r>
                    </a:p>
                  </a:txBody>
                  <a:tcPr/>
                </a:tc>
                <a:tc>
                  <a:txBody>
                    <a:bodyPr/>
                    <a:lstStyle/>
                    <a:p>
                      <a:r>
                        <a:rPr lang="en-US" dirty="0"/>
                        <a:t>Cool</a:t>
                      </a:r>
                    </a:p>
                  </a:txBody>
                  <a:tcPr/>
                </a:tc>
                <a:tc>
                  <a:txBody>
                    <a:bodyPr/>
                    <a:lstStyle/>
                    <a:p>
                      <a:r>
                        <a:rPr lang="en-US" dirty="0"/>
                        <a:t>Normal</a:t>
                      </a:r>
                    </a:p>
                  </a:txBody>
                  <a:tcPr/>
                </a:tc>
                <a:tc>
                  <a:txBody>
                    <a:bodyPr/>
                    <a:lstStyle/>
                    <a:p>
                      <a:r>
                        <a:rPr lang="en-US" dirty="0"/>
                        <a:t>Weak</a:t>
                      </a:r>
                    </a:p>
                  </a:txBody>
                  <a:tcPr/>
                </a:tc>
                <a:tc>
                  <a:txBody>
                    <a:bodyPr/>
                    <a:lstStyle/>
                    <a:p>
                      <a:r>
                        <a:rPr lang="en-US" dirty="0"/>
                        <a:t>Yes</a:t>
                      </a:r>
                    </a:p>
                  </a:txBody>
                  <a:tcPr/>
                </a:tc>
                <a:extLst>
                  <a:ext uri="{0D108BD9-81ED-4DB2-BD59-A6C34878D82A}">
                    <a16:rowId xmlns:a16="http://schemas.microsoft.com/office/drawing/2014/main" val="10009"/>
                  </a:ext>
                </a:extLst>
              </a:tr>
              <a:tr h="309880">
                <a:tc>
                  <a:txBody>
                    <a:bodyPr/>
                    <a:lstStyle/>
                    <a:p>
                      <a:r>
                        <a:rPr lang="en-US" dirty="0"/>
                        <a:t>D10</a:t>
                      </a:r>
                    </a:p>
                  </a:txBody>
                  <a:tcPr/>
                </a:tc>
                <a:tc>
                  <a:txBody>
                    <a:bodyPr/>
                    <a:lstStyle/>
                    <a:p>
                      <a:r>
                        <a:rPr lang="en-US" dirty="0"/>
                        <a:t>Rain</a:t>
                      </a:r>
                    </a:p>
                  </a:txBody>
                  <a:tcPr/>
                </a:tc>
                <a:tc>
                  <a:txBody>
                    <a:bodyPr/>
                    <a:lstStyle/>
                    <a:p>
                      <a:r>
                        <a:rPr lang="en-US" dirty="0"/>
                        <a:t>Mild</a:t>
                      </a:r>
                    </a:p>
                  </a:txBody>
                  <a:tcPr/>
                </a:tc>
                <a:tc>
                  <a:txBody>
                    <a:bodyPr/>
                    <a:lstStyle/>
                    <a:p>
                      <a:r>
                        <a:rPr lang="en-US" dirty="0"/>
                        <a:t>Normal</a:t>
                      </a:r>
                    </a:p>
                  </a:txBody>
                  <a:tcPr/>
                </a:tc>
                <a:tc>
                  <a:txBody>
                    <a:bodyPr/>
                    <a:lstStyle/>
                    <a:p>
                      <a:r>
                        <a:rPr lang="en-US" dirty="0"/>
                        <a:t>Weak</a:t>
                      </a:r>
                    </a:p>
                  </a:txBody>
                  <a:tcPr/>
                </a:tc>
                <a:tc>
                  <a:txBody>
                    <a:bodyPr/>
                    <a:lstStyle/>
                    <a:p>
                      <a:r>
                        <a:rPr lang="en-US" dirty="0"/>
                        <a:t>Yes</a:t>
                      </a:r>
                    </a:p>
                  </a:txBody>
                  <a:tcPr/>
                </a:tc>
                <a:extLst>
                  <a:ext uri="{0D108BD9-81ED-4DB2-BD59-A6C34878D82A}">
                    <a16:rowId xmlns:a16="http://schemas.microsoft.com/office/drawing/2014/main" val="10010"/>
                  </a:ext>
                </a:extLst>
              </a:tr>
              <a:tr h="309880">
                <a:tc>
                  <a:txBody>
                    <a:bodyPr/>
                    <a:lstStyle/>
                    <a:p>
                      <a:r>
                        <a:rPr lang="en-US" dirty="0"/>
                        <a:t>D11</a:t>
                      </a:r>
                    </a:p>
                  </a:txBody>
                  <a:tcPr/>
                </a:tc>
                <a:tc>
                  <a:txBody>
                    <a:bodyPr/>
                    <a:lstStyle/>
                    <a:p>
                      <a:r>
                        <a:rPr lang="en-US" dirty="0"/>
                        <a:t>Sunny</a:t>
                      </a:r>
                    </a:p>
                  </a:txBody>
                  <a:tcPr/>
                </a:tc>
                <a:tc>
                  <a:txBody>
                    <a:bodyPr/>
                    <a:lstStyle/>
                    <a:p>
                      <a:r>
                        <a:rPr lang="en-US" dirty="0"/>
                        <a:t>Mild</a:t>
                      </a:r>
                    </a:p>
                  </a:txBody>
                  <a:tcPr/>
                </a:tc>
                <a:tc>
                  <a:txBody>
                    <a:bodyPr/>
                    <a:lstStyle/>
                    <a:p>
                      <a:r>
                        <a:rPr lang="en-US" dirty="0"/>
                        <a:t>Normal</a:t>
                      </a:r>
                    </a:p>
                  </a:txBody>
                  <a:tcPr/>
                </a:tc>
                <a:tc>
                  <a:txBody>
                    <a:bodyPr/>
                    <a:lstStyle/>
                    <a:p>
                      <a:r>
                        <a:rPr lang="en-US" dirty="0"/>
                        <a:t>Strong</a:t>
                      </a:r>
                    </a:p>
                  </a:txBody>
                  <a:tcPr/>
                </a:tc>
                <a:tc>
                  <a:txBody>
                    <a:bodyPr/>
                    <a:lstStyle/>
                    <a:p>
                      <a:r>
                        <a:rPr lang="en-US" dirty="0"/>
                        <a:t>Yes</a:t>
                      </a:r>
                    </a:p>
                  </a:txBody>
                  <a:tcPr/>
                </a:tc>
                <a:extLst>
                  <a:ext uri="{0D108BD9-81ED-4DB2-BD59-A6C34878D82A}">
                    <a16:rowId xmlns:a16="http://schemas.microsoft.com/office/drawing/2014/main" val="10011"/>
                  </a:ext>
                </a:extLst>
              </a:tr>
              <a:tr h="309880">
                <a:tc>
                  <a:txBody>
                    <a:bodyPr/>
                    <a:lstStyle/>
                    <a:p>
                      <a:r>
                        <a:rPr lang="en-US" dirty="0"/>
                        <a:t>D12</a:t>
                      </a:r>
                    </a:p>
                  </a:txBody>
                  <a:tcPr/>
                </a:tc>
                <a:tc>
                  <a:txBody>
                    <a:bodyPr/>
                    <a:lstStyle/>
                    <a:p>
                      <a:r>
                        <a:rPr lang="en-US" dirty="0"/>
                        <a:t>Overcast</a:t>
                      </a:r>
                    </a:p>
                  </a:txBody>
                  <a:tcPr/>
                </a:tc>
                <a:tc>
                  <a:txBody>
                    <a:bodyPr/>
                    <a:lstStyle/>
                    <a:p>
                      <a:r>
                        <a:rPr lang="en-US" dirty="0"/>
                        <a:t>Mild</a:t>
                      </a:r>
                    </a:p>
                  </a:txBody>
                  <a:tcPr/>
                </a:tc>
                <a:tc>
                  <a:txBody>
                    <a:bodyPr/>
                    <a:lstStyle/>
                    <a:p>
                      <a:r>
                        <a:rPr lang="en-US" dirty="0"/>
                        <a:t>High</a:t>
                      </a:r>
                    </a:p>
                  </a:txBody>
                  <a:tcPr/>
                </a:tc>
                <a:tc>
                  <a:txBody>
                    <a:bodyPr/>
                    <a:lstStyle/>
                    <a:p>
                      <a:r>
                        <a:rPr lang="en-US" dirty="0"/>
                        <a:t>Strong</a:t>
                      </a:r>
                    </a:p>
                  </a:txBody>
                  <a:tcPr/>
                </a:tc>
                <a:tc>
                  <a:txBody>
                    <a:bodyPr/>
                    <a:lstStyle/>
                    <a:p>
                      <a:r>
                        <a:rPr lang="en-US" dirty="0"/>
                        <a:t>Yes</a:t>
                      </a:r>
                    </a:p>
                  </a:txBody>
                  <a:tcPr/>
                </a:tc>
                <a:extLst>
                  <a:ext uri="{0D108BD9-81ED-4DB2-BD59-A6C34878D82A}">
                    <a16:rowId xmlns:a16="http://schemas.microsoft.com/office/drawing/2014/main" val="10012"/>
                  </a:ext>
                </a:extLst>
              </a:tr>
              <a:tr h="309880">
                <a:tc>
                  <a:txBody>
                    <a:bodyPr/>
                    <a:lstStyle/>
                    <a:p>
                      <a:r>
                        <a:rPr lang="en-US" dirty="0"/>
                        <a:t>D13</a:t>
                      </a:r>
                    </a:p>
                  </a:txBody>
                  <a:tcPr/>
                </a:tc>
                <a:tc>
                  <a:txBody>
                    <a:bodyPr/>
                    <a:lstStyle/>
                    <a:p>
                      <a:r>
                        <a:rPr lang="en-US" dirty="0"/>
                        <a:t>Overcast</a:t>
                      </a:r>
                    </a:p>
                  </a:txBody>
                  <a:tcPr/>
                </a:tc>
                <a:tc>
                  <a:txBody>
                    <a:bodyPr/>
                    <a:lstStyle/>
                    <a:p>
                      <a:r>
                        <a:rPr lang="en-US" dirty="0"/>
                        <a:t>Hot</a:t>
                      </a:r>
                    </a:p>
                  </a:txBody>
                  <a:tcPr/>
                </a:tc>
                <a:tc>
                  <a:txBody>
                    <a:bodyPr/>
                    <a:lstStyle/>
                    <a:p>
                      <a:r>
                        <a:rPr lang="en-US" dirty="0"/>
                        <a:t>Normal</a:t>
                      </a:r>
                    </a:p>
                  </a:txBody>
                  <a:tcPr/>
                </a:tc>
                <a:tc>
                  <a:txBody>
                    <a:bodyPr/>
                    <a:lstStyle/>
                    <a:p>
                      <a:r>
                        <a:rPr lang="en-US" dirty="0"/>
                        <a:t>Weak</a:t>
                      </a:r>
                    </a:p>
                  </a:txBody>
                  <a:tcPr/>
                </a:tc>
                <a:tc>
                  <a:txBody>
                    <a:bodyPr/>
                    <a:lstStyle/>
                    <a:p>
                      <a:r>
                        <a:rPr lang="en-US" dirty="0"/>
                        <a:t>Yes</a:t>
                      </a:r>
                    </a:p>
                  </a:txBody>
                  <a:tcPr/>
                </a:tc>
                <a:extLst>
                  <a:ext uri="{0D108BD9-81ED-4DB2-BD59-A6C34878D82A}">
                    <a16:rowId xmlns:a16="http://schemas.microsoft.com/office/drawing/2014/main" val="10013"/>
                  </a:ext>
                </a:extLst>
              </a:tr>
              <a:tr h="309880">
                <a:tc>
                  <a:txBody>
                    <a:bodyPr/>
                    <a:lstStyle/>
                    <a:p>
                      <a:r>
                        <a:rPr lang="en-US" dirty="0"/>
                        <a:t>D14</a:t>
                      </a:r>
                    </a:p>
                  </a:txBody>
                  <a:tcPr/>
                </a:tc>
                <a:tc>
                  <a:txBody>
                    <a:bodyPr/>
                    <a:lstStyle/>
                    <a:p>
                      <a:r>
                        <a:rPr lang="en-US" dirty="0"/>
                        <a:t>Rain</a:t>
                      </a:r>
                    </a:p>
                  </a:txBody>
                  <a:tcPr/>
                </a:tc>
                <a:tc>
                  <a:txBody>
                    <a:bodyPr/>
                    <a:lstStyle/>
                    <a:p>
                      <a:r>
                        <a:rPr lang="en-US" dirty="0"/>
                        <a:t>Mild</a:t>
                      </a:r>
                    </a:p>
                  </a:txBody>
                  <a:tcPr/>
                </a:tc>
                <a:tc>
                  <a:txBody>
                    <a:bodyPr/>
                    <a:lstStyle/>
                    <a:p>
                      <a:r>
                        <a:rPr lang="en-US" dirty="0"/>
                        <a:t>High</a:t>
                      </a:r>
                    </a:p>
                  </a:txBody>
                  <a:tcPr/>
                </a:tc>
                <a:tc>
                  <a:txBody>
                    <a:bodyPr/>
                    <a:lstStyle/>
                    <a:p>
                      <a:r>
                        <a:rPr lang="en-US" dirty="0"/>
                        <a:t>Strong</a:t>
                      </a:r>
                    </a:p>
                  </a:txBody>
                  <a:tcPr/>
                </a:tc>
                <a:tc>
                  <a:txBody>
                    <a:bodyPr/>
                    <a:lstStyle/>
                    <a:p>
                      <a:r>
                        <a:rPr lang="en-US" dirty="0"/>
                        <a:t>No</a:t>
                      </a:r>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904309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
            <a:ext cx="10515600" cy="1325563"/>
          </a:xfrm>
        </p:spPr>
        <p:txBody>
          <a:bodyPr>
            <a:normAutofit/>
          </a:bodyPr>
          <a:lstStyle/>
          <a:p>
            <a:pPr algn="ctr"/>
            <a:r>
              <a:rPr lang="en-US" sz="3200" b="1" dirty="0"/>
              <a:t>Information gain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83432" y="980728"/>
                <a:ext cx="10515600" cy="4351338"/>
              </a:xfrm>
            </p:spPr>
            <p:txBody>
              <a:bodyPr>
                <a:normAutofit fontScale="77500" lnSpcReduction="20000"/>
              </a:bodyPr>
              <a:lstStyle/>
              <a:p>
                <a14:m>
                  <m:oMath xmlns:m="http://schemas.openxmlformats.org/officeDocument/2006/math">
                    <m:r>
                      <a:rPr lang="en-US" b="0" i="1" smtClean="0">
                        <a:latin typeface="Cambria Math"/>
                      </a:rPr>
                      <m:t>𝑉𝑎𝑙𝑢𝑒𝑠</m:t>
                    </m:r>
                    <m:d>
                      <m:dPr>
                        <m:ctrlPr>
                          <a:rPr lang="en-US" b="0" i="1" smtClean="0">
                            <a:latin typeface="Cambria Math" panose="02040503050406030204" pitchFamily="18" charset="0"/>
                          </a:rPr>
                        </m:ctrlPr>
                      </m:dPr>
                      <m:e>
                        <m:r>
                          <a:rPr lang="en-US" b="0" i="1" smtClean="0">
                            <a:latin typeface="Cambria Math"/>
                          </a:rPr>
                          <m:t>𝑊𝑖𝑛𝑑</m:t>
                        </m:r>
                      </m:e>
                    </m:d>
                    <m:r>
                      <a:rPr lang="en-US" b="0" i="1" smtClean="0">
                        <a:latin typeface="Cambria Math"/>
                      </a:rPr>
                      <m:t>=</m:t>
                    </m:r>
                    <m:r>
                      <a:rPr lang="en-US" b="0" i="1" smtClean="0">
                        <a:latin typeface="Cambria Math"/>
                      </a:rPr>
                      <m:t>𝑊𝑒𝑎𝑘</m:t>
                    </m:r>
                    <m:r>
                      <a:rPr lang="en-US" b="0" i="1" smtClean="0">
                        <a:latin typeface="Cambria Math"/>
                      </a:rPr>
                      <m:t>, </m:t>
                    </m:r>
                    <m:r>
                      <a:rPr lang="en-US" b="0" i="1" smtClean="0">
                        <a:latin typeface="Cambria Math"/>
                      </a:rPr>
                      <m:t>𝑆𝑡𝑟𝑜𝑛𝑔</m:t>
                    </m:r>
                  </m:oMath>
                </a14:m>
                <a:endParaRPr lang="en-US" dirty="0"/>
              </a:p>
              <a:p>
                <a14:m>
                  <m:oMath xmlns:m="http://schemas.openxmlformats.org/officeDocument/2006/math">
                    <m:r>
                      <a:rPr lang="en-US" b="0" i="1" smtClean="0">
                        <a:latin typeface="Cambria Math"/>
                      </a:rPr>
                      <m:t>𝑆</m:t>
                    </m:r>
                    <m:r>
                      <a:rPr lang="en-US" b="0" i="1" smtClean="0">
                        <a:latin typeface="Cambria Math"/>
                      </a:rPr>
                      <m:t>= </m:t>
                    </m:r>
                    <m:d>
                      <m:dPr>
                        <m:begChr m:val="["/>
                        <m:endChr m:val="]"/>
                        <m:ctrlPr>
                          <a:rPr lang="en-US" b="0" i="1" smtClean="0">
                            <a:latin typeface="Cambria Math" panose="02040503050406030204" pitchFamily="18" charset="0"/>
                          </a:rPr>
                        </m:ctrlPr>
                      </m:dPr>
                      <m:e>
                        <m:r>
                          <a:rPr lang="en-US" b="0" i="1" smtClean="0">
                            <a:latin typeface="Cambria Math"/>
                          </a:rPr>
                          <m:t>9+,5−</m:t>
                        </m:r>
                      </m:e>
                    </m:d>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𝑆</m:t>
                        </m:r>
                      </m:e>
                      <m:sub>
                        <m:r>
                          <a:rPr lang="en-US" b="0" i="1" smtClean="0">
                            <a:latin typeface="Cambria Math"/>
                          </a:rPr>
                          <m:t>𝑊𝑒𝑎𝑘</m:t>
                        </m:r>
                      </m:sub>
                    </m:sSub>
                    <m:r>
                      <a:rPr lang="en-US" b="0" i="1" smtClean="0">
                        <a:latin typeface="Cambria Math"/>
                      </a:rPr>
                      <m:t> </m:t>
                    </m:r>
                    <m:r>
                      <a:rPr lang="en-US" b="0" i="1" smtClean="0">
                        <a:latin typeface="Cambria Math"/>
                        <a:ea typeface="Cambria Math"/>
                      </a:rPr>
                      <m:t>← </m:t>
                    </m:r>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6+,2−</m:t>
                        </m:r>
                      </m:e>
                    </m:d>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𝑆</m:t>
                        </m:r>
                      </m:e>
                      <m:sub>
                        <m:r>
                          <a:rPr lang="en-US" b="0" i="1" smtClean="0">
                            <a:latin typeface="Cambria Math"/>
                          </a:rPr>
                          <m:t>𝑆𝑡𝑟𝑜𝑛𝑔</m:t>
                        </m:r>
                      </m:sub>
                    </m:sSub>
                    <m:r>
                      <a:rPr lang="en-US" b="0" i="1" smtClean="0">
                        <a:latin typeface="Cambria Math"/>
                      </a:rPr>
                      <m:t> </m:t>
                    </m:r>
                    <m:r>
                      <a:rPr lang="en-US" b="0" i="1" smtClean="0">
                        <a:latin typeface="Cambria Math"/>
                        <a:ea typeface="Cambria Math"/>
                      </a:rPr>
                      <m:t>← </m:t>
                    </m:r>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3+,3−</m:t>
                        </m:r>
                      </m:e>
                    </m:d>
                  </m:oMath>
                </a14:m>
                <a:endParaRPr lang="en-US" dirty="0"/>
              </a:p>
              <a:p>
                <a14:m>
                  <m:oMath xmlns:m="http://schemas.openxmlformats.org/officeDocument/2006/math">
                    <m:r>
                      <a:rPr lang="en-US" b="0" i="1" smtClean="0">
                        <a:latin typeface="Cambria Math"/>
                      </a:rPr>
                      <m:t>𝐺𝑎𝑖𝑛</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m:t>
                        </m:r>
                        <m:r>
                          <a:rPr lang="en-US" b="0" i="1" smtClean="0">
                            <a:latin typeface="Cambria Math"/>
                          </a:rPr>
                          <m:t>𝑊𝑖𝑛𝑑</m:t>
                        </m:r>
                      </m:e>
                    </m:d>
                    <m:r>
                      <a:rPr lang="en-US" b="0" i="1" smtClean="0">
                        <a:latin typeface="Cambria Math"/>
                      </a:rPr>
                      <m:t>=</m:t>
                    </m:r>
                    <m:r>
                      <a:rPr lang="en-US" b="0" i="1" smtClean="0">
                        <a:latin typeface="Cambria Math"/>
                      </a:rPr>
                      <m:t>𝐸𝑛𝑡𝑟𝑜𝑝𝑦</m:t>
                    </m:r>
                    <m:d>
                      <m:dPr>
                        <m:ctrlPr>
                          <a:rPr lang="en-US" b="0" i="1" smtClean="0">
                            <a:latin typeface="Cambria Math" panose="02040503050406030204" pitchFamily="18" charset="0"/>
                          </a:rPr>
                        </m:ctrlPr>
                      </m:dPr>
                      <m:e>
                        <m:r>
                          <a:rPr lang="en-US" b="0" i="1" smtClean="0">
                            <a:latin typeface="Cambria Math"/>
                          </a:rPr>
                          <m:t>𝑆</m:t>
                        </m:r>
                      </m:e>
                    </m:d>
                    <m:r>
                      <a:rPr lang="en-US" b="0" i="1" smtClean="0">
                        <a:latin typeface="Cambria Math"/>
                      </a:rPr>
                      <m:t> − </m:t>
                    </m:r>
                    <m:nary>
                      <m:naryPr>
                        <m:chr m:val="∑"/>
                        <m:supHide m:val="on"/>
                        <m:ctrlPr>
                          <a:rPr lang="en-US" b="0" i="1" smtClean="0">
                            <a:latin typeface="Cambria Math" panose="02040503050406030204" pitchFamily="18" charset="0"/>
                          </a:rPr>
                        </m:ctrlPr>
                      </m:naryPr>
                      <m:sub>
                        <m:r>
                          <m:rPr>
                            <m:brk m:alnAt="7"/>
                          </m:rPr>
                          <a:rPr lang="en-US" b="0" i="1" smtClean="0">
                            <a:latin typeface="Cambria Math"/>
                          </a:rPr>
                          <m:t>𝑣</m:t>
                        </m:r>
                        <m:r>
                          <a:rPr lang="en-US" b="0" i="1" smtClean="0">
                            <a:latin typeface="Cambria Math"/>
                            <a:ea typeface="Cambria Math"/>
                          </a:rPr>
                          <m:t>∈</m:t>
                        </m:r>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𝑊𝑒𝑎𝑘</m:t>
                            </m:r>
                            <m:r>
                              <a:rPr lang="en-US" b="0" i="1" smtClean="0">
                                <a:latin typeface="Cambria Math"/>
                                <a:ea typeface="Cambria Math"/>
                              </a:rPr>
                              <m:t>,</m:t>
                            </m:r>
                            <m:r>
                              <a:rPr lang="en-US" b="0" i="1" smtClean="0">
                                <a:latin typeface="Cambria Math"/>
                                <a:ea typeface="Cambria Math"/>
                              </a:rPr>
                              <m:t>𝑆𝑡𝑟𝑜𝑛𝑔</m:t>
                            </m:r>
                          </m:e>
                        </m:d>
                      </m:sub>
                      <m:sup/>
                      <m:e>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𝑣</m:t>
                                    </m:r>
                                  </m:sub>
                                </m:sSub>
                              </m:e>
                            </m:d>
                          </m:num>
                          <m:den>
                            <m:d>
                              <m:dPr>
                                <m:begChr m:val="|"/>
                                <m:endChr m:val="|"/>
                                <m:ctrlPr>
                                  <a:rPr lang="en-US" b="0" i="1" smtClean="0">
                                    <a:latin typeface="Cambria Math" panose="02040503050406030204" pitchFamily="18" charset="0"/>
                                  </a:rPr>
                                </m:ctrlPr>
                              </m:dPr>
                              <m:e>
                                <m:r>
                                  <a:rPr lang="en-US" b="0" i="1" smtClean="0">
                                    <a:latin typeface="Cambria Math"/>
                                  </a:rPr>
                                  <m:t>𝑆</m:t>
                                </m:r>
                              </m:e>
                            </m:d>
                          </m:den>
                        </m:f>
                        <m:r>
                          <a:rPr lang="en-US" b="0" i="1" smtClean="0">
                            <a:latin typeface="Cambria Math"/>
                          </a:rPr>
                          <m:t>𝐸𝑛𝑡𝑟𝑜𝑝𝑦</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𝑣</m:t>
                                </m:r>
                              </m:sub>
                            </m:sSub>
                          </m:e>
                        </m:d>
                      </m:e>
                    </m:nary>
                  </m:oMath>
                </a14:m>
                <a:endParaRPr lang="en-US" b="0" dirty="0"/>
              </a:p>
              <a:p>
                <a14:m>
                  <m:oMath xmlns:m="http://schemas.openxmlformats.org/officeDocument/2006/math">
                    <m:r>
                      <a:rPr lang="en-US" b="0" i="1" smtClean="0">
                        <a:latin typeface="Cambria Math"/>
                      </a:rPr>
                      <m:t>                              =</m:t>
                    </m:r>
                    <m:r>
                      <a:rPr lang="en-US" b="0" i="1" smtClean="0">
                        <a:latin typeface="Cambria Math"/>
                      </a:rPr>
                      <m:t>𝐸𝑛𝑡𝑟𝑜𝑝𝑦</m:t>
                    </m:r>
                    <m:d>
                      <m:dPr>
                        <m:ctrlPr>
                          <a:rPr lang="en-US" b="0" i="1" smtClean="0">
                            <a:latin typeface="Cambria Math" panose="02040503050406030204" pitchFamily="18" charset="0"/>
                          </a:rPr>
                        </m:ctrlPr>
                      </m:dPr>
                      <m:e>
                        <m:r>
                          <a:rPr lang="en-US" b="0" i="1" smtClean="0">
                            <a:latin typeface="Cambria Math"/>
                          </a:rPr>
                          <m:t>𝑆</m:t>
                        </m:r>
                      </m:e>
                    </m:d>
                    <m:r>
                      <a:rPr lang="en-US" b="0" i="1" smtClean="0">
                        <a:latin typeface="Cambria Math"/>
                      </a:rPr>
                      <m:t> − </m:t>
                    </m:r>
                    <m:d>
                      <m:dPr>
                        <m:ctrlPr>
                          <a:rPr lang="en-US" b="0" i="1" smtClean="0">
                            <a:latin typeface="Cambria Math" panose="02040503050406030204" pitchFamily="18" charset="0"/>
                          </a:rPr>
                        </m:ctrlPr>
                      </m:dPr>
                      <m:e>
                        <m:f>
                          <m:fPr>
                            <m:type m:val="skw"/>
                            <m:ctrlPr>
                              <a:rPr lang="en-US" b="0" i="1" smtClean="0">
                                <a:latin typeface="Cambria Math" panose="02040503050406030204" pitchFamily="18" charset="0"/>
                              </a:rPr>
                            </m:ctrlPr>
                          </m:fPr>
                          <m:num>
                            <m:r>
                              <a:rPr lang="en-US" b="0" i="1" smtClean="0">
                                <a:latin typeface="Cambria Math"/>
                              </a:rPr>
                              <m:t>8</m:t>
                            </m:r>
                          </m:num>
                          <m:den>
                            <m:r>
                              <a:rPr lang="en-US" b="0" i="1" smtClean="0">
                                <a:latin typeface="Cambria Math"/>
                              </a:rPr>
                              <m:t>14</m:t>
                            </m:r>
                          </m:den>
                        </m:f>
                      </m:e>
                    </m:d>
                    <m:r>
                      <a:rPr lang="en-US" b="0" i="1" smtClean="0">
                        <a:latin typeface="Cambria Math"/>
                      </a:rPr>
                      <m:t>𝐸𝑛𝑡𝑟𝑜𝑝𝑦</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𝑊𝑒𝑎𝑘</m:t>
                            </m:r>
                          </m:sub>
                        </m:sSub>
                      </m:e>
                    </m:d>
                    <m:r>
                      <a:rPr lang="en-US" b="0" i="1" smtClean="0">
                        <a:latin typeface="Cambria Math"/>
                      </a:rPr>
                      <m:t> − </m:t>
                    </m:r>
                    <m:d>
                      <m:dPr>
                        <m:ctrlPr>
                          <a:rPr lang="en-US" b="0" i="1" smtClean="0">
                            <a:latin typeface="Cambria Math" panose="02040503050406030204" pitchFamily="18" charset="0"/>
                          </a:rPr>
                        </m:ctrlPr>
                      </m:dPr>
                      <m:e>
                        <m:f>
                          <m:fPr>
                            <m:type m:val="skw"/>
                            <m:ctrlPr>
                              <a:rPr lang="en-US" b="0" i="1" smtClean="0">
                                <a:latin typeface="Cambria Math" panose="02040503050406030204" pitchFamily="18" charset="0"/>
                              </a:rPr>
                            </m:ctrlPr>
                          </m:fPr>
                          <m:num>
                            <m:r>
                              <a:rPr lang="en-US" b="0" i="1" smtClean="0">
                                <a:latin typeface="Cambria Math"/>
                              </a:rPr>
                              <m:t>6</m:t>
                            </m:r>
                          </m:num>
                          <m:den>
                            <m:r>
                              <a:rPr lang="en-US" b="0" i="1" smtClean="0">
                                <a:latin typeface="Cambria Math"/>
                              </a:rPr>
                              <m:t>14</m:t>
                            </m:r>
                          </m:den>
                        </m:f>
                      </m:e>
                    </m:d>
                    <m:r>
                      <a:rPr lang="en-US" b="0" i="1" smtClean="0">
                        <a:latin typeface="Cambria Math"/>
                      </a:rPr>
                      <m:t>𝐸𝑛𝑡𝑟𝑜𝑝𝑦</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𝑆</m:t>
                            </m:r>
                          </m:e>
                          <m:sub>
                            <m:r>
                              <a:rPr lang="en-US" b="0" i="1" smtClean="0">
                                <a:latin typeface="Cambria Math"/>
                              </a:rPr>
                              <m:t>𝑆𝑡𝑟𝑜𝑛𝑔</m:t>
                            </m:r>
                          </m:sub>
                        </m:sSub>
                      </m:e>
                    </m:d>
                  </m:oMath>
                </a14:m>
                <a:endParaRPr lang="en-US" dirty="0"/>
              </a:p>
              <a:p>
                <a14:m>
                  <m:oMath xmlns:m="http://schemas.openxmlformats.org/officeDocument/2006/math">
                    <m:r>
                      <a:rPr lang="en-US" b="0" i="1" smtClean="0">
                        <a:latin typeface="Cambria Math"/>
                      </a:rPr>
                      <m:t>                              =0.940 − </m:t>
                    </m:r>
                    <m:d>
                      <m:dPr>
                        <m:ctrlPr>
                          <a:rPr lang="en-US" b="0" i="1" smtClean="0">
                            <a:latin typeface="Cambria Math" panose="02040503050406030204" pitchFamily="18" charset="0"/>
                          </a:rPr>
                        </m:ctrlPr>
                      </m:dPr>
                      <m:e>
                        <m:f>
                          <m:fPr>
                            <m:type m:val="skw"/>
                            <m:ctrlPr>
                              <a:rPr lang="en-US" b="0" i="1" smtClean="0">
                                <a:latin typeface="Cambria Math" panose="02040503050406030204" pitchFamily="18" charset="0"/>
                              </a:rPr>
                            </m:ctrlPr>
                          </m:fPr>
                          <m:num>
                            <m:r>
                              <a:rPr lang="en-US" b="0" i="1" smtClean="0">
                                <a:latin typeface="Cambria Math"/>
                              </a:rPr>
                              <m:t>8</m:t>
                            </m:r>
                          </m:num>
                          <m:den>
                            <m:r>
                              <a:rPr lang="en-US" b="0" i="1" smtClean="0">
                                <a:latin typeface="Cambria Math"/>
                              </a:rPr>
                              <m:t>14</m:t>
                            </m:r>
                          </m:den>
                        </m:f>
                      </m:e>
                    </m:d>
                    <m:r>
                      <a:rPr lang="en-US" b="0" i="1" smtClean="0">
                        <a:latin typeface="Cambria Math"/>
                      </a:rPr>
                      <m:t>0.811 − </m:t>
                    </m:r>
                    <m:d>
                      <m:dPr>
                        <m:ctrlPr>
                          <a:rPr lang="en-US" b="0" i="1" smtClean="0">
                            <a:latin typeface="Cambria Math" panose="02040503050406030204" pitchFamily="18" charset="0"/>
                          </a:rPr>
                        </m:ctrlPr>
                      </m:dPr>
                      <m:e>
                        <m:f>
                          <m:fPr>
                            <m:type m:val="skw"/>
                            <m:ctrlPr>
                              <a:rPr lang="en-US" b="0" i="1" smtClean="0">
                                <a:latin typeface="Cambria Math" panose="02040503050406030204" pitchFamily="18" charset="0"/>
                              </a:rPr>
                            </m:ctrlPr>
                          </m:fPr>
                          <m:num>
                            <m:r>
                              <a:rPr lang="en-US" b="0" i="1" smtClean="0">
                                <a:latin typeface="Cambria Math"/>
                              </a:rPr>
                              <m:t>6</m:t>
                            </m:r>
                          </m:num>
                          <m:den>
                            <m:r>
                              <a:rPr lang="en-US" b="0" i="1" smtClean="0">
                                <a:latin typeface="Cambria Math"/>
                              </a:rPr>
                              <m:t>14</m:t>
                            </m:r>
                          </m:den>
                        </m:f>
                      </m:e>
                    </m:d>
                    <m:r>
                      <a:rPr lang="en-US" b="0" i="1" smtClean="0">
                        <a:latin typeface="Cambria Math"/>
                      </a:rPr>
                      <m:t>1.00</m:t>
                    </m:r>
                  </m:oMath>
                </a14:m>
                <a:endParaRPr lang="en-US" dirty="0"/>
              </a:p>
              <a:p>
                <a14:m>
                  <m:oMath xmlns:m="http://schemas.openxmlformats.org/officeDocument/2006/math">
                    <m:r>
                      <a:rPr lang="en-US" b="0" i="1" smtClean="0">
                        <a:latin typeface="Cambria Math"/>
                      </a:rPr>
                      <m:t>                              =0.048</m:t>
                    </m:r>
                  </m:oMath>
                </a14:m>
                <a:endParaRPr lang="en-US" dirty="0"/>
              </a:p>
              <a:p>
                <a:r>
                  <a:rPr lang="en-US" dirty="0"/>
                  <a:t>Not much reduction in entropy by using Wind as an attribute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83432" y="980728"/>
                <a:ext cx="10515600" cy="4351338"/>
              </a:xfrm>
              <a:blipFill>
                <a:blip r:embed="rId2"/>
                <a:stretch>
                  <a:fillRect l="-638" t="-126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1873606D-0065-88CD-EE3C-B3D7EB5637E2}"/>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30694022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284"/>
            <a:ext cx="10515600" cy="1325563"/>
          </a:xfrm>
        </p:spPr>
        <p:txBody>
          <a:bodyPr>
            <a:normAutofit/>
          </a:bodyPr>
          <a:lstStyle/>
          <a:p>
            <a:pPr algn="ctr"/>
            <a:r>
              <a:rPr lang="en-US" sz="3200" b="1" dirty="0"/>
              <a:t>Information gain</a:t>
            </a:r>
          </a:p>
        </p:txBody>
      </p:sp>
      <p:sp>
        <p:nvSpPr>
          <p:cNvPr id="3" name="Content Placeholder 2"/>
          <p:cNvSpPr>
            <a:spLocks noGrp="1"/>
          </p:cNvSpPr>
          <p:nvPr>
            <p:ph idx="1"/>
          </p:nvPr>
        </p:nvSpPr>
        <p:spPr>
          <a:xfrm>
            <a:off x="838200" y="1124744"/>
            <a:ext cx="10515600" cy="4680520"/>
          </a:xfrm>
        </p:spPr>
        <p:txBody>
          <a:bodyPr/>
          <a:lstStyle/>
          <a:p>
            <a:r>
              <a:rPr lang="en-US" dirty="0"/>
              <a:t>Information  gain is the measure used  by the ID3 algorithm to identify the best attribute at any particular node of the tree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528" y="2132783"/>
            <a:ext cx="8710736" cy="3397187"/>
          </a:xfrm>
          <a:prstGeom prst="rect">
            <a:avLst/>
          </a:prstGeom>
        </p:spPr>
      </p:pic>
      <p:sp>
        <p:nvSpPr>
          <p:cNvPr id="5" name="TextBox 4"/>
          <p:cNvSpPr txBox="1"/>
          <p:nvPr/>
        </p:nvSpPr>
        <p:spPr>
          <a:xfrm>
            <a:off x="3962400" y="6324600"/>
            <a:ext cx="4876800" cy="381000"/>
          </a:xfrm>
          <a:prstGeom prst="rect">
            <a:avLst/>
          </a:prstGeom>
          <a:noFill/>
        </p:spPr>
        <p:txBody>
          <a:bodyPr wrap="square" rtlCol="0">
            <a:spAutoFit/>
          </a:bodyPr>
          <a:lstStyle/>
          <a:p>
            <a:r>
              <a:rPr lang="en-US" dirty="0"/>
              <a:t>Tom Mitchell, pp. 59, figure 3.3</a:t>
            </a:r>
          </a:p>
        </p:txBody>
      </p:sp>
      <p:sp>
        <p:nvSpPr>
          <p:cNvPr id="6" name="Footer Placeholder 5"/>
          <p:cNvSpPr>
            <a:spLocks noGrp="1"/>
          </p:cNvSpPr>
          <p:nvPr>
            <p:ph type="ftr" sz="quarter" idx="11"/>
          </p:nvPr>
        </p:nvSpPr>
        <p:spPr/>
        <p:txBody>
          <a:bodyPr/>
          <a:lstStyle/>
          <a:p>
            <a:r>
              <a:rPr lang="en-US"/>
              <a:t>(Quinlan 1986)</a:t>
            </a:r>
          </a:p>
        </p:txBody>
      </p:sp>
      <p:sp>
        <p:nvSpPr>
          <p:cNvPr id="7" name="TextBox 6">
            <a:extLst>
              <a:ext uri="{FF2B5EF4-FFF2-40B4-BE49-F238E27FC236}">
                <a16:creationId xmlns:a16="http://schemas.microsoft.com/office/drawing/2014/main" id="{1D40AB28-A8F1-90CE-38E2-1926942720E2}"/>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39885766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An illustrative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95400" y="1196752"/>
                <a:ext cx="10515600" cy="4351338"/>
              </a:xfrm>
            </p:spPr>
            <p:txBody>
              <a:bodyPr>
                <a:normAutofit fontScale="85000" lnSpcReduction="20000"/>
              </a:bodyPr>
              <a:lstStyle/>
              <a:p>
                <a:pPr>
                  <a:lnSpc>
                    <a:spcPct val="150000"/>
                  </a:lnSpc>
                </a:pPr>
                <a:r>
                  <a:rPr lang="en-US" dirty="0"/>
                  <a:t>Given the training data (slide 21), what should be the root node of the decision tree?</a:t>
                </a:r>
              </a:p>
              <a:p>
                <a:pPr lvl="1">
                  <a:lnSpc>
                    <a:spcPct val="150000"/>
                  </a:lnSpc>
                </a:pPr>
                <a14:m>
                  <m:oMath xmlns:m="http://schemas.openxmlformats.org/officeDocument/2006/math">
                    <m:r>
                      <a:rPr lang="en-US" b="0" i="1" smtClean="0">
                        <a:latin typeface="Cambria Math"/>
                      </a:rPr>
                      <m:t>𝐺𝑎𝑖𝑛</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 </m:t>
                        </m:r>
                        <m:r>
                          <a:rPr lang="en-US" b="0" i="1" smtClean="0">
                            <a:latin typeface="Cambria Math"/>
                          </a:rPr>
                          <m:t>𝑂𝑢𝑡𝑙𝑜𝑜𝑘</m:t>
                        </m:r>
                      </m:e>
                    </m:d>
                    <m:r>
                      <a:rPr lang="en-US" b="0" i="1" smtClean="0">
                        <a:latin typeface="Cambria Math"/>
                      </a:rPr>
                      <m:t>=0.246</m:t>
                    </m:r>
                  </m:oMath>
                </a14:m>
                <a:endParaRPr lang="en-US" b="0" dirty="0"/>
              </a:p>
              <a:p>
                <a:pPr lvl="1">
                  <a:lnSpc>
                    <a:spcPct val="150000"/>
                  </a:lnSpc>
                </a:pPr>
                <a14:m>
                  <m:oMath xmlns:m="http://schemas.openxmlformats.org/officeDocument/2006/math">
                    <m:r>
                      <a:rPr lang="en-US" b="0" i="1" smtClean="0">
                        <a:latin typeface="Cambria Math"/>
                      </a:rPr>
                      <m:t>𝐺𝑎𝑖𝑛</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 </m:t>
                        </m:r>
                        <m:r>
                          <a:rPr lang="en-US" b="0" i="1" smtClean="0">
                            <a:latin typeface="Cambria Math"/>
                          </a:rPr>
                          <m:t>𝐻𝑢𝑚𝑖𝑑𝑖𝑡𝑦</m:t>
                        </m:r>
                      </m:e>
                    </m:d>
                    <m:r>
                      <a:rPr lang="en-US" b="0" i="1" smtClean="0">
                        <a:latin typeface="Cambria Math"/>
                      </a:rPr>
                      <m:t>=0.151</m:t>
                    </m:r>
                  </m:oMath>
                </a14:m>
                <a:endParaRPr lang="en-US" b="0" dirty="0"/>
              </a:p>
              <a:p>
                <a:pPr lvl="1">
                  <a:lnSpc>
                    <a:spcPct val="150000"/>
                  </a:lnSpc>
                </a:pPr>
                <a14:m>
                  <m:oMath xmlns:m="http://schemas.openxmlformats.org/officeDocument/2006/math">
                    <m:r>
                      <a:rPr lang="en-US" b="0" i="1" smtClean="0">
                        <a:latin typeface="Cambria Math"/>
                      </a:rPr>
                      <m:t>𝐺𝑎𝑖𝑛</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 </m:t>
                        </m:r>
                        <m:r>
                          <a:rPr lang="en-US" b="0" i="1" smtClean="0">
                            <a:latin typeface="Cambria Math"/>
                          </a:rPr>
                          <m:t>𝑊𝑖𝑛𝑑</m:t>
                        </m:r>
                      </m:e>
                    </m:d>
                    <m:r>
                      <a:rPr lang="en-US" b="0" i="1" smtClean="0">
                        <a:latin typeface="Cambria Math"/>
                      </a:rPr>
                      <m:t>=0.048</m:t>
                    </m:r>
                  </m:oMath>
                </a14:m>
                <a:endParaRPr lang="en-US" b="0" dirty="0"/>
              </a:p>
              <a:p>
                <a:pPr lvl="1">
                  <a:lnSpc>
                    <a:spcPct val="150000"/>
                  </a:lnSpc>
                </a:pPr>
                <a14:m>
                  <m:oMath xmlns:m="http://schemas.openxmlformats.org/officeDocument/2006/math">
                    <m:r>
                      <a:rPr lang="en-US" b="0" i="1" smtClean="0">
                        <a:latin typeface="Cambria Math"/>
                      </a:rPr>
                      <m:t>𝐺𝑎𝑖𝑛</m:t>
                    </m:r>
                    <m:d>
                      <m:dPr>
                        <m:ctrlPr>
                          <a:rPr lang="en-US" b="0" i="1" smtClean="0">
                            <a:latin typeface="Cambria Math" panose="02040503050406030204" pitchFamily="18" charset="0"/>
                          </a:rPr>
                        </m:ctrlPr>
                      </m:dPr>
                      <m:e>
                        <m:r>
                          <a:rPr lang="en-US" b="0" i="1" smtClean="0">
                            <a:latin typeface="Cambria Math"/>
                          </a:rPr>
                          <m:t>𝑆</m:t>
                        </m:r>
                        <m:r>
                          <a:rPr lang="en-US" b="0" i="1" smtClean="0">
                            <a:latin typeface="Cambria Math"/>
                          </a:rPr>
                          <m:t>, </m:t>
                        </m:r>
                        <m:r>
                          <a:rPr lang="en-US" b="0" i="1" smtClean="0">
                            <a:latin typeface="Cambria Math"/>
                          </a:rPr>
                          <m:t>𝑇𝑒𝑚𝑝𝑒𝑟𝑎𝑡𝑢𝑟𝑒</m:t>
                        </m:r>
                      </m:e>
                    </m:d>
                    <m:r>
                      <a:rPr lang="en-US" b="0" i="1" smtClean="0">
                        <a:latin typeface="Cambria Math"/>
                      </a:rPr>
                      <m:t>=0.029</m:t>
                    </m:r>
                  </m:oMath>
                </a14:m>
                <a:endParaRPr lang="en-US" dirty="0"/>
              </a:p>
              <a:p>
                <a:pPr lvl="2">
                  <a:lnSpc>
                    <a:spcPct val="150000"/>
                  </a:lnSpc>
                </a:pPr>
                <a14:m>
                  <m:oMath xmlns:m="http://schemas.openxmlformats.org/officeDocument/2006/math">
                    <m:r>
                      <a:rPr lang="en-US" b="0" i="1" smtClean="0">
                        <a:latin typeface="Cambria Math"/>
                      </a:rPr>
                      <m:t>𝑂𝑢𝑡𝑙𝑜𝑜𝑘</m:t>
                    </m:r>
                  </m:oMath>
                </a14:m>
                <a:r>
                  <a:rPr lang="en-US" dirty="0"/>
                  <a:t> provides the best prediction of the target concept</a:t>
                </a:r>
              </a:p>
              <a:p>
                <a:pPr lvl="3">
                  <a:lnSpc>
                    <a:spcPct val="150000"/>
                  </a:lnSpc>
                </a:pPr>
                <a:r>
                  <a:rPr lang="en-US" dirty="0"/>
                  <a:t>Reduces the entropy (ambiguity about the classification) of the original set of examples by the maximum</a:t>
                </a:r>
              </a:p>
              <a:p>
                <a:pPr lvl="3">
                  <a:lnSpc>
                    <a:spcPct val="150000"/>
                  </a:lnSpc>
                </a:pPr>
                <a:r>
                  <a:rPr lang="en-US" dirty="0"/>
                  <a:t>Or increases the faith (or certainty) that a certain set of examples belong to a particular class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95400" y="1196752"/>
                <a:ext cx="10515600" cy="4351338"/>
              </a:xfrm>
              <a:blipFill>
                <a:blip r:embed="rId2"/>
                <a:stretch>
                  <a:fillRect l="-75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D5C34913-4A0E-79C4-46B3-61BB93053F9B}"/>
              </a:ext>
            </a:extLst>
          </p:cNvPr>
          <p:cNvSpPr txBox="1"/>
          <p:nvPr/>
        </p:nvSpPr>
        <p:spPr>
          <a:xfrm>
            <a:off x="2604187"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33732322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873" y="0"/>
            <a:ext cx="10515600" cy="1325563"/>
          </a:xfrm>
        </p:spPr>
        <p:txBody>
          <a:bodyPr>
            <a:normAutofit/>
          </a:bodyPr>
          <a:lstStyle/>
          <a:p>
            <a:pPr algn="ctr"/>
            <a:r>
              <a:rPr lang="en-US" sz="3200" b="1" dirty="0"/>
              <a:t>An illustrative example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809" y="970947"/>
            <a:ext cx="9269727" cy="4916105"/>
          </a:xfrm>
        </p:spPr>
      </p:pic>
      <p:sp>
        <p:nvSpPr>
          <p:cNvPr id="5" name="TextBox 4"/>
          <p:cNvSpPr txBox="1"/>
          <p:nvPr/>
        </p:nvSpPr>
        <p:spPr>
          <a:xfrm>
            <a:off x="3886200" y="6172200"/>
            <a:ext cx="4267200" cy="369332"/>
          </a:xfrm>
          <a:prstGeom prst="rect">
            <a:avLst/>
          </a:prstGeom>
          <a:noFill/>
        </p:spPr>
        <p:txBody>
          <a:bodyPr wrap="square" rtlCol="0">
            <a:spAutoFit/>
          </a:bodyPr>
          <a:lstStyle/>
          <a:p>
            <a:r>
              <a:rPr lang="en-US" dirty="0"/>
              <a:t>Tom Mitchell, pp. 61, Figure 3.4</a:t>
            </a:r>
          </a:p>
        </p:txBody>
      </p:sp>
      <p:sp>
        <p:nvSpPr>
          <p:cNvPr id="3" name="Footer Placeholder 2"/>
          <p:cNvSpPr>
            <a:spLocks noGrp="1"/>
          </p:cNvSpPr>
          <p:nvPr>
            <p:ph type="ftr" sz="quarter" idx="11"/>
          </p:nvPr>
        </p:nvSpPr>
        <p:spPr/>
        <p:txBody>
          <a:bodyPr/>
          <a:lstStyle/>
          <a:p>
            <a:r>
              <a:rPr lang="en-US"/>
              <a:t>(Quinlan 1986)</a:t>
            </a:r>
          </a:p>
        </p:txBody>
      </p:sp>
      <p:sp>
        <p:nvSpPr>
          <p:cNvPr id="6" name="TextBox 5">
            <a:extLst>
              <a:ext uri="{FF2B5EF4-FFF2-40B4-BE49-F238E27FC236}">
                <a16:creationId xmlns:a16="http://schemas.microsoft.com/office/drawing/2014/main" id="{72379CF0-6330-8E9B-4594-7CCA842E9BE3}"/>
              </a:ext>
            </a:extLst>
          </p:cNvPr>
          <p:cNvSpPr txBox="1"/>
          <p:nvPr/>
        </p:nvSpPr>
        <p:spPr>
          <a:xfrm>
            <a:off x="2460171" y="6237312"/>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27645691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pPr algn="ctr"/>
            <a:r>
              <a:rPr lang="en-US" sz="3200" b="1" dirty="0"/>
              <a:t>An illustrative example</a:t>
            </a:r>
          </a:p>
        </p:txBody>
      </p:sp>
      <p:sp>
        <p:nvSpPr>
          <p:cNvPr id="3" name="Content Placeholder 2"/>
          <p:cNvSpPr>
            <a:spLocks noGrp="1"/>
          </p:cNvSpPr>
          <p:nvPr>
            <p:ph idx="1"/>
          </p:nvPr>
        </p:nvSpPr>
        <p:spPr>
          <a:xfrm>
            <a:off x="838200" y="1484784"/>
            <a:ext cx="10515600" cy="4351338"/>
          </a:xfrm>
        </p:spPr>
        <p:txBody>
          <a:bodyPr/>
          <a:lstStyle/>
          <a:p>
            <a:pPr algn="just">
              <a:lnSpc>
                <a:spcPct val="150000"/>
              </a:lnSpc>
            </a:pPr>
            <a:r>
              <a:rPr lang="en-US" dirty="0"/>
              <a:t>The process is repeated till</a:t>
            </a:r>
          </a:p>
          <a:p>
            <a:pPr lvl="1" algn="just">
              <a:lnSpc>
                <a:spcPct val="150000"/>
              </a:lnSpc>
            </a:pPr>
            <a:r>
              <a:rPr lang="en-US" dirty="0"/>
              <a:t>Either every attribute has already been included along this path through the tree</a:t>
            </a:r>
          </a:p>
          <a:p>
            <a:pPr lvl="1" algn="just">
              <a:lnSpc>
                <a:spcPct val="150000"/>
              </a:lnSpc>
            </a:pPr>
            <a:r>
              <a:rPr lang="en-US" dirty="0"/>
              <a:t>Or the training examples associated with this leaf node all have the same target attribute value (their entropy is zero)</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008D791D-5276-387E-63EE-4BB5CC4AB872}"/>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1374816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48"/>
            <a:ext cx="10515600" cy="1325563"/>
          </a:xfrm>
        </p:spPr>
        <p:txBody>
          <a:bodyPr>
            <a:normAutofit/>
          </a:bodyPr>
          <a:lstStyle/>
          <a:p>
            <a:pPr algn="ctr"/>
            <a:r>
              <a:rPr lang="en-US" sz="3200" b="1" dirty="0"/>
              <a:t>Hypothesis search space</a:t>
            </a:r>
          </a:p>
        </p:txBody>
      </p:sp>
      <p:sp>
        <p:nvSpPr>
          <p:cNvPr id="3" name="Content Placeholder 2"/>
          <p:cNvSpPr>
            <a:spLocks noGrp="1"/>
          </p:cNvSpPr>
          <p:nvPr>
            <p:ph idx="1"/>
          </p:nvPr>
        </p:nvSpPr>
        <p:spPr>
          <a:xfrm>
            <a:off x="838200" y="1412776"/>
            <a:ext cx="10515600" cy="4351338"/>
          </a:xfrm>
        </p:spPr>
        <p:txBody>
          <a:bodyPr>
            <a:normAutofit fontScale="92500" lnSpcReduction="20000"/>
          </a:bodyPr>
          <a:lstStyle/>
          <a:p>
            <a:pPr>
              <a:lnSpc>
                <a:spcPct val="150000"/>
              </a:lnSpc>
            </a:pPr>
            <a:r>
              <a:rPr lang="en-US" dirty="0"/>
              <a:t>The hypothesis space searched by the ID3 is the set of possible decision trees</a:t>
            </a:r>
          </a:p>
          <a:p>
            <a:pPr>
              <a:lnSpc>
                <a:spcPct val="150000"/>
              </a:lnSpc>
            </a:pPr>
            <a:r>
              <a:rPr lang="en-US" dirty="0"/>
              <a:t>Performs a simple-to-complex, hill-climbing search through this hypothesis space</a:t>
            </a:r>
          </a:p>
          <a:p>
            <a:pPr lvl="1">
              <a:lnSpc>
                <a:spcPct val="150000"/>
              </a:lnSpc>
            </a:pPr>
            <a:r>
              <a:rPr lang="en-US" dirty="0"/>
              <a:t>Beginning with the empty tree</a:t>
            </a:r>
          </a:p>
          <a:p>
            <a:pPr lvl="1">
              <a:lnSpc>
                <a:spcPct val="150000"/>
              </a:lnSpc>
            </a:pPr>
            <a:r>
              <a:rPr lang="en-US" dirty="0"/>
              <a:t>Constructing progressively more elaborate hypotheses in search of a decision tree that correctly classifies the training data</a:t>
            </a:r>
          </a:p>
          <a:p>
            <a:pPr lvl="2">
              <a:lnSpc>
                <a:spcPct val="150000"/>
              </a:lnSpc>
            </a:pPr>
            <a:r>
              <a:rPr lang="en-US" dirty="0"/>
              <a:t>Information gain guides the search</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5AAAFE41-350B-2562-4D83-1FF2340BD4C3}"/>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8979875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48"/>
            <a:ext cx="10515600" cy="1325563"/>
          </a:xfrm>
        </p:spPr>
        <p:txBody>
          <a:bodyPr>
            <a:normAutofit/>
          </a:bodyPr>
          <a:lstStyle/>
          <a:p>
            <a:pPr algn="ctr"/>
            <a:r>
              <a:rPr lang="en-US" sz="3200" b="1" dirty="0"/>
              <a:t>Hypothesis search space</a:t>
            </a:r>
          </a:p>
        </p:txBody>
      </p:sp>
      <p:sp>
        <p:nvSpPr>
          <p:cNvPr id="3" name="Content Placeholder 2"/>
          <p:cNvSpPr>
            <a:spLocks noGrp="1"/>
          </p:cNvSpPr>
          <p:nvPr>
            <p:ph idx="1"/>
          </p:nvPr>
        </p:nvSpPr>
        <p:spPr>
          <a:xfrm>
            <a:off x="838200" y="1528440"/>
            <a:ext cx="10515600" cy="4351338"/>
          </a:xfrm>
        </p:spPr>
        <p:txBody>
          <a:bodyPr/>
          <a:lstStyle/>
          <a:p>
            <a:pPr>
              <a:lnSpc>
                <a:spcPct val="150000"/>
              </a:lnSpc>
            </a:pPr>
            <a:r>
              <a:rPr lang="en-US" dirty="0"/>
              <a:t>ID3’s hypothesis space of all decision trees is a </a:t>
            </a:r>
            <a:r>
              <a:rPr lang="en-US" i="1" dirty="0"/>
              <a:t>complete</a:t>
            </a:r>
            <a:r>
              <a:rPr lang="en-US" dirty="0"/>
              <a:t> space of finite discrete-valued functions</a:t>
            </a:r>
          </a:p>
          <a:p>
            <a:pPr lvl="1">
              <a:lnSpc>
                <a:spcPct val="150000"/>
              </a:lnSpc>
            </a:pPr>
            <a:r>
              <a:rPr lang="en-US" dirty="0"/>
              <a:t>Because every finite discrete-valued function can be represented by some decision tree</a:t>
            </a:r>
          </a:p>
          <a:p>
            <a:pPr lvl="2">
              <a:lnSpc>
                <a:spcPct val="150000"/>
              </a:lnSpc>
            </a:pPr>
            <a:r>
              <a:rPr lang="en-US" dirty="0"/>
              <a:t>ID3 does not run the risk of searching incomplete hypothesis space, such as the ones which only consider conjunctive hypotheses</a:t>
            </a:r>
          </a:p>
          <a:p>
            <a:pPr lvl="2">
              <a:lnSpc>
                <a:spcPct val="150000"/>
              </a:lnSpc>
            </a:pPr>
            <a:r>
              <a:rPr lang="en-US" dirty="0"/>
              <a:t>The search space that ID3 searches in always contains the target concept</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BB84C45C-D7BC-4DA4-CA4F-F1B290979262}"/>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54332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48"/>
            <a:ext cx="10515600" cy="1325563"/>
          </a:xfrm>
        </p:spPr>
        <p:txBody>
          <a:bodyPr>
            <a:normAutofit/>
          </a:bodyPr>
          <a:lstStyle/>
          <a:p>
            <a:pPr algn="ctr"/>
            <a:r>
              <a:rPr lang="en-US" sz="3200" b="1" dirty="0"/>
              <a:t>Hypothesis search space</a:t>
            </a:r>
          </a:p>
        </p:txBody>
      </p:sp>
      <p:sp>
        <p:nvSpPr>
          <p:cNvPr id="3" name="Content Placeholder 2"/>
          <p:cNvSpPr>
            <a:spLocks noGrp="1"/>
          </p:cNvSpPr>
          <p:nvPr>
            <p:ph idx="1"/>
          </p:nvPr>
        </p:nvSpPr>
        <p:spPr/>
        <p:txBody>
          <a:bodyPr>
            <a:normAutofit/>
          </a:bodyPr>
          <a:lstStyle/>
          <a:p>
            <a:r>
              <a:rPr lang="en-US" dirty="0"/>
              <a:t>ID3 maintains only a single current hypothesis as it searches through the  space of decision trees</a:t>
            </a:r>
          </a:p>
          <a:p>
            <a:pPr lvl="1"/>
            <a:r>
              <a:rPr lang="en-US" dirty="0"/>
              <a:t>Contrasts with the Candidate-Elimination algorithm which maintains a set of consistent hypotheses</a:t>
            </a:r>
          </a:p>
          <a:p>
            <a:r>
              <a:rPr lang="en-US" dirty="0"/>
              <a:t>ID3 does not have the capability to explicitly represent all consistent hypotheses</a:t>
            </a:r>
          </a:p>
          <a:p>
            <a:pPr lvl="1"/>
            <a:r>
              <a:rPr lang="en-US" dirty="0"/>
              <a:t>Cannot determine how many alternative consistent hypotheses are available</a:t>
            </a:r>
          </a:p>
          <a:p>
            <a:pPr lvl="1"/>
            <a:r>
              <a:rPr lang="en-US" dirty="0"/>
              <a:t>Cannot pose queries (instances) to choose among these competing hypotheses</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A40ACF27-8099-33D8-AADE-3D48B83E1072}"/>
              </a:ext>
            </a:extLst>
          </p:cNvPr>
          <p:cNvSpPr txBox="1"/>
          <p:nvPr/>
        </p:nvSpPr>
        <p:spPr>
          <a:xfrm>
            <a:off x="2460171" y="6286166"/>
            <a:ext cx="7020205" cy="52721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17862840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0648"/>
            <a:ext cx="10515600" cy="1325563"/>
          </a:xfrm>
        </p:spPr>
        <p:txBody>
          <a:bodyPr>
            <a:normAutofit/>
          </a:bodyPr>
          <a:lstStyle/>
          <a:p>
            <a:pPr algn="ctr"/>
            <a:r>
              <a:rPr lang="en-US" sz="3200" b="1" dirty="0"/>
              <a:t>Hypothesis search space</a:t>
            </a:r>
          </a:p>
        </p:txBody>
      </p:sp>
      <p:sp>
        <p:nvSpPr>
          <p:cNvPr id="3" name="Content Placeholder 2"/>
          <p:cNvSpPr>
            <a:spLocks noGrp="1"/>
          </p:cNvSpPr>
          <p:nvPr>
            <p:ph idx="1"/>
          </p:nvPr>
        </p:nvSpPr>
        <p:spPr/>
        <p:txBody>
          <a:bodyPr/>
          <a:lstStyle/>
          <a:p>
            <a:pPr algn="just"/>
            <a:r>
              <a:rPr lang="en-US" dirty="0"/>
              <a:t>Does not perform any backtracking</a:t>
            </a:r>
          </a:p>
          <a:p>
            <a:pPr lvl="1" algn="just"/>
            <a:r>
              <a:rPr lang="en-US" dirty="0"/>
              <a:t>Never reconsiders the choices made for attributes at particular nodes</a:t>
            </a:r>
          </a:p>
          <a:p>
            <a:pPr lvl="1" algn="just"/>
            <a:r>
              <a:rPr lang="en-US" dirty="0"/>
              <a:t>Can converge to locally optimal solutions</a:t>
            </a:r>
          </a:p>
          <a:p>
            <a:pPr algn="just"/>
            <a:r>
              <a:rPr lang="en-US" dirty="0"/>
              <a:t>ID3 uses a bunch of training examples at each step rather than taking one instance at a time</a:t>
            </a:r>
          </a:p>
          <a:p>
            <a:pPr lvl="1" algn="just"/>
            <a:r>
              <a:rPr lang="en-US" dirty="0"/>
              <a:t>Is less susceptible to errors in any one instance</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FB16F28B-9263-99A1-9710-8A685067737A}"/>
              </a:ext>
            </a:extLst>
          </p:cNvPr>
          <p:cNvSpPr txBox="1"/>
          <p:nvPr/>
        </p:nvSpPr>
        <p:spPr>
          <a:xfrm>
            <a:off x="2460171" y="6309320"/>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96723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AE819-3F16-0C88-6BA6-8B4BFCB849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97BB9-DA52-2911-380B-FB818231173D}"/>
              </a:ext>
            </a:extLst>
          </p:cNvPr>
          <p:cNvSpPr>
            <a:spLocks noGrp="1"/>
          </p:cNvSpPr>
          <p:nvPr>
            <p:ph type="title"/>
          </p:nvPr>
        </p:nvSpPr>
        <p:spPr>
          <a:xfrm>
            <a:off x="843011" y="-108600"/>
            <a:ext cx="10515600" cy="1325563"/>
          </a:xfrm>
        </p:spPr>
        <p:txBody>
          <a:bodyPr>
            <a:normAutofit/>
          </a:bodyPr>
          <a:lstStyle/>
          <a:p>
            <a:pPr marL="457200" algn="ctr" rtl="0" eaLnBrk="1" latinLnBrk="0" hangingPunct="1">
              <a:lnSpc>
                <a:spcPct val="90000"/>
              </a:lnSpc>
              <a:spcBef>
                <a:spcPts val="500"/>
              </a:spcBef>
              <a:buClrTx/>
              <a:buSzPts val="2000"/>
            </a:pPr>
            <a:r>
              <a:rPr lang="en-GB" sz="3000" b="1" dirty="0">
                <a:latin typeface="Times New Roman" panose="02020603050405020304" pitchFamily="18" charset="0"/>
                <a:ea typeface="Calibri" charset="0"/>
                <a:cs typeface="Times New Roman" panose="02020603050405020304" pitchFamily="18" charset="0"/>
              </a:rPr>
              <a:t>Bias-Variance Trade-off</a:t>
            </a:r>
            <a:endParaRPr lang="en-US" sz="1800" dirty="0">
              <a:effectLst/>
            </a:endParaRPr>
          </a:p>
        </p:txBody>
      </p:sp>
      <p:sp>
        <p:nvSpPr>
          <p:cNvPr id="5" name="TextBox 4">
            <a:extLst>
              <a:ext uri="{FF2B5EF4-FFF2-40B4-BE49-F238E27FC236}">
                <a16:creationId xmlns:a16="http://schemas.microsoft.com/office/drawing/2014/main" id="{E200E738-B753-6DA1-CF9C-6E4F612D50F9}"/>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pic>
        <p:nvPicPr>
          <p:cNvPr id="34818" name="Picture 2" descr="Lightbox">
            <a:extLst>
              <a:ext uri="{FF2B5EF4-FFF2-40B4-BE49-F238E27FC236}">
                <a16:creationId xmlns:a16="http://schemas.microsoft.com/office/drawing/2014/main" id="{BE181CE2-99DA-EC0C-5E51-B6AF34443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0176" y="1772816"/>
            <a:ext cx="3981450" cy="2895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B0BD3A2-31E0-A242-6A9A-3FEF4148AC6D}"/>
              </a:ext>
            </a:extLst>
          </p:cNvPr>
          <p:cNvSpPr txBox="1"/>
          <p:nvPr/>
        </p:nvSpPr>
        <p:spPr>
          <a:xfrm>
            <a:off x="767408" y="2060848"/>
            <a:ext cx="6097904" cy="2674065"/>
          </a:xfrm>
          <a:prstGeom prst="rect">
            <a:avLst/>
          </a:prstGeom>
          <a:noFill/>
        </p:spPr>
        <p:txBody>
          <a:bodyPr wrap="square">
            <a:spAutoFit/>
          </a:bodyPr>
          <a:lstStyle/>
          <a:p>
            <a:pPr>
              <a:lnSpc>
                <a:spcPct val="150000"/>
              </a:lnSpc>
            </a:pPr>
            <a:r>
              <a:rPr lang="en-US" sz="2400" b="1" dirty="0"/>
              <a:t>Bias</a:t>
            </a:r>
            <a:r>
              <a:rPr lang="en-US" dirty="0"/>
              <a:t>:</a:t>
            </a:r>
          </a:p>
          <a:p>
            <a:pPr>
              <a:lnSpc>
                <a:spcPct val="150000"/>
              </a:lnSpc>
              <a:buFont typeface="Arial" panose="020B0604020202020204" pitchFamily="34" charset="0"/>
              <a:buChar char="•"/>
            </a:pPr>
            <a:r>
              <a:rPr lang="en-US" dirty="0"/>
              <a:t>Measures the error due to overly simplistic assumptions in the model.</a:t>
            </a:r>
          </a:p>
          <a:p>
            <a:pPr>
              <a:lnSpc>
                <a:spcPct val="150000"/>
              </a:lnSpc>
              <a:buFont typeface="Arial" panose="020B0604020202020204" pitchFamily="34" charset="0"/>
              <a:buChar char="•"/>
            </a:pPr>
            <a:r>
              <a:rPr lang="en-US" dirty="0"/>
              <a:t>High bias leads to underfitting (poor performance on both training and test data).</a:t>
            </a:r>
          </a:p>
          <a:p>
            <a:pPr>
              <a:lnSpc>
                <a:spcPct val="150000"/>
              </a:lnSpc>
              <a:buFont typeface="Arial" panose="020B0604020202020204" pitchFamily="34" charset="0"/>
              <a:buChar char="•"/>
            </a:pPr>
            <a:r>
              <a:rPr lang="en-US" dirty="0"/>
              <a:t>Example: A linear model for non-linear data.</a:t>
            </a:r>
          </a:p>
        </p:txBody>
      </p:sp>
    </p:spTree>
    <p:extLst>
      <p:ext uri="{BB962C8B-B14F-4D97-AF65-F5344CB8AC3E}">
        <p14:creationId xmlns:p14="http://schemas.microsoft.com/office/powerpoint/2010/main" val="26662759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4624"/>
            <a:ext cx="10515600" cy="1325563"/>
          </a:xfrm>
        </p:spPr>
        <p:txBody>
          <a:bodyPr>
            <a:normAutofit/>
          </a:bodyPr>
          <a:lstStyle/>
          <a:p>
            <a:pPr algn="ctr"/>
            <a:r>
              <a:rPr lang="en-US" sz="3200" b="1" dirty="0"/>
              <a:t>Hypothesis search space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29088" y="1920081"/>
            <a:ext cx="3933825" cy="3886200"/>
          </a:xfrm>
        </p:spPr>
      </p:pic>
      <p:sp>
        <p:nvSpPr>
          <p:cNvPr id="5" name="TextBox 4"/>
          <p:cNvSpPr txBox="1"/>
          <p:nvPr/>
        </p:nvSpPr>
        <p:spPr>
          <a:xfrm>
            <a:off x="3657600" y="5867400"/>
            <a:ext cx="5334000" cy="369332"/>
          </a:xfrm>
          <a:prstGeom prst="rect">
            <a:avLst/>
          </a:prstGeom>
          <a:noFill/>
        </p:spPr>
        <p:txBody>
          <a:bodyPr wrap="square" rtlCol="0">
            <a:spAutoFit/>
          </a:bodyPr>
          <a:lstStyle/>
          <a:p>
            <a:r>
              <a:rPr lang="en-US" dirty="0"/>
              <a:t>Tom Mitchell, pp. 62, Figure 3.5</a:t>
            </a:r>
          </a:p>
        </p:txBody>
      </p:sp>
      <p:sp>
        <p:nvSpPr>
          <p:cNvPr id="3" name="Footer Placeholder 2"/>
          <p:cNvSpPr>
            <a:spLocks noGrp="1"/>
          </p:cNvSpPr>
          <p:nvPr>
            <p:ph type="ftr" sz="quarter" idx="11"/>
          </p:nvPr>
        </p:nvSpPr>
        <p:spPr/>
        <p:txBody>
          <a:bodyPr/>
          <a:lstStyle/>
          <a:p>
            <a:r>
              <a:rPr lang="en-US"/>
              <a:t>(Quinlan 1986)</a:t>
            </a:r>
          </a:p>
        </p:txBody>
      </p:sp>
      <p:sp>
        <p:nvSpPr>
          <p:cNvPr id="6" name="TextBox 5">
            <a:extLst>
              <a:ext uri="{FF2B5EF4-FFF2-40B4-BE49-F238E27FC236}">
                <a16:creationId xmlns:a16="http://schemas.microsoft.com/office/drawing/2014/main" id="{F3C2B52E-91EB-0089-8526-1299FFA99DD8}"/>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11010958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pPr algn="ctr"/>
            <a:r>
              <a:rPr lang="en-US" sz="3200" b="1" dirty="0"/>
              <a:t>Inductive bias</a:t>
            </a:r>
          </a:p>
        </p:txBody>
      </p:sp>
      <p:sp>
        <p:nvSpPr>
          <p:cNvPr id="3" name="Content Placeholder 2"/>
          <p:cNvSpPr>
            <a:spLocks noGrp="1"/>
          </p:cNvSpPr>
          <p:nvPr>
            <p:ph idx="1"/>
          </p:nvPr>
        </p:nvSpPr>
        <p:spPr>
          <a:xfrm>
            <a:off x="838200" y="1414002"/>
            <a:ext cx="10515600" cy="4351338"/>
          </a:xfrm>
        </p:spPr>
        <p:txBody>
          <a:bodyPr/>
          <a:lstStyle/>
          <a:p>
            <a:pPr algn="just">
              <a:lnSpc>
                <a:spcPct val="150000"/>
              </a:lnSpc>
            </a:pPr>
            <a:r>
              <a:rPr lang="en-US" dirty="0"/>
              <a:t>How ID3 generalizes beyond the seen instances?</a:t>
            </a:r>
          </a:p>
          <a:p>
            <a:pPr algn="just">
              <a:lnSpc>
                <a:spcPct val="150000"/>
              </a:lnSpc>
            </a:pPr>
            <a:r>
              <a:rPr lang="en-US" dirty="0"/>
              <a:t>Given a collection of training examples, there are typically many decision trees consistent with these examples</a:t>
            </a:r>
          </a:p>
          <a:p>
            <a:pPr lvl="1" algn="just">
              <a:lnSpc>
                <a:spcPct val="150000"/>
              </a:lnSpc>
            </a:pPr>
            <a:r>
              <a:rPr lang="en-US" dirty="0"/>
              <a:t>Inductive bias describes the  basis by which it chooses one of these consistent hypotheses over the others?</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5514C37D-9DFB-95AD-6559-3D4EA8273230}"/>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6553094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473" y="0"/>
            <a:ext cx="10515600" cy="1325563"/>
          </a:xfrm>
        </p:spPr>
        <p:txBody>
          <a:bodyPr>
            <a:normAutofit/>
          </a:bodyPr>
          <a:lstStyle/>
          <a:p>
            <a:pPr algn="ctr"/>
            <a:r>
              <a:rPr lang="en-US" sz="3200" b="1" dirty="0"/>
              <a:t>Inductive bias</a:t>
            </a:r>
          </a:p>
        </p:txBody>
      </p:sp>
      <p:sp>
        <p:nvSpPr>
          <p:cNvPr id="3" name="Content Placeholder 2"/>
          <p:cNvSpPr>
            <a:spLocks noGrp="1"/>
          </p:cNvSpPr>
          <p:nvPr>
            <p:ph idx="1"/>
          </p:nvPr>
        </p:nvSpPr>
        <p:spPr>
          <a:xfrm>
            <a:off x="838200" y="1124744"/>
            <a:ext cx="10515600" cy="4351338"/>
          </a:xfrm>
        </p:spPr>
        <p:txBody>
          <a:bodyPr/>
          <a:lstStyle/>
          <a:p>
            <a:pPr algn="just">
              <a:lnSpc>
                <a:spcPct val="150000"/>
              </a:lnSpc>
            </a:pPr>
            <a:r>
              <a:rPr lang="en-US" dirty="0"/>
              <a:t>ID3 chooses the first acceptable tree it encounters in its simple-to-complex, hill-climbing search through the space of possible trees</a:t>
            </a:r>
          </a:p>
          <a:p>
            <a:pPr lvl="1" algn="just">
              <a:lnSpc>
                <a:spcPct val="150000"/>
              </a:lnSpc>
            </a:pPr>
            <a:r>
              <a:rPr lang="en-US" dirty="0"/>
              <a:t>It selects in favor of shorter trees over longer trees</a:t>
            </a:r>
          </a:p>
          <a:p>
            <a:pPr lvl="1" algn="just">
              <a:lnSpc>
                <a:spcPct val="150000"/>
              </a:lnSpc>
            </a:pPr>
            <a:r>
              <a:rPr lang="en-US" dirty="0"/>
              <a:t>It selects trees that place the attributes with the highest information gain closest to the root</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0D22F3B8-3D5C-0888-24D4-EA630F0B4A8D}"/>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38345120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981" y="0"/>
            <a:ext cx="10515600" cy="1325563"/>
          </a:xfrm>
        </p:spPr>
        <p:txBody>
          <a:bodyPr>
            <a:normAutofit/>
          </a:bodyPr>
          <a:lstStyle/>
          <a:p>
            <a:pPr algn="ctr"/>
            <a:r>
              <a:rPr lang="en-US" sz="3200" b="1" dirty="0"/>
              <a:t>Inductive bias</a:t>
            </a:r>
          </a:p>
        </p:txBody>
      </p:sp>
      <p:sp>
        <p:nvSpPr>
          <p:cNvPr id="3" name="Content Placeholder 2"/>
          <p:cNvSpPr>
            <a:spLocks noGrp="1"/>
          </p:cNvSpPr>
          <p:nvPr>
            <p:ph idx="1"/>
          </p:nvPr>
        </p:nvSpPr>
        <p:spPr>
          <a:xfrm>
            <a:off x="836981" y="1484784"/>
            <a:ext cx="10515600" cy="4351338"/>
          </a:xfrm>
        </p:spPr>
        <p:txBody>
          <a:bodyPr/>
          <a:lstStyle/>
          <a:p>
            <a:pPr>
              <a:lnSpc>
                <a:spcPct val="150000"/>
              </a:lnSpc>
            </a:pPr>
            <a:r>
              <a:rPr lang="en-US" dirty="0"/>
              <a:t>Preference for short decision trees over complex trees</a:t>
            </a:r>
          </a:p>
          <a:p>
            <a:pPr lvl="1">
              <a:lnSpc>
                <a:spcPct val="150000"/>
              </a:lnSpc>
            </a:pPr>
            <a:r>
              <a:rPr lang="en-US" dirty="0"/>
              <a:t>“Shorter trees are preferred over longer trees. Trees that place high information gain attributes close to the root are preferred over those that do not.”</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241D8A0D-FEBC-330C-1E9F-C196756C2A6C}"/>
              </a:ext>
            </a:extLst>
          </p:cNvPr>
          <p:cNvSpPr txBox="1"/>
          <p:nvPr/>
        </p:nvSpPr>
        <p:spPr>
          <a:xfrm>
            <a:off x="2460171" y="6286166"/>
            <a:ext cx="7020205" cy="527210"/>
          </a:xfrm>
          <a:prstGeom prst="rect">
            <a:avLst/>
          </a:prstGeom>
          <a:solidFill>
            <a:schemeClr val="tx2">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5564439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663" y="-35334"/>
            <a:ext cx="10515600" cy="1325563"/>
          </a:xfrm>
        </p:spPr>
        <p:txBody>
          <a:bodyPr>
            <a:normAutofit/>
          </a:bodyPr>
          <a:lstStyle/>
          <a:p>
            <a:pPr algn="ctr"/>
            <a:r>
              <a:rPr lang="en-US" sz="3200" b="1" dirty="0"/>
              <a:t>Restriction biases </a:t>
            </a:r>
            <a:r>
              <a:rPr lang="en-US" sz="3200" b="1" dirty="0" err="1"/>
              <a:t>vs</a:t>
            </a:r>
            <a:r>
              <a:rPr lang="en-US" sz="3200" b="1" dirty="0"/>
              <a:t> Preference biases</a:t>
            </a:r>
          </a:p>
        </p:txBody>
      </p:sp>
      <p:sp>
        <p:nvSpPr>
          <p:cNvPr id="3" name="Content Placeholder 2"/>
          <p:cNvSpPr>
            <a:spLocks noGrp="1"/>
          </p:cNvSpPr>
          <p:nvPr>
            <p:ph idx="1"/>
          </p:nvPr>
        </p:nvSpPr>
        <p:spPr>
          <a:xfrm>
            <a:off x="884663" y="1253331"/>
            <a:ext cx="10515600" cy="4351338"/>
          </a:xfrm>
        </p:spPr>
        <p:txBody>
          <a:bodyPr/>
          <a:lstStyle/>
          <a:p>
            <a:pPr algn="just">
              <a:lnSpc>
                <a:spcPct val="150000"/>
              </a:lnSpc>
            </a:pPr>
            <a:r>
              <a:rPr lang="en-US" dirty="0"/>
              <a:t>ID3</a:t>
            </a:r>
          </a:p>
          <a:p>
            <a:pPr lvl="1" algn="just">
              <a:lnSpc>
                <a:spcPct val="150000"/>
              </a:lnSpc>
            </a:pPr>
            <a:r>
              <a:rPr lang="en-US" dirty="0"/>
              <a:t>Searches a complete hypothesis space</a:t>
            </a:r>
          </a:p>
          <a:p>
            <a:pPr lvl="1" algn="just">
              <a:lnSpc>
                <a:spcPct val="150000"/>
              </a:lnSpc>
            </a:pPr>
            <a:r>
              <a:rPr lang="en-US" dirty="0"/>
              <a:t>Searches incompletely</a:t>
            </a:r>
          </a:p>
          <a:p>
            <a:pPr lvl="1" algn="just">
              <a:lnSpc>
                <a:spcPct val="150000"/>
              </a:lnSpc>
            </a:pPr>
            <a:r>
              <a:rPr lang="en-US" dirty="0"/>
              <a:t>Inductive bias is solely a consequence of the ordering of hypotheses by its search strategy</a:t>
            </a:r>
          </a:p>
          <a:p>
            <a:pPr lvl="2" algn="just">
              <a:lnSpc>
                <a:spcPct val="150000"/>
              </a:lnSpc>
            </a:pPr>
            <a:r>
              <a:rPr lang="en-US" dirty="0"/>
              <a:t>Hypothesis space introduces no additional bias</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23CB0B93-728C-560A-43C8-4D59BFFAEFED}"/>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14221855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473" y="0"/>
            <a:ext cx="10515600" cy="1325563"/>
          </a:xfrm>
        </p:spPr>
        <p:txBody>
          <a:bodyPr>
            <a:normAutofit/>
          </a:bodyPr>
          <a:lstStyle/>
          <a:p>
            <a:pPr algn="ctr"/>
            <a:r>
              <a:rPr lang="en-US" sz="3200" b="1" dirty="0"/>
              <a:t>Restriction biases </a:t>
            </a:r>
            <a:r>
              <a:rPr lang="en-US" sz="3200" b="1" dirty="0" err="1"/>
              <a:t>vs</a:t>
            </a:r>
            <a:r>
              <a:rPr lang="en-US" sz="3200" b="1" dirty="0"/>
              <a:t> Preference biases</a:t>
            </a:r>
          </a:p>
        </p:txBody>
      </p:sp>
      <p:sp>
        <p:nvSpPr>
          <p:cNvPr id="3" name="Content Placeholder 2"/>
          <p:cNvSpPr>
            <a:spLocks noGrp="1"/>
          </p:cNvSpPr>
          <p:nvPr>
            <p:ph idx="1"/>
          </p:nvPr>
        </p:nvSpPr>
        <p:spPr>
          <a:xfrm>
            <a:off x="838200" y="1124744"/>
            <a:ext cx="10515600" cy="4351338"/>
          </a:xfrm>
        </p:spPr>
        <p:txBody>
          <a:bodyPr/>
          <a:lstStyle/>
          <a:p>
            <a:pPr>
              <a:lnSpc>
                <a:spcPct val="150000"/>
              </a:lnSpc>
            </a:pPr>
            <a:r>
              <a:rPr lang="en-US" dirty="0"/>
              <a:t>Candidate-Elimination algorithm</a:t>
            </a:r>
          </a:p>
          <a:p>
            <a:pPr lvl="1">
              <a:lnSpc>
                <a:spcPct val="150000"/>
              </a:lnSpc>
            </a:pPr>
            <a:r>
              <a:rPr lang="en-US" dirty="0"/>
              <a:t>Searches an incomplete hypothesis space</a:t>
            </a:r>
          </a:p>
          <a:p>
            <a:pPr lvl="1">
              <a:lnSpc>
                <a:spcPct val="150000"/>
              </a:lnSpc>
            </a:pPr>
            <a:r>
              <a:rPr lang="en-US" dirty="0"/>
              <a:t>Searches completely</a:t>
            </a:r>
          </a:p>
          <a:p>
            <a:pPr lvl="1">
              <a:lnSpc>
                <a:spcPct val="150000"/>
              </a:lnSpc>
            </a:pPr>
            <a:r>
              <a:rPr lang="en-US" dirty="0"/>
              <a:t>Inductive bias solely a consequence of the expressive power of its hypothesis representation</a:t>
            </a:r>
          </a:p>
          <a:p>
            <a:pPr lvl="1">
              <a:lnSpc>
                <a:spcPct val="150000"/>
              </a:lnSpc>
            </a:pPr>
            <a:r>
              <a:rPr lang="en-US" dirty="0"/>
              <a:t>Search strategy introduces no additional bias</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8176965F-01ED-697D-71BF-2B721FC716B0}"/>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38785492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Restriction biases </a:t>
            </a:r>
            <a:r>
              <a:rPr lang="en-US" sz="3200" b="1" dirty="0" err="1"/>
              <a:t>vs</a:t>
            </a:r>
            <a:r>
              <a:rPr lang="en-US" sz="3200" b="1" dirty="0"/>
              <a:t> Preference biases</a:t>
            </a:r>
          </a:p>
        </p:txBody>
      </p:sp>
      <p:sp>
        <p:nvSpPr>
          <p:cNvPr id="3" name="Content Placeholder 2"/>
          <p:cNvSpPr>
            <a:spLocks noGrp="1"/>
          </p:cNvSpPr>
          <p:nvPr>
            <p:ph idx="1"/>
          </p:nvPr>
        </p:nvSpPr>
        <p:spPr>
          <a:xfrm>
            <a:off x="838200" y="1253331"/>
            <a:ext cx="10515600" cy="4351338"/>
          </a:xfrm>
        </p:spPr>
        <p:txBody>
          <a:bodyPr>
            <a:normAutofit fontScale="92500" lnSpcReduction="10000"/>
          </a:bodyPr>
          <a:lstStyle/>
          <a:p>
            <a:pPr>
              <a:lnSpc>
                <a:spcPct val="150000"/>
              </a:lnSpc>
            </a:pPr>
            <a:r>
              <a:rPr lang="en-US" dirty="0"/>
              <a:t>ID3</a:t>
            </a:r>
          </a:p>
          <a:p>
            <a:pPr lvl="1">
              <a:lnSpc>
                <a:spcPct val="150000"/>
              </a:lnSpc>
            </a:pPr>
            <a:r>
              <a:rPr lang="en-US" dirty="0"/>
              <a:t>Inductive bias follows from its search strategy</a:t>
            </a:r>
          </a:p>
          <a:p>
            <a:pPr lvl="2">
              <a:lnSpc>
                <a:spcPct val="150000"/>
              </a:lnSpc>
            </a:pPr>
            <a:r>
              <a:rPr lang="en-US" i="1" dirty="0">
                <a:solidFill>
                  <a:srgbClr val="FF0000"/>
                </a:solidFill>
              </a:rPr>
              <a:t>Preference</a:t>
            </a:r>
            <a:r>
              <a:rPr lang="en-US" dirty="0"/>
              <a:t> for certain hypotheses over others</a:t>
            </a:r>
          </a:p>
          <a:p>
            <a:pPr lvl="3">
              <a:lnSpc>
                <a:spcPct val="150000"/>
              </a:lnSpc>
            </a:pPr>
            <a:r>
              <a:rPr lang="en-US" i="1" dirty="0">
                <a:solidFill>
                  <a:srgbClr val="FF0000"/>
                </a:solidFill>
              </a:rPr>
              <a:t>Preference bias</a:t>
            </a:r>
            <a:r>
              <a:rPr lang="en-US" dirty="0">
                <a:solidFill>
                  <a:srgbClr val="FF0000"/>
                </a:solidFill>
              </a:rPr>
              <a:t> </a:t>
            </a:r>
            <a:r>
              <a:rPr lang="en-US" dirty="0"/>
              <a:t>or a </a:t>
            </a:r>
            <a:r>
              <a:rPr lang="en-US" i="1" dirty="0">
                <a:solidFill>
                  <a:srgbClr val="FF0000"/>
                </a:solidFill>
              </a:rPr>
              <a:t>search bias</a:t>
            </a:r>
          </a:p>
          <a:p>
            <a:pPr>
              <a:lnSpc>
                <a:spcPct val="150000"/>
              </a:lnSpc>
            </a:pPr>
            <a:r>
              <a:rPr lang="en-US" dirty="0"/>
              <a:t>Candidate-Elimination algorithm</a:t>
            </a:r>
          </a:p>
          <a:p>
            <a:pPr lvl="1">
              <a:lnSpc>
                <a:spcPct val="150000"/>
              </a:lnSpc>
            </a:pPr>
            <a:r>
              <a:rPr lang="en-US" dirty="0"/>
              <a:t>Inductive bias follows from the definition of its search space</a:t>
            </a:r>
          </a:p>
          <a:p>
            <a:pPr lvl="2">
              <a:lnSpc>
                <a:spcPct val="150000"/>
              </a:lnSpc>
            </a:pPr>
            <a:r>
              <a:rPr lang="en-US" i="1" dirty="0">
                <a:solidFill>
                  <a:srgbClr val="FF0000"/>
                </a:solidFill>
              </a:rPr>
              <a:t>Restriction</a:t>
            </a:r>
            <a:r>
              <a:rPr lang="en-US" dirty="0"/>
              <a:t> on the set of hypotheses considered</a:t>
            </a:r>
          </a:p>
          <a:p>
            <a:pPr lvl="3">
              <a:lnSpc>
                <a:spcPct val="150000"/>
              </a:lnSpc>
            </a:pPr>
            <a:r>
              <a:rPr lang="en-US" i="1" dirty="0">
                <a:solidFill>
                  <a:srgbClr val="FF0000"/>
                </a:solidFill>
              </a:rPr>
              <a:t>Restriction bias </a:t>
            </a:r>
            <a:r>
              <a:rPr lang="en-US" dirty="0"/>
              <a:t>or a </a:t>
            </a:r>
            <a:r>
              <a:rPr lang="en-US" i="1" dirty="0">
                <a:solidFill>
                  <a:srgbClr val="FF0000"/>
                </a:solidFill>
              </a:rPr>
              <a:t>language bias</a:t>
            </a:r>
          </a:p>
          <a:p>
            <a:pPr lvl="1">
              <a:lnSpc>
                <a:spcPct val="150000"/>
              </a:lnSpc>
            </a:pPr>
            <a:endParaRPr lang="en-US" dirty="0"/>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A68D4632-0D63-F8B1-73FB-2AFCAF39081B}"/>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30618105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pPr algn="ctr"/>
            <a:r>
              <a:rPr lang="en-US" sz="3200" b="1" dirty="0"/>
              <a:t>Restriction biases </a:t>
            </a:r>
            <a:r>
              <a:rPr lang="en-US" sz="3200" b="1" dirty="0" err="1"/>
              <a:t>vs</a:t>
            </a:r>
            <a:r>
              <a:rPr lang="en-US" sz="3200" b="1" dirty="0"/>
              <a:t> Preference biases</a:t>
            </a:r>
          </a:p>
        </p:txBody>
      </p:sp>
      <p:sp>
        <p:nvSpPr>
          <p:cNvPr id="3" name="Content Placeholder 2"/>
          <p:cNvSpPr>
            <a:spLocks noGrp="1"/>
          </p:cNvSpPr>
          <p:nvPr>
            <p:ph idx="1"/>
          </p:nvPr>
        </p:nvSpPr>
        <p:spPr/>
        <p:txBody>
          <a:bodyPr/>
          <a:lstStyle/>
          <a:p>
            <a:pPr algn="just">
              <a:lnSpc>
                <a:spcPct val="150000"/>
              </a:lnSpc>
            </a:pPr>
            <a:r>
              <a:rPr lang="en-US" dirty="0"/>
              <a:t>Typically a </a:t>
            </a:r>
            <a:r>
              <a:rPr lang="en-US" i="1" dirty="0">
                <a:solidFill>
                  <a:srgbClr val="FF0000"/>
                </a:solidFill>
              </a:rPr>
              <a:t>preference bias</a:t>
            </a:r>
            <a:r>
              <a:rPr lang="en-US" dirty="0"/>
              <a:t> is more desirable than a </a:t>
            </a:r>
            <a:r>
              <a:rPr lang="en-US" i="1" dirty="0">
                <a:solidFill>
                  <a:srgbClr val="FF0000"/>
                </a:solidFill>
              </a:rPr>
              <a:t>restriction bias</a:t>
            </a:r>
            <a:endParaRPr lang="en-US" dirty="0"/>
          </a:p>
          <a:p>
            <a:pPr lvl="1" algn="just">
              <a:lnSpc>
                <a:spcPct val="150000"/>
              </a:lnSpc>
            </a:pPr>
            <a:r>
              <a:rPr lang="en-US" dirty="0"/>
              <a:t>Because it allows the learner to work within a complete hypothesis space</a:t>
            </a:r>
          </a:p>
          <a:p>
            <a:pPr lvl="1" algn="just">
              <a:lnSpc>
                <a:spcPct val="150000"/>
              </a:lnSpc>
            </a:pPr>
            <a:r>
              <a:rPr lang="en-US" dirty="0"/>
              <a:t>The </a:t>
            </a:r>
            <a:r>
              <a:rPr lang="en-US" i="1" dirty="0">
                <a:solidFill>
                  <a:srgbClr val="FF0000"/>
                </a:solidFill>
              </a:rPr>
              <a:t>restriction bias</a:t>
            </a:r>
            <a:r>
              <a:rPr lang="en-US" dirty="0"/>
              <a:t> strictly limits the  set of potential hypotheses</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47CF8EAA-A050-28B6-CF4C-D156E4FF1548}"/>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33779184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Preferring shorter hypotheses</a:t>
            </a:r>
          </a:p>
        </p:txBody>
      </p:sp>
      <p:sp>
        <p:nvSpPr>
          <p:cNvPr id="3" name="Content Placeholder 2"/>
          <p:cNvSpPr>
            <a:spLocks noGrp="1"/>
          </p:cNvSpPr>
          <p:nvPr>
            <p:ph idx="1"/>
          </p:nvPr>
        </p:nvSpPr>
        <p:spPr>
          <a:xfrm>
            <a:off x="838200" y="1395747"/>
            <a:ext cx="10515600" cy="4351338"/>
          </a:xfrm>
        </p:spPr>
        <p:txBody>
          <a:bodyPr/>
          <a:lstStyle/>
          <a:p>
            <a:pPr algn="just">
              <a:lnSpc>
                <a:spcPct val="150000"/>
              </a:lnSpc>
            </a:pPr>
            <a:r>
              <a:rPr lang="en-US" b="1" dirty="0">
                <a:solidFill>
                  <a:srgbClr val="FF0000"/>
                </a:solidFill>
              </a:rPr>
              <a:t>Occam’s razor</a:t>
            </a:r>
            <a:endParaRPr lang="en-US" dirty="0"/>
          </a:p>
          <a:p>
            <a:pPr lvl="1" algn="just">
              <a:lnSpc>
                <a:spcPct val="150000"/>
              </a:lnSpc>
            </a:pPr>
            <a:r>
              <a:rPr lang="en-US" dirty="0"/>
              <a:t>Prefer the simplest hypothesis that fits the data.</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B5DB385F-F2D1-0743-1F99-FDFBEE814A9E}"/>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19479333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Issues in decision tree learning</a:t>
            </a:r>
          </a:p>
        </p:txBody>
      </p:sp>
      <p:sp>
        <p:nvSpPr>
          <p:cNvPr id="3" name="Content Placeholder 2"/>
          <p:cNvSpPr>
            <a:spLocks noGrp="1"/>
          </p:cNvSpPr>
          <p:nvPr>
            <p:ph idx="1"/>
          </p:nvPr>
        </p:nvSpPr>
        <p:spPr>
          <a:xfrm>
            <a:off x="838200" y="1237902"/>
            <a:ext cx="10515600" cy="4351338"/>
          </a:xfrm>
        </p:spPr>
        <p:txBody>
          <a:bodyPr>
            <a:normAutofit/>
          </a:bodyPr>
          <a:lstStyle/>
          <a:p>
            <a:pPr algn="just"/>
            <a:r>
              <a:rPr lang="en-US" dirty="0"/>
              <a:t>Determining how deeply to grow the decision tree</a:t>
            </a:r>
          </a:p>
          <a:p>
            <a:pPr algn="just"/>
            <a:r>
              <a:rPr lang="en-US" dirty="0"/>
              <a:t>Handling continuous attributes</a:t>
            </a:r>
          </a:p>
          <a:p>
            <a:pPr algn="just"/>
            <a:r>
              <a:rPr lang="en-US" dirty="0"/>
              <a:t>Choosing an appropriate attribute selection measure</a:t>
            </a:r>
          </a:p>
          <a:p>
            <a:pPr algn="just"/>
            <a:r>
              <a:rPr lang="en-US" dirty="0"/>
              <a:t>Handling training data with missing attribute values</a:t>
            </a:r>
          </a:p>
          <a:p>
            <a:pPr algn="just"/>
            <a:r>
              <a:rPr lang="en-US" dirty="0"/>
              <a:t>Handling attributes with differing  costs</a:t>
            </a:r>
          </a:p>
          <a:p>
            <a:pPr algn="just"/>
            <a:r>
              <a:rPr lang="en-US" dirty="0"/>
              <a:t>Improving computational efficiency</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263F1498-0D25-ABBD-37BC-0FC40EC33C42}"/>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112841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757F0-5C73-C665-3FD2-903EB7F87A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FDC161-946C-676D-B862-6C5B64E67409}"/>
              </a:ext>
            </a:extLst>
          </p:cNvPr>
          <p:cNvSpPr>
            <a:spLocks noGrp="1"/>
          </p:cNvSpPr>
          <p:nvPr>
            <p:ph type="title"/>
          </p:nvPr>
        </p:nvSpPr>
        <p:spPr>
          <a:xfrm>
            <a:off x="843011" y="-108600"/>
            <a:ext cx="10515600" cy="1325563"/>
          </a:xfrm>
        </p:spPr>
        <p:txBody>
          <a:bodyPr>
            <a:normAutofit/>
          </a:bodyPr>
          <a:lstStyle/>
          <a:p>
            <a:pPr algn="ctr"/>
            <a:r>
              <a:rPr kumimoji="0" lang="en-US" altLang="en-US" sz="3200" b="1" i="0" u="none" strike="noStrike" cap="none" normalizeH="0" baseline="0" dirty="0">
                <a:ln>
                  <a:noFill/>
                </a:ln>
                <a:solidFill>
                  <a:schemeClr val="tx1"/>
                </a:solidFill>
                <a:effectLst/>
                <a:latin typeface="Arial" panose="020B0604020202020204" pitchFamily="34" charset="0"/>
              </a:rPr>
              <a:t>Variance</a:t>
            </a:r>
            <a:endParaRPr lang="en-US" sz="3000" dirty="0"/>
          </a:p>
        </p:txBody>
      </p:sp>
      <p:sp>
        <p:nvSpPr>
          <p:cNvPr id="5" name="TextBox 4">
            <a:extLst>
              <a:ext uri="{FF2B5EF4-FFF2-40B4-BE49-F238E27FC236}">
                <a16:creationId xmlns:a16="http://schemas.microsoft.com/office/drawing/2014/main" id="{20846BE0-9FD8-9E39-35D4-3C7574B280EA}"/>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pic>
        <p:nvPicPr>
          <p:cNvPr id="33794" name="Picture 2" descr="Lightbox">
            <a:extLst>
              <a:ext uri="{FF2B5EF4-FFF2-40B4-BE49-F238E27FC236}">
                <a16:creationId xmlns:a16="http://schemas.microsoft.com/office/drawing/2014/main" id="{71FD7489-3695-9A31-8C28-81DF247FE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1821949"/>
            <a:ext cx="3810000" cy="29527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6C40B4AC-220B-1A17-5E1D-082439189182}"/>
              </a:ext>
            </a:extLst>
          </p:cNvPr>
          <p:cNvSpPr>
            <a:spLocks noChangeArrowheads="1"/>
          </p:cNvSpPr>
          <p:nvPr/>
        </p:nvSpPr>
        <p:spPr bwMode="auto">
          <a:xfrm>
            <a:off x="509972" y="1755107"/>
            <a:ext cx="6600056"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Variance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Measures the variability of model predictions across different datasets.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 variance leads to overfitting (excellent on training data but poor on test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 very complex model that fits noise in the training data.</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16562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pPr algn="ctr"/>
            <a:r>
              <a:rPr lang="en-US" sz="3200" b="1" dirty="0" err="1"/>
              <a:t>Overfitting</a:t>
            </a:r>
            <a:r>
              <a:rPr lang="en-US" sz="3200" b="1" dirty="0"/>
              <a:t> the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53331"/>
                <a:ext cx="10515600" cy="4351338"/>
              </a:xfrm>
            </p:spPr>
            <p:txBody>
              <a:bodyPr/>
              <a:lstStyle/>
              <a:p>
                <a:pPr algn="just">
                  <a:lnSpc>
                    <a:spcPct val="150000"/>
                  </a:lnSpc>
                </a:pPr>
                <a:r>
                  <a:rPr lang="en-US" dirty="0"/>
                  <a:t>Do longer trees help?</a:t>
                </a:r>
              </a:p>
              <a:p>
                <a:pPr lvl="1" algn="just">
                  <a:lnSpc>
                    <a:spcPct val="150000"/>
                  </a:lnSpc>
                </a:pPr>
                <a:r>
                  <a:rPr lang="en-US" dirty="0"/>
                  <a:t>The ID3 algorithm can build trees that </a:t>
                </a:r>
                <a:r>
                  <a:rPr lang="en-US" i="1" dirty="0" err="1">
                    <a:solidFill>
                      <a:srgbClr val="FF0000"/>
                    </a:solidFill>
                  </a:rPr>
                  <a:t>overfit</a:t>
                </a:r>
                <a:r>
                  <a:rPr lang="en-US" dirty="0"/>
                  <a:t> the training data</a:t>
                </a:r>
              </a:p>
              <a:p>
                <a:pPr lvl="1" algn="just">
                  <a:lnSpc>
                    <a:spcPct val="150000"/>
                  </a:lnSpc>
                </a:pPr>
                <a:r>
                  <a:rPr lang="en-US" b="1" i="1" dirty="0"/>
                  <a:t>Definition</a:t>
                </a:r>
                <a:r>
                  <a:rPr lang="en-US" dirty="0"/>
                  <a:t>: Given a hypothesis space </a:t>
                </a:r>
                <a14:m>
                  <m:oMath xmlns:m="http://schemas.openxmlformats.org/officeDocument/2006/math">
                    <m:r>
                      <a:rPr lang="en-US" b="0" i="1" smtClean="0">
                        <a:latin typeface="Cambria Math"/>
                      </a:rPr>
                      <m:t>𝐻</m:t>
                    </m:r>
                  </m:oMath>
                </a14:m>
                <a:r>
                  <a:rPr lang="en-US" dirty="0"/>
                  <a:t>, a hypothesis </a:t>
                </a:r>
                <a14:m>
                  <m:oMath xmlns:m="http://schemas.openxmlformats.org/officeDocument/2006/math">
                    <m:r>
                      <a:rPr lang="en-US" b="0" i="1" smtClean="0">
                        <a:latin typeface="Cambria Math"/>
                      </a:rPr>
                      <m:t>h</m:t>
                    </m:r>
                    <m:r>
                      <a:rPr lang="en-US" b="0" i="1" smtClean="0">
                        <a:latin typeface="Cambria Math"/>
                        <a:ea typeface="Cambria Math"/>
                      </a:rPr>
                      <m:t>∈</m:t>
                    </m:r>
                    <m:r>
                      <a:rPr lang="en-US" b="0" i="1" smtClean="0">
                        <a:latin typeface="Cambria Math"/>
                        <a:ea typeface="Cambria Math"/>
                      </a:rPr>
                      <m:t>𝐻</m:t>
                    </m:r>
                  </m:oMath>
                </a14:m>
                <a:r>
                  <a:rPr lang="en-US" b="1" i="1" dirty="0"/>
                  <a:t> </a:t>
                </a:r>
                <a:r>
                  <a:rPr lang="en-US" dirty="0"/>
                  <a:t>is said to </a:t>
                </a:r>
                <a:r>
                  <a:rPr lang="en-US" b="1" i="1" dirty="0" err="1">
                    <a:solidFill>
                      <a:srgbClr val="FF0000"/>
                    </a:solidFill>
                  </a:rPr>
                  <a:t>overfit</a:t>
                </a:r>
                <a:r>
                  <a:rPr lang="en-US" dirty="0"/>
                  <a:t> the training data if there exists some alternative hypothesis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h</m:t>
                        </m:r>
                      </m:e>
                    </m:acc>
                    <m:r>
                      <a:rPr lang="en-US" b="0" i="1" smtClean="0">
                        <a:latin typeface="Cambria Math"/>
                        <a:ea typeface="Cambria Math"/>
                      </a:rPr>
                      <m:t>∈</m:t>
                    </m:r>
                    <m:r>
                      <a:rPr lang="en-US" b="0" i="1" smtClean="0">
                        <a:latin typeface="Cambria Math"/>
                        <a:ea typeface="Cambria Math"/>
                      </a:rPr>
                      <m:t>𝐻</m:t>
                    </m:r>
                  </m:oMath>
                </a14:m>
                <a:r>
                  <a:rPr lang="en-US" dirty="0"/>
                  <a:t>, such that </a:t>
                </a:r>
                <a14:m>
                  <m:oMath xmlns:m="http://schemas.openxmlformats.org/officeDocument/2006/math">
                    <m:r>
                      <a:rPr lang="en-US" b="0" i="1" smtClean="0">
                        <a:latin typeface="Cambria Math"/>
                      </a:rPr>
                      <m:t>h</m:t>
                    </m:r>
                  </m:oMath>
                </a14:m>
                <a:r>
                  <a:rPr lang="en-US" i="1" dirty="0"/>
                  <a:t> </a:t>
                </a:r>
                <a:r>
                  <a:rPr lang="en-US" dirty="0"/>
                  <a:t>has smaller error than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h</m:t>
                        </m:r>
                      </m:e>
                    </m:acc>
                  </m:oMath>
                </a14:m>
                <a:r>
                  <a:rPr lang="en-US" dirty="0"/>
                  <a:t> over the training examples, but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h</m:t>
                        </m:r>
                      </m:e>
                    </m:acc>
                  </m:oMath>
                </a14:m>
                <a:r>
                  <a:rPr lang="en-US" dirty="0"/>
                  <a:t> has a smaller error than </a:t>
                </a:r>
                <a14:m>
                  <m:oMath xmlns:m="http://schemas.openxmlformats.org/officeDocument/2006/math">
                    <m:r>
                      <a:rPr lang="en-US" b="0" i="1" smtClean="0">
                        <a:latin typeface="Cambria Math"/>
                      </a:rPr>
                      <m:t>h</m:t>
                    </m:r>
                  </m:oMath>
                </a14:m>
                <a:r>
                  <a:rPr lang="en-US" i="1" dirty="0"/>
                  <a:t> </a:t>
                </a:r>
                <a:r>
                  <a:rPr lang="en-US" dirty="0"/>
                  <a:t>over the entire distribution of instances.</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53331"/>
                <a:ext cx="10515600" cy="4351338"/>
              </a:xfrm>
              <a:blipFill>
                <a:blip r:embed="rId2"/>
                <a:stretch>
                  <a:fillRect l="-1043" r="-87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7001A926-EB6B-631B-7BA5-C79B8C47D896}"/>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18571050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Overfitting the data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6975" y="1658145"/>
            <a:ext cx="7258050" cy="4410075"/>
          </a:xfrm>
        </p:spPr>
      </p:pic>
      <p:sp>
        <p:nvSpPr>
          <p:cNvPr id="3" name="Footer Placeholder 2"/>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305E0F08-A036-CF86-BBC1-8CE3E49A19DE}"/>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4890680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Overfitting the data</a:t>
            </a:r>
          </a:p>
        </p:txBody>
      </p:sp>
      <p:sp>
        <p:nvSpPr>
          <p:cNvPr id="3" name="Content Placeholder 2"/>
          <p:cNvSpPr>
            <a:spLocks noGrp="1"/>
          </p:cNvSpPr>
          <p:nvPr>
            <p:ph idx="1"/>
          </p:nvPr>
        </p:nvSpPr>
        <p:spPr>
          <a:xfrm>
            <a:off x="712473" y="1325563"/>
            <a:ext cx="10515600" cy="4351338"/>
          </a:xfrm>
        </p:spPr>
        <p:txBody>
          <a:bodyPr/>
          <a:lstStyle/>
          <a:p>
            <a:pPr algn="just">
              <a:lnSpc>
                <a:spcPct val="150000"/>
              </a:lnSpc>
            </a:pPr>
            <a:r>
              <a:rPr lang="en-US" dirty="0"/>
              <a:t>How can a hypothesis perform better than another hypothesis on training data but worse on test data?</a:t>
            </a:r>
          </a:p>
          <a:p>
            <a:pPr lvl="1" algn="just">
              <a:lnSpc>
                <a:spcPct val="150000"/>
              </a:lnSpc>
            </a:pPr>
            <a:r>
              <a:rPr lang="en-US" dirty="0"/>
              <a:t>Training data contains noise (random errors)</a:t>
            </a:r>
          </a:p>
          <a:p>
            <a:pPr lvl="1" algn="just">
              <a:lnSpc>
                <a:spcPct val="150000"/>
              </a:lnSpc>
            </a:pPr>
            <a:endParaRPr lang="en-US" dirty="0"/>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8557D673-BB80-B3AF-1D49-943A9BF64293}"/>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10394686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pPr algn="ctr"/>
            <a:r>
              <a:rPr lang="en-US" sz="3200" b="1" dirty="0" err="1"/>
              <a:t>Overfitting</a:t>
            </a:r>
            <a:r>
              <a:rPr lang="en-US" sz="3200" b="1" dirty="0"/>
              <a:t> the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Noisy example</a:t>
                </a:r>
              </a:p>
              <a:p>
                <a:pPr lvl="1"/>
                <a14:m>
                  <m:oMath xmlns:m="http://schemas.openxmlformats.org/officeDocument/2006/math">
                    <m:d>
                      <m:dPr>
                        <m:begChr m:val="⟨"/>
                        <m:endChr m:val="⟩"/>
                        <m:ctrlPr>
                          <a:rPr lang="en-US" sz="2900" i="1">
                            <a:latin typeface="Cambria Math" panose="02040503050406030204" pitchFamily="18" charset="0"/>
                          </a:rPr>
                        </m:ctrlPr>
                      </m:dPr>
                      <m:e>
                        <m:r>
                          <a:rPr lang="en-US" sz="2900" i="1">
                            <a:latin typeface="Cambria Math"/>
                          </a:rPr>
                          <m:t>𝑂𝑢𝑡𝑙𝑜𝑜𝑘</m:t>
                        </m:r>
                        <m:r>
                          <a:rPr lang="en-US" sz="2900" i="1">
                            <a:latin typeface="Cambria Math"/>
                          </a:rPr>
                          <m:t>=</m:t>
                        </m:r>
                        <m:r>
                          <a:rPr lang="en-US" sz="2900" i="1">
                            <a:latin typeface="Cambria Math"/>
                          </a:rPr>
                          <m:t>𝑆𝑢𝑛𝑛𝑦</m:t>
                        </m:r>
                        <m:r>
                          <a:rPr lang="en-US" sz="2900" i="1">
                            <a:latin typeface="Cambria Math"/>
                          </a:rPr>
                          <m:t>, </m:t>
                        </m:r>
                        <m:r>
                          <a:rPr lang="en-US" sz="2900" i="1">
                            <a:latin typeface="Cambria Math"/>
                          </a:rPr>
                          <m:t>𝑇𝑒𝑚𝑝𝑒𝑟𝑎𝑡𝑢𝑟𝑒</m:t>
                        </m:r>
                        <m:r>
                          <a:rPr lang="en-US" sz="2900" i="1">
                            <a:latin typeface="Cambria Math"/>
                          </a:rPr>
                          <m:t>=</m:t>
                        </m:r>
                        <m:r>
                          <a:rPr lang="en-US" sz="2900" i="1">
                            <a:latin typeface="Cambria Math"/>
                          </a:rPr>
                          <m:t>𝐻𝑜𝑡</m:t>
                        </m:r>
                        <m:r>
                          <a:rPr lang="en-US" sz="2900" i="1">
                            <a:latin typeface="Cambria Math"/>
                          </a:rPr>
                          <m:t>, </m:t>
                        </m:r>
                        <m:r>
                          <a:rPr lang="en-US" sz="2900" i="1">
                            <a:latin typeface="Cambria Math"/>
                          </a:rPr>
                          <m:t>𝐻𝑢𝑚𝑖𝑑𝑖𝑡𝑦</m:t>
                        </m:r>
                        <m:r>
                          <a:rPr lang="en-US" sz="2900" i="1">
                            <a:latin typeface="Cambria Math"/>
                          </a:rPr>
                          <m:t>=</m:t>
                        </m:r>
                        <m:r>
                          <a:rPr lang="en-US" sz="2900" i="1">
                            <a:latin typeface="Cambria Math"/>
                          </a:rPr>
                          <m:t>𝑁𝑜𝑟𝑚𝑎𝑙</m:t>
                        </m:r>
                        <m:r>
                          <a:rPr lang="en-US" sz="2900" i="1">
                            <a:latin typeface="Cambria Math"/>
                          </a:rPr>
                          <m:t>, </m:t>
                        </m:r>
                        <m:r>
                          <a:rPr lang="en-US" sz="2900" i="1">
                            <a:latin typeface="Cambria Math"/>
                          </a:rPr>
                          <m:t>𝑊𝑖𝑛𝑑</m:t>
                        </m:r>
                        <m:r>
                          <a:rPr lang="en-US" sz="2900" i="1">
                            <a:latin typeface="Cambria Math"/>
                          </a:rPr>
                          <m:t>=</m:t>
                        </m:r>
                        <m:r>
                          <a:rPr lang="en-US" sz="2900" i="1">
                            <a:latin typeface="Cambria Math"/>
                          </a:rPr>
                          <m:t>𝑆𝑡𝑟𝑜𝑛𝑔</m:t>
                        </m:r>
                        <m:r>
                          <a:rPr lang="en-US" sz="2900" i="1">
                            <a:latin typeface="Cambria Math"/>
                          </a:rPr>
                          <m:t>, </m:t>
                        </m:r>
                        <m:r>
                          <a:rPr lang="en-US" sz="2900" i="1">
                            <a:latin typeface="Cambria Math"/>
                          </a:rPr>
                          <m:t>𝑃𝑙𝑎𝑦𝑇𝑒𝑛𝑛𝑖𝑠</m:t>
                        </m:r>
                        <m:r>
                          <a:rPr lang="en-US" sz="2900" i="1">
                            <a:latin typeface="Cambria Math"/>
                          </a:rPr>
                          <m:t>=</m:t>
                        </m:r>
                        <m:r>
                          <a:rPr lang="en-US" sz="2900" i="1">
                            <a:latin typeface="Cambria Math"/>
                          </a:rPr>
                          <m:t>𝑁𝑜</m:t>
                        </m:r>
                      </m:e>
                    </m:d>
                  </m:oMath>
                </a14:m>
                <a:endParaRPr lang="en-US" sz="2900" dirty="0"/>
              </a:p>
              <a:p>
                <a:pPr lvl="1"/>
                <a:r>
                  <a:rPr lang="en-US" sz="2900" dirty="0"/>
                  <a:t>It will cause ID3 to construct a more complex tree</a:t>
                </a:r>
              </a:p>
              <a:p>
                <a:pPr lvl="1"/>
                <a:r>
                  <a:rPr lang="en-US" sz="2900" dirty="0"/>
                  <a:t>Will look for further refinements along a particular path in the tree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1144C911-AFF2-1739-72F1-A9EE6719B4C3}"/>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18426127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624"/>
            <a:ext cx="10515600" cy="1325563"/>
          </a:xfrm>
        </p:spPr>
        <p:txBody>
          <a:bodyPr>
            <a:normAutofit/>
          </a:bodyPr>
          <a:lstStyle/>
          <a:p>
            <a:pPr algn="ctr"/>
            <a:r>
              <a:rPr lang="en-US" sz="3200" b="1" dirty="0" err="1"/>
              <a:t>Overfitting</a:t>
            </a:r>
            <a:r>
              <a:rPr lang="en-US" sz="3200" b="1" dirty="0"/>
              <a:t> the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It will find a new decision attribute to separate out this new example from the two previous positive examples at this tree node</a:t>
                </a:r>
              </a:p>
              <a:p>
                <a:pPr lvl="1"/>
                <a:r>
                  <a:rPr lang="en-US" dirty="0"/>
                  <a:t>Will output a more complex tree </a:t>
                </a:r>
                <a14:m>
                  <m:oMath xmlns:m="http://schemas.openxmlformats.org/officeDocument/2006/math">
                    <m:r>
                      <a:rPr lang="en-US" b="0" i="1" smtClean="0">
                        <a:latin typeface="Cambria Math"/>
                      </a:rPr>
                      <m:t>h</m:t>
                    </m:r>
                  </m:oMath>
                </a14:m>
                <a:r>
                  <a:rPr lang="en-US" dirty="0"/>
                  <a:t> than the original tree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h</m:t>
                        </m:r>
                      </m:e>
                    </m:acc>
                  </m:oMath>
                </a14:m>
                <a:endParaRPr lang="en-US" dirty="0"/>
              </a:p>
              <a:p>
                <a:pPr lvl="1"/>
                <a14:m>
                  <m:oMath xmlns:m="http://schemas.openxmlformats.org/officeDocument/2006/math">
                    <m:r>
                      <a:rPr lang="en-US" b="0" i="1" smtClean="0">
                        <a:latin typeface="Cambria Math"/>
                      </a:rPr>
                      <m:t>h</m:t>
                    </m:r>
                  </m:oMath>
                </a14:m>
                <a:r>
                  <a:rPr lang="en-US" dirty="0"/>
                  <a:t> will fit the collection of training examples perfectly</a:t>
                </a:r>
              </a:p>
              <a:p>
                <a:pPr lvl="1"/>
                <a:r>
                  <a:rPr lang="en-US" dirty="0"/>
                  <a:t>Simpler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h</m:t>
                        </m:r>
                      </m:e>
                    </m:acc>
                  </m:oMath>
                </a14:m>
                <a:r>
                  <a:rPr lang="en-US" dirty="0"/>
                  <a:t> will not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74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021BCC39-4BF4-4BAF-7684-CA9CB411B307}"/>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4803599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err="1"/>
              <a:t>Overfitting</a:t>
            </a:r>
            <a:r>
              <a:rPr lang="en-US" sz="3200" b="1" dirty="0"/>
              <a:t> the data</a:t>
            </a:r>
          </a:p>
        </p:txBody>
      </p:sp>
      <p:sp>
        <p:nvSpPr>
          <p:cNvPr id="3" name="Content Placeholder 2"/>
          <p:cNvSpPr>
            <a:spLocks noGrp="1"/>
          </p:cNvSpPr>
          <p:nvPr>
            <p:ph idx="1"/>
          </p:nvPr>
        </p:nvSpPr>
        <p:spPr/>
        <p:txBody>
          <a:bodyPr/>
          <a:lstStyle/>
          <a:p>
            <a:r>
              <a:rPr lang="en-US" dirty="0"/>
              <a:t>Random noise can lead to </a:t>
            </a:r>
            <a:r>
              <a:rPr lang="en-US" dirty="0" err="1"/>
              <a:t>overfitting</a:t>
            </a:r>
            <a:endParaRPr lang="en-US" dirty="0"/>
          </a:p>
          <a:p>
            <a:r>
              <a:rPr lang="en-US" dirty="0"/>
              <a:t>Also small data size can lead to </a:t>
            </a:r>
            <a:r>
              <a:rPr lang="en-US" dirty="0" err="1"/>
              <a:t>overfitting</a:t>
            </a:r>
            <a:endParaRPr lang="en-US" dirty="0"/>
          </a:p>
          <a:p>
            <a:pPr lvl="1"/>
            <a:r>
              <a:rPr lang="en-US" dirty="0"/>
              <a:t>When coincidental regularities exist</a:t>
            </a:r>
          </a:p>
          <a:p>
            <a:pPr lvl="2"/>
            <a:r>
              <a:rPr lang="en-US" dirty="0"/>
              <a:t>Some attribute happens to partition the examples very well</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ED46982E-AFCC-EF5B-8E71-D7F7D13A723D}"/>
              </a:ext>
            </a:extLst>
          </p:cNvPr>
          <p:cNvSpPr txBox="1"/>
          <p:nvPr/>
        </p:nvSpPr>
        <p:spPr>
          <a:xfrm>
            <a:off x="2460171" y="6286166"/>
            <a:ext cx="7020205" cy="527210"/>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31225985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678" y="18255"/>
            <a:ext cx="10515600" cy="1325563"/>
          </a:xfrm>
        </p:spPr>
        <p:txBody>
          <a:bodyPr>
            <a:normAutofit/>
          </a:bodyPr>
          <a:lstStyle/>
          <a:p>
            <a:pPr algn="ctr"/>
            <a:r>
              <a:rPr lang="en-US" sz="3200" b="1" dirty="0" err="1"/>
              <a:t>Overfitting</a:t>
            </a:r>
            <a:r>
              <a:rPr lang="en-US" sz="3200" b="1" dirty="0"/>
              <a:t> the data</a:t>
            </a:r>
          </a:p>
        </p:txBody>
      </p:sp>
      <p:sp>
        <p:nvSpPr>
          <p:cNvPr id="3" name="Content Placeholder 2"/>
          <p:cNvSpPr>
            <a:spLocks noGrp="1"/>
          </p:cNvSpPr>
          <p:nvPr>
            <p:ph idx="1"/>
          </p:nvPr>
        </p:nvSpPr>
        <p:spPr/>
        <p:txBody>
          <a:bodyPr/>
          <a:lstStyle/>
          <a:p>
            <a:r>
              <a:rPr lang="en-US" dirty="0"/>
              <a:t>How to avoid?</a:t>
            </a:r>
          </a:p>
          <a:p>
            <a:pPr lvl="1"/>
            <a:r>
              <a:rPr lang="en-US" dirty="0"/>
              <a:t>Stop growing the tree earlier, before it reaches the point where it perfectly classifies the training data</a:t>
            </a:r>
          </a:p>
          <a:p>
            <a:pPr lvl="2"/>
            <a:r>
              <a:rPr lang="en-US" dirty="0"/>
              <a:t>Difficulty in estimating precisely when to stop growing the tree</a:t>
            </a:r>
          </a:p>
          <a:p>
            <a:pPr lvl="1"/>
            <a:r>
              <a:rPr lang="en-US" dirty="0"/>
              <a:t>Allow the tree to </a:t>
            </a:r>
            <a:r>
              <a:rPr lang="en-US" dirty="0" err="1"/>
              <a:t>overfit</a:t>
            </a:r>
            <a:r>
              <a:rPr lang="en-US" dirty="0"/>
              <a:t> the data, and then post-prune it</a:t>
            </a:r>
          </a:p>
          <a:p>
            <a:pPr lvl="2"/>
            <a:r>
              <a:rPr lang="en-US" dirty="0"/>
              <a:t>Found to be more successful</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DF0909AB-1A50-81AA-72C1-63C5343682F1}"/>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12732573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592"/>
            <a:ext cx="10515600" cy="1325563"/>
          </a:xfrm>
        </p:spPr>
        <p:txBody>
          <a:bodyPr>
            <a:normAutofit/>
          </a:bodyPr>
          <a:lstStyle/>
          <a:p>
            <a:pPr algn="ctr"/>
            <a:r>
              <a:rPr lang="en-US" sz="3200" b="1" dirty="0" err="1"/>
              <a:t>Overfitting</a:t>
            </a:r>
            <a:r>
              <a:rPr lang="en-US" sz="3200" b="1" dirty="0"/>
              <a:t> the data</a:t>
            </a:r>
          </a:p>
        </p:txBody>
      </p:sp>
      <p:sp>
        <p:nvSpPr>
          <p:cNvPr id="3" name="Content Placeholder 2"/>
          <p:cNvSpPr>
            <a:spLocks noGrp="1"/>
          </p:cNvSpPr>
          <p:nvPr>
            <p:ph idx="1"/>
          </p:nvPr>
        </p:nvSpPr>
        <p:spPr/>
        <p:txBody>
          <a:bodyPr/>
          <a:lstStyle/>
          <a:p>
            <a:r>
              <a:rPr lang="en-US" dirty="0"/>
              <a:t>Correct final tree size</a:t>
            </a:r>
          </a:p>
          <a:p>
            <a:pPr lvl="1"/>
            <a:r>
              <a:rPr lang="en-US" dirty="0"/>
              <a:t>Use a separate set of examples, distinct from the training data to evaluate the utility of post-pruning nodes from the tree</a:t>
            </a:r>
          </a:p>
          <a:p>
            <a:pPr lvl="1"/>
            <a:r>
              <a:rPr lang="en-US" dirty="0"/>
              <a:t>Use all the available data for training</a:t>
            </a:r>
          </a:p>
          <a:p>
            <a:pPr lvl="2"/>
            <a:r>
              <a:rPr lang="en-US" dirty="0"/>
              <a:t>Apply a statistical test (e.g., chi-square) to estimate whether expanding (or pruning) a particular node is likely to produce an improvement beyond the seen instances</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E6116F97-6673-4BE9-761F-99D6008E2E4B}"/>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38411128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82" y="14371"/>
            <a:ext cx="10515600" cy="1325563"/>
          </a:xfrm>
        </p:spPr>
        <p:txBody>
          <a:bodyPr>
            <a:normAutofit/>
          </a:bodyPr>
          <a:lstStyle/>
          <a:p>
            <a:pPr algn="ctr"/>
            <a:r>
              <a:rPr lang="en-US" sz="3200" b="1" dirty="0"/>
              <a:t>Overfitting the data</a:t>
            </a:r>
          </a:p>
        </p:txBody>
      </p:sp>
      <p:sp>
        <p:nvSpPr>
          <p:cNvPr id="3" name="Content Placeholder 2"/>
          <p:cNvSpPr>
            <a:spLocks noGrp="1"/>
          </p:cNvSpPr>
          <p:nvPr>
            <p:ph idx="1"/>
          </p:nvPr>
        </p:nvSpPr>
        <p:spPr/>
        <p:txBody>
          <a:bodyPr/>
          <a:lstStyle/>
          <a:p>
            <a:r>
              <a:rPr lang="en-US" i="1" dirty="0">
                <a:solidFill>
                  <a:srgbClr val="FF0000"/>
                </a:solidFill>
              </a:rPr>
              <a:t>Training</a:t>
            </a:r>
            <a:r>
              <a:rPr lang="en-US" dirty="0"/>
              <a:t> and </a:t>
            </a:r>
            <a:r>
              <a:rPr lang="en-US" i="1" dirty="0">
                <a:solidFill>
                  <a:srgbClr val="FF0000"/>
                </a:solidFill>
              </a:rPr>
              <a:t>validation</a:t>
            </a:r>
            <a:r>
              <a:rPr lang="en-US" dirty="0"/>
              <a:t> sets</a:t>
            </a:r>
          </a:p>
          <a:p>
            <a:pPr lvl="1"/>
            <a:r>
              <a:rPr lang="en-US" dirty="0"/>
              <a:t>Validation set is used to evaluate the accuracy of the learned hypothesis over the subsequent data</a:t>
            </a:r>
          </a:p>
          <a:p>
            <a:pPr lvl="2"/>
            <a:r>
              <a:rPr lang="en-US" dirty="0"/>
              <a:t>In particular to evaluate the impact of pruning this hypothesis</a:t>
            </a:r>
          </a:p>
          <a:p>
            <a:pPr lvl="1"/>
            <a:r>
              <a:rPr lang="en-US" dirty="0"/>
              <a:t>The reasoning behind it is that the noise and coincidental regularities existing in the training data, the validation set is unlikely to exhibit the same random fluctuations</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C52598CC-6D09-7CEC-FEEF-36F9DDFEDA4B}"/>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29986931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624"/>
            <a:ext cx="10515600" cy="1325563"/>
          </a:xfrm>
        </p:spPr>
        <p:txBody>
          <a:bodyPr>
            <a:normAutofit/>
          </a:bodyPr>
          <a:lstStyle/>
          <a:p>
            <a:pPr algn="ctr"/>
            <a:r>
              <a:rPr lang="en-US" sz="3200" b="1" dirty="0"/>
              <a:t>Reduced error pruning</a:t>
            </a:r>
          </a:p>
        </p:txBody>
      </p:sp>
      <p:sp>
        <p:nvSpPr>
          <p:cNvPr id="3" name="Content Placeholder 2"/>
          <p:cNvSpPr>
            <a:spLocks noGrp="1"/>
          </p:cNvSpPr>
          <p:nvPr>
            <p:ph idx="1"/>
          </p:nvPr>
        </p:nvSpPr>
        <p:spPr/>
        <p:txBody>
          <a:bodyPr/>
          <a:lstStyle/>
          <a:p>
            <a:r>
              <a:rPr lang="en-US" dirty="0"/>
              <a:t>Considers each of the decision nodes in the tree to be candidates for pruning</a:t>
            </a:r>
          </a:p>
          <a:p>
            <a:pPr lvl="1"/>
            <a:r>
              <a:rPr lang="en-US" dirty="0"/>
              <a:t>Pruning a decision node involves removing the </a:t>
            </a:r>
            <a:r>
              <a:rPr lang="en-US" dirty="0" err="1"/>
              <a:t>subtree</a:t>
            </a:r>
            <a:r>
              <a:rPr lang="en-US" dirty="0"/>
              <a:t> rooted at that node</a:t>
            </a:r>
          </a:p>
          <a:p>
            <a:pPr lvl="2"/>
            <a:r>
              <a:rPr lang="en-US" dirty="0"/>
              <a:t>Makes it a leaf node</a:t>
            </a:r>
          </a:p>
          <a:p>
            <a:pPr lvl="2"/>
            <a:r>
              <a:rPr lang="en-US" dirty="0"/>
              <a:t>Assigns it to the most common classification of the training examples affiliated with that node</a:t>
            </a:r>
          </a:p>
          <a:p>
            <a:pPr lvl="1"/>
            <a:r>
              <a:rPr lang="en-US" dirty="0"/>
              <a:t>Pruning is only done if the resultant tree performs no worse than the original over the validation set</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FBE825CC-DF68-E786-123A-E7E25BA6DD5F}"/>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793538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502BC-8F08-686D-F6CA-10F97C5180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871A8E-47C0-2E5C-ED56-96B5C53EDE29}"/>
              </a:ext>
            </a:extLst>
          </p:cNvPr>
          <p:cNvSpPr>
            <a:spLocks noGrp="1"/>
          </p:cNvSpPr>
          <p:nvPr>
            <p:ph type="title"/>
          </p:nvPr>
        </p:nvSpPr>
        <p:spPr>
          <a:xfrm>
            <a:off x="843011" y="-108600"/>
            <a:ext cx="10515600" cy="1325563"/>
          </a:xfrm>
        </p:spPr>
        <p:txBody>
          <a:bodyPr>
            <a:normAutofit/>
          </a:bodyPr>
          <a:lstStyle/>
          <a:p>
            <a:pPr algn="ctr"/>
            <a:r>
              <a:rPr lang="en-GB" sz="3000" b="1" dirty="0">
                <a:latin typeface="Times New Roman" panose="02020603050405020304" pitchFamily="18" charset="0"/>
                <a:ea typeface="Calibri" charset="0"/>
                <a:cs typeface="Times New Roman" panose="02020603050405020304" pitchFamily="18" charset="0"/>
              </a:rPr>
              <a:t>Trade-off</a:t>
            </a:r>
            <a:endParaRPr lang="en-US" sz="3000" dirty="0"/>
          </a:p>
        </p:txBody>
      </p:sp>
      <p:sp>
        <p:nvSpPr>
          <p:cNvPr id="5" name="TextBox 4">
            <a:extLst>
              <a:ext uri="{FF2B5EF4-FFF2-40B4-BE49-F238E27FC236}">
                <a16:creationId xmlns:a16="http://schemas.microsoft.com/office/drawing/2014/main" id="{106B4CA0-F808-00F5-5BAF-84FD7F52813C}"/>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8" name="Rectangle 1">
            <a:extLst>
              <a:ext uri="{FF2B5EF4-FFF2-40B4-BE49-F238E27FC236}">
                <a16:creationId xmlns:a16="http://schemas.microsoft.com/office/drawing/2014/main" id="{668F5FA5-CC43-484F-7A52-F362CAAB73E5}"/>
              </a:ext>
            </a:extLst>
          </p:cNvPr>
          <p:cNvSpPr>
            <a:spLocks noChangeArrowheads="1"/>
          </p:cNvSpPr>
          <p:nvPr/>
        </p:nvSpPr>
        <p:spPr bwMode="auto">
          <a:xfrm>
            <a:off x="190638" y="948824"/>
            <a:ext cx="5675586" cy="4588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ts val="216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Trade-off</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ts val="216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model must balance bias and variance to minimize total error: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Total Error = Bias² + Variance + Irreducible Error.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ts val="216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Low bias increases variance, and low variance increases bias.</a:t>
            </a:r>
          </a:p>
          <a:p>
            <a:pPr marL="285750" marR="0" lvl="0" indent="-285750" algn="l" defTabSz="914400" rtl="0" eaLnBrk="0" fontAlgn="base" latinLnBrk="0" hangingPunct="0">
              <a:lnSpc>
                <a:spcPts val="216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goal is to find the optimal complexity that minimizes total error.</a:t>
            </a:r>
          </a:p>
          <a:p>
            <a:pPr marL="285750" marR="0" lvl="0" indent="-285750" algn="l" defTabSz="914400" rtl="0" eaLnBrk="0" fontAlgn="base" latinLnBrk="0" hangingPunct="0">
              <a:lnSpc>
                <a:spcPts val="216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Impact on Model Complexity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ts val="216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 Bias</a:t>
            </a:r>
            <a:r>
              <a:rPr kumimoji="0" lang="en-US" altLang="en-US" sz="1800" b="0" i="0" u="none" strike="noStrike" cap="none" normalizeH="0" baseline="0" dirty="0">
                <a:ln>
                  <a:noFill/>
                </a:ln>
                <a:solidFill>
                  <a:schemeClr val="tx1"/>
                </a:solidFill>
                <a:effectLst/>
                <a:latin typeface="Arial" panose="020B0604020202020204" pitchFamily="34" charset="0"/>
              </a:rPr>
              <a:t>: Simple models (e.g., linear regression).</a:t>
            </a:r>
          </a:p>
          <a:p>
            <a:pPr marL="285750" marR="0" lvl="0" indent="-285750" algn="l" defTabSz="914400" rtl="0" eaLnBrk="0" fontAlgn="base" latinLnBrk="0" hangingPunct="0">
              <a:lnSpc>
                <a:spcPts val="216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 Variance</a:t>
            </a:r>
            <a:r>
              <a:rPr kumimoji="0" lang="en-US" altLang="en-US" sz="1800" b="0" i="0" u="none" strike="noStrike" cap="none" normalizeH="0" baseline="0" dirty="0">
                <a:ln>
                  <a:noFill/>
                </a:ln>
                <a:solidFill>
                  <a:schemeClr val="tx1"/>
                </a:solidFill>
                <a:effectLst/>
                <a:latin typeface="Arial" panose="020B0604020202020204" pitchFamily="34" charset="0"/>
              </a:rPr>
              <a:t>: Complex models (e.g., high-degree polynomial regression).</a:t>
            </a:r>
          </a:p>
          <a:p>
            <a:pPr marL="285750" marR="0" lvl="0" indent="-285750" algn="l" defTabSz="914400" rtl="0" eaLnBrk="0" fontAlgn="base" latinLnBrk="0" hangingPunct="0">
              <a:lnSpc>
                <a:spcPts val="216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Optimal Trade-off</a:t>
            </a:r>
            <a:r>
              <a:rPr kumimoji="0" lang="en-US" altLang="en-US" sz="1800" b="0" i="0" u="none" strike="noStrike" cap="none" normalizeH="0" baseline="0" dirty="0">
                <a:ln>
                  <a:noFill/>
                </a:ln>
                <a:solidFill>
                  <a:schemeClr val="tx1"/>
                </a:solidFill>
                <a:effectLst/>
                <a:latin typeface="Arial" panose="020B0604020202020204" pitchFamily="34" charset="0"/>
              </a:rPr>
              <a:t>: A model that captures patterns but avoids fitting noise</a:t>
            </a:r>
          </a:p>
          <a:p>
            <a:pPr marL="285750" marR="0" lvl="0" indent="-285750" algn="l" defTabSz="914400" rtl="0" eaLnBrk="0" fontAlgn="base" latinLnBrk="0" hangingPunct="0">
              <a:lnSpc>
                <a:spcPts val="216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2771" name="Picture 3" descr="Lightbox">
            <a:extLst>
              <a:ext uri="{FF2B5EF4-FFF2-40B4-BE49-F238E27FC236}">
                <a16:creationId xmlns:a16="http://schemas.microsoft.com/office/drawing/2014/main" id="{6EE091FD-8FFC-001C-32EF-F76AA1DA6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4362" y="968851"/>
            <a:ext cx="6284278" cy="4548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5662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
            <a:ext cx="10515600" cy="1325563"/>
          </a:xfrm>
        </p:spPr>
        <p:txBody>
          <a:bodyPr>
            <a:normAutofit/>
          </a:bodyPr>
          <a:lstStyle/>
          <a:p>
            <a:pPr algn="ctr"/>
            <a:r>
              <a:rPr lang="en-US" sz="3200" b="1" dirty="0"/>
              <a:t>Reduced error pruning</a:t>
            </a:r>
          </a:p>
        </p:txBody>
      </p:sp>
      <p:sp>
        <p:nvSpPr>
          <p:cNvPr id="3" name="Content Placeholder 2"/>
          <p:cNvSpPr>
            <a:spLocks noGrp="1"/>
          </p:cNvSpPr>
          <p:nvPr>
            <p:ph idx="1"/>
          </p:nvPr>
        </p:nvSpPr>
        <p:spPr/>
        <p:txBody>
          <a:bodyPr>
            <a:normAutofit/>
          </a:bodyPr>
          <a:lstStyle/>
          <a:p>
            <a:r>
              <a:rPr lang="en-US" dirty="0"/>
              <a:t>Any leaf node added due to coincidental regularities in the training set is likely to be pruned</a:t>
            </a:r>
          </a:p>
          <a:p>
            <a:pPr lvl="1"/>
            <a:r>
              <a:rPr lang="en-US" dirty="0"/>
              <a:t>Because these same coincidences are unlikely to occur in the validation set</a:t>
            </a:r>
          </a:p>
          <a:p>
            <a:r>
              <a:rPr lang="en-US" dirty="0"/>
              <a:t>Pruning is done iteratively</a:t>
            </a:r>
          </a:p>
          <a:p>
            <a:pPr lvl="1"/>
            <a:r>
              <a:rPr lang="en-US" dirty="0"/>
              <a:t>First removing a node whose removal increases the accuracy over the validation set by the maximum</a:t>
            </a:r>
          </a:p>
          <a:p>
            <a:r>
              <a:rPr lang="en-US" dirty="0"/>
              <a:t>Pruning is done till it stops reaping benefits</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5C6EDF95-18A7-E21D-B76C-048B5B2A4F9E}"/>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22864258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881" y="-1881"/>
            <a:ext cx="10515600" cy="1325563"/>
          </a:xfrm>
        </p:spPr>
        <p:txBody>
          <a:bodyPr>
            <a:normAutofit/>
          </a:bodyPr>
          <a:lstStyle/>
          <a:p>
            <a:pPr algn="ctr"/>
            <a:r>
              <a:rPr lang="en-US" sz="3200" b="1" dirty="0"/>
              <a:t>Rule post-pruning</a:t>
            </a:r>
          </a:p>
        </p:txBody>
      </p:sp>
      <p:sp>
        <p:nvSpPr>
          <p:cNvPr id="3" name="Content Placeholder 2"/>
          <p:cNvSpPr>
            <a:spLocks noGrp="1"/>
          </p:cNvSpPr>
          <p:nvPr>
            <p:ph idx="1"/>
          </p:nvPr>
        </p:nvSpPr>
        <p:spPr/>
        <p:txBody>
          <a:bodyPr/>
          <a:lstStyle/>
          <a:p>
            <a:r>
              <a:rPr lang="en-US" dirty="0"/>
              <a:t>Infer the decision tree from the training set</a:t>
            </a:r>
          </a:p>
          <a:p>
            <a:pPr lvl="1"/>
            <a:r>
              <a:rPr lang="en-US" dirty="0"/>
              <a:t>Growing it till the training data is fit as well as possible</a:t>
            </a:r>
          </a:p>
          <a:p>
            <a:pPr lvl="1"/>
            <a:r>
              <a:rPr lang="en-US" dirty="0"/>
              <a:t>Allowing </a:t>
            </a:r>
            <a:r>
              <a:rPr lang="en-US" dirty="0" err="1"/>
              <a:t>overfitting</a:t>
            </a:r>
            <a:r>
              <a:rPr lang="en-US" dirty="0"/>
              <a:t> to occur</a:t>
            </a:r>
          </a:p>
          <a:p>
            <a:r>
              <a:rPr lang="en-US" dirty="0"/>
              <a:t>Convert the learned tree into an equivalent set of rules by creating one rule for each path from the root node to a leaf node</a:t>
            </a:r>
          </a:p>
          <a:p>
            <a:endParaRPr lang="en-US" dirty="0"/>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963ED8DB-D36A-EA64-288B-14859040527A}"/>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1988835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Rule post-pruning</a:t>
            </a:r>
          </a:p>
        </p:txBody>
      </p:sp>
      <p:sp>
        <p:nvSpPr>
          <p:cNvPr id="3" name="Content Placeholder 2"/>
          <p:cNvSpPr>
            <a:spLocks noGrp="1"/>
          </p:cNvSpPr>
          <p:nvPr>
            <p:ph idx="1"/>
          </p:nvPr>
        </p:nvSpPr>
        <p:spPr/>
        <p:txBody>
          <a:bodyPr/>
          <a:lstStyle/>
          <a:p>
            <a:r>
              <a:rPr lang="en-US" dirty="0"/>
              <a:t>Prune (generalize) each rule by removing any preconditions that result in improving its estimated accuracy</a:t>
            </a:r>
          </a:p>
          <a:p>
            <a:r>
              <a:rPr lang="en-US" dirty="0"/>
              <a:t>Sort the pruned rules by their estimated accuracy, and consider them in this sequence when classifying subsequent instances</a:t>
            </a:r>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96596076-0326-B4C1-9CF6-D6019175C0FF}"/>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2144726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630" y="0"/>
            <a:ext cx="10515600" cy="1325563"/>
          </a:xfrm>
        </p:spPr>
        <p:txBody>
          <a:bodyPr>
            <a:normAutofit/>
          </a:bodyPr>
          <a:lstStyle/>
          <a:p>
            <a:pPr algn="ctr"/>
            <a:r>
              <a:rPr lang="en-US" sz="3200" b="1" dirty="0"/>
              <a:t>Rule post-pruning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Each attribute test along the path from the root to the leaf becomes a rule antecedent (precondition)</a:t>
                </a:r>
              </a:p>
              <a:p>
                <a:r>
                  <a:rPr lang="en-US" dirty="0"/>
                  <a:t>The classification at the leaf node becomes the rule consequent (</a:t>
                </a:r>
                <a:r>
                  <a:rPr lang="en-US" dirty="0" err="1"/>
                  <a:t>postcondition</a:t>
                </a:r>
                <a:r>
                  <a:rPr lang="en-US" dirty="0"/>
                  <a:t>)</a:t>
                </a:r>
              </a:p>
              <a:p>
                <a14:m>
                  <m:oMath xmlns:m="http://schemas.openxmlformats.org/officeDocument/2006/math">
                    <m:r>
                      <a:rPr lang="en-US" b="0" i="1" smtClean="0">
                        <a:latin typeface="Cambria Math"/>
                      </a:rPr>
                      <m:t>𝐼𝐹</m:t>
                    </m:r>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𝑂𝑢𝑡𝑙𝑜𝑜𝑘</m:t>
                        </m:r>
                        <m:r>
                          <a:rPr lang="en-US" b="0" i="1" smtClean="0">
                            <a:latin typeface="Cambria Math"/>
                          </a:rPr>
                          <m:t>=</m:t>
                        </m:r>
                        <m:r>
                          <a:rPr lang="en-US" b="0" i="1" smtClean="0">
                            <a:latin typeface="Cambria Math"/>
                          </a:rPr>
                          <m:t>𝑆𝑢𝑛𝑛𝑦</m:t>
                        </m:r>
                      </m:e>
                    </m:d>
                    <m:r>
                      <a:rPr lang="en-US" b="0" i="1" smtClean="0">
                        <a:latin typeface="Cambria Math"/>
                      </a:rPr>
                      <m:t> </m:t>
                    </m:r>
                    <m:r>
                      <a:rPr lang="en-US" b="0" i="1" smtClean="0">
                        <a:latin typeface="Cambria Math"/>
                        <a:ea typeface="Cambria Math"/>
                      </a:rPr>
                      <m:t>∧ </m:t>
                    </m:r>
                    <m:d>
                      <m:dPr>
                        <m:ctrlPr>
                          <a:rPr lang="en-US" b="0" i="1" smtClean="0">
                            <a:latin typeface="Cambria Math" panose="02040503050406030204" pitchFamily="18" charset="0"/>
                            <a:ea typeface="Cambria Math"/>
                          </a:rPr>
                        </m:ctrlPr>
                      </m:dPr>
                      <m:e>
                        <m:r>
                          <a:rPr lang="en-US" b="0" i="1" smtClean="0">
                            <a:latin typeface="Cambria Math"/>
                            <a:ea typeface="Cambria Math"/>
                          </a:rPr>
                          <m:t>𝐻𝑢𝑚𝑖𝑑𝑖𝑡𝑦</m:t>
                        </m:r>
                        <m:r>
                          <a:rPr lang="en-US" b="0" i="1" smtClean="0">
                            <a:latin typeface="Cambria Math"/>
                            <a:ea typeface="Cambria Math"/>
                          </a:rPr>
                          <m:t>=</m:t>
                        </m:r>
                        <m:r>
                          <a:rPr lang="en-US" b="0" i="1" smtClean="0">
                            <a:latin typeface="Cambria Math"/>
                            <a:ea typeface="Cambria Math"/>
                          </a:rPr>
                          <m:t>𝐻𝑖𝑔h</m:t>
                        </m:r>
                      </m:e>
                    </m:d>
                  </m:oMath>
                </a14:m>
                <a:br>
                  <a:rPr lang="en-US" b="0" dirty="0">
                    <a:ea typeface="Cambria Math"/>
                  </a:rPr>
                </a:br>
                <a14:m>
                  <m:oMath xmlns:m="http://schemas.openxmlformats.org/officeDocument/2006/math">
                    <m:r>
                      <a:rPr lang="en-US" b="0" i="1" smtClean="0">
                        <a:latin typeface="Cambria Math"/>
                        <a:ea typeface="Cambria Math"/>
                      </a:rPr>
                      <m:t>𝑇𝐻𝐸𝑁</m:t>
                    </m:r>
                    <m:r>
                      <a:rPr lang="en-US" b="0" i="1" smtClean="0">
                        <a:latin typeface="Cambria Math"/>
                        <a:ea typeface="Cambria Math"/>
                      </a:rPr>
                      <m:t> </m:t>
                    </m:r>
                    <m:r>
                      <a:rPr lang="en-US" b="0" i="1" smtClean="0">
                        <a:latin typeface="Cambria Math"/>
                        <a:ea typeface="Cambria Math"/>
                      </a:rPr>
                      <m:t>𝑃𝑙𝑎𝑦𝑇𝑒𝑛𝑛𝑖𝑠</m:t>
                    </m:r>
                    <m:r>
                      <a:rPr lang="en-US" b="0" i="1" smtClean="0">
                        <a:latin typeface="Cambria Math"/>
                        <a:ea typeface="Cambria Math"/>
                      </a:rPr>
                      <m:t>=</m:t>
                    </m:r>
                    <m:r>
                      <a:rPr lang="en-US" b="0" i="1" smtClean="0">
                        <a:latin typeface="Cambria Math"/>
                        <a:ea typeface="Cambria Math"/>
                      </a:rPr>
                      <m:t>𝑁𝑜</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DB2BC00B-0F68-EE24-A61E-A918A68A40E9}"/>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2484922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1"/>
            <a:ext cx="10515600" cy="1325563"/>
          </a:xfrm>
        </p:spPr>
        <p:txBody>
          <a:bodyPr>
            <a:normAutofit/>
          </a:bodyPr>
          <a:lstStyle/>
          <a:p>
            <a:pPr algn="ctr"/>
            <a:r>
              <a:rPr lang="en-US" sz="3200" b="1" dirty="0"/>
              <a:t>Rule post-pruning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Each such rule is pruned by removing any antecedent, or precondition, whose removal does not worsen its estimated accuracy</a:t>
                </a:r>
              </a:p>
              <a:p>
                <a:r>
                  <a:rPr lang="en-US" dirty="0"/>
                  <a:t>It would consider pruning</a:t>
                </a:r>
              </a:p>
              <a:p>
                <a:pPr lvl="1"/>
                <a14:m>
                  <m:oMath xmlns:m="http://schemas.openxmlformats.org/officeDocument/2006/math">
                    <m:d>
                      <m:dPr>
                        <m:ctrlPr>
                          <a:rPr lang="en-US" i="1" smtClean="0">
                            <a:latin typeface="Cambria Math" panose="02040503050406030204" pitchFamily="18" charset="0"/>
                          </a:rPr>
                        </m:ctrlPr>
                      </m:dPr>
                      <m:e>
                        <m:r>
                          <a:rPr lang="en-US" b="0" i="1" smtClean="0">
                            <a:latin typeface="Cambria Math"/>
                          </a:rPr>
                          <m:t>𝑂𝑢𝑡𝑙𝑜𝑜𝑘</m:t>
                        </m:r>
                        <m:r>
                          <a:rPr lang="en-US" b="0" i="1" smtClean="0">
                            <a:latin typeface="Cambria Math"/>
                          </a:rPr>
                          <m:t>=</m:t>
                        </m:r>
                        <m:r>
                          <a:rPr lang="en-US" b="0" i="1" smtClean="0">
                            <a:latin typeface="Cambria Math"/>
                          </a:rPr>
                          <m:t>𝑆𝑢𝑛𝑛𝑦</m:t>
                        </m:r>
                      </m:e>
                    </m:d>
                  </m:oMath>
                </a14:m>
                <a:endParaRPr lang="en-US" dirty="0"/>
              </a:p>
              <a:p>
                <a:pPr lvl="1"/>
                <a14:m>
                  <m:oMath xmlns:m="http://schemas.openxmlformats.org/officeDocument/2006/math">
                    <m:d>
                      <m:dPr>
                        <m:ctrlPr>
                          <a:rPr lang="en-US" i="1" smtClean="0">
                            <a:latin typeface="Cambria Math" panose="02040503050406030204" pitchFamily="18" charset="0"/>
                          </a:rPr>
                        </m:ctrlPr>
                      </m:dPr>
                      <m:e>
                        <m:r>
                          <a:rPr lang="en-US" b="0" i="1" smtClean="0">
                            <a:latin typeface="Cambria Math"/>
                          </a:rPr>
                          <m:t>𝐻𝑢𝑚𝑖𝑑𝑖𝑡𝑦</m:t>
                        </m:r>
                        <m:r>
                          <a:rPr lang="en-US" b="0" i="1" smtClean="0">
                            <a:latin typeface="Cambria Math"/>
                          </a:rPr>
                          <m:t>=</m:t>
                        </m:r>
                        <m:r>
                          <a:rPr lang="en-US" b="0" i="1" smtClean="0">
                            <a:latin typeface="Cambria Math"/>
                          </a:rPr>
                          <m:t>𝐻𝑖𝑔h</m:t>
                        </m:r>
                      </m:e>
                    </m:d>
                  </m:oMath>
                </a14:m>
                <a:endParaRPr lang="en-US" dirty="0"/>
              </a:p>
              <a:p>
                <a:pPr lvl="2"/>
                <a:r>
                  <a:rPr lang="en-US" dirty="0"/>
                  <a:t>Would first consider either of the above which produced the greatest improvement in accuracy</a:t>
                </a:r>
              </a:p>
              <a:p>
                <a:pPr lvl="2"/>
                <a:r>
                  <a:rPr lang="en-US" dirty="0"/>
                  <a:t>Then consider the next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b="-40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307B5D6E-8227-1FC6-DC77-6B675C3F477C}"/>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36855074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Rule post-pruning</a:t>
            </a:r>
          </a:p>
        </p:txBody>
      </p:sp>
      <p:sp>
        <p:nvSpPr>
          <p:cNvPr id="3" name="Content Placeholder 2"/>
          <p:cNvSpPr>
            <a:spLocks noGrp="1"/>
          </p:cNvSpPr>
          <p:nvPr>
            <p:ph idx="1"/>
          </p:nvPr>
        </p:nvSpPr>
        <p:spPr/>
        <p:txBody>
          <a:bodyPr/>
          <a:lstStyle/>
          <a:p>
            <a:r>
              <a:rPr lang="en-US" dirty="0"/>
              <a:t>Converting to rules allows distinguishing among the different contexts in which a decision node is used</a:t>
            </a:r>
          </a:p>
          <a:p>
            <a:pPr lvl="1"/>
            <a:r>
              <a:rPr lang="en-US" dirty="0"/>
              <a:t>Each distinct path produces a distinct rule</a:t>
            </a:r>
          </a:p>
          <a:p>
            <a:pPr lvl="2"/>
            <a:r>
              <a:rPr lang="en-US" dirty="0"/>
              <a:t>Pruning decision regarding an attribute can be made differently for each path</a:t>
            </a:r>
          </a:p>
          <a:p>
            <a:pPr marL="0" indent="0">
              <a:buNone/>
            </a:pPr>
            <a:endParaRPr lang="en-US" dirty="0"/>
          </a:p>
        </p:txBody>
      </p:sp>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37C278FF-D92B-1EE5-CC34-28AF96630476}"/>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14298690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82"/>
            <a:ext cx="10515600" cy="1325563"/>
          </a:xfrm>
        </p:spPr>
        <p:txBody>
          <a:bodyPr>
            <a:normAutofit/>
          </a:bodyPr>
          <a:lstStyle/>
          <a:p>
            <a:pPr algn="ctr"/>
            <a:r>
              <a:rPr lang="en-US" sz="3200" b="1" dirty="0"/>
              <a:t>Incorporating continuous-valued attributes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By partitioning the continuous attribute value into a discrete set of intervals</a:t>
                </a:r>
              </a:p>
              <a:p>
                <a:pPr lvl="1"/>
                <a:r>
                  <a:rPr lang="en-US" dirty="0"/>
                  <a:t>For an attribute </a:t>
                </a:r>
                <a14:m>
                  <m:oMath xmlns:m="http://schemas.openxmlformats.org/officeDocument/2006/math">
                    <m:r>
                      <a:rPr lang="en-US" b="0" i="1" smtClean="0">
                        <a:latin typeface="Cambria Math"/>
                      </a:rPr>
                      <m:t>𝐴</m:t>
                    </m:r>
                  </m:oMath>
                </a14:m>
                <a:r>
                  <a:rPr lang="en-US" dirty="0"/>
                  <a:t> that is continuous-valued, the algorithm can dynamically create a new </a:t>
                </a:r>
                <a:r>
                  <a:rPr lang="en-US" dirty="0" err="1"/>
                  <a:t>boolean</a:t>
                </a:r>
                <a:r>
                  <a:rPr lang="en-US" dirty="0"/>
                  <a:t> attribute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𝐴</m:t>
                        </m:r>
                      </m:e>
                      <m:sub>
                        <m:r>
                          <a:rPr lang="en-US" b="0" i="1" smtClean="0">
                            <a:latin typeface="Cambria Math"/>
                          </a:rPr>
                          <m:t>𝑐</m:t>
                        </m:r>
                      </m:sub>
                    </m:sSub>
                  </m:oMath>
                </a14:m>
                <a:r>
                  <a:rPr lang="en-US" dirty="0"/>
                  <a:t> that is true if </a:t>
                </a:r>
                <a14:m>
                  <m:oMath xmlns:m="http://schemas.openxmlformats.org/officeDocument/2006/math">
                    <m:r>
                      <a:rPr lang="en-US" b="0" i="1" smtClean="0">
                        <a:latin typeface="Cambria Math"/>
                      </a:rPr>
                      <m:t>𝐴</m:t>
                    </m:r>
                    <m:r>
                      <a:rPr lang="en-US" b="0" i="1" smtClean="0">
                        <a:latin typeface="Cambria Math"/>
                        <a:ea typeface="Cambria Math"/>
                      </a:rPr>
                      <m:t>&lt;</m:t>
                    </m:r>
                    <m:r>
                      <a:rPr lang="en-US" b="0" i="1" smtClean="0">
                        <a:latin typeface="Cambria Math"/>
                        <a:ea typeface="Cambria Math"/>
                      </a:rPr>
                      <m:t>𝑐</m:t>
                    </m:r>
                  </m:oMath>
                </a14:m>
                <a:r>
                  <a:rPr lang="en-US" dirty="0"/>
                  <a:t> and false otherwise</a:t>
                </a:r>
              </a:p>
              <a:p>
                <a:pPr lvl="2"/>
                <a:r>
                  <a:rPr lang="en-US" dirty="0"/>
                  <a:t>How to select the best value for the threshold </a:t>
                </a:r>
                <a14:m>
                  <m:oMath xmlns:m="http://schemas.openxmlformats.org/officeDocument/2006/math">
                    <m:r>
                      <a:rPr lang="en-US" b="0" i="1" smtClean="0">
                        <a:latin typeface="Cambria Math"/>
                      </a:rPr>
                      <m:t>𝑐</m:t>
                    </m:r>
                  </m:oMath>
                </a14:m>
                <a:r>
                  <a:rPr lang="en-US" dirty="0"/>
                  <a:t>?</a:t>
                </a:r>
              </a:p>
              <a:p>
                <a:pPr lvl="3"/>
                <a:r>
                  <a:rPr lang="en-US" dirty="0"/>
                  <a:t>The one that produces the greatest information gain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88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12A077B3-D94E-5E1B-8F35-6B5D4360BA4F}"/>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67630275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441"/>
            <a:ext cx="10515600" cy="1325563"/>
          </a:xfrm>
        </p:spPr>
        <p:txBody>
          <a:bodyPr>
            <a:normAutofit/>
          </a:bodyPr>
          <a:lstStyle/>
          <a:p>
            <a:pPr algn="ctr"/>
            <a:r>
              <a:rPr lang="en-US" sz="3200" b="1" dirty="0"/>
              <a:t>Incorporating continuous-valued attributes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One way is to identify a continuous attribute and sort examples according to it</a:t>
                </a:r>
              </a:p>
              <a:p>
                <a:endParaRPr lang="en-US" dirty="0"/>
              </a:p>
              <a:p>
                <a:endParaRPr lang="en-US" dirty="0"/>
              </a:p>
              <a:p>
                <a:pPr lvl="1"/>
                <a:endParaRPr lang="en-US" dirty="0"/>
              </a:p>
              <a:p>
                <a:pPr lvl="1"/>
                <a:r>
                  <a:rPr lang="en-US" dirty="0"/>
                  <a:t>A set of candidate thresholds can be generated midway between the corresponding values of </a:t>
                </a:r>
                <a14:m>
                  <m:oMath xmlns:m="http://schemas.openxmlformats.org/officeDocument/2006/math">
                    <m:r>
                      <a:rPr lang="en-US" b="0" i="1" smtClean="0">
                        <a:latin typeface="Cambria Math"/>
                      </a:rPr>
                      <m:t>𝐴</m:t>
                    </m:r>
                  </m:oMath>
                </a14:m>
                <a:endParaRPr lang="en-US" dirty="0"/>
              </a:p>
              <a:p>
                <a:pPr lvl="1"/>
                <a:r>
                  <a:rPr lang="en-US" dirty="0"/>
                  <a:t>It can be shown that the value of </a:t>
                </a:r>
                <a14:m>
                  <m:oMath xmlns:m="http://schemas.openxmlformats.org/officeDocument/2006/math">
                    <m:r>
                      <a:rPr lang="en-US" b="0" i="1" smtClean="0">
                        <a:latin typeface="Cambria Math"/>
                      </a:rPr>
                      <m:t>𝑐</m:t>
                    </m:r>
                  </m:oMath>
                </a14:m>
                <a:r>
                  <a:rPr lang="en-US" dirty="0"/>
                  <a:t> that maximizes information gain must always lie at such a boundary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graphicFrame>
        <p:nvGraphicFramePr>
          <p:cNvPr id="5" name="Table 4"/>
          <p:cNvGraphicFramePr>
            <a:graphicFrameLocks noGrp="1"/>
          </p:cNvGraphicFramePr>
          <p:nvPr/>
        </p:nvGraphicFramePr>
        <p:xfrm>
          <a:off x="2438401" y="2743200"/>
          <a:ext cx="6670847" cy="1211580"/>
        </p:xfrm>
        <a:graphic>
          <a:graphicData uri="http://schemas.openxmlformats.org/drawingml/2006/table">
            <a:tbl>
              <a:tblPr firstRow="1" bandRow="1">
                <a:tableStyleId>{5C22544A-7EE6-4342-B048-85BDC9FD1C3A}</a:tableStyleId>
              </a:tblPr>
              <a:tblGrid>
                <a:gridCol w="1445705">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571500">
                <a:tc>
                  <a:txBody>
                    <a:bodyPr/>
                    <a:lstStyle/>
                    <a:p>
                      <a:r>
                        <a:rPr lang="en-US" dirty="0"/>
                        <a:t>Temperature</a:t>
                      </a:r>
                    </a:p>
                  </a:txBody>
                  <a:tcPr/>
                </a:tc>
                <a:tc>
                  <a:txBody>
                    <a:bodyPr/>
                    <a:lstStyle/>
                    <a:p>
                      <a:r>
                        <a:rPr lang="en-US" dirty="0"/>
                        <a:t>40</a:t>
                      </a:r>
                    </a:p>
                  </a:txBody>
                  <a:tcPr/>
                </a:tc>
                <a:tc>
                  <a:txBody>
                    <a:bodyPr/>
                    <a:lstStyle/>
                    <a:p>
                      <a:r>
                        <a:rPr lang="en-US" dirty="0"/>
                        <a:t>48</a:t>
                      </a:r>
                    </a:p>
                  </a:txBody>
                  <a:tcPr/>
                </a:tc>
                <a:tc>
                  <a:txBody>
                    <a:bodyPr/>
                    <a:lstStyle/>
                    <a:p>
                      <a:r>
                        <a:rPr lang="en-US" dirty="0"/>
                        <a:t>60</a:t>
                      </a:r>
                    </a:p>
                  </a:txBody>
                  <a:tcPr/>
                </a:tc>
                <a:tc>
                  <a:txBody>
                    <a:bodyPr/>
                    <a:lstStyle/>
                    <a:p>
                      <a:r>
                        <a:rPr lang="en-US" dirty="0"/>
                        <a:t>72</a:t>
                      </a:r>
                    </a:p>
                  </a:txBody>
                  <a:tcPr/>
                </a:tc>
                <a:tc>
                  <a:txBody>
                    <a:bodyPr/>
                    <a:lstStyle/>
                    <a:p>
                      <a:r>
                        <a:rPr lang="en-US" dirty="0"/>
                        <a:t>80</a:t>
                      </a:r>
                    </a:p>
                  </a:txBody>
                  <a:tcPr/>
                </a:tc>
                <a:tc>
                  <a:txBody>
                    <a:bodyPr/>
                    <a:lstStyle/>
                    <a:p>
                      <a:r>
                        <a:rPr lang="en-US" dirty="0"/>
                        <a:t>90</a:t>
                      </a:r>
                    </a:p>
                  </a:txBody>
                  <a:tcPr/>
                </a:tc>
                <a:extLst>
                  <a:ext uri="{0D108BD9-81ED-4DB2-BD59-A6C34878D82A}">
                    <a16:rowId xmlns:a16="http://schemas.microsoft.com/office/drawing/2014/main" val="10000"/>
                  </a:ext>
                </a:extLst>
              </a:tr>
              <a:tr h="571500">
                <a:tc>
                  <a:txBody>
                    <a:bodyPr/>
                    <a:lstStyle/>
                    <a:p>
                      <a:r>
                        <a:rPr lang="en-US" dirty="0" err="1"/>
                        <a:t>PlayTennis</a:t>
                      </a:r>
                      <a:endParaRPr lang="en-US" dirty="0"/>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0001"/>
                  </a:ext>
                </a:extLst>
              </a:tr>
            </a:tbl>
          </a:graphicData>
        </a:graphic>
      </p:graphicFrame>
      <p:sp>
        <p:nvSpPr>
          <p:cNvPr id="4" name="Footer Placeholder 3"/>
          <p:cNvSpPr>
            <a:spLocks noGrp="1"/>
          </p:cNvSpPr>
          <p:nvPr>
            <p:ph type="ftr" sz="quarter" idx="11"/>
          </p:nvPr>
        </p:nvSpPr>
        <p:spPr/>
        <p:txBody>
          <a:bodyPr/>
          <a:lstStyle/>
          <a:p>
            <a:r>
              <a:rPr lang="en-US"/>
              <a:t>(Quinlan 1986)</a:t>
            </a:r>
          </a:p>
        </p:txBody>
      </p:sp>
      <p:sp>
        <p:nvSpPr>
          <p:cNvPr id="6" name="TextBox 5">
            <a:extLst>
              <a:ext uri="{FF2B5EF4-FFF2-40B4-BE49-F238E27FC236}">
                <a16:creationId xmlns:a16="http://schemas.microsoft.com/office/drawing/2014/main" id="{9865E2C3-BA4C-E2B6-1675-948EE0CD8994}"/>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22572748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
            <a:ext cx="10515600" cy="1325563"/>
          </a:xfrm>
        </p:spPr>
        <p:txBody>
          <a:bodyPr>
            <a:normAutofit/>
          </a:bodyPr>
          <a:lstStyle/>
          <a:p>
            <a:pPr algn="ctr"/>
            <a:r>
              <a:rPr lang="en-US" sz="3200" b="1" dirty="0"/>
              <a:t>Incorporating continuous-valued attributes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13966"/>
                <a:ext cx="10515600" cy="4351338"/>
              </a:xfrm>
            </p:spPr>
            <p:txBody>
              <a:bodyPr/>
              <a:lstStyle/>
              <a:p>
                <a:r>
                  <a:rPr lang="en-US" dirty="0"/>
                  <a:t>Candidate thresholds can then be evaluated by computing the information gain associated with each</a:t>
                </a:r>
              </a:p>
              <a:p>
                <a:r>
                  <a:rPr lang="en-US" dirty="0"/>
                  <a:t>2 candidate thresholds</a:t>
                </a:r>
              </a:p>
              <a:p>
                <a:pPr lvl="1"/>
                <a:r>
                  <a:rPr lang="en-US" dirty="0"/>
                  <a:t>(48 + 60)/2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𝑇𝑒𝑚𝑝𝑒𝑟𝑎𝑡𝑢𝑟𝑒</m:t>
                        </m:r>
                      </m:e>
                      <m:sub>
                        <m:r>
                          <a:rPr lang="en-US" b="0" i="1" smtClean="0">
                            <a:latin typeface="Cambria Math"/>
                          </a:rPr>
                          <m:t>&gt;54</m:t>
                        </m:r>
                      </m:sub>
                    </m:sSub>
                  </m:oMath>
                </a14:m>
                <a:endParaRPr lang="en-US" dirty="0"/>
              </a:p>
              <a:p>
                <a:pPr lvl="1"/>
                <a:r>
                  <a:rPr lang="en-US" dirty="0"/>
                  <a:t>(80 + 90)/2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𝑇𝑒𝑚𝑝𝑒𝑟𝑎𝑡𝑢𝑟𝑒</m:t>
                        </m:r>
                      </m:e>
                      <m:sub>
                        <m:r>
                          <a:rPr lang="en-US" b="0" i="1" smtClean="0">
                            <a:latin typeface="Cambria Math"/>
                          </a:rPr>
                          <m:t>&gt;85</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13966"/>
                <a:ext cx="10515600" cy="4351338"/>
              </a:xfrm>
              <a:blipFill>
                <a:blip r:embed="rId2"/>
                <a:stretch>
                  <a:fillRect l="-1043" t="-252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8F1B6083-86B9-B5BB-8ADA-CEC44F67BF42}"/>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35361249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Missing attribute values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Missing values can be estimated based on other examples for which this attribute has a known value</a:t>
                </a:r>
              </a:p>
              <a:p>
                <a:r>
                  <a:rPr lang="en-US" dirty="0"/>
                  <a:t>Assign it the value that is most common among training examples at node </a:t>
                </a:r>
                <a14:m>
                  <m:oMath xmlns:m="http://schemas.openxmlformats.org/officeDocument/2006/math">
                    <m:r>
                      <a:rPr lang="en-US" b="0" i="1" smtClean="0">
                        <a:latin typeface="Cambria Math"/>
                      </a:rPr>
                      <m:t>𝑛</m:t>
                    </m:r>
                  </m:oMath>
                </a14:m>
                <a:endParaRPr lang="en-US" dirty="0"/>
              </a:p>
              <a:p>
                <a:r>
                  <a:rPr lang="en-US" dirty="0"/>
                  <a:t>Assign it the most common value among examples at node </a:t>
                </a:r>
                <a14:m>
                  <m:oMath xmlns:m="http://schemas.openxmlformats.org/officeDocument/2006/math">
                    <m:r>
                      <a:rPr lang="en-US" b="0" i="1" smtClean="0">
                        <a:latin typeface="Cambria Math"/>
                      </a:rPr>
                      <m:t>𝑛</m:t>
                    </m:r>
                  </m:oMath>
                </a14:m>
                <a:r>
                  <a:rPr lang="en-US" dirty="0"/>
                  <a:t> that have the classification </a:t>
                </a:r>
                <a14:m>
                  <m:oMath xmlns:m="http://schemas.openxmlformats.org/officeDocument/2006/math">
                    <m:r>
                      <a:rPr lang="en-US" b="0" i="1" smtClean="0">
                        <a:latin typeface="Cambria Math"/>
                      </a:rPr>
                      <m:t>𝑐</m:t>
                    </m:r>
                    <m:d>
                      <m:dPr>
                        <m:ctrlPr>
                          <a:rPr lang="en-US" b="0" i="1" smtClean="0">
                            <a:latin typeface="Cambria Math" panose="02040503050406030204" pitchFamily="18" charset="0"/>
                          </a:rPr>
                        </m:ctrlPr>
                      </m:dPr>
                      <m:e>
                        <m:r>
                          <a:rPr lang="en-US" b="0" i="1" smtClean="0">
                            <a:latin typeface="Cambria Math"/>
                          </a:rPr>
                          <m:t>𝑥</m:t>
                        </m:r>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D2E5749D-74E7-10B0-030E-B2845BE7E22A}"/>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a:solidFill>
                  <a:schemeClr val="bg1"/>
                </a:solidFill>
              </a:rPr>
              <a:t> Instructor: Prof. Ahmad Raza Shahid</a:t>
            </a:r>
            <a:endParaRPr lang="en-US" sz="1400" dirty="0">
              <a:solidFill>
                <a:schemeClr val="bg1"/>
              </a:solidFill>
            </a:endParaRPr>
          </a:p>
        </p:txBody>
      </p:sp>
    </p:spTree>
    <p:extLst>
      <p:ext uri="{BB962C8B-B14F-4D97-AF65-F5344CB8AC3E}">
        <p14:creationId xmlns:p14="http://schemas.microsoft.com/office/powerpoint/2010/main" val="1549656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5925D-D814-2A58-955E-9697BB4B3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94A318-83A7-1608-F098-377178F34F3D}"/>
              </a:ext>
            </a:extLst>
          </p:cNvPr>
          <p:cNvSpPr>
            <a:spLocks noGrp="1"/>
          </p:cNvSpPr>
          <p:nvPr>
            <p:ph type="title"/>
          </p:nvPr>
        </p:nvSpPr>
        <p:spPr>
          <a:xfrm>
            <a:off x="843011" y="-108600"/>
            <a:ext cx="10515600" cy="1325563"/>
          </a:xfrm>
        </p:spPr>
        <p:txBody>
          <a:bodyPr>
            <a:normAutofit/>
          </a:bodyPr>
          <a:lstStyle/>
          <a:p>
            <a:pPr algn="ctr"/>
            <a:r>
              <a:rPr lang="en-GB" sz="3000" b="1" dirty="0">
                <a:latin typeface="Times New Roman" panose="02020603050405020304" pitchFamily="18" charset="0"/>
                <a:ea typeface="Calibri" charset="0"/>
                <a:cs typeface="Times New Roman" panose="02020603050405020304" pitchFamily="18" charset="0"/>
              </a:rPr>
              <a:t>Evaluation Metrics</a:t>
            </a:r>
            <a:endParaRPr lang="en-US" sz="3000" dirty="0"/>
          </a:p>
        </p:txBody>
      </p:sp>
      <p:sp>
        <p:nvSpPr>
          <p:cNvPr id="5" name="TextBox 4">
            <a:extLst>
              <a:ext uri="{FF2B5EF4-FFF2-40B4-BE49-F238E27FC236}">
                <a16:creationId xmlns:a16="http://schemas.microsoft.com/office/drawing/2014/main" id="{8A3C460E-0F73-7F0F-DE29-93942E402661}"/>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pic>
        <p:nvPicPr>
          <p:cNvPr id="11" name="Picture 10">
            <a:extLst>
              <a:ext uri="{FF2B5EF4-FFF2-40B4-BE49-F238E27FC236}">
                <a16:creationId xmlns:a16="http://schemas.microsoft.com/office/drawing/2014/main" id="{CB68A3AC-E6C9-FF48-52F1-CB67F0129E5E}"/>
              </a:ext>
            </a:extLst>
          </p:cNvPr>
          <p:cNvPicPr>
            <a:picLocks noChangeAspect="1"/>
          </p:cNvPicPr>
          <p:nvPr/>
        </p:nvPicPr>
        <p:blipFill>
          <a:blip r:embed="rId2"/>
          <a:stretch>
            <a:fillRect/>
          </a:stretch>
        </p:blipFill>
        <p:spPr>
          <a:xfrm>
            <a:off x="479376" y="1243222"/>
            <a:ext cx="11434480" cy="4711927"/>
          </a:xfrm>
          <a:prstGeom prst="rect">
            <a:avLst/>
          </a:prstGeom>
        </p:spPr>
      </p:pic>
    </p:spTree>
    <p:extLst>
      <p:ext uri="{BB962C8B-B14F-4D97-AF65-F5344CB8AC3E}">
        <p14:creationId xmlns:p14="http://schemas.microsoft.com/office/powerpoint/2010/main" val="388487486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3200" b="1" dirty="0"/>
              <a:t>Missing attribute values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Assigning a probability to each of the possible values of </a:t>
                </a:r>
                <a14:m>
                  <m:oMath xmlns:m="http://schemas.openxmlformats.org/officeDocument/2006/math">
                    <m:r>
                      <a:rPr lang="en-US" b="0" i="1" smtClean="0">
                        <a:latin typeface="Cambria Math"/>
                      </a:rPr>
                      <m:t>𝐴</m:t>
                    </m:r>
                  </m:oMath>
                </a14:m>
                <a:endParaRPr lang="en-US" dirty="0"/>
              </a:p>
              <a:p>
                <a:pPr lvl="1"/>
                <a:r>
                  <a:rPr lang="en-US" dirty="0"/>
                  <a:t>Can be obtained based on observed frequencies of the various values of </a:t>
                </a:r>
                <a14:m>
                  <m:oMath xmlns:m="http://schemas.openxmlformats.org/officeDocument/2006/math">
                    <m:r>
                      <a:rPr lang="en-US" b="0" i="1" smtClean="0">
                        <a:latin typeface="Cambria Math"/>
                      </a:rPr>
                      <m:t>𝐴</m:t>
                    </m:r>
                  </m:oMath>
                </a14:m>
                <a:r>
                  <a:rPr lang="en-US" dirty="0"/>
                  <a:t> among the examples at node </a:t>
                </a:r>
                <a14:m>
                  <m:oMath xmlns:m="http://schemas.openxmlformats.org/officeDocument/2006/math">
                    <m:r>
                      <a:rPr lang="en-US" b="0" i="1" smtClean="0">
                        <a:latin typeface="Cambria Math"/>
                      </a:rPr>
                      <m:t>𝑛</m:t>
                    </m:r>
                  </m:oMath>
                </a14:m>
                <a:endParaRPr lang="en-US" dirty="0"/>
              </a:p>
              <a:p>
                <a:pPr lvl="2"/>
                <a:r>
                  <a:rPr lang="en-US" dirty="0"/>
                  <a:t>If node </a:t>
                </a:r>
                <a14:m>
                  <m:oMath xmlns:m="http://schemas.openxmlformats.org/officeDocument/2006/math">
                    <m:r>
                      <a:rPr lang="en-US" b="0" i="1" smtClean="0">
                        <a:latin typeface="Cambria Math"/>
                      </a:rPr>
                      <m:t>𝑛</m:t>
                    </m:r>
                  </m:oMath>
                </a14:m>
                <a:r>
                  <a:rPr lang="en-US" dirty="0"/>
                  <a:t> contains six known examples with </a:t>
                </a:r>
                <a14:m>
                  <m:oMath xmlns:m="http://schemas.openxmlformats.org/officeDocument/2006/math">
                    <m:r>
                      <a:rPr lang="en-US" b="0" i="1" smtClean="0">
                        <a:latin typeface="Cambria Math"/>
                      </a:rPr>
                      <m:t>𝐴</m:t>
                    </m:r>
                    <m:r>
                      <a:rPr lang="en-US" b="0" i="1" smtClean="0">
                        <a:latin typeface="Cambria Math"/>
                      </a:rPr>
                      <m:t>=1</m:t>
                    </m:r>
                  </m:oMath>
                </a14:m>
                <a:r>
                  <a:rPr lang="en-US" dirty="0"/>
                  <a:t> and four with </a:t>
                </a:r>
                <a14:m>
                  <m:oMath xmlns:m="http://schemas.openxmlformats.org/officeDocument/2006/math">
                    <m:r>
                      <a:rPr lang="en-US" b="0" i="1" smtClean="0">
                        <a:latin typeface="Cambria Math"/>
                      </a:rPr>
                      <m:t>𝐴</m:t>
                    </m:r>
                    <m:r>
                      <a:rPr lang="en-US" b="0" i="1" smtClean="0">
                        <a:latin typeface="Cambria Math"/>
                      </a:rPr>
                      <m:t>=0</m:t>
                    </m:r>
                  </m:oMath>
                </a14:m>
                <a:endParaRPr lang="en-US" dirty="0"/>
              </a:p>
              <a:p>
                <a:pPr lvl="3"/>
                <a:r>
                  <a:rPr lang="en-US" dirty="0"/>
                  <a:t>Probability that </a:t>
                </a:r>
                <a14:m>
                  <m:oMath xmlns:m="http://schemas.openxmlformats.org/officeDocument/2006/math">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=1</m:t>
                    </m:r>
                  </m:oMath>
                </a14:m>
                <a:r>
                  <a:rPr lang="en-US" dirty="0"/>
                  <a:t> is </a:t>
                </a:r>
                <a14:m>
                  <m:oMath xmlns:m="http://schemas.openxmlformats.org/officeDocument/2006/math">
                    <m:r>
                      <a:rPr lang="en-US" b="0" i="1" smtClean="0">
                        <a:latin typeface="Cambria Math"/>
                      </a:rPr>
                      <m:t>0.6</m:t>
                    </m:r>
                  </m:oMath>
                </a14:m>
                <a:endParaRPr lang="en-US" dirty="0"/>
              </a:p>
              <a:p>
                <a:pPr lvl="3"/>
                <a:r>
                  <a:rPr lang="en-US" dirty="0"/>
                  <a:t>Probability that </a:t>
                </a:r>
                <a14:m>
                  <m:oMath xmlns:m="http://schemas.openxmlformats.org/officeDocument/2006/math">
                    <m:r>
                      <a:rPr lang="en-US" b="0" i="1" smtClean="0">
                        <a:latin typeface="Cambria Math"/>
                      </a:rPr>
                      <m:t>𝐴</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=0</m:t>
                    </m:r>
                  </m:oMath>
                </a14:m>
                <a:r>
                  <a:rPr lang="en-US" dirty="0"/>
                  <a:t> is </a:t>
                </a:r>
                <a14:m>
                  <m:oMath xmlns:m="http://schemas.openxmlformats.org/officeDocument/2006/math">
                    <m:r>
                      <a:rPr lang="en-US" b="0" i="1" smtClean="0">
                        <a:latin typeface="Cambria Math"/>
                      </a:rPr>
                      <m:t>0.4</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111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(Quinlan 1986)</a:t>
            </a:r>
          </a:p>
        </p:txBody>
      </p:sp>
      <p:sp>
        <p:nvSpPr>
          <p:cNvPr id="5" name="TextBox 4">
            <a:extLst>
              <a:ext uri="{FF2B5EF4-FFF2-40B4-BE49-F238E27FC236}">
                <a16:creationId xmlns:a16="http://schemas.microsoft.com/office/drawing/2014/main" id="{027C2B48-4591-EAB6-6F2E-B1954639DB0D}"/>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Tree>
    <p:extLst>
      <p:ext uri="{BB962C8B-B14F-4D97-AF65-F5344CB8AC3E}">
        <p14:creationId xmlns:p14="http://schemas.microsoft.com/office/powerpoint/2010/main" val="19199528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19825-28EE-2975-776B-EF04B69940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93BF34-6149-4604-6104-E00A7818E9F3}"/>
              </a:ext>
            </a:extLst>
          </p:cNvPr>
          <p:cNvSpPr>
            <a:spLocks noGrp="1"/>
          </p:cNvSpPr>
          <p:nvPr>
            <p:ph type="title"/>
          </p:nvPr>
        </p:nvSpPr>
        <p:spPr>
          <a:xfrm>
            <a:off x="843011" y="0"/>
            <a:ext cx="10515600" cy="1216963"/>
          </a:xfrm>
        </p:spPr>
        <p:txBody>
          <a:bodyPr>
            <a:normAutofit/>
          </a:bodyPr>
          <a:lstStyle/>
          <a:p>
            <a:pPr algn="ctr" rtl="0" eaLnBrk="1" latinLnBrk="0" hangingPunct="1">
              <a:lnSpc>
                <a:spcPct val="90000"/>
              </a:lnSpc>
              <a:spcBef>
                <a:spcPts val="1000"/>
              </a:spcBef>
              <a:buClrTx/>
              <a:buSzPts val="2800"/>
            </a:pPr>
            <a:r>
              <a:rPr lang="en-GB" sz="3200" b="1" kern="1200" dirty="0">
                <a:solidFill>
                  <a:srgbClr val="333333"/>
                </a:solidFill>
                <a:effectLst/>
                <a:latin typeface="Times New Roman" panose="02020603050405020304" pitchFamily="18" charset="0"/>
                <a:ea typeface="+mn-ea"/>
                <a:cs typeface="Times New Roman" panose="02020603050405020304" pitchFamily="18" charset="0"/>
              </a:rPr>
              <a:t>Regression vs Decision Tree</a:t>
            </a:r>
            <a:endParaRPr lang="en-US" sz="3200" dirty="0">
              <a:effectLst/>
            </a:endParaRPr>
          </a:p>
        </p:txBody>
      </p:sp>
      <p:sp>
        <p:nvSpPr>
          <p:cNvPr id="4" name="Slide Number Placeholder 3">
            <a:extLst>
              <a:ext uri="{FF2B5EF4-FFF2-40B4-BE49-F238E27FC236}">
                <a16:creationId xmlns:a16="http://schemas.microsoft.com/office/drawing/2014/main" id="{7E507C7A-B0BD-9AA2-7FDB-2E18143E74C4}"/>
              </a:ext>
            </a:extLst>
          </p:cNvPr>
          <p:cNvSpPr>
            <a:spLocks noGrp="1"/>
          </p:cNvSpPr>
          <p:nvPr>
            <p:ph type="sldNum" sz="quarter" idx="12"/>
          </p:nvPr>
        </p:nvSpPr>
        <p:spPr/>
        <p:txBody>
          <a:bodyPr/>
          <a:lstStyle/>
          <a:p>
            <a:fld id="{1AE857E8-75B8-4E79-9BE4-543637998FAC}" type="slidenum">
              <a:rPr lang="en-CA" smtClean="0"/>
              <a:pPr/>
              <a:t>91</a:t>
            </a:fld>
            <a:endParaRPr lang="en-CA"/>
          </a:p>
        </p:txBody>
      </p:sp>
      <p:sp>
        <p:nvSpPr>
          <p:cNvPr id="5" name="TextBox 4">
            <a:extLst>
              <a:ext uri="{FF2B5EF4-FFF2-40B4-BE49-F238E27FC236}">
                <a16:creationId xmlns:a16="http://schemas.microsoft.com/office/drawing/2014/main" id="{38A02AF9-9C9D-792D-E9A4-2F4D4D58FBCF}"/>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graphicFrame>
        <p:nvGraphicFramePr>
          <p:cNvPr id="7" name="Table 6">
            <a:extLst>
              <a:ext uri="{FF2B5EF4-FFF2-40B4-BE49-F238E27FC236}">
                <a16:creationId xmlns:a16="http://schemas.microsoft.com/office/drawing/2014/main" id="{06FC3C07-CC48-1A48-CED4-B524423F8A70}"/>
              </a:ext>
            </a:extLst>
          </p:cNvPr>
          <p:cNvGraphicFramePr>
            <a:graphicFrameLocks noGrp="1"/>
          </p:cNvGraphicFramePr>
          <p:nvPr/>
        </p:nvGraphicFramePr>
        <p:xfrm>
          <a:off x="1055440" y="1921567"/>
          <a:ext cx="9502356" cy="3291840"/>
        </p:xfrm>
        <a:graphic>
          <a:graphicData uri="http://schemas.openxmlformats.org/drawingml/2006/table">
            <a:tbl>
              <a:tblPr/>
              <a:tblGrid>
                <a:gridCol w="3167452">
                  <a:extLst>
                    <a:ext uri="{9D8B030D-6E8A-4147-A177-3AD203B41FA5}">
                      <a16:colId xmlns:a16="http://schemas.microsoft.com/office/drawing/2014/main" val="1556092531"/>
                    </a:ext>
                  </a:extLst>
                </a:gridCol>
                <a:gridCol w="3167452">
                  <a:extLst>
                    <a:ext uri="{9D8B030D-6E8A-4147-A177-3AD203B41FA5}">
                      <a16:colId xmlns:a16="http://schemas.microsoft.com/office/drawing/2014/main" val="2066336245"/>
                    </a:ext>
                  </a:extLst>
                </a:gridCol>
                <a:gridCol w="3167452">
                  <a:extLst>
                    <a:ext uri="{9D8B030D-6E8A-4147-A177-3AD203B41FA5}">
                      <a16:colId xmlns:a16="http://schemas.microsoft.com/office/drawing/2014/main" val="324103144"/>
                    </a:ext>
                  </a:extLst>
                </a:gridCol>
              </a:tblGrid>
              <a:tr h="0">
                <a:tc>
                  <a:txBody>
                    <a:bodyPr/>
                    <a:lstStyle/>
                    <a:p>
                      <a:r>
                        <a:rPr lang="en-US" dirty="0"/>
                        <a:t>Aspect</a:t>
                      </a:r>
                    </a:p>
                  </a:txBody>
                  <a:tcPr anchor="ctr">
                    <a:lnL>
                      <a:noFill/>
                    </a:lnL>
                    <a:lnR>
                      <a:noFill/>
                    </a:lnR>
                    <a:lnT>
                      <a:noFill/>
                    </a:lnT>
                    <a:lnB>
                      <a:noFill/>
                    </a:lnB>
                    <a:noFill/>
                  </a:tcPr>
                </a:tc>
                <a:tc>
                  <a:txBody>
                    <a:bodyPr/>
                    <a:lstStyle/>
                    <a:p>
                      <a:r>
                        <a:rPr lang="en-US"/>
                        <a:t>Regression Tree</a:t>
                      </a:r>
                    </a:p>
                  </a:txBody>
                  <a:tcPr anchor="ctr">
                    <a:lnL>
                      <a:noFill/>
                    </a:lnL>
                    <a:lnR>
                      <a:noFill/>
                    </a:lnR>
                    <a:lnT>
                      <a:noFill/>
                    </a:lnT>
                    <a:lnB>
                      <a:noFill/>
                    </a:lnB>
                    <a:noFill/>
                  </a:tcPr>
                </a:tc>
                <a:tc>
                  <a:txBody>
                    <a:bodyPr/>
                    <a:lstStyle/>
                    <a:p>
                      <a:r>
                        <a:rPr lang="en-US"/>
                        <a:t>Decision Tree</a:t>
                      </a:r>
                    </a:p>
                  </a:txBody>
                  <a:tcPr anchor="ctr">
                    <a:lnL>
                      <a:noFill/>
                    </a:lnL>
                    <a:lnR>
                      <a:noFill/>
                    </a:lnR>
                    <a:lnT>
                      <a:noFill/>
                    </a:lnT>
                    <a:lnB>
                      <a:noFill/>
                    </a:lnB>
                    <a:noFill/>
                  </a:tcPr>
                </a:tc>
                <a:extLst>
                  <a:ext uri="{0D108BD9-81ED-4DB2-BD59-A6C34878D82A}">
                    <a16:rowId xmlns:a16="http://schemas.microsoft.com/office/drawing/2014/main" val="1784214988"/>
                  </a:ext>
                </a:extLst>
              </a:tr>
              <a:tr h="0">
                <a:tc>
                  <a:txBody>
                    <a:bodyPr/>
                    <a:lstStyle/>
                    <a:p>
                      <a:r>
                        <a:rPr lang="en-US" b="1"/>
                        <a:t>Task Type</a:t>
                      </a:r>
                      <a:endParaRPr lang="en-US"/>
                    </a:p>
                  </a:txBody>
                  <a:tcPr anchor="ctr">
                    <a:lnL>
                      <a:noFill/>
                    </a:lnL>
                    <a:lnR>
                      <a:noFill/>
                    </a:lnR>
                    <a:lnT>
                      <a:noFill/>
                    </a:lnT>
                    <a:lnB>
                      <a:noFill/>
                    </a:lnB>
                    <a:noFill/>
                  </a:tcPr>
                </a:tc>
                <a:tc>
                  <a:txBody>
                    <a:bodyPr/>
                    <a:lstStyle/>
                    <a:p>
                      <a:r>
                        <a:rPr lang="en-US"/>
                        <a:t>Regression (continuous value prediction)</a:t>
                      </a:r>
                    </a:p>
                  </a:txBody>
                  <a:tcPr anchor="ctr">
                    <a:lnL>
                      <a:noFill/>
                    </a:lnL>
                    <a:lnR>
                      <a:noFill/>
                    </a:lnR>
                    <a:lnT>
                      <a:noFill/>
                    </a:lnT>
                    <a:lnB>
                      <a:noFill/>
                    </a:lnB>
                    <a:noFill/>
                  </a:tcPr>
                </a:tc>
                <a:tc>
                  <a:txBody>
                    <a:bodyPr/>
                    <a:lstStyle/>
                    <a:p>
                      <a:r>
                        <a:rPr lang="en-US"/>
                        <a:t>Classification (discrete class prediction)</a:t>
                      </a:r>
                    </a:p>
                  </a:txBody>
                  <a:tcPr anchor="ctr">
                    <a:lnL>
                      <a:noFill/>
                    </a:lnL>
                    <a:lnR>
                      <a:noFill/>
                    </a:lnR>
                    <a:lnT>
                      <a:noFill/>
                    </a:lnT>
                    <a:lnB>
                      <a:noFill/>
                    </a:lnB>
                    <a:noFill/>
                  </a:tcPr>
                </a:tc>
                <a:extLst>
                  <a:ext uri="{0D108BD9-81ED-4DB2-BD59-A6C34878D82A}">
                    <a16:rowId xmlns:a16="http://schemas.microsoft.com/office/drawing/2014/main" val="3181382325"/>
                  </a:ext>
                </a:extLst>
              </a:tr>
              <a:tr h="0">
                <a:tc>
                  <a:txBody>
                    <a:bodyPr/>
                    <a:lstStyle/>
                    <a:p>
                      <a:r>
                        <a:rPr lang="en-US" b="1"/>
                        <a:t>Prediction</a:t>
                      </a:r>
                      <a:endParaRPr lang="en-US"/>
                    </a:p>
                  </a:txBody>
                  <a:tcPr anchor="ctr">
                    <a:lnL>
                      <a:noFill/>
                    </a:lnL>
                    <a:lnR>
                      <a:noFill/>
                    </a:lnR>
                    <a:lnT>
                      <a:noFill/>
                    </a:lnT>
                    <a:lnB>
                      <a:noFill/>
                    </a:lnB>
                    <a:noFill/>
                  </a:tcPr>
                </a:tc>
                <a:tc>
                  <a:txBody>
                    <a:bodyPr/>
                    <a:lstStyle/>
                    <a:p>
                      <a:r>
                        <a:rPr lang="en-US"/>
                        <a:t>Mean of target values in leaf nodes</a:t>
                      </a:r>
                    </a:p>
                  </a:txBody>
                  <a:tcPr anchor="ctr">
                    <a:lnL>
                      <a:noFill/>
                    </a:lnL>
                    <a:lnR>
                      <a:noFill/>
                    </a:lnR>
                    <a:lnT>
                      <a:noFill/>
                    </a:lnT>
                    <a:lnB>
                      <a:noFill/>
                    </a:lnB>
                    <a:noFill/>
                  </a:tcPr>
                </a:tc>
                <a:tc>
                  <a:txBody>
                    <a:bodyPr/>
                    <a:lstStyle/>
                    <a:p>
                      <a:r>
                        <a:rPr lang="en-US"/>
                        <a:t>Mode (most frequent class) in leaf nodes</a:t>
                      </a:r>
                    </a:p>
                  </a:txBody>
                  <a:tcPr anchor="ctr">
                    <a:lnL>
                      <a:noFill/>
                    </a:lnL>
                    <a:lnR>
                      <a:noFill/>
                    </a:lnR>
                    <a:lnT>
                      <a:noFill/>
                    </a:lnT>
                    <a:lnB>
                      <a:noFill/>
                    </a:lnB>
                    <a:noFill/>
                  </a:tcPr>
                </a:tc>
                <a:extLst>
                  <a:ext uri="{0D108BD9-81ED-4DB2-BD59-A6C34878D82A}">
                    <a16:rowId xmlns:a16="http://schemas.microsoft.com/office/drawing/2014/main" val="1175034061"/>
                  </a:ext>
                </a:extLst>
              </a:tr>
              <a:tr h="0">
                <a:tc>
                  <a:txBody>
                    <a:bodyPr/>
                    <a:lstStyle/>
                    <a:p>
                      <a:r>
                        <a:rPr lang="en-US" b="1"/>
                        <a:t>Splitting Criterion</a:t>
                      </a:r>
                      <a:endParaRPr lang="en-US"/>
                    </a:p>
                  </a:txBody>
                  <a:tcPr anchor="ctr">
                    <a:lnL>
                      <a:noFill/>
                    </a:lnL>
                    <a:lnR>
                      <a:noFill/>
                    </a:lnR>
                    <a:lnT>
                      <a:noFill/>
                    </a:lnT>
                    <a:lnB>
                      <a:noFill/>
                    </a:lnB>
                    <a:noFill/>
                  </a:tcPr>
                </a:tc>
                <a:tc>
                  <a:txBody>
                    <a:bodyPr/>
                    <a:lstStyle/>
                    <a:p>
                      <a:r>
                        <a:rPr lang="en-US"/>
                        <a:t>Minimizes variance (MSE)</a:t>
                      </a:r>
                    </a:p>
                  </a:txBody>
                  <a:tcPr anchor="ctr">
                    <a:lnL>
                      <a:noFill/>
                    </a:lnL>
                    <a:lnR>
                      <a:noFill/>
                    </a:lnR>
                    <a:lnT>
                      <a:noFill/>
                    </a:lnT>
                    <a:lnB>
                      <a:noFill/>
                    </a:lnB>
                    <a:noFill/>
                  </a:tcPr>
                </a:tc>
                <a:tc>
                  <a:txBody>
                    <a:bodyPr/>
                    <a:lstStyle/>
                    <a:p>
                      <a:r>
                        <a:rPr lang="en-US"/>
                        <a:t>Maximizes information gain, Gini impurity, or entropy</a:t>
                      </a:r>
                    </a:p>
                  </a:txBody>
                  <a:tcPr anchor="ctr">
                    <a:lnL>
                      <a:noFill/>
                    </a:lnL>
                    <a:lnR>
                      <a:noFill/>
                    </a:lnR>
                    <a:lnT>
                      <a:noFill/>
                    </a:lnT>
                    <a:lnB>
                      <a:noFill/>
                    </a:lnB>
                    <a:noFill/>
                  </a:tcPr>
                </a:tc>
                <a:extLst>
                  <a:ext uri="{0D108BD9-81ED-4DB2-BD59-A6C34878D82A}">
                    <a16:rowId xmlns:a16="http://schemas.microsoft.com/office/drawing/2014/main" val="3741657190"/>
                  </a:ext>
                </a:extLst>
              </a:tr>
              <a:tr h="0">
                <a:tc>
                  <a:txBody>
                    <a:bodyPr/>
                    <a:lstStyle/>
                    <a:p>
                      <a:r>
                        <a:rPr lang="en-US" b="1"/>
                        <a:t>Output</a:t>
                      </a:r>
                      <a:endParaRPr lang="en-US"/>
                    </a:p>
                  </a:txBody>
                  <a:tcPr anchor="ctr">
                    <a:lnL>
                      <a:noFill/>
                    </a:lnL>
                    <a:lnR>
                      <a:noFill/>
                    </a:lnR>
                    <a:lnT>
                      <a:noFill/>
                    </a:lnT>
                    <a:lnB>
                      <a:noFill/>
                    </a:lnB>
                    <a:noFill/>
                  </a:tcPr>
                </a:tc>
                <a:tc>
                  <a:txBody>
                    <a:bodyPr/>
                    <a:lstStyle/>
                    <a:p>
                      <a:r>
                        <a:rPr lang="en-US"/>
                        <a:t>Continuous value</a:t>
                      </a:r>
                    </a:p>
                  </a:txBody>
                  <a:tcPr anchor="ctr">
                    <a:lnL>
                      <a:noFill/>
                    </a:lnL>
                    <a:lnR>
                      <a:noFill/>
                    </a:lnR>
                    <a:lnT>
                      <a:noFill/>
                    </a:lnT>
                    <a:lnB>
                      <a:noFill/>
                    </a:lnB>
                    <a:noFill/>
                  </a:tcPr>
                </a:tc>
                <a:tc>
                  <a:txBody>
                    <a:bodyPr/>
                    <a:lstStyle/>
                    <a:p>
                      <a:r>
                        <a:rPr lang="en-US"/>
                        <a:t>Class label</a:t>
                      </a:r>
                    </a:p>
                  </a:txBody>
                  <a:tcPr anchor="ctr">
                    <a:lnL>
                      <a:noFill/>
                    </a:lnL>
                    <a:lnR>
                      <a:noFill/>
                    </a:lnR>
                    <a:lnT>
                      <a:noFill/>
                    </a:lnT>
                    <a:lnB>
                      <a:noFill/>
                    </a:lnB>
                    <a:noFill/>
                  </a:tcPr>
                </a:tc>
                <a:extLst>
                  <a:ext uri="{0D108BD9-81ED-4DB2-BD59-A6C34878D82A}">
                    <a16:rowId xmlns:a16="http://schemas.microsoft.com/office/drawing/2014/main" val="3052345925"/>
                  </a:ext>
                </a:extLst>
              </a:tr>
              <a:tr h="0">
                <a:tc>
                  <a:txBody>
                    <a:bodyPr/>
                    <a:lstStyle/>
                    <a:p>
                      <a:r>
                        <a:rPr lang="en-US" b="1"/>
                        <a:t>Use Case</a:t>
                      </a:r>
                      <a:endParaRPr lang="en-US"/>
                    </a:p>
                  </a:txBody>
                  <a:tcPr anchor="ctr">
                    <a:lnL>
                      <a:noFill/>
                    </a:lnL>
                    <a:lnR>
                      <a:noFill/>
                    </a:lnR>
                    <a:lnT>
                      <a:noFill/>
                    </a:lnT>
                    <a:lnB>
                      <a:noFill/>
                    </a:lnB>
                    <a:noFill/>
                  </a:tcPr>
                </a:tc>
                <a:tc>
                  <a:txBody>
                    <a:bodyPr/>
                    <a:lstStyle/>
                    <a:p>
                      <a:r>
                        <a:rPr lang="en-US"/>
                        <a:t>Predicting numerical values (e.g., prices)</a:t>
                      </a:r>
                    </a:p>
                  </a:txBody>
                  <a:tcPr anchor="ctr">
                    <a:lnL>
                      <a:noFill/>
                    </a:lnL>
                    <a:lnR>
                      <a:noFill/>
                    </a:lnR>
                    <a:lnT>
                      <a:noFill/>
                    </a:lnT>
                    <a:lnB>
                      <a:noFill/>
                    </a:lnB>
                    <a:noFill/>
                  </a:tcPr>
                </a:tc>
                <a:tc>
                  <a:txBody>
                    <a:bodyPr/>
                    <a:lstStyle/>
                    <a:p>
                      <a:r>
                        <a:rPr lang="en-US" dirty="0"/>
                        <a:t>Classifying into categories (e.g., spam detection)</a:t>
                      </a:r>
                    </a:p>
                  </a:txBody>
                  <a:tcPr anchor="ctr">
                    <a:lnL>
                      <a:noFill/>
                    </a:lnL>
                    <a:lnR>
                      <a:noFill/>
                    </a:lnR>
                    <a:lnT>
                      <a:noFill/>
                    </a:lnT>
                    <a:lnB>
                      <a:noFill/>
                    </a:lnB>
                    <a:noFill/>
                  </a:tcPr>
                </a:tc>
                <a:extLst>
                  <a:ext uri="{0D108BD9-81ED-4DB2-BD59-A6C34878D82A}">
                    <a16:rowId xmlns:a16="http://schemas.microsoft.com/office/drawing/2014/main" val="2407242917"/>
                  </a:ext>
                </a:extLst>
              </a:tr>
            </a:tbl>
          </a:graphicData>
        </a:graphic>
      </p:graphicFrame>
      <p:sp>
        <p:nvSpPr>
          <p:cNvPr id="8" name="Rectangle 1">
            <a:extLst>
              <a:ext uri="{FF2B5EF4-FFF2-40B4-BE49-F238E27FC236}">
                <a16:creationId xmlns:a16="http://schemas.microsoft.com/office/drawing/2014/main" id="{C1D4A9D8-549E-C91A-C493-989F880BDBF6}"/>
              </a:ext>
            </a:extLst>
          </p:cNvPr>
          <p:cNvSpPr>
            <a:spLocks noChangeArrowheads="1"/>
          </p:cNvSpPr>
          <p:nvPr/>
        </p:nvSpPr>
        <p:spPr bwMode="auto">
          <a:xfrm>
            <a:off x="4943872" y="1414789"/>
            <a:ext cx="2016224"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Summary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11125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33AAB-3601-05DD-AA31-5BF80C774B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BE0AF-F720-2AAC-F210-8781C8953482}"/>
              </a:ext>
            </a:extLst>
          </p:cNvPr>
          <p:cNvSpPr>
            <a:spLocks noGrp="1"/>
          </p:cNvSpPr>
          <p:nvPr>
            <p:ph type="title"/>
          </p:nvPr>
        </p:nvSpPr>
        <p:spPr>
          <a:xfrm>
            <a:off x="843011" y="-108600"/>
            <a:ext cx="10515600" cy="1325563"/>
          </a:xfrm>
        </p:spPr>
        <p:txBody>
          <a:bodyPr>
            <a:normAutofit/>
          </a:bodyPr>
          <a:lstStyle/>
          <a:p>
            <a:pPr algn="ctr"/>
            <a:r>
              <a:rPr lang="en-GB" sz="3200" b="1" dirty="0">
                <a:solidFill>
                  <a:schemeClr val="tx2"/>
                </a:solidFill>
                <a:latin typeface="Times New Roman" panose="02020603050405020304" pitchFamily="18" charset="0"/>
                <a:cs typeface="Times New Roman" panose="02020603050405020304" pitchFamily="18" charset="0"/>
              </a:rPr>
              <a:t>Ensemble Learning</a:t>
            </a:r>
          </a:p>
        </p:txBody>
      </p:sp>
      <p:sp>
        <p:nvSpPr>
          <p:cNvPr id="4" name="Slide Number Placeholder 3">
            <a:extLst>
              <a:ext uri="{FF2B5EF4-FFF2-40B4-BE49-F238E27FC236}">
                <a16:creationId xmlns:a16="http://schemas.microsoft.com/office/drawing/2014/main" id="{C6078494-2EEB-9A44-A35A-720CB75AF447}"/>
              </a:ext>
            </a:extLst>
          </p:cNvPr>
          <p:cNvSpPr>
            <a:spLocks noGrp="1"/>
          </p:cNvSpPr>
          <p:nvPr>
            <p:ph type="sldNum" sz="quarter" idx="12"/>
          </p:nvPr>
        </p:nvSpPr>
        <p:spPr/>
        <p:txBody>
          <a:bodyPr/>
          <a:lstStyle/>
          <a:p>
            <a:fld id="{1AE857E8-75B8-4E79-9BE4-543637998FAC}" type="slidenum">
              <a:rPr lang="en-CA" smtClean="0"/>
              <a:pPr/>
              <a:t>92</a:t>
            </a:fld>
            <a:endParaRPr lang="en-CA"/>
          </a:p>
        </p:txBody>
      </p:sp>
      <p:sp>
        <p:nvSpPr>
          <p:cNvPr id="5" name="TextBox 4">
            <a:extLst>
              <a:ext uri="{FF2B5EF4-FFF2-40B4-BE49-F238E27FC236}">
                <a16:creationId xmlns:a16="http://schemas.microsoft.com/office/drawing/2014/main" id="{A9473014-097D-B3CD-F7D3-4BD6BBE95362}"/>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6" name="TextBox 5">
            <a:extLst>
              <a:ext uri="{FF2B5EF4-FFF2-40B4-BE49-F238E27FC236}">
                <a16:creationId xmlns:a16="http://schemas.microsoft.com/office/drawing/2014/main" id="{2254155C-2E88-6C35-4AC7-E69237760522}"/>
              </a:ext>
            </a:extLst>
          </p:cNvPr>
          <p:cNvSpPr txBox="1"/>
          <p:nvPr/>
        </p:nvSpPr>
        <p:spPr>
          <a:xfrm>
            <a:off x="1271464" y="810326"/>
            <a:ext cx="9794304" cy="5115311"/>
          </a:xfrm>
          <a:prstGeom prst="rect">
            <a:avLst/>
          </a:prstGeom>
          <a:noFill/>
        </p:spPr>
        <p:txBody>
          <a:bodyPr wrap="square">
            <a:spAutoFit/>
          </a:bodyPr>
          <a:lstStyle/>
          <a:p>
            <a:pPr algn="just">
              <a:lnSpc>
                <a:spcPct val="150000"/>
              </a:lnSpc>
            </a:pPr>
            <a:r>
              <a:rPr lang="en-US" sz="2000" b="1" dirty="0"/>
              <a:t>Ensemble Learning Overview</a:t>
            </a:r>
          </a:p>
          <a:p>
            <a:pPr algn="just">
              <a:lnSpc>
                <a:spcPct val="150000"/>
              </a:lnSpc>
              <a:buFont typeface="Arial" panose="020B0604020202020204" pitchFamily="34" charset="0"/>
              <a:buChar char="•"/>
            </a:pPr>
            <a:r>
              <a:rPr lang="en-US" sz="2000" b="1" dirty="0"/>
              <a:t>Definition</a:t>
            </a:r>
            <a:r>
              <a:rPr lang="en-US" sz="2000" dirty="0"/>
              <a:t>: Combines two or more models (e.g., regression, neural networks) to improve prediction accuracy.</a:t>
            </a:r>
          </a:p>
          <a:p>
            <a:pPr algn="just">
              <a:lnSpc>
                <a:spcPct val="150000"/>
              </a:lnSpc>
              <a:buFont typeface="Arial" panose="020B0604020202020204" pitchFamily="34" charset="0"/>
              <a:buChar char="•"/>
            </a:pPr>
            <a:r>
              <a:rPr lang="en-US" sz="2000" b="1" dirty="0"/>
              <a:t>Principle</a:t>
            </a:r>
            <a:r>
              <a:rPr lang="en-US" sz="2000" dirty="0"/>
              <a:t>: A collection of models (ensemble) performs better than a single model.</a:t>
            </a:r>
          </a:p>
          <a:p>
            <a:pPr algn="just">
              <a:lnSpc>
                <a:spcPct val="150000"/>
              </a:lnSpc>
              <a:buFont typeface="Arial" panose="020B0604020202020204" pitchFamily="34" charset="0"/>
              <a:buChar char="•"/>
            </a:pPr>
            <a:r>
              <a:rPr lang="en-US" sz="2000" b="1" dirty="0"/>
              <a:t>Applications</a:t>
            </a:r>
            <a:r>
              <a:rPr lang="en-US" sz="2000" dirty="0"/>
              <a:t>: Proven effective in machine learning and convolutional neural networks (CNNs).</a:t>
            </a:r>
          </a:p>
          <a:p>
            <a:pPr algn="just">
              <a:lnSpc>
                <a:spcPct val="150000"/>
              </a:lnSpc>
            </a:pPr>
            <a:r>
              <a:rPr lang="en-US" sz="2000" b="1" dirty="0"/>
              <a:t>Key Terms</a:t>
            </a:r>
          </a:p>
          <a:p>
            <a:pPr algn="just">
              <a:lnSpc>
                <a:spcPct val="150000"/>
              </a:lnSpc>
              <a:buFont typeface="Arial" panose="020B0604020202020204" pitchFamily="34" charset="0"/>
              <a:buChar char="•"/>
            </a:pPr>
            <a:r>
              <a:rPr lang="en-US" sz="2000" b="1" dirty="0"/>
              <a:t>Base Learner</a:t>
            </a:r>
            <a:r>
              <a:rPr lang="en-US" sz="2000" dirty="0"/>
              <a:t>: Individual model used in ensemble algorithms.</a:t>
            </a:r>
          </a:p>
          <a:p>
            <a:pPr algn="just">
              <a:lnSpc>
                <a:spcPct val="150000"/>
              </a:lnSpc>
              <a:buFont typeface="Arial" panose="020B0604020202020204" pitchFamily="34" charset="0"/>
              <a:buChar char="•"/>
            </a:pPr>
            <a:r>
              <a:rPr lang="en-US" sz="2000" b="1" dirty="0"/>
              <a:t>Strong Learner</a:t>
            </a:r>
            <a:r>
              <a:rPr lang="en-US" sz="2000" dirty="0"/>
              <a:t>: Achieves high accuracy (≥80% in binary classification).</a:t>
            </a:r>
          </a:p>
          <a:p>
            <a:pPr algn="just">
              <a:lnSpc>
                <a:spcPct val="150000"/>
              </a:lnSpc>
              <a:buFont typeface="Arial" panose="020B0604020202020204" pitchFamily="34" charset="0"/>
              <a:buChar char="•"/>
            </a:pPr>
            <a:r>
              <a:rPr lang="en-US" sz="2000" b="1" dirty="0"/>
              <a:t>Weak Learner</a:t>
            </a:r>
            <a:r>
              <a:rPr lang="en-US" sz="2000" dirty="0"/>
              <a:t>: Performs slightly better than random guessing (~50% accuracy in binary classification).</a:t>
            </a:r>
          </a:p>
        </p:txBody>
      </p:sp>
    </p:spTree>
    <p:extLst>
      <p:ext uri="{BB962C8B-B14F-4D97-AF65-F5344CB8AC3E}">
        <p14:creationId xmlns:p14="http://schemas.microsoft.com/office/powerpoint/2010/main" val="2257763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0F2D8-FC11-6905-0CA5-317589786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5D9FD-9FC9-632C-FA3A-336D224A94ED}"/>
              </a:ext>
            </a:extLst>
          </p:cNvPr>
          <p:cNvSpPr>
            <a:spLocks noGrp="1"/>
          </p:cNvSpPr>
          <p:nvPr>
            <p:ph type="title"/>
          </p:nvPr>
        </p:nvSpPr>
        <p:spPr>
          <a:xfrm>
            <a:off x="843011" y="-108600"/>
            <a:ext cx="10515600" cy="1325563"/>
          </a:xfrm>
        </p:spPr>
        <p:txBody>
          <a:bodyPr>
            <a:normAutofit/>
          </a:bodyPr>
          <a:lstStyle/>
          <a:p>
            <a:pPr algn="ctr"/>
            <a:r>
              <a:rPr lang="en-GB" sz="3200" b="1" dirty="0">
                <a:solidFill>
                  <a:schemeClr val="tx2"/>
                </a:solidFill>
                <a:latin typeface="Times New Roman" panose="02020603050405020304" pitchFamily="18" charset="0"/>
                <a:cs typeface="Times New Roman" panose="02020603050405020304" pitchFamily="18" charset="0"/>
              </a:rPr>
              <a:t>Ensemble Learning</a:t>
            </a:r>
          </a:p>
        </p:txBody>
      </p:sp>
      <p:sp>
        <p:nvSpPr>
          <p:cNvPr id="4" name="Slide Number Placeholder 3">
            <a:extLst>
              <a:ext uri="{FF2B5EF4-FFF2-40B4-BE49-F238E27FC236}">
                <a16:creationId xmlns:a16="http://schemas.microsoft.com/office/drawing/2014/main" id="{A12992CF-FF71-49BB-FF05-7864CD50D5A0}"/>
              </a:ext>
            </a:extLst>
          </p:cNvPr>
          <p:cNvSpPr>
            <a:spLocks noGrp="1"/>
          </p:cNvSpPr>
          <p:nvPr>
            <p:ph type="sldNum" sz="quarter" idx="12"/>
          </p:nvPr>
        </p:nvSpPr>
        <p:spPr/>
        <p:txBody>
          <a:bodyPr/>
          <a:lstStyle/>
          <a:p>
            <a:fld id="{1AE857E8-75B8-4E79-9BE4-543637998FAC}" type="slidenum">
              <a:rPr lang="en-CA" smtClean="0"/>
              <a:pPr/>
              <a:t>93</a:t>
            </a:fld>
            <a:endParaRPr lang="en-CA"/>
          </a:p>
        </p:txBody>
      </p:sp>
      <p:sp>
        <p:nvSpPr>
          <p:cNvPr id="5" name="TextBox 4">
            <a:extLst>
              <a:ext uri="{FF2B5EF4-FFF2-40B4-BE49-F238E27FC236}">
                <a16:creationId xmlns:a16="http://schemas.microsoft.com/office/drawing/2014/main" id="{CE2D5D40-D118-888A-8030-237D376FFD96}"/>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6" name="TextBox 5">
            <a:extLst>
              <a:ext uri="{FF2B5EF4-FFF2-40B4-BE49-F238E27FC236}">
                <a16:creationId xmlns:a16="http://schemas.microsoft.com/office/drawing/2014/main" id="{680CA5B9-7177-F72E-73F0-77DBE3032552}"/>
              </a:ext>
            </a:extLst>
          </p:cNvPr>
          <p:cNvSpPr txBox="1"/>
          <p:nvPr/>
        </p:nvSpPr>
        <p:spPr>
          <a:xfrm>
            <a:off x="777608" y="1151208"/>
            <a:ext cx="6096000" cy="400110"/>
          </a:xfrm>
          <a:prstGeom prst="rect">
            <a:avLst/>
          </a:prstGeom>
          <a:noFill/>
        </p:spPr>
        <p:txBody>
          <a:bodyPr wrap="square">
            <a:spAutoFit/>
          </a:bodyPr>
          <a:lstStyle/>
          <a:p>
            <a:pPr algn="l" fontAlgn="base"/>
            <a:r>
              <a:rPr lang="en-US" sz="2000" b="1" i="0" dirty="0">
                <a:solidFill>
                  <a:srgbClr val="161616"/>
                </a:solidFill>
                <a:effectLst/>
                <a:latin typeface="IBM Plex Sans" panose="020F0502020204030204" pitchFamily="34" charset="0"/>
              </a:rPr>
              <a:t>Why use ensemble learning?</a:t>
            </a:r>
          </a:p>
        </p:txBody>
      </p:sp>
      <p:sp>
        <p:nvSpPr>
          <p:cNvPr id="8" name="TextBox 7">
            <a:extLst>
              <a:ext uri="{FF2B5EF4-FFF2-40B4-BE49-F238E27FC236}">
                <a16:creationId xmlns:a16="http://schemas.microsoft.com/office/drawing/2014/main" id="{AB4A9B50-E52E-E567-6D1A-C7A5A481C61E}"/>
              </a:ext>
            </a:extLst>
          </p:cNvPr>
          <p:cNvSpPr txBox="1"/>
          <p:nvPr/>
        </p:nvSpPr>
        <p:spPr>
          <a:xfrm>
            <a:off x="777608" y="1806161"/>
            <a:ext cx="5678432" cy="3970318"/>
          </a:xfrm>
          <a:prstGeom prst="rect">
            <a:avLst/>
          </a:prstGeom>
          <a:noFill/>
        </p:spPr>
        <p:txBody>
          <a:bodyPr wrap="square">
            <a:spAutoFit/>
          </a:bodyPr>
          <a:lstStyle/>
          <a:p>
            <a:r>
              <a:rPr lang="en-US" b="1" dirty="0"/>
              <a:t>Bias-Variance Tradeoff</a:t>
            </a:r>
          </a:p>
          <a:p>
            <a:pPr>
              <a:buFont typeface="Arial" panose="020B0604020202020204" pitchFamily="34" charset="0"/>
              <a:buChar char="•"/>
            </a:pPr>
            <a:r>
              <a:rPr lang="en-US" b="1" dirty="0"/>
              <a:t>Overview</a:t>
            </a:r>
            <a:r>
              <a:rPr lang="en-US" dirty="0"/>
              <a:t>: A key concept in machine learning, fundamental to regularization techniques.</a:t>
            </a:r>
          </a:p>
          <a:p>
            <a:r>
              <a:rPr lang="en-US" b="1" dirty="0"/>
              <a:t>Key Relationships</a:t>
            </a:r>
          </a:p>
          <a:p>
            <a:pPr>
              <a:buFont typeface="Arial" panose="020B0604020202020204" pitchFamily="34" charset="0"/>
              <a:buChar char="•"/>
            </a:pPr>
            <a:r>
              <a:rPr lang="en-US" dirty="0"/>
              <a:t>Bias and variance inversely represent:</a:t>
            </a:r>
          </a:p>
          <a:p>
            <a:pPr marL="742950" lvl="1" indent="-285750">
              <a:buFont typeface="Arial" panose="020B0604020202020204" pitchFamily="34" charset="0"/>
              <a:buChar char="•"/>
            </a:pPr>
            <a:r>
              <a:rPr lang="en-US" b="1" dirty="0"/>
              <a:t>Training accuracy (bias)</a:t>
            </a:r>
            <a:r>
              <a:rPr lang="en-US" dirty="0"/>
              <a:t>.</a:t>
            </a:r>
          </a:p>
          <a:p>
            <a:pPr marL="742950" lvl="1" indent="-285750">
              <a:buFont typeface="Arial" panose="020B0604020202020204" pitchFamily="34" charset="0"/>
              <a:buChar char="•"/>
            </a:pPr>
            <a:r>
              <a:rPr lang="en-US" b="1" dirty="0"/>
              <a:t>Testing/validation accuracy (variance)</a:t>
            </a:r>
            <a:r>
              <a:rPr lang="en-US" dirty="0"/>
              <a:t>.</a:t>
            </a:r>
          </a:p>
          <a:p>
            <a:pPr>
              <a:buFont typeface="Arial" panose="020B0604020202020204" pitchFamily="34" charset="0"/>
              <a:buChar char="•"/>
            </a:pPr>
            <a:r>
              <a:rPr lang="en-US" b="1" dirty="0"/>
              <a:t>Total Model Error</a:t>
            </a:r>
            <a:r>
              <a:rPr lang="en-US" dirty="0"/>
              <a:t> = Bias² + Variance + Irreducible Error.</a:t>
            </a:r>
          </a:p>
          <a:p>
            <a:pPr marL="742950" lvl="1" indent="-285750">
              <a:buFont typeface="Arial" panose="020B0604020202020204" pitchFamily="34" charset="0"/>
              <a:buChar char="•"/>
            </a:pPr>
            <a:r>
              <a:rPr lang="en-US" b="1" dirty="0"/>
              <a:t>Irreducible Error</a:t>
            </a:r>
            <a:r>
              <a:rPr lang="en-US" dirty="0"/>
              <a:t>: Randomness inherent in the dataset.</a:t>
            </a:r>
          </a:p>
          <a:p>
            <a:r>
              <a:rPr lang="en-US" b="1" dirty="0"/>
              <a:t>Impact</a:t>
            </a:r>
          </a:p>
          <a:p>
            <a:pPr>
              <a:buFont typeface="Arial" panose="020B0604020202020204" pitchFamily="34" charset="0"/>
              <a:buChar char="•"/>
            </a:pPr>
            <a:r>
              <a:rPr lang="en-US" b="1" dirty="0"/>
              <a:t>Low Bias + High Variance</a:t>
            </a:r>
            <a:r>
              <a:rPr lang="en-US" dirty="0"/>
              <a:t>: Overfitting.</a:t>
            </a:r>
          </a:p>
          <a:p>
            <a:pPr>
              <a:buFont typeface="Arial" panose="020B0604020202020204" pitchFamily="34" charset="0"/>
              <a:buChar char="•"/>
            </a:pPr>
            <a:r>
              <a:rPr lang="en-US" b="1" dirty="0"/>
              <a:t>High Bias + Low Variance</a:t>
            </a:r>
            <a:r>
              <a:rPr lang="en-US" dirty="0"/>
              <a:t>: Underfitting.</a:t>
            </a:r>
          </a:p>
          <a:p>
            <a:pPr>
              <a:buFont typeface="Arial" panose="020B0604020202020204" pitchFamily="34" charset="0"/>
              <a:buChar char="•"/>
            </a:pPr>
            <a:r>
              <a:rPr lang="en-US" dirty="0"/>
              <a:t>Effective model training balances bias and variance</a:t>
            </a:r>
          </a:p>
        </p:txBody>
      </p:sp>
      <p:pic>
        <p:nvPicPr>
          <p:cNvPr id="10" name="Picture 9">
            <a:extLst>
              <a:ext uri="{FF2B5EF4-FFF2-40B4-BE49-F238E27FC236}">
                <a16:creationId xmlns:a16="http://schemas.microsoft.com/office/drawing/2014/main" id="{B3A637DB-EF26-8ED6-3E75-B94C2077D5AA}"/>
              </a:ext>
            </a:extLst>
          </p:cNvPr>
          <p:cNvPicPr>
            <a:picLocks noChangeAspect="1"/>
          </p:cNvPicPr>
          <p:nvPr/>
        </p:nvPicPr>
        <p:blipFill>
          <a:blip r:embed="rId2"/>
          <a:stretch>
            <a:fillRect/>
          </a:stretch>
        </p:blipFill>
        <p:spPr>
          <a:xfrm>
            <a:off x="6367238" y="2521757"/>
            <a:ext cx="5832648" cy="619211"/>
          </a:xfrm>
          <a:prstGeom prst="rect">
            <a:avLst/>
          </a:prstGeom>
        </p:spPr>
      </p:pic>
    </p:spTree>
    <p:extLst>
      <p:ext uri="{BB962C8B-B14F-4D97-AF65-F5344CB8AC3E}">
        <p14:creationId xmlns:p14="http://schemas.microsoft.com/office/powerpoint/2010/main" val="215760558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64A60-968B-57BB-8170-6D776DF6CE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146FFE-F4EE-15FD-D19B-70F49BB46451}"/>
              </a:ext>
            </a:extLst>
          </p:cNvPr>
          <p:cNvSpPr>
            <a:spLocks noGrp="1"/>
          </p:cNvSpPr>
          <p:nvPr>
            <p:ph type="title"/>
          </p:nvPr>
        </p:nvSpPr>
        <p:spPr>
          <a:xfrm>
            <a:off x="843011" y="-108600"/>
            <a:ext cx="10515600" cy="1325563"/>
          </a:xfrm>
        </p:spPr>
        <p:txBody>
          <a:bodyPr>
            <a:normAutofit/>
          </a:bodyPr>
          <a:lstStyle/>
          <a:p>
            <a:pPr algn="ctr"/>
            <a:r>
              <a:rPr lang="en-GB" sz="3200" b="1" dirty="0">
                <a:solidFill>
                  <a:schemeClr val="tx2"/>
                </a:solidFill>
                <a:latin typeface="Times New Roman" panose="02020603050405020304" pitchFamily="18" charset="0"/>
                <a:cs typeface="Times New Roman" panose="02020603050405020304" pitchFamily="18" charset="0"/>
              </a:rPr>
              <a:t>Types of ensemble models</a:t>
            </a:r>
          </a:p>
        </p:txBody>
      </p:sp>
      <p:sp>
        <p:nvSpPr>
          <p:cNvPr id="4" name="Slide Number Placeholder 3">
            <a:extLst>
              <a:ext uri="{FF2B5EF4-FFF2-40B4-BE49-F238E27FC236}">
                <a16:creationId xmlns:a16="http://schemas.microsoft.com/office/drawing/2014/main" id="{D71824AE-C34F-A713-344A-4DEB3A6D0220}"/>
              </a:ext>
            </a:extLst>
          </p:cNvPr>
          <p:cNvSpPr>
            <a:spLocks noGrp="1"/>
          </p:cNvSpPr>
          <p:nvPr>
            <p:ph type="sldNum" sz="quarter" idx="12"/>
          </p:nvPr>
        </p:nvSpPr>
        <p:spPr/>
        <p:txBody>
          <a:bodyPr/>
          <a:lstStyle/>
          <a:p>
            <a:fld id="{1AE857E8-75B8-4E79-9BE4-543637998FAC}" type="slidenum">
              <a:rPr lang="en-CA" smtClean="0"/>
              <a:pPr/>
              <a:t>94</a:t>
            </a:fld>
            <a:endParaRPr lang="en-CA"/>
          </a:p>
        </p:txBody>
      </p:sp>
      <p:sp>
        <p:nvSpPr>
          <p:cNvPr id="5" name="TextBox 4">
            <a:extLst>
              <a:ext uri="{FF2B5EF4-FFF2-40B4-BE49-F238E27FC236}">
                <a16:creationId xmlns:a16="http://schemas.microsoft.com/office/drawing/2014/main" id="{2FCFF82D-F915-F7FB-06D5-AC3B7FA15DFB}"/>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pic>
        <p:nvPicPr>
          <p:cNvPr id="8" name="Picture 7">
            <a:extLst>
              <a:ext uri="{FF2B5EF4-FFF2-40B4-BE49-F238E27FC236}">
                <a16:creationId xmlns:a16="http://schemas.microsoft.com/office/drawing/2014/main" id="{767726FC-1A34-A8F3-7A8C-4C57A6398308}"/>
              </a:ext>
            </a:extLst>
          </p:cNvPr>
          <p:cNvPicPr>
            <a:picLocks noChangeAspect="1"/>
          </p:cNvPicPr>
          <p:nvPr/>
        </p:nvPicPr>
        <p:blipFill>
          <a:blip r:embed="rId2"/>
          <a:stretch>
            <a:fillRect/>
          </a:stretch>
        </p:blipFill>
        <p:spPr>
          <a:xfrm>
            <a:off x="6600056" y="1287147"/>
            <a:ext cx="5220429" cy="3496163"/>
          </a:xfrm>
          <a:prstGeom prst="rect">
            <a:avLst/>
          </a:prstGeom>
        </p:spPr>
      </p:pic>
      <p:sp>
        <p:nvSpPr>
          <p:cNvPr id="10" name="TextBox 9">
            <a:extLst>
              <a:ext uri="{FF2B5EF4-FFF2-40B4-BE49-F238E27FC236}">
                <a16:creationId xmlns:a16="http://schemas.microsoft.com/office/drawing/2014/main" id="{1F2FCF2C-6D56-50AB-9380-1FD756217486}"/>
              </a:ext>
            </a:extLst>
          </p:cNvPr>
          <p:cNvSpPr txBox="1"/>
          <p:nvPr/>
        </p:nvSpPr>
        <p:spPr>
          <a:xfrm>
            <a:off x="366237" y="1366990"/>
            <a:ext cx="6126480" cy="3416320"/>
          </a:xfrm>
          <a:prstGeom prst="rect">
            <a:avLst/>
          </a:prstGeom>
          <a:noFill/>
        </p:spPr>
        <p:txBody>
          <a:bodyPr wrap="square">
            <a:spAutoFit/>
          </a:bodyPr>
          <a:lstStyle/>
          <a:p>
            <a:pPr>
              <a:buFont typeface="Arial" panose="020B0604020202020204" pitchFamily="34" charset="0"/>
              <a:buChar char="•"/>
            </a:pPr>
            <a:r>
              <a:rPr lang="en-US" b="1" dirty="0"/>
              <a:t>Parallel Methods</a:t>
            </a:r>
            <a:r>
              <a:rPr lang="en-US" dirty="0"/>
              <a:t>:</a:t>
            </a:r>
          </a:p>
          <a:p>
            <a:pPr marL="742950" lvl="1" indent="-285750">
              <a:buFont typeface="Arial" panose="020B0604020202020204" pitchFamily="34" charset="0"/>
              <a:buChar char="•"/>
            </a:pPr>
            <a:r>
              <a:rPr lang="en-US" dirty="0"/>
              <a:t>Train each base learner independently of others.</a:t>
            </a:r>
          </a:p>
          <a:p>
            <a:pPr marL="742950" lvl="1" indent="-285750">
              <a:buFont typeface="Arial" panose="020B0604020202020204" pitchFamily="34" charset="0"/>
              <a:buChar char="•"/>
            </a:pPr>
            <a:r>
              <a:rPr lang="en-US" dirty="0"/>
              <a:t>Base learners are trained simultaneously.</a:t>
            </a:r>
          </a:p>
          <a:p>
            <a:pPr>
              <a:buFont typeface="Arial" panose="020B0604020202020204" pitchFamily="34" charset="0"/>
              <a:buChar char="•"/>
            </a:pPr>
            <a:r>
              <a:rPr lang="en-US" b="1" dirty="0"/>
              <a:t>Sequential Methods</a:t>
            </a:r>
            <a:r>
              <a:rPr lang="en-US" dirty="0"/>
              <a:t>:</a:t>
            </a:r>
          </a:p>
          <a:p>
            <a:pPr marL="742950" lvl="1" indent="-285750">
              <a:buFont typeface="Arial" panose="020B0604020202020204" pitchFamily="34" charset="0"/>
              <a:buChar char="•"/>
            </a:pPr>
            <a:r>
              <a:rPr lang="en-US" dirty="0"/>
              <a:t>Train a new base learner to minimize errors made by the previous one.</a:t>
            </a:r>
          </a:p>
          <a:p>
            <a:pPr marL="742950" lvl="1" indent="-285750">
              <a:buFont typeface="Arial" panose="020B0604020202020204" pitchFamily="34" charset="0"/>
              <a:buChar char="•"/>
            </a:pPr>
            <a:r>
              <a:rPr lang="en-US" dirty="0"/>
              <a:t>Construct base models in sequential stages.</a:t>
            </a:r>
          </a:p>
          <a:p>
            <a:r>
              <a:rPr lang="en-US" b="1" dirty="0"/>
              <a:t>Key Differences</a:t>
            </a:r>
          </a:p>
          <a:p>
            <a:pPr>
              <a:buFont typeface="Arial" panose="020B0604020202020204" pitchFamily="34" charset="0"/>
              <a:buChar char="•"/>
            </a:pPr>
            <a:r>
              <a:rPr lang="en-US" b="1" dirty="0"/>
              <a:t>Parallel</a:t>
            </a:r>
            <a:r>
              <a:rPr lang="en-US" dirty="0"/>
              <a:t>: Focuses on combining independent models (e.g., Random Forest).</a:t>
            </a:r>
          </a:p>
          <a:p>
            <a:pPr>
              <a:buFont typeface="Arial" panose="020B0604020202020204" pitchFamily="34" charset="0"/>
              <a:buChar char="•"/>
            </a:pPr>
            <a:r>
              <a:rPr lang="en-US" b="1" dirty="0"/>
              <a:t>Sequential</a:t>
            </a:r>
            <a:r>
              <a:rPr lang="en-US" dirty="0"/>
              <a:t>: Focuses on correcting errors iteratively (e.g., Boosting</a:t>
            </a:r>
          </a:p>
        </p:txBody>
      </p:sp>
    </p:spTree>
    <p:extLst>
      <p:ext uri="{BB962C8B-B14F-4D97-AF65-F5344CB8AC3E}">
        <p14:creationId xmlns:p14="http://schemas.microsoft.com/office/powerpoint/2010/main" val="31205251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200D7-E310-84BA-760C-30DB95472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270952-A86B-F6C8-DEDA-1E19351423BD}"/>
              </a:ext>
            </a:extLst>
          </p:cNvPr>
          <p:cNvSpPr>
            <a:spLocks noGrp="1"/>
          </p:cNvSpPr>
          <p:nvPr>
            <p:ph type="title"/>
          </p:nvPr>
        </p:nvSpPr>
        <p:spPr>
          <a:xfrm>
            <a:off x="838200" y="34207"/>
            <a:ext cx="10515600" cy="945312"/>
          </a:xfrm>
        </p:spPr>
        <p:txBody>
          <a:bodyPr>
            <a:normAutofit/>
          </a:bodyPr>
          <a:lstStyle/>
          <a:p>
            <a:pPr algn="ctr"/>
            <a:r>
              <a:rPr lang="en-GB" sz="3200" b="1" dirty="0">
                <a:solidFill>
                  <a:schemeClr val="tx2"/>
                </a:solidFill>
                <a:latin typeface="Times New Roman" panose="02020603050405020304" pitchFamily="18" charset="0"/>
                <a:cs typeface="Times New Roman" panose="02020603050405020304" pitchFamily="18" charset="0"/>
              </a:rPr>
              <a:t>Ensemble Learning Techniques</a:t>
            </a:r>
          </a:p>
        </p:txBody>
      </p:sp>
      <p:sp>
        <p:nvSpPr>
          <p:cNvPr id="4" name="Slide Number Placeholder 3">
            <a:extLst>
              <a:ext uri="{FF2B5EF4-FFF2-40B4-BE49-F238E27FC236}">
                <a16:creationId xmlns:a16="http://schemas.microsoft.com/office/drawing/2014/main" id="{6B8F62D1-D44F-444A-B17A-9936EF33FFCD}"/>
              </a:ext>
            </a:extLst>
          </p:cNvPr>
          <p:cNvSpPr>
            <a:spLocks noGrp="1"/>
          </p:cNvSpPr>
          <p:nvPr>
            <p:ph type="sldNum" sz="quarter" idx="12"/>
          </p:nvPr>
        </p:nvSpPr>
        <p:spPr/>
        <p:txBody>
          <a:bodyPr/>
          <a:lstStyle/>
          <a:p>
            <a:fld id="{1AE857E8-75B8-4E79-9BE4-543637998FAC}" type="slidenum">
              <a:rPr lang="en-CA" smtClean="0"/>
              <a:pPr/>
              <a:t>95</a:t>
            </a:fld>
            <a:endParaRPr lang="en-CA"/>
          </a:p>
        </p:txBody>
      </p:sp>
      <p:sp>
        <p:nvSpPr>
          <p:cNvPr id="5" name="TextBox 4">
            <a:extLst>
              <a:ext uri="{FF2B5EF4-FFF2-40B4-BE49-F238E27FC236}">
                <a16:creationId xmlns:a16="http://schemas.microsoft.com/office/drawing/2014/main" id="{E360E163-6623-C94B-2E63-060447E61BB1}"/>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sp>
        <p:nvSpPr>
          <p:cNvPr id="3" name="Rectangle 1">
            <a:extLst>
              <a:ext uri="{FF2B5EF4-FFF2-40B4-BE49-F238E27FC236}">
                <a16:creationId xmlns:a16="http://schemas.microsoft.com/office/drawing/2014/main" id="{77308779-0762-81CA-65C2-CC135ABEFBA2}"/>
              </a:ext>
            </a:extLst>
          </p:cNvPr>
          <p:cNvSpPr>
            <a:spLocks noChangeArrowheads="1"/>
          </p:cNvSpPr>
          <p:nvPr/>
        </p:nvSpPr>
        <p:spPr bwMode="auto">
          <a:xfrm>
            <a:off x="1269232" y="1674647"/>
            <a:ext cx="8712968"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Purpose</a:t>
            </a:r>
            <a:r>
              <a:rPr kumimoji="0" lang="en-US" altLang="en-US" sz="1800" b="0" i="0" u="none" strike="noStrike" cap="none" normalizeH="0" baseline="0" dirty="0">
                <a:ln>
                  <a:noFill/>
                </a:ln>
                <a:solidFill>
                  <a:schemeClr val="tx1"/>
                </a:solidFill>
                <a:effectLst/>
                <a:latin typeface="Arial" panose="020B0604020202020204" pitchFamily="34" charset="0"/>
              </a:rPr>
              <a:t>: Combines predictions from base learners into a final prediction.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Types of Voting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Majority Voting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Each base learner casts a "vote" for its prediction.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Final prediction is determined by the majority.</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For binary classification, the majority class prediction is used.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Weighted Majority Voting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Assigns greater weight to certain base learners.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Learners with higher importance or accuracy influence the final prediction more.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6EF987E-39D3-85BE-9A8F-D224622EA17D}"/>
              </a:ext>
            </a:extLst>
          </p:cNvPr>
          <p:cNvSpPr txBox="1"/>
          <p:nvPr/>
        </p:nvSpPr>
        <p:spPr>
          <a:xfrm>
            <a:off x="695400" y="1071420"/>
            <a:ext cx="6098058" cy="584775"/>
          </a:xfrm>
          <a:prstGeom prst="rect">
            <a:avLst/>
          </a:prstGeom>
          <a:noFill/>
        </p:spPr>
        <p:txBody>
          <a:bodyPr wrap="square">
            <a:spAutoFit/>
          </a:bodyPr>
          <a:lstStyle/>
          <a:p>
            <a:r>
              <a:rPr lang="en-GB" sz="3200" b="1" dirty="0" err="1">
                <a:solidFill>
                  <a:schemeClr val="tx2"/>
                </a:solidFill>
                <a:latin typeface="Times New Roman" panose="02020603050405020304" pitchFamily="18" charset="0"/>
                <a:cs typeface="Times New Roman" panose="02020603050405020304" pitchFamily="18" charset="0"/>
              </a:rPr>
              <a:t>i</a:t>
            </a:r>
            <a:r>
              <a:rPr lang="en-GB" sz="3200" b="1" dirty="0">
                <a:solidFill>
                  <a:schemeClr val="tx2"/>
                </a:solidFill>
                <a:latin typeface="Times New Roman" panose="02020603050405020304" pitchFamily="18" charset="0"/>
                <a:cs typeface="Times New Roman" panose="02020603050405020304" pitchFamily="18" charset="0"/>
              </a:rPr>
              <a:t>. Voting</a:t>
            </a:r>
            <a:endParaRPr lang="en-US" sz="3200" dirty="0"/>
          </a:p>
        </p:txBody>
      </p:sp>
    </p:spTree>
    <p:extLst>
      <p:ext uri="{BB962C8B-B14F-4D97-AF65-F5344CB8AC3E}">
        <p14:creationId xmlns:p14="http://schemas.microsoft.com/office/powerpoint/2010/main" val="37472592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F3C414-4B4A-0ECF-9505-C9116C6ECE8D}"/>
              </a:ext>
            </a:extLst>
          </p:cNvPr>
          <p:cNvSpPr>
            <a:spLocks noGrp="1"/>
          </p:cNvSpPr>
          <p:nvPr>
            <p:ph type="sldNum" sz="quarter" idx="12"/>
          </p:nvPr>
        </p:nvSpPr>
        <p:spPr/>
        <p:txBody>
          <a:bodyPr/>
          <a:lstStyle/>
          <a:p>
            <a:fld id="{1AE857E8-75B8-4E79-9BE4-543637998FAC}" type="slidenum">
              <a:rPr lang="en-CA" smtClean="0"/>
              <a:pPr/>
              <a:t>96</a:t>
            </a:fld>
            <a:endParaRPr lang="en-CA"/>
          </a:p>
        </p:txBody>
      </p:sp>
      <p:pic>
        <p:nvPicPr>
          <p:cNvPr id="4" name="Picture 3">
            <a:extLst>
              <a:ext uri="{FF2B5EF4-FFF2-40B4-BE49-F238E27FC236}">
                <a16:creationId xmlns:a16="http://schemas.microsoft.com/office/drawing/2014/main" id="{C6FBF7A0-2582-9641-A40A-9359CE9BA27D}"/>
              </a:ext>
            </a:extLst>
          </p:cNvPr>
          <p:cNvPicPr>
            <a:picLocks noChangeAspect="1"/>
          </p:cNvPicPr>
          <p:nvPr/>
        </p:nvPicPr>
        <p:blipFill>
          <a:blip r:embed="rId2"/>
          <a:stretch>
            <a:fillRect/>
          </a:stretch>
        </p:blipFill>
        <p:spPr>
          <a:xfrm>
            <a:off x="5591944" y="1365161"/>
            <a:ext cx="6600056" cy="4752528"/>
          </a:xfrm>
          <a:prstGeom prst="rect">
            <a:avLst/>
          </a:prstGeom>
        </p:spPr>
      </p:pic>
      <p:sp>
        <p:nvSpPr>
          <p:cNvPr id="6" name="TextBox 5">
            <a:extLst>
              <a:ext uri="{FF2B5EF4-FFF2-40B4-BE49-F238E27FC236}">
                <a16:creationId xmlns:a16="http://schemas.microsoft.com/office/drawing/2014/main" id="{D7D1C93D-2DDE-DB8D-2970-0A0B447E5A19}"/>
              </a:ext>
            </a:extLst>
          </p:cNvPr>
          <p:cNvSpPr txBox="1"/>
          <p:nvPr/>
        </p:nvSpPr>
        <p:spPr>
          <a:xfrm>
            <a:off x="335360" y="1079158"/>
            <a:ext cx="6094324" cy="523220"/>
          </a:xfrm>
          <a:prstGeom prst="rect">
            <a:avLst/>
          </a:prstGeom>
          <a:noFill/>
        </p:spPr>
        <p:txBody>
          <a:bodyPr wrap="square">
            <a:spAutoFit/>
          </a:bodyPr>
          <a:lstStyle/>
          <a:p>
            <a:pPr algn="l"/>
            <a:r>
              <a:rPr lang="en-US" sz="2800" b="1" i="0" dirty="0">
                <a:solidFill>
                  <a:schemeClr val="tx2"/>
                </a:solidFill>
                <a:effectLst/>
                <a:latin typeface="+mj-lt"/>
              </a:rPr>
              <a:t>ii. Bagging (Bootstrap aggregating)</a:t>
            </a:r>
          </a:p>
        </p:txBody>
      </p:sp>
      <p:sp>
        <p:nvSpPr>
          <p:cNvPr id="8" name="TextBox 7">
            <a:extLst>
              <a:ext uri="{FF2B5EF4-FFF2-40B4-BE49-F238E27FC236}">
                <a16:creationId xmlns:a16="http://schemas.microsoft.com/office/drawing/2014/main" id="{831C6385-7704-37CB-B43C-F709689E475F}"/>
              </a:ext>
            </a:extLst>
          </p:cNvPr>
          <p:cNvSpPr txBox="1"/>
          <p:nvPr/>
        </p:nvSpPr>
        <p:spPr>
          <a:xfrm>
            <a:off x="335360" y="1340768"/>
            <a:ext cx="5184576" cy="4801314"/>
          </a:xfrm>
          <a:prstGeom prst="rect">
            <a:avLst/>
          </a:prstGeom>
          <a:noFill/>
        </p:spPr>
        <p:txBody>
          <a:bodyPr wrap="square">
            <a:spAutoFit/>
          </a:bodyPr>
          <a:lstStyle/>
          <a:p>
            <a:endParaRPr lang="en-US" b="1" dirty="0"/>
          </a:p>
          <a:p>
            <a:pPr>
              <a:buFont typeface="Arial" panose="020B0604020202020204" pitchFamily="34" charset="0"/>
              <a:buChar char="•"/>
            </a:pPr>
            <a:r>
              <a:rPr lang="en-US" b="1" dirty="0"/>
              <a:t>What is Bagging?</a:t>
            </a:r>
            <a:endParaRPr lang="en-US" dirty="0"/>
          </a:p>
          <a:p>
            <a:pPr marL="742950" lvl="1" indent="-285750">
              <a:buFont typeface="Arial" panose="020B0604020202020204" pitchFamily="34" charset="0"/>
              <a:buChar char="•"/>
            </a:pPr>
            <a:r>
              <a:rPr lang="en-US" dirty="0"/>
              <a:t>A machine learning ensemble technique that improves model stability and accuracy.</a:t>
            </a:r>
          </a:p>
          <a:p>
            <a:pPr marL="742950" lvl="1" indent="-285750">
              <a:buFont typeface="Arial" panose="020B0604020202020204" pitchFamily="34" charset="0"/>
              <a:buChar char="•"/>
            </a:pPr>
            <a:r>
              <a:rPr lang="en-US" dirty="0"/>
              <a:t>Combines predictions from multiple models to reduce variance and overfitting.</a:t>
            </a:r>
          </a:p>
          <a:p>
            <a:pPr>
              <a:buFont typeface="Arial" panose="020B0604020202020204" pitchFamily="34" charset="0"/>
              <a:buChar char="•"/>
            </a:pPr>
            <a:r>
              <a:rPr lang="en-US" b="1" dirty="0"/>
              <a:t>How it Works:</a:t>
            </a:r>
            <a:endParaRPr lang="en-US" dirty="0"/>
          </a:p>
          <a:p>
            <a:pPr marL="742950" lvl="1" indent="-285750">
              <a:buFont typeface="Arial" panose="020B0604020202020204" pitchFamily="34" charset="0"/>
              <a:buChar char="•"/>
            </a:pPr>
            <a:r>
              <a:rPr lang="en-US" b="1" dirty="0"/>
              <a:t>Bootstrap Sampling</a:t>
            </a:r>
            <a:r>
              <a:rPr lang="en-US" dirty="0"/>
              <a:t>:</a:t>
            </a:r>
          </a:p>
          <a:p>
            <a:pPr marL="1143000" lvl="2" indent="-228600">
              <a:buFont typeface="Arial" panose="020B0604020202020204" pitchFamily="34" charset="0"/>
              <a:buChar char="•"/>
            </a:pPr>
            <a:r>
              <a:rPr lang="en-US" dirty="0"/>
              <a:t>Generate multiple subsets of the training data by sampling with replacement.</a:t>
            </a:r>
          </a:p>
          <a:p>
            <a:pPr marL="742950" lvl="1" indent="-285750">
              <a:buFont typeface="Arial" panose="020B0604020202020204" pitchFamily="34" charset="0"/>
              <a:buChar char="•"/>
            </a:pPr>
            <a:r>
              <a:rPr lang="en-US" b="1" dirty="0"/>
              <a:t>Model Training</a:t>
            </a:r>
            <a:r>
              <a:rPr lang="en-US" dirty="0"/>
              <a:t>:</a:t>
            </a:r>
          </a:p>
          <a:p>
            <a:pPr marL="1143000" lvl="2" indent="-228600">
              <a:buFont typeface="Arial" panose="020B0604020202020204" pitchFamily="34" charset="0"/>
              <a:buChar char="•"/>
            </a:pPr>
            <a:r>
              <a:rPr lang="en-US" dirty="0"/>
              <a:t>Train a separate model (e.g., Decision Tree) on each subset.</a:t>
            </a:r>
          </a:p>
          <a:p>
            <a:pPr marL="742950" lvl="1" indent="-285750">
              <a:buFont typeface="Arial" panose="020B0604020202020204" pitchFamily="34" charset="0"/>
              <a:buChar char="•"/>
            </a:pPr>
            <a:r>
              <a:rPr lang="en-US" b="1" dirty="0"/>
              <a:t>Aggregation</a:t>
            </a:r>
            <a:r>
              <a:rPr lang="en-US" dirty="0"/>
              <a:t>:</a:t>
            </a:r>
          </a:p>
          <a:p>
            <a:pPr marL="1143000" lvl="2" indent="-228600">
              <a:buFont typeface="Arial" panose="020B0604020202020204" pitchFamily="34" charset="0"/>
              <a:buChar char="•"/>
            </a:pPr>
            <a:r>
              <a:rPr lang="en-US" dirty="0"/>
              <a:t>Combine predictions from all models:</a:t>
            </a:r>
          </a:p>
          <a:p>
            <a:pPr marL="1600200" lvl="3" indent="-228600">
              <a:buFont typeface="Arial" panose="020B0604020202020204" pitchFamily="34" charset="0"/>
              <a:buChar char="•"/>
            </a:pPr>
            <a:r>
              <a:rPr lang="en-US" b="1" dirty="0"/>
              <a:t>Classification</a:t>
            </a:r>
            <a:r>
              <a:rPr lang="en-US" dirty="0"/>
              <a:t>: Majority voting.</a:t>
            </a:r>
          </a:p>
          <a:p>
            <a:pPr marL="1600200" lvl="3" indent="-228600">
              <a:buFont typeface="Arial" panose="020B0604020202020204" pitchFamily="34" charset="0"/>
              <a:buChar char="•"/>
            </a:pPr>
            <a:r>
              <a:rPr lang="en-US" b="1" dirty="0"/>
              <a:t>Regression</a:t>
            </a:r>
            <a:r>
              <a:rPr lang="en-US" dirty="0"/>
              <a:t>: Average predictions.</a:t>
            </a:r>
          </a:p>
        </p:txBody>
      </p:sp>
      <p:sp>
        <p:nvSpPr>
          <p:cNvPr id="3" name="Title 1">
            <a:extLst>
              <a:ext uri="{FF2B5EF4-FFF2-40B4-BE49-F238E27FC236}">
                <a16:creationId xmlns:a16="http://schemas.microsoft.com/office/drawing/2014/main" id="{BA63A96A-7B51-7C6F-42BF-5B55EDFD6F2C}"/>
              </a:ext>
            </a:extLst>
          </p:cNvPr>
          <p:cNvSpPr txBox="1">
            <a:spLocks/>
          </p:cNvSpPr>
          <p:nvPr/>
        </p:nvSpPr>
        <p:spPr>
          <a:xfrm>
            <a:off x="838200" y="34207"/>
            <a:ext cx="10515600" cy="9453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solidFill>
                  <a:schemeClr val="tx2"/>
                </a:solidFill>
                <a:latin typeface="Times New Roman" panose="02020603050405020304" pitchFamily="18" charset="0"/>
                <a:cs typeface="Times New Roman" panose="02020603050405020304" pitchFamily="18" charset="0"/>
              </a:rPr>
              <a:t>Ensemble Learning Techniques</a:t>
            </a:r>
          </a:p>
        </p:txBody>
      </p:sp>
    </p:spTree>
    <p:extLst>
      <p:ext uri="{BB962C8B-B14F-4D97-AF65-F5344CB8AC3E}">
        <p14:creationId xmlns:p14="http://schemas.microsoft.com/office/powerpoint/2010/main" val="21274426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C67E7-31AA-F398-8C45-A56D55F4FA7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5AEAB0-4F5A-4E67-5EA9-2C81F8B64D51}"/>
              </a:ext>
            </a:extLst>
          </p:cNvPr>
          <p:cNvSpPr>
            <a:spLocks noGrp="1"/>
          </p:cNvSpPr>
          <p:nvPr>
            <p:ph type="sldNum" sz="quarter" idx="12"/>
          </p:nvPr>
        </p:nvSpPr>
        <p:spPr/>
        <p:txBody>
          <a:bodyPr/>
          <a:lstStyle/>
          <a:p>
            <a:fld id="{1AE857E8-75B8-4E79-9BE4-543637998FAC}" type="slidenum">
              <a:rPr lang="en-CA" smtClean="0"/>
              <a:pPr/>
              <a:t>97</a:t>
            </a:fld>
            <a:endParaRPr lang="en-CA"/>
          </a:p>
        </p:txBody>
      </p:sp>
      <p:sp>
        <p:nvSpPr>
          <p:cNvPr id="5" name="TextBox 4">
            <a:extLst>
              <a:ext uri="{FF2B5EF4-FFF2-40B4-BE49-F238E27FC236}">
                <a16:creationId xmlns:a16="http://schemas.microsoft.com/office/drawing/2014/main" id="{2B5BDA90-86BE-0447-C1F8-D7455385E338}"/>
              </a:ext>
            </a:extLst>
          </p:cNvPr>
          <p:cNvSpPr txBox="1"/>
          <p:nvPr/>
        </p:nvSpPr>
        <p:spPr>
          <a:xfrm>
            <a:off x="2460171" y="6286166"/>
            <a:ext cx="7020205" cy="527210"/>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dirty="0">
                <a:solidFill>
                  <a:schemeClr val="bg1"/>
                </a:solidFill>
              </a:rPr>
              <a:t>AI/ML Professional Training Program: INNOQUEST COHORT-1</a:t>
            </a:r>
          </a:p>
          <a:p>
            <a:pPr algn="ctr"/>
            <a:r>
              <a:rPr lang="en-US" sz="1400" dirty="0">
                <a:solidFill>
                  <a:schemeClr val="bg1"/>
                </a:solidFill>
              </a:rPr>
              <a:t> Instructor: Prof. Ahmad Raza Shahid</a:t>
            </a:r>
          </a:p>
        </p:txBody>
      </p:sp>
      <p:pic>
        <p:nvPicPr>
          <p:cNvPr id="8" name="Picture 7">
            <a:extLst>
              <a:ext uri="{FF2B5EF4-FFF2-40B4-BE49-F238E27FC236}">
                <a16:creationId xmlns:a16="http://schemas.microsoft.com/office/drawing/2014/main" id="{AE53A23F-261D-810D-2F0A-924CE073B4F8}"/>
              </a:ext>
            </a:extLst>
          </p:cNvPr>
          <p:cNvPicPr>
            <a:picLocks noChangeAspect="1"/>
          </p:cNvPicPr>
          <p:nvPr/>
        </p:nvPicPr>
        <p:blipFill>
          <a:blip r:embed="rId2"/>
          <a:stretch>
            <a:fillRect/>
          </a:stretch>
        </p:blipFill>
        <p:spPr>
          <a:xfrm>
            <a:off x="5980833" y="1628800"/>
            <a:ext cx="6211167" cy="3200847"/>
          </a:xfrm>
          <a:prstGeom prst="rect">
            <a:avLst/>
          </a:prstGeom>
        </p:spPr>
      </p:pic>
      <p:sp>
        <p:nvSpPr>
          <p:cNvPr id="10" name="Rectangle 6">
            <a:extLst>
              <a:ext uri="{FF2B5EF4-FFF2-40B4-BE49-F238E27FC236}">
                <a16:creationId xmlns:a16="http://schemas.microsoft.com/office/drawing/2014/main" id="{7FADF9C0-8631-B5AC-A0C2-614FFB7E76D8}"/>
              </a:ext>
            </a:extLst>
          </p:cNvPr>
          <p:cNvSpPr>
            <a:spLocks noChangeArrowheads="1"/>
          </p:cNvSpPr>
          <p:nvPr/>
        </p:nvSpPr>
        <p:spPr bwMode="auto">
          <a:xfrm>
            <a:off x="110626" y="870898"/>
            <a:ext cx="5985373"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2">
                    <a:lumMod val="50000"/>
                  </a:schemeClr>
                </a:solidFill>
                <a:effectLst/>
                <a:latin typeface="Arial" panose="020B0604020202020204" pitchFamily="34" charset="0"/>
              </a:rPr>
              <a:t>iii. Stacking</a:t>
            </a:r>
            <a:endParaRPr lang="en-US" altLang="en-US" sz="2800" b="1" dirty="0">
              <a:solidFill>
                <a:schemeClr val="tx2">
                  <a:lumMod val="50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2">
                  <a:lumMod val="50000"/>
                </a:schemeClr>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Definition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lang="en-US" altLang="en-US" sz="2000" dirty="0">
                <a:latin typeface="Arial" panose="020B0604020202020204" pitchFamily="34" charset="0"/>
              </a:rPr>
              <a:t>P</a:t>
            </a:r>
            <a:r>
              <a:rPr kumimoji="0" lang="en-US" altLang="en-US" sz="2000" b="0" i="0" u="none" strike="noStrike" cap="none" normalizeH="0" baseline="0" dirty="0">
                <a:ln>
                  <a:noFill/>
                </a:ln>
                <a:solidFill>
                  <a:schemeClr val="tx1"/>
                </a:solidFill>
                <a:effectLst/>
                <a:latin typeface="Arial" panose="020B0604020202020204" pitchFamily="34" charset="0"/>
              </a:rPr>
              <a:t>arallel ensemble method using meta-learning.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Process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Train multiple base learners with different algorithms.</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Base learners predict on a separate dataset.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Train a meta-learner using these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Points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 different datasets for base learners and meta-learner to avoid overfitting.</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Cross-validation ensures dataset separation.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Benefit</a:t>
            </a:r>
            <a:r>
              <a:rPr kumimoji="0" lang="en-US" altLang="en-US" sz="2000" b="0" i="0" u="none" strike="noStrike" cap="none" normalizeH="0" baseline="0" dirty="0">
                <a:ln>
                  <a:noFill/>
                </a:ln>
                <a:solidFill>
                  <a:schemeClr val="tx1"/>
                </a:solidFill>
                <a:effectLst/>
                <a:latin typeface="Arial" panose="020B0604020202020204" pitchFamily="34" charset="0"/>
              </a:rPr>
              <a:t>: Combines diverse models for improved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C7EDF002-52ED-EEDC-3B97-C21D4281DADF}"/>
              </a:ext>
            </a:extLst>
          </p:cNvPr>
          <p:cNvSpPr txBox="1">
            <a:spLocks/>
          </p:cNvSpPr>
          <p:nvPr/>
        </p:nvSpPr>
        <p:spPr>
          <a:xfrm>
            <a:off x="838200" y="34207"/>
            <a:ext cx="10515600" cy="9453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solidFill>
                  <a:schemeClr val="tx2"/>
                </a:solidFill>
                <a:latin typeface="Times New Roman" panose="02020603050405020304" pitchFamily="18" charset="0"/>
                <a:cs typeface="Times New Roman" panose="02020603050405020304" pitchFamily="18" charset="0"/>
              </a:rPr>
              <a:t>Ensemble Learning Techniques</a:t>
            </a:r>
          </a:p>
        </p:txBody>
      </p:sp>
    </p:spTree>
    <p:extLst>
      <p:ext uri="{BB962C8B-B14F-4D97-AF65-F5344CB8AC3E}">
        <p14:creationId xmlns:p14="http://schemas.microsoft.com/office/powerpoint/2010/main" val="26848624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554193-5295-2722-E059-FA1A22BD92C1}"/>
              </a:ext>
            </a:extLst>
          </p:cNvPr>
          <p:cNvSpPr>
            <a:spLocks noGrp="1"/>
          </p:cNvSpPr>
          <p:nvPr>
            <p:ph type="sldNum" sz="quarter" idx="12"/>
          </p:nvPr>
        </p:nvSpPr>
        <p:spPr/>
        <p:txBody>
          <a:bodyPr/>
          <a:lstStyle/>
          <a:p>
            <a:fld id="{1AE857E8-75B8-4E79-9BE4-543637998FAC}" type="slidenum">
              <a:rPr lang="en-CA" smtClean="0"/>
              <a:pPr/>
              <a:t>98</a:t>
            </a:fld>
            <a:endParaRPr lang="en-CA"/>
          </a:p>
        </p:txBody>
      </p:sp>
      <p:sp>
        <p:nvSpPr>
          <p:cNvPr id="6" name="TextBox 5">
            <a:extLst>
              <a:ext uri="{FF2B5EF4-FFF2-40B4-BE49-F238E27FC236}">
                <a16:creationId xmlns:a16="http://schemas.microsoft.com/office/drawing/2014/main" id="{7BA9D39A-2A44-6332-2F48-8B63CA3C8867}"/>
              </a:ext>
            </a:extLst>
          </p:cNvPr>
          <p:cNvSpPr txBox="1"/>
          <p:nvPr/>
        </p:nvSpPr>
        <p:spPr>
          <a:xfrm>
            <a:off x="346722" y="574554"/>
            <a:ext cx="6094324" cy="523220"/>
          </a:xfrm>
          <a:prstGeom prst="rect">
            <a:avLst/>
          </a:prstGeom>
          <a:noFill/>
        </p:spPr>
        <p:txBody>
          <a:bodyPr wrap="square">
            <a:spAutoFit/>
          </a:bodyPr>
          <a:lstStyle/>
          <a:p>
            <a:r>
              <a:rPr lang="en-US" sz="2800" b="1" i="0" dirty="0">
                <a:solidFill>
                  <a:schemeClr val="tx2"/>
                </a:solidFill>
                <a:effectLst/>
                <a:latin typeface="+mj-lt"/>
              </a:rPr>
              <a:t>iv. Boosting</a:t>
            </a:r>
            <a:endParaRPr lang="en-US" sz="2800" dirty="0"/>
          </a:p>
        </p:txBody>
      </p:sp>
      <p:pic>
        <p:nvPicPr>
          <p:cNvPr id="5" name="Picture 4">
            <a:extLst>
              <a:ext uri="{FF2B5EF4-FFF2-40B4-BE49-F238E27FC236}">
                <a16:creationId xmlns:a16="http://schemas.microsoft.com/office/drawing/2014/main" id="{A50789C5-6332-64D3-7DB0-C3A0A7B9808E}"/>
              </a:ext>
            </a:extLst>
          </p:cNvPr>
          <p:cNvPicPr>
            <a:picLocks noChangeAspect="1"/>
          </p:cNvPicPr>
          <p:nvPr/>
        </p:nvPicPr>
        <p:blipFill>
          <a:blip r:embed="rId2"/>
          <a:stretch>
            <a:fillRect/>
          </a:stretch>
        </p:blipFill>
        <p:spPr>
          <a:xfrm>
            <a:off x="6816080" y="1672203"/>
            <a:ext cx="4820323" cy="3543795"/>
          </a:xfrm>
          <a:prstGeom prst="rect">
            <a:avLst/>
          </a:prstGeom>
        </p:spPr>
      </p:pic>
      <p:sp>
        <p:nvSpPr>
          <p:cNvPr id="7" name="Rectangle 1">
            <a:extLst>
              <a:ext uri="{FF2B5EF4-FFF2-40B4-BE49-F238E27FC236}">
                <a16:creationId xmlns:a16="http://schemas.microsoft.com/office/drawing/2014/main" id="{1FFC2C74-6DA2-BAB1-DBEC-EDF1409E4BA6}"/>
              </a:ext>
            </a:extLst>
          </p:cNvPr>
          <p:cNvSpPr>
            <a:spLocks noChangeArrowheads="1"/>
          </p:cNvSpPr>
          <p:nvPr/>
        </p:nvSpPr>
        <p:spPr bwMode="auto">
          <a:xfrm>
            <a:off x="339860" y="1236934"/>
            <a:ext cx="6408712"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000" dirty="0"/>
              <a:t>Boosting is a sequential ensemble method.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000" dirty="0"/>
              <a:t>Starts by training a weak learner on the initial dataset (d1d_1), often misclassifying samples.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000" dirty="0"/>
              <a:t>Creates new datasets (d2,d3,…d_2, d_3, \dots) by prioritizing misclassified samples and disagreements from previous learners.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000" dirty="0"/>
              <a:t>Process repeats </a:t>
            </a:r>
            <a:r>
              <a:rPr lang="en-US" altLang="en-US" sz="2000" dirty="0" err="1"/>
              <a:t>nn</a:t>
            </a:r>
            <a:r>
              <a:rPr lang="en-US" altLang="en-US" sz="2000" dirty="0"/>
              <a:t> times, producing </a:t>
            </a:r>
            <a:r>
              <a:rPr lang="en-US" altLang="en-US" sz="2000" dirty="0" err="1"/>
              <a:t>nn</a:t>
            </a:r>
            <a:r>
              <a:rPr lang="en-US" altLang="en-US" sz="2000" dirty="0"/>
              <a:t> learners.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000" dirty="0"/>
              <a:t>Final predictions are made by combining and weighting all learners. </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000" dirty="0"/>
              <a:t>Key difference from bagging: Focuses on misclassified samples rather than random sampling.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p:txBody>
      </p:sp>
      <p:sp>
        <p:nvSpPr>
          <p:cNvPr id="3" name="Title 1">
            <a:extLst>
              <a:ext uri="{FF2B5EF4-FFF2-40B4-BE49-F238E27FC236}">
                <a16:creationId xmlns:a16="http://schemas.microsoft.com/office/drawing/2014/main" id="{38EA02F7-05A1-3138-AD34-58A372A3E618}"/>
              </a:ext>
            </a:extLst>
          </p:cNvPr>
          <p:cNvSpPr txBox="1">
            <a:spLocks/>
          </p:cNvSpPr>
          <p:nvPr/>
        </p:nvSpPr>
        <p:spPr>
          <a:xfrm>
            <a:off x="838200" y="79473"/>
            <a:ext cx="10515600" cy="94531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solidFill>
                  <a:schemeClr val="tx2"/>
                </a:solidFill>
                <a:latin typeface="Times New Roman" panose="02020603050405020304" pitchFamily="18" charset="0"/>
                <a:cs typeface="Times New Roman" panose="02020603050405020304" pitchFamily="18" charset="0"/>
              </a:rPr>
              <a:t>Ensemble Learning Techniques</a:t>
            </a:r>
          </a:p>
        </p:txBody>
      </p:sp>
    </p:spTree>
    <p:extLst>
      <p:ext uri="{BB962C8B-B14F-4D97-AF65-F5344CB8AC3E}">
        <p14:creationId xmlns:p14="http://schemas.microsoft.com/office/powerpoint/2010/main" val="7096665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F8BFB6-8CC9-542F-DABF-9E7D8682DA67}"/>
              </a:ext>
            </a:extLst>
          </p:cNvPr>
          <p:cNvSpPr>
            <a:spLocks noGrp="1"/>
          </p:cNvSpPr>
          <p:nvPr>
            <p:ph type="sldNum" sz="quarter" idx="12"/>
          </p:nvPr>
        </p:nvSpPr>
        <p:spPr/>
        <p:txBody>
          <a:bodyPr/>
          <a:lstStyle/>
          <a:p>
            <a:fld id="{1AE857E8-75B8-4E79-9BE4-543637998FAC}" type="slidenum">
              <a:rPr lang="en-CA" smtClean="0"/>
              <a:pPr/>
              <a:t>99</a:t>
            </a:fld>
            <a:endParaRPr lang="en-CA"/>
          </a:p>
        </p:txBody>
      </p:sp>
      <p:sp>
        <p:nvSpPr>
          <p:cNvPr id="4" name="TextBox 3">
            <a:extLst>
              <a:ext uri="{FF2B5EF4-FFF2-40B4-BE49-F238E27FC236}">
                <a16:creationId xmlns:a16="http://schemas.microsoft.com/office/drawing/2014/main" id="{963BB35F-9726-0ED6-ADEC-28C8D406D328}"/>
              </a:ext>
            </a:extLst>
          </p:cNvPr>
          <p:cNvSpPr txBox="1"/>
          <p:nvPr/>
        </p:nvSpPr>
        <p:spPr>
          <a:xfrm>
            <a:off x="1199456" y="1038642"/>
            <a:ext cx="9433047" cy="5262979"/>
          </a:xfrm>
          <a:prstGeom prst="rect">
            <a:avLst/>
          </a:prstGeom>
          <a:noFill/>
        </p:spPr>
        <p:txBody>
          <a:bodyPr wrap="square">
            <a:spAutoFit/>
          </a:bodyPr>
          <a:lstStyle/>
          <a:p>
            <a:r>
              <a:rPr lang="en-US" sz="2400" b="1" dirty="0"/>
              <a:t>1. AdaBoost (Adaptive Boosting):</a:t>
            </a:r>
          </a:p>
          <a:p>
            <a:pPr marL="342900" indent="-342900">
              <a:buFont typeface="Arial" panose="020B0604020202020204" pitchFamily="34" charset="0"/>
              <a:buChar char="•"/>
            </a:pPr>
            <a:r>
              <a:rPr lang="en-US" sz="2400" b="1" dirty="0"/>
              <a:t>Approach</a:t>
            </a:r>
            <a:r>
              <a:rPr lang="en-US" sz="2400" dirty="0"/>
              <a:t>: Reweights misclassified samples, increasing their importance in subsequent iterations.</a:t>
            </a:r>
          </a:p>
          <a:p>
            <a:pPr marL="342900" indent="-342900">
              <a:buFont typeface="Arial" panose="020B0604020202020204" pitchFamily="34" charset="0"/>
              <a:buChar char="•"/>
            </a:pPr>
            <a:r>
              <a:rPr lang="en-US" sz="2400" b="1" dirty="0"/>
              <a:t>Goal</a:t>
            </a:r>
            <a:r>
              <a:rPr lang="en-US" sz="2400" dirty="0"/>
              <a:t>: Focuses on correcting misclassifications by giving harder-to-predict samples more weight.</a:t>
            </a:r>
          </a:p>
          <a:p>
            <a:pPr marL="342900" indent="-342900">
              <a:buFont typeface="Arial" panose="020B0604020202020204" pitchFamily="34" charset="0"/>
              <a:buChar char="•"/>
            </a:pPr>
            <a:r>
              <a:rPr lang="en-US" sz="2400" b="1" dirty="0"/>
              <a:t>Mechanism</a:t>
            </a:r>
            <a:r>
              <a:rPr lang="en-US" sz="2400" dirty="0"/>
              <a:t>: Misclassified samples are given higher weights, and each learner focuses on correcting the errors of previous ones.</a:t>
            </a:r>
          </a:p>
          <a:p>
            <a:r>
              <a:rPr lang="en-US" sz="2400" b="1" dirty="0"/>
              <a:t>2. Gradient Boosting:</a:t>
            </a:r>
          </a:p>
          <a:p>
            <a:pPr marL="342900" indent="-342900">
              <a:buFont typeface="Arial" panose="020B0604020202020204" pitchFamily="34" charset="0"/>
              <a:buChar char="•"/>
            </a:pPr>
            <a:r>
              <a:rPr lang="en-US" sz="2400" b="1" dirty="0"/>
              <a:t>Approach</a:t>
            </a:r>
            <a:r>
              <a:rPr lang="en-US" sz="2400" dirty="0"/>
              <a:t>: Uses residual errors (differences between predicted and actual values) from previous models.</a:t>
            </a:r>
          </a:p>
          <a:p>
            <a:pPr marL="342900" indent="-342900">
              <a:buFont typeface="Arial" panose="020B0604020202020204" pitchFamily="34" charset="0"/>
              <a:buChar char="•"/>
            </a:pPr>
            <a:r>
              <a:rPr lang="en-US" sz="2400" b="1" dirty="0"/>
              <a:t>Goal</a:t>
            </a:r>
            <a:r>
              <a:rPr lang="en-US" sz="2400" dirty="0"/>
              <a:t>: Reduces overall error by training new models on the residuals to improve predictions incrementally.</a:t>
            </a:r>
          </a:p>
          <a:p>
            <a:pPr marL="342900" indent="-342900">
              <a:buFont typeface="Arial" panose="020B0604020202020204" pitchFamily="34" charset="0"/>
              <a:buChar char="•"/>
            </a:pPr>
            <a:r>
              <a:rPr lang="en-US" sz="2400" b="1" dirty="0"/>
              <a:t>Mechanism</a:t>
            </a:r>
            <a:r>
              <a:rPr lang="en-US" sz="2400" dirty="0"/>
              <a:t>: Each new model is trained to predict residuals from prior models, correcting past errors.</a:t>
            </a:r>
          </a:p>
        </p:txBody>
      </p:sp>
      <p:sp>
        <p:nvSpPr>
          <p:cNvPr id="6" name="TextBox 5">
            <a:extLst>
              <a:ext uri="{FF2B5EF4-FFF2-40B4-BE49-F238E27FC236}">
                <a16:creationId xmlns:a16="http://schemas.microsoft.com/office/drawing/2014/main" id="{C52EF50F-4BF6-403C-4E1E-1A4A61830418}"/>
              </a:ext>
            </a:extLst>
          </p:cNvPr>
          <p:cNvSpPr txBox="1"/>
          <p:nvPr/>
        </p:nvSpPr>
        <p:spPr>
          <a:xfrm>
            <a:off x="3143672" y="210721"/>
            <a:ext cx="6097904" cy="523220"/>
          </a:xfrm>
          <a:prstGeom prst="rect">
            <a:avLst/>
          </a:prstGeom>
          <a:noFill/>
        </p:spPr>
        <p:txBody>
          <a:bodyPr wrap="square">
            <a:spAutoFit/>
          </a:bodyPr>
          <a:lstStyle/>
          <a:p>
            <a:r>
              <a:rPr lang="en-US" sz="2800" b="1" i="0" dirty="0">
                <a:solidFill>
                  <a:schemeClr val="tx2"/>
                </a:solidFill>
                <a:effectLst/>
                <a:latin typeface="+mj-lt"/>
              </a:rPr>
              <a:t>Types of Boosting</a:t>
            </a:r>
            <a:endParaRPr lang="en-US" sz="2800" dirty="0">
              <a:solidFill>
                <a:schemeClr val="tx2"/>
              </a:solidFill>
            </a:endParaRPr>
          </a:p>
        </p:txBody>
      </p:sp>
    </p:spTree>
    <p:extLst>
      <p:ext uri="{BB962C8B-B14F-4D97-AF65-F5344CB8AC3E}">
        <p14:creationId xmlns:p14="http://schemas.microsoft.com/office/powerpoint/2010/main" val="20515550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67081</TotalTime>
  <Words>8982</Words>
  <Application>Microsoft Office PowerPoint</Application>
  <PresentationFormat>Widescreen</PresentationFormat>
  <Paragraphs>1207</Paragraphs>
  <Slides>110</Slides>
  <Notes>12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110</vt:i4>
      </vt:variant>
    </vt:vector>
  </HeadingPairs>
  <TitlesOfParts>
    <vt:vector size="124" baseType="lpstr">
      <vt:lpstr>-apple-system</vt:lpstr>
      <vt:lpstr>Arial</vt:lpstr>
      <vt:lpstr>Calibri</vt:lpstr>
      <vt:lpstr>Cambria Math</vt:lpstr>
      <vt:lpstr>charter</vt:lpstr>
      <vt:lpstr>Courier New</vt:lpstr>
      <vt:lpstr>IBM Plex Sans</vt:lpstr>
      <vt:lpstr>Inter</vt:lpstr>
      <vt:lpstr>MathJax_Main</vt:lpstr>
      <vt:lpstr>sohne</vt:lpstr>
      <vt:lpstr>source-serif-pro</vt:lpstr>
      <vt:lpstr>Times New Roman</vt:lpstr>
      <vt:lpstr>Wingdings</vt:lpstr>
      <vt:lpstr>Office Theme</vt:lpstr>
      <vt:lpstr>AI/ML Professional Training Program:  INNOQUEST Cohort-1</vt:lpstr>
      <vt:lpstr>Outline</vt:lpstr>
      <vt:lpstr>Decision Boundary</vt:lpstr>
      <vt:lpstr>Train/Test Splits</vt:lpstr>
      <vt:lpstr>K-fold Cross Validation</vt:lpstr>
      <vt:lpstr>Bias-Variance Trade-off</vt:lpstr>
      <vt:lpstr>Variance</vt:lpstr>
      <vt:lpstr>Trade-off</vt:lpstr>
      <vt:lpstr>Evaluation Metrics</vt:lpstr>
      <vt:lpstr>Evaluation Metrics</vt:lpstr>
      <vt:lpstr>Evaluation Metrics</vt:lpstr>
      <vt:lpstr>Confusion Metrics</vt:lpstr>
      <vt:lpstr>SVM</vt:lpstr>
      <vt:lpstr> Hyper-plane </vt:lpstr>
      <vt:lpstr> Optimal Hyperplane </vt:lpstr>
      <vt:lpstr>How to choose Optimal Hyperplane? (1/2)</vt:lpstr>
      <vt:lpstr>How to choose Optimal Hyperplane? (2/2)</vt:lpstr>
      <vt:lpstr>  How can we find the biggest margin? (6/14) </vt:lpstr>
      <vt:lpstr>How can we find the biggest margin? (11/14)</vt:lpstr>
      <vt:lpstr>  Vanilla (Plain) SVM &amp; its Objective Function  </vt:lpstr>
      <vt:lpstr>Soft Margin SVM (1/2)</vt:lpstr>
      <vt:lpstr>The Kernel Trick (1/2)</vt:lpstr>
      <vt:lpstr>The Kernel Trick (2/2)</vt:lpstr>
      <vt:lpstr>Kernel Functions</vt:lpstr>
      <vt:lpstr>Decision trees</vt:lpstr>
      <vt:lpstr>Decision trees</vt:lpstr>
      <vt:lpstr>Regression Tree</vt:lpstr>
      <vt:lpstr>Regression Tree</vt:lpstr>
      <vt:lpstr>Decision trees</vt:lpstr>
      <vt:lpstr>Decision trees</vt:lpstr>
      <vt:lpstr>Decision trees</vt:lpstr>
      <vt:lpstr>A more complex decision tree</vt:lpstr>
      <vt:lpstr>Decision trees – appropriate problems</vt:lpstr>
      <vt:lpstr>Decision trees – appropriate problems</vt:lpstr>
      <vt:lpstr>Decision trees – example problems</vt:lpstr>
      <vt:lpstr>Decision trees – the algorithm</vt:lpstr>
      <vt:lpstr>Decision trees – the algorithm</vt:lpstr>
      <vt:lpstr>Which attribute is the best classifier?</vt:lpstr>
      <vt:lpstr>Entropy</vt:lpstr>
      <vt:lpstr>Entropy</vt:lpstr>
      <vt:lpstr>Entropy</vt:lpstr>
      <vt:lpstr>Entropy</vt:lpstr>
      <vt:lpstr>Entropy</vt:lpstr>
      <vt:lpstr>Entropy</vt:lpstr>
      <vt:lpstr>Entropy</vt:lpstr>
      <vt:lpstr>Information gain</vt:lpstr>
      <vt:lpstr>Information gain</vt:lpstr>
      <vt:lpstr>Information gain</vt:lpstr>
      <vt:lpstr>Information Gain</vt:lpstr>
      <vt:lpstr>Information gain</vt:lpstr>
      <vt:lpstr>Information gain</vt:lpstr>
      <vt:lpstr>Information gain</vt:lpstr>
      <vt:lpstr>An illustrative example</vt:lpstr>
      <vt:lpstr>An illustrative example</vt:lpstr>
      <vt:lpstr>An illustrative example</vt:lpstr>
      <vt:lpstr>Hypothesis search space</vt:lpstr>
      <vt:lpstr>Hypothesis search space</vt:lpstr>
      <vt:lpstr>Hypothesis search space</vt:lpstr>
      <vt:lpstr>Hypothesis search space</vt:lpstr>
      <vt:lpstr>Hypothesis search space</vt:lpstr>
      <vt:lpstr>Inductive bias</vt:lpstr>
      <vt:lpstr>Inductive bias</vt:lpstr>
      <vt:lpstr>Inductive bias</vt:lpstr>
      <vt:lpstr>Restriction biases vs Preference biases</vt:lpstr>
      <vt:lpstr>Restriction biases vs Preference biases</vt:lpstr>
      <vt:lpstr>Restriction biases vs Preference biases</vt:lpstr>
      <vt:lpstr>Restriction biases vs Preference biases</vt:lpstr>
      <vt:lpstr>Preferring shorter hypotheses</vt:lpstr>
      <vt:lpstr>Issues in decision tree learning</vt:lpstr>
      <vt:lpstr>Overfitting the data</vt:lpstr>
      <vt:lpstr>Overfitting the data</vt:lpstr>
      <vt:lpstr>Overfitting the data</vt:lpstr>
      <vt:lpstr>Overfitting the data</vt:lpstr>
      <vt:lpstr>Overfitting the data</vt:lpstr>
      <vt:lpstr>Overfitting the data</vt:lpstr>
      <vt:lpstr>Overfitting the data</vt:lpstr>
      <vt:lpstr>Overfitting the data</vt:lpstr>
      <vt:lpstr>Overfitting the data</vt:lpstr>
      <vt:lpstr>Reduced error pruning</vt:lpstr>
      <vt:lpstr>Reduced error pruning</vt:lpstr>
      <vt:lpstr>Rule post-pruning</vt:lpstr>
      <vt:lpstr>Rule post-pruning</vt:lpstr>
      <vt:lpstr>Rule post-pruning</vt:lpstr>
      <vt:lpstr>Rule post-pruning</vt:lpstr>
      <vt:lpstr>Rule post-pruning</vt:lpstr>
      <vt:lpstr>Incorporating continuous-valued attributes</vt:lpstr>
      <vt:lpstr>Incorporating continuous-valued attributes</vt:lpstr>
      <vt:lpstr>Incorporating continuous-valued attributes</vt:lpstr>
      <vt:lpstr>Missing attribute values</vt:lpstr>
      <vt:lpstr>Missing attribute values</vt:lpstr>
      <vt:lpstr>Regression vs Decision Tree</vt:lpstr>
      <vt:lpstr>Ensemble Learning</vt:lpstr>
      <vt:lpstr>Ensemble Learning</vt:lpstr>
      <vt:lpstr>Types of ensemble models</vt:lpstr>
      <vt:lpstr>Ensemble Learning Techniques</vt:lpstr>
      <vt:lpstr>PowerPoint Presentation</vt:lpstr>
      <vt:lpstr>PowerPoint Presentation</vt:lpstr>
      <vt:lpstr>PowerPoint Presentation</vt:lpstr>
      <vt:lpstr>PowerPoint Presentation</vt:lpstr>
      <vt:lpstr>Random Forests</vt:lpstr>
      <vt:lpstr>XGboost</vt:lpstr>
      <vt:lpstr>XGboost</vt:lpstr>
      <vt:lpstr>XGboost</vt:lpstr>
      <vt:lpstr>XGboost</vt:lpstr>
      <vt:lpstr>XGboost</vt:lpstr>
      <vt:lpstr>XGboost</vt:lpstr>
      <vt:lpstr>XGboost</vt:lpstr>
      <vt:lpstr>XGboost</vt:lpstr>
      <vt:lpstr>XGBoost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for Sensor networks</dc:title>
  <dc:creator>Owner</dc:creator>
  <cp:lastModifiedBy>Ansar Rahman</cp:lastModifiedBy>
  <cp:revision>3553</cp:revision>
  <cp:lastPrinted>2017-08-12T07:44:09Z</cp:lastPrinted>
  <dcterms:created xsi:type="dcterms:W3CDTF">2011-09-30T01:10:50Z</dcterms:created>
  <dcterms:modified xsi:type="dcterms:W3CDTF">2024-12-24T09:44:53Z</dcterms:modified>
</cp:coreProperties>
</file>