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65"/>
  </p:notesMasterIdLst>
  <p:sldIdLst>
    <p:sldId id="345" r:id="rId2"/>
    <p:sldId id="257" r:id="rId3"/>
    <p:sldId id="277" r:id="rId4"/>
    <p:sldId id="276" r:id="rId5"/>
    <p:sldId id="342" r:id="rId6"/>
    <p:sldId id="279" r:id="rId7"/>
    <p:sldId id="282" r:id="rId8"/>
    <p:sldId id="283" r:id="rId9"/>
    <p:sldId id="284" r:id="rId10"/>
    <p:sldId id="285" r:id="rId11"/>
    <p:sldId id="286" r:id="rId12"/>
    <p:sldId id="287" r:id="rId13"/>
    <p:sldId id="288" r:id="rId14"/>
    <p:sldId id="289" r:id="rId15"/>
    <p:sldId id="341" r:id="rId16"/>
    <p:sldId id="290" r:id="rId17"/>
    <p:sldId id="291" r:id="rId18"/>
    <p:sldId id="292" r:id="rId19"/>
    <p:sldId id="293" r:id="rId20"/>
    <p:sldId id="294" r:id="rId21"/>
    <p:sldId id="295" r:id="rId22"/>
    <p:sldId id="296" r:id="rId23"/>
    <p:sldId id="343" r:id="rId24"/>
    <p:sldId id="344" r:id="rId25"/>
    <p:sldId id="298" r:id="rId26"/>
    <p:sldId id="299" r:id="rId27"/>
    <p:sldId id="300" r:id="rId28"/>
    <p:sldId id="301" r:id="rId29"/>
    <p:sldId id="302" r:id="rId30"/>
    <p:sldId id="303" r:id="rId31"/>
    <p:sldId id="304" r:id="rId32"/>
    <p:sldId id="305" r:id="rId33"/>
    <p:sldId id="306" r:id="rId34"/>
    <p:sldId id="307" r:id="rId35"/>
    <p:sldId id="308" r:id="rId36"/>
    <p:sldId id="309" r:id="rId37"/>
    <p:sldId id="310" r:id="rId38"/>
    <p:sldId id="311" r:id="rId39"/>
    <p:sldId id="312" r:id="rId40"/>
    <p:sldId id="313" r:id="rId41"/>
    <p:sldId id="316" r:id="rId42"/>
    <p:sldId id="317" r:id="rId43"/>
    <p:sldId id="318" r:id="rId44"/>
    <p:sldId id="319" r:id="rId45"/>
    <p:sldId id="320" r:id="rId46"/>
    <p:sldId id="321" r:id="rId47"/>
    <p:sldId id="322" r:id="rId48"/>
    <p:sldId id="323" r:id="rId49"/>
    <p:sldId id="324" r:id="rId50"/>
    <p:sldId id="325" r:id="rId51"/>
    <p:sldId id="326" r:id="rId52"/>
    <p:sldId id="327" r:id="rId53"/>
    <p:sldId id="328" r:id="rId54"/>
    <p:sldId id="329" r:id="rId55"/>
    <p:sldId id="330" r:id="rId56"/>
    <p:sldId id="334" r:id="rId57"/>
    <p:sldId id="335" r:id="rId58"/>
    <p:sldId id="336" r:id="rId59"/>
    <p:sldId id="337" r:id="rId60"/>
    <p:sldId id="338" r:id="rId61"/>
    <p:sldId id="339" r:id="rId62"/>
    <p:sldId id="340" r:id="rId63"/>
    <p:sldId id="346" r:id="rId64"/>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284" autoAdjust="0"/>
  </p:normalViewPr>
  <p:slideViewPr>
    <p:cSldViewPr>
      <p:cViewPr varScale="1">
        <p:scale>
          <a:sx n="61" d="100"/>
          <a:sy n="61" d="100"/>
        </p:scale>
        <p:origin x="2074"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8E0DBF94-5B47-4F80-88C1-E21326D5486F}" type="datetimeFigureOut">
              <a:rPr lang="en-US" smtClean="0"/>
              <a:t>1/1/2025</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FA4ED06D-9C0F-452C-9C19-9BAF7B2C401E}" type="slidenum">
              <a:rPr lang="en-US" smtClean="0"/>
              <a:t>‹#›</a:t>
            </a:fld>
            <a:endParaRPr lang="en-US"/>
          </a:p>
        </p:txBody>
      </p:sp>
    </p:spTree>
    <p:extLst>
      <p:ext uri="{BB962C8B-B14F-4D97-AF65-F5344CB8AC3E}">
        <p14:creationId xmlns:p14="http://schemas.microsoft.com/office/powerpoint/2010/main" val="382713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1</a:t>
            </a:fld>
            <a:endParaRPr lang="en-US"/>
          </a:p>
        </p:txBody>
      </p:sp>
    </p:spTree>
    <p:extLst>
      <p:ext uri="{BB962C8B-B14F-4D97-AF65-F5344CB8AC3E}">
        <p14:creationId xmlns:p14="http://schemas.microsoft.com/office/powerpoint/2010/main" val="27238670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don’t have a GPU, your device is called </a:t>
            </a:r>
            <a:r>
              <a:rPr lang="en-US" dirty="0" err="1" smtClean="0"/>
              <a:t>cpu</a:t>
            </a:r>
            <a:r>
              <a:rPr lang="en-US" dirty="0" smtClean="0"/>
              <a:t>. If you do have a GPU, your device is called </a:t>
            </a:r>
            <a:r>
              <a:rPr lang="en-US" dirty="0" err="1" smtClean="0"/>
              <a:t>cuda</a:t>
            </a:r>
            <a:r>
              <a:rPr lang="en-US" dirty="0" smtClean="0"/>
              <a:t> or cuda:0. </a:t>
            </a:r>
          </a:p>
          <a:p>
            <a:endParaRPr lang="en-US" dirty="0"/>
          </a:p>
        </p:txBody>
      </p:sp>
      <p:sp>
        <p:nvSpPr>
          <p:cNvPr id="4" name="Slide Number Placeholder 3"/>
          <p:cNvSpPr>
            <a:spLocks noGrp="1"/>
          </p:cNvSpPr>
          <p:nvPr>
            <p:ph type="sldNum" sz="quarter" idx="10"/>
          </p:nvPr>
        </p:nvSpPr>
        <p:spPr/>
        <p:txBody>
          <a:bodyPr/>
          <a:lstStyle/>
          <a:p>
            <a:fld id="{FA4ED06D-9C0F-452C-9C19-9BAF7B2C401E}" type="slidenum">
              <a:rPr lang="en-US" smtClean="0"/>
              <a:t>19</a:t>
            </a:fld>
            <a:endParaRPr lang="en-US"/>
          </a:p>
        </p:txBody>
      </p:sp>
    </p:spTree>
    <p:extLst>
      <p:ext uri="{BB962C8B-B14F-4D97-AF65-F5344CB8AC3E}">
        <p14:creationId xmlns:p14="http://schemas.microsoft.com/office/powerpoint/2010/main" val="3428462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only one thing left to do: turn our tensor into a GPU tensor. That’s what to() is good for. It sends a tensor to the specified device.</a:t>
            </a:r>
          </a:p>
          <a:p>
            <a:endParaRPr lang="en-US" dirty="0" smtClean="0"/>
          </a:p>
          <a:p>
            <a:r>
              <a:rPr lang="en-US" dirty="0" smtClean="0"/>
              <a:t>Should I use to(device), even if I am using CPU</a:t>
            </a:r>
            <a:r>
              <a:rPr lang="en-US" baseline="0" dirty="0" smtClean="0"/>
              <a:t> only. </a:t>
            </a:r>
          </a:p>
          <a:p>
            <a:endParaRPr lang="en-US" dirty="0" smtClean="0"/>
          </a:p>
          <a:p>
            <a:r>
              <a:rPr lang="en-US" dirty="0" smtClean="0"/>
              <a:t>Yes, you should, because there is no cost in doing so. If you have only a CPU, your tensor is already a CPU tensor, so nothing will happen. But if you share your code with others on GitHub, whoever has a GPU will benefit from it.</a:t>
            </a:r>
            <a:endParaRPr lang="en-US" dirty="0"/>
          </a:p>
        </p:txBody>
      </p:sp>
      <p:sp>
        <p:nvSpPr>
          <p:cNvPr id="4" name="Slide Number Placeholder 3"/>
          <p:cNvSpPr>
            <a:spLocks noGrp="1"/>
          </p:cNvSpPr>
          <p:nvPr>
            <p:ph type="sldNum" sz="quarter" idx="10"/>
          </p:nvPr>
        </p:nvSpPr>
        <p:spPr/>
        <p:txBody>
          <a:bodyPr/>
          <a:lstStyle/>
          <a:p>
            <a:fld id="{FA4ED06D-9C0F-452C-9C19-9BAF7B2C401E}" type="slidenum">
              <a:rPr lang="en-US" smtClean="0"/>
              <a:t>20</a:t>
            </a:fld>
            <a:endParaRPr lang="en-US"/>
          </a:p>
        </p:txBody>
      </p:sp>
    </p:spTree>
    <p:extLst>
      <p:ext uri="{BB962C8B-B14F-4D97-AF65-F5344CB8AC3E}">
        <p14:creationId xmlns:p14="http://schemas.microsoft.com/office/powerpoint/2010/main" val="2388394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compare the types of both variables, you’ll get what you’d expect: </a:t>
            </a:r>
            <a:r>
              <a:rPr lang="en-US" dirty="0" err="1" smtClean="0"/>
              <a:t>numpy.ndarray</a:t>
            </a:r>
            <a:r>
              <a:rPr lang="en-US" dirty="0" smtClean="0"/>
              <a:t> for the first one and </a:t>
            </a:r>
            <a:r>
              <a:rPr lang="en-US" dirty="0" err="1" smtClean="0"/>
              <a:t>torch.Tensor</a:t>
            </a:r>
            <a:r>
              <a:rPr lang="en-US" dirty="0" smtClean="0"/>
              <a:t> for the second one. But where does the </a:t>
            </a:r>
            <a:r>
              <a:rPr lang="en-US" dirty="0" err="1" smtClean="0"/>
              <a:t>x_train_tensor</a:t>
            </a:r>
            <a:r>
              <a:rPr lang="en-US" dirty="0" smtClean="0"/>
              <a:t> “live”? Is it a CPU or a GPU tensor? You can’t say… but if you use </a:t>
            </a:r>
            <a:r>
              <a:rPr lang="en-US" dirty="0" err="1" smtClean="0"/>
              <a:t>PyTorch’s</a:t>
            </a:r>
            <a:r>
              <a:rPr lang="en-US" dirty="0" smtClean="0"/>
              <a:t> type(), it will reveal its location </a:t>
            </a:r>
            <a:r>
              <a:rPr lang="en-US" dirty="0" err="1" smtClean="0"/>
              <a:t>torch.cuda.FloatTensor</a:t>
            </a:r>
            <a:r>
              <a:rPr lang="en-US" dirty="0" smtClean="0"/>
              <a:t> — a GPU tensor in this case (assuming the output using a GPU, of course).</a:t>
            </a:r>
            <a:endParaRPr lang="en-US" dirty="0"/>
          </a:p>
        </p:txBody>
      </p:sp>
      <p:sp>
        <p:nvSpPr>
          <p:cNvPr id="4" name="Slide Number Placeholder 3"/>
          <p:cNvSpPr>
            <a:spLocks noGrp="1"/>
          </p:cNvSpPr>
          <p:nvPr>
            <p:ph type="sldNum" sz="quarter" idx="10"/>
          </p:nvPr>
        </p:nvSpPr>
        <p:spPr/>
        <p:txBody>
          <a:bodyPr/>
          <a:lstStyle/>
          <a:p>
            <a:fld id="{FA4ED06D-9C0F-452C-9C19-9BAF7B2C401E}" type="slidenum">
              <a:rPr lang="en-US" smtClean="0"/>
              <a:t>21</a:t>
            </a:fld>
            <a:endParaRPr lang="en-US"/>
          </a:p>
        </p:txBody>
      </p:sp>
    </p:spTree>
    <p:extLst>
      <p:ext uri="{BB962C8B-B14F-4D97-AF65-F5344CB8AC3E}">
        <p14:creationId xmlns:p14="http://schemas.microsoft.com/office/powerpoint/2010/main" val="33221384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one more thing to be aware of when using GPU tensors… remember </a:t>
            </a:r>
            <a:r>
              <a:rPr lang="en-US" dirty="0" err="1" smtClean="0"/>
              <a:t>numpy</a:t>
            </a:r>
            <a:r>
              <a:rPr lang="en-US" dirty="0" smtClean="0"/>
              <a:t>()? What if we want to turn a GPU tensor back into a </a:t>
            </a:r>
            <a:r>
              <a:rPr lang="en-US" dirty="0" err="1" smtClean="0"/>
              <a:t>Numpy</a:t>
            </a:r>
            <a:r>
              <a:rPr lang="en-US" dirty="0" smtClean="0"/>
              <a:t> array? We’ll get an error </a:t>
            </a:r>
          </a:p>
          <a:p>
            <a:r>
              <a:rPr lang="en-US" dirty="0" smtClean="0"/>
              <a:t>Unfortunately, </a:t>
            </a:r>
            <a:r>
              <a:rPr lang="en-US" dirty="0" err="1" smtClean="0"/>
              <a:t>Numpy</a:t>
            </a:r>
            <a:r>
              <a:rPr lang="en-US" dirty="0" smtClean="0"/>
              <a:t> cannot handle GPU tensors… you need to make them CPU tensors first using </a:t>
            </a:r>
            <a:r>
              <a:rPr lang="en-US" dirty="0" err="1" smtClean="0"/>
              <a:t>cpu</a:t>
            </a:r>
            <a:r>
              <a:rPr lang="en-US" dirty="0" smtClean="0"/>
              <a:t>()</a:t>
            </a:r>
          </a:p>
          <a:p>
            <a:r>
              <a:rPr lang="en-US" dirty="0" smtClean="0"/>
              <a:t>So, to avoid this error, use first </a:t>
            </a:r>
            <a:r>
              <a:rPr lang="en-US" dirty="0" err="1" smtClean="0"/>
              <a:t>cpu</a:t>
            </a:r>
            <a:r>
              <a:rPr lang="en-US" dirty="0" smtClean="0"/>
              <a:t>() and then </a:t>
            </a:r>
            <a:r>
              <a:rPr lang="en-US" dirty="0" err="1" smtClean="0"/>
              <a:t>numpy</a:t>
            </a:r>
            <a:r>
              <a:rPr lang="en-US" dirty="0" smtClean="0"/>
              <a:t>(), even if you are using a CPU.</a:t>
            </a:r>
            <a:endParaRPr lang="en-US" dirty="0"/>
          </a:p>
        </p:txBody>
      </p:sp>
      <p:sp>
        <p:nvSpPr>
          <p:cNvPr id="4" name="Slide Number Placeholder 3"/>
          <p:cNvSpPr>
            <a:spLocks noGrp="1"/>
          </p:cNvSpPr>
          <p:nvPr>
            <p:ph type="sldNum" sz="quarter" idx="10"/>
          </p:nvPr>
        </p:nvSpPr>
        <p:spPr/>
        <p:txBody>
          <a:bodyPr/>
          <a:lstStyle/>
          <a:p>
            <a:fld id="{FA4ED06D-9C0F-452C-9C19-9BAF7B2C401E}" type="slidenum">
              <a:rPr lang="en-US" smtClean="0"/>
              <a:t>22</a:t>
            </a:fld>
            <a:endParaRPr lang="en-US"/>
          </a:p>
        </p:txBody>
      </p:sp>
    </p:spTree>
    <p:extLst>
      <p:ext uri="{BB962C8B-B14F-4D97-AF65-F5344CB8AC3E}">
        <p14:creationId xmlns:p14="http://schemas.microsoft.com/office/powerpoint/2010/main" val="2479365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Sometimes, we are working with multiple tensors and need to concatenate or stack them to create a single tensor. </a:t>
            </a:r>
            <a:endParaRPr lang="en-US" dirty="0"/>
          </a:p>
        </p:txBody>
      </p:sp>
      <p:sp>
        <p:nvSpPr>
          <p:cNvPr id="4" name="Slide Number Placeholder 3"/>
          <p:cNvSpPr>
            <a:spLocks noGrp="1"/>
          </p:cNvSpPr>
          <p:nvPr>
            <p:ph type="sldNum" sz="quarter" idx="10"/>
          </p:nvPr>
        </p:nvSpPr>
        <p:spPr/>
        <p:txBody>
          <a:bodyPr/>
          <a:lstStyle/>
          <a:p>
            <a:fld id="{FA4ED06D-9C0F-452C-9C19-9BAF7B2C401E}" type="slidenum">
              <a:rPr lang="en-US" smtClean="0"/>
              <a:t>24</a:t>
            </a:fld>
            <a:endParaRPr lang="en-US"/>
          </a:p>
        </p:txBody>
      </p:sp>
    </p:spTree>
    <p:extLst>
      <p:ext uri="{BB962C8B-B14F-4D97-AF65-F5344CB8AC3E}">
        <p14:creationId xmlns:p14="http://schemas.microsoft.com/office/powerpoint/2010/main" val="17410540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I use the same seed in </a:t>
            </a:r>
            <a:r>
              <a:rPr lang="en-US" dirty="0" err="1" smtClean="0"/>
              <a:t>PyTorch</a:t>
            </a:r>
            <a:r>
              <a:rPr lang="en-US" dirty="0" smtClean="0"/>
              <a:t> as I used in </a:t>
            </a:r>
            <a:r>
              <a:rPr lang="en-US" dirty="0" err="1" smtClean="0"/>
              <a:t>Numpy</a:t>
            </a:r>
            <a:r>
              <a:rPr lang="en-US" dirty="0" smtClean="0"/>
              <a:t> (or, to put it differently, if I use 42 everywhere), will I get the same numbers?“</a:t>
            </a:r>
          </a:p>
          <a:p>
            <a:endParaRPr lang="en-US" dirty="0" smtClean="0"/>
          </a:p>
          <a:p>
            <a:r>
              <a:rPr lang="en-US" dirty="0" smtClean="0"/>
              <a:t>Unfortunately, NO. You’ll get the same numbers for the same seed in the same package. </a:t>
            </a:r>
            <a:r>
              <a:rPr lang="en-US" dirty="0" err="1" smtClean="0"/>
              <a:t>PyTorch</a:t>
            </a:r>
            <a:r>
              <a:rPr lang="en-US" dirty="0" smtClean="0"/>
              <a:t> generates a number sequence that is different from the one generated by </a:t>
            </a:r>
            <a:r>
              <a:rPr lang="en-US" dirty="0" err="1" smtClean="0"/>
              <a:t>Numpy</a:t>
            </a:r>
            <a:r>
              <a:rPr lang="en-US" dirty="0" smtClean="0"/>
              <a:t>, even if you use the same seed in both</a:t>
            </a:r>
          </a:p>
          <a:p>
            <a:endParaRPr lang="en-US" dirty="0" smtClean="0"/>
          </a:p>
          <a:p>
            <a:r>
              <a:rPr lang="en-US" dirty="0" smtClean="0"/>
              <a:t>we can do better: we can assign tensors to a device at the moment of their creation</a:t>
            </a:r>
            <a:endParaRPr lang="en-US" dirty="0"/>
          </a:p>
        </p:txBody>
      </p:sp>
      <p:sp>
        <p:nvSpPr>
          <p:cNvPr id="4" name="Slide Number Placeholder 3"/>
          <p:cNvSpPr>
            <a:spLocks noGrp="1"/>
          </p:cNvSpPr>
          <p:nvPr>
            <p:ph type="sldNum" sz="quarter" idx="10"/>
          </p:nvPr>
        </p:nvSpPr>
        <p:spPr/>
        <p:txBody>
          <a:bodyPr/>
          <a:lstStyle/>
          <a:p>
            <a:fld id="{FA4ED06D-9C0F-452C-9C19-9BAF7B2C401E}" type="slidenum">
              <a:rPr lang="en-US" smtClean="0"/>
              <a:t>26</a:t>
            </a:fld>
            <a:endParaRPr lang="en-US"/>
          </a:p>
        </p:txBody>
      </p:sp>
    </p:spTree>
    <p:extLst>
      <p:ext uri="{BB962C8B-B14F-4D97-AF65-F5344CB8AC3E}">
        <p14:creationId xmlns:p14="http://schemas.microsoft.com/office/powerpoint/2010/main" val="21019920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b="1" dirty="0" smtClean="0"/>
              <a:t>blue boxes</a:t>
            </a:r>
            <a:r>
              <a:rPr lang="en-US" dirty="0" smtClean="0"/>
              <a:t> ((1)s): these boxes correspond to the tensors we use as parameters, the ones we’re asking </a:t>
            </a:r>
            <a:r>
              <a:rPr lang="en-US" dirty="0" err="1" smtClean="0"/>
              <a:t>PyTorch</a:t>
            </a:r>
            <a:r>
              <a:rPr lang="en-US" dirty="0" smtClean="0"/>
              <a:t> to compute gradients for</a:t>
            </a:r>
          </a:p>
          <a:p>
            <a:r>
              <a:rPr lang="en-US" dirty="0" smtClean="0"/>
              <a:t> • </a:t>
            </a:r>
            <a:r>
              <a:rPr lang="en-US" b="1" dirty="0" smtClean="0"/>
              <a:t>gray boxes </a:t>
            </a:r>
            <a:r>
              <a:rPr lang="en-US" dirty="0" smtClean="0"/>
              <a:t>(MulBackward0 and AddBackward0): a Python operation that involves a gradient-computing tensor or its dependencies </a:t>
            </a:r>
          </a:p>
          <a:p>
            <a:r>
              <a:rPr lang="en-US" dirty="0" smtClean="0"/>
              <a:t>• </a:t>
            </a:r>
            <a:r>
              <a:rPr lang="en-US" b="1" dirty="0" smtClean="0"/>
              <a:t>green box </a:t>
            </a:r>
            <a:r>
              <a:rPr lang="en-US" dirty="0" smtClean="0"/>
              <a:t>((80, 1)): the tensor used as the starting point for the computation of gradients (assuming the backward() method is called from the variable used to visualize the graph) — they are computed from the bottom-up in a graph</a:t>
            </a:r>
            <a:endParaRPr lang="en-US" dirty="0"/>
          </a:p>
        </p:txBody>
      </p:sp>
      <p:sp>
        <p:nvSpPr>
          <p:cNvPr id="4" name="Slide Number Placeholder 3"/>
          <p:cNvSpPr>
            <a:spLocks noGrp="1"/>
          </p:cNvSpPr>
          <p:nvPr>
            <p:ph type="sldNum" sz="quarter" idx="10"/>
          </p:nvPr>
        </p:nvSpPr>
        <p:spPr/>
        <p:txBody>
          <a:bodyPr/>
          <a:lstStyle/>
          <a:p>
            <a:fld id="{FA4ED06D-9C0F-452C-9C19-9BAF7B2C401E}" type="slidenum">
              <a:rPr lang="en-US" smtClean="0"/>
              <a:t>33</a:t>
            </a:fld>
            <a:endParaRPr lang="en-US"/>
          </a:p>
        </p:txBody>
      </p:sp>
    </p:spTree>
    <p:extLst>
      <p:ext uri="{BB962C8B-B14F-4D97-AF65-F5344CB8AC3E}">
        <p14:creationId xmlns:p14="http://schemas.microsoft.com/office/powerpoint/2010/main" val="8082296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do we tell </a:t>
            </a:r>
            <a:r>
              <a:rPr lang="en-US" dirty="0" err="1" smtClean="0"/>
              <a:t>PyTorch</a:t>
            </a:r>
            <a:r>
              <a:rPr lang="en-US" dirty="0" smtClean="0"/>
              <a:t> to do its thing and compute all gradients? That’s the role of the backward() method.</a:t>
            </a:r>
          </a:p>
          <a:p>
            <a:endParaRPr lang="en-US" dirty="0" smtClean="0"/>
          </a:p>
          <a:p>
            <a:r>
              <a:rPr lang="en-US" dirty="0" smtClean="0"/>
              <a:t>Do you remember the starting point for computing the gradients? It was the loss, as we computed its partial derivatives w.r.t. our parameters. Hence, we need to invoke the backward() method from the corresponding Python variable: </a:t>
            </a:r>
            <a:r>
              <a:rPr lang="en-US" dirty="0" err="1" smtClean="0"/>
              <a:t>loss.backward</a:t>
            </a:r>
            <a:r>
              <a:rPr lang="en-US" dirty="0" smtClean="0"/>
              <a:t>().</a:t>
            </a:r>
            <a:endParaRPr lang="en-US" dirty="0"/>
          </a:p>
        </p:txBody>
      </p:sp>
      <p:sp>
        <p:nvSpPr>
          <p:cNvPr id="4" name="Slide Number Placeholder 3"/>
          <p:cNvSpPr>
            <a:spLocks noGrp="1"/>
          </p:cNvSpPr>
          <p:nvPr>
            <p:ph type="sldNum" sz="quarter" idx="10"/>
          </p:nvPr>
        </p:nvSpPr>
        <p:spPr/>
        <p:txBody>
          <a:bodyPr/>
          <a:lstStyle/>
          <a:p>
            <a:fld id="{FA4ED06D-9C0F-452C-9C19-9BAF7B2C401E}" type="slidenum">
              <a:rPr lang="en-US" smtClean="0"/>
              <a:t>35</a:t>
            </a:fld>
            <a:endParaRPr lang="en-US"/>
          </a:p>
        </p:txBody>
      </p:sp>
    </p:spTree>
    <p:extLst>
      <p:ext uri="{BB962C8B-B14F-4D97-AF65-F5344CB8AC3E}">
        <p14:creationId xmlns:p14="http://schemas.microsoft.com/office/powerpoint/2010/main" val="17673551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err="1" smtClean="0"/>
              <a:t>PyTorch</a:t>
            </a:r>
            <a:r>
              <a:rPr lang="en-US" dirty="0" smtClean="0"/>
              <a:t>, a model is represented by a regular Python class that inherits from the Module class.</a:t>
            </a:r>
          </a:p>
          <a:p>
            <a:endParaRPr lang="en-US" dirty="0"/>
          </a:p>
        </p:txBody>
      </p:sp>
      <p:sp>
        <p:nvSpPr>
          <p:cNvPr id="4" name="Slide Number Placeholder 3"/>
          <p:cNvSpPr>
            <a:spLocks noGrp="1"/>
          </p:cNvSpPr>
          <p:nvPr>
            <p:ph type="sldNum" sz="quarter" idx="10"/>
          </p:nvPr>
        </p:nvSpPr>
        <p:spPr/>
        <p:txBody>
          <a:bodyPr/>
          <a:lstStyle/>
          <a:p>
            <a:fld id="{FA4ED06D-9C0F-452C-9C19-9BAF7B2C401E}" type="slidenum">
              <a:rPr lang="en-US" smtClean="0"/>
              <a:t>50</a:t>
            </a:fld>
            <a:endParaRPr lang="en-US"/>
          </a:p>
        </p:txBody>
      </p:sp>
    </p:spTree>
    <p:extLst>
      <p:ext uri="{BB962C8B-B14F-4D97-AF65-F5344CB8AC3E}">
        <p14:creationId xmlns:p14="http://schemas.microsoft.com/office/powerpoint/2010/main" val="2303973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4965" indent="-342265" algn="just">
              <a:lnSpc>
                <a:spcPct val="100000"/>
              </a:lnSpc>
              <a:spcBef>
                <a:spcPts val="385"/>
              </a:spcBef>
              <a:buFont typeface="Arial MT"/>
              <a:buChar char="•"/>
              <a:tabLst>
                <a:tab pos="354965" algn="l"/>
              </a:tabLst>
            </a:pPr>
            <a:r>
              <a:rPr lang="en-US" sz="1400" dirty="0" smtClean="0">
                <a:latin typeface="+mn-lt"/>
                <a:cs typeface="Calibri"/>
              </a:rPr>
              <a:t>FROM</a:t>
            </a:r>
            <a:r>
              <a:rPr lang="en-US" sz="1400" spc="-125" dirty="0" smtClean="0">
                <a:latin typeface="+mn-lt"/>
                <a:cs typeface="Calibri"/>
              </a:rPr>
              <a:t> </a:t>
            </a:r>
            <a:r>
              <a:rPr lang="en-US" sz="1400" spc="-10" dirty="0" smtClean="0">
                <a:latin typeface="+mn-lt"/>
                <a:cs typeface="Calibri"/>
              </a:rPr>
              <a:t>RESEARCH</a:t>
            </a:r>
            <a:r>
              <a:rPr lang="en-US" sz="1400" spc="-105" dirty="0" smtClean="0">
                <a:latin typeface="+mn-lt"/>
                <a:cs typeface="Calibri"/>
              </a:rPr>
              <a:t> </a:t>
            </a:r>
            <a:r>
              <a:rPr lang="en-US" sz="1400" dirty="0" smtClean="0">
                <a:latin typeface="+mn-lt"/>
                <a:cs typeface="Calibri"/>
              </a:rPr>
              <a:t>TO</a:t>
            </a:r>
            <a:r>
              <a:rPr lang="en-US" sz="1400" spc="-114" dirty="0" smtClean="0">
                <a:latin typeface="+mn-lt"/>
                <a:cs typeface="Calibri"/>
              </a:rPr>
              <a:t> </a:t>
            </a:r>
            <a:r>
              <a:rPr lang="en-US" sz="1400" spc="-10" dirty="0" smtClean="0">
                <a:latin typeface="+mn-lt"/>
                <a:cs typeface="Calibri"/>
              </a:rPr>
              <a:t>PRODUCTION</a:t>
            </a:r>
            <a:endParaRPr lang="en-US" sz="1400" dirty="0" smtClean="0">
              <a:latin typeface="+mn-lt"/>
              <a:cs typeface="Calibri"/>
            </a:endParaRPr>
          </a:p>
          <a:p>
            <a:pPr marL="756285" marR="5080" indent="-287020" algn="just">
              <a:lnSpc>
                <a:spcPct val="90000"/>
              </a:lnSpc>
              <a:spcBef>
                <a:spcPts val="690"/>
              </a:spcBef>
            </a:pPr>
            <a:r>
              <a:rPr lang="en-US" sz="1200" dirty="0" smtClean="0">
                <a:latin typeface="Arial MT"/>
                <a:cs typeface="Arial MT"/>
              </a:rPr>
              <a:t>–</a:t>
            </a:r>
            <a:r>
              <a:rPr lang="en-US" sz="1200" spc="-145" dirty="0" smtClean="0">
                <a:latin typeface="Arial MT"/>
                <a:cs typeface="Arial MT"/>
              </a:rPr>
              <a:t> </a:t>
            </a:r>
            <a:r>
              <a:rPr lang="en-US" sz="1200" dirty="0" smtClean="0">
                <a:latin typeface="+mn-lt"/>
                <a:cs typeface="Calibri"/>
              </a:rPr>
              <a:t>An</a:t>
            </a:r>
            <a:r>
              <a:rPr lang="en-US" sz="1200" spc="120" dirty="0" smtClean="0">
                <a:latin typeface="+mn-lt"/>
                <a:cs typeface="Calibri"/>
              </a:rPr>
              <a:t> </a:t>
            </a:r>
            <a:r>
              <a:rPr lang="en-US" sz="1200" dirty="0" smtClean="0">
                <a:latin typeface="+mn-lt"/>
                <a:cs typeface="Calibri"/>
              </a:rPr>
              <a:t>open</a:t>
            </a:r>
            <a:r>
              <a:rPr lang="en-US" sz="1200" spc="140" dirty="0" smtClean="0">
                <a:latin typeface="+mn-lt"/>
                <a:cs typeface="Calibri"/>
              </a:rPr>
              <a:t> </a:t>
            </a:r>
            <a:r>
              <a:rPr lang="en-US" sz="1200" dirty="0" smtClean="0">
                <a:latin typeface="+mn-lt"/>
                <a:cs typeface="Calibri"/>
              </a:rPr>
              <a:t>source</a:t>
            </a:r>
            <a:r>
              <a:rPr lang="en-US" sz="1200" spc="125" dirty="0" smtClean="0">
                <a:latin typeface="+mn-lt"/>
                <a:cs typeface="Calibri"/>
              </a:rPr>
              <a:t> </a:t>
            </a:r>
            <a:r>
              <a:rPr lang="en-US" sz="1200" dirty="0" smtClean="0">
                <a:latin typeface="+mn-lt"/>
                <a:cs typeface="Calibri"/>
              </a:rPr>
              <a:t>machine</a:t>
            </a:r>
            <a:r>
              <a:rPr lang="en-US" sz="1200" spc="110" dirty="0" smtClean="0">
                <a:latin typeface="+mn-lt"/>
                <a:cs typeface="Calibri"/>
              </a:rPr>
              <a:t> </a:t>
            </a:r>
            <a:r>
              <a:rPr lang="en-US" sz="1200" dirty="0" smtClean="0">
                <a:latin typeface="+mn-lt"/>
                <a:cs typeface="Calibri"/>
              </a:rPr>
              <a:t>learning</a:t>
            </a:r>
            <a:r>
              <a:rPr lang="en-US" sz="1200" spc="135" dirty="0" smtClean="0">
                <a:latin typeface="+mn-lt"/>
                <a:cs typeface="Calibri"/>
              </a:rPr>
              <a:t> </a:t>
            </a:r>
            <a:r>
              <a:rPr lang="en-US" sz="1200" dirty="0" smtClean="0">
                <a:latin typeface="+mn-lt"/>
                <a:cs typeface="Calibri"/>
              </a:rPr>
              <a:t>framework</a:t>
            </a:r>
            <a:r>
              <a:rPr lang="en-US" sz="1200" spc="114" dirty="0" smtClean="0">
                <a:latin typeface="+mn-lt"/>
                <a:cs typeface="Calibri"/>
              </a:rPr>
              <a:t> </a:t>
            </a:r>
            <a:r>
              <a:rPr lang="en-US" sz="1200" spc="-20" dirty="0" smtClean="0">
                <a:latin typeface="+mn-lt"/>
                <a:cs typeface="Calibri"/>
              </a:rPr>
              <a:t>that </a:t>
            </a:r>
            <a:r>
              <a:rPr lang="en-US" sz="1200" dirty="0" smtClean="0">
                <a:latin typeface="+mn-lt"/>
                <a:cs typeface="Calibri"/>
              </a:rPr>
              <a:t>accelerates</a:t>
            </a:r>
            <a:r>
              <a:rPr lang="en-US" sz="1200" spc="50" dirty="0" smtClean="0">
                <a:latin typeface="+mn-lt"/>
                <a:cs typeface="Calibri"/>
              </a:rPr>
              <a:t> </a:t>
            </a:r>
            <a:r>
              <a:rPr lang="en-US" sz="1200" dirty="0" smtClean="0">
                <a:latin typeface="+mn-lt"/>
                <a:cs typeface="Calibri"/>
              </a:rPr>
              <a:t>the</a:t>
            </a:r>
            <a:r>
              <a:rPr lang="en-US" sz="1200" spc="50" dirty="0" smtClean="0">
                <a:latin typeface="+mn-lt"/>
                <a:cs typeface="Calibri"/>
              </a:rPr>
              <a:t> </a:t>
            </a:r>
            <a:r>
              <a:rPr lang="en-US" sz="1200" dirty="0" smtClean="0">
                <a:latin typeface="+mn-lt"/>
                <a:cs typeface="Calibri"/>
              </a:rPr>
              <a:t>path</a:t>
            </a:r>
            <a:r>
              <a:rPr lang="en-US" sz="1200" spc="55" dirty="0" smtClean="0">
                <a:latin typeface="+mn-lt"/>
                <a:cs typeface="Calibri"/>
              </a:rPr>
              <a:t> </a:t>
            </a:r>
            <a:r>
              <a:rPr lang="en-US" sz="1200" dirty="0" smtClean="0">
                <a:latin typeface="+mn-lt"/>
                <a:cs typeface="Calibri"/>
              </a:rPr>
              <a:t>from</a:t>
            </a:r>
            <a:r>
              <a:rPr lang="en-US" sz="1200" spc="45" dirty="0" smtClean="0">
                <a:latin typeface="+mn-lt"/>
                <a:cs typeface="Calibri"/>
              </a:rPr>
              <a:t> </a:t>
            </a:r>
            <a:r>
              <a:rPr lang="en-US" sz="1200" dirty="0" smtClean="0">
                <a:latin typeface="+mn-lt"/>
                <a:cs typeface="Calibri"/>
              </a:rPr>
              <a:t>research</a:t>
            </a:r>
            <a:r>
              <a:rPr lang="en-US" sz="1200" spc="60" dirty="0" smtClean="0">
                <a:latin typeface="+mn-lt"/>
                <a:cs typeface="Calibri"/>
              </a:rPr>
              <a:t> </a:t>
            </a:r>
            <a:r>
              <a:rPr lang="en-US" sz="1200" dirty="0" smtClean="0">
                <a:latin typeface="+mn-lt"/>
                <a:cs typeface="Calibri"/>
              </a:rPr>
              <a:t>prototyping</a:t>
            </a:r>
            <a:r>
              <a:rPr lang="en-US" sz="1200" spc="55" dirty="0" smtClean="0">
                <a:latin typeface="+mn-lt"/>
                <a:cs typeface="Calibri"/>
              </a:rPr>
              <a:t> </a:t>
            </a:r>
            <a:r>
              <a:rPr lang="en-US" sz="1200" spc="-25" dirty="0" smtClean="0">
                <a:latin typeface="+mn-lt"/>
                <a:cs typeface="Calibri"/>
              </a:rPr>
              <a:t>to </a:t>
            </a:r>
            <a:r>
              <a:rPr lang="en-US" sz="1200" spc="-10" dirty="0" smtClean="0">
                <a:latin typeface="+mn-lt"/>
                <a:cs typeface="Calibri"/>
              </a:rPr>
              <a:t>production</a:t>
            </a:r>
            <a:r>
              <a:rPr lang="en-US" sz="1200" spc="-75" dirty="0" smtClean="0">
                <a:latin typeface="+mn-lt"/>
                <a:cs typeface="Calibri"/>
              </a:rPr>
              <a:t> </a:t>
            </a:r>
            <a:r>
              <a:rPr lang="en-US" sz="1200" spc="-10" dirty="0" smtClean="0">
                <a:latin typeface="+mn-lt"/>
                <a:cs typeface="Calibri"/>
              </a:rPr>
              <a:t>deployment</a:t>
            </a:r>
            <a:endParaRPr lang="en-US" sz="1200" dirty="0" smtClean="0">
              <a:latin typeface="+mn-lt"/>
              <a:cs typeface="Calibri"/>
            </a:endParaRPr>
          </a:p>
          <a:p>
            <a:endParaRPr lang="en-US" dirty="0"/>
          </a:p>
        </p:txBody>
      </p:sp>
      <p:sp>
        <p:nvSpPr>
          <p:cNvPr id="4" name="Slide Number Placeholder 3"/>
          <p:cNvSpPr>
            <a:spLocks noGrp="1"/>
          </p:cNvSpPr>
          <p:nvPr>
            <p:ph type="sldNum" sz="quarter" idx="10"/>
          </p:nvPr>
        </p:nvSpPr>
        <p:spPr/>
        <p:txBody>
          <a:bodyPr/>
          <a:lstStyle/>
          <a:p>
            <a:fld id="{FA4ED06D-9C0F-452C-9C19-9BAF7B2C401E}" type="slidenum">
              <a:rPr lang="en-US" smtClean="0"/>
              <a:t>3</a:t>
            </a:fld>
            <a:endParaRPr lang="en-US"/>
          </a:p>
        </p:txBody>
      </p:sp>
    </p:spTree>
    <p:extLst>
      <p:ext uri="{BB962C8B-B14F-4D97-AF65-F5344CB8AC3E}">
        <p14:creationId xmlns:p14="http://schemas.microsoft.com/office/powerpoint/2010/main" val="3095560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4ED06D-9C0F-452C-9C19-9BAF7B2C401E}" type="slidenum">
              <a:rPr lang="en-US" smtClean="0"/>
              <a:t>4</a:t>
            </a:fld>
            <a:endParaRPr lang="en-US"/>
          </a:p>
        </p:txBody>
      </p:sp>
    </p:spTree>
    <p:extLst>
      <p:ext uri="{BB962C8B-B14F-4D97-AF65-F5344CB8AC3E}">
        <p14:creationId xmlns:p14="http://schemas.microsoft.com/office/powerpoint/2010/main" val="2879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5600" marR="46990" indent="-342900" algn="l" defTabSz="914400" rtl="0" eaLnBrk="1" fontAlgn="auto" latinLnBrk="0" hangingPunct="1">
              <a:lnSpc>
                <a:spcPts val="3240"/>
              </a:lnSpc>
              <a:spcBef>
                <a:spcPts val="770"/>
              </a:spcBef>
              <a:spcAft>
                <a:spcPts val="0"/>
              </a:spcAft>
              <a:buClrTx/>
              <a:buSzTx/>
              <a:buFont typeface="Arial MT"/>
              <a:buChar char="•"/>
              <a:tabLst>
                <a:tab pos="355600" algn="l"/>
              </a:tabLst>
              <a:defRPr/>
            </a:pPr>
            <a:r>
              <a:rPr lang="en-US" sz="1200" dirty="0" smtClean="0">
                <a:latin typeface="Times New Roman" panose="02020603050405020304" pitchFamily="18" charset="0"/>
                <a:ea typeface="Tahoma" panose="020B0604030504040204" pitchFamily="34" charset="0"/>
                <a:cs typeface="Times New Roman" panose="02020603050405020304" pitchFamily="18" charset="0"/>
              </a:rPr>
              <a:t>tensors are optimized for automatic differentiation and can run on GPUs.</a:t>
            </a:r>
            <a:endParaRPr lang="en-US" sz="1200" dirty="0" smtClean="0">
              <a:latin typeface="+mn-lt"/>
              <a:cs typeface="Calibri"/>
            </a:endParaRPr>
          </a:p>
          <a:p>
            <a:pPr marL="355600" marR="46990" indent="-342900">
              <a:lnSpc>
                <a:spcPts val="3240"/>
              </a:lnSpc>
              <a:spcBef>
                <a:spcPts val="770"/>
              </a:spcBef>
              <a:buFont typeface="Arial MT"/>
              <a:buChar char="•"/>
              <a:tabLst>
                <a:tab pos="355600" algn="l"/>
              </a:tabLst>
            </a:pPr>
            <a:r>
              <a:rPr lang="en-US" sz="1200" dirty="0" smtClean="0">
                <a:latin typeface="+mn-lt"/>
                <a:cs typeface="Calibri"/>
              </a:rPr>
              <a:t>But,</a:t>
            </a:r>
            <a:r>
              <a:rPr lang="en-US" sz="1200" spc="-35" dirty="0" smtClean="0">
                <a:latin typeface="+mn-lt"/>
                <a:cs typeface="Calibri"/>
              </a:rPr>
              <a:t> </a:t>
            </a:r>
            <a:r>
              <a:rPr lang="en-US" sz="1200" dirty="0" smtClean="0">
                <a:latin typeface="+mn-lt"/>
                <a:cs typeface="Calibri"/>
              </a:rPr>
              <a:t>to</a:t>
            </a:r>
            <a:r>
              <a:rPr lang="en-US" sz="1200" spc="-50" dirty="0" smtClean="0">
                <a:latin typeface="+mn-lt"/>
                <a:cs typeface="Calibri"/>
              </a:rPr>
              <a:t> </a:t>
            </a:r>
            <a:r>
              <a:rPr lang="en-US" sz="1200" dirty="0" smtClean="0">
                <a:latin typeface="+mn-lt"/>
                <a:cs typeface="Calibri"/>
              </a:rPr>
              <a:t>keep</a:t>
            </a:r>
            <a:r>
              <a:rPr lang="en-US" sz="1200" spc="-40" dirty="0" smtClean="0">
                <a:latin typeface="+mn-lt"/>
                <a:cs typeface="Calibri"/>
              </a:rPr>
              <a:t> </a:t>
            </a:r>
            <a:r>
              <a:rPr lang="en-US" sz="1200" dirty="0" smtClean="0">
                <a:latin typeface="+mn-lt"/>
                <a:cs typeface="Calibri"/>
              </a:rPr>
              <a:t>things</a:t>
            </a:r>
            <a:r>
              <a:rPr lang="en-US" sz="1200" spc="-35" dirty="0" smtClean="0">
                <a:latin typeface="+mn-lt"/>
                <a:cs typeface="Calibri"/>
              </a:rPr>
              <a:t> </a:t>
            </a:r>
            <a:r>
              <a:rPr lang="en-US" sz="1200" dirty="0" smtClean="0">
                <a:latin typeface="+mn-lt"/>
                <a:cs typeface="Calibri"/>
              </a:rPr>
              <a:t>simple,</a:t>
            </a:r>
            <a:r>
              <a:rPr lang="en-US" sz="1200" spc="-25" dirty="0" smtClean="0">
                <a:latin typeface="+mn-lt"/>
                <a:cs typeface="Calibri"/>
              </a:rPr>
              <a:t> </a:t>
            </a:r>
            <a:r>
              <a:rPr lang="en-US" sz="1200" dirty="0" smtClean="0">
                <a:latin typeface="+mn-lt"/>
                <a:cs typeface="Calibri"/>
              </a:rPr>
              <a:t>it</a:t>
            </a:r>
            <a:r>
              <a:rPr lang="en-US" sz="1200" spc="-50" dirty="0" smtClean="0">
                <a:latin typeface="+mn-lt"/>
                <a:cs typeface="Calibri"/>
              </a:rPr>
              <a:t> </a:t>
            </a:r>
            <a:r>
              <a:rPr lang="en-US" sz="1200" dirty="0" smtClean="0">
                <a:latin typeface="+mn-lt"/>
                <a:cs typeface="Calibri"/>
              </a:rPr>
              <a:t>is</a:t>
            </a:r>
            <a:r>
              <a:rPr lang="en-US" sz="1200" spc="-35" dirty="0" smtClean="0">
                <a:latin typeface="+mn-lt"/>
                <a:cs typeface="Calibri"/>
              </a:rPr>
              <a:t> </a:t>
            </a:r>
            <a:r>
              <a:rPr lang="en-US" sz="1200" dirty="0" smtClean="0">
                <a:latin typeface="+mn-lt"/>
                <a:cs typeface="Calibri"/>
              </a:rPr>
              <a:t>commonplace</a:t>
            </a:r>
            <a:r>
              <a:rPr lang="en-US" sz="1200" spc="-35" dirty="0" smtClean="0">
                <a:latin typeface="+mn-lt"/>
                <a:cs typeface="Calibri"/>
              </a:rPr>
              <a:t> </a:t>
            </a:r>
            <a:r>
              <a:rPr lang="en-US" sz="1200" spc="-25" dirty="0" smtClean="0">
                <a:latin typeface="+mn-lt"/>
                <a:cs typeface="Calibri"/>
              </a:rPr>
              <a:t>to </a:t>
            </a:r>
            <a:r>
              <a:rPr lang="en-US" sz="1200" dirty="0" smtClean="0">
                <a:latin typeface="+mn-lt"/>
                <a:cs typeface="Calibri"/>
              </a:rPr>
              <a:t>call</a:t>
            </a:r>
            <a:r>
              <a:rPr lang="en-US" sz="1200" spc="-75" dirty="0" smtClean="0">
                <a:latin typeface="+mn-lt"/>
                <a:cs typeface="Calibri"/>
              </a:rPr>
              <a:t> </a:t>
            </a:r>
            <a:r>
              <a:rPr lang="en-US" sz="1200" dirty="0" smtClean="0">
                <a:latin typeface="+mn-lt"/>
                <a:cs typeface="Calibri"/>
              </a:rPr>
              <a:t>vectors</a:t>
            </a:r>
            <a:r>
              <a:rPr lang="en-US" sz="1200" spc="-95" dirty="0" smtClean="0">
                <a:latin typeface="+mn-lt"/>
                <a:cs typeface="Calibri"/>
              </a:rPr>
              <a:t> </a:t>
            </a:r>
            <a:r>
              <a:rPr lang="en-US" sz="1200" dirty="0" smtClean="0">
                <a:latin typeface="+mn-lt"/>
                <a:cs typeface="Calibri"/>
              </a:rPr>
              <a:t>and</a:t>
            </a:r>
            <a:r>
              <a:rPr lang="en-US" sz="1200" spc="-80" dirty="0" smtClean="0">
                <a:latin typeface="+mn-lt"/>
                <a:cs typeface="Calibri"/>
              </a:rPr>
              <a:t> </a:t>
            </a:r>
            <a:r>
              <a:rPr lang="en-US" sz="1200" dirty="0" smtClean="0">
                <a:latin typeface="+mn-lt"/>
                <a:cs typeface="Calibri"/>
              </a:rPr>
              <a:t>matrices</a:t>
            </a:r>
            <a:r>
              <a:rPr lang="en-US" sz="1200" spc="-130" dirty="0" smtClean="0">
                <a:latin typeface="+mn-lt"/>
                <a:cs typeface="Calibri"/>
              </a:rPr>
              <a:t> </a:t>
            </a:r>
            <a:r>
              <a:rPr lang="en-US" sz="1200" dirty="0" smtClean="0">
                <a:latin typeface="+mn-lt"/>
                <a:cs typeface="Calibri"/>
              </a:rPr>
              <a:t>tensors</a:t>
            </a:r>
            <a:r>
              <a:rPr lang="en-US" sz="1200" spc="-75" dirty="0" smtClean="0">
                <a:latin typeface="+mn-lt"/>
                <a:cs typeface="Calibri"/>
              </a:rPr>
              <a:t> </a:t>
            </a:r>
            <a:r>
              <a:rPr lang="en-US" sz="1200" dirty="0" smtClean="0">
                <a:latin typeface="+mn-lt"/>
                <a:cs typeface="Calibri"/>
              </a:rPr>
              <a:t>as</a:t>
            </a:r>
            <a:r>
              <a:rPr lang="en-US" sz="1200" spc="-70" dirty="0" smtClean="0">
                <a:latin typeface="+mn-lt"/>
                <a:cs typeface="Calibri"/>
              </a:rPr>
              <a:t> </a:t>
            </a:r>
            <a:r>
              <a:rPr lang="en-US" sz="1200" spc="-20" dirty="0" smtClean="0">
                <a:latin typeface="+mn-lt"/>
                <a:cs typeface="Calibri"/>
              </a:rPr>
              <a:t>well</a:t>
            </a:r>
            <a:endParaRPr lang="en-US" sz="1200" dirty="0" smtClean="0">
              <a:latin typeface="+mn-lt"/>
              <a:cs typeface="Calibri"/>
            </a:endParaRPr>
          </a:p>
          <a:p>
            <a:pPr marL="355600" marR="5080" indent="-342900">
              <a:lnSpc>
                <a:spcPts val="3240"/>
              </a:lnSpc>
              <a:spcBef>
                <a:spcPts val="720"/>
              </a:spcBef>
              <a:buFont typeface="Arial MT"/>
              <a:buChar char="•"/>
              <a:tabLst>
                <a:tab pos="355600" algn="l"/>
              </a:tabLst>
            </a:pPr>
            <a:r>
              <a:rPr lang="en-US" sz="1200" dirty="0" smtClean="0">
                <a:latin typeface="+mn-lt"/>
                <a:cs typeface="Calibri"/>
              </a:rPr>
              <a:t>so,</a:t>
            </a:r>
            <a:r>
              <a:rPr lang="en-US" sz="1200" spc="-70" dirty="0" smtClean="0">
                <a:latin typeface="+mn-lt"/>
                <a:cs typeface="Calibri"/>
              </a:rPr>
              <a:t> </a:t>
            </a:r>
            <a:r>
              <a:rPr lang="en-US" sz="1200" dirty="0" smtClean="0">
                <a:latin typeface="+mn-lt"/>
                <a:cs typeface="Calibri"/>
              </a:rPr>
              <a:t>from</a:t>
            </a:r>
            <a:r>
              <a:rPr lang="en-US" sz="1200" spc="-60" dirty="0" smtClean="0">
                <a:latin typeface="+mn-lt"/>
                <a:cs typeface="Calibri"/>
              </a:rPr>
              <a:t> </a:t>
            </a:r>
            <a:r>
              <a:rPr lang="en-US" sz="1200" dirty="0" smtClean="0">
                <a:latin typeface="+mn-lt"/>
                <a:cs typeface="Calibri"/>
              </a:rPr>
              <a:t>now</a:t>
            </a:r>
            <a:r>
              <a:rPr lang="en-US" sz="1200" spc="-50" dirty="0" smtClean="0">
                <a:latin typeface="+mn-lt"/>
                <a:cs typeface="Calibri"/>
              </a:rPr>
              <a:t> </a:t>
            </a:r>
            <a:r>
              <a:rPr lang="en-US" sz="1200" dirty="0" smtClean="0">
                <a:latin typeface="+mn-lt"/>
                <a:cs typeface="Calibri"/>
              </a:rPr>
              <a:t>on,</a:t>
            </a:r>
            <a:r>
              <a:rPr lang="en-US" sz="1200" spc="-95" dirty="0" smtClean="0">
                <a:latin typeface="+mn-lt"/>
                <a:cs typeface="Calibri"/>
              </a:rPr>
              <a:t> </a:t>
            </a:r>
            <a:r>
              <a:rPr lang="en-US" sz="1200" b="1" dirty="0" smtClean="0">
                <a:latin typeface="+mn-lt"/>
                <a:cs typeface="Calibri"/>
              </a:rPr>
              <a:t>everything</a:t>
            </a:r>
            <a:r>
              <a:rPr lang="en-US" sz="1200" b="1" spc="-65" dirty="0" smtClean="0">
                <a:latin typeface="+mn-lt"/>
                <a:cs typeface="Calibri"/>
              </a:rPr>
              <a:t> </a:t>
            </a:r>
            <a:r>
              <a:rPr lang="en-US" sz="1200" b="1" dirty="0" smtClean="0">
                <a:latin typeface="+mn-lt"/>
                <a:cs typeface="Calibri"/>
              </a:rPr>
              <a:t>is</a:t>
            </a:r>
            <a:r>
              <a:rPr lang="en-US" sz="1200" b="1" spc="-65" dirty="0" smtClean="0">
                <a:latin typeface="+mn-lt"/>
                <a:cs typeface="Calibri"/>
              </a:rPr>
              <a:t> </a:t>
            </a:r>
            <a:r>
              <a:rPr lang="en-US" sz="1200" b="1" dirty="0" smtClean="0">
                <a:latin typeface="+mn-lt"/>
                <a:cs typeface="Calibri"/>
              </a:rPr>
              <a:t>either</a:t>
            </a:r>
            <a:r>
              <a:rPr lang="en-US" sz="1200" b="1" spc="-70" dirty="0" smtClean="0">
                <a:latin typeface="+mn-lt"/>
                <a:cs typeface="Calibri"/>
              </a:rPr>
              <a:t> </a:t>
            </a:r>
            <a:r>
              <a:rPr lang="en-US" sz="1200" b="1" dirty="0" smtClean="0">
                <a:latin typeface="+mn-lt"/>
                <a:cs typeface="Calibri"/>
              </a:rPr>
              <a:t>a</a:t>
            </a:r>
            <a:r>
              <a:rPr lang="en-US" sz="1200" b="1" spc="-80" dirty="0" smtClean="0">
                <a:latin typeface="+mn-lt"/>
                <a:cs typeface="Calibri"/>
              </a:rPr>
              <a:t> </a:t>
            </a:r>
            <a:r>
              <a:rPr lang="en-US" sz="1200" b="1" dirty="0" smtClean="0">
                <a:latin typeface="+mn-lt"/>
                <a:cs typeface="Calibri"/>
              </a:rPr>
              <a:t>scalar</a:t>
            </a:r>
            <a:r>
              <a:rPr lang="en-US" sz="1200" b="1" spc="-85" dirty="0" smtClean="0">
                <a:latin typeface="+mn-lt"/>
                <a:cs typeface="Calibri"/>
              </a:rPr>
              <a:t> </a:t>
            </a:r>
            <a:r>
              <a:rPr lang="en-US" sz="1200" b="1" spc="-25" dirty="0" smtClean="0">
                <a:latin typeface="+mn-lt"/>
                <a:cs typeface="Calibri"/>
              </a:rPr>
              <a:t>or </a:t>
            </a:r>
            <a:r>
              <a:rPr lang="en-US" sz="1200" b="1" dirty="0" smtClean="0">
                <a:latin typeface="+mn-lt"/>
                <a:cs typeface="Calibri"/>
              </a:rPr>
              <a:t>a </a:t>
            </a:r>
            <a:r>
              <a:rPr lang="en-US" sz="1200" b="1" spc="-10" dirty="0" smtClean="0">
                <a:latin typeface="+mn-lt"/>
                <a:cs typeface="Calibri"/>
              </a:rPr>
              <a:t>tensor</a:t>
            </a:r>
            <a:endParaRPr lang="en-US" sz="1200" dirty="0" smtClean="0">
              <a:latin typeface="+mn-lt"/>
              <a:cs typeface="Calibri"/>
            </a:endParaRPr>
          </a:p>
          <a:p>
            <a:endParaRPr lang="en-US" dirty="0"/>
          </a:p>
        </p:txBody>
      </p:sp>
      <p:sp>
        <p:nvSpPr>
          <p:cNvPr id="4" name="Slide Number Placeholder 3"/>
          <p:cNvSpPr>
            <a:spLocks noGrp="1"/>
          </p:cNvSpPr>
          <p:nvPr>
            <p:ph type="sldNum" sz="quarter" idx="10"/>
          </p:nvPr>
        </p:nvSpPr>
        <p:spPr/>
        <p:txBody>
          <a:bodyPr/>
          <a:lstStyle/>
          <a:p>
            <a:fld id="{FA4ED06D-9C0F-452C-9C19-9BAF7B2C401E}" type="slidenum">
              <a:rPr lang="en-US" smtClean="0"/>
              <a:t>8</a:t>
            </a:fld>
            <a:endParaRPr lang="en-US"/>
          </a:p>
        </p:txBody>
      </p:sp>
    </p:spTree>
    <p:extLst>
      <p:ext uri="{BB962C8B-B14F-4D97-AF65-F5344CB8AC3E}">
        <p14:creationId xmlns:p14="http://schemas.microsoft.com/office/powerpoint/2010/main" val="745231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create tensors in </a:t>
            </a:r>
            <a:r>
              <a:rPr lang="en-US" dirty="0" err="1" smtClean="0"/>
              <a:t>PyTorch</a:t>
            </a:r>
            <a:r>
              <a:rPr lang="en-US" dirty="0" smtClean="0"/>
              <a:t> pretty much the same way you create arrays in </a:t>
            </a:r>
            <a:r>
              <a:rPr lang="en-US" dirty="0" err="1" smtClean="0"/>
              <a:t>Numpy</a:t>
            </a:r>
            <a:r>
              <a:rPr lang="en-US" dirty="0" smtClean="0"/>
              <a:t>. Using tensor() you can create either a scalar or a tensor.</a:t>
            </a:r>
          </a:p>
          <a:p>
            <a:endParaRPr lang="en-US" dirty="0" smtClean="0"/>
          </a:p>
          <a:p>
            <a:r>
              <a:rPr lang="en-US" dirty="0" err="1" smtClean="0"/>
              <a:t>PyTorch’s</a:t>
            </a:r>
            <a:r>
              <a:rPr lang="en-US" dirty="0" smtClean="0"/>
              <a:t> tensors have equivalent functions as its </a:t>
            </a:r>
            <a:r>
              <a:rPr lang="en-US" dirty="0" err="1" smtClean="0"/>
              <a:t>Numpy</a:t>
            </a:r>
            <a:r>
              <a:rPr lang="en-US" dirty="0" smtClean="0"/>
              <a:t> counterparts, like: ones(), zeros(), rand(), </a:t>
            </a:r>
            <a:r>
              <a:rPr lang="en-US" dirty="0" err="1" smtClean="0"/>
              <a:t>randn</a:t>
            </a:r>
            <a:r>
              <a:rPr lang="en-US" dirty="0" smtClean="0"/>
              <a:t>() and many more.</a:t>
            </a:r>
            <a:endParaRPr lang="en-US" dirty="0"/>
          </a:p>
        </p:txBody>
      </p:sp>
      <p:sp>
        <p:nvSpPr>
          <p:cNvPr id="4" name="Slide Number Placeholder 3"/>
          <p:cNvSpPr>
            <a:spLocks noGrp="1"/>
          </p:cNvSpPr>
          <p:nvPr>
            <p:ph type="sldNum" sz="quarter" idx="10"/>
          </p:nvPr>
        </p:nvSpPr>
        <p:spPr/>
        <p:txBody>
          <a:bodyPr/>
          <a:lstStyle/>
          <a:p>
            <a:fld id="{FA4ED06D-9C0F-452C-9C19-9BAF7B2C401E}" type="slidenum">
              <a:rPr lang="en-US" smtClean="0"/>
              <a:t>10</a:t>
            </a:fld>
            <a:endParaRPr lang="en-US"/>
          </a:p>
        </p:txBody>
      </p:sp>
    </p:spTree>
    <p:extLst>
      <p:ext uri="{BB962C8B-B14F-4D97-AF65-F5344CB8AC3E}">
        <p14:creationId xmlns:p14="http://schemas.microsoft.com/office/powerpoint/2010/main" val="1718219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get the shape of a tensor using its size() method or its shape attribute.</a:t>
            </a:r>
          </a:p>
          <a:p>
            <a:r>
              <a:rPr lang="en-US" dirty="0" smtClean="0"/>
              <a:t>All tensors have shapes, but scalars have "empty" shapes, since they are dimensionless (or zero dimensions):</a:t>
            </a:r>
            <a:endParaRPr lang="en-US" dirty="0"/>
          </a:p>
        </p:txBody>
      </p:sp>
      <p:sp>
        <p:nvSpPr>
          <p:cNvPr id="4" name="Slide Number Placeholder 3"/>
          <p:cNvSpPr>
            <a:spLocks noGrp="1"/>
          </p:cNvSpPr>
          <p:nvPr>
            <p:ph type="sldNum" sz="quarter" idx="10"/>
          </p:nvPr>
        </p:nvSpPr>
        <p:spPr/>
        <p:txBody>
          <a:bodyPr/>
          <a:lstStyle/>
          <a:p>
            <a:fld id="{FA4ED06D-9C0F-452C-9C19-9BAF7B2C401E}" type="slidenum">
              <a:rPr lang="en-US" smtClean="0"/>
              <a:t>12</a:t>
            </a:fld>
            <a:endParaRPr lang="en-US"/>
          </a:p>
        </p:txBody>
      </p:sp>
    </p:spTree>
    <p:extLst>
      <p:ext uri="{BB962C8B-B14F-4D97-AF65-F5344CB8AC3E}">
        <p14:creationId xmlns:p14="http://schemas.microsoft.com/office/powerpoint/2010/main" val="1653241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time to start converting our </a:t>
            </a:r>
            <a:r>
              <a:rPr lang="en-US" dirty="0" err="1" smtClean="0"/>
              <a:t>Numpy</a:t>
            </a:r>
            <a:r>
              <a:rPr lang="en-US" dirty="0" smtClean="0"/>
              <a:t> code to </a:t>
            </a:r>
            <a:r>
              <a:rPr lang="en-US" dirty="0" err="1" smtClean="0"/>
              <a:t>PyTorch</a:t>
            </a:r>
            <a:r>
              <a:rPr lang="en-US" dirty="0" smtClean="0"/>
              <a:t>: we’ll start with the training data, that is, our </a:t>
            </a:r>
            <a:r>
              <a:rPr lang="en-US" dirty="0" err="1" smtClean="0"/>
              <a:t>x_train</a:t>
            </a:r>
            <a:r>
              <a:rPr lang="en-US" dirty="0" smtClean="0"/>
              <a:t> and </a:t>
            </a:r>
            <a:r>
              <a:rPr lang="en-US" dirty="0" err="1" smtClean="0"/>
              <a:t>y_train</a:t>
            </a:r>
            <a:r>
              <a:rPr lang="en-US" dirty="0" smtClean="0"/>
              <a:t> arrays.</a:t>
            </a:r>
            <a:endParaRPr lang="en-US" dirty="0"/>
          </a:p>
        </p:txBody>
      </p:sp>
      <p:sp>
        <p:nvSpPr>
          <p:cNvPr id="4" name="Slide Number Placeholder 3"/>
          <p:cNvSpPr>
            <a:spLocks noGrp="1"/>
          </p:cNvSpPr>
          <p:nvPr>
            <p:ph type="sldNum" sz="quarter" idx="10"/>
          </p:nvPr>
        </p:nvSpPr>
        <p:spPr/>
        <p:txBody>
          <a:bodyPr/>
          <a:lstStyle/>
          <a:p>
            <a:fld id="{FA4ED06D-9C0F-452C-9C19-9BAF7B2C401E}" type="slidenum">
              <a:rPr lang="en-US" smtClean="0"/>
              <a:t>16</a:t>
            </a:fld>
            <a:endParaRPr lang="en-US"/>
          </a:p>
        </p:txBody>
      </p:sp>
    </p:spTree>
    <p:extLst>
      <p:ext uri="{BB962C8B-B14F-4D97-AF65-F5344CB8AC3E}">
        <p14:creationId xmlns:p14="http://schemas.microsoft.com/office/powerpoint/2010/main" val="2309260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far, we have only created CPU tensors. What does it mean? It means the data in the tensor is stored in the computer’s main memory and any operations performed on it are going to be handled by its CPU (the Central Processing Unit, for instance, an Intel® Core™ i7 Processor). So, although the data is, technically speaking, in the memory, we’re still calling this kind of tensor a CPU tensor</a:t>
            </a:r>
            <a:endParaRPr lang="en-US" dirty="0"/>
          </a:p>
        </p:txBody>
      </p:sp>
      <p:sp>
        <p:nvSpPr>
          <p:cNvPr id="4" name="Slide Number Placeholder 3"/>
          <p:cNvSpPr>
            <a:spLocks noGrp="1"/>
          </p:cNvSpPr>
          <p:nvPr>
            <p:ph type="sldNum" sz="quarter" idx="10"/>
          </p:nvPr>
        </p:nvSpPr>
        <p:spPr/>
        <p:txBody>
          <a:bodyPr/>
          <a:lstStyle/>
          <a:p>
            <a:fld id="{FA4ED06D-9C0F-452C-9C19-9BAF7B2C401E}" type="slidenum">
              <a:rPr lang="en-US" smtClean="0"/>
              <a:t>17</a:t>
            </a:fld>
            <a:endParaRPr lang="en-US"/>
          </a:p>
        </p:txBody>
      </p:sp>
    </p:spTree>
    <p:extLst>
      <p:ext uri="{BB962C8B-B14F-4D97-AF65-F5344CB8AC3E}">
        <p14:creationId xmlns:p14="http://schemas.microsoft.com/office/powerpoint/2010/main" val="1405240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GPU (which stands for Graphics Processing Unit) is the processor of a graphics card. </a:t>
            </a:r>
            <a:endParaRPr lang="en-US" dirty="0"/>
          </a:p>
        </p:txBody>
      </p:sp>
      <p:sp>
        <p:nvSpPr>
          <p:cNvPr id="4" name="Slide Number Placeholder 3"/>
          <p:cNvSpPr>
            <a:spLocks noGrp="1"/>
          </p:cNvSpPr>
          <p:nvPr>
            <p:ph type="sldNum" sz="quarter" idx="10"/>
          </p:nvPr>
        </p:nvSpPr>
        <p:spPr/>
        <p:txBody>
          <a:bodyPr/>
          <a:lstStyle/>
          <a:p>
            <a:fld id="{FA4ED06D-9C0F-452C-9C19-9BAF7B2C401E}" type="slidenum">
              <a:rPr lang="en-US" smtClean="0"/>
              <a:t>18</a:t>
            </a:fld>
            <a:endParaRPr lang="en-US"/>
          </a:p>
        </p:txBody>
      </p:sp>
    </p:spTree>
    <p:extLst>
      <p:ext uri="{BB962C8B-B14F-4D97-AF65-F5344CB8AC3E}">
        <p14:creationId xmlns:p14="http://schemas.microsoft.com/office/powerpoint/2010/main" val="104923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5570">
              <a:lnSpc>
                <a:spcPts val="1240"/>
              </a:lnSpc>
            </a:pPr>
            <a:fld id="{81D60167-4931-47E6-BA6A-407CBD079E47}" type="slidenum">
              <a:rPr lang="en-US" spc="-50" smtClean="0"/>
              <a:t>‹#›</a:t>
            </a:fld>
            <a:endParaRPr lang="en-US" spc="-50" dirty="0"/>
          </a:p>
        </p:txBody>
      </p:sp>
    </p:spTree>
    <p:extLst>
      <p:ext uri="{BB962C8B-B14F-4D97-AF65-F5344CB8AC3E}">
        <p14:creationId xmlns:p14="http://schemas.microsoft.com/office/powerpoint/2010/main" val="614686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5570">
              <a:lnSpc>
                <a:spcPts val="1240"/>
              </a:lnSpc>
            </a:pPr>
            <a:fld id="{81D60167-4931-47E6-BA6A-407CBD079E47}" type="slidenum">
              <a:rPr lang="en-US" spc="-50" smtClean="0"/>
              <a:t>‹#›</a:t>
            </a:fld>
            <a:endParaRPr lang="en-US" spc="-50" dirty="0"/>
          </a:p>
        </p:txBody>
      </p:sp>
    </p:spTree>
    <p:extLst>
      <p:ext uri="{BB962C8B-B14F-4D97-AF65-F5344CB8AC3E}">
        <p14:creationId xmlns:p14="http://schemas.microsoft.com/office/powerpoint/2010/main" val="2424839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5570">
              <a:lnSpc>
                <a:spcPts val="1240"/>
              </a:lnSpc>
            </a:pPr>
            <a:fld id="{81D60167-4931-47E6-BA6A-407CBD079E47}" type="slidenum">
              <a:rPr lang="en-US" spc="-50" smtClean="0"/>
              <a:t>‹#›</a:t>
            </a:fld>
            <a:endParaRPr lang="en-US" spc="-50" dirty="0"/>
          </a:p>
        </p:txBody>
      </p:sp>
    </p:spTree>
    <p:extLst>
      <p:ext uri="{BB962C8B-B14F-4D97-AF65-F5344CB8AC3E}">
        <p14:creationId xmlns:p14="http://schemas.microsoft.com/office/powerpoint/2010/main" val="3390805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5570">
              <a:lnSpc>
                <a:spcPts val="1240"/>
              </a:lnSpc>
            </a:pPr>
            <a:fld id="{81D60167-4931-47E6-BA6A-407CBD079E47}" type="slidenum">
              <a:rPr lang="en-US" spc="-50" smtClean="0"/>
              <a:t>‹#›</a:t>
            </a:fld>
            <a:endParaRPr lang="en-US" spc="-50" dirty="0"/>
          </a:p>
        </p:txBody>
      </p:sp>
    </p:spTree>
    <p:extLst>
      <p:ext uri="{BB962C8B-B14F-4D97-AF65-F5344CB8AC3E}">
        <p14:creationId xmlns:p14="http://schemas.microsoft.com/office/powerpoint/2010/main" val="235335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5570">
              <a:lnSpc>
                <a:spcPts val="1240"/>
              </a:lnSpc>
            </a:pPr>
            <a:fld id="{81D60167-4931-47E6-BA6A-407CBD079E47}" type="slidenum">
              <a:rPr lang="en-US" spc="-50" smtClean="0"/>
              <a:t>‹#›</a:t>
            </a:fld>
            <a:endParaRPr lang="en-US" spc="-50" dirty="0"/>
          </a:p>
        </p:txBody>
      </p:sp>
    </p:spTree>
    <p:extLst>
      <p:ext uri="{BB962C8B-B14F-4D97-AF65-F5344CB8AC3E}">
        <p14:creationId xmlns:p14="http://schemas.microsoft.com/office/powerpoint/2010/main" val="3040342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t>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115570">
              <a:lnSpc>
                <a:spcPts val="1240"/>
              </a:lnSpc>
            </a:pPr>
            <a:fld id="{81D60167-4931-47E6-BA6A-407CBD079E47}" type="slidenum">
              <a:rPr lang="en-US" spc="-50" smtClean="0"/>
              <a:t>‹#›</a:t>
            </a:fld>
            <a:endParaRPr lang="en-US" spc="-50" dirty="0"/>
          </a:p>
        </p:txBody>
      </p:sp>
    </p:spTree>
    <p:extLst>
      <p:ext uri="{BB962C8B-B14F-4D97-AF65-F5344CB8AC3E}">
        <p14:creationId xmlns:p14="http://schemas.microsoft.com/office/powerpoint/2010/main" val="427443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t>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115570">
              <a:lnSpc>
                <a:spcPts val="1240"/>
              </a:lnSpc>
            </a:pPr>
            <a:fld id="{81D60167-4931-47E6-BA6A-407CBD079E47}" type="slidenum">
              <a:rPr lang="en-US" spc="-50" smtClean="0"/>
              <a:t>‹#›</a:t>
            </a:fld>
            <a:endParaRPr lang="en-US" spc="-50" dirty="0"/>
          </a:p>
        </p:txBody>
      </p:sp>
    </p:spTree>
    <p:extLst>
      <p:ext uri="{BB962C8B-B14F-4D97-AF65-F5344CB8AC3E}">
        <p14:creationId xmlns:p14="http://schemas.microsoft.com/office/powerpoint/2010/main" val="626885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t>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115570">
              <a:lnSpc>
                <a:spcPts val="1240"/>
              </a:lnSpc>
            </a:pPr>
            <a:fld id="{81D60167-4931-47E6-BA6A-407CBD079E47}" type="slidenum">
              <a:rPr lang="en-US" spc="-50" smtClean="0"/>
              <a:t>‹#›</a:t>
            </a:fld>
            <a:endParaRPr lang="en-US" spc="-50" dirty="0"/>
          </a:p>
        </p:txBody>
      </p:sp>
    </p:spTree>
    <p:extLst>
      <p:ext uri="{BB962C8B-B14F-4D97-AF65-F5344CB8AC3E}">
        <p14:creationId xmlns:p14="http://schemas.microsoft.com/office/powerpoint/2010/main" val="1433769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115570">
              <a:lnSpc>
                <a:spcPts val="1240"/>
              </a:lnSpc>
            </a:pPr>
            <a:fld id="{81D60167-4931-47E6-BA6A-407CBD079E47}" type="slidenum">
              <a:rPr lang="en-US" spc="-50" smtClean="0"/>
              <a:t>‹#›</a:t>
            </a:fld>
            <a:endParaRPr lang="en-US" spc="-50" dirty="0"/>
          </a:p>
        </p:txBody>
      </p:sp>
    </p:spTree>
    <p:extLst>
      <p:ext uri="{BB962C8B-B14F-4D97-AF65-F5344CB8AC3E}">
        <p14:creationId xmlns:p14="http://schemas.microsoft.com/office/powerpoint/2010/main" val="2056346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115570">
              <a:lnSpc>
                <a:spcPts val="1240"/>
              </a:lnSpc>
            </a:pPr>
            <a:fld id="{81D60167-4931-47E6-BA6A-407CBD079E47}" type="slidenum">
              <a:rPr lang="en-US" spc="-50" smtClean="0"/>
              <a:t>‹#›</a:t>
            </a:fld>
            <a:endParaRPr lang="en-US" spc="-50" dirty="0"/>
          </a:p>
        </p:txBody>
      </p:sp>
    </p:spTree>
    <p:extLst>
      <p:ext uri="{BB962C8B-B14F-4D97-AF65-F5344CB8AC3E}">
        <p14:creationId xmlns:p14="http://schemas.microsoft.com/office/powerpoint/2010/main" val="2566000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115570">
              <a:lnSpc>
                <a:spcPts val="1240"/>
              </a:lnSpc>
            </a:pPr>
            <a:fld id="{81D60167-4931-47E6-BA6A-407CBD079E47}" type="slidenum">
              <a:rPr lang="en-US" spc="-50" smtClean="0"/>
              <a:t>‹#›</a:t>
            </a:fld>
            <a:endParaRPr lang="en-US" spc="-50" dirty="0"/>
          </a:p>
        </p:txBody>
      </p:sp>
    </p:spTree>
    <p:extLst>
      <p:ext uri="{BB962C8B-B14F-4D97-AF65-F5344CB8AC3E}">
        <p14:creationId xmlns:p14="http://schemas.microsoft.com/office/powerpoint/2010/main" val="2724189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t>1/1/2025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115570">
              <a:lnSpc>
                <a:spcPts val="1240"/>
              </a:lnSpc>
            </a:pPr>
            <a:fld id="{81D60167-4931-47E6-BA6A-407CBD079E47}" type="slidenum">
              <a:rPr lang="en-US" spc="-50" smtClean="0"/>
              <a:t>‹#›</a:t>
            </a:fld>
            <a:endParaRPr lang="en-US" spc="-50" dirty="0"/>
          </a:p>
        </p:txBody>
      </p:sp>
    </p:spTree>
    <p:extLst>
      <p:ext uri="{BB962C8B-B14F-4D97-AF65-F5344CB8AC3E}">
        <p14:creationId xmlns:p14="http://schemas.microsoft.com/office/powerpoint/2010/main" val="37814114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1.jpg"/></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jpg"/><Relationship Id="rId4" Type="http://schemas.openxmlformats.org/officeDocument/2006/relationships/image" Target="../media/image2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9.jpg"/><Relationship Id="rId4" Type="http://schemas.openxmlformats.org/officeDocument/2006/relationships/image" Target="../media/image28.jpg"/></Relationships>
</file>

<file path=ppt/slides/_rels/slide21.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32.jpg"/><Relationship Id="rId4" Type="http://schemas.openxmlformats.org/officeDocument/2006/relationships/image" Target="../media/image31.jpg"/></Relationships>
</file>

<file path=ppt/slides/_rels/slide22.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35.jpg"/><Relationship Id="rId4" Type="http://schemas.openxmlformats.org/officeDocument/2006/relationships/image" Target="../media/image3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jpg"/><Relationship Id="rId5" Type="http://schemas.openxmlformats.org/officeDocument/2006/relationships/image" Target="../media/image48.jpg"/><Relationship Id="rId4" Type="http://schemas.openxmlformats.org/officeDocument/2006/relationships/image" Target="../media/image47.png"/></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jp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pytorch.org/"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56.jp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jpg"/><Relationship Id="rId1" Type="http://schemas.openxmlformats.org/officeDocument/2006/relationships/slideLayout" Target="../slideLayouts/slideLayout2.xml"/><Relationship Id="rId5" Type="http://schemas.openxmlformats.org/officeDocument/2006/relationships/image" Target="../media/image61.jpg"/><Relationship Id="rId4" Type="http://schemas.openxmlformats.org/officeDocument/2006/relationships/image" Target="../media/image60.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jpg"/><Relationship Id="rId1" Type="http://schemas.openxmlformats.org/officeDocument/2006/relationships/slideLayout" Target="../slideLayouts/slideLayout2.xml"/><Relationship Id="rId4" Type="http://schemas.openxmlformats.org/officeDocument/2006/relationships/image" Target="../media/image64.jpg"/></Relationships>
</file>

<file path=ppt/slides/_rels/slide47.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jpg"/><Relationship Id="rId1" Type="http://schemas.openxmlformats.org/officeDocument/2006/relationships/slideLayout" Target="../slideLayouts/slideLayout6.xml"/><Relationship Id="rId6" Type="http://schemas.openxmlformats.org/officeDocument/2006/relationships/image" Target="../media/image69.jpg"/><Relationship Id="rId5" Type="http://schemas.openxmlformats.org/officeDocument/2006/relationships/image" Target="../media/image68.jpg"/><Relationship Id="rId4" Type="http://schemas.openxmlformats.org/officeDocument/2006/relationships/image" Target="../media/image6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hyperlink" Target="https://realpython.com/python3-object-oriented-programm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2.jp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4.jp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5.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81.jp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hyperlink" Target="https://www.analyticsvidhya.com/blog/2018/02/pytorch-tutorial/"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033156" y="6418494"/>
            <a:ext cx="5265154" cy="415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050" dirty="0">
                <a:solidFill>
                  <a:schemeClr val="bg1"/>
                </a:solidFill>
              </a:rPr>
              <a:t>AI/ML Professional Training Program: INNOQUEST COHORT-1</a:t>
            </a:r>
          </a:p>
          <a:p>
            <a:pPr algn="ctr"/>
            <a:r>
              <a:rPr lang="en-US" sz="1050" dirty="0">
                <a:solidFill>
                  <a:schemeClr val="bg1"/>
                </a:solidFill>
              </a:rPr>
              <a:t>Instructor: </a:t>
            </a:r>
            <a:r>
              <a:rPr lang="en-US" sz="1050" dirty="0" smtClean="0">
                <a:solidFill>
                  <a:schemeClr val="bg1"/>
                </a:solidFill>
              </a:rPr>
              <a:t>Salma Asif</a:t>
            </a:r>
            <a:endParaRPr lang="en-US" sz="1050" dirty="0">
              <a:solidFill>
                <a:schemeClr val="bg1"/>
              </a:solidFill>
            </a:endParaRPr>
          </a:p>
        </p:txBody>
      </p:sp>
      <p:sp>
        <p:nvSpPr>
          <p:cNvPr id="2" name="Title 1"/>
          <p:cNvSpPr>
            <a:spLocks noGrp="1"/>
          </p:cNvSpPr>
          <p:nvPr>
            <p:ph type="ctrTitle"/>
          </p:nvPr>
        </p:nvSpPr>
        <p:spPr>
          <a:xfrm>
            <a:off x="0" y="224326"/>
            <a:ext cx="9331466" cy="1529072"/>
          </a:xfrm>
        </p:spPr>
        <p:txBody>
          <a:bodyPr>
            <a:noAutofit/>
          </a:bodyPr>
          <a:lstStyle/>
          <a:p>
            <a:r>
              <a:rPr lang="en-US" sz="2700" b="1" dirty="0">
                <a:latin typeface="Times New Roman" panose="02020603050405020304" pitchFamily="18" charset="0"/>
                <a:cs typeface="Times New Roman" panose="02020603050405020304" pitchFamily="18" charset="0"/>
              </a:rPr>
              <a:t>AI/ML Professional Training Program: </a:t>
            </a:r>
            <a:br>
              <a:rPr lang="en-US" sz="2700" b="1"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INNOQUEST Cohort-1</a:t>
            </a:r>
            <a:endParaRPr lang="en-CA" sz="15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43000" y="2456892"/>
            <a:ext cx="6777372" cy="3410508"/>
          </a:xfrm>
          <a:prstGeom prst="rect">
            <a:avLst/>
          </a:prstGeom>
        </p:spPr>
        <p:txBody>
          <a:bodyPr>
            <a:normAutofit fontScale="85000" lnSpcReduction="20000"/>
          </a:bodyPr>
          <a:lstStyle/>
          <a:p>
            <a:endParaRPr lang="en-US" sz="3225" b="1" dirty="0">
              <a:solidFill>
                <a:schemeClr val="tx1"/>
              </a:solidFill>
              <a:latin typeface="Times New Roman" panose="02020603050405020304" pitchFamily="18" charset="0"/>
              <a:cs typeface="Times New Roman" panose="02020603050405020304" pitchFamily="18" charset="0"/>
            </a:endParaRPr>
          </a:p>
          <a:p>
            <a:r>
              <a:rPr lang="en-US" sz="3225" b="1" dirty="0">
                <a:solidFill>
                  <a:schemeClr val="tx1"/>
                </a:solidFill>
                <a:latin typeface="Times New Roman" panose="02020603050405020304" pitchFamily="18" charset="0"/>
                <a:cs typeface="Times New Roman" panose="02020603050405020304" pitchFamily="18" charset="0"/>
              </a:rPr>
              <a:t>Instructor</a:t>
            </a:r>
          </a:p>
          <a:p>
            <a:endParaRPr lang="en-US" sz="3225" b="1" dirty="0">
              <a:solidFill>
                <a:schemeClr val="tx1"/>
              </a:solidFill>
              <a:latin typeface="Times New Roman" panose="02020603050405020304" pitchFamily="18" charset="0"/>
              <a:cs typeface="Times New Roman" panose="02020603050405020304" pitchFamily="18" charset="0"/>
            </a:endParaRPr>
          </a:p>
          <a:p>
            <a:r>
              <a:rPr lang="en-CA" sz="3225" b="1" dirty="0" smtClean="0">
                <a:solidFill>
                  <a:schemeClr val="accent1">
                    <a:lumMod val="50000"/>
                  </a:schemeClr>
                </a:solidFill>
                <a:latin typeface="Times New Roman" panose="02020603050405020304" pitchFamily="18" charset="0"/>
                <a:cs typeface="Times New Roman" panose="02020603050405020304" pitchFamily="18" charset="0"/>
              </a:rPr>
              <a:t>Salma Asif</a:t>
            </a:r>
            <a:endParaRPr lang="en-CA" sz="3225" b="1" dirty="0">
              <a:solidFill>
                <a:schemeClr val="accent1">
                  <a:lumMod val="50000"/>
                </a:schemeClr>
              </a:solidFill>
              <a:latin typeface="Times New Roman" panose="02020603050405020304" pitchFamily="18" charset="0"/>
              <a:cs typeface="Times New Roman" panose="02020603050405020304" pitchFamily="18" charset="0"/>
            </a:endParaRPr>
          </a:p>
          <a:p>
            <a:endParaRPr lang="en-CA" sz="2250" dirty="0">
              <a:solidFill>
                <a:schemeClr val="tx1"/>
              </a:solidFill>
              <a:latin typeface="Times New Roman" panose="02020603050405020304" pitchFamily="18" charset="0"/>
              <a:cs typeface="Times New Roman" panose="02020603050405020304" pitchFamily="18" charset="0"/>
            </a:endParaRPr>
          </a:p>
          <a:p>
            <a:r>
              <a:rPr lang="en-CA" sz="2250" dirty="0">
                <a:solidFill>
                  <a:schemeClr val="tx1"/>
                </a:solidFill>
                <a:latin typeface="Times New Roman" panose="02020603050405020304" pitchFamily="18" charset="0"/>
                <a:cs typeface="Times New Roman" panose="02020603050405020304" pitchFamily="18" charset="0"/>
              </a:rPr>
              <a:t>Department of Computer </a:t>
            </a:r>
            <a:r>
              <a:rPr lang="en-CA" sz="2250" dirty="0" smtClean="0">
                <a:solidFill>
                  <a:schemeClr val="tx1"/>
                </a:solidFill>
                <a:latin typeface="Times New Roman" panose="02020603050405020304" pitchFamily="18" charset="0"/>
                <a:cs typeface="Times New Roman" panose="02020603050405020304" pitchFamily="18" charset="0"/>
              </a:rPr>
              <a:t>Science</a:t>
            </a:r>
            <a:endParaRPr lang="en-CA" sz="3225" b="1" u="sng" dirty="0">
              <a:solidFill>
                <a:schemeClr val="accent4"/>
              </a:solidFill>
              <a:latin typeface="Times New Roman" panose="02020603050405020304" pitchFamily="18" charset="0"/>
              <a:cs typeface="Times New Roman" panose="02020603050405020304" pitchFamily="18" charset="0"/>
            </a:endParaRPr>
          </a:p>
          <a:p>
            <a:r>
              <a:rPr lang="en-US" sz="2925" b="1" dirty="0" smtClean="0">
                <a:solidFill>
                  <a:schemeClr val="tx1"/>
                </a:solidFill>
                <a:latin typeface="Times New Roman" panose="02020603050405020304" pitchFamily="18" charset="0"/>
                <a:cs typeface="Times New Roman" panose="02020603050405020304" pitchFamily="18" charset="0"/>
              </a:rPr>
              <a:t>FAST </a:t>
            </a:r>
            <a:r>
              <a:rPr lang="en-US" sz="2925" b="1" dirty="0">
                <a:solidFill>
                  <a:schemeClr val="tx1"/>
                </a:solidFill>
                <a:latin typeface="Times New Roman" panose="02020603050405020304" pitchFamily="18" charset="0"/>
                <a:cs typeface="Times New Roman" panose="02020603050405020304" pitchFamily="18" charset="0"/>
              </a:rPr>
              <a:t>National University of Computer and Emerging Sciences</a:t>
            </a:r>
            <a:endParaRPr lang="en-CA" sz="2925" b="1" dirty="0">
              <a:solidFill>
                <a:schemeClr val="tx1"/>
              </a:solidFill>
              <a:latin typeface="Times New Roman" panose="02020603050405020304" pitchFamily="18" charset="0"/>
              <a:cs typeface="Times New Roman" panose="02020603050405020304" pitchFamily="18" charset="0"/>
            </a:endParaRPr>
          </a:p>
          <a:p>
            <a:r>
              <a:rPr lang="en-US" sz="3000" b="1" dirty="0">
                <a:solidFill>
                  <a:schemeClr val="tx1"/>
                </a:solidFill>
                <a:latin typeface="Times New Roman" panose="02020603050405020304" pitchFamily="18" charset="0"/>
                <a:cs typeface="Times New Roman" panose="02020603050405020304" pitchFamily="18" charset="0"/>
              </a:rPr>
              <a:t> </a:t>
            </a:r>
          </a:p>
        </p:txBody>
      </p:sp>
      <p:sp>
        <p:nvSpPr>
          <p:cNvPr id="7" name="Slide Number Placeholder 3"/>
          <p:cNvSpPr txBox="1">
            <a:spLocks/>
          </p:cNvSpPr>
          <p:nvPr/>
        </p:nvSpPr>
        <p:spPr>
          <a:xfrm>
            <a:off x="35496" y="890718"/>
            <a:ext cx="303941" cy="382169"/>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sz="900" dirty="0"/>
              <a:t>1</a:t>
            </a:r>
          </a:p>
        </p:txBody>
      </p:sp>
    </p:spTree>
    <p:extLst>
      <p:ext uri="{BB962C8B-B14F-4D97-AF65-F5344CB8AC3E}">
        <p14:creationId xmlns:p14="http://schemas.microsoft.com/office/powerpoint/2010/main" val="22388892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87192" y="461899"/>
            <a:ext cx="3772535" cy="696595"/>
          </a:xfrm>
          <a:prstGeom prst="rect">
            <a:avLst/>
          </a:prstGeom>
        </p:spPr>
        <p:txBody>
          <a:bodyPr vert="horz" wrap="square" lIns="0" tIns="13335" rIns="0" bIns="0" rtlCol="0">
            <a:spAutoFit/>
          </a:bodyPr>
          <a:lstStyle/>
          <a:p>
            <a:pPr marL="12700">
              <a:lnSpc>
                <a:spcPct val="100000"/>
              </a:lnSpc>
              <a:spcBef>
                <a:spcPts val="105"/>
              </a:spcBef>
            </a:pPr>
            <a:r>
              <a:rPr dirty="0"/>
              <a:t>Creating</a:t>
            </a:r>
            <a:r>
              <a:rPr spc="-195" dirty="0"/>
              <a:t> </a:t>
            </a:r>
            <a:r>
              <a:rPr spc="-45" dirty="0"/>
              <a:t>Tensors</a:t>
            </a: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10</a:t>
            </a:fld>
            <a:endParaRPr spc="-25" dirty="0"/>
          </a:p>
        </p:txBody>
      </p:sp>
      <p:grpSp>
        <p:nvGrpSpPr>
          <p:cNvPr id="3" name="object 3"/>
          <p:cNvGrpSpPr/>
          <p:nvPr/>
        </p:nvGrpSpPr>
        <p:grpSpPr>
          <a:xfrm>
            <a:off x="153923" y="1743455"/>
            <a:ext cx="8994775" cy="3609340"/>
            <a:chOff x="153923" y="1743455"/>
            <a:chExt cx="8994775" cy="3609340"/>
          </a:xfrm>
        </p:grpSpPr>
        <p:pic>
          <p:nvPicPr>
            <p:cNvPr id="4" name="object 4"/>
            <p:cNvPicPr/>
            <p:nvPr/>
          </p:nvPicPr>
          <p:blipFill>
            <a:blip r:embed="rId3" cstate="print"/>
            <a:stretch>
              <a:fillRect/>
            </a:stretch>
          </p:blipFill>
          <p:spPr>
            <a:xfrm>
              <a:off x="201606" y="1821945"/>
              <a:ext cx="8863793" cy="3474968"/>
            </a:xfrm>
            <a:prstGeom prst="rect">
              <a:avLst/>
            </a:prstGeom>
          </p:spPr>
        </p:pic>
        <p:sp>
          <p:nvSpPr>
            <p:cNvPr id="5" name="object 5"/>
            <p:cNvSpPr/>
            <p:nvPr/>
          </p:nvSpPr>
          <p:spPr>
            <a:xfrm>
              <a:off x="158495" y="1748027"/>
              <a:ext cx="8985885" cy="3599815"/>
            </a:xfrm>
            <a:custGeom>
              <a:avLst/>
              <a:gdLst/>
              <a:ahLst/>
              <a:cxnLst/>
              <a:rect l="l" t="t" r="r" b="b"/>
              <a:pathLst>
                <a:path w="8985885" h="3599815">
                  <a:moveTo>
                    <a:pt x="8985504" y="0"/>
                  </a:moveTo>
                  <a:lnTo>
                    <a:pt x="0" y="0"/>
                  </a:lnTo>
                  <a:lnTo>
                    <a:pt x="0" y="3599688"/>
                  </a:lnTo>
                  <a:lnTo>
                    <a:pt x="8985504" y="3599688"/>
                  </a:lnTo>
                </a:path>
              </a:pathLst>
            </a:custGeom>
            <a:ln w="9144">
              <a:solidFill>
                <a:srgbClr val="000000"/>
              </a:solidFill>
            </a:ln>
          </p:spPr>
          <p:txBody>
            <a:bodyPr wrap="square" lIns="0" tIns="0" rIns="0" bIns="0" rtlCol="0"/>
            <a:lstStyle/>
            <a:p>
              <a:endParaRPr/>
            </a:p>
          </p:txBody>
        </p:sp>
      </p:grpSp>
      <p:grpSp>
        <p:nvGrpSpPr>
          <p:cNvPr id="6" name="object 6"/>
          <p:cNvGrpSpPr/>
          <p:nvPr/>
        </p:nvGrpSpPr>
        <p:grpSpPr>
          <a:xfrm>
            <a:off x="153923" y="1133855"/>
            <a:ext cx="1932939" cy="466725"/>
            <a:chOff x="153923" y="1133855"/>
            <a:chExt cx="1932939" cy="466725"/>
          </a:xfrm>
        </p:grpSpPr>
        <p:pic>
          <p:nvPicPr>
            <p:cNvPr id="7" name="object 7"/>
            <p:cNvPicPr/>
            <p:nvPr/>
          </p:nvPicPr>
          <p:blipFill>
            <a:blip r:embed="rId4" cstate="print"/>
            <a:stretch>
              <a:fillRect/>
            </a:stretch>
          </p:blipFill>
          <p:spPr>
            <a:xfrm>
              <a:off x="163067" y="1142999"/>
              <a:ext cx="1914144" cy="448055"/>
            </a:xfrm>
            <a:prstGeom prst="rect">
              <a:avLst/>
            </a:prstGeom>
          </p:spPr>
        </p:pic>
        <p:sp>
          <p:nvSpPr>
            <p:cNvPr id="8" name="object 8"/>
            <p:cNvSpPr/>
            <p:nvPr/>
          </p:nvSpPr>
          <p:spPr>
            <a:xfrm>
              <a:off x="158495" y="1138427"/>
              <a:ext cx="1923414" cy="457200"/>
            </a:xfrm>
            <a:custGeom>
              <a:avLst/>
              <a:gdLst/>
              <a:ahLst/>
              <a:cxnLst/>
              <a:rect l="l" t="t" r="r" b="b"/>
              <a:pathLst>
                <a:path w="1923414" h="457200">
                  <a:moveTo>
                    <a:pt x="0" y="457200"/>
                  </a:moveTo>
                  <a:lnTo>
                    <a:pt x="1923288" y="457200"/>
                  </a:lnTo>
                  <a:lnTo>
                    <a:pt x="1923288" y="0"/>
                  </a:lnTo>
                  <a:lnTo>
                    <a:pt x="0" y="0"/>
                  </a:lnTo>
                  <a:lnTo>
                    <a:pt x="0" y="457200"/>
                  </a:lnTo>
                  <a:close/>
                </a:path>
              </a:pathLst>
            </a:custGeom>
            <a:ln w="9144">
              <a:solidFill>
                <a:srgbClr val="000000"/>
              </a:solidFill>
            </a:ln>
          </p:spPr>
          <p:txBody>
            <a:bodyPr wrap="square" lIns="0" tIns="0" rIns="0" bIns="0" rtlCol="0"/>
            <a:lstStyle/>
            <a:p>
              <a:endParaRPr/>
            </a:p>
          </p:txBody>
        </p:sp>
      </p:grpSp>
      <p:sp>
        <p:nvSpPr>
          <p:cNvPr id="10" name="TextBox 9"/>
          <p:cNvSpPr txBox="1"/>
          <p:nvPr/>
        </p:nvSpPr>
        <p:spPr>
          <a:xfrm>
            <a:off x="2033156" y="6418494"/>
            <a:ext cx="5265154" cy="415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050" dirty="0">
                <a:solidFill>
                  <a:schemeClr val="bg1"/>
                </a:solidFill>
              </a:rPr>
              <a:t>AI/ML Professional Training Program: INNOQUEST COHORT-1</a:t>
            </a:r>
          </a:p>
          <a:p>
            <a:pPr algn="ctr"/>
            <a:r>
              <a:rPr lang="en-US" sz="1050" dirty="0">
                <a:solidFill>
                  <a:schemeClr val="bg1"/>
                </a:solidFill>
              </a:rPr>
              <a:t>Instructor: </a:t>
            </a:r>
            <a:r>
              <a:rPr lang="en-US" sz="1050" dirty="0" smtClean="0">
                <a:solidFill>
                  <a:schemeClr val="bg1"/>
                </a:solidFill>
              </a:rPr>
              <a:t>Salma Asif</a:t>
            </a:r>
            <a:endParaRPr lang="en-US" sz="1050"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87192" y="461899"/>
            <a:ext cx="3772535" cy="696595"/>
          </a:xfrm>
          <a:prstGeom prst="rect">
            <a:avLst/>
          </a:prstGeom>
        </p:spPr>
        <p:txBody>
          <a:bodyPr vert="horz" wrap="square" lIns="0" tIns="13335" rIns="0" bIns="0" rtlCol="0">
            <a:spAutoFit/>
          </a:bodyPr>
          <a:lstStyle/>
          <a:p>
            <a:pPr marL="12700">
              <a:lnSpc>
                <a:spcPct val="100000"/>
              </a:lnSpc>
              <a:spcBef>
                <a:spcPts val="105"/>
              </a:spcBef>
            </a:pPr>
            <a:r>
              <a:rPr dirty="0"/>
              <a:t>Creating</a:t>
            </a:r>
            <a:r>
              <a:rPr spc="-195" dirty="0"/>
              <a:t> </a:t>
            </a:r>
            <a:r>
              <a:rPr spc="-45" dirty="0"/>
              <a:t>Tensors</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11</a:t>
            </a:fld>
            <a:endParaRPr spc="-25" dirty="0"/>
          </a:p>
        </p:txBody>
      </p:sp>
      <p:grpSp>
        <p:nvGrpSpPr>
          <p:cNvPr id="3" name="object 3"/>
          <p:cNvGrpSpPr/>
          <p:nvPr/>
        </p:nvGrpSpPr>
        <p:grpSpPr>
          <a:xfrm>
            <a:off x="448055" y="1591055"/>
            <a:ext cx="8444865" cy="4006850"/>
            <a:chOff x="448055" y="1591055"/>
            <a:chExt cx="8444865" cy="4006850"/>
          </a:xfrm>
        </p:grpSpPr>
        <p:pic>
          <p:nvPicPr>
            <p:cNvPr id="4" name="object 4"/>
            <p:cNvPicPr/>
            <p:nvPr/>
          </p:nvPicPr>
          <p:blipFill>
            <a:blip r:embed="rId2" cstate="print"/>
            <a:stretch>
              <a:fillRect/>
            </a:stretch>
          </p:blipFill>
          <p:spPr>
            <a:xfrm>
              <a:off x="486205" y="1643708"/>
              <a:ext cx="8339178" cy="3886787"/>
            </a:xfrm>
            <a:prstGeom prst="rect">
              <a:avLst/>
            </a:prstGeom>
          </p:spPr>
        </p:pic>
        <p:sp>
          <p:nvSpPr>
            <p:cNvPr id="5" name="object 5"/>
            <p:cNvSpPr/>
            <p:nvPr/>
          </p:nvSpPr>
          <p:spPr>
            <a:xfrm>
              <a:off x="452627" y="1595627"/>
              <a:ext cx="8435340" cy="3997960"/>
            </a:xfrm>
            <a:custGeom>
              <a:avLst/>
              <a:gdLst/>
              <a:ahLst/>
              <a:cxnLst/>
              <a:rect l="l" t="t" r="r" b="b"/>
              <a:pathLst>
                <a:path w="8435340" h="3997960">
                  <a:moveTo>
                    <a:pt x="0" y="3997452"/>
                  </a:moveTo>
                  <a:lnTo>
                    <a:pt x="8435340" y="3997452"/>
                  </a:lnTo>
                  <a:lnTo>
                    <a:pt x="8435340" y="0"/>
                  </a:lnTo>
                  <a:lnTo>
                    <a:pt x="0" y="0"/>
                  </a:lnTo>
                  <a:lnTo>
                    <a:pt x="0" y="3997452"/>
                  </a:lnTo>
                  <a:close/>
                </a:path>
              </a:pathLst>
            </a:custGeom>
            <a:ln w="9143">
              <a:solidFill>
                <a:srgbClr val="000000"/>
              </a:solidFill>
            </a:ln>
          </p:spPr>
          <p:txBody>
            <a:bodyPr wrap="square" lIns="0" tIns="0" rIns="0" bIns="0" rtlCol="0"/>
            <a:lstStyle/>
            <a:p>
              <a:endParaRPr/>
            </a:p>
          </p:txBody>
        </p:sp>
      </p:grpSp>
      <p:sp>
        <p:nvSpPr>
          <p:cNvPr id="7" name="TextBox 6"/>
          <p:cNvSpPr txBox="1"/>
          <p:nvPr/>
        </p:nvSpPr>
        <p:spPr>
          <a:xfrm>
            <a:off x="2033156" y="6418494"/>
            <a:ext cx="5265154" cy="415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050" dirty="0">
                <a:solidFill>
                  <a:schemeClr val="bg1"/>
                </a:solidFill>
              </a:rPr>
              <a:t>AI/ML Professional Training Program: INNOQUEST COHORT-1</a:t>
            </a:r>
          </a:p>
          <a:p>
            <a:pPr algn="ctr"/>
            <a:r>
              <a:rPr lang="en-US" sz="1050" dirty="0">
                <a:solidFill>
                  <a:schemeClr val="bg1"/>
                </a:solidFill>
              </a:rPr>
              <a:t>Instructor: </a:t>
            </a:r>
            <a:r>
              <a:rPr lang="en-US" sz="1050" dirty="0" smtClean="0">
                <a:solidFill>
                  <a:schemeClr val="bg1"/>
                </a:solidFill>
              </a:rPr>
              <a:t>Salma Asif</a:t>
            </a:r>
            <a:endParaRPr lang="en-US" sz="1050"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47469" y="461899"/>
            <a:ext cx="5449570" cy="696595"/>
          </a:xfrm>
          <a:prstGeom prst="rect">
            <a:avLst/>
          </a:prstGeom>
        </p:spPr>
        <p:txBody>
          <a:bodyPr vert="horz" wrap="square" lIns="0" tIns="13335" rIns="0" bIns="0" rtlCol="0">
            <a:spAutoFit/>
          </a:bodyPr>
          <a:lstStyle/>
          <a:p>
            <a:pPr marL="12700">
              <a:lnSpc>
                <a:spcPct val="100000"/>
              </a:lnSpc>
              <a:spcBef>
                <a:spcPts val="105"/>
              </a:spcBef>
            </a:pPr>
            <a:r>
              <a:rPr dirty="0"/>
              <a:t>Getting</a:t>
            </a:r>
            <a:r>
              <a:rPr spc="-55" dirty="0"/>
              <a:t> </a:t>
            </a:r>
            <a:r>
              <a:rPr dirty="0"/>
              <a:t>Shape</a:t>
            </a:r>
            <a:r>
              <a:rPr spc="-65" dirty="0"/>
              <a:t> </a:t>
            </a:r>
            <a:r>
              <a:rPr dirty="0"/>
              <a:t>of</a:t>
            </a:r>
            <a:r>
              <a:rPr spc="-55" dirty="0"/>
              <a:t> </a:t>
            </a:r>
            <a:r>
              <a:rPr spc="-45" dirty="0"/>
              <a:t>Tensor</a:t>
            </a: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12</a:t>
            </a:fld>
            <a:endParaRPr spc="-25" dirty="0"/>
          </a:p>
        </p:txBody>
      </p:sp>
      <p:grpSp>
        <p:nvGrpSpPr>
          <p:cNvPr id="3" name="object 3"/>
          <p:cNvGrpSpPr/>
          <p:nvPr/>
        </p:nvGrpSpPr>
        <p:grpSpPr>
          <a:xfrm>
            <a:off x="676655" y="2104644"/>
            <a:ext cx="7787640" cy="861060"/>
            <a:chOff x="676655" y="2104644"/>
            <a:chExt cx="7787640" cy="861060"/>
          </a:xfrm>
        </p:grpSpPr>
        <p:pic>
          <p:nvPicPr>
            <p:cNvPr id="4" name="object 4"/>
            <p:cNvPicPr/>
            <p:nvPr/>
          </p:nvPicPr>
          <p:blipFill>
            <a:blip r:embed="rId3" cstate="print"/>
            <a:stretch>
              <a:fillRect/>
            </a:stretch>
          </p:blipFill>
          <p:spPr>
            <a:xfrm>
              <a:off x="685799" y="2113788"/>
              <a:ext cx="7769352" cy="842772"/>
            </a:xfrm>
            <a:prstGeom prst="rect">
              <a:avLst/>
            </a:prstGeom>
          </p:spPr>
        </p:pic>
        <p:sp>
          <p:nvSpPr>
            <p:cNvPr id="5" name="object 5"/>
            <p:cNvSpPr/>
            <p:nvPr/>
          </p:nvSpPr>
          <p:spPr>
            <a:xfrm>
              <a:off x="681227" y="2109216"/>
              <a:ext cx="7778750" cy="852169"/>
            </a:xfrm>
            <a:custGeom>
              <a:avLst/>
              <a:gdLst/>
              <a:ahLst/>
              <a:cxnLst/>
              <a:rect l="l" t="t" r="r" b="b"/>
              <a:pathLst>
                <a:path w="7778750" h="852169">
                  <a:moveTo>
                    <a:pt x="0" y="851915"/>
                  </a:moveTo>
                  <a:lnTo>
                    <a:pt x="7778496" y="851915"/>
                  </a:lnTo>
                  <a:lnTo>
                    <a:pt x="7778496" y="0"/>
                  </a:lnTo>
                  <a:lnTo>
                    <a:pt x="0" y="0"/>
                  </a:lnTo>
                  <a:lnTo>
                    <a:pt x="0" y="851915"/>
                  </a:lnTo>
                  <a:close/>
                </a:path>
              </a:pathLst>
            </a:custGeom>
            <a:ln w="9144">
              <a:solidFill>
                <a:srgbClr val="000000"/>
              </a:solidFill>
            </a:ln>
          </p:spPr>
          <p:txBody>
            <a:bodyPr wrap="square" lIns="0" tIns="0" rIns="0" bIns="0" rtlCol="0"/>
            <a:lstStyle/>
            <a:p>
              <a:endParaRPr/>
            </a:p>
          </p:txBody>
        </p:sp>
      </p:grpSp>
      <p:grpSp>
        <p:nvGrpSpPr>
          <p:cNvPr id="6" name="object 6"/>
          <p:cNvGrpSpPr/>
          <p:nvPr/>
        </p:nvGrpSpPr>
        <p:grpSpPr>
          <a:xfrm>
            <a:off x="448055" y="4011167"/>
            <a:ext cx="8106409" cy="875030"/>
            <a:chOff x="448055" y="4011167"/>
            <a:chExt cx="8106409" cy="875030"/>
          </a:xfrm>
        </p:grpSpPr>
        <p:pic>
          <p:nvPicPr>
            <p:cNvPr id="7" name="object 7"/>
            <p:cNvPicPr/>
            <p:nvPr/>
          </p:nvPicPr>
          <p:blipFill>
            <a:blip r:embed="rId4" cstate="print"/>
            <a:stretch>
              <a:fillRect/>
            </a:stretch>
          </p:blipFill>
          <p:spPr>
            <a:xfrm>
              <a:off x="457199" y="4020311"/>
              <a:ext cx="8087868" cy="856488"/>
            </a:xfrm>
            <a:prstGeom prst="rect">
              <a:avLst/>
            </a:prstGeom>
          </p:spPr>
        </p:pic>
        <p:sp>
          <p:nvSpPr>
            <p:cNvPr id="8" name="object 8"/>
            <p:cNvSpPr/>
            <p:nvPr/>
          </p:nvSpPr>
          <p:spPr>
            <a:xfrm>
              <a:off x="452627" y="4015739"/>
              <a:ext cx="8097520" cy="866140"/>
            </a:xfrm>
            <a:custGeom>
              <a:avLst/>
              <a:gdLst/>
              <a:ahLst/>
              <a:cxnLst/>
              <a:rect l="l" t="t" r="r" b="b"/>
              <a:pathLst>
                <a:path w="8097520" h="866139">
                  <a:moveTo>
                    <a:pt x="0" y="865631"/>
                  </a:moveTo>
                  <a:lnTo>
                    <a:pt x="8097011" y="865631"/>
                  </a:lnTo>
                  <a:lnTo>
                    <a:pt x="8097011" y="0"/>
                  </a:lnTo>
                  <a:lnTo>
                    <a:pt x="0" y="0"/>
                  </a:lnTo>
                  <a:lnTo>
                    <a:pt x="0" y="865631"/>
                  </a:lnTo>
                  <a:close/>
                </a:path>
              </a:pathLst>
            </a:custGeom>
            <a:ln w="9144">
              <a:solidFill>
                <a:srgbClr val="000000"/>
              </a:solidFill>
            </a:ln>
          </p:spPr>
          <p:txBody>
            <a:bodyPr wrap="square" lIns="0" tIns="0" rIns="0" bIns="0" rtlCol="0"/>
            <a:lstStyle/>
            <a:p>
              <a:endParaRPr/>
            </a:p>
          </p:txBody>
        </p:sp>
      </p:grpSp>
      <p:sp>
        <p:nvSpPr>
          <p:cNvPr id="10" name="TextBox 9"/>
          <p:cNvSpPr txBox="1"/>
          <p:nvPr/>
        </p:nvSpPr>
        <p:spPr>
          <a:xfrm>
            <a:off x="2033156" y="6418494"/>
            <a:ext cx="5265154" cy="415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050" dirty="0">
                <a:solidFill>
                  <a:schemeClr val="bg1"/>
                </a:solidFill>
              </a:rPr>
              <a:t>AI/ML Professional Training Program: INNOQUEST COHORT-1</a:t>
            </a:r>
          </a:p>
          <a:p>
            <a:pPr algn="ctr"/>
            <a:r>
              <a:rPr lang="en-US" sz="1050" dirty="0">
                <a:solidFill>
                  <a:schemeClr val="bg1"/>
                </a:solidFill>
              </a:rPr>
              <a:t>Instructor: </a:t>
            </a:r>
            <a:r>
              <a:rPr lang="en-US" sz="1050" dirty="0" smtClean="0">
                <a:solidFill>
                  <a:schemeClr val="bg1"/>
                </a:solidFill>
              </a:rPr>
              <a:t>Salma Asif</a:t>
            </a:r>
            <a:endParaRPr lang="en-US" sz="1050"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50115"/>
            <a:ext cx="7886700" cy="1325563"/>
          </a:xfrm>
          <a:prstGeom prst="rect">
            <a:avLst/>
          </a:prstGeom>
        </p:spPr>
        <p:txBody>
          <a:bodyPr vert="horz" wrap="square" lIns="0" tIns="440436" rIns="0" bIns="0" rtlCol="0">
            <a:spAutoFit/>
          </a:bodyPr>
          <a:lstStyle/>
          <a:p>
            <a:pPr marL="1811655">
              <a:lnSpc>
                <a:spcPct val="100000"/>
              </a:lnSpc>
              <a:spcBef>
                <a:spcPts val="105"/>
              </a:spcBef>
            </a:pPr>
            <a:r>
              <a:rPr spc="-10" dirty="0"/>
              <a:t>Reshaping</a:t>
            </a:r>
            <a:r>
              <a:rPr spc="-100" dirty="0"/>
              <a:t> </a:t>
            </a:r>
            <a:r>
              <a:rPr dirty="0"/>
              <a:t>a</a:t>
            </a:r>
            <a:r>
              <a:rPr spc="-80" dirty="0"/>
              <a:t> </a:t>
            </a:r>
            <a:r>
              <a:rPr spc="-35" dirty="0"/>
              <a:t>Tensor</a:t>
            </a:r>
          </a:p>
        </p:txBody>
      </p:sp>
      <p:sp>
        <p:nvSpPr>
          <p:cNvPr id="10" name="object 10"/>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13</a:t>
            </a:fld>
            <a:endParaRPr spc="-25" dirty="0"/>
          </a:p>
        </p:txBody>
      </p:sp>
      <p:sp>
        <p:nvSpPr>
          <p:cNvPr id="3" name="object 3"/>
          <p:cNvSpPr txBox="1"/>
          <p:nvPr/>
        </p:nvSpPr>
        <p:spPr>
          <a:xfrm>
            <a:off x="467664" y="1326845"/>
            <a:ext cx="7102475" cy="964565"/>
          </a:xfrm>
          <a:prstGeom prst="rect">
            <a:avLst/>
          </a:prstGeom>
        </p:spPr>
        <p:txBody>
          <a:bodyPr vert="horz" wrap="square" lIns="0" tIns="12065" rIns="0" bIns="0" rtlCol="0">
            <a:spAutoFit/>
          </a:bodyPr>
          <a:lstStyle/>
          <a:p>
            <a:pPr marL="354965" indent="-342265">
              <a:lnSpc>
                <a:spcPts val="2375"/>
              </a:lnSpc>
              <a:spcBef>
                <a:spcPts val="95"/>
              </a:spcBef>
              <a:buFont typeface="Arial MT"/>
              <a:buChar char="•"/>
              <a:tabLst>
                <a:tab pos="354965" algn="l"/>
              </a:tabLst>
            </a:pPr>
            <a:r>
              <a:rPr sz="2200" spc="-35" dirty="0">
                <a:latin typeface="Calibri"/>
                <a:cs typeface="Calibri"/>
              </a:rPr>
              <a:t>You</a:t>
            </a:r>
            <a:r>
              <a:rPr sz="2200" spc="-55" dirty="0">
                <a:latin typeface="Calibri"/>
                <a:cs typeface="Calibri"/>
              </a:rPr>
              <a:t> </a:t>
            </a:r>
            <a:r>
              <a:rPr sz="2200" dirty="0">
                <a:latin typeface="Calibri"/>
                <a:cs typeface="Calibri"/>
              </a:rPr>
              <a:t>can</a:t>
            </a:r>
            <a:r>
              <a:rPr sz="2200" spc="-35" dirty="0">
                <a:latin typeface="Calibri"/>
                <a:cs typeface="Calibri"/>
              </a:rPr>
              <a:t> </a:t>
            </a:r>
            <a:r>
              <a:rPr sz="2200" dirty="0">
                <a:latin typeface="Calibri"/>
                <a:cs typeface="Calibri"/>
              </a:rPr>
              <a:t>also</a:t>
            </a:r>
            <a:r>
              <a:rPr sz="2200" spc="-60" dirty="0">
                <a:latin typeface="Calibri"/>
                <a:cs typeface="Calibri"/>
              </a:rPr>
              <a:t> </a:t>
            </a:r>
            <a:r>
              <a:rPr sz="2200" dirty="0">
                <a:latin typeface="Calibri"/>
                <a:cs typeface="Calibri"/>
              </a:rPr>
              <a:t>reshape</a:t>
            </a:r>
            <a:r>
              <a:rPr sz="2200" spc="-35" dirty="0">
                <a:latin typeface="Calibri"/>
                <a:cs typeface="Calibri"/>
              </a:rPr>
              <a:t> </a:t>
            </a:r>
            <a:r>
              <a:rPr sz="2200" dirty="0">
                <a:latin typeface="Calibri"/>
                <a:cs typeface="Calibri"/>
              </a:rPr>
              <a:t>a</a:t>
            </a:r>
            <a:r>
              <a:rPr sz="2200" spc="-50" dirty="0">
                <a:latin typeface="Calibri"/>
                <a:cs typeface="Calibri"/>
              </a:rPr>
              <a:t> </a:t>
            </a:r>
            <a:r>
              <a:rPr sz="2200" dirty="0">
                <a:latin typeface="Calibri"/>
                <a:cs typeface="Calibri"/>
              </a:rPr>
              <a:t>tensor</a:t>
            </a:r>
            <a:r>
              <a:rPr sz="2200" spc="-40" dirty="0">
                <a:latin typeface="Calibri"/>
                <a:cs typeface="Calibri"/>
              </a:rPr>
              <a:t> </a:t>
            </a:r>
            <a:r>
              <a:rPr sz="2200" dirty="0">
                <a:latin typeface="Calibri"/>
                <a:cs typeface="Calibri"/>
              </a:rPr>
              <a:t>using</a:t>
            </a:r>
            <a:r>
              <a:rPr sz="2200" spc="-45" dirty="0">
                <a:latin typeface="Calibri"/>
                <a:cs typeface="Calibri"/>
              </a:rPr>
              <a:t> </a:t>
            </a:r>
            <a:r>
              <a:rPr sz="2200" dirty="0">
                <a:latin typeface="Calibri"/>
                <a:cs typeface="Calibri"/>
              </a:rPr>
              <a:t>its</a:t>
            </a:r>
            <a:r>
              <a:rPr sz="2200" spc="-90" dirty="0">
                <a:latin typeface="Calibri"/>
                <a:cs typeface="Calibri"/>
              </a:rPr>
              <a:t> </a:t>
            </a:r>
            <a:r>
              <a:rPr sz="2200" b="1" dirty="0">
                <a:latin typeface="Calibri"/>
                <a:cs typeface="Calibri"/>
              </a:rPr>
              <a:t>view()</a:t>
            </a:r>
            <a:r>
              <a:rPr sz="2200" b="1" spc="-40" dirty="0">
                <a:latin typeface="Calibri"/>
                <a:cs typeface="Calibri"/>
              </a:rPr>
              <a:t> </a:t>
            </a:r>
            <a:r>
              <a:rPr sz="2200" spc="-10" dirty="0">
                <a:latin typeface="Calibri"/>
                <a:cs typeface="Calibri"/>
              </a:rPr>
              <a:t>(preferred)</a:t>
            </a:r>
            <a:r>
              <a:rPr sz="2200" spc="-40" dirty="0">
                <a:latin typeface="Calibri"/>
                <a:cs typeface="Calibri"/>
              </a:rPr>
              <a:t> </a:t>
            </a:r>
            <a:r>
              <a:rPr sz="2200" spc="-25" dirty="0">
                <a:latin typeface="Calibri"/>
                <a:cs typeface="Calibri"/>
              </a:rPr>
              <a:t>or</a:t>
            </a:r>
            <a:endParaRPr sz="2200">
              <a:latin typeface="Calibri"/>
              <a:cs typeface="Calibri"/>
            </a:endParaRPr>
          </a:p>
          <a:p>
            <a:pPr marL="355600">
              <a:lnSpc>
                <a:spcPts val="2375"/>
              </a:lnSpc>
            </a:pPr>
            <a:r>
              <a:rPr sz="2200" b="1" dirty="0">
                <a:latin typeface="Calibri"/>
                <a:cs typeface="Calibri"/>
              </a:rPr>
              <a:t>reshape()</a:t>
            </a:r>
            <a:r>
              <a:rPr sz="2200" b="1" spc="-95" dirty="0">
                <a:latin typeface="Calibri"/>
                <a:cs typeface="Calibri"/>
              </a:rPr>
              <a:t> </a:t>
            </a:r>
            <a:r>
              <a:rPr sz="2200" spc="-10" dirty="0">
                <a:latin typeface="Calibri"/>
                <a:cs typeface="Calibri"/>
              </a:rPr>
              <a:t>methods</a:t>
            </a:r>
            <a:endParaRPr sz="2200">
              <a:latin typeface="Calibri"/>
              <a:cs typeface="Calibri"/>
            </a:endParaRPr>
          </a:p>
          <a:p>
            <a:pPr marL="354965" indent="-342265">
              <a:lnSpc>
                <a:spcPct val="100000"/>
              </a:lnSpc>
              <a:buFont typeface="Arial MT"/>
              <a:buChar char="•"/>
              <a:tabLst>
                <a:tab pos="354965" algn="l"/>
              </a:tabLst>
            </a:pPr>
            <a:r>
              <a:rPr sz="2200" dirty="0">
                <a:latin typeface="Calibri"/>
                <a:cs typeface="Calibri"/>
              </a:rPr>
              <a:t>Beware</a:t>
            </a:r>
            <a:r>
              <a:rPr sz="2200" spc="-65" dirty="0">
                <a:latin typeface="Calibri"/>
                <a:cs typeface="Calibri"/>
              </a:rPr>
              <a:t> </a:t>
            </a:r>
            <a:r>
              <a:rPr sz="2200" dirty="0">
                <a:latin typeface="Calibri"/>
                <a:cs typeface="Calibri"/>
              </a:rPr>
              <a:t>it</a:t>
            </a:r>
            <a:r>
              <a:rPr sz="2200" spc="-75" dirty="0">
                <a:latin typeface="Calibri"/>
                <a:cs typeface="Calibri"/>
              </a:rPr>
              <a:t> </a:t>
            </a:r>
            <a:r>
              <a:rPr sz="2200" b="1" dirty="0">
                <a:latin typeface="Calibri"/>
                <a:cs typeface="Calibri"/>
              </a:rPr>
              <a:t>DOES</a:t>
            </a:r>
            <a:r>
              <a:rPr sz="2200" b="1" spc="-60" dirty="0">
                <a:latin typeface="Calibri"/>
                <a:cs typeface="Calibri"/>
              </a:rPr>
              <a:t> </a:t>
            </a:r>
            <a:r>
              <a:rPr sz="2200" b="1" dirty="0">
                <a:latin typeface="Calibri"/>
                <a:cs typeface="Calibri"/>
              </a:rPr>
              <a:t>NOT</a:t>
            </a:r>
            <a:r>
              <a:rPr sz="2200" b="1" spc="-70" dirty="0">
                <a:latin typeface="Calibri"/>
                <a:cs typeface="Calibri"/>
              </a:rPr>
              <a:t> </a:t>
            </a:r>
            <a:r>
              <a:rPr sz="2200" b="1" dirty="0">
                <a:latin typeface="Calibri"/>
                <a:cs typeface="Calibri"/>
              </a:rPr>
              <a:t>create</a:t>
            </a:r>
            <a:r>
              <a:rPr sz="2200" b="1" spc="-40" dirty="0">
                <a:latin typeface="Calibri"/>
                <a:cs typeface="Calibri"/>
              </a:rPr>
              <a:t> </a:t>
            </a:r>
            <a:r>
              <a:rPr sz="2200" b="1" dirty="0">
                <a:latin typeface="Calibri"/>
                <a:cs typeface="Calibri"/>
              </a:rPr>
              <a:t>a</a:t>
            </a:r>
            <a:r>
              <a:rPr sz="2200" b="1" spc="-50" dirty="0">
                <a:latin typeface="Calibri"/>
                <a:cs typeface="Calibri"/>
              </a:rPr>
              <a:t> </a:t>
            </a:r>
            <a:r>
              <a:rPr sz="2200" b="1" spc="-45" dirty="0">
                <a:latin typeface="Calibri"/>
                <a:cs typeface="Calibri"/>
              </a:rPr>
              <a:t>new,</a:t>
            </a:r>
            <a:r>
              <a:rPr sz="2200" b="1" spc="-70" dirty="0">
                <a:latin typeface="Calibri"/>
                <a:cs typeface="Calibri"/>
              </a:rPr>
              <a:t> </a:t>
            </a:r>
            <a:r>
              <a:rPr sz="2200" b="1" dirty="0">
                <a:latin typeface="Calibri"/>
                <a:cs typeface="Calibri"/>
              </a:rPr>
              <a:t>independent,</a:t>
            </a:r>
            <a:r>
              <a:rPr sz="2200" b="1" spc="-45" dirty="0">
                <a:latin typeface="Calibri"/>
                <a:cs typeface="Calibri"/>
              </a:rPr>
              <a:t> </a:t>
            </a:r>
            <a:r>
              <a:rPr sz="2200" b="1" spc="-10" dirty="0">
                <a:latin typeface="Calibri"/>
                <a:cs typeface="Calibri"/>
              </a:rPr>
              <a:t>tensor</a:t>
            </a:r>
            <a:r>
              <a:rPr sz="2200" spc="-10" dirty="0">
                <a:latin typeface="Calibri"/>
                <a:cs typeface="Calibri"/>
              </a:rPr>
              <a:t>!</a:t>
            </a:r>
            <a:endParaRPr sz="2200">
              <a:latin typeface="Calibri"/>
              <a:cs typeface="Calibri"/>
            </a:endParaRPr>
          </a:p>
        </p:txBody>
      </p:sp>
      <p:grpSp>
        <p:nvGrpSpPr>
          <p:cNvPr id="4" name="object 4"/>
          <p:cNvGrpSpPr/>
          <p:nvPr/>
        </p:nvGrpSpPr>
        <p:grpSpPr>
          <a:xfrm>
            <a:off x="981455" y="2389632"/>
            <a:ext cx="7028815" cy="2688590"/>
            <a:chOff x="981455" y="2389632"/>
            <a:chExt cx="7028815" cy="2688590"/>
          </a:xfrm>
        </p:grpSpPr>
        <p:pic>
          <p:nvPicPr>
            <p:cNvPr id="5" name="object 5"/>
            <p:cNvPicPr/>
            <p:nvPr/>
          </p:nvPicPr>
          <p:blipFill>
            <a:blip r:embed="rId2" cstate="print"/>
            <a:stretch>
              <a:fillRect/>
            </a:stretch>
          </p:blipFill>
          <p:spPr>
            <a:xfrm>
              <a:off x="990599" y="2398776"/>
              <a:ext cx="7010400" cy="2670048"/>
            </a:xfrm>
            <a:prstGeom prst="rect">
              <a:avLst/>
            </a:prstGeom>
          </p:spPr>
        </p:pic>
        <p:sp>
          <p:nvSpPr>
            <p:cNvPr id="6" name="object 6"/>
            <p:cNvSpPr/>
            <p:nvPr/>
          </p:nvSpPr>
          <p:spPr>
            <a:xfrm>
              <a:off x="986027" y="2394204"/>
              <a:ext cx="7019925" cy="2679700"/>
            </a:xfrm>
            <a:custGeom>
              <a:avLst/>
              <a:gdLst/>
              <a:ahLst/>
              <a:cxnLst/>
              <a:rect l="l" t="t" r="r" b="b"/>
              <a:pathLst>
                <a:path w="7019925" h="2679700">
                  <a:moveTo>
                    <a:pt x="0" y="2679192"/>
                  </a:moveTo>
                  <a:lnTo>
                    <a:pt x="7019544" y="2679192"/>
                  </a:lnTo>
                  <a:lnTo>
                    <a:pt x="7019544" y="0"/>
                  </a:lnTo>
                  <a:lnTo>
                    <a:pt x="0" y="0"/>
                  </a:lnTo>
                  <a:lnTo>
                    <a:pt x="0" y="2679192"/>
                  </a:lnTo>
                  <a:close/>
                </a:path>
              </a:pathLst>
            </a:custGeom>
            <a:ln w="9144">
              <a:solidFill>
                <a:srgbClr val="000000"/>
              </a:solidFill>
            </a:ln>
          </p:spPr>
          <p:txBody>
            <a:bodyPr wrap="square" lIns="0" tIns="0" rIns="0" bIns="0" rtlCol="0"/>
            <a:lstStyle/>
            <a:p>
              <a:endParaRPr/>
            </a:p>
          </p:txBody>
        </p:sp>
      </p:grpSp>
      <p:grpSp>
        <p:nvGrpSpPr>
          <p:cNvPr id="7" name="object 7"/>
          <p:cNvGrpSpPr/>
          <p:nvPr/>
        </p:nvGrpSpPr>
        <p:grpSpPr>
          <a:xfrm>
            <a:off x="1591055" y="5248655"/>
            <a:ext cx="5295900" cy="1304925"/>
            <a:chOff x="1591055" y="5248655"/>
            <a:chExt cx="5295900" cy="1304925"/>
          </a:xfrm>
        </p:grpSpPr>
        <p:pic>
          <p:nvPicPr>
            <p:cNvPr id="8" name="object 8"/>
            <p:cNvPicPr/>
            <p:nvPr/>
          </p:nvPicPr>
          <p:blipFill>
            <a:blip r:embed="rId3" cstate="print"/>
            <a:stretch>
              <a:fillRect/>
            </a:stretch>
          </p:blipFill>
          <p:spPr>
            <a:xfrm>
              <a:off x="1600199" y="5257799"/>
              <a:ext cx="5277611" cy="1286256"/>
            </a:xfrm>
            <a:prstGeom prst="rect">
              <a:avLst/>
            </a:prstGeom>
          </p:spPr>
        </p:pic>
        <p:sp>
          <p:nvSpPr>
            <p:cNvPr id="9" name="object 9"/>
            <p:cNvSpPr/>
            <p:nvPr/>
          </p:nvSpPr>
          <p:spPr>
            <a:xfrm>
              <a:off x="1595627" y="5253227"/>
              <a:ext cx="5287010" cy="1295400"/>
            </a:xfrm>
            <a:custGeom>
              <a:avLst/>
              <a:gdLst/>
              <a:ahLst/>
              <a:cxnLst/>
              <a:rect l="l" t="t" r="r" b="b"/>
              <a:pathLst>
                <a:path w="5287009" h="1295400">
                  <a:moveTo>
                    <a:pt x="0" y="1295400"/>
                  </a:moveTo>
                  <a:lnTo>
                    <a:pt x="5286756" y="1295400"/>
                  </a:lnTo>
                  <a:lnTo>
                    <a:pt x="5286756" y="0"/>
                  </a:lnTo>
                  <a:lnTo>
                    <a:pt x="0" y="0"/>
                  </a:lnTo>
                  <a:lnTo>
                    <a:pt x="0" y="1295400"/>
                  </a:lnTo>
                  <a:close/>
                </a:path>
              </a:pathLst>
            </a:custGeom>
            <a:ln w="9144">
              <a:solidFill>
                <a:srgbClr val="000000"/>
              </a:solidFill>
            </a:ln>
          </p:spPr>
          <p:txBody>
            <a:bodyPr wrap="square" lIns="0" tIns="0" rIns="0" bIns="0" rtlCol="0"/>
            <a:lstStyle/>
            <a:p>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4233" y="461899"/>
            <a:ext cx="3877945" cy="696595"/>
          </a:xfrm>
          <a:prstGeom prst="rect">
            <a:avLst/>
          </a:prstGeom>
        </p:spPr>
        <p:txBody>
          <a:bodyPr vert="horz" wrap="square" lIns="0" tIns="13335" rIns="0" bIns="0" rtlCol="0">
            <a:spAutoFit/>
          </a:bodyPr>
          <a:lstStyle/>
          <a:p>
            <a:pPr marL="12700">
              <a:lnSpc>
                <a:spcPct val="100000"/>
              </a:lnSpc>
              <a:spcBef>
                <a:spcPts val="105"/>
              </a:spcBef>
            </a:pPr>
            <a:r>
              <a:rPr dirty="0"/>
              <a:t>Copying</a:t>
            </a:r>
            <a:r>
              <a:rPr spc="-45" dirty="0"/>
              <a:t> </a:t>
            </a:r>
            <a:r>
              <a:rPr dirty="0"/>
              <a:t>a</a:t>
            </a:r>
            <a:r>
              <a:rPr spc="-40" dirty="0"/>
              <a:t> </a:t>
            </a:r>
            <a:r>
              <a:rPr spc="-50" dirty="0"/>
              <a:t>Tensor</a:t>
            </a:r>
          </a:p>
        </p:txBody>
      </p:sp>
      <p:sp>
        <p:nvSpPr>
          <p:cNvPr id="10" name="object 10"/>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14</a:t>
            </a:fld>
            <a:endParaRPr spc="-25" dirty="0"/>
          </a:p>
        </p:txBody>
      </p:sp>
      <p:sp>
        <p:nvSpPr>
          <p:cNvPr id="3" name="object 3"/>
          <p:cNvSpPr txBox="1"/>
          <p:nvPr/>
        </p:nvSpPr>
        <p:spPr>
          <a:xfrm>
            <a:off x="467664" y="1326845"/>
            <a:ext cx="7610475" cy="964565"/>
          </a:xfrm>
          <a:prstGeom prst="rect">
            <a:avLst/>
          </a:prstGeom>
        </p:spPr>
        <p:txBody>
          <a:bodyPr vert="horz" wrap="square" lIns="0" tIns="12065" rIns="0" bIns="0" rtlCol="0">
            <a:spAutoFit/>
          </a:bodyPr>
          <a:lstStyle/>
          <a:p>
            <a:pPr marL="354965" indent="-342265">
              <a:lnSpc>
                <a:spcPts val="2375"/>
              </a:lnSpc>
              <a:spcBef>
                <a:spcPts val="95"/>
              </a:spcBef>
              <a:buFont typeface="Arial MT"/>
              <a:buChar char="•"/>
              <a:tabLst>
                <a:tab pos="354965" algn="l"/>
              </a:tabLst>
            </a:pPr>
            <a:r>
              <a:rPr sz="2200" dirty="0">
                <a:latin typeface="Calibri"/>
                <a:cs typeface="Calibri"/>
              </a:rPr>
              <a:t>If</a:t>
            </a:r>
            <a:r>
              <a:rPr sz="2200" spc="-40" dirty="0">
                <a:latin typeface="Calibri"/>
                <a:cs typeface="Calibri"/>
              </a:rPr>
              <a:t> </a:t>
            </a:r>
            <a:r>
              <a:rPr sz="2200" dirty="0">
                <a:latin typeface="Calibri"/>
                <a:cs typeface="Calibri"/>
              </a:rPr>
              <a:t>you</a:t>
            </a:r>
            <a:r>
              <a:rPr sz="2200" spc="-45" dirty="0">
                <a:latin typeface="Calibri"/>
                <a:cs typeface="Calibri"/>
              </a:rPr>
              <a:t> </a:t>
            </a:r>
            <a:r>
              <a:rPr sz="2200" dirty="0">
                <a:latin typeface="Calibri"/>
                <a:cs typeface="Calibri"/>
              </a:rPr>
              <a:t>want</a:t>
            </a:r>
            <a:r>
              <a:rPr sz="2200" spc="-45" dirty="0">
                <a:latin typeface="Calibri"/>
                <a:cs typeface="Calibri"/>
              </a:rPr>
              <a:t> </a:t>
            </a:r>
            <a:r>
              <a:rPr sz="2200" dirty="0">
                <a:latin typeface="Calibri"/>
                <a:cs typeface="Calibri"/>
              </a:rPr>
              <a:t>to</a:t>
            </a:r>
            <a:r>
              <a:rPr sz="2200" spc="-40" dirty="0">
                <a:latin typeface="Calibri"/>
                <a:cs typeface="Calibri"/>
              </a:rPr>
              <a:t> </a:t>
            </a:r>
            <a:r>
              <a:rPr sz="2200" dirty="0">
                <a:latin typeface="Calibri"/>
                <a:cs typeface="Calibri"/>
              </a:rPr>
              <a:t>copy</a:t>
            </a:r>
            <a:r>
              <a:rPr sz="2200" spc="-25" dirty="0">
                <a:latin typeface="Calibri"/>
                <a:cs typeface="Calibri"/>
              </a:rPr>
              <a:t> </a:t>
            </a:r>
            <a:r>
              <a:rPr sz="2200" dirty="0">
                <a:latin typeface="Calibri"/>
                <a:cs typeface="Calibri"/>
              </a:rPr>
              <a:t>all</a:t>
            </a:r>
            <a:r>
              <a:rPr sz="2200" spc="-60" dirty="0">
                <a:latin typeface="Calibri"/>
                <a:cs typeface="Calibri"/>
              </a:rPr>
              <a:t> </a:t>
            </a:r>
            <a:r>
              <a:rPr sz="2200" dirty="0">
                <a:latin typeface="Calibri"/>
                <a:cs typeface="Calibri"/>
              </a:rPr>
              <a:t>data</a:t>
            </a:r>
            <a:r>
              <a:rPr sz="2200" spc="-45" dirty="0">
                <a:latin typeface="Calibri"/>
                <a:cs typeface="Calibri"/>
              </a:rPr>
              <a:t> </a:t>
            </a:r>
            <a:r>
              <a:rPr sz="2200" dirty="0">
                <a:latin typeface="Calibri"/>
                <a:cs typeface="Calibri"/>
              </a:rPr>
              <a:t>for</a:t>
            </a:r>
            <a:r>
              <a:rPr sz="2200" spc="-40" dirty="0">
                <a:latin typeface="Calibri"/>
                <a:cs typeface="Calibri"/>
              </a:rPr>
              <a:t> </a:t>
            </a:r>
            <a:r>
              <a:rPr sz="2200" dirty="0">
                <a:latin typeface="Calibri"/>
                <a:cs typeface="Calibri"/>
              </a:rPr>
              <a:t>real,</a:t>
            </a:r>
            <a:r>
              <a:rPr sz="2200" spc="-55" dirty="0">
                <a:latin typeface="Calibri"/>
                <a:cs typeface="Calibri"/>
              </a:rPr>
              <a:t> </a:t>
            </a:r>
            <a:r>
              <a:rPr sz="2200" dirty="0">
                <a:latin typeface="Calibri"/>
                <a:cs typeface="Calibri"/>
              </a:rPr>
              <a:t>that</a:t>
            </a:r>
            <a:r>
              <a:rPr sz="2200" spc="-30" dirty="0">
                <a:latin typeface="Calibri"/>
                <a:cs typeface="Calibri"/>
              </a:rPr>
              <a:t> </a:t>
            </a:r>
            <a:r>
              <a:rPr sz="2200" dirty="0">
                <a:latin typeface="Calibri"/>
                <a:cs typeface="Calibri"/>
              </a:rPr>
              <a:t>is,</a:t>
            </a:r>
            <a:r>
              <a:rPr sz="2200" spc="-45" dirty="0">
                <a:latin typeface="Calibri"/>
                <a:cs typeface="Calibri"/>
              </a:rPr>
              <a:t> </a:t>
            </a:r>
            <a:r>
              <a:rPr sz="2200" dirty="0">
                <a:latin typeface="Calibri"/>
                <a:cs typeface="Calibri"/>
              </a:rPr>
              <a:t>duplicate</a:t>
            </a:r>
            <a:r>
              <a:rPr sz="2200" spc="-40" dirty="0">
                <a:latin typeface="Calibri"/>
                <a:cs typeface="Calibri"/>
              </a:rPr>
              <a:t> </a:t>
            </a:r>
            <a:r>
              <a:rPr sz="2200" dirty="0">
                <a:latin typeface="Calibri"/>
                <a:cs typeface="Calibri"/>
              </a:rPr>
              <a:t>the</a:t>
            </a:r>
            <a:r>
              <a:rPr sz="2200" spc="-45" dirty="0">
                <a:latin typeface="Calibri"/>
                <a:cs typeface="Calibri"/>
              </a:rPr>
              <a:t> </a:t>
            </a:r>
            <a:r>
              <a:rPr sz="2200" dirty="0">
                <a:latin typeface="Calibri"/>
                <a:cs typeface="Calibri"/>
              </a:rPr>
              <a:t>data</a:t>
            </a:r>
            <a:r>
              <a:rPr sz="2200" spc="-50" dirty="0">
                <a:latin typeface="Calibri"/>
                <a:cs typeface="Calibri"/>
              </a:rPr>
              <a:t> </a:t>
            </a:r>
            <a:r>
              <a:rPr sz="2200" spc="-25" dirty="0">
                <a:latin typeface="Calibri"/>
                <a:cs typeface="Calibri"/>
              </a:rPr>
              <a:t>in</a:t>
            </a:r>
            <a:endParaRPr sz="2200">
              <a:latin typeface="Calibri"/>
              <a:cs typeface="Calibri"/>
            </a:endParaRPr>
          </a:p>
          <a:p>
            <a:pPr marL="355600">
              <a:lnSpc>
                <a:spcPts val="2375"/>
              </a:lnSpc>
            </a:pPr>
            <a:r>
              <a:rPr sz="2200" spc="-20" dirty="0">
                <a:latin typeface="Calibri"/>
                <a:cs typeface="Calibri"/>
              </a:rPr>
              <a:t>memory,</a:t>
            </a:r>
            <a:r>
              <a:rPr sz="2200" spc="-40" dirty="0">
                <a:latin typeface="Calibri"/>
                <a:cs typeface="Calibri"/>
              </a:rPr>
              <a:t> </a:t>
            </a:r>
            <a:r>
              <a:rPr sz="2200" dirty="0">
                <a:latin typeface="Calibri"/>
                <a:cs typeface="Calibri"/>
              </a:rPr>
              <a:t>you</a:t>
            </a:r>
            <a:r>
              <a:rPr sz="2200" spc="-55" dirty="0">
                <a:latin typeface="Calibri"/>
                <a:cs typeface="Calibri"/>
              </a:rPr>
              <a:t> </a:t>
            </a:r>
            <a:r>
              <a:rPr sz="2200" spc="-25" dirty="0">
                <a:latin typeface="Calibri"/>
                <a:cs typeface="Calibri"/>
              </a:rPr>
              <a:t>may</a:t>
            </a:r>
            <a:endParaRPr sz="2200">
              <a:latin typeface="Calibri"/>
              <a:cs typeface="Calibri"/>
            </a:endParaRPr>
          </a:p>
          <a:p>
            <a:pPr marL="354965" indent="-342265">
              <a:lnSpc>
                <a:spcPct val="100000"/>
              </a:lnSpc>
              <a:buFont typeface="Arial MT"/>
              <a:buChar char="•"/>
              <a:tabLst>
                <a:tab pos="354965" algn="l"/>
              </a:tabLst>
            </a:pPr>
            <a:r>
              <a:rPr sz="2200" dirty="0">
                <a:latin typeface="Calibri"/>
                <a:cs typeface="Calibri"/>
              </a:rPr>
              <a:t>use</a:t>
            </a:r>
            <a:r>
              <a:rPr sz="2200" spc="-35" dirty="0">
                <a:latin typeface="Calibri"/>
                <a:cs typeface="Calibri"/>
              </a:rPr>
              <a:t> </a:t>
            </a:r>
            <a:r>
              <a:rPr sz="2200" dirty="0">
                <a:latin typeface="Calibri"/>
                <a:cs typeface="Calibri"/>
              </a:rPr>
              <a:t>either</a:t>
            </a:r>
            <a:r>
              <a:rPr sz="2200" spc="-20" dirty="0">
                <a:latin typeface="Calibri"/>
                <a:cs typeface="Calibri"/>
              </a:rPr>
              <a:t> </a:t>
            </a:r>
            <a:r>
              <a:rPr sz="2200" dirty="0">
                <a:latin typeface="Calibri"/>
                <a:cs typeface="Calibri"/>
              </a:rPr>
              <a:t>its</a:t>
            </a:r>
            <a:r>
              <a:rPr sz="2200" spc="-55" dirty="0">
                <a:latin typeface="Calibri"/>
                <a:cs typeface="Calibri"/>
              </a:rPr>
              <a:t> </a:t>
            </a:r>
            <a:r>
              <a:rPr sz="2200" b="1" spc="-10" dirty="0">
                <a:solidFill>
                  <a:srgbClr val="0000FF"/>
                </a:solidFill>
                <a:latin typeface="Calibri"/>
                <a:cs typeface="Calibri"/>
              </a:rPr>
              <a:t>new_tensor()</a:t>
            </a:r>
            <a:r>
              <a:rPr sz="2200" b="1" spc="25" dirty="0">
                <a:solidFill>
                  <a:srgbClr val="0000FF"/>
                </a:solidFill>
                <a:latin typeface="Calibri"/>
                <a:cs typeface="Calibri"/>
              </a:rPr>
              <a:t> </a:t>
            </a:r>
            <a:r>
              <a:rPr sz="2200" dirty="0">
                <a:latin typeface="Calibri"/>
                <a:cs typeface="Calibri"/>
              </a:rPr>
              <a:t>or</a:t>
            </a:r>
            <a:r>
              <a:rPr sz="2200" spc="-40" dirty="0">
                <a:latin typeface="Calibri"/>
                <a:cs typeface="Calibri"/>
              </a:rPr>
              <a:t> </a:t>
            </a:r>
            <a:r>
              <a:rPr sz="2200" dirty="0">
                <a:solidFill>
                  <a:srgbClr val="0000FF"/>
                </a:solidFill>
                <a:latin typeface="Calibri"/>
                <a:cs typeface="Calibri"/>
              </a:rPr>
              <a:t>clone()</a:t>
            </a:r>
            <a:r>
              <a:rPr sz="2200" spc="-35" dirty="0">
                <a:solidFill>
                  <a:srgbClr val="0000FF"/>
                </a:solidFill>
                <a:latin typeface="Calibri"/>
                <a:cs typeface="Calibri"/>
              </a:rPr>
              <a:t> </a:t>
            </a:r>
            <a:r>
              <a:rPr sz="2200" spc="-10" dirty="0">
                <a:latin typeface="Calibri"/>
                <a:cs typeface="Calibri"/>
              </a:rPr>
              <a:t>methods</a:t>
            </a:r>
            <a:endParaRPr sz="2200">
              <a:latin typeface="Calibri"/>
              <a:cs typeface="Calibri"/>
            </a:endParaRPr>
          </a:p>
        </p:txBody>
      </p:sp>
      <p:pic>
        <p:nvPicPr>
          <p:cNvPr id="11" name="Picture 10"/>
          <p:cNvPicPr>
            <a:picLocks noChangeAspect="1"/>
          </p:cNvPicPr>
          <p:nvPr/>
        </p:nvPicPr>
        <p:blipFill>
          <a:blip r:embed="rId2"/>
          <a:stretch>
            <a:fillRect/>
          </a:stretch>
        </p:blipFill>
        <p:spPr>
          <a:xfrm>
            <a:off x="851130" y="2426423"/>
            <a:ext cx="6843542" cy="438921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4233" y="461899"/>
            <a:ext cx="3877945" cy="696595"/>
          </a:xfrm>
          <a:prstGeom prst="rect">
            <a:avLst/>
          </a:prstGeom>
        </p:spPr>
        <p:txBody>
          <a:bodyPr vert="horz" wrap="square" lIns="0" tIns="13335" rIns="0" bIns="0" rtlCol="0">
            <a:spAutoFit/>
          </a:bodyPr>
          <a:lstStyle/>
          <a:p>
            <a:pPr marL="12700">
              <a:lnSpc>
                <a:spcPct val="100000"/>
              </a:lnSpc>
              <a:spcBef>
                <a:spcPts val="105"/>
              </a:spcBef>
            </a:pPr>
            <a:r>
              <a:rPr dirty="0"/>
              <a:t>Copying</a:t>
            </a:r>
            <a:r>
              <a:rPr spc="-45" dirty="0"/>
              <a:t> </a:t>
            </a:r>
            <a:r>
              <a:rPr dirty="0"/>
              <a:t>a</a:t>
            </a:r>
            <a:r>
              <a:rPr spc="-40" dirty="0"/>
              <a:t> </a:t>
            </a:r>
            <a:r>
              <a:rPr spc="-50" dirty="0"/>
              <a:t>Tensor</a:t>
            </a:r>
          </a:p>
        </p:txBody>
      </p:sp>
      <p:sp>
        <p:nvSpPr>
          <p:cNvPr id="10" name="object 10"/>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15</a:t>
            </a:fld>
            <a:endParaRPr spc="-25" dirty="0"/>
          </a:p>
        </p:txBody>
      </p:sp>
      <p:sp>
        <p:nvSpPr>
          <p:cNvPr id="3" name="object 3"/>
          <p:cNvSpPr txBox="1"/>
          <p:nvPr/>
        </p:nvSpPr>
        <p:spPr>
          <a:xfrm>
            <a:off x="467664" y="1326845"/>
            <a:ext cx="7610475" cy="964565"/>
          </a:xfrm>
          <a:prstGeom prst="rect">
            <a:avLst/>
          </a:prstGeom>
        </p:spPr>
        <p:txBody>
          <a:bodyPr vert="horz" wrap="square" lIns="0" tIns="12065" rIns="0" bIns="0" rtlCol="0">
            <a:spAutoFit/>
          </a:bodyPr>
          <a:lstStyle/>
          <a:p>
            <a:pPr marL="354965" indent="-342265">
              <a:lnSpc>
                <a:spcPts val="2375"/>
              </a:lnSpc>
              <a:spcBef>
                <a:spcPts val="95"/>
              </a:spcBef>
              <a:buFont typeface="Arial MT"/>
              <a:buChar char="•"/>
              <a:tabLst>
                <a:tab pos="354965" algn="l"/>
              </a:tabLst>
            </a:pPr>
            <a:r>
              <a:rPr sz="2200" dirty="0">
                <a:latin typeface="Calibri"/>
                <a:cs typeface="Calibri"/>
              </a:rPr>
              <a:t>If</a:t>
            </a:r>
            <a:r>
              <a:rPr sz="2200" spc="-40" dirty="0">
                <a:latin typeface="Calibri"/>
                <a:cs typeface="Calibri"/>
              </a:rPr>
              <a:t> </a:t>
            </a:r>
            <a:r>
              <a:rPr sz="2200" dirty="0">
                <a:latin typeface="Calibri"/>
                <a:cs typeface="Calibri"/>
              </a:rPr>
              <a:t>you</a:t>
            </a:r>
            <a:r>
              <a:rPr sz="2200" spc="-45" dirty="0">
                <a:latin typeface="Calibri"/>
                <a:cs typeface="Calibri"/>
              </a:rPr>
              <a:t> </a:t>
            </a:r>
            <a:r>
              <a:rPr sz="2200" dirty="0">
                <a:latin typeface="Calibri"/>
                <a:cs typeface="Calibri"/>
              </a:rPr>
              <a:t>want</a:t>
            </a:r>
            <a:r>
              <a:rPr sz="2200" spc="-45" dirty="0">
                <a:latin typeface="Calibri"/>
                <a:cs typeface="Calibri"/>
              </a:rPr>
              <a:t> </a:t>
            </a:r>
            <a:r>
              <a:rPr sz="2200" dirty="0">
                <a:latin typeface="Calibri"/>
                <a:cs typeface="Calibri"/>
              </a:rPr>
              <a:t>to</a:t>
            </a:r>
            <a:r>
              <a:rPr sz="2200" spc="-40" dirty="0">
                <a:latin typeface="Calibri"/>
                <a:cs typeface="Calibri"/>
              </a:rPr>
              <a:t> </a:t>
            </a:r>
            <a:r>
              <a:rPr sz="2200" dirty="0">
                <a:latin typeface="Calibri"/>
                <a:cs typeface="Calibri"/>
              </a:rPr>
              <a:t>copy</a:t>
            </a:r>
            <a:r>
              <a:rPr sz="2200" spc="-25" dirty="0">
                <a:latin typeface="Calibri"/>
                <a:cs typeface="Calibri"/>
              </a:rPr>
              <a:t> </a:t>
            </a:r>
            <a:r>
              <a:rPr sz="2200" dirty="0">
                <a:latin typeface="Calibri"/>
                <a:cs typeface="Calibri"/>
              </a:rPr>
              <a:t>all</a:t>
            </a:r>
            <a:r>
              <a:rPr sz="2200" spc="-60" dirty="0">
                <a:latin typeface="Calibri"/>
                <a:cs typeface="Calibri"/>
              </a:rPr>
              <a:t> </a:t>
            </a:r>
            <a:r>
              <a:rPr sz="2200" dirty="0">
                <a:latin typeface="Calibri"/>
                <a:cs typeface="Calibri"/>
              </a:rPr>
              <a:t>data</a:t>
            </a:r>
            <a:r>
              <a:rPr sz="2200" spc="-45" dirty="0">
                <a:latin typeface="Calibri"/>
                <a:cs typeface="Calibri"/>
              </a:rPr>
              <a:t> </a:t>
            </a:r>
            <a:r>
              <a:rPr sz="2200" dirty="0">
                <a:latin typeface="Calibri"/>
                <a:cs typeface="Calibri"/>
              </a:rPr>
              <a:t>for</a:t>
            </a:r>
            <a:r>
              <a:rPr sz="2200" spc="-40" dirty="0">
                <a:latin typeface="Calibri"/>
                <a:cs typeface="Calibri"/>
              </a:rPr>
              <a:t> </a:t>
            </a:r>
            <a:r>
              <a:rPr sz="2200" dirty="0">
                <a:latin typeface="Calibri"/>
                <a:cs typeface="Calibri"/>
              </a:rPr>
              <a:t>real,</a:t>
            </a:r>
            <a:r>
              <a:rPr sz="2200" spc="-55" dirty="0">
                <a:latin typeface="Calibri"/>
                <a:cs typeface="Calibri"/>
              </a:rPr>
              <a:t> </a:t>
            </a:r>
            <a:r>
              <a:rPr sz="2200" dirty="0">
                <a:latin typeface="Calibri"/>
                <a:cs typeface="Calibri"/>
              </a:rPr>
              <a:t>that</a:t>
            </a:r>
            <a:r>
              <a:rPr sz="2200" spc="-30" dirty="0">
                <a:latin typeface="Calibri"/>
                <a:cs typeface="Calibri"/>
              </a:rPr>
              <a:t> </a:t>
            </a:r>
            <a:r>
              <a:rPr sz="2200" dirty="0">
                <a:latin typeface="Calibri"/>
                <a:cs typeface="Calibri"/>
              </a:rPr>
              <a:t>is,</a:t>
            </a:r>
            <a:r>
              <a:rPr sz="2200" spc="-45" dirty="0">
                <a:latin typeface="Calibri"/>
                <a:cs typeface="Calibri"/>
              </a:rPr>
              <a:t> </a:t>
            </a:r>
            <a:r>
              <a:rPr sz="2200" dirty="0">
                <a:latin typeface="Calibri"/>
                <a:cs typeface="Calibri"/>
              </a:rPr>
              <a:t>duplicate</a:t>
            </a:r>
            <a:r>
              <a:rPr sz="2200" spc="-40" dirty="0">
                <a:latin typeface="Calibri"/>
                <a:cs typeface="Calibri"/>
              </a:rPr>
              <a:t> </a:t>
            </a:r>
            <a:r>
              <a:rPr sz="2200" dirty="0">
                <a:latin typeface="Calibri"/>
                <a:cs typeface="Calibri"/>
              </a:rPr>
              <a:t>the</a:t>
            </a:r>
            <a:r>
              <a:rPr sz="2200" spc="-45" dirty="0">
                <a:latin typeface="Calibri"/>
                <a:cs typeface="Calibri"/>
              </a:rPr>
              <a:t> </a:t>
            </a:r>
            <a:r>
              <a:rPr sz="2200" dirty="0">
                <a:latin typeface="Calibri"/>
                <a:cs typeface="Calibri"/>
              </a:rPr>
              <a:t>data</a:t>
            </a:r>
            <a:r>
              <a:rPr sz="2200" spc="-50" dirty="0">
                <a:latin typeface="Calibri"/>
                <a:cs typeface="Calibri"/>
              </a:rPr>
              <a:t> </a:t>
            </a:r>
            <a:r>
              <a:rPr sz="2200" spc="-25" dirty="0">
                <a:latin typeface="Calibri"/>
                <a:cs typeface="Calibri"/>
              </a:rPr>
              <a:t>in</a:t>
            </a:r>
            <a:endParaRPr sz="2200">
              <a:latin typeface="Calibri"/>
              <a:cs typeface="Calibri"/>
            </a:endParaRPr>
          </a:p>
          <a:p>
            <a:pPr marL="355600">
              <a:lnSpc>
                <a:spcPts val="2375"/>
              </a:lnSpc>
            </a:pPr>
            <a:r>
              <a:rPr sz="2200" spc="-20" dirty="0">
                <a:latin typeface="Calibri"/>
                <a:cs typeface="Calibri"/>
              </a:rPr>
              <a:t>memory,</a:t>
            </a:r>
            <a:r>
              <a:rPr sz="2200" spc="-40" dirty="0">
                <a:latin typeface="Calibri"/>
                <a:cs typeface="Calibri"/>
              </a:rPr>
              <a:t> </a:t>
            </a:r>
            <a:r>
              <a:rPr sz="2200" dirty="0">
                <a:latin typeface="Calibri"/>
                <a:cs typeface="Calibri"/>
              </a:rPr>
              <a:t>you</a:t>
            </a:r>
            <a:r>
              <a:rPr sz="2200" spc="-55" dirty="0">
                <a:latin typeface="Calibri"/>
                <a:cs typeface="Calibri"/>
              </a:rPr>
              <a:t> </a:t>
            </a:r>
            <a:r>
              <a:rPr sz="2200" spc="-25" dirty="0">
                <a:latin typeface="Calibri"/>
                <a:cs typeface="Calibri"/>
              </a:rPr>
              <a:t>may</a:t>
            </a:r>
            <a:endParaRPr sz="2200">
              <a:latin typeface="Calibri"/>
              <a:cs typeface="Calibri"/>
            </a:endParaRPr>
          </a:p>
          <a:p>
            <a:pPr marL="354965" indent="-342265">
              <a:lnSpc>
                <a:spcPct val="100000"/>
              </a:lnSpc>
              <a:buFont typeface="Arial MT"/>
              <a:buChar char="•"/>
              <a:tabLst>
                <a:tab pos="354965" algn="l"/>
              </a:tabLst>
            </a:pPr>
            <a:r>
              <a:rPr sz="2200" dirty="0">
                <a:latin typeface="Calibri"/>
                <a:cs typeface="Calibri"/>
              </a:rPr>
              <a:t>use</a:t>
            </a:r>
            <a:r>
              <a:rPr sz="2200" spc="-35" dirty="0">
                <a:latin typeface="Calibri"/>
                <a:cs typeface="Calibri"/>
              </a:rPr>
              <a:t> </a:t>
            </a:r>
            <a:r>
              <a:rPr sz="2200" dirty="0">
                <a:latin typeface="Calibri"/>
                <a:cs typeface="Calibri"/>
              </a:rPr>
              <a:t>either</a:t>
            </a:r>
            <a:r>
              <a:rPr sz="2200" spc="-20" dirty="0">
                <a:latin typeface="Calibri"/>
                <a:cs typeface="Calibri"/>
              </a:rPr>
              <a:t> </a:t>
            </a:r>
            <a:r>
              <a:rPr sz="2200" dirty="0">
                <a:latin typeface="Calibri"/>
                <a:cs typeface="Calibri"/>
              </a:rPr>
              <a:t>its</a:t>
            </a:r>
            <a:r>
              <a:rPr sz="2200" spc="-55" dirty="0">
                <a:latin typeface="Calibri"/>
                <a:cs typeface="Calibri"/>
              </a:rPr>
              <a:t> </a:t>
            </a:r>
            <a:r>
              <a:rPr sz="2200" b="1" spc="-10" dirty="0">
                <a:solidFill>
                  <a:srgbClr val="0000FF"/>
                </a:solidFill>
                <a:latin typeface="Calibri"/>
                <a:cs typeface="Calibri"/>
              </a:rPr>
              <a:t>new_tensor()</a:t>
            </a:r>
            <a:r>
              <a:rPr sz="2200" b="1" spc="25" dirty="0">
                <a:solidFill>
                  <a:srgbClr val="0000FF"/>
                </a:solidFill>
                <a:latin typeface="Calibri"/>
                <a:cs typeface="Calibri"/>
              </a:rPr>
              <a:t> </a:t>
            </a:r>
            <a:r>
              <a:rPr sz="2200" dirty="0">
                <a:latin typeface="Calibri"/>
                <a:cs typeface="Calibri"/>
              </a:rPr>
              <a:t>or</a:t>
            </a:r>
            <a:r>
              <a:rPr sz="2200" spc="-40" dirty="0">
                <a:latin typeface="Calibri"/>
                <a:cs typeface="Calibri"/>
              </a:rPr>
              <a:t> </a:t>
            </a:r>
            <a:r>
              <a:rPr sz="2200" dirty="0">
                <a:solidFill>
                  <a:srgbClr val="0000FF"/>
                </a:solidFill>
                <a:latin typeface="Calibri"/>
                <a:cs typeface="Calibri"/>
              </a:rPr>
              <a:t>clone()</a:t>
            </a:r>
            <a:r>
              <a:rPr sz="2200" spc="-35" dirty="0">
                <a:solidFill>
                  <a:srgbClr val="0000FF"/>
                </a:solidFill>
                <a:latin typeface="Calibri"/>
                <a:cs typeface="Calibri"/>
              </a:rPr>
              <a:t> </a:t>
            </a:r>
            <a:r>
              <a:rPr sz="2200" spc="-10" dirty="0">
                <a:latin typeface="Calibri"/>
                <a:cs typeface="Calibri"/>
              </a:rPr>
              <a:t>methods</a:t>
            </a:r>
            <a:endParaRPr sz="2200">
              <a:latin typeface="Calibri"/>
              <a:cs typeface="Calibri"/>
            </a:endParaRPr>
          </a:p>
        </p:txBody>
      </p:sp>
      <p:grpSp>
        <p:nvGrpSpPr>
          <p:cNvPr id="4" name="object 4"/>
          <p:cNvGrpSpPr/>
          <p:nvPr/>
        </p:nvGrpSpPr>
        <p:grpSpPr>
          <a:xfrm>
            <a:off x="143255" y="2353055"/>
            <a:ext cx="8830310" cy="2837815"/>
            <a:chOff x="143255" y="2353055"/>
            <a:chExt cx="8830310" cy="2837815"/>
          </a:xfrm>
        </p:grpSpPr>
        <p:pic>
          <p:nvPicPr>
            <p:cNvPr id="5" name="object 5"/>
            <p:cNvPicPr/>
            <p:nvPr/>
          </p:nvPicPr>
          <p:blipFill>
            <a:blip r:embed="rId2" cstate="print"/>
            <a:stretch>
              <a:fillRect/>
            </a:stretch>
          </p:blipFill>
          <p:spPr>
            <a:xfrm>
              <a:off x="152399" y="2362199"/>
              <a:ext cx="8811768" cy="2819400"/>
            </a:xfrm>
            <a:prstGeom prst="rect">
              <a:avLst/>
            </a:prstGeom>
          </p:spPr>
        </p:pic>
        <p:sp>
          <p:nvSpPr>
            <p:cNvPr id="6" name="object 6"/>
            <p:cNvSpPr/>
            <p:nvPr/>
          </p:nvSpPr>
          <p:spPr>
            <a:xfrm>
              <a:off x="147827" y="2357627"/>
              <a:ext cx="8821420" cy="2828925"/>
            </a:xfrm>
            <a:custGeom>
              <a:avLst/>
              <a:gdLst/>
              <a:ahLst/>
              <a:cxnLst/>
              <a:rect l="l" t="t" r="r" b="b"/>
              <a:pathLst>
                <a:path w="8821420" h="2828925">
                  <a:moveTo>
                    <a:pt x="0" y="2828544"/>
                  </a:moveTo>
                  <a:lnTo>
                    <a:pt x="8820912" y="2828544"/>
                  </a:lnTo>
                  <a:lnTo>
                    <a:pt x="8820912" y="0"/>
                  </a:lnTo>
                  <a:lnTo>
                    <a:pt x="0" y="0"/>
                  </a:lnTo>
                  <a:lnTo>
                    <a:pt x="0" y="2828544"/>
                  </a:lnTo>
                  <a:close/>
                </a:path>
              </a:pathLst>
            </a:custGeom>
            <a:ln w="9144">
              <a:solidFill>
                <a:srgbClr val="000000"/>
              </a:solidFill>
            </a:ln>
          </p:spPr>
          <p:txBody>
            <a:bodyPr wrap="square" lIns="0" tIns="0" rIns="0" bIns="0" rtlCol="0"/>
            <a:lstStyle/>
            <a:p>
              <a:endParaRPr/>
            </a:p>
          </p:txBody>
        </p:sp>
      </p:grpSp>
      <p:grpSp>
        <p:nvGrpSpPr>
          <p:cNvPr id="7" name="object 7"/>
          <p:cNvGrpSpPr/>
          <p:nvPr/>
        </p:nvGrpSpPr>
        <p:grpSpPr>
          <a:xfrm>
            <a:off x="1514855" y="5324855"/>
            <a:ext cx="5267325" cy="1295400"/>
            <a:chOff x="1514855" y="5324855"/>
            <a:chExt cx="5267325" cy="1295400"/>
          </a:xfrm>
        </p:grpSpPr>
        <p:pic>
          <p:nvPicPr>
            <p:cNvPr id="8" name="object 8"/>
            <p:cNvPicPr/>
            <p:nvPr/>
          </p:nvPicPr>
          <p:blipFill>
            <a:blip r:embed="rId3" cstate="print"/>
            <a:stretch>
              <a:fillRect/>
            </a:stretch>
          </p:blipFill>
          <p:spPr>
            <a:xfrm>
              <a:off x="1523999" y="5333999"/>
              <a:ext cx="5248656" cy="1277112"/>
            </a:xfrm>
            <a:prstGeom prst="rect">
              <a:avLst/>
            </a:prstGeom>
          </p:spPr>
        </p:pic>
        <p:sp>
          <p:nvSpPr>
            <p:cNvPr id="9" name="object 9"/>
            <p:cNvSpPr/>
            <p:nvPr/>
          </p:nvSpPr>
          <p:spPr>
            <a:xfrm>
              <a:off x="1519427" y="5329427"/>
              <a:ext cx="5257800" cy="1286510"/>
            </a:xfrm>
            <a:custGeom>
              <a:avLst/>
              <a:gdLst/>
              <a:ahLst/>
              <a:cxnLst/>
              <a:rect l="l" t="t" r="r" b="b"/>
              <a:pathLst>
                <a:path w="5257800" h="1286509">
                  <a:moveTo>
                    <a:pt x="0" y="1286256"/>
                  </a:moveTo>
                  <a:lnTo>
                    <a:pt x="5257800" y="1286256"/>
                  </a:lnTo>
                  <a:lnTo>
                    <a:pt x="5257800" y="0"/>
                  </a:lnTo>
                  <a:lnTo>
                    <a:pt x="0" y="0"/>
                  </a:lnTo>
                  <a:lnTo>
                    <a:pt x="0" y="1286256"/>
                  </a:lnTo>
                  <a:close/>
                </a:path>
              </a:pathLst>
            </a:custGeom>
            <a:ln w="9144">
              <a:solidFill>
                <a:srgbClr val="000000"/>
              </a:solidFill>
            </a:ln>
          </p:spPr>
          <p:txBody>
            <a:bodyPr wrap="square" lIns="0" tIns="0" rIns="0" bIns="0" rtlCol="0"/>
            <a:lstStyle/>
            <a:p>
              <a:endParaRPr/>
            </a:p>
          </p:txBody>
        </p:sp>
      </p:grpSp>
    </p:spTree>
    <p:extLst>
      <p:ext uri="{BB962C8B-B14F-4D97-AF65-F5344CB8AC3E}">
        <p14:creationId xmlns:p14="http://schemas.microsoft.com/office/powerpoint/2010/main" val="3739357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66975" y="115620"/>
            <a:ext cx="4185920" cy="696595"/>
          </a:xfrm>
          <a:prstGeom prst="rect">
            <a:avLst/>
          </a:prstGeom>
        </p:spPr>
        <p:txBody>
          <a:bodyPr vert="horz" wrap="square" lIns="0" tIns="13335" rIns="0" bIns="0" rtlCol="0">
            <a:spAutoFit/>
          </a:bodyPr>
          <a:lstStyle/>
          <a:p>
            <a:pPr marL="12700">
              <a:lnSpc>
                <a:spcPct val="100000"/>
              </a:lnSpc>
              <a:spcBef>
                <a:spcPts val="105"/>
              </a:spcBef>
            </a:pPr>
            <a:r>
              <a:rPr dirty="0"/>
              <a:t>Numpy</a:t>
            </a:r>
            <a:r>
              <a:rPr spc="-55" dirty="0"/>
              <a:t> </a:t>
            </a:r>
            <a:r>
              <a:rPr dirty="0"/>
              <a:t>to</a:t>
            </a:r>
            <a:r>
              <a:rPr spc="-40" dirty="0"/>
              <a:t> </a:t>
            </a:r>
            <a:r>
              <a:rPr spc="-50" dirty="0"/>
              <a:t>PyTorch</a:t>
            </a:r>
          </a:p>
        </p:txBody>
      </p:sp>
      <p:sp>
        <p:nvSpPr>
          <p:cNvPr id="15" name="object 15"/>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16</a:t>
            </a:fld>
            <a:endParaRPr spc="-25" dirty="0"/>
          </a:p>
        </p:txBody>
      </p:sp>
      <p:sp>
        <p:nvSpPr>
          <p:cNvPr id="3" name="object 3"/>
          <p:cNvSpPr txBox="1"/>
          <p:nvPr/>
        </p:nvSpPr>
        <p:spPr>
          <a:xfrm>
            <a:off x="459740" y="823898"/>
            <a:ext cx="8200390" cy="1859483"/>
          </a:xfrm>
          <a:prstGeom prst="rect">
            <a:avLst/>
          </a:prstGeom>
        </p:spPr>
        <p:txBody>
          <a:bodyPr vert="horz" wrap="square" lIns="0" tIns="12700" rIns="0" bIns="0" rtlCol="0">
            <a:spAutoFit/>
          </a:bodyPr>
          <a:lstStyle/>
          <a:p>
            <a:pPr marL="299085" indent="-286385">
              <a:lnSpc>
                <a:spcPct val="100000"/>
              </a:lnSpc>
              <a:spcBef>
                <a:spcPts val="100"/>
              </a:spcBef>
              <a:buFont typeface="Arial MT"/>
              <a:buChar char="•"/>
              <a:tabLst>
                <a:tab pos="299085" algn="l"/>
              </a:tabLst>
            </a:pPr>
            <a:r>
              <a:rPr sz="2000" dirty="0">
                <a:latin typeface="Calibri"/>
                <a:cs typeface="Calibri"/>
              </a:rPr>
              <a:t>as_tensor()</a:t>
            </a:r>
            <a:r>
              <a:rPr sz="2000" spc="-55" dirty="0">
                <a:latin typeface="Calibri"/>
                <a:cs typeface="Calibri"/>
              </a:rPr>
              <a:t> </a:t>
            </a:r>
            <a:r>
              <a:rPr sz="2000" dirty="0">
                <a:latin typeface="Calibri"/>
                <a:cs typeface="Calibri"/>
              </a:rPr>
              <a:t>or</a:t>
            </a:r>
            <a:r>
              <a:rPr sz="2000" spc="-40" dirty="0">
                <a:latin typeface="Calibri"/>
                <a:cs typeface="Calibri"/>
              </a:rPr>
              <a:t> </a:t>
            </a:r>
            <a:r>
              <a:rPr sz="2000" dirty="0">
                <a:latin typeface="Calibri"/>
                <a:cs typeface="Calibri"/>
              </a:rPr>
              <a:t>from_numpy()</a:t>
            </a:r>
            <a:r>
              <a:rPr sz="2000" spc="-45" dirty="0">
                <a:latin typeface="Calibri"/>
                <a:cs typeface="Calibri"/>
              </a:rPr>
              <a:t> </a:t>
            </a:r>
            <a:r>
              <a:rPr sz="2000" dirty="0">
                <a:latin typeface="Calibri"/>
                <a:cs typeface="Calibri"/>
              </a:rPr>
              <a:t>is</a:t>
            </a:r>
            <a:r>
              <a:rPr sz="2000" spc="-30" dirty="0">
                <a:latin typeface="Calibri"/>
                <a:cs typeface="Calibri"/>
              </a:rPr>
              <a:t> </a:t>
            </a:r>
            <a:r>
              <a:rPr sz="2000" dirty="0">
                <a:latin typeface="Calibri"/>
                <a:cs typeface="Calibri"/>
              </a:rPr>
              <a:t>used</a:t>
            </a:r>
            <a:r>
              <a:rPr sz="2000" spc="-35" dirty="0">
                <a:latin typeface="Calibri"/>
                <a:cs typeface="Calibri"/>
              </a:rPr>
              <a:t> </a:t>
            </a:r>
            <a:r>
              <a:rPr sz="2000" dirty="0">
                <a:latin typeface="Calibri"/>
                <a:cs typeface="Calibri"/>
              </a:rPr>
              <a:t>to</a:t>
            </a:r>
            <a:r>
              <a:rPr sz="2000" spc="-60" dirty="0">
                <a:latin typeface="Calibri"/>
                <a:cs typeface="Calibri"/>
              </a:rPr>
              <a:t> </a:t>
            </a:r>
            <a:r>
              <a:rPr sz="2000" dirty="0">
                <a:latin typeface="Calibri"/>
                <a:cs typeface="Calibri"/>
              </a:rPr>
              <a:t>convert</a:t>
            </a:r>
            <a:r>
              <a:rPr sz="2000" spc="-55" dirty="0">
                <a:latin typeface="Calibri"/>
                <a:cs typeface="Calibri"/>
              </a:rPr>
              <a:t> </a:t>
            </a:r>
            <a:r>
              <a:rPr sz="2000" dirty="0">
                <a:latin typeface="Calibri"/>
                <a:cs typeface="Calibri"/>
              </a:rPr>
              <a:t>Numpy</a:t>
            </a:r>
            <a:r>
              <a:rPr sz="2000" spc="-45" dirty="0">
                <a:latin typeface="Calibri"/>
                <a:cs typeface="Calibri"/>
              </a:rPr>
              <a:t> </a:t>
            </a:r>
            <a:r>
              <a:rPr sz="2000" spc="-10" dirty="0">
                <a:latin typeface="Calibri"/>
                <a:cs typeface="Calibri"/>
              </a:rPr>
              <a:t>arrays</a:t>
            </a:r>
            <a:r>
              <a:rPr sz="2000" spc="-45" dirty="0">
                <a:latin typeface="Calibri"/>
                <a:cs typeface="Calibri"/>
              </a:rPr>
              <a:t> </a:t>
            </a:r>
            <a:r>
              <a:rPr sz="2000" dirty="0">
                <a:latin typeface="Calibri"/>
                <a:cs typeface="Calibri"/>
              </a:rPr>
              <a:t>to</a:t>
            </a:r>
            <a:r>
              <a:rPr sz="2000" spc="-25" dirty="0">
                <a:latin typeface="Calibri"/>
                <a:cs typeface="Calibri"/>
              </a:rPr>
              <a:t> PyTorch</a:t>
            </a:r>
            <a:r>
              <a:rPr sz="2000" spc="-45" dirty="0">
                <a:latin typeface="Calibri"/>
                <a:cs typeface="Calibri"/>
              </a:rPr>
              <a:t> </a:t>
            </a:r>
            <a:r>
              <a:rPr sz="2000" spc="-10" dirty="0">
                <a:latin typeface="Calibri"/>
                <a:cs typeface="Calibri"/>
              </a:rPr>
              <a:t>Tensors</a:t>
            </a:r>
            <a:endParaRPr sz="2000" dirty="0">
              <a:latin typeface="Calibri"/>
              <a:cs typeface="Calibri"/>
            </a:endParaRPr>
          </a:p>
          <a:p>
            <a:pPr marL="299085" indent="-286385">
              <a:lnSpc>
                <a:spcPct val="100000"/>
              </a:lnSpc>
              <a:spcBef>
                <a:spcPts val="5"/>
              </a:spcBef>
              <a:buFont typeface="Arial MT"/>
              <a:buChar char="•"/>
              <a:tabLst>
                <a:tab pos="299085" algn="l"/>
              </a:tabLst>
            </a:pPr>
            <a:r>
              <a:rPr sz="2000" dirty="0">
                <a:latin typeface="Calibri"/>
                <a:cs typeface="Calibri"/>
              </a:rPr>
              <a:t>This</a:t>
            </a:r>
            <a:r>
              <a:rPr sz="2000" spc="-35" dirty="0">
                <a:latin typeface="Calibri"/>
                <a:cs typeface="Calibri"/>
              </a:rPr>
              <a:t> </a:t>
            </a:r>
            <a:r>
              <a:rPr sz="2000" dirty="0">
                <a:latin typeface="Calibri"/>
                <a:cs typeface="Calibri"/>
              </a:rPr>
              <a:t>operation</a:t>
            </a:r>
            <a:r>
              <a:rPr sz="2000" spc="-25" dirty="0">
                <a:latin typeface="Calibri"/>
                <a:cs typeface="Calibri"/>
              </a:rPr>
              <a:t> </a:t>
            </a:r>
            <a:r>
              <a:rPr sz="2000" spc="-10" dirty="0">
                <a:latin typeface="Calibri"/>
                <a:cs typeface="Calibri"/>
              </a:rPr>
              <a:t>preserves</a:t>
            </a:r>
            <a:r>
              <a:rPr sz="2000" spc="-60" dirty="0">
                <a:latin typeface="Calibri"/>
                <a:cs typeface="Calibri"/>
              </a:rPr>
              <a:t> </a:t>
            </a:r>
            <a:r>
              <a:rPr sz="2000" dirty="0">
                <a:latin typeface="Calibri"/>
                <a:cs typeface="Calibri"/>
              </a:rPr>
              <a:t>the</a:t>
            </a:r>
            <a:r>
              <a:rPr sz="2000" spc="-20" dirty="0">
                <a:latin typeface="Calibri"/>
                <a:cs typeface="Calibri"/>
              </a:rPr>
              <a:t> </a:t>
            </a:r>
            <a:r>
              <a:rPr sz="2000" dirty="0">
                <a:latin typeface="Calibri"/>
                <a:cs typeface="Calibri"/>
              </a:rPr>
              <a:t>type</a:t>
            </a:r>
            <a:r>
              <a:rPr sz="2000" spc="-30" dirty="0">
                <a:latin typeface="Calibri"/>
                <a:cs typeface="Calibri"/>
              </a:rPr>
              <a:t> </a:t>
            </a:r>
            <a:r>
              <a:rPr sz="2000" dirty="0">
                <a:latin typeface="Calibri"/>
                <a:cs typeface="Calibri"/>
              </a:rPr>
              <a:t>of</a:t>
            </a:r>
            <a:r>
              <a:rPr sz="2000" spc="-10" dirty="0">
                <a:latin typeface="Calibri"/>
                <a:cs typeface="Calibri"/>
              </a:rPr>
              <a:t> </a:t>
            </a:r>
            <a:r>
              <a:rPr sz="2000" dirty="0">
                <a:latin typeface="Calibri"/>
                <a:cs typeface="Calibri"/>
              </a:rPr>
              <a:t>the</a:t>
            </a:r>
            <a:r>
              <a:rPr sz="2000" spc="5" dirty="0">
                <a:latin typeface="Calibri"/>
                <a:cs typeface="Calibri"/>
              </a:rPr>
              <a:t> </a:t>
            </a:r>
            <a:r>
              <a:rPr sz="2000" spc="-10" dirty="0">
                <a:latin typeface="Calibri"/>
                <a:cs typeface="Calibri"/>
              </a:rPr>
              <a:t>array</a:t>
            </a:r>
            <a:endParaRPr sz="2000" dirty="0">
              <a:latin typeface="Calibri"/>
              <a:cs typeface="Calibri"/>
            </a:endParaRPr>
          </a:p>
          <a:p>
            <a:pPr marL="299085" marR="5080" indent="-287020">
              <a:lnSpc>
                <a:spcPct val="100000"/>
              </a:lnSpc>
              <a:buFont typeface="Arial MT"/>
              <a:buChar char="•"/>
              <a:tabLst>
                <a:tab pos="299085" algn="l"/>
              </a:tabLst>
            </a:pPr>
            <a:r>
              <a:rPr sz="2000" dirty="0">
                <a:latin typeface="Calibri"/>
                <a:cs typeface="Calibri"/>
              </a:rPr>
              <a:t>both</a:t>
            </a:r>
            <a:r>
              <a:rPr sz="2000" spc="-30" dirty="0">
                <a:latin typeface="Calibri"/>
                <a:cs typeface="Calibri"/>
              </a:rPr>
              <a:t> </a:t>
            </a:r>
            <a:r>
              <a:rPr sz="2000" dirty="0">
                <a:latin typeface="Calibri"/>
                <a:cs typeface="Calibri"/>
              </a:rPr>
              <a:t>as_tensor()</a:t>
            </a:r>
            <a:r>
              <a:rPr sz="2000" spc="-35" dirty="0">
                <a:latin typeface="Calibri"/>
                <a:cs typeface="Calibri"/>
              </a:rPr>
              <a:t> </a:t>
            </a:r>
            <a:r>
              <a:rPr sz="2000" dirty="0">
                <a:latin typeface="Calibri"/>
                <a:cs typeface="Calibri"/>
              </a:rPr>
              <a:t>and</a:t>
            </a:r>
            <a:r>
              <a:rPr sz="2000" spc="-30" dirty="0">
                <a:latin typeface="Calibri"/>
                <a:cs typeface="Calibri"/>
              </a:rPr>
              <a:t> </a:t>
            </a:r>
            <a:r>
              <a:rPr sz="2000" spc="-10" dirty="0">
                <a:latin typeface="Calibri"/>
                <a:cs typeface="Calibri"/>
              </a:rPr>
              <a:t>from_numpy()</a:t>
            </a:r>
            <a:r>
              <a:rPr sz="2000" spc="-35" dirty="0">
                <a:latin typeface="Calibri"/>
                <a:cs typeface="Calibri"/>
              </a:rPr>
              <a:t> </a:t>
            </a:r>
            <a:r>
              <a:rPr sz="2000" dirty="0">
                <a:latin typeface="Calibri"/>
                <a:cs typeface="Calibri"/>
              </a:rPr>
              <a:t>return</a:t>
            </a:r>
            <a:r>
              <a:rPr sz="2000" spc="-20" dirty="0">
                <a:latin typeface="Calibri"/>
                <a:cs typeface="Calibri"/>
              </a:rPr>
              <a:t> </a:t>
            </a:r>
            <a:r>
              <a:rPr sz="2000" dirty="0">
                <a:latin typeface="Calibri"/>
                <a:cs typeface="Calibri"/>
              </a:rPr>
              <a:t>a</a:t>
            </a:r>
            <a:r>
              <a:rPr sz="2000" spc="-15" dirty="0">
                <a:latin typeface="Calibri"/>
                <a:cs typeface="Calibri"/>
              </a:rPr>
              <a:t> </a:t>
            </a:r>
            <a:r>
              <a:rPr sz="2000" dirty="0">
                <a:latin typeface="Calibri"/>
                <a:cs typeface="Calibri"/>
              </a:rPr>
              <a:t>tensor</a:t>
            </a:r>
            <a:r>
              <a:rPr sz="2000" spc="-40" dirty="0">
                <a:latin typeface="Calibri"/>
                <a:cs typeface="Calibri"/>
              </a:rPr>
              <a:t> </a:t>
            </a:r>
            <a:r>
              <a:rPr sz="2000" dirty="0">
                <a:latin typeface="Calibri"/>
                <a:cs typeface="Calibri"/>
              </a:rPr>
              <a:t>that</a:t>
            </a:r>
            <a:r>
              <a:rPr sz="2000" spc="-30" dirty="0">
                <a:latin typeface="Calibri"/>
                <a:cs typeface="Calibri"/>
              </a:rPr>
              <a:t> </a:t>
            </a:r>
            <a:r>
              <a:rPr sz="2000" dirty="0">
                <a:solidFill>
                  <a:srgbClr val="0000FF"/>
                </a:solidFill>
                <a:latin typeface="Calibri"/>
                <a:cs typeface="Calibri"/>
              </a:rPr>
              <a:t>shares</a:t>
            </a:r>
            <a:r>
              <a:rPr sz="2000" spc="-40" dirty="0">
                <a:solidFill>
                  <a:srgbClr val="0000FF"/>
                </a:solidFill>
                <a:latin typeface="Calibri"/>
                <a:cs typeface="Calibri"/>
              </a:rPr>
              <a:t> </a:t>
            </a:r>
            <a:r>
              <a:rPr sz="2000" dirty="0">
                <a:solidFill>
                  <a:srgbClr val="0000FF"/>
                </a:solidFill>
                <a:latin typeface="Calibri"/>
                <a:cs typeface="Calibri"/>
              </a:rPr>
              <a:t>the</a:t>
            </a:r>
            <a:r>
              <a:rPr sz="2000" spc="-35" dirty="0">
                <a:solidFill>
                  <a:srgbClr val="0000FF"/>
                </a:solidFill>
                <a:latin typeface="Calibri"/>
                <a:cs typeface="Calibri"/>
              </a:rPr>
              <a:t> </a:t>
            </a:r>
            <a:r>
              <a:rPr sz="2000" dirty="0">
                <a:solidFill>
                  <a:srgbClr val="0000FF"/>
                </a:solidFill>
                <a:latin typeface="Calibri"/>
                <a:cs typeface="Calibri"/>
              </a:rPr>
              <a:t>underlying</a:t>
            </a:r>
            <a:r>
              <a:rPr sz="2000" spc="-55" dirty="0">
                <a:solidFill>
                  <a:srgbClr val="0000FF"/>
                </a:solidFill>
                <a:latin typeface="Calibri"/>
                <a:cs typeface="Calibri"/>
              </a:rPr>
              <a:t> </a:t>
            </a:r>
            <a:r>
              <a:rPr sz="2000" spc="-20" dirty="0">
                <a:solidFill>
                  <a:srgbClr val="0000FF"/>
                </a:solidFill>
                <a:latin typeface="Calibri"/>
                <a:cs typeface="Calibri"/>
              </a:rPr>
              <a:t>data </a:t>
            </a:r>
            <a:r>
              <a:rPr sz="2000" dirty="0">
                <a:solidFill>
                  <a:srgbClr val="0000FF"/>
                </a:solidFill>
                <a:latin typeface="Calibri"/>
                <a:cs typeface="Calibri"/>
              </a:rPr>
              <a:t>with</a:t>
            </a:r>
            <a:r>
              <a:rPr sz="2000" spc="-10" dirty="0">
                <a:solidFill>
                  <a:srgbClr val="0000FF"/>
                </a:solidFill>
                <a:latin typeface="Calibri"/>
                <a:cs typeface="Calibri"/>
              </a:rPr>
              <a:t> </a:t>
            </a:r>
            <a:r>
              <a:rPr sz="2000" dirty="0">
                <a:solidFill>
                  <a:srgbClr val="0000FF"/>
                </a:solidFill>
                <a:latin typeface="Calibri"/>
                <a:cs typeface="Calibri"/>
              </a:rPr>
              <a:t>the</a:t>
            </a:r>
            <a:r>
              <a:rPr sz="2000" spc="-20" dirty="0">
                <a:solidFill>
                  <a:srgbClr val="0000FF"/>
                </a:solidFill>
                <a:latin typeface="Calibri"/>
                <a:cs typeface="Calibri"/>
              </a:rPr>
              <a:t> </a:t>
            </a:r>
            <a:r>
              <a:rPr sz="2000" dirty="0">
                <a:solidFill>
                  <a:srgbClr val="0000FF"/>
                </a:solidFill>
                <a:latin typeface="Calibri"/>
                <a:cs typeface="Calibri"/>
              </a:rPr>
              <a:t>original</a:t>
            </a:r>
            <a:r>
              <a:rPr sz="2000" spc="-30" dirty="0">
                <a:solidFill>
                  <a:srgbClr val="0000FF"/>
                </a:solidFill>
                <a:latin typeface="Calibri"/>
                <a:cs typeface="Calibri"/>
              </a:rPr>
              <a:t> </a:t>
            </a:r>
            <a:r>
              <a:rPr sz="2000" dirty="0">
                <a:solidFill>
                  <a:srgbClr val="0000FF"/>
                </a:solidFill>
                <a:latin typeface="Calibri"/>
                <a:cs typeface="Calibri"/>
              </a:rPr>
              <a:t>Numpy</a:t>
            </a:r>
            <a:r>
              <a:rPr sz="2000" spc="-15" dirty="0">
                <a:solidFill>
                  <a:srgbClr val="0000FF"/>
                </a:solidFill>
                <a:latin typeface="Calibri"/>
                <a:cs typeface="Calibri"/>
              </a:rPr>
              <a:t> </a:t>
            </a:r>
            <a:r>
              <a:rPr sz="2000" spc="-10" dirty="0">
                <a:solidFill>
                  <a:srgbClr val="0000FF"/>
                </a:solidFill>
                <a:latin typeface="Calibri"/>
                <a:cs typeface="Calibri"/>
              </a:rPr>
              <a:t>array.</a:t>
            </a:r>
            <a:endParaRPr sz="2000" dirty="0">
              <a:latin typeface="Calibri"/>
              <a:cs typeface="Calibri"/>
            </a:endParaRPr>
          </a:p>
          <a:p>
            <a:pPr marL="299085" indent="-286385">
              <a:lnSpc>
                <a:spcPct val="100000"/>
              </a:lnSpc>
              <a:buFont typeface="Arial MT"/>
              <a:buChar char="•"/>
              <a:tabLst>
                <a:tab pos="299085" algn="l"/>
              </a:tabLst>
            </a:pPr>
            <a:r>
              <a:rPr sz="2000" spc="-10" dirty="0">
                <a:latin typeface="Calibri"/>
                <a:cs typeface="Calibri"/>
              </a:rPr>
              <a:t>torch.tensor()</a:t>
            </a:r>
            <a:r>
              <a:rPr sz="2000" spc="-15" dirty="0">
                <a:latin typeface="Calibri"/>
                <a:cs typeface="Calibri"/>
              </a:rPr>
              <a:t> </a:t>
            </a:r>
            <a:r>
              <a:rPr sz="2000" spc="-10" dirty="0">
                <a:latin typeface="Calibri"/>
                <a:cs typeface="Calibri"/>
              </a:rPr>
              <a:t>always</a:t>
            </a:r>
            <a:r>
              <a:rPr sz="2000" spc="-20" dirty="0">
                <a:latin typeface="Calibri"/>
                <a:cs typeface="Calibri"/>
              </a:rPr>
              <a:t> </a:t>
            </a:r>
            <a:r>
              <a:rPr sz="2000" dirty="0">
                <a:solidFill>
                  <a:srgbClr val="FF0000"/>
                </a:solidFill>
                <a:latin typeface="Calibri"/>
                <a:cs typeface="Calibri"/>
              </a:rPr>
              <a:t>makes</a:t>
            </a:r>
            <a:r>
              <a:rPr sz="2000" spc="-40" dirty="0">
                <a:solidFill>
                  <a:srgbClr val="FF0000"/>
                </a:solidFill>
                <a:latin typeface="Calibri"/>
                <a:cs typeface="Calibri"/>
              </a:rPr>
              <a:t> </a:t>
            </a:r>
            <a:r>
              <a:rPr sz="2000" dirty="0">
                <a:solidFill>
                  <a:srgbClr val="FF0000"/>
                </a:solidFill>
                <a:latin typeface="Calibri"/>
                <a:cs typeface="Calibri"/>
              </a:rPr>
              <a:t>a</a:t>
            </a:r>
            <a:r>
              <a:rPr sz="2000" spc="-20" dirty="0">
                <a:solidFill>
                  <a:srgbClr val="FF0000"/>
                </a:solidFill>
                <a:latin typeface="Calibri"/>
                <a:cs typeface="Calibri"/>
              </a:rPr>
              <a:t> </a:t>
            </a:r>
            <a:r>
              <a:rPr sz="2000" dirty="0">
                <a:solidFill>
                  <a:srgbClr val="FF0000"/>
                </a:solidFill>
                <a:latin typeface="Calibri"/>
                <a:cs typeface="Calibri"/>
              </a:rPr>
              <a:t>copy</a:t>
            </a:r>
            <a:r>
              <a:rPr sz="2000" spc="-55" dirty="0">
                <a:solidFill>
                  <a:srgbClr val="FF0000"/>
                </a:solidFill>
                <a:latin typeface="Calibri"/>
                <a:cs typeface="Calibri"/>
              </a:rPr>
              <a:t> </a:t>
            </a:r>
            <a:r>
              <a:rPr sz="2000" dirty="0">
                <a:solidFill>
                  <a:srgbClr val="FF0000"/>
                </a:solidFill>
                <a:latin typeface="Calibri"/>
                <a:cs typeface="Calibri"/>
              </a:rPr>
              <a:t>of</a:t>
            </a:r>
            <a:r>
              <a:rPr sz="2000" spc="-20" dirty="0">
                <a:solidFill>
                  <a:srgbClr val="FF0000"/>
                </a:solidFill>
                <a:latin typeface="Calibri"/>
                <a:cs typeface="Calibri"/>
              </a:rPr>
              <a:t> </a:t>
            </a:r>
            <a:r>
              <a:rPr sz="2000" dirty="0">
                <a:solidFill>
                  <a:srgbClr val="FF0000"/>
                </a:solidFill>
                <a:latin typeface="Calibri"/>
                <a:cs typeface="Calibri"/>
              </a:rPr>
              <a:t>Numpy</a:t>
            </a:r>
            <a:r>
              <a:rPr sz="2000" spc="-45" dirty="0">
                <a:solidFill>
                  <a:srgbClr val="FF0000"/>
                </a:solidFill>
                <a:latin typeface="Calibri"/>
                <a:cs typeface="Calibri"/>
              </a:rPr>
              <a:t> </a:t>
            </a:r>
            <a:r>
              <a:rPr sz="2000" spc="-10" dirty="0">
                <a:solidFill>
                  <a:srgbClr val="FF0000"/>
                </a:solidFill>
                <a:latin typeface="Calibri"/>
                <a:cs typeface="Calibri"/>
              </a:rPr>
              <a:t>array</a:t>
            </a:r>
            <a:endParaRPr sz="2000" dirty="0">
              <a:latin typeface="Calibri"/>
              <a:cs typeface="Calibri"/>
            </a:endParaRPr>
          </a:p>
        </p:txBody>
      </p:sp>
      <p:sp>
        <p:nvSpPr>
          <p:cNvPr id="4" name="object 4"/>
          <p:cNvSpPr txBox="1"/>
          <p:nvPr/>
        </p:nvSpPr>
        <p:spPr>
          <a:xfrm>
            <a:off x="208788" y="2814827"/>
            <a:ext cx="7322820" cy="1000125"/>
          </a:xfrm>
          <a:prstGeom prst="rect">
            <a:avLst/>
          </a:prstGeom>
          <a:ln w="9144">
            <a:solidFill>
              <a:srgbClr val="000000"/>
            </a:solidFill>
          </a:ln>
        </p:spPr>
        <p:txBody>
          <a:bodyPr vert="horz" wrap="square" lIns="0" tIns="0" rIns="0" bIns="0" rtlCol="0">
            <a:spAutoFit/>
          </a:bodyPr>
          <a:lstStyle/>
          <a:p>
            <a:pPr marL="549910">
              <a:lnSpc>
                <a:spcPts val="1839"/>
              </a:lnSpc>
            </a:pPr>
            <a:r>
              <a:rPr sz="1800" b="1" dirty="0">
                <a:latin typeface="Calibri"/>
                <a:cs typeface="Calibri"/>
              </a:rPr>
              <a:t>the</a:t>
            </a:r>
            <a:r>
              <a:rPr sz="1800" b="1" spc="-30" dirty="0">
                <a:latin typeface="Calibri"/>
                <a:cs typeface="Calibri"/>
              </a:rPr>
              <a:t> </a:t>
            </a:r>
            <a:r>
              <a:rPr sz="1800" b="1" spc="-20" dirty="0">
                <a:latin typeface="Calibri"/>
                <a:cs typeface="Calibri"/>
              </a:rPr>
              <a:t>data</a:t>
            </a:r>
            <a:endParaRPr sz="1800">
              <a:latin typeface="Calibri"/>
              <a:cs typeface="Calibri"/>
            </a:endParaRPr>
          </a:p>
        </p:txBody>
      </p:sp>
      <p:pic>
        <p:nvPicPr>
          <p:cNvPr id="5" name="object 5"/>
          <p:cNvPicPr/>
          <p:nvPr/>
        </p:nvPicPr>
        <p:blipFill>
          <a:blip r:embed="rId3" cstate="print"/>
          <a:stretch>
            <a:fillRect/>
          </a:stretch>
        </p:blipFill>
        <p:spPr>
          <a:xfrm>
            <a:off x="213359" y="2819400"/>
            <a:ext cx="7313676" cy="990600"/>
          </a:xfrm>
          <a:prstGeom prst="rect">
            <a:avLst/>
          </a:prstGeom>
        </p:spPr>
      </p:pic>
      <p:grpSp>
        <p:nvGrpSpPr>
          <p:cNvPr id="6" name="object 6"/>
          <p:cNvGrpSpPr/>
          <p:nvPr/>
        </p:nvGrpSpPr>
        <p:grpSpPr>
          <a:xfrm>
            <a:off x="3870197" y="3937254"/>
            <a:ext cx="5095240" cy="523240"/>
            <a:chOff x="204215" y="3953255"/>
            <a:chExt cx="5095240" cy="523240"/>
          </a:xfrm>
        </p:grpSpPr>
        <p:pic>
          <p:nvPicPr>
            <p:cNvPr id="7" name="object 7"/>
            <p:cNvPicPr/>
            <p:nvPr/>
          </p:nvPicPr>
          <p:blipFill>
            <a:blip r:embed="rId4" cstate="print"/>
            <a:stretch>
              <a:fillRect/>
            </a:stretch>
          </p:blipFill>
          <p:spPr>
            <a:xfrm>
              <a:off x="213359" y="3962399"/>
              <a:ext cx="5076444" cy="504444"/>
            </a:xfrm>
            <a:prstGeom prst="rect">
              <a:avLst/>
            </a:prstGeom>
          </p:spPr>
        </p:pic>
        <p:sp>
          <p:nvSpPr>
            <p:cNvPr id="8" name="object 8"/>
            <p:cNvSpPr/>
            <p:nvPr/>
          </p:nvSpPr>
          <p:spPr>
            <a:xfrm>
              <a:off x="208787" y="3957827"/>
              <a:ext cx="5085715" cy="513715"/>
            </a:xfrm>
            <a:custGeom>
              <a:avLst/>
              <a:gdLst/>
              <a:ahLst/>
              <a:cxnLst/>
              <a:rect l="l" t="t" r="r" b="b"/>
              <a:pathLst>
                <a:path w="5085715" h="513714">
                  <a:moveTo>
                    <a:pt x="0" y="513588"/>
                  </a:moveTo>
                  <a:lnTo>
                    <a:pt x="5085588" y="513588"/>
                  </a:lnTo>
                  <a:lnTo>
                    <a:pt x="5085588" y="0"/>
                  </a:lnTo>
                  <a:lnTo>
                    <a:pt x="0" y="0"/>
                  </a:lnTo>
                  <a:lnTo>
                    <a:pt x="0" y="513588"/>
                  </a:lnTo>
                  <a:close/>
                </a:path>
              </a:pathLst>
            </a:custGeom>
            <a:ln w="9144">
              <a:solidFill>
                <a:srgbClr val="000000"/>
              </a:solidFill>
            </a:ln>
          </p:spPr>
          <p:txBody>
            <a:bodyPr wrap="square" lIns="0" tIns="0" rIns="0" bIns="0" rtlCol="0"/>
            <a:lstStyle/>
            <a:p>
              <a:endParaRPr/>
            </a:p>
          </p:txBody>
        </p:sp>
      </p:grpSp>
      <p:grpSp>
        <p:nvGrpSpPr>
          <p:cNvPr id="9" name="object 9"/>
          <p:cNvGrpSpPr/>
          <p:nvPr/>
        </p:nvGrpSpPr>
        <p:grpSpPr>
          <a:xfrm>
            <a:off x="213359" y="4639055"/>
            <a:ext cx="5623560" cy="2036445"/>
            <a:chOff x="213359" y="4639055"/>
            <a:chExt cx="5623560" cy="2036445"/>
          </a:xfrm>
        </p:grpSpPr>
        <p:pic>
          <p:nvPicPr>
            <p:cNvPr id="10" name="object 10"/>
            <p:cNvPicPr/>
            <p:nvPr/>
          </p:nvPicPr>
          <p:blipFill>
            <a:blip r:embed="rId5" cstate="print"/>
            <a:stretch>
              <a:fillRect/>
            </a:stretch>
          </p:blipFill>
          <p:spPr>
            <a:xfrm>
              <a:off x="222503" y="4648199"/>
              <a:ext cx="5605272" cy="2017776"/>
            </a:xfrm>
            <a:prstGeom prst="rect">
              <a:avLst/>
            </a:prstGeom>
          </p:spPr>
        </p:pic>
        <p:sp>
          <p:nvSpPr>
            <p:cNvPr id="11" name="object 11"/>
            <p:cNvSpPr/>
            <p:nvPr/>
          </p:nvSpPr>
          <p:spPr>
            <a:xfrm>
              <a:off x="217931" y="4643627"/>
              <a:ext cx="5614670" cy="2026920"/>
            </a:xfrm>
            <a:custGeom>
              <a:avLst/>
              <a:gdLst/>
              <a:ahLst/>
              <a:cxnLst/>
              <a:rect l="l" t="t" r="r" b="b"/>
              <a:pathLst>
                <a:path w="5614670" h="2026920">
                  <a:moveTo>
                    <a:pt x="0" y="2026920"/>
                  </a:moveTo>
                  <a:lnTo>
                    <a:pt x="5614416" y="2026920"/>
                  </a:lnTo>
                  <a:lnTo>
                    <a:pt x="5614416" y="0"/>
                  </a:lnTo>
                  <a:lnTo>
                    <a:pt x="0" y="0"/>
                  </a:lnTo>
                  <a:lnTo>
                    <a:pt x="0" y="2026920"/>
                  </a:lnTo>
                  <a:close/>
                </a:path>
              </a:pathLst>
            </a:custGeom>
            <a:ln w="9144">
              <a:solidFill>
                <a:srgbClr val="000000"/>
              </a:solidFill>
            </a:ln>
          </p:spPr>
          <p:txBody>
            <a:bodyPr wrap="square" lIns="0" tIns="0" rIns="0" bIns="0" rtlCol="0"/>
            <a:lstStyle/>
            <a:p>
              <a:endParaRPr/>
            </a:p>
          </p:txBody>
        </p:sp>
      </p:grpSp>
      <p:grpSp>
        <p:nvGrpSpPr>
          <p:cNvPr id="12" name="object 12"/>
          <p:cNvGrpSpPr/>
          <p:nvPr/>
        </p:nvGrpSpPr>
        <p:grpSpPr>
          <a:xfrm>
            <a:off x="5934455" y="5629655"/>
            <a:ext cx="2628900" cy="561340"/>
            <a:chOff x="5934455" y="5629655"/>
            <a:chExt cx="2628900" cy="561340"/>
          </a:xfrm>
        </p:grpSpPr>
        <p:pic>
          <p:nvPicPr>
            <p:cNvPr id="13" name="object 13"/>
            <p:cNvPicPr/>
            <p:nvPr/>
          </p:nvPicPr>
          <p:blipFill>
            <a:blip r:embed="rId6" cstate="print"/>
            <a:stretch>
              <a:fillRect/>
            </a:stretch>
          </p:blipFill>
          <p:spPr>
            <a:xfrm>
              <a:off x="5943599" y="5638799"/>
              <a:ext cx="2610611" cy="542544"/>
            </a:xfrm>
            <a:prstGeom prst="rect">
              <a:avLst/>
            </a:prstGeom>
          </p:spPr>
        </p:pic>
        <p:sp>
          <p:nvSpPr>
            <p:cNvPr id="14" name="object 14"/>
            <p:cNvSpPr/>
            <p:nvPr/>
          </p:nvSpPr>
          <p:spPr>
            <a:xfrm>
              <a:off x="5939027" y="5634227"/>
              <a:ext cx="2620010" cy="551815"/>
            </a:xfrm>
            <a:custGeom>
              <a:avLst/>
              <a:gdLst/>
              <a:ahLst/>
              <a:cxnLst/>
              <a:rect l="l" t="t" r="r" b="b"/>
              <a:pathLst>
                <a:path w="2620009" h="551814">
                  <a:moveTo>
                    <a:pt x="0" y="551688"/>
                  </a:moveTo>
                  <a:lnTo>
                    <a:pt x="2619755" y="551688"/>
                  </a:lnTo>
                  <a:lnTo>
                    <a:pt x="2619755" y="0"/>
                  </a:lnTo>
                  <a:lnTo>
                    <a:pt x="0" y="0"/>
                  </a:lnTo>
                  <a:lnTo>
                    <a:pt x="0" y="551688"/>
                  </a:lnTo>
                  <a:close/>
                </a:path>
              </a:pathLst>
            </a:custGeom>
            <a:ln w="9143">
              <a:solidFill>
                <a:srgbClr val="000000"/>
              </a:solidFill>
            </a:ln>
          </p:spPr>
          <p:txBody>
            <a:bodyPr wrap="square" lIns="0" tIns="0" rIns="0" bIns="0" rtlCol="0"/>
            <a:lstStyle/>
            <a:p>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304800" y="430981"/>
            <a:ext cx="6858000" cy="521297"/>
          </a:xfrm>
          <a:prstGeom prst="rect">
            <a:avLst/>
          </a:prstGeom>
        </p:spPr>
        <p:txBody>
          <a:bodyPr vert="horz" wrap="square" lIns="0" tIns="13335" rIns="0" bIns="0" rtlCol="0">
            <a:spAutoFit/>
          </a:bodyPr>
          <a:lstStyle/>
          <a:p>
            <a:pPr marL="1951355">
              <a:lnSpc>
                <a:spcPct val="100000"/>
              </a:lnSpc>
              <a:spcBef>
                <a:spcPts val="105"/>
              </a:spcBef>
            </a:pPr>
            <a:r>
              <a:rPr sz="3300" spc="-45" dirty="0"/>
              <a:t>PyTorch</a:t>
            </a:r>
            <a:r>
              <a:rPr sz="3300" spc="-125" dirty="0"/>
              <a:t> </a:t>
            </a:r>
            <a:r>
              <a:rPr sz="3300" dirty="0"/>
              <a:t>to</a:t>
            </a:r>
            <a:r>
              <a:rPr sz="3300" spc="-125" dirty="0"/>
              <a:t> </a:t>
            </a:r>
            <a:r>
              <a:rPr sz="3300" spc="-10" dirty="0"/>
              <a:t>Numpy</a:t>
            </a:r>
          </a:p>
        </p:txBody>
      </p:sp>
      <p:sp>
        <p:nvSpPr>
          <p:cNvPr id="10" name="object 10"/>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17</a:t>
            </a:fld>
            <a:endParaRPr spc="-25" dirty="0"/>
          </a:p>
        </p:txBody>
      </p:sp>
      <p:sp>
        <p:nvSpPr>
          <p:cNvPr id="3" name="object 3"/>
          <p:cNvSpPr txBox="1"/>
          <p:nvPr/>
        </p:nvSpPr>
        <p:spPr>
          <a:xfrm>
            <a:off x="612140" y="1370457"/>
            <a:ext cx="8157209" cy="635635"/>
          </a:xfrm>
          <a:prstGeom prst="rect">
            <a:avLst/>
          </a:prstGeom>
        </p:spPr>
        <p:txBody>
          <a:bodyPr vert="horz" wrap="square" lIns="0" tIns="13335" rIns="0" bIns="0" rtlCol="0">
            <a:spAutoFit/>
          </a:bodyPr>
          <a:lstStyle/>
          <a:p>
            <a:pPr marL="12700" marR="5080">
              <a:lnSpc>
                <a:spcPct val="100000"/>
              </a:lnSpc>
              <a:spcBef>
                <a:spcPts val="105"/>
              </a:spcBef>
            </a:pPr>
            <a:r>
              <a:rPr sz="2000" spc="-35" dirty="0">
                <a:latin typeface="Calibri"/>
                <a:cs typeface="Calibri"/>
              </a:rPr>
              <a:t>You</a:t>
            </a:r>
            <a:r>
              <a:rPr sz="2000" spc="-50" dirty="0">
                <a:latin typeface="Calibri"/>
                <a:cs typeface="Calibri"/>
              </a:rPr>
              <a:t> </a:t>
            </a:r>
            <a:r>
              <a:rPr sz="2000" dirty="0">
                <a:latin typeface="Calibri"/>
                <a:cs typeface="Calibri"/>
              </a:rPr>
              <a:t>can</a:t>
            </a:r>
            <a:r>
              <a:rPr sz="2000" spc="-45" dirty="0">
                <a:latin typeface="Calibri"/>
                <a:cs typeface="Calibri"/>
              </a:rPr>
              <a:t> </a:t>
            </a:r>
            <a:r>
              <a:rPr sz="2000" dirty="0">
                <a:latin typeface="Calibri"/>
                <a:cs typeface="Calibri"/>
              </a:rPr>
              <a:t>also</a:t>
            </a:r>
            <a:r>
              <a:rPr sz="2000" spc="-40" dirty="0">
                <a:latin typeface="Calibri"/>
                <a:cs typeface="Calibri"/>
              </a:rPr>
              <a:t> </a:t>
            </a:r>
            <a:r>
              <a:rPr sz="2000" dirty="0">
                <a:latin typeface="Calibri"/>
                <a:cs typeface="Calibri"/>
              </a:rPr>
              <a:t>perform</a:t>
            </a:r>
            <a:r>
              <a:rPr sz="2000" spc="-45" dirty="0">
                <a:latin typeface="Calibri"/>
                <a:cs typeface="Calibri"/>
              </a:rPr>
              <a:t> </a:t>
            </a:r>
            <a:r>
              <a:rPr sz="2000" dirty="0">
                <a:latin typeface="Calibri"/>
                <a:cs typeface="Calibri"/>
              </a:rPr>
              <a:t>the</a:t>
            </a:r>
            <a:r>
              <a:rPr sz="2000" spc="-35" dirty="0">
                <a:latin typeface="Calibri"/>
                <a:cs typeface="Calibri"/>
              </a:rPr>
              <a:t> </a:t>
            </a:r>
            <a:r>
              <a:rPr sz="2000" dirty="0">
                <a:latin typeface="Calibri"/>
                <a:cs typeface="Calibri"/>
              </a:rPr>
              <a:t>opposite</a:t>
            </a:r>
            <a:r>
              <a:rPr sz="2000" spc="-65" dirty="0">
                <a:latin typeface="Calibri"/>
                <a:cs typeface="Calibri"/>
              </a:rPr>
              <a:t> </a:t>
            </a:r>
            <a:r>
              <a:rPr sz="2000" spc="-10" dirty="0">
                <a:latin typeface="Calibri"/>
                <a:cs typeface="Calibri"/>
              </a:rPr>
              <a:t>operation,</a:t>
            </a:r>
            <a:r>
              <a:rPr sz="2000" spc="-50" dirty="0">
                <a:latin typeface="Calibri"/>
                <a:cs typeface="Calibri"/>
              </a:rPr>
              <a:t> </a:t>
            </a:r>
            <a:r>
              <a:rPr sz="2000" spc="-10" dirty="0">
                <a:latin typeface="Calibri"/>
                <a:cs typeface="Calibri"/>
              </a:rPr>
              <a:t>namely,</a:t>
            </a:r>
            <a:r>
              <a:rPr sz="2000" spc="-40" dirty="0">
                <a:latin typeface="Calibri"/>
                <a:cs typeface="Calibri"/>
              </a:rPr>
              <a:t> </a:t>
            </a:r>
            <a:r>
              <a:rPr sz="2000" spc="-10" dirty="0">
                <a:latin typeface="Calibri"/>
                <a:cs typeface="Calibri"/>
              </a:rPr>
              <a:t>transforming</a:t>
            </a:r>
            <a:r>
              <a:rPr sz="2000" spc="-55" dirty="0">
                <a:latin typeface="Calibri"/>
                <a:cs typeface="Calibri"/>
              </a:rPr>
              <a:t> </a:t>
            </a:r>
            <a:r>
              <a:rPr sz="2000" dirty="0">
                <a:latin typeface="Calibri"/>
                <a:cs typeface="Calibri"/>
              </a:rPr>
              <a:t>a</a:t>
            </a:r>
            <a:r>
              <a:rPr sz="2000" spc="-30" dirty="0">
                <a:latin typeface="Calibri"/>
                <a:cs typeface="Calibri"/>
              </a:rPr>
              <a:t> </a:t>
            </a:r>
            <a:r>
              <a:rPr sz="2000" spc="-10" dirty="0">
                <a:latin typeface="Calibri"/>
                <a:cs typeface="Calibri"/>
              </a:rPr>
              <a:t>PyTorch </a:t>
            </a:r>
            <a:r>
              <a:rPr sz="2000" dirty="0">
                <a:latin typeface="Calibri"/>
                <a:cs typeface="Calibri"/>
              </a:rPr>
              <a:t>tensor</a:t>
            </a:r>
            <a:r>
              <a:rPr sz="2000" spc="-60" dirty="0">
                <a:latin typeface="Calibri"/>
                <a:cs typeface="Calibri"/>
              </a:rPr>
              <a:t> </a:t>
            </a:r>
            <a:r>
              <a:rPr sz="2000" dirty="0">
                <a:latin typeface="Calibri"/>
                <a:cs typeface="Calibri"/>
              </a:rPr>
              <a:t>back</a:t>
            </a:r>
            <a:r>
              <a:rPr sz="2000" spc="-30" dirty="0">
                <a:latin typeface="Calibri"/>
                <a:cs typeface="Calibri"/>
              </a:rPr>
              <a:t> </a:t>
            </a:r>
            <a:r>
              <a:rPr sz="2000" dirty="0">
                <a:latin typeface="Calibri"/>
                <a:cs typeface="Calibri"/>
              </a:rPr>
              <a:t>to</a:t>
            </a:r>
            <a:r>
              <a:rPr sz="2000" spc="-50" dirty="0">
                <a:latin typeface="Calibri"/>
                <a:cs typeface="Calibri"/>
              </a:rPr>
              <a:t> </a:t>
            </a:r>
            <a:r>
              <a:rPr sz="2000" dirty="0">
                <a:latin typeface="Calibri"/>
                <a:cs typeface="Calibri"/>
              </a:rPr>
              <a:t>a</a:t>
            </a:r>
            <a:r>
              <a:rPr sz="2000" spc="-25" dirty="0">
                <a:latin typeface="Calibri"/>
                <a:cs typeface="Calibri"/>
              </a:rPr>
              <a:t> </a:t>
            </a:r>
            <a:r>
              <a:rPr sz="2000" i="1" dirty="0">
                <a:latin typeface="Calibri"/>
                <a:cs typeface="Calibri"/>
              </a:rPr>
              <a:t>Numpy</a:t>
            </a:r>
            <a:r>
              <a:rPr sz="2000" i="1" spc="-50" dirty="0">
                <a:latin typeface="Calibri"/>
                <a:cs typeface="Calibri"/>
              </a:rPr>
              <a:t> </a:t>
            </a:r>
            <a:r>
              <a:rPr sz="2000" spc="-30" dirty="0">
                <a:latin typeface="Calibri"/>
                <a:cs typeface="Calibri"/>
              </a:rPr>
              <a:t>array.</a:t>
            </a:r>
            <a:r>
              <a:rPr sz="2000" spc="-15" dirty="0">
                <a:latin typeface="Calibri"/>
                <a:cs typeface="Calibri"/>
              </a:rPr>
              <a:t> </a:t>
            </a:r>
            <a:r>
              <a:rPr sz="2000" dirty="0">
                <a:latin typeface="Calibri"/>
                <a:cs typeface="Calibri"/>
              </a:rPr>
              <a:t>That’s</a:t>
            </a:r>
            <a:r>
              <a:rPr sz="2000" spc="-50" dirty="0">
                <a:latin typeface="Calibri"/>
                <a:cs typeface="Calibri"/>
              </a:rPr>
              <a:t> </a:t>
            </a:r>
            <a:r>
              <a:rPr sz="2000" dirty="0">
                <a:latin typeface="Calibri"/>
                <a:cs typeface="Calibri"/>
              </a:rPr>
              <a:t>what</a:t>
            </a:r>
            <a:r>
              <a:rPr sz="2000" spc="-35" dirty="0">
                <a:latin typeface="Calibri"/>
                <a:cs typeface="Calibri"/>
              </a:rPr>
              <a:t> </a:t>
            </a:r>
            <a:r>
              <a:rPr sz="2000" dirty="0">
                <a:solidFill>
                  <a:srgbClr val="0000FF"/>
                </a:solidFill>
                <a:latin typeface="Calibri"/>
                <a:cs typeface="Calibri"/>
              </a:rPr>
              <a:t>numpy()</a:t>
            </a:r>
            <a:r>
              <a:rPr sz="2000" spc="-55" dirty="0">
                <a:solidFill>
                  <a:srgbClr val="0000FF"/>
                </a:solidFill>
                <a:latin typeface="Calibri"/>
                <a:cs typeface="Calibri"/>
              </a:rPr>
              <a:t> </a:t>
            </a:r>
            <a:r>
              <a:rPr sz="2000" dirty="0">
                <a:latin typeface="Calibri"/>
                <a:cs typeface="Calibri"/>
              </a:rPr>
              <a:t>is</a:t>
            </a:r>
            <a:r>
              <a:rPr sz="2000" spc="-30" dirty="0">
                <a:latin typeface="Calibri"/>
                <a:cs typeface="Calibri"/>
              </a:rPr>
              <a:t> </a:t>
            </a:r>
            <a:r>
              <a:rPr sz="2000" dirty="0">
                <a:latin typeface="Calibri"/>
                <a:cs typeface="Calibri"/>
              </a:rPr>
              <a:t>good</a:t>
            </a:r>
            <a:r>
              <a:rPr sz="2000" spc="-45" dirty="0">
                <a:latin typeface="Calibri"/>
                <a:cs typeface="Calibri"/>
              </a:rPr>
              <a:t> </a:t>
            </a:r>
            <a:r>
              <a:rPr sz="2000" spc="-20" dirty="0">
                <a:latin typeface="Calibri"/>
                <a:cs typeface="Calibri"/>
              </a:rPr>
              <a:t>for:</a:t>
            </a:r>
            <a:endParaRPr sz="2000" dirty="0">
              <a:latin typeface="Calibri"/>
              <a:cs typeface="Calibri"/>
            </a:endParaRPr>
          </a:p>
        </p:txBody>
      </p:sp>
      <p:grpSp>
        <p:nvGrpSpPr>
          <p:cNvPr id="4" name="object 4"/>
          <p:cNvGrpSpPr/>
          <p:nvPr/>
        </p:nvGrpSpPr>
        <p:grpSpPr>
          <a:xfrm>
            <a:off x="1819592" y="2322846"/>
            <a:ext cx="5154295" cy="1237615"/>
            <a:chOff x="1819655" y="2389632"/>
            <a:chExt cx="5154295" cy="1237615"/>
          </a:xfrm>
        </p:grpSpPr>
        <p:pic>
          <p:nvPicPr>
            <p:cNvPr id="5" name="object 5"/>
            <p:cNvPicPr/>
            <p:nvPr/>
          </p:nvPicPr>
          <p:blipFill>
            <a:blip r:embed="rId3" cstate="print"/>
            <a:stretch>
              <a:fillRect/>
            </a:stretch>
          </p:blipFill>
          <p:spPr>
            <a:xfrm>
              <a:off x="1828799" y="2398776"/>
              <a:ext cx="5135880" cy="1219200"/>
            </a:xfrm>
            <a:prstGeom prst="rect">
              <a:avLst/>
            </a:prstGeom>
          </p:spPr>
        </p:pic>
        <p:sp>
          <p:nvSpPr>
            <p:cNvPr id="6" name="object 6"/>
            <p:cNvSpPr/>
            <p:nvPr/>
          </p:nvSpPr>
          <p:spPr>
            <a:xfrm>
              <a:off x="1824227" y="2394204"/>
              <a:ext cx="5145405" cy="1228725"/>
            </a:xfrm>
            <a:custGeom>
              <a:avLst/>
              <a:gdLst/>
              <a:ahLst/>
              <a:cxnLst/>
              <a:rect l="l" t="t" r="r" b="b"/>
              <a:pathLst>
                <a:path w="5145405" h="1228725">
                  <a:moveTo>
                    <a:pt x="0" y="1228344"/>
                  </a:moveTo>
                  <a:lnTo>
                    <a:pt x="5145024" y="1228344"/>
                  </a:lnTo>
                  <a:lnTo>
                    <a:pt x="5145024" y="0"/>
                  </a:lnTo>
                  <a:lnTo>
                    <a:pt x="0" y="0"/>
                  </a:lnTo>
                  <a:lnTo>
                    <a:pt x="0" y="1228344"/>
                  </a:lnTo>
                  <a:close/>
                </a:path>
              </a:pathLst>
            </a:custGeom>
            <a:ln w="9144">
              <a:solidFill>
                <a:srgbClr val="000000"/>
              </a:solidFill>
            </a:ln>
          </p:spPr>
          <p:txBody>
            <a:bodyPr wrap="square" lIns="0" tIns="0" rIns="0" bIns="0" rtlCol="0"/>
            <a:lstStyle/>
            <a:p>
              <a:endParaRPr/>
            </a:p>
          </p:txBody>
        </p:sp>
      </p:grpSp>
      <p:grpSp>
        <p:nvGrpSpPr>
          <p:cNvPr id="7" name="object 7"/>
          <p:cNvGrpSpPr/>
          <p:nvPr/>
        </p:nvGrpSpPr>
        <p:grpSpPr>
          <a:xfrm>
            <a:off x="2674620" y="3991355"/>
            <a:ext cx="3444240" cy="1038225"/>
            <a:chOff x="2674620" y="3991355"/>
            <a:chExt cx="3444240" cy="1038225"/>
          </a:xfrm>
        </p:grpSpPr>
        <p:pic>
          <p:nvPicPr>
            <p:cNvPr id="8" name="object 8"/>
            <p:cNvPicPr/>
            <p:nvPr/>
          </p:nvPicPr>
          <p:blipFill>
            <a:blip r:embed="rId4" cstate="print"/>
            <a:stretch>
              <a:fillRect/>
            </a:stretch>
          </p:blipFill>
          <p:spPr>
            <a:xfrm>
              <a:off x="2683764" y="4000499"/>
              <a:ext cx="3425952" cy="1019556"/>
            </a:xfrm>
            <a:prstGeom prst="rect">
              <a:avLst/>
            </a:prstGeom>
          </p:spPr>
        </p:pic>
        <p:sp>
          <p:nvSpPr>
            <p:cNvPr id="9" name="object 9"/>
            <p:cNvSpPr/>
            <p:nvPr/>
          </p:nvSpPr>
          <p:spPr>
            <a:xfrm>
              <a:off x="2679192" y="3995927"/>
              <a:ext cx="3435350" cy="1028700"/>
            </a:xfrm>
            <a:custGeom>
              <a:avLst/>
              <a:gdLst/>
              <a:ahLst/>
              <a:cxnLst/>
              <a:rect l="l" t="t" r="r" b="b"/>
              <a:pathLst>
                <a:path w="3435350" h="1028700">
                  <a:moveTo>
                    <a:pt x="0" y="1028700"/>
                  </a:moveTo>
                  <a:lnTo>
                    <a:pt x="3435096" y="1028700"/>
                  </a:lnTo>
                  <a:lnTo>
                    <a:pt x="3435096" y="0"/>
                  </a:lnTo>
                  <a:lnTo>
                    <a:pt x="0" y="0"/>
                  </a:lnTo>
                  <a:lnTo>
                    <a:pt x="0" y="1028700"/>
                  </a:lnTo>
                  <a:close/>
                </a:path>
              </a:pathLst>
            </a:custGeom>
            <a:ln w="9144">
              <a:solidFill>
                <a:srgbClr val="000000"/>
              </a:solidFill>
            </a:ln>
          </p:spPr>
          <p:txBody>
            <a:bodyPr wrap="square" lIns="0" tIns="0" rIns="0" bIns="0" rtlCol="0"/>
            <a:lstStyle/>
            <a:p>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38714"/>
            <a:ext cx="7886700" cy="1325563"/>
          </a:xfrm>
          <a:prstGeom prst="rect">
            <a:avLst/>
          </a:prstGeom>
        </p:spPr>
        <p:txBody>
          <a:bodyPr vert="horz" wrap="square" lIns="0" tIns="440436" rIns="0" bIns="0" rtlCol="0">
            <a:spAutoFit/>
          </a:bodyPr>
          <a:lstStyle/>
          <a:p>
            <a:pPr marL="2569845">
              <a:lnSpc>
                <a:spcPct val="100000"/>
              </a:lnSpc>
              <a:spcBef>
                <a:spcPts val="105"/>
              </a:spcBef>
            </a:pPr>
            <a:r>
              <a:rPr dirty="0"/>
              <a:t>GPU</a:t>
            </a:r>
            <a:r>
              <a:rPr spc="-10" dirty="0"/>
              <a:t> </a:t>
            </a:r>
            <a:r>
              <a:rPr spc="-65" dirty="0"/>
              <a:t>Tensors</a:t>
            </a:r>
          </a:p>
        </p:txBody>
      </p:sp>
      <p:sp>
        <p:nvSpPr>
          <p:cNvPr id="7" name="object 7"/>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18</a:t>
            </a:fld>
            <a:endParaRPr spc="-25" dirty="0"/>
          </a:p>
        </p:txBody>
      </p:sp>
      <p:sp>
        <p:nvSpPr>
          <p:cNvPr id="3" name="object 3"/>
          <p:cNvSpPr txBox="1"/>
          <p:nvPr/>
        </p:nvSpPr>
        <p:spPr>
          <a:xfrm>
            <a:off x="612140" y="1370457"/>
            <a:ext cx="8159750" cy="2160270"/>
          </a:xfrm>
          <a:prstGeom prst="rect">
            <a:avLst/>
          </a:prstGeom>
        </p:spPr>
        <p:txBody>
          <a:bodyPr vert="horz" wrap="square" lIns="0" tIns="13335" rIns="0" bIns="0" rtlCol="0">
            <a:spAutoFit/>
          </a:bodyPr>
          <a:lstStyle/>
          <a:p>
            <a:pPr marL="355600" indent="-342900" algn="just">
              <a:lnSpc>
                <a:spcPct val="100000"/>
              </a:lnSpc>
              <a:spcBef>
                <a:spcPts val="105"/>
              </a:spcBef>
              <a:buFont typeface="Arial MT"/>
              <a:buChar char="•"/>
              <a:tabLst>
                <a:tab pos="355600" algn="l"/>
              </a:tabLst>
            </a:pPr>
            <a:r>
              <a:rPr sz="2000" dirty="0">
                <a:latin typeface="Calibri"/>
                <a:cs typeface="Calibri"/>
              </a:rPr>
              <a:t>These</a:t>
            </a:r>
            <a:r>
              <a:rPr sz="2000" spc="-50" dirty="0">
                <a:latin typeface="Calibri"/>
                <a:cs typeface="Calibri"/>
              </a:rPr>
              <a:t> </a:t>
            </a:r>
            <a:r>
              <a:rPr sz="2000" dirty="0">
                <a:latin typeface="Calibri"/>
                <a:cs typeface="Calibri"/>
              </a:rPr>
              <a:t>tensors</a:t>
            </a:r>
            <a:r>
              <a:rPr sz="2000" spc="-65" dirty="0">
                <a:latin typeface="Calibri"/>
                <a:cs typeface="Calibri"/>
              </a:rPr>
              <a:t> </a:t>
            </a:r>
            <a:r>
              <a:rPr sz="2000" dirty="0">
                <a:latin typeface="Calibri"/>
                <a:cs typeface="Calibri"/>
              </a:rPr>
              <a:t>store</a:t>
            </a:r>
            <a:r>
              <a:rPr sz="2000" spc="-55" dirty="0">
                <a:latin typeface="Calibri"/>
                <a:cs typeface="Calibri"/>
              </a:rPr>
              <a:t> </a:t>
            </a:r>
            <a:r>
              <a:rPr sz="2000" dirty="0">
                <a:latin typeface="Calibri"/>
                <a:cs typeface="Calibri"/>
              </a:rPr>
              <a:t>their</a:t>
            </a:r>
            <a:r>
              <a:rPr sz="2000" spc="-55" dirty="0">
                <a:latin typeface="Calibri"/>
                <a:cs typeface="Calibri"/>
              </a:rPr>
              <a:t> </a:t>
            </a:r>
            <a:r>
              <a:rPr sz="2000" dirty="0">
                <a:latin typeface="Calibri"/>
                <a:cs typeface="Calibri"/>
              </a:rPr>
              <a:t>data</a:t>
            </a:r>
            <a:r>
              <a:rPr sz="2000" spc="-45" dirty="0">
                <a:latin typeface="Calibri"/>
                <a:cs typeface="Calibri"/>
              </a:rPr>
              <a:t> </a:t>
            </a:r>
            <a:r>
              <a:rPr sz="2000" dirty="0">
                <a:latin typeface="Calibri"/>
                <a:cs typeface="Calibri"/>
              </a:rPr>
              <a:t>in</a:t>
            </a:r>
            <a:r>
              <a:rPr sz="2000" spc="-60" dirty="0">
                <a:latin typeface="Calibri"/>
                <a:cs typeface="Calibri"/>
              </a:rPr>
              <a:t> </a:t>
            </a:r>
            <a:r>
              <a:rPr sz="2000" dirty="0">
                <a:latin typeface="Calibri"/>
                <a:cs typeface="Calibri"/>
              </a:rPr>
              <a:t>the</a:t>
            </a:r>
            <a:r>
              <a:rPr sz="2000" spc="-40" dirty="0">
                <a:latin typeface="Calibri"/>
                <a:cs typeface="Calibri"/>
              </a:rPr>
              <a:t> </a:t>
            </a:r>
            <a:r>
              <a:rPr sz="2000" dirty="0">
                <a:latin typeface="Calibri"/>
                <a:cs typeface="Calibri"/>
              </a:rPr>
              <a:t>graphics</a:t>
            </a:r>
            <a:r>
              <a:rPr sz="2000" spc="-50" dirty="0">
                <a:latin typeface="Calibri"/>
                <a:cs typeface="Calibri"/>
              </a:rPr>
              <a:t> </a:t>
            </a:r>
            <a:r>
              <a:rPr sz="2000" spc="-20" dirty="0">
                <a:latin typeface="Calibri"/>
                <a:cs typeface="Calibri"/>
              </a:rPr>
              <a:t>card’s</a:t>
            </a:r>
            <a:r>
              <a:rPr sz="2000" spc="-60" dirty="0">
                <a:latin typeface="Calibri"/>
                <a:cs typeface="Calibri"/>
              </a:rPr>
              <a:t> </a:t>
            </a:r>
            <a:r>
              <a:rPr sz="2000" spc="-10" dirty="0">
                <a:latin typeface="Calibri"/>
                <a:cs typeface="Calibri"/>
              </a:rPr>
              <a:t>memory</a:t>
            </a:r>
            <a:endParaRPr sz="2000" dirty="0">
              <a:latin typeface="Calibri"/>
              <a:cs typeface="Calibri"/>
            </a:endParaRPr>
          </a:p>
          <a:p>
            <a:pPr marL="355600" indent="-342900" algn="just">
              <a:lnSpc>
                <a:spcPct val="100000"/>
              </a:lnSpc>
              <a:buFont typeface="Arial MT"/>
              <a:buChar char="•"/>
              <a:tabLst>
                <a:tab pos="355600" algn="l"/>
              </a:tabLst>
            </a:pPr>
            <a:r>
              <a:rPr sz="2000" dirty="0">
                <a:latin typeface="Calibri"/>
                <a:cs typeface="Calibri"/>
              </a:rPr>
              <a:t>Operations</a:t>
            </a:r>
            <a:r>
              <a:rPr sz="2000" spc="-45" dirty="0">
                <a:latin typeface="Calibri"/>
                <a:cs typeface="Calibri"/>
              </a:rPr>
              <a:t> </a:t>
            </a:r>
            <a:r>
              <a:rPr sz="2000" dirty="0">
                <a:latin typeface="Calibri"/>
                <a:cs typeface="Calibri"/>
              </a:rPr>
              <a:t>on</a:t>
            </a:r>
            <a:r>
              <a:rPr sz="2000" spc="-35" dirty="0">
                <a:latin typeface="Calibri"/>
                <a:cs typeface="Calibri"/>
              </a:rPr>
              <a:t> </a:t>
            </a:r>
            <a:r>
              <a:rPr sz="2000" dirty="0">
                <a:latin typeface="Calibri"/>
                <a:cs typeface="Calibri"/>
              </a:rPr>
              <a:t>top</a:t>
            </a:r>
            <a:r>
              <a:rPr sz="2000" spc="-50" dirty="0">
                <a:latin typeface="Calibri"/>
                <a:cs typeface="Calibri"/>
              </a:rPr>
              <a:t> </a:t>
            </a:r>
            <a:r>
              <a:rPr sz="2000" dirty="0">
                <a:latin typeface="Calibri"/>
                <a:cs typeface="Calibri"/>
              </a:rPr>
              <a:t>of</a:t>
            </a:r>
            <a:r>
              <a:rPr sz="2000" spc="-40" dirty="0">
                <a:latin typeface="Calibri"/>
                <a:cs typeface="Calibri"/>
              </a:rPr>
              <a:t> </a:t>
            </a:r>
            <a:r>
              <a:rPr sz="2000" dirty="0">
                <a:latin typeface="Calibri"/>
                <a:cs typeface="Calibri"/>
              </a:rPr>
              <a:t>them</a:t>
            </a:r>
            <a:r>
              <a:rPr sz="2000" spc="-45" dirty="0">
                <a:latin typeface="Calibri"/>
                <a:cs typeface="Calibri"/>
              </a:rPr>
              <a:t> </a:t>
            </a:r>
            <a:r>
              <a:rPr sz="2000" dirty="0">
                <a:latin typeface="Calibri"/>
                <a:cs typeface="Calibri"/>
              </a:rPr>
              <a:t>are</a:t>
            </a:r>
            <a:r>
              <a:rPr sz="2000" spc="-35" dirty="0">
                <a:latin typeface="Calibri"/>
                <a:cs typeface="Calibri"/>
              </a:rPr>
              <a:t> </a:t>
            </a:r>
            <a:r>
              <a:rPr sz="2000" dirty="0">
                <a:latin typeface="Calibri"/>
                <a:cs typeface="Calibri"/>
              </a:rPr>
              <a:t>performed</a:t>
            </a:r>
            <a:r>
              <a:rPr sz="2000" spc="-30" dirty="0">
                <a:latin typeface="Calibri"/>
                <a:cs typeface="Calibri"/>
              </a:rPr>
              <a:t> </a:t>
            </a:r>
            <a:r>
              <a:rPr sz="2000" dirty="0">
                <a:latin typeface="Calibri"/>
                <a:cs typeface="Calibri"/>
              </a:rPr>
              <a:t>by</a:t>
            </a:r>
            <a:r>
              <a:rPr sz="2000" spc="-45" dirty="0">
                <a:latin typeface="Calibri"/>
                <a:cs typeface="Calibri"/>
              </a:rPr>
              <a:t> </a:t>
            </a:r>
            <a:r>
              <a:rPr sz="2000" dirty="0">
                <a:latin typeface="Calibri"/>
                <a:cs typeface="Calibri"/>
              </a:rPr>
              <a:t>the</a:t>
            </a:r>
            <a:r>
              <a:rPr sz="2000" spc="-30" dirty="0">
                <a:latin typeface="Calibri"/>
                <a:cs typeface="Calibri"/>
              </a:rPr>
              <a:t> </a:t>
            </a:r>
            <a:r>
              <a:rPr sz="2000" spc="-25" dirty="0">
                <a:latin typeface="Calibri"/>
                <a:cs typeface="Calibri"/>
              </a:rPr>
              <a:t>GPU</a:t>
            </a:r>
            <a:endParaRPr sz="2000" dirty="0">
              <a:latin typeface="Calibri"/>
              <a:cs typeface="Calibri"/>
            </a:endParaRPr>
          </a:p>
          <a:p>
            <a:pPr marL="355600" indent="-342900" algn="just">
              <a:lnSpc>
                <a:spcPct val="100000"/>
              </a:lnSpc>
              <a:buFont typeface="Arial MT"/>
              <a:buChar char="•"/>
              <a:tabLst>
                <a:tab pos="355600" algn="l"/>
              </a:tabLst>
            </a:pPr>
            <a:r>
              <a:rPr sz="2000" dirty="0">
                <a:latin typeface="Calibri"/>
                <a:cs typeface="Calibri"/>
              </a:rPr>
              <a:t>If</a:t>
            </a:r>
            <a:r>
              <a:rPr sz="2000" spc="-35" dirty="0">
                <a:latin typeface="Calibri"/>
                <a:cs typeface="Calibri"/>
              </a:rPr>
              <a:t> </a:t>
            </a:r>
            <a:r>
              <a:rPr sz="2000" dirty="0">
                <a:latin typeface="Calibri"/>
                <a:cs typeface="Calibri"/>
              </a:rPr>
              <a:t>you</a:t>
            </a:r>
            <a:r>
              <a:rPr sz="2000" spc="-40" dirty="0">
                <a:latin typeface="Calibri"/>
                <a:cs typeface="Calibri"/>
              </a:rPr>
              <a:t> </a:t>
            </a:r>
            <a:r>
              <a:rPr sz="2000" dirty="0">
                <a:latin typeface="Calibri"/>
                <a:cs typeface="Calibri"/>
              </a:rPr>
              <a:t>have</a:t>
            </a:r>
            <a:r>
              <a:rPr sz="2000" spc="-25" dirty="0">
                <a:latin typeface="Calibri"/>
                <a:cs typeface="Calibri"/>
              </a:rPr>
              <a:t> </a:t>
            </a:r>
            <a:r>
              <a:rPr sz="2000" dirty="0">
                <a:latin typeface="Calibri"/>
                <a:cs typeface="Calibri"/>
              </a:rPr>
              <a:t>a</a:t>
            </a:r>
            <a:r>
              <a:rPr sz="2000" spc="-40" dirty="0">
                <a:latin typeface="Calibri"/>
                <a:cs typeface="Calibri"/>
              </a:rPr>
              <a:t> </a:t>
            </a:r>
            <a:r>
              <a:rPr sz="2000" dirty="0">
                <a:latin typeface="Calibri"/>
                <a:cs typeface="Calibri"/>
              </a:rPr>
              <a:t>graphics</a:t>
            </a:r>
            <a:r>
              <a:rPr sz="2000" spc="-35" dirty="0">
                <a:latin typeface="Calibri"/>
                <a:cs typeface="Calibri"/>
              </a:rPr>
              <a:t> </a:t>
            </a:r>
            <a:r>
              <a:rPr sz="2000" dirty="0">
                <a:latin typeface="Calibri"/>
                <a:cs typeface="Calibri"/>
              </a:rPr>
              <a:t>card</a:t>
            </a:r>
            <a:r>
              <a:rPr sz="2000" spc="-25" dirty="0">
                <a:latin typeface="Calibri"/>
                <a:cs typeface="Calibri"/>
              </a:rPr>
              <a:t> </a:t>
            </a:r>
            <a:r>
              <a:rPr sz="2000" dirty="0">
                <a:latin typeface="Calibri"/>
                <a:cs typeface="Calibri"/>
              </a:rPr>
              <a:t>from</a:t>
            </a:r>
            <a:r>
              <a:rPr sz="2000" spc="-30" dirty="0">
                <a:latin typeface="Calibri"/>
                <a:cs typeface="Calibri"/>
              </a:rPr>
              <a:t> </a:t>
            </a:r>
            <a:r>
              <a:rPr sz="2000" dirty="0">
                <a:solidFill>
                  <a:srgbClr val="FF0000"/>
                </a:solidFill>
                <a:latin typeface="Calibri"/>
                <a:cs typeface="Calibri"/>
              </a:rPr>
              <a:t>NVIDIA</a:t>
            </a:r>
            <a:r>
              <a:rPr sz="2000" dirty="0">
                <a:latin typeface="Calibri"/>
                <a:cs typeface="Calibri"/>
              </a:rPr>
              <a:t>,</a:t>
            </a:r>
            <a:r>
              <a:rPr sz="2000" spc="-50" dirty="0">
                <a:latin typeface="Calibri"/>
                <a:cs typeface="Calibri"/>
              </a:rPr>
              <a:t> </a:t>
            </a:r>
            <a:r>
              <a:rPr sz="2000" dirty="0">
                <a:latin typeface="Calibri"/>
                <a:cs typeface="Calibri"/>
              </a:rPr>
              <a:t>you</a:t>
            </a:r>
            <a:r>
              <a:rPr sz="2000" spc="-35" dirty="0">
                <a:latin typeface="Calibri"/>
                <a:cs typeface="Calibri"/>
              </a:rPr>
              <a:t> </a:t>
            </a:r>
            <a:r>
              <a:rPr sz="2000" dirty="0">
                <a:latin typeface="Calibri"/>
                <a:cs typeface="Calibri"/>
              </a:rPr>
              <a:t>can</a:t>
            </a:r>
            <a:r>
              <a:rPr sz="2000" spc="-35" dirty="0">
                <a:latin typeface="Calibri"/>
                <a:cs typeface="Calibri"/>
              </a:rPr>
              <a:t> </a:t>
            </a:r>
            <a:r>
              <a:rPr sz="2000" dirty="0">
                <a:latin typeface="Calibri"/>
                <a:cs typeface="Calibri"/>
              </a:rPr>
              <a:t>use</a:t>
            </a:r>
            <a:r>
              <a:rPr sz="2000" spc="-25" dirty="0">
                <a:latin typeface="Calibri"/>
                <a:cs typeface="Calibri"/>
              </a:rPr>
              <a:t> </a:t>
            </a:r>
            <a:r>
              <a:rPr sz="2000" dirty="0">
                <a:latin typeface="Calibri"/>
                <a:cs typeface="Calibri"/>
              </a:rPr>
              <a:t>the</a:t>
            </a:r>
            <a:r>
              <a:rPr sz="2000" spc="-45" dirty="0">
                <a:latin typeface="Calibri"/>
                <a:cs typeface="Calibri"/>
              </a:rPr>
              <a:t> </a:t>
            </a:r>
            <a:r>
              <a:rPr sz="2000" dirty="0">
                <a:latin typeface="Calibri"/>
                <a:cs typeface="Calibri"/>
              </a:rPr>
              <a:t>power</a:t>
            </a:r>
            <a:r>
              <a:rPr sz="2000" spc="-40" dirty="0">
                <a:latin typeface="Calibri"/>
                <a:cs typeface="Calibri"/>
              </a:rPr>
              <a:t> </a:t>
            </a:r>
            <a:r>
              <a:rPr sz="2000" dirty="0">
                <a:latin typeface="Calibri"/>
                <a:cs typeface="Calibri"/>
              </a:rPr>
              <a:t>of</a:t>
            </a:r>
            <a:r>
              <a:rPr sz="2000" spc="-40" dirty="0">
                <a:latin typeface="Calibri"/>
                <a:cs typeface="Calibri"/>
              </a:rPr>
              <a:t> </a:t>
            </a:r>
            <a:r>
              <a:rPr sz="2000" dirty="0">
                <a:latin typeface="Calibri"/>
                <a:cs typeface="Calibri"/>
              </a:rPr>
              <a:t>its</a:t>
            </a:r>
            <a:r>
              <a:rPr sz="2000" spc="-45" dirty="0">
                <a:latin typeface="Calibri"/>
                <a:cs typeface="Calibri"/>
              </a:rPr>
              <a:t> </a:t>
            </a:r>
            <a:r>
              <a:rPr sz="2000" spc="-25" dirty="0">
                <a:latin typeface="Calibri"/>
                <a:cs typeface="Calibri"/>
              </a:rPr>
              <a:t>GPU</a:t>
            </a:r>
            <a:endParaRPr sz="2000" dirty="0">
              <a:latin typeface="Calibri"/>
              <a:cs typeface="Calibri"/>
            </a:endParaRPr>
          </a:p>
          <a:p>
            <a:pPr marL="355600" algn="just">
              <a:lnSpc>
                <a:spcPct val="100000"/>
              </a:lnSpc>
            </a:pPr>
            <a:r>
              <a:rPr sz="2000" dirty="0">
                <a:latin typeface="Calibri"/>
                <a:cs typeface="Calibri"/>
              </a:rPr>
              <a:t>to</a:t>
            </a:r>
            <a:r>
              <a:rPr sz="2000" spc="-20" dirty="0">
                <a:latin typeface="Calibri"/>
                <a:cs typeface="Calibri"/>
              </a:rPr>
              <a:t> </a:t>
            </a:r>
            <a:r>
              <a:rPr sz="2000" dirty="0">
                <a:latin typeface="Calibri"/>
                <a:cs typeface="Calibri"/>
              </a:rPr>
              <a:t>speed</a:t>
            </a:r>
            <a:r>
              <a:rPr sz="2000" spc="-10" dirty="0">
                <a:latin typeface="Calibri"/>
                <a:cs typeface="Calibri"/>
              </a:rPr>
              <a:t> </a:t>
            </a:r>
            <a:r>
              <a:rPr sz="2000" dirty="0">
                <a:latin typeface="Calibri"/>
                <a:cs typeface="Calibri"/>
              </a:rPr>
              <a:t>up</a:t>
            </a:r>
            <a:r>
              <a:rPr sz="2000" spc="-30" dirty="0">
                <a:latin typeface="Calibri"/>
                <a:cs typeface="Calibri"/>
              </a:rPr>
              <a:t> </a:t>
            </a:r>
            <a:r>
              <a:rPr sz="2000" dirty="0">
                <a:latin typeface="Calibri"/>
                <a:cs typeface="Calibri"/>
              </a:rPr>
              <a:t>model</a:t>
            </a:r>
            <a:r>
              <a:rPr sz="2000" spc="-20" dirty="0">
                <a:latin typeface="Calibri"/>
                <a:cs typeface="Calibri"/>
              </a:rPr>
              <a:t> </a:t>
            </a:r>
            <a:r>
              <a:rPr sz="2000" spc="-10" dirty="0">
                <a:latin typeface="Calibri"/>
                <a:cs typeface="Calibri"/>
              </a:rPr>
              <a:t>training.</a:t>
            </a:r>
            <a:endParaRPr sz="2000" dirty="0">
              <a:latin typeface="Calibri"/>
              <a:cs typeface="Calibri"/>
            </a:endParaRPr>
          </a:p>
          <a:p>
            <a:pPr marL="355600" marR="374650" indent="-343535" algn="just">
              <a:lnSpc>
                <a:spcPct val="100000"/>
              </a:lnSpc>
              <a:buFont typeface="Arial MT"/>
              <a:buChar char="•"/>
              <a:tabLst>
                <a:tab pos="355600" algn="l"/>
              </a:tabLst>
            </a:pPr>
            <a:r>
              <a:rPr sz="2000" spc="-25" dirty="0">
                <a:latin typeface="Calibri"/>
                <a:cs typeface="Calibri"/>
              </a:rPr>
              <a:t>PyTorch</a:t>
            </a:r>
            <a:r>
              <a:rPr sz="2000" spc="-50" dirty="0">
                <a:latin typeface="Calibri"/>
                <a:cs typeface="Calibri"/>
              </a:rPr>
              <a:t> </a:t>
            </a:r>
            <a:r>
              <a:rPr sz="2000" dirty="0">
                <a:latin typeface="Calibri"/>
                <a:cs typeface="Calibri"/>
              </a:rPr>
              <a:t>supports</a:t>
            </a:r>
            <a:r>
              <a:rPr sz="2000" spc="-50" dirty="0">
                <a:latin typeface="Calibri"/>
                <a:cs typeface="Calibri"/>
              </a:rPr>
              <a:t> </a:t>
            </a:r>
            <a:r>
              <a:rPr sz="2000" dirty="0">
                <a:latin typeface="Calibri"/>
                <a:cs typeface="Calibri"/>
              </a:rPr>
              <a:t>the</a:t>
            </a:r>
            <a:r>
              <a:rPr sz="2000" spc="-25" dirty="0">
                <a:latin typeface="Calibri"/>
                <a:cs typeface="Calibri"/>
              </a:rPr>
              <a:t> </a:t>
            </a:r>
            <a:r>
              <a:rPr sz="2000" dirty="0">
                <a:latin typeface="Calibri"/>
                <a:cs typeface="Calibri"/>
              </a:rPr>
              <a:t>use</a:t>
            </a:r>
            <a:r>
              <a:rPr sz="2000" spc="-30" dirty="0">
                <a:latin typeface="Calibri"/>
                <a:cs typeface="Calibri"/>
              </a:rPr>
              <a:t> </a:t>
            </a:r>
            <a:r>
              <a:rPr sz="2000" dirty="0">
                <a:latin typeface="Calibri"/>
                <a:cs typeface="Calibri"/>
              </a:rPr>
              <a:t>of</a:t>
            </a:r>
            <a:r>
              <a:rPr sz="2000" spc="-35" dirty="0">
                <a:latin typeface="Calibri"/>
                <a:cs typeface="Calibri"/>
              </a:rPr>
              <a:t> </a:t>
            </a:r>
            <a:r>
              <a:rPr sz="2000" dirty="0">
                <a:latin typeface="Calibri"/>
                <a:cs typeface="Calibri"/>
              </a:rPr>
              <a:t>these</a:t>
            </a:r>
            <a:r>
              <a:rPr sz="2000" spc="-30" dirty="0">
                <a:latin typeface="Calibri"/>
                <a:cs typeface="Calibri"/>
              </a:rPr>
              <a:t> </a:t>
            </a:r>
            <a:r>
              <a:rPr sz="2000" dirty="0">
                <a:latin typeface="Calibri"/>
                <a:cs typeface="Calibri"/>
              </a:rPr>
              <a:t>GPUs</a:t>
            </a:r>
            <a:r>
              <a:rPr sz="2000" spc="-40" dirty="0">
                <a:latin typeface="Calibri"/>
                <a:cs typeface="Calibri"/>
              </a:rPr>
              <a:t> </a:t>
            </a:r>
            <a:r>
              <a:rPr sz="2000" dirty="0">
                <a:latin typeface="Calibri"/>
                <a:cs typeface="Calibri"/>
              </a:rPr>
              <a:t>for</a:t>
            </a:r>
            <a:r>
              <a:rPr sz="2000" spc="5" dirty="0">
                <a:latin typeface="Calibri"/>
                <a:cs typeface="Calibri"/>
              </a:rPr>
              <a:t> </a:t>
            </a:r>
            <a:r>
              <a:rPr sz="2000" dirty="0">
                <a:latin typeface="Calibri"/>
                <a:cs typeface="Calibri"/>
              </a:rPr>
              <a:t>model</a:t>
            </a:r>
            <a:r>
              <a:rPr sz="2000" spc="-45" dirty="0">
                <a:latin typeface="Calibri"/>
                <a:cs typeface="Calibri"/>
              </a:rPr>
              <a:t> </a:t>
            </a:r>
            <a:r>
              <a:rPr sz="2000" dirty="0">
                <a:latin typeface="Calibri"/>
                <a:cs typeface="Calibri"/>
              </a:rPr>
              <a:t>training</a:t>
            </a:r>
            <a:r>
              <a:rPr sz="2000" spc="-30" dirty="0">
                <a:latin typeface="Calibri"/>
                <a:cs typeface="Calibri"/>
              </a:rPr>
              <a:t> </a:t>
            </a:r>
            <a:r>
              <a:rPr sz="2000" dirty="0">
                <a:latin typeface="Calibri"/>
                <a:cs typeface="Calibri"/>
              </a:rPr>
              <a:t>using</a:t>
            </a:r>
            <a:r>
              <a:rPr sz="2000" spc="-40" dirty="0">
                <a:latin typeface="Calibri"/>
                <a:cs typeface="Calibri"/>
              </a:rPr>
              <a:t> </a:t>
            </a:r>
            <a:r>
              <a:rPr sz="2000" spc="-20" dirty="0">
                <a:latin typeface="Calibri"/>
                <a:cs typeface="Calibri"/>
              </a:rPr>
              <a:t>CUDA </a:t>
            </a:r>
            <a:r>
              <a:rPr sz="2000" dirty="0">
                <a:latin typeface="Calibri"/>
                <a:cs typeface="Calibri"/>
              </a:rPr>
              <a:t>(Compute</a:t>
            </a:r>
            <a:r>
              <a:rPr sz="2000" spc="-45" dirty="0">
                <a:latin typeface="Calibri"/>
                <a:cs typeface="Calibri"/>
              </a:rPr>
              <a:t> </a:t>
            </a:r>
            <a:r>
              <a:rPr sz="2000" dirty="0">
                <a:latin typeface="Calibri"/>
                <a:cs typeface="Calibri"/>
              </a:rPr>
              <a:t>Unified</a:t>
            </a:r>
            <a:r>
              <a:rPr sz="2000" spc="-30" dirty="0">
                <a:latin typeface="Calibri"/>
                <a:cs typeface="Calibri"/>
              </a:rPr>
              <a:t> </a:t>
            </a:r>
            <a:r>
              <a:rPr sz="2000" dirty="0">
                <a:latin typeface="Calibri"/>
                <a:cs typeface="Calibri"/>
              </a:rPr>
              <a:t>Device</a:t>
            </a:r>
            <a:r>
              <a:rPr sz="2000" spc="-25" dirty="0">
                <a:latin typeface="Calibri"/>
                <a:cs typeface="Calibri"/>
              </a:rPr>
              <a:t> </a:t>
            </a:r>
            <a:r>
              <a:rPr sz="2000" spc="-10" dirty="0">
                <a:latin typeface="Calibri"/>
                <a:cs typeface="Calibri"/>
              </a:rPr>
              <a:t>Architecture),</a:t>
            </a:r>
            <a:r>
              <a:rPr sz="2000" spc="-55" dirty="0">
                <a:latin typeface="Calibri"/>
                <a:cs typeface="Calibri"/>
              </a:rPr>
              <a:t> </a:t>
            </a:r>
            <a:r>
              <a:rPr sz="2000" dirty="0">
                <a:latin typeface="Calibri"/>
                <a:cs typeface="Calibri"/>
              </a:rPr>
              <a:t>which</a:t>
            </a:r>
            <a:r>
              <a:rPr sz="2000" spc="-35" dirty="0">
                <a:latin typeface="Calibri"/>
                <a:cs typeface="Calibri"/>
              </a:rPr>
              <a:t> </a:t>
            </a:r>
            <a:r>
              <a:rPr sz="2000" dirty="0">
                <a:latin typeface="Calibri"/>
                <a:cs typeface="Calibri"/>
              </a:rPr>
              <a:t>needs</a:t>
            </a:r>
            <a:r>
              <a:rPr sz="2000" spc="-15" dirty="0">
                <a:latin typeface="Calibri"/>
                <a:cs typeface="Calibri"/>
              </a:rPr>
              <a:t> </a:t>
            </a:r>
            <a:r>
              <a:rPr sz="2000" dirty="0">
                <a:latin typeface="Calibri"/>
                <a:cs typeface="Calibri"/>
              </a:rPr>
              <a:t>to</a:t>
            </a:r>
            <a:r>
              <a:rPr sz="2000" spc="-30" dirty="0">
                <a:latin typeface="Calibri"/>
                <a:cs typeface="Calibri"/>
              </a:rPr>
              <a:t> </a:t>
            </a:r>
            <a:r>
              <a:rPr sz="2000" dirty="0">
                <a:latin typeface="Calibri"/>
                <a:cs typeface="Calibri"/>
              </a:rPr>
              <a:t>be</a:t>
            </a:r>
            <a:r>
              <a:rPr sz="2000" spc="-20" dirty="0">
                <a:latin typeface="Calibri"/>
                <a:cs typeface="Calibri"/>
              </a:rPr>
              <a:t> </a:t>
            </a:r>
            <a:r>
              <a:rPr sz="2000" spc="-10" dirty="0">
                <a:latin typeface="Calibri"/>
                <a:cs typeface="Calibri"/>
              </a:rPr>
              <a:t>previously </a:t>
            </a:r>
            <a:r>
              <a:rPr sz="2000" dirty="0">
                <a:latin typeface="Calibri"/>
                <a:cs typeface="Calibri"/>
              </a:rPr>
              <a:t>installed</a:t>
            </a:r>
            <a:r>
              <a:rPr sz="2000" spc="-55" dirty="0">
                <a:latin typeface="Calibri"/>
                <a:cs typeface="Calibri"/>
              </a:rPr>
              <a:t> </a:t>
            </a:r>
            <a:r>
              <a:rPr sz="2000" dirty="0">
                <a:latin typeface="Calibri"/>
                <a:cs typeface="Calibri"/>
              </a:rPr>
              <a:t>and</a:t>
            </a:r>
            <a:r>
              <a:rPr sz="2000" spc="-30" dirty="0">
                <a:latin typeface="Calibri"/>
                <a:cs typeface="Calibri"/>
              </a:rPr>
              <a:t> </a:t>
            </a:r>
            <a:r>
              <a:rPr sz="2000" spc="-10" dirty="0">
                <a:latin typeface="Calibri"/>
                <a:cs typeface="Calibri"/>
              </a:rPr>
              <a:t>configured</a:t>
            </a:r>
            <a:endParaRPr sz="2000" dirty="0">
              <a:latin typeface="Calibri"/>
              <a:cs typeface="Calibri"/>
            </a:endParaRPr>
          </a:p>
        </p:txBody>
      </p:sp>
      <p:grpSp>
        <p:nvGrpSpPr>
          <p:cNvPr id="4" name="object 4"/>
          <p:cNvGrpSpPr/>
          <p:nvPr/>
        </p:nvGrpSpPr>
        <p:grpSpPr>
          <a:xfrm>
            <a:off x="143255" y="3689603"/>
            <a:ext cx="8019415" cy="3007360"/>
            <a:chOff x="143255" y="3689603"/>
            <a:chExt cx="8019415" cy="3007360"/>
          </a:xfrm>
        </p:grpSpPr>
        <p:pic>
          <p:nvPicPr>
            <p:cNvPr id="5" name="object 5"/>
            <p:cNvPicPr/>
            <p:nvPr/>
          </p:nvPicPr>
          <p:blipFill>
            <a:blip r:embed="rId3" cstate="print"/>
            <a:stretch>
              <a:fillRect/>
            </a:stretch>
          </p:blipFill>
          <p:spPr>
            <a:xfrm>
              <a:off x="172732" y="3861390"/>
              <a:ext cx="7848503" cy="2825921"/>
            </a:xfrm>
            <a:prstGeom prst="rect">
              <a:avLst/>
            </a:prstGeom>
          </p:spPr>
        </p:pic>
        <p:sp>
          <p:nvSpPr>
            <p:cNvPr id="6" name="object 6"/>
            <p:cNvSpPr/>
            <p:nvPr/>
          </p:nvSpPr>
          <p:spPr>
            <a:xfrm>
              <a:off x="147827" y="3694175"/>
              <a:ext cx="8010525" cy="2997835"/>
            </a:xfrm>
            <a:custGeom>
              <a:avLst/>
              <a:gdLst/>
              <a:ahLst/>
              <a:cxnLst/>
              <a:rect l="l" t="t" r="r" b="b"/>
              <a:pathLst>
                <a:path w="8010525" h="2997834">
                  <a:moveTo>
                    <a:pt x="0" y="2997708"/>
                  </a:moveTo>
                  <a:lnTo>
                    <a:pt x="8010144" y="2997708"/>
                  </a:lnTo>
                  <a:lnTo>
                    <a:pt x="8010144" y="0"/>
                  </a:lnTo>
                  <a:lnTo>
                    <a:pt x="0" y="0"/>
                  </a:lnTo>
                  <a:lnTo>
                    <a:pt x="0" y="2997708"/>
                  </a:lnTo>
                  <a:close/>
                </a:path>
              </a:pathLst>
            </a:custGeom>
            <a:ln w="9144">
              <a:solidFill>
                <a:srgbClr val="000000"/>
              </a:solidFill>
            </a:ln>
          </p:spPr>
          <p:txBody>
            <a:bodyPr wrap="square" lIns="0" tIns="0" rIns="0" bIns="0" rtlCol="0"/>
            <a:lstStyle/>
            <a:p>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102563"/>
            <a:ext cx="7886700" cy="1325563"/>
          </a:xfrm>
          <a:prstGeom prst="rect">
            <a:avLst/>
          </a:prstGeom>
        </p:spPr>
        <p:txBody>
          <a:bodyPr vert="horz" wrap="square" lIns="0" tIns="440436" rIns="0" bIns="0" rtlCol="0">
            <a:spAutoFit/>
          </a:bodyPr>
          <a:lstStyle/>
          <a:p>
            <a:pPr marL="2569845">
              <a:lnSpc>
                <a:spcPct val="100000"/>
              </a:lnSpc>
              <a:spcBef>
                <a:spcPts val="105"/>
              </a:spcBef>
            </a:pPr>
            <a:r>
              <a:rPr dirty="0"/>
              <a:t>GPU</a:t>
            </a:r>
            <a:r>
              <a:rPr spc="-10" dirty="0"/>
              <a:t> </a:t>
            </a:r>
            <a:r>
              <a:rPr spc="-65" dirty="0"/>
              <a:t>Tensors</a:t>
            </a:r>
          </a:p>
        </p:txBody>
      </p:sp>
      <p:sp>
        <p:nvSpPr>
          <p:cNvPr id="14" name="object 14"/>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19</a:t>
            </a:fld>
            <a:endParaRPr spc="-25" dirty="0"/>
          </a:p>
        </p:txBody>
      </p:sp>
      <p:sp>
        <p:nvSpPr>
          <p:cNvPr id="3" name="object 3"/>
          <p:cNvSpPr txBox="1"/>
          <p:nvPr/>
        </p:nvSpPr>
        <p:spPr>
          <a:xfrm>
            <a:off x="535940" y="1511020"/>
            <a:ext cx="8039734" cy="1684020"/>
          </a:xfrm>
          <a:prstGeom prst="rect">
            <a:avLst/>
          </a:prstGeom>
        </p:spPr>
        <p:txBody>
          <a:bodyPr vert="horz" wrap="square" lIns="0" tIns="109855" rIns="0" bIns="0" rtlCol="0">
            <a:spAutoFit/>
          </a:bodyPr>
          <a:lstStyle/>
          <a:p>
            <a:pPr marL="354965" indent="-342265">
              <a:lnSpc>
                <a:spcPct val="100000"/>
              </a:lnSpc>
              <a:spcBef>
                <a:spcPts val="865"/>
              </a:spcBef>
              <a:buFont typeface="Arial MT"/>
              <a:buChar char="•"/>
              <a:tabLst>
                <a:tab pos="354965" algn="l"/>
              </a:tabLst>
            </a:pPr>
            <a:r>
              <a:rPr sz="3200" dirty="0">
                <a:latin typeface="Calibri"/>
                <a:cs typeface="Calibri"/>
              </a:rPr>
              <a:t>you</a:t>
            </a:r>
            <a:r>
              <a:rPr sz="3200" spc="-95" dirty="0">
                <a:latin typeface="Calibri"/>
                <a:cs typeface="Calibri"/>
              </a:rPr>
              <a:t> </a:t>
            </a:r>
            <a:r>
              <a:rPr sz="3200" dirty="0">
                <a:latin typeface="Calibri"/>
                <a:cs typeface="Calibri"/>
              </a:rPr>
              <a:t>should</a:t>
            </a:r>
            <a:r>
              <a:rPr sz="3200" spc="-60" dirty="0">
                <a:latin typeface="Calibri"/>
                <a:cs typeface="Calibri"/>
              </a:rPr>
              <a:t> </a:t>
            </a:r>
            <a:r>
              <a:rPr sz="3200" dirty="0">
                <a:latin typeface="Calibri"/>
                <a:cs typeface="Calibri"/>
              </a:rPr>
              <a:t>always</a:t>
            </a:r>
            <a:r>
              <a:rPr sz="3200" spc="-95" dirty="0">
                <a:latin typeface="Calibri"/>
                <a:cs typeface="Calibri"/>
              </a:rPr>
              <a:t> </a:t>
            </a:r>
            <a:r>
              <a:rPr sz="3200" dirty="0">
                <a:latin typeface="Calibri"/>
                <a:cs typeface="Calibri"/>
              </a:rPr>
              <a:t>make</a:t>
            </a:r>
            <a:r>
              <a:rPr sz="3200" spc="-80" dirty="0">
                <a:latin typeface="Calibri"/>
                <a:cs typeface="Calibri"/>
              </a:rPr>
              <a:t> </a:t>
            </a:r>
            <a:r>
              <a:rPr sz="3200" dirty="0">
                <a:latin typeface="Calibri"/>
                <a:cs typeface="Calibri"/>
              </a:rPr>
              <a:t>your</a:t>
            </a:r>
            <a:r>
              <a:rPr sz="3200" spc="-90" dirty="0">
                <a:latin typeface="Calibri"/>
                <a:cs typeface="Calibri"/>
              </a:rPr>
              <a:t> </a:t>
            </a:r>
            <a:r>
              <a:rPr sz="3200" dirty="0">
                <a:latin typeface="Calibri"/>
                <a:cs typeface="Calibri"/>
              </a:rPr>
              <a:t>code</a:t>
            </a:r>
            <a:r>
              <a:rPr sz="3200" spc="-90" dirty="0">
                <a:latin typeface="Calibri"/>
                <a:cs typeface="Calibri"/>
              </a:rPr>
              <a:t> </a:t>
            </a:r>
            <a:r>
              <a:rPr sz="3200" spc="-30" dirty="0">
                <a:latin typeface="Calibri"/>
                <a:cs typeface="Calibri"/>
              </a:rPr>
              <a:t>GPU-</a:t>
            </a:r>
            <a:r>
              <a:rPr sz="3200" spc="-10" dirty="0">
                <a:latin typeface="Calibri"/>
                <a:cs typeface="Calibri"/>
              </a:rPr>
              <a:t>ready,</a:t>
            </a:r>
            <a:endParaRPr sz="3200" dirty="0">
              <a:latin typeface="Calibri"/>
              <a:cs typeface="Calibri"/>
            </a:endParaRPr>
          </a:p>
          <a:p>
            <a:pPr marL="355600" marR="111760" indent="-342900">
              <a:lnSpc>
                <a:spcPct val="100000"/>
              </a:lnSpc>
              <a:spcBef>
                <a:spcPts val="770"/>
              </a:spcBef>
              <a:buFont typeface="Arial MT"/>
              <a:buChar char="•"/>
              <a:tabLst>
                <a:tab pos="355600" algn="l"/>
              </a:tabLst>
            </a:pPr>
            <a:r>
              <a:rPr sz="3200" dirty="0">
                <a:latin typeface="Calibri"/>
                <a:cs typeface="Calibri"/>
              </a:rPr>
              <a:t>that</a:t>
            </a:r>
            <a:r>
              <a:rPr sz="3200" spc="-40" dirty="0">
                <a:latin typeface="Calibri"/>
                <a:cs typeface="Calibri"/>
              </a:rPr>
              <a:t> </a:t>
            </a:r>
            <a:r>
              <a:rPr sz="3200" dirty="0">
                <a:latin typeface="Calibri"/>
                <a:cs typeface="Calibri"/>
              </a:rPr>
              <a:t>is,</a:t>
            </a:r>
            <a:r>
              <a:rPr sz="3200" spc="-45" dirty="0">
                <a:latin typeface="Calibri"/>
                <a:cs typeface="Calibri"/>
              </a:rPr>
              <a:t> </a:t>
            </a:r>
            <a:r>
              <a:rPr sz="3200" dirty="0">
                <a:latin typeface="Calibri"/>
                <a:cs typeface="Calibri"/>
              </a:rPr>
              <a:t>it</a:t>
            </a:r>
            <a:r>
              <a:rPr sz="3200" spc="-55" dirty="0">
                <a:latin typeface="Calibri"/>
                <a:cs typeface="Calibri"/>
              </a:rPr>
              <a:t> </a:t>
            </a:r>
            <a:r>
              <a:rPr sz="3200" dirty="0">
                <a:latin typeface="Calibri"/>
                <a:cs typeface="Calibri"/>
              </a:rPr>
              <a:t>should</a:t>
            </a:r>
            <a:r>
              <a:rPr sz="3200" spc="-15" dirty="0">
                <a:latin typeface="Calibri"/>
                <a:cs typeface="Calibri"/>
              </a:rPr>
              <a:t> </a:t>
            </a:r>
            <a:r>
              <a:rPr sz="3200" spc="-10" dirty="0">
                <a:latin typeface="Calibri"/>
                <a:cs typeface="Calibri"/>
              </a:rPr>
              <a:t>automatically</a:t>
            </a:r>
            <a:r>
              <a:rPr sz="3200" spc="-25" dirty="0">
                <a:latin typeface="Calibri"/>
                <a:cs typeface="Calibri"/>
              </a:rPr>
              <a:t> </a:t>
            </a:r>
            <a:r>
              <a:rPr sz="3200" dirty="0">
                <a:latin typeface="Calibri"/>
                <a:cs typeface="Calibri"/>
              </a:rPr>
              <a:t>run</a:t>
            </a:r>
            <a:r>
              <a:rPr sz="3200" spc="-50" dirty="0">
                <a:latin typeface="Calibri"/>
                <a:cs typeface="Calibri"/>
              </a:rPr>
              <a:t> </a:t>
            </a:r>
            <a:r>
              <a:rPr sz="3200" dirty="0">
                <a:latin typeface="Calibri"/>
                <a:cs typeface="Calibri"/>
              </a:rPr>
              <a:t>in</a:t>
            </a:r>
            <a:r>
              <a:rPr sz="3200" spc="-35" dirty="0">
                <a:latin typeface="Calibri"/>
                <a:cs typeface="Calibri"/>
              </a:rPr>
              <a:t> </a:t>
            </a:r>
            <a:r>
              <a:rPr sz="3200" dirty="0">
                <a:latin typeface="Calibri"/>
                <a:cs typeface="Calibri"/>
              </a:rPr>
              <a:t>a</a:t>
            </a:r>
            <a:r>
              <a:rPr sz="3200" spc="-50" dirty="0">
                <a:latin typeface="Calibri"/>
                <a:cs typeface="Calibri"/>
              </a:rPr>
              <a:t> </a:t>
            </a:r>
            <a:r>
              <a:rPr sz="3200" dirty="0">
                <a:latin typeface="Calibri"/>
                <a:cs typeface="Calibri"/>
              </a:rPr>
              <a:t>GPU,</a:t>
            </a:r>
            <a:r>
              <a:rPr sz="3200" spc="-40" dirty="0">
                <a:latin typeface="Calibri"/>
                <a:cs typeface="Calibri"/>
              </a:rPr>
              <a:t> </a:t>
            </a:r>
            <a:r>
              <a:rPr sz="3200" spc="-25" dirty="0">
                <a:latin typeface="Calibri"/>
                <a:cs typeface="Calibri"/>
              </a:rPr>
              <a:t>if </a:t>
            </a:r>
            <a:r>
              <a:rPr sz="3200" dirty="0">
                <a:solidFill>
                  <a:srgbClr val="0000FF"/>
                </a:solidFill>
                <a:latin typeface="Calibri"/>
                <a:cs typeface="Calibri"/>
              </a:rPr>
              <a:t>one</a:t>
            </a:r>
            <a:r>
              <a:rPr sz="3200" spc="-5" dirty="0">
                <a:solidFill>
                  <a:srgbClr val="0000FF"/>
                </a:solidFill>
                <a:latin typeface="Calibri"/>
                <a:cs typeface="Calibri"/>
              </a:rPr>
              <a:t> </a:t>
            </a:r>
            <a:r>
              <a:rPr sz="3200" dirty="0">
                <a:solidFill>
                  <a:srgbClr val="0000FF"/>
                </a:solidFill>
                <a:latin typeface="Calibri"/>
                <a:cs typeface="Calibri"/>
              </a:rPr>
              <a:t>is</a:t>
            </a:r>
            <a:r>
              <a:rPr sz="3200" spc="5" dirty="0">
                <a:solidFill>
                  <a:srgbClr val="0000FF"/>
                </a:solidFill>
                <a:latin typeface="Calibri"/>
                <a:cs typeface="Calibri"/>
              </a:rPr>
              <a:t> </a:t>
            </a:r>
            <a:r>
              <a:rPr sz="3200" spc="-10" dirty="0">
                <a:solidFill>
                  <a:srgbClr val="0000FF"/>
                </a:solidFill>
                <a:latin typeface="Calibri"/>
                <a:cs typeface="Calibri"/>
              </a:rPr>
              <a:t>available</a:t>
            </a:r>
            <a:endParaRPr sz="3200" dirty="0">
              <a:latin typeface="Calibri"/>
              <a:cs typeface="Calibri"/>
            </a:endParaRPr>
          </a:p>
        </p:txBody>
      </p:sp>
      <p:grpSp>
        <p:nvGrpSpPr>
          <p:cNvPr id="4" name="object 4"/>
          <p:cNvGrpSpPr/>
          <p:nvPr/>
        </p:nvGrpSpPr>
        <p:grpSpPr>
          <a:xfrm>
            <a:off x="300228" y="3375012"/>
            <a:ext cx="8583295" cy="2788920"/>
            <a:chOff x="295656" y="3368040"/>
            <a:chExt cx="8583295" cy="2788920"/>
          </a:xfrm>
        </p:grpSpPr>
        <p:pic>
          <p:nvPicPr>
            <p:cNvPr id="5" name="object 5"/>
            <p:cNvPicPr/>
            <p:nvPr/>
          </p:nvPicPr>
          <p:blipFill>
            <a:blip r:embed="rId3" cstate="print"/>
            <a:stretch>
              <a:fillRect/>
            </a:stretch>
          </p:blipFill>
          <p:spPr>
            <a:xfrm>
              <a:off x="457200" y="3377184"/>
              <a:ext cx="8412480" cy="513588"/>
            </a:xfrm>
            <a:prstGeom prst="rect">
              <a:avLst/>
            </a:prstGeom>
          </p:spPr>
        </p:pic>
        <p:sp>
          <p:nvSpPr>
            <p:cNvPr id="6" name="object 6"/>
            <p:cNvSpPr/>
            <p:nvPr/>
          </p:nvSpPr>
          <p:spPr>
            <a:xfrm>
              <a:off x="452628" y="3372612"/>
              <a:ext cx="8422005" cy="523240"/>
            </a:xfrm>
            <a:custGeom>
              <a:avLst/>
              <a:gdLst/>
              <a:ahLst/>
              <a:cxnLst/>
              <a:rect l="l" t="t" r="r" b="b"/>
              <a:pathLst>
                <a:path w="8422005" h="523239">
                  <a:moveTo>
                    <a:pt x="0" y="522731"/>
                  </a:moveTo>
                  <a:lnTo>
                    <a:pt x="8421624" y="522731"/>
                  </a:lnTo>
                  <a:lnTo>
                    <a:pt x="8421624" y="0"/>
                  </a:lnTo>
                  <a:lnTo>
                    <a:pt x="0" y="0"/>
                  </a:lnTo>
                  <a:lnTo>
                    <a:pt x="0" y="522731"/>
                  </a:lnTo>
                  <a:close/>
                </a:path>
              </a:pathLst>
            </a:custGeom>
            <a:ln w="9144">
              <a:solidFill>
                <a:srgbClr val="000000"/>
              </a:solidFill>
            </a:ln>
          </p:spPr>
          <p:txBody>
            <a:bodyPr wrap="square" lIns="0" tIns="0" rIns="0" bIns="0" rtlCol="0"/>
            <a:lstStyle/>
            <a:p>
              <a:endParaRPr/>
            </a:p>
          </p:txBody>
        </p:sp>
        <p:pic>
          <p:nvPicPr>
            <p:cNvPr id="7" name="object 7"/>
            <p:cNvPicPr/>
            <p:nvPr/>
          </p:nvPicPr>
          <p:blipFill>
            <a:blip r:embed="rId4" cstate="print"/>
            <a:stretch>
              <a:fillRect/>
            </a:stretch>
          </p:blipFill>
          <p:spPr>
            <a:xfrm>
              <a:off x="304800" y="3848100"/>
              <a:ext cx="8208264" cy="978407"/>
            </a:xfrm>
            <a:prstGeom prst="rect">
              <a:avLst/>
            </a:prstGeom>
          </p:spPr>
        </p:pic>
        <p:sp>
          <p:nvSpPr>
            <p:cNvPr id="8" name="object 8"/>
            <p:cNvSpPr/>
            <p:nvPr/>
          </p:nvSpPr>
          <p:spPr>
            <a:xfrm>
              <a:off x="300228" y="3843528"/>
              <a:ext cx="8217534" cy="988060"/>
            </a:xfrm>
            <a:custGeom>
              <a:avLst/>
              <a:gdLst/>
              <a:ahLst/>
              <a:cxnLst/>
              <a:rect l="l" t="t" r="r" b="b"/>
              <a:pathLst>
                <a:path w="8217534" h="988060">
                  <a:moveTo>
                    <a:pt x="0" y="987552"/>
                  </a:moveTo>
                  <a:lnTo>
                    <a:pt x="8217408" y="987552"/>
                  </a:lnTo>
                  <a:lnTo>
                    <a:pt x="8217408" y="0"/>
                  </a:lnTo>
                  <a:lnTo>
                    <a:pt x="0" y="0"/>
                  </a:lnTo>
                  <a:lnTo>
                    <a:pt x="0" y="987552"/>
                  </a:lnTo>
                  <a:close/>
                </a:path>
              </a:pathLst>
            </a:custGeom>
            <a:ln w="9144">
              <a:solidFill>
                <a:srgbClr val="000000"/>
              </a:solidFill>
            </a:ln>
          </p:spPr>
          <p:txBody>
            <a:bodyPr wrap="square" lIns="0" tIns="0" rIns="0" bIns="0" rtlCol="0"/>
            <a:lstStyle/>
            <a:p>
              <a:endParaRPr/>
            </a:p>
          </p:txBody>
        </p:sp>
        <p:pic>
          <p:nvPicPr>
            <p:cNvPr id="9" name="object 9"/>
            <p:cNvPicPr/>
            <p:nvPr/>
          </p:nvPicPr>
          <p:blipFill>
            <a:blip r:embed="rId5" cstate="print"/>
            <a:stretch>
              <a:fillRect/>
            </a:stretch>
          </p:blipFill>
          <p:spPr>
            <a:xfrm>
              <a:off x="304800" y="4872228"/>
              <a:ext cx="6269736" cy="1275588"/>
            </a:xfrm>
            <a:prstGeom prst="rect">
              <a:avLst/>
            </a:prstGeom>
          </p:spPr>
        </p:pic>
        <p:sp>
          <p:nvSpPr>
            <p:cNvPr id="10" name="object 10"/>
            <p:cNvSpPr/>
            <p:nvPr/>
          </p:nvSpPr>
          <p:spPr>
            <a:xfrm>
              <a:off x="300228" y="4867656"/>
              <a:ext cx="6278880" cy="1285240"/>
            </a:xfrm>
            <a:custGeom>
              <a:avLst/>
              <a:gdLst/>
              <a:ahLst/>
              <a:cxnLst/>
              <a:rect l="l" t="t" r="r" b="b"/>
              <a:pathLst>
                <a:path w="6278880" h="1285239">
                  <a:moveTo>
                    <a:pt x="0" y="1284732"/>
                  </a:moveTo>
                  <a:lnTo>
                    <a:pt x="6278880" y="1284732"/>
                  </a:lnTo>
                  <a:lnTo>
                    <a:pt x="6278880" y="0"/>
                  </a:lnTo>
                  <a:lnTo>
                    <a:pt x="0" y="0"/>
                  </a:lnTo>
                  <a:lnTo>
                    <a:pt x="0" y="1284732"/>
                  </a:lnTo>
                  <a:close/>
                </a:path>
              </a:pathLst>
            </a:custGeom>
            <a:ln w="9144">
              <a:solidFill>
                <a:srgbClr val="000000"/>
              </a:solidFill>
            </a:ln>
          </p:spPr>
          <p:txBody>
            <a:bodyPr wrap="square" lIns="0" tIns="0" rIns="0" bIns="0" rtlCol="0"/>
            <a:lstStyle/>
            <a:p>
              <a:endParaRPr/>
            </a:p>
          </p:txBody>
        </p:sp>
      </p:grpSp>
      <p:grpSp>
        <p:nvGrpSpPr>
          <p:cNvPr id="11" name="object 11"/>
          <p:cNvGrpSpPr/>
          <p:nvPr/>
        </p:nvGrpSpPr>
        <p:grpSpPr>
          <a:xfrm>
            <a:off x="295656" y="6330696"/>
            <a:ext cx="3228340" cy="485140"/>
            <a:chOff x="295656" y="6330696"/>
            <a:chExt cx="3228340" cy="485140"/>
          </a:xfrm>
        </p:grpSpPr>
        <p:pic>
          <p:nvPicPr>
            <p:cNvPr id="12" name="object 12"/>
            <p:cNvPicPr/>
            <p:nvPr/>
          </p:nvPicPr>
          <p:blipFill>
            <a:blip r:embed="rId6" cstate="print"/>
            <a:stretch>
              <a:fillRect/>
            </a:stretch>
          </p:blipFill>
          <p:spPr>
            <a:xfrm>
              <a:off x="304800" y="6339838"/>
              <a:ext cx="3209544" cy="466344"/>
            </a:xfrm>
            <a:prstGeom prst="rect">
              <a:avLst/>
            </a:prstGeom>
          </p:spPr>
        </p:pic>
        <p:sp>
          <p:nvSpPr>
            <p:cNvPr id="13" name="object 13"/>
            <p:cNvSpPr/>
            <p:nvPr/>
          </p:nvSpPr>
          <p:spPr>
            <a:xfrm>
              <a:off x="300228" y="6335268"/>
              <a:ext cx="3218815" cy="475615"/>
            </a:xfrm>
            <a:custGeom>
              <a:avLst/>
              <a:gdLst/>
              <a:ahLst/>
              <a:cxnLst/>
              <a:rect l="l" t="t" r="r" b="b"/>
              <a:pathLst>
                <a:path w="3218815" h="475615">
                  <a:moveTo>
                    <a:pt x="0" y="475487"/>
                  </a:moveTo>
                  <a:lnTo>
                    <a:pt x="3218688" y="475487"/>
                  </a:lnTo>
                  <a:lnTo>
                    <a:pt x="3218688" y="0"/>
                  </a:lnTo>
                  <a:lnTo>
                    <a:pt x="0" y="0"/>
                  </a:lnTo>
                  <a:lnTo>
                    <a:pt x="0" y="475487"/>
                  </a:lnTo>
                  <a:close/>
                </a:path>
              </a:pathLst>
            </a:custGeom>
            <a:ln w="9144">
              <a:solidFill>
                <a:srgbClr val="000000"/>
              </a:solidFill>
            </a:ln>
          </p:spPr>
          <p:txBody>
            <a:bodyPr wrap="square" lIns="0" tIns="0" rIns="0" bIns="0" rtlCol="0"/>
            <a:lstStyle/>
            <a:p>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52190" y="461899"/>
            <a:ext cx="2038985" cy="696595"/>
          </a:xfrm>
          <a:prstGeom prst="rect">
            <a:avLst/>
          </a:prstGeom>
        </p:spPr>
        <p:txBody>
          <a:bodyPr vert="horz" wrap="square" lIns="0" tIns="13335" rIns="0" bIns="0" rtlCol="0">
            <a:spAutoFit/>
          </a:bodyPr>
          <a:lstStyle/>
          <a:p>
            <a:pPr>
              <a:lnSpc>
                <a:spcPct val="100000"/>
              </a:lnSpc>
              <a:spcBef>
                <a:spcPts val="105"/>
              </a:spcBef>
            </a:pPr>
            <a:r>
              <a:rPr spc="-25" dirty="0"/>
              <a:t>Contents</a:t>
            </a:r>
          </a:p>
        </p:txBody>
      </p:sp>
      <p:sp>
        <p:nvSpPr>
          <p:cNvPr id="3" name="object 3"/>
          <p:cNvSpPr txBox="1">
            <a:spLocks noGrp="1"/>
          </p:cNvSpPr>
          <p:nvPr>
            <p:ph sz="half" idx="1"/>
          </p:nvPr>
        </p:nvSpPr>
        <p:spPr>
          <a:xfrm>
            <a:off x="533272" y="996780"/>
            <a:ext cx="7162928" cy="4347985"/>
          </a:xfrm>
          <a:prstGeom prst="rect">
            <a:avLst/>
          </a:prstGeom>
        </p:spPr>
        <p:txBody>
          <a:bodyPr vert="horz" wrap="square" lIns="0" tIns="13335" rIns="0" bIns="0" rtlCol="0">
            <a:spAutoFit/>
          </a:bodyPr>
          <a:lstStyle/>
          <a:p>
            <a:pPr marL="354965" indent="-342265">
              <a:lnSpc>
                <a:spcPts val="2400"/>
              </a:lnSpc>
              <a:buFont typeface="Arial MT"/>
              <a:buChar char="•"/>
              <a:tabLst>
                <a:tab pos="354965" algn="l"/>
              </a:tabLst>
            </a:pPr>
            <a:r>
              <a:rPr spc="-10" dirty="0" err="1" smtClean="0"/>
              <a:t>PyTorch</a:t>
            </a:r>
            <a:endParaRPr spc="-10" dirty="0" smtClean="0"/>
          </a:p>
          <a:p>
            <a:pPr marL="756285" lvl="1" indent="-286385">
              <a:lnSpc>
                <a:spcPct val="100000"/>
              </a:lnSpc>
              <a:spcBef>
                <a:spcPts val="5"/>
              </a:spcBef>
              <a:buFont typeface="Arial MT"/>
              <a:buChar char="–"/>
              <a:tabLst>
                <a:tab pos="756285" algn="l"/>
              </a:tabLst>
            </a:pPr>
            <a:r>
              <a:rPr sz="1800" spc="-10" dirty="0" smtClean="0">
                <a:latin typeface="Calibri"/>
                <a:cs typeface="Calibri"/>
              </a:rPr>
              <a:t>Introduction</a:t>
            </a:r>
            <a:endParaRPr lang="en-US" spc="-10" dirty="0">
              <a:latin typeface="Calibri"/>
              <a:cs typeface="Calibri"/>
            </a:endParaRPr>
          </a:p>
          <a:p>
            <a:pPr marL="756285" lvl="1" indent="-286385">
              <a:lnSpc>
                <a:spcPct val="100000"/>
              </a:lnSpc>
              <a:buFont typeface="Arial MT"/>
              <a:buChar char="–"/>
              <a:tabLst>
                <a:tab pos="756285" algn="l"/>
              </a:tabLst>
            </a:pPr>
            <a:r>
              <a:rPr lang="en-US" spc="-10" dirty="0" smtClean="0">
                <a:latin typeface="Calibri"/>
                <a:cs typeface="Calibri"/>
              </a:rPr>
              <a:t>Pytorch installation </a:t>
            </a:r>
            <a:endParaRPr sz="1800" dirty="0">
              <a:latin typeface="Calibri"/>
              <a:cs typeface="Calibri"/>
            </a:endParaRPr>
          </a:p>
          <a:p>
            <a:pPr marL="756285" lvl="1" indent="-286385">
              <a:lnSpc>
                <a:spcPct val="100000"/>
              </a:lnSpc>
              <a:spcBef>
                <a:spcPts val="5"/>
              </a:spcBef>
              <a:buFont typeface="Arial MT"/>
              <a:buChar char="–"/>
              <a:tabLst>
                <a:tab pos="756285" algn="l"/>
              </a:tabLst>
            </a:pPr>
            <a:r>
              <a:rPr sz="1800" spc="-10" dirty="0" smtClean="0">
                <a:latin typeface="Calibri"/>
                <a:cs typeface="Calibri"/>
              </a:rPr>
              <a:t>Tensors</a:t>
            </a:r>
            <a:endParaRPr sz="1800" dirty="0">
              <a:latin typeface="Calibri"/>
              <a:cs typeface="Calibri"/>
            </a:endParaRPr>
          </a:p>
          <a:p>
            <a:pPr marL="756285" indent="-286385">
              <a:lnSpc>
                <a:spcPts val="2155"/>
              </a:lnSpc>
              <a:buFont typeface="Arial MT"/>
              <a:buChar char="–"/>
              <a:tabLst>
                <a:tab pos="756285" algn="l"/>
              </a:tabLst>
            </a:pPr>
            <a:r>
              <a:rPr lang="en-US" sz="1800" dirty="0" smtClean="0"/>
              <a:t>Creating</a:t>
            </a:r>
            <a:r>
              <a:rPr lang="en-US" sz="1800" spc="-90" dirty="0" smtClean="0"/>
              <a:t> </a:t>
            </a:r>
            <a:r>
              <a:rPr lang="en-US" sz="1800" spc="-10" dirty="0" smtClean="0"/>
              <a:t>Parameters</a:t>
            </a:r>
            <a:endParaRPr lang="en-US" sz="1800" dirty="0" smtClean="0"/>
          </a:p>
          <a:p>
            <a:pPr marL="756285" indent="-286385">
              <a:lnSpc>
                <a:spcPct val="100000"/>
              </a:lnSpc>
              <a:buFont typeface="Arial MT"/>
              <a:buChar char="–"/>
              <a:tabLst>
                <a:tab pos="756285" algn="l"/>
              </a:tabLst>
            </a:pPr>
            <a:r>
              <a:rPr lang="en-US" sz="1800" dirty="0" smtClean="0"/>
              <a:t>Dynamic</a:t>
            </a:r>
            <a:r>
              <a:rPr lang="en-US" sz="1800" spc="-10" dirty="0" smtClean="0"/>
              <a:t> Computation</a:t>
            </a:r>
            <a:r>
              <a:rPr lang="en-US" sz="1800" spc="-15" dirty="0" smtClean="0"/>
              <a:t> </a:t>
            </a:r>
            <a:r>
              <a:rPr lang="en-US" sz="1800" spc="-20" dirty="0" smtClean="0"/>
              <a:t>Graph</a:t>
            </a:r>
            <a:endParaRPr lang="en-US" sz="1800" dirty="0" smtClean="0"/>
          </a:p>
          <a:p>
            <a:pPr marL="756285" indent="-286385">
              <a:lnSpc>
                <a:spcPct val="100000"/>
              </a:lnSpc>
              <a:buFont typeface="Arial MT"/>
              <a:buChar char="–"/>
              <a:tabLst>
                <a:tab pos="756285" algn="l"/>
              </a:tabLst>
            </a:pPr>
            <a:r>
              <a:rPr lang="en-US" sz="1800" spc="-10" dirty="0" err="1" smtClean="0"/>
              <a:t>Autograd</a:t>
            </a:r>
            <a:endParaRPr lang="en-US" sz="1800" dirty="0" smtClean="0"/>
          </a:p>
          <a:p>
            <a:pPr marL="756285" indent="-286385">
              <a:lnSpc>
                <a:spcPct val="100000"/>
              </a:lnSpc>
              <a:buFont typeface="Arial MT"/>
              <a:buChar char="–"/>
              <a:tabLst>
                <a:tab pos="756285" algn="l"/>
              </a:tabLst>
            </a:pPr>
            <a:r>
              <a:rPr lang="en-US" sz="1800" spc="-10" dirty="0" smtClean="0"/>
              <a:t>Optimizers</a:t>
            </a:r>
            <a:endParaRPr lang="en-US" sz="1800" dirty="0" smtClean="0"/>
          </a:p>
          <a:p>
            <a:pPr marL="756285" indent="-286385">
              <a:lnSpc>
                <a:spcPct val="100000"/>
              </a:lnSpc>
              <a:buFont typeface="Arial MT"/>
              <a:buChar char="–"/>
              <a:tabLst>
                <a:tab pos="756285" algn="l"/>
              </a:tabLst>
            </a:pPr>
            <a:r>
              <a:rPr lang="en-US" sz="1800" dirty="0" smtClean="0"/>
              <a:t>Loss</a:t>
            </a:r>
            <a:r>
              <a:rPr lang="en-US" sz="1800" spc="-10" dirty="0" smtClean="0"/>
              <a:t> Functions</a:t>
            </a:r>
            <a:endParaRPr lang="en-US" sz="1800" dirty="0" smtClean="0"/>
          </a:p>
          <a:p>
            <a:pPr marL="756285" indent="-286385">
              <a:lnSpc>
                <a:spcPct val="100000"/>
              </a:lnSpc>
              <a:buFont typeface="Arial MT"/>
              <a:buChar char="–"/>
              <a:tabLst>
                <a:tab pos="756285" algn="l"/>
              </a:tabLst>
            </a:pPr>
            <a:r>
              <a:rPr lang="en-US" sz="1800" dirty="0" smtClean="0"/>
              <a:t>Model</a:t>
            </a:r>
            <a:r>
              <a:rPr lang="en-US" sz="1800" spc="-30" dirty="0" smtClean="0"/>
              <a:t> </a:t>
            </a:r>
            <a:r>
              <a:rPr lang="en-US" sz="1800" spc="-10" dirty="0" smtClean="0"/>
              <a:t>Class</a:t>
            </a:r>
            <a:endParaRPr lang="en-US" sz="1800" dirty="0" smtClean="0"/>
          </a:p>
          <a:p>
            <a:pPr marL="355600" marR="116205" indent="-343535">
              <a:lnSpc>
                <a:spcPts val="1920"/>
              </a:lnSpc>
              <a:spcBef>
                <a:spcPts val="455"/>
              </a:spcBef>
              <a:buFont typeface="Arial MT"/>
              <a:buChar char="•"/>
              <a:tabLst>
                <a:tab pos="355600" algn="l"/>
              </a:tabLst>
            </a:pPr>
            <a:r>
              <a:rPr lang="en-US" dirty="0" smtClean="0"/>
              <a:t>A</a:t>
            </a:r>
            <a:r>
              <a:rPr lang="en-US" spc="-40" dirty="0" smtClean="0"/>
              <a:t> </a:t>
            </a:r>
            <a:r>
              <a:rPr lang="en-US" dirty="0" smtClean="0"/>
              <a:t>Simple</a:t>
            </a:r>
            <a:r>
              <a:rPr lang="en-US" spc="-25" dirty="0" smtClean="0"/>
              <a:t> </a:t>
            </a:r>
            <a:r>
              <a:rPr lang="en-US" spc="-10" dirty="0" smtClean="0"/>
              <a:t>Regression</a:t>
            </a:r>
            <a:r>
              <a:rPr lang="en-US" spc="-35" dirty="0" smtClean="0"/>
              <a:t> </a:t>
            </a:r>
            <a:r>
              <a:rPr lang="en-US" spc="-10" dirty="0" smtClean="0"/>
              <a:t>Problem </a:t>
            </a:r>
            <a:r>
              <a:rPr lang="en-US" dirty="0" smtClean="0"/>
              <a:t>(Pytorch</a:t>
            </a:r>
            <a:r>
              <a:rPr lang="en-US" spc="-80" dirty="0" smtClean="0"/>
              <a:t> </a:t>
            </a:r>
            <a:r>
              <a:rPr lang="en-US" spc="-10" dirty="0" smtClean="0"/>
              <a:t>Implementation)</a:t>
            </a:r>
            <a:endParaRPr lang="en-US" dirty="0" smtClean="0"/>
          </a:p>
          <a:p>
            <a:pPr marL="12700" indent="0">
              <a:lnSpc>
                <a:spcPct val="100000"/>
              </a:lnSpc>
              <a:spcBef>
                <a:spcPts val="15"/>
              </a:spcBef>
              <a:buNone/>
              <a:tabLst>
                <a:tab pos="355600" algn="l"/>
              </a:tabLst>
            </a:pPr>
            <a:endParaRPr lang="en-US" dirty="0"/>
          </a:p>
          <a:p>
            <a:pPr marL="1155700" lvl="2" indent="-228600">
              <a:lnSpc>
                <a:spcPct val="100000"/>
              </a:lnSpc>
              <a:spcBef>
                <a:spcPts val="10"/>
              </a:spcBef>
              <a:buFont typeface="Arial MT"/>
              <a:buChar char="•"/>
              <a:tabLst>
                <a:tab pos="1155700" algn="l"/>
              </a:tabLst>
            </a:pPr>
            <a:endParaRPr sz="1500" dirty="0">
              <a:latin typeface="Calibri"/>
              <a:cs typeface="Calibri"/>
            </a:endParaRPr>
          </a:p>
        </p:txBody>
      </p:sp>
      <p:sp>
        <p:nvSpPr>
          <p:cNvPr id="4" name="TextBox 3"/>
          <p:cNvSpPr txBox="1"/>
          <p:nvPr/>
        </p:nvSpPr>
        <p:spPr>
          <a:xfrm>
            <a:off x="2033156" y="6418494"/>
            <a:ext cx="5265154" cy="415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050" dirty="0">
                <a:solidFill>
                  <a:schemeClr val="bg1"/>
                </a:solidFill>
              </a:rPr>
              <a:t>AI/ML Professional Training Program: INNOQUEST COHORT-1</a:t>
            </a:r>
          </a:p>
          <a:p>
            <a:pPr algn="ctr"/>
            <a:r>
              <a:rPr lang="en-US" sz="1050" dirty="0">
                <a:solidFill>
                  <a:schemeClr val="bg1"/>
                </a:solidFill>
              </a:rPr>
              <a:t>Instructor: </a:t>
            </a:r>
            <a:r>
              <a:rPr lang="en-US" sz="1050" dirty="0" smtClean="0">
                <a:solidFill>
                  <a:schemeClr val="bg1"/>
                </a:solidFill>
              </a:rPr>
              <a:t>Salma Asif</a:t>
            </a:r>
            <a:endParaRPr lang="en-US" sz="1050" dirty="0">
              <a:solidFill>
                <a:schemeClr val="bg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108830"/>
            <a:ext cx="7886700" cy="1325563"/>
          </a:xfrm>
          <a:prstGeom prst="rect">
            <a:avLst/>
          </a:prstGeom>
        </p:spPr>
        <p:txBody>
          <a:bodyPr vert="horz" wrap="square" lIns="0" tIns="440436" rIns="0" bIns="0" rtlCol="0">
            <a:spAutoFit/>
          </a:bodyPr>
          <a:lstStyle/>
          <a:p>
            <a:pPr marL="2569845">
              <a:lnSpc>
                <a:spcPct val="100000"/>
              </a:lnSpc>
              <a:spcBef>
                <a:spcPts val="105"/>
              </a:spcBef>
            </a:pPr>
            <a:r>
              <a:rPr dirty="0"/>
              <a:t>GPU</a:t>
            </a:r>
            <a:r>
              <a:rPr spc="-10" dirty="0"/>
              <a:t> </a:t>
            </a:r>
            <a:r>
              <a:rPr spc="-65" dirty="0"/>
              <a:t>Tensors</a:t>
            </a:r>
          </a:p>
        </p:txBody>
      </p:sp>
      <p:sp>
        <p:nvSpPr>
          <p:cNvPr id="13" name="object 13"/>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20</a:t>
            </a:fld>
            <a:endParaRPr spc="-25" dirty="0"/>
          </a:p>
        </p:txBody>
      </p:sp>
      <p:sp>
        <p:nvSpPr>
          <p:cNvPr id="3" name="object 3"/>
          <p:cNvSpPr txBox="1"/>
          <p:nvPr/>
        </p:nvSpPr>
        <p:spPr>
          <a:xfrm>
            <a:off x="535940" y="1607946"/>
            <a:ext cx="5768340" cy="513715"/>
          </a:xfrm>
          <a:prstGeom prst="rect">
            <a:avLst/>
          </a:prstGeom>
        </p:spPr>
        <p:txBody>
          <a:bodyPr vert="horz" wrap="square" lIns="0" tIns="13335" rIns="0" bIns="0" rtlCol="0">
            <a:spAutoFit/>
          </a:bodyPr>
          <a:lstStyle/>
          <a:p>
            <a:pPr marL="354965" indent="-342265">
              <a:lnSpc>
                <a:spcPct val="100000"/>
              </a:lnSpc>
              <a:spcBef>
                <a:spcPts val="105"/>
              </a:spcBef>
              <a:buFont typeface="Arial MT"/>
              <a:buChar char="•"/>
              <a:tabLst>
                <a:tab pos="354965" algn="l"/>
              </a:tabLst>
            </a:pPr>
            <a:r>
              <a:rPr sz="3200" dirty="0">
                <a:latin typeface="Calibri"/>
                <a:cs typeface="Calibri"/>
              </a:rPr>
              <a:t>Moving</a:t>
            </a:r>
            <a:r>
              <a:rPr sz="3200" spc="-50" dirty="0">
                <a:latin typeface="Calibri"/>
                <a:cs typeface="Calibri"/>
              </a:rPr>
              <a:t> </a:t>
            </a:r>
            <a:r>
              <a:rPr sz="3200" dirty="0">
                <a:latin typeface="Calibri"/>
                <a:cs typeface="Calibri"/>
              </a:rPr>
              <a:t>tensor</a:t>
            </a:r>
            <a:r>
              <a:rPr sz="3200" spc="-45" dirty="0">
                <a:latin typeface="Calibri"/>
                <a:cs typeface="Calibri"/>
              </a:rPr>
              <a:t> </a:t>
            </a:r>
            <a:r>
              <a:rPr sz="3200" dirty="0">
                <a:latin typeface="Calibri"/>
                <a:cs typeface="Calibri"/>
              </a:rPr>
              <a:t>to</a:t>
            </a:r>
            <a:r>
              <a:rPr sz="3200" spc="-45" dirty="0">
                <a:latin typeface="Calibri"/>
                <a:cs typeface="Calibri"/>
              </a:rPr>
              <a:t> </a:t>
            </a:r>
            <a:r>
              <a:rPr sz="3200" dirty="0">
                <a:latin typeface="Calibri"/>
                <a:cs typeface="Calibri"/>
              </a:rPr>
              <a:t>GPU</a:t>
            </a:r>
            <a:r>
              <a:rPr sz="3200" spc="-60" dirty="0">
                <a:latin typeface="Calibri"/>
                <a:cs typeface="Calibri"/>
              </a:rPr>
              <a:t> </a:t>
            </a:r>
            <a:r>
              <a:rPr sz="3200" dirty="0">
                <a:latin typeface="Calibri"/>
                <a:cs typeface="Calibri"/>
              </a:rPr>
              <a:t>using</a:t>
            </a:r>
            <a:r>
              <a:rPr sz="3200" spc="-90" dirty="0">
                <a:latin typeface="Calibri"/>
                <a:cs typeface="Calibri"/>
              </a:rPr>
              <a:t> </a:t>
            </a:r>
            <a:r>
              <a:rPr sz="3200" spc="-10" dirty="0">
                <a:solidFill>
                  <a:srgbClr val="0000FF"/>
                </a:solidFill>
                <a:latin typeface="Calibri"/>
                <a:cs typeface="Calibri"/>
              </a:rPr>
              <a:t>.to()</a:t>
            </a:r>
            <a:endParaRPr sz="3200">
              <a:latin typeface="Calibri"/>
              <a:cs typeface="Calibri"/>
            </a:endParaRPr>
          </a:p>
        </p:txBody>
      </p:sp>
      <p:grpSp>
        <p:nvGrpSpPr>
          <p:cNvPr id="4" name="object 4"/>
          <p:cNvGrpSpPr/>
          <p:nvPr/>
        </p:nvGrpSpPr>
        <p:grpSpPr>
          <a:xfrm>
            <a:off x="752855" y="2578607"/>
            <a:ext cx="7545705" cy="867410"/>
            <a:chOff x="752855" y="2578607"/>
            <a:chExt cx="7545705" cy="867410"/>
          </a:xfrm>
        </p:grpSpPr>
        <p:pic>
          <p:nvPicPr>
            <p:cNvPr id="5" name="object 5"/>
            <p:cNvPicPr/>
            <p:nvPr/>
          </p:nvPicPr>
          <p:blipFill>
            <a:blip r:embed="rId3" cstate="print"/>
            <a:stretch>
              <a:fillRect/>
            </a:stretch>
          </p:blipFill>
          <p:spPr>
            <a:xfrm>
              <a:off x="761999" y="2587751"/>
              <a:ext cx="7527035" cy="848868"/>
            </a:xfrm>
            <a:prstGeom prst="rect">
              <a:avLst/>
            </a:prstGeom>
          </p:spPr>
        </p:pic>
        <p:sp>
          <p:nvSpPr>
            <p:cNvPr id="6" name="object 6"/>
            <p:cNvSpPr/>
            <p:nvPr/>
          </p:nvSpPr>
          <p:spPr>
            <a:xfrm>
              <a:off x="757427" y="2583179"/>
              <a:ext cx="7536180" cy="858519"/>
            </a:xfrm>
            <a:custGeom>
              <a:avLst/>
              <a:gdLst/>
              <a:ahLst/>
              <a:cxnLst/>
              <a:rect l="l" t="t" r="r" b="b"/>
              <a:pathLst>
                <a:path w="7536180" h="858520">
                  <a:moveTo>
                    <a:pt x="0" y="858012"/>
                  </a:moveTo>
                  <a:lnTo>
                    <a:pt x="7536180" y="858012"/>
                  </a:lnTo>
                  <a:lnTo>
                    <a:pt x="7536180" y="0"/>
                  </a:lnTo>
                  <a:lnTo>
                    <a:pt x="0" y="0"/>
                  </a:lnTo>
                  <a:lnTo>
                    <a:pt x="0" y="858012"/>
                  </a:lnTo>
                  <a:close/>
                </a:path>
              </a:pathLst>
            </a:custGeom>
            <a:ln w="9144">
              <a:solidFill>
                <a:srgbClr val="000000"/>
              </a:solidFill>
            </a:ln>
          </p:spPr>
          <p:txBody>
            <a:bodyPr wrap="square" lIns="0" tIns="0" rIns="0" bIns="0" rtlCol="0"/>
            <a:lstStyle/>
            <a:p>
              <a:endParaRPr/>
            </a:p>
          </p:txBody>
        </p:sp>
      </p:grpSp>
      <p:grpSp>
        <p:nvGrpSpPr>
          <p:cNvPr id="7" name="object 7"/>
          <p:cNvGrpSpPr/>
          <p:nvPr/>
        </p:nvGrpSpPr>
        <p:grpSpPr>
          <a:xfrm>
            <a:off x="403859" y="3677411"/>
            <a:ext cx="8316595" cy="570230"/>
            <a:chOff x="403859" y="3677411"/>
            <a:chExt cx="8316595" cy="570230"/>
          </a:xfrm>
        </p:grpSpPr>
        <p:pic>
          <p:nvPicPr>
            <p:cNvPr id="8" name="object 8"/>
            <p:cNvPicPr/>
            <p:nvPr/>
          </p:nvPicPr>
          <p:blipFill>
            <a:blip r:embed="rId4" cstate="print"/>
            <a:stretch>
              <a:fillRect/>
            </a:stretch>
          </p:blipFill>
          <p:spPr>
            <a:xfrm>
              <a:off x="413003" y="3686555"/>
              <a:ext cx="8298180" cy="551688"/>
            </a:xfrm>
            <a:prstGeom prst="rect">
              <a:avLst/>
            </a:prstGeom>
          </p:spPr>
        </p:pic>
        <p:sp>
          <p:nvSpPr>
            <p:cNvPr id="9" name="object 9"/>
            <p:cNvSpPr/>
            <p:nvPr/>
          </p:nvSpPr>
          <p:spPr>
            <a:xfrm>
              <a:off x="408431" y="3681983"/>
              <a:ext cx="8307705" cy="561340"/>
            </a:xfrm>
            <a:custGeom>
              <a:avLst/>
              <a:gdLst/>
              <a:ahLst/>
              <a:cxnLst/>
              <a:rect l="l" t="t" r="r" b="b"/>
              <a:pathLst>
                <a:path w="8307705" h="561339">
                  <a:moveTo>
                    <a:pt x="0" y="560832"/>
                  </a:moveTo>
                  <a:lnTo>
                    <a:pt x="8307324" y="560832"/>
                  </a:lnTo>
                  <a:lnTo>
                    <a:pt x="8307324" y="0"/>
                  </a:lnTo>
                  <a:lnTo>
                    <a:pt x="0" y="0"/>
                  </a:lnTo>
                  <a:lnTo>
                    <a:pt x="0" y="560832"/>
                  </a:lnTo>
                  <a:close/>
                </a:path>
              </a:pathLst>
            </a:custGeom>
            <a:ln w="9144">
              <a:solidFill>
                <a:srgbClr val="000000"/>
              </a:solidFill>
            </a:ln>
          </p:spPr>
          <p:txBody>
            <a:bodyPr wrap="square" lIns="0" tIns="0" rIns="0" bIns="0" rtlCol="0"/>
            <a:lstStyle/>
            <a:p>
              <a:endParaRPr/>
            </a:p>
          </p:txBody>
        </p:sp>
      </p:grpSp>
      <p:grpSp>
        <p:nvGrpSpPr>
          <p:cNvPr id="10" name="object 10"/>
          <p:cNvGrpSpPr/>
          <p:nvPr/>
        </p:nvGrpSpPr>
        <p:grpSpPr>
          <a:xfrm>
            <a:off x="600455" y="4715255"/>
            <a:ext cx="7393305" cy="675640"/>
            <a:chOff x="600455" y="4715255"/>
            <a:chExt cx="7393305" cy="675640"/>
          </a:xfrm>
        </p:grpSpPr>
        <p:pic>
          <p:nvPicPr>
            <p:cNvPr id="11" name="object 11"/>
            <p:cNvPicPr/>
            <p:nvPr/>
          </p:nvPicPr>
          <p:blipFill>
            <a:blip r:embed="rId5" cstate="print"/>
            <a:stretch>
              <a:fillRect/>
            </a:stretch>
          </p:blipFill>
          <p:spPr>
            <a:xfrm>
              <a:off x="733463" y="4924309"/>
              <a:ext cx="6812486" cy="295103"/>
            </a:xfrm>
            <a:prstGeom prst="rect">
              <a:avLst/>
            </a:prstGeom>
          </p:spPr>
        </p:pic>
        <p:sp>
          <p:nvSpPr>
            <p:cNvPr id="12" name="object 12"/>
            <p:cNvSpPr/>
            <p:nvPr/>
          </p:nvSpPr>
          <p:spPr>
            <a:xfrm>
              <a:off x="605027" y="4719827"/>
              <a:ext cx="7383780" cy="666115"/>
            </a:xfrm>
            <a:custGeom>
              <a:avLst/>
              <a:gdLst/>
              <a:ahLst/>
              <a:cxnLst/>
              <a:rect l="l" t="t" r="r" b="b"/>
              <a:pathLst>
                <a:path w="7383780" h="666114">
                  <a:moveTo>
                    <a:pt x="0" y="665988"/>
                  </a:moveTo>
                  <a:lnTo>
                    <a:pt x="7383780" y="665988"/>
                  </a:lnTo>
                  <a:lnTo>
                    <a:pt x="7383780" y="0"/>
                  </a:lnTo>
                  <a:lnTo>
                    <a:pt x="0" y="0"/>
                  </a:lnTo>
                  <a:lnTo>
                    <a:pt x="0" y="665988"/>
                  </a:lnTo>
                  <a:close/>
                </a:path>
              </a:pathLst>
            </a:custGeom>
            <a:ln w="9144">
              <a:solidFill>
                <a:srgbClr val="000000"/>
              </a:solidFill>
            </a:ln>
          </p:spPr>
          <p:txBody>
            <a:bodyPr wrap="square" lIns="0" tIns="0" rIns="0" bIns="0" rtlCol="0"/>
            <a:lstStyle/>
            <a:p>
              <a:endParaRPr/>
            </a:p>
          </p:txBody>
        </p:sp>
      </p:grpSp>
      <p:sp>
        <p:nvSpPr>
          <p:cNvPr id="14" name="TextBox 13"/>
          <p:cNvSpPr txBox="1"/>
          <p:nvPr/>
        </p:nvSpPr>
        <p:spPr>
          <a:xfrm>
            <a:off x="2033156" y="6418494"/>
            <a:ext cx="5265154" cy="415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050" dirty="0">
                <a:solidFill>
                  <a:schemeClr val="bg1"/>
                </a:solidFill>
              </a:rPr>
              <a:t>AI/ML Professional Training Program: INNOQUEST COHORT-1</a:t>
            </a:r>
          </a:p>
          <a:p>
            <a:pPr algn="ctr"/>
            <a:r>
              <a:rPr lang="en-US" sz="1050" dirty="0">
                <a:solidFill>
                  <a:schemeClr val="bg1"/>
                </a:solidFill>
              </a:rPr>
              <a:t>Instructor: </a:t>
            </a:r>
            <a:r>
              <a:rPr lang="en-US" sz="1050" dirty="0" smtClean="0">
                <a:solidFill>
                  <a:schemeClr val="bg1"/>
                </a:solidFill>
              </a:rPr>
              <a:t>Salma Asif</a:t>
            </a:r>
            <a:endParaRPr lang="en-US" sz="1050" dirty="0">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31705"/>
            <a:ext cx="7886700" cy="1325563"/>
          </a:xfrm>
          <a:prstGeom prst="rect">
            <a:avLst/>
          </a:prstGeom>
        </p:spPr>
        <p:txBody>
          <a:bodyPr vert="horz" wrap="square" lIns="0" tIns="440436" rIns="0" bIns="0" rtlCol="0">
            <a:spAutoFit/>
          </a:bodyPr>
          <a:lstStyle/>
          <a:p>
            <a:pPr marL="1578610">
              <a:lnSpc>
                <a:spcPct val="100000"/>
              </a:lnSpc>
              <a:spcBef>
                <a:spcPts val="105"/>
              </a:spcBef>
            </a:pPr>
            <a:r>
              <a:rPr dirty="0"/>
              <a:t>Putting</a:t>
            </a:r>
            <a:r>
              <a:rPr spc="-65" dirty="0"/>
              <a:t> </a:t>
            </a:r>
            <a:r>
              <a:rPr dirty="0"/>
              <a:t>it</a:t>
            </a:r>
            <a:r>
              <a:rPr spc="-60" dirty="0"/>
              <a:t> </a:t>
            </a:r>
            <a:r>
              <a:rPr dirty="0"/>
              <a:t>all</a:t>
            </a:r>
            <a:r>
              <a:rPr spc="-65" dirty="0"/>
              <a:t> </a:t>
            </a:r>
            <a:r>
              <a:rPr spc="-10" dirty="0"/>
              <a:t>together</a:t>
            </a:r>
          </a:p>
        </p:txBody>
      </p:sp>
      <p:sp>
        <p:nvSpPr>
          <p:cNvPr id="12" name="object 12"/>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21</a:t>
            </a:fld>
            <a:endParaRPr spc="-25" dirty="0"/>
          </a:p>
        </p:txBody>
      </p:sp>
      <p:grpSp>
        <p:nvGrpSpPr>
          <p:cNvPr id="3" name="object 3"/>
          <p:cNvGrpSpPr/>
          <p:nvPr/>
        </p:nvGrpSpPr>
        <p:grpSpPr>
          <a:xfrm>
            <a:off x="280415" y="1438655"/>
            <a:ext cx="8635365" cy="2685415"/>
            <a:chOff x="280415" y="1438655"/>
            <a:chExt cx="8635365" cy="2685415"/>
          </a:xfrm>
        </p:grpSpPr>
        <p:pic>
          <p:nvPicPr>
            <p:cNvPr id="4" name="object 4"/>
            <p:cNvPicPr/>
            <p:nvPr/>
          </p:nvPicPr>
          <p:blipFill>
            <a:blip r:embed="rId3" cstate="print"/>
            <a:stretch>
              <a:fillRect/>
            </a:stretch>
          </p:blipFill>
          <p:spPr>
            <a:xfrm>
              <a:off x="289559" y="1447799"/>
              <a:ext cx="8616696" cy="2667000"/>
            </a:xfrm>
            <a:prstGeom prst="rect">
              <a:avLst/>
            </a:prstGeom>
          </p:spPr>
        </p:pic>
        <p:sp>
          <p:nvSpPr>
            <p:cNvPr id="5" name="object 5"/>
            <p:cNvSpPr/>
            <p:nvPr/>
          </p:nvSpPr>
          <p:spPr>
            <a:xfrm>
              <a:off x="284987" y="1443227"/>
              <a:ext cx="8625840" cy="2676525"/>
            </a:xfrm>
            <a:custGeom>
              <a:avLst/>
              <a:gdLst/>
              <a:ahLst/>
              <a:cxnLst/>
              <a:rect l="l" t="t" r="r" b="b"/>
              <a:pathLst>
                <a:path w="8625840" h="2676525">
                  <a:moveTo>
                    <a:pt x="0" y="2676144"/>
                  </a:moveTo>
                  <a:lnTo>
                    <a:pt x="8625840" y="2676144"/>
                  </a:lnTo>
                  <a:lnTo>
                    <a:pt x="8625840" y="0"/>
                  </a:lnTo>
                  <a:lnTo>
                    <a:pt x="0" y="0"/>
                  </a:lnTo>
                  <a:lnTo>
                    <a:pt x="0" y="2676144"/>
                  </a:lnTo>
                  <a:close/>
                </a:path>
              </a:pathLst>
            </a:custGeom>
            <a:ln w="9143">
              <a:solidFill>
                <a:srgbClr val="000000"/>
              </a:solidFill>
            </a:ln>
          </p:spPr>
          <p:txBody>
            <a:bodyPr wrap="square" lIns="0" tIns="0" rIns="0" bIns="0" rtlCol="0"/>
            <a:lstStyle/>
            <a:p>
              <a:endParaRPr/>
            </a:p>
          </p:txBody>
        </p:sp>
      </p:grpSp>
      <p:grpSp>
        <p:nvGrpSpPr>
          <p:cNvPr id="6" name="object 6"/>
          <p:cNvGrpSpPr/>
          <p:nvPr/>
        </p:nvGrpSpPr>
        <p:grpSpPr>
          <a:xfrm>
            <a:off x="265175" y="4334255"/>
            <a:ext cx="8569960" cy="1127760"/>
            <a:chOff x="265175" y="4334255"/>
            <a:chExt cx="8569960" cy="1127760"/>
          </a:xfrm>
        </p:grpSpPr>
        <p:pic>
          <p:nvPicPr>
            <p:cNvPr id="7" name="object 7"/>
            <p:cNvPicPr/>
            <p:nvPr/>
          </p:nvPicPr>
          <p:blipFill>
            <a:blip r:embed="rId4" cstate="print"/>
            <a:stretch>
              <a:fillRect/>
            </a:stretch>
          </p:blipFill>
          <p:spPr>
            <a:xfrm>
              <a:off x="274319" y="4343399"/>
              <a:ext cx="8551164" cy="1109472"/>
            </a:xfrm>
            <a:prstGeom prst="rect">
              <a:avLst/>
            </a:prstGeom>
          </p:spPr>
        </p:pic>
        <p:sp>
          <p:nvSpPr>
            <p:cNvPr id="8" name="object 8"/>
            <p:cNvSpPr/>
            <p:nvPr/>
          </p:nvSpPr>
          <p:spPr>
            <a:xfrm>
              <a:off x="269747" y="4338827"/>
              <a:ext cx="8560435" cy="1118870"/>
            </a:xfrm>
            <a:custGeom>
              <a:avLst/>
              <a:gdLst/>
              <a:ahLst/>
              <a:cxnLst/>
              <a:rect l="l" t="t" r="r" b="b"/>
              <a:pathLst>
                <a:path w="8560435" h="1118870">
                  <a:moveTo>
                    <a:pt x="0" y="1118616"/>
                  </a:moveTo>
                  <a:lnTo>
                    <a:pt x="8560308" y="1118616"/>
                  </a:lnTo>
                  <a:lnTo>
                    <a:pt x="8560308" y="0"/>
                  </a:lnTo>
                  <a:lnTo>
                    <a:pt x="0" y="0"/>
                  </a:lnTo>
                  <a:lnTo>
                    <a:pt x="0" y="1118616"/>
                  </a:lnTo>
                  <a:close/>
                </a:path>
              </a:pathLst>
            </a:custGeom>
            <a:ln w="9143">
              <a:solidFill>
                <a:srgbClr val="000000"/>
              </a:solidFill>
            </a:ln>
          </p:spPr>
          <p:txBody>
            <a:bodyPr wrap="square" lIns="0" tIns="0" rIns="0" bIns="0" rtlCol="0"/>
            <a:lstStyle/>
            <a:p>
              <a:endParaRPr/>
            </a:p>
          </p:txBody>
        </p:sp>
      </p:grpSp>
      <p:grpSp>
        <p:nvGrpSpPr>
          <p:cNvPr id="9" name="object 9"/>
          <p:cNvGrpSpPr/>
          <p:nvPr/>
        </p:nvGrpSpPr>
        <p:grpSpPr>
          <a:xfrm>
            <a:off x="262127" y="5609844"/>
            <a:ext cx="7213600" cy="972819"/>
            <a:chOff x="262127" y="5609844"/>
            <a:chExt cx="7213600" cy="972819"/>
          </a:xfrm>
        </p:grpSpPr>
        <p:pic>
          <p:nvPicPr>
            <p:cNvPr id="10" name="object 10"/>
            <p:cNvPicPr/>
            <p:nvPr/>
          </p:nvPicPr>
          <p:blipFill>
            <a:blip r:embed="rId5" cstate="print"/>
            <a:stretch>
              <a:fillRect/>
            </a:stretch>
          </p:blipFill>
          <p:spPr>
            <a:xfrm>
              <a:off x="291083" y="5638800"/>
              <a:ext cx="7155180" cy="914400"/>
            </a:xfrm>
            <a:prstGeom prst="rect">
              <a:avLst/>
            </a:prstGeom>
          </p:spPr>
        </p:pic>
        <p:sp>
          <p:nvSpPr>
            <p:cNvPr id="11" name="object 11"/>
            <p:cNvSpPr/>
            <p:nvPr/>
          </p:nvSpPr>
          <p:spPr>
            <a:xfrm>
              <a:off x="276605" y="5624322"/>
              <a:ext cx="7184390" cy="943610"/>
            </a:xfrm>
            <a:custGeom>
              <a:avLst/>
              <a:gdLst/>
              <a:ahLst/>
              <a:cxnLst/>
              <a:rect l="l" t="t" r="r" b="b"/>
              <a:pathLst>
                <a:path w="7184390" h="943609">
                  <a:moveTo>
                    <a:pt x="0" y="943355"/>
                  </a:moveTo>
                  <a:lnTo>
                    <a:pt x="7184135" y="943355"/>
                  </a:lnTo>
                  <a:lnTo>
                    <a:pt x="7184135" y="0"/>
                  </a:lnTo>
                  <a:lnTo>
                    <a:pt x="0" y="0"/>
                  </a:lnTo>
                  <a:lnTo>
                    <a:pt x="0" y="943355"/>
                  </a:lnTo>
                  <a:close/>
                </a:path>
              </a:pathLst>
            </a:custGeom>
            <a:ln w="28956">
              <a:solidFill>
                <a:srgbClr val="000000"/>
              </a:solidFill>
            </a:ln>
          </p:spPr>
          <p:txBody>
            <a:bodyPr wrap="square" lIns="0" tIns="0" rIns="0" bIns="0" rtlCol="0"/>
            <a:lstStyle/>
            <a:p>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40436" rIns="0" bIns="0" rtlCol="0">
            <a:spAutoFit/>
          </a:bodyPr>
          <a:lstStyle/>
          <a:p>
            <a:pPr marL="1382395">
              <a:lnSpc>
                <a:spcPct val="100000"/>
              </a:lnSpc>
              <a:spcBef>
                <a:spcPts val="105"/>
              </a:spcBef>
            </a:pPr>
            <a:r>
              <a:rPr dirty="0"/>
              <a:t>GPU</a:t>
            </a:r>
            <a:r>
              <a:rPr spc="-75" dirty="0"/>
              <a:t> </a:t>
            </a:r>
            <a:r>
              <a:rPr spc="-65" dirty="0"/>
              <a:t>Tensors</a:t>
            </a:r>
            <a:r>
              <a:rPr spc="-70" dirty="0"/>
              <a:t> </a:t>
            </a:r>
            <a:r>
              <a:rPr dirty="0"/>
              <a:t>to</a:t>
            </a:r>
            <a:r>
              <a:rPr spc="-75" dirty="0"/>
              <a:t> </a:t>
            </a:r>
            <a:r>
              <a:rPr spc="-10" dirty="0"/>
              <a:t>Numpy</a:t>
            </a:r>
          </a:p>
        </p:txBody>
      </p:sp>
      <p:sp>
        <p:nvSpPr>
          <p:cNvPr id="12" name="object 12"/>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22</a:t>
            </a:fld>
            <a:endParaRPr spc="-25" dirty="0"/>
          </a:p>
        </p:txBody>
      </p:sp>
      <p:grpSp>
        <p:nvGrpSpPr>
          <p:cNvPr id="3" name="object 3"/>
          <p:cNvGrpSpPr/>
          <p:nvPr/>
        </p:nvGrpSpPr>
        <p:grpSpPr>
          <a:xfrm>
            <a:off x="295656" y="1743455"/>
            <a:ext cx="8564880" cy="1009015"/>
            <a:chOff x="295656" y="1743455"/>
            <a:chExt cx="8564880" cy="1009015"/>
          </a:xfrm>
        </p:grpSpPr>
        <p:pic>
          <p:nvPicPr>
            <p:cNvPr id="4" name="object 4"/>
            <p:cNvPicPr/>
            <p:nvPr/>
          </p:nvPicPr>
          <p:blipFill>
            <a:blip r:embed="rId3" cstate="print"/>
            <a:stretch>
              <a:fillRect/>
            </a:stretch>
          </p:blipFill>
          <p:spPr>
            <a:xfrm>
              <a:off x="304800" y="1752599"/>
              <a:ext cx="8546592" cy="990600"/>
            </a:xfrm>
            <a:prstGeom prst="rect">
              <a:avLst/>
            </a:prstGeom>
          </p:spPr>
        </p:pic>
        <p:sp>
          <p:nvSpPr>
            <p:cNvPr id="5" name="object 5"/>
            <p:cNvSpPr/>
            <p:nvPr/>
          </p:nvSpPr>
          <p:spPr>
            <a:xfrm>
              <a:off x="300228" y="1748027"/>
              <a:ext cx="8555990" cy="1000125"/>
            </a:xfrm>
            <a:custGeom>
              <a:avLst/>
              <a:gdLst/>
              <a:ahLst/>
              <a:cxnLst/>
              <a:rect l="l" t="t" r="r" b="b"/>
              <a:pathLst>
                <a:path w="8555990" h="1000125">
                  <a:moveTo>
                    <a:pt x="0" y="999744"/>
                  </a:moveTo>
                  <a:lnTo>
                    <a:pt x="8555736" y="999744"/>
                  </a:lnTo>
                  <a:lnTo>
                    <a:pt x="8555736" y="0"/>
                  </a:lnTo>
                  <a:lnTo>
                    <a:pt x="0" y="0"/>
                  </a:lnTo>
                  <a:lnTo>
                    <a:pt x="0" y="999744"/>
                  </a:lnTo>
                  <a:close/>
                </a:path>
              </a:pathLst>
            </a:custGeom>
            <a:ln w="9144">
              <a:solidFill>
                <a:srgbClr val="000000"/>
              </a:solidFill>
            </a:ln>
          </p:spPr>
          <p:txBody>
            <a:bodyPr wrap="square" lIns="0" tIns="0" rIns="0" bIns="0" rtlCol="0"/>
            <a:lstStyle/>
            <a:p>
              <a:endParaRPr/>
            </a:p>
          </p:txBody>
        </p:sp>
      </p:grpSp>
      <p:grpSp>
        <p:nvGrpSpPr>
          <p:cNvPr id="6" name="object 6"/>
          <p:cNvGrpSpPr/>
          <p:nvPr/>
        </p:nvGrpSpPr>
        <p:grpSpPr>
          <a:xfrm>
            <a:off x="320040" y="2990088"/>
            <a:ext cx="8145780" cy="883919"/>
            <a:chOff x="320040" y="2990088"/>
            <a:chExt cx="8145780" cy="883919"/>
          </a:xfrm>
        </p:grpSpPr>
        <p:pic>
          <p:nvPicPr>
            <p:cNvPr id="7" name="object 7"/>
            <p:cNvPicPr/>
            <p:nvPr/>
          </p:nvPicPr>
          <p:blipFill>
            <a:blip r:embed="rId4" cstate="print"/>
            <a:stretch>
              <a:fillRect/>
            </a:stretch>
          </p:blipFill>
          <p:spPr>
            <a:xfrm>
              <a:off x="329184" y="2999232"/>
              <a:ext cx="8127492" cy="865632"/>
            </a:xfrm>
            <a:prstGeom prst="rect">
              <a:avLst/>
            </a:prstGeom>
          </p:spPr>
        </p:pic>
        <p:sp>
          <p:nvSpPr>
            <p:cNvPr id="8" name="object 8"/>
            <p:cNvSpPr/>
            <p:nvPr/>
          </p:nvSpPr>
          <p:spPr>
            <a:xfrm>
              <a:off x="324612" y="2994660"/>
              <a:ext cx="8136890" cy="875030"/>
            </a:xfrm>
            <a:custGeom>
              <a:avLst/>
              <a:gdLst/>
              <a:ahLst/>
              <a:cxnLst/>
              <a:rect l="l" t="t" r="r" b="b"/>
              <a:pathLst>
                <a:path w="8136890" h="875029">
                  <a:moveTo>
                    <a:pt x="0" y="874776"/>
                  </a:moveTo>
                  <a:lnTo>
                    <a:pt x="8136635" y="874776"/>
                  </a:lnTo>
                  <a:lnTo>
                    <a:pt x="8136635" y="0"/>
                  </a:lnTo>
                  <a:lnTo>
                    <a:pt x="0" y="0"/>
                  </a:lnTo>
                  <a:lnTo>
                    <a:pt x="0" y="874776"/>
                  </a:lnTo>
                  <a:close/>
                </a:path>
              </a:pathLst>
            </a:custGeom>
            <a:ln w="9144">
              <a:solidFill>
                <a:srgbClr val="000000"/>
              </a:solidFill>
            </a:ln>
          </p:spPr>
          <p:txBody>
            <a:bodyPr wrap="square" lIns="0" tIns="0" rIns="0" bIns="0" rtlCol="0"/>
            <a:lstStyle/>
            <a:p>
              <a:endParaRPr/>
            </a:p>
          </p:txBody>
        </p:sp>
      </p:grpSp>
      <p:grpSp>
        <p:nvGrpSpPr>
          <p:cNvPr id="9" name="object 9"/>
          <p:cNvGrpSpPr/>
          <p:nvPr/>
        </p:nvGrpSpPr>
        <p:grpSpPr>
          <a:xfrm>
            <a:off x="393191" y="4450079"/>
            <a:ext cx="8369934" cy="942340"/>
            <a:chOff x="393191" y="4450079"/>
            <a:chExt cx="8369934" cy="942340"/>
          </a:xfrm>
        </p:grpSpPr>
        <p:pic>
          <p:nvPicPr>
            <p:cNvPr id="10" name="object 10"/>
            <p:cNvPicPr/>
            <p:nvPr/>
          </p:nvPicPr>
          <p:blipFill>
            <a:blip r:embed="rId5" cstate="print"/>
            <a:stretch>
              <a:fillRect/>
            </a:stretch>
          </p:blipFill>
          <p:spPr>
            <a:xfrm>
              <a:off x="402335" y="4459223"/>
              <a:ext cx="8351520" cy="923544"/>
            </a:xfrm>
            <a:prstGeom prst="rect">
              <a:avLst/>
            </a:prstGeom>
          </p:spPr>
        </p:pic>
        <p:sp>
          <p:nvSpPr>
            <p:cNvPr id="11" name="object 11"/>
            <p:cNvSpPr/>
            <p:nvPr/>
          </p:nvSpPr>
          <p:spPr>
            <a:xfrm>
              <a:off x="397763" y="4454651"/>
              <a:ext cx="8361045" cy="932815"/>
            </a:xfrm>
            <a:custGeom>
              <a:avLst/>
              <a:gdLst/>
              <a:ahLst/>
              <a:cxnLst/>
              <a:rect l="l" t="t" r="r" b="b"/>
              <a:pathLst>
                <a:path w="8361045" h="932814">
                  <a:moveTo>
                    <a:pt x="0" y="932688"/>
                  </a:moveTo>
                  <a:lnTo>
                    <a:pt x="8360664" y="932688"/>
                  </a:lnTo>
                  <a:lnTo>
                    <a:pt x="8360664" y="0"/>
                  </a:lnTo>
                  <a:lnTo>
                    <a:pt x="0" y="0"/>
                  </a:lnTo>
                  <a:lnTo>
                    <a:pt x="0" y="932688"/>
                  </a:lnTo>
                  <a:close/>
                </a:path>
              </a:pathLst>
            </a:custGeom>
            <a:ln w="9144">
              <a:solidFill>
                <a:srgbClr val="000000"/>
              </a:solidFill>
            </a:ln>
          </p:spPr>
          <p:txBody>
            <a:bodyPr wrap="square" lIns="0" tIns="0" rIns="0" bIns="0" rtlCol="0"/>
            <a:lstStyle/>
            <a:p>
              <a:endParaRPr/>
            </a:p>
          </p:txBody>
        </p:sp>
      </p:grpSp>
      <p:sp>
        <p:nvSpPr>
          <p:cNvPr id="13" name="TextBox 12"/>
          <p:cNvSpPr txBox="1"/>
          <p:nvPr/>
        </p:nvSpPr>
        <p:spPr>
          <a:xfrm>
            <a:off x="2033156" y="6418494"/>
            <a:ext cx="5265154" cy="415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050" dirty="0">
                <a:solidFill>
                  <a:schemeClr val="bg1"/>
                </a:solidFill>
              </a:rPr>
              <a:t>AI/ML Professional Training Program: INNOQUEST COHORT-1</a:t>
            </a:r>
          </a:p>
          <a:p>
            <a:pPr algn="ctr"/>
            <a:r>
              <a:rPr lang="en-US" sz="1050" dirty="0">
                <a:solidFill>
                  <a:schemeClr val="bg1"/>
                </a:solidFill>
              </a:rPr>
              <a:t>Instructor: </a:t>
            </a:r>
            <a:r>
              <a:rPr lang="en-US" sz="1050" dirty="0" smtClean="0">
                <a:solidFill>
                  <a:schemeClr val="bg1"/>
                </a:solidFill>
              </a:rPr>
              <a:t>Salma Asif</a:t>
            </a:r>
            <a:endParaRPr lang="en-US" sz="1050" dirty="0">
              <a:solidFill>
                <a:schemeClr val="bg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036" y="304800"/>
            <a:ext cx="7984439" cy="677108"/>
          </a:xfrm>
        </p:spPr>
        <p:txBody>
          <a:bodyPr/>
          <a:lstStyle/>
          <a:p>
            <a:pPr algn="ctr"/>
            <a:r>
              <a:rPr lang="en-US" dirty="0" smtClean="0"/>
              <a:t>Mathematical operations</a:t>
            </a:r>
            <a:endParaRPr lang="en-US" dirty="0"/>
          </a:p>
        </p:txBody>
      </p:sp>
      <p:sp>
        <p:nvSpPr>
          <p:cNvPr id="3" name="Text Placeholder 2"/>
          <p:cNvSpPr>
            <a:spLocks noGrp="1"/>
          </p:cNvSpPr>
          <p:nvPr>
            <p:ph idx="1"/>
          </p:nvPr>
        </p:nvSpPr>
        <p:spPr>
          <a:xfrm>
            <a:off x="535940" y="1168052"/>
            <a:ext cx="7837805" cy="4154984"/>
          </a:xfrm>
        </p:spPr>
        <p:txBody>
          <a:bodyPr/>
          <a:lstStyle/>
          <a:p>
            <a:endParaRPr lang="en-US" sz="2800" dirty="0" smtClean="0"/>
          </a:p>
          <a:p>
            <a:r>
              <a:rPr lang="en-US" sz="2800" dirty="0" smtClean="0"/>
              <a:t>more </a:t>
            </a:r>
            <a:r>
              <a:rPr lang="en-US" sz="2800" dirty="0"/>
              <a:t>than 200+ mathematical </a:t>
            </a:r>
            <a:r>
              <a:rPr lang="en-US" sz="2800" dirty="0" smtClean="0"/>
              <a:t>operations</a:t>
            </a:r>
            <a:endParaRPr lang="en-US" sz="2800" dirty="0"/>
          </a:p>
          <a:p>
            <a:pPr lvl="1"/>
            <a:r>
              <a:rPr lang="en-US" sz="2800" dirty="0" err="1" smtClean="0"/>
              <a:t>torch.add</a:t>
            </a:r>
            <a:r>
              <a:rPr lang="en-US" sz="2800" dirty="0" smtClean="0"/>
              <a:t>()</a:t>
            </a:r>
          </a:p>
          <a:p>
            <a:pPr lvl="1"/>
            <a:r>
              <a:rPr lang="en-US" sz="2800" dirty="0" err="1" smtClean="0"/>
              <a:t>torch.sub</a:t>
            </a:r>
            <a:r>
              <a:rPr lang="en-US" sz="2800" dirty="0" smtClean="0"/>
              <a:t>()</a:t>
            </a:r>
          </a:p>
          <a:p>
            <a:pPr lvl="1"/>
            <a:r>
              <a:rPr lang="en-US" sz="2800" dirty="0" err="1" smtClean="0"/>
              <a:t>Torch.mul</a:t>
            </a:r>
            <a:r>
              <a:rPr lang="en-US" sz="2800" dirty="0" smtClean="0"/>
              <a:t>()</a:t>
            </a:r>
          </a:p>
          <a:p>
            <a:pPr lvl="1"/>
            <a:r>
              <a:rPr lang="en-US" sz="2800" dirty="0" err="1" smtClean="0"/>
              <a:t>Torch.div</a:t>
            </a:r>
            <a:r>
              <a:rPr lang="en-US" sz="2800" dirty="0" smtClean="0"/>
              <a:t>()</a:t>
            </a:r>
          </a:p>
          <a:p>
            <a:pPr lvl="1"/>
            <a:r>
              <a:rPr lang="en-US" sz="2800" dirty="0"/>
              <a:t>torch. mean(), </a:t>
            </a:r>
          </a:p>
          <a:p>
            <a:pPr lvl="1"/>
            <a:r>
              <a:rPr lang="en-US" sz="2800" dirty="0" err="1"/>
              <a:t>torch.std</a:t>
            </a:r>
            <a:r>
              <a:rPr lang="en-US" sz="2800" dirty="0"/>
              <a:t>()</a:t>
            </a:r>
          </a:p>
          <a:p>
            <a:endParaRPr lang="en-US" dirty="0"/>
          </a:p>
        </p:txBody>
      </p:sp>
      <p:sp>
        <p:nvSpPr>
          <p:cNvPr id="4" name="TextBox 3"/>
          <p:cNvSpPr txBox="1"/>
          <p:nvPr/>
        </p:nvSpPr>
        <p:spPr>
          <a:xfrm>
            <a:off x="2033156" y="6418494"/>
            <a:ext cx="5265154" cy="415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050" dirty="0">
                <a:solidFill>
                  <a:schemeClr val="bg1"/>
                </a:solidFill>
              </a:rPr>
              <a:t>AI/ML Professional Training Program: INNOQUEST COHORT-1</a:t>
            </a:r>
          </a:p>
          <a:p>
            <a:pPr algn="ctr"/>
            <a:r>
              <a:rPr lang="en-US" sz="1050" dirty="0">
                <a:solidFill>
                  <a:schemeClr val="bg1"/>
                </a:solidFill>
              </a:rPr>
              <a:t>Instructor: </a:t>
            </a:r>
            <a:r>
              <a:rPr lang="en-US" sz="1050" dirty="0" smtClean="0">
                <a:solidFill>
                  <a:schemeClr val="bg1"/>
                </a:solidFill>
              </a:rPr>
              <a:t>Salma Asif</a:t>
            </a:r>
            <a:endParaRPr lang="en-US" sz="1050" dirty="0">
              <a:solidFill>
                <a:schemeClr val="bg1"/>
              </a:solidFill>
            </a:endParaRPr>
          </a:p>
        </p:txBody>
      </p:sp>
    </p:spTree>
    <p:extLst>
      <p:ext uri="{BB962C8B-B14F-4D97-AF65-F5344CB8AC3E}">
        <p14:creationId xmlns:p14="http://schemas.microsoft.com/office/powerpoint/2010/main" val="840762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036" y="267222"/>
            <a:ext cx="7984439" cy="1354217"/>
          </a:xfrm>
        </p:spPr>
        <p:txBody>
          <a:bodyPr/>
          <a:lstStyle/>
          <a:p>
            <a:pPr algn="ctr"/>
            <a:r>
              <a:rPr lang="en-US" dirty="0"/>
              <a:t>Slicing, </a:t>
            </a:r>
            <a:r>
              <a:rPr lang="en-US" dirty="0" smtClean="0"/>
              <a:t>Stack</a:t>
            </a:r>
            <a:r>
              <a:rPr lang="en-US" dirty="0"/>
              <a:t>, and </a:t>
            </a:r>
            <a:r>
              <a:rPr lang="en-US" dirty="0" smtClean="0"/>
              <a:t>Concatenate Tensors</a:t>
            </a:r>
            <a:endParaRPr lang="en-US" dirty="0"/>
          </a:p>
        </p:txBody>
      </p:sp>
      <p:sp>
        <p:nvSpPr>
          <p:cNvPr id="3" name="Text Placeholder 2"/>
          <p:cNvSpPr>
            <a:spLocks noGrp="1"/>
          </p:cNvSpPr>
          <p:nvPr>
            <p:ph idx="1"/>
          </p:nvPr>
        </p:nvSpPr>
        <p:spPr>
          <a:xfrm>
            <a:off x="562036" y="1752600"/>
            <a:ext cx="7837805" cy="2308324"/>
          </a:xfrm>
        </p:spPr>
        <p:txBody>
          <a:bodyPr>
            <a:noAutofit/>
          </a:bodyPr>
          <a:lstStyle/>
          <a:p>
            <a:r>
              <a:rPr lang="en-US" sz="2800" b="1" dirty="0" smtClean="0"/>
              <a:t>   Slicing</a:t>
            </a:r>
            <a:r>
              <a:rPr lang="en-US" sz="2800" dirty="0" smtClean="0"/>
              <a:t> </a:t>
            </a:r>
            <a:r>
              <a:rPr lang="en-US" sz="2800" dirty="0"/>
              <a:t>is a technique used to extract specific portions of a </a:t>
            </a:r>
            <a:r>
              <a:rPr lang="en-US" sz="2800" dirty="0" smtClean="0"/>
              <a:t>tensor</a:t>
            </a:r>
            <a:endParaRPr lang="en-US" sz="2800" dirty="0" smtClean="0"/>
          </a:p>
          <a:p>
            <a:pPr marL="800100" lvl="1" indent="-457200"/>
            <a:r>
              <a:rPr lang="en-US" sz="2500" dirty="0" smtClean="0"/>
              <a:t>x</a:t>
            </a:r>
            <a:r>
              <a:rPr lang="en-US" sz="2500" dirty="0"/>
              <a:t>[:, </a:t>
            </a:r>
            <a:r>
              <a:rPr lang="en-US" sz="2500" dirty="0" smtClean="0"/>
              <a:t>0</a:t>
            </a:r>
            <a:r>
              <a:rPr lang="en-US" sz="2500" dirty="0" smtClean="0"/>
              <a:t>] </a:t>
            </a:r>
            <a:endParaRPr lang="en-US" sz="2500" dirty="0" smtClean="0"/>
          </a:p>
          <a:p>
            <a:pPr marL="457200" indent="-457200">
              <a:buFont typeface="Arial" panose="020B0604020202020204" pitchFamily="34" charset="0"/>
              <a:buChar char="•"/>
            </a:pPr>
            <a:r>
              <a:rPr lang="en-US" sz="2800" dirty="0" smtClean="0"/>
              <a:t>Stack</a:t>
            </a:r>
            <a:endParaRPr lang="en-US" sz="2800" dirty="0"/>
          </a:p>
          <a:p>
            <a:pPr marL="800100" lvl="1" indent="-457200"/>
            <a:r>
              <a:rPr lang="en-US" sz="2500" dirty="0" err="1"/>
              <a:t>torch.stack</a:t>
            </a:r>
            <a:r>
              <a:rPr lang="en-US" sz="2500" dirty="0" smtClean="0"/>
              <a:t>()</a:t>
            </a:r>
          </a:p>
          <a:p>
            <a:pPr marL="457200" indent="-457200">
              <a:buFont typeface="Arial" panose="020B0604020202020204" pitchFamily="34" charset="0"/>
              <a:buChar char="•"/>
            </a:pPr>
            <a:r>
              <a:rPr lang="en-US" sz="2800" dirty="0" smtClean="0"/>
              <a:t>Concatenate</a:t>
            </a:r>
            <a:endParaRPr lang="en-US" sz="2800" dirty="0"/>
          </a:p>
          <a:p>
            <a:pPr marL="800100" lvl="1" indent="-457200"/>
            <a:r>
              <a:rPr lang="en-US" sz="2500" dirty="0" smtClean="0"/>
              <a:t>torch.cat</a:t>
            </a:r>
            <a:r>
              <a:rPr lang="en-US" sz="2500" dirty="0"/>
              <a:t>()</a:t>
            </a:r>
          </a:p>
        </p:txBody>
      </p:sp>
      <p:sp>
        <p:nvSpPr>
          <p:cNvPr id="5" name="TextBox 4"/>
          <p:cNvSpPr txBox="1"/>
          <p:nvPr/>
        </p:nvSpPr>
        <p:spPr>
          <a:xfrm>
            <a:off x="2033156" y="6418494"/>
            <a:ext cx="5265154" cy="415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050" dirty="0">
                <a:solidFill>
                  <a:schemeClr val="bg1"/>
                </a:solidFill>
              </a:rPr>
              <a:t>AI/ML Professional Training Program: INNOQUEST COHORT-1</a:t>
            </a:r>
          </a:p>
          <a:p>
            <a:pPr algn="ctr"/>
            <a:r>
              <a:rPr lang="en-US" sz="1050" dirty="0">
                <a:solidFill>
                  <a:schemeClr val="bg1"/>
                </a:solidFill>
              </a:rPr>
              <a:t>Instructor: </a:t>
            </a:r>
            <a:r>
              <a:rPr lang="en-US" sz="1050" dirty="0" smtClean="0">
                <a:solidFill>
                  <a:schemeClr val="bg1"/>
                </a:solidFill>
              </a:rPr>
              <a:t>Salma Asif</a:t>
            </a:r>
            <a:endParaRPr lang="en-US" sz="1050" dirty="0">
              <a:solidFill>
                <a:schemeClr val="bg1"/>
              </a:solidFill>
            </a:endParaRPr>
          </a:p>
        </p:txBody>
      </p:sp>
    </p:spTree>
    <p:extLst>
      <p:ext uri="{BB962C8B-B14F-4D97-AF65-F5344CB8AC3E}">
        <p14:creationId xmlns:p14="http://schemas.microsoft.com/office/powerpoint/2010/main" val="42669893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40436" rIns="0" bIns="0" rtlCol="0">
            <a:spAutoFit/>
          </a:bodyPr>
          <a:lstStyle/>
          <a:p>
            <a:pPr marL="1685289">
              <a:lnSpc>
                <a:spcPct val="100000"/>
              </a:lnSpc>
              <a:spcBef>
                <a:spcPts val="105"/>
              </a:spcBef>
            </a:pPr>
            <a:r>
              <a:rPr dirty="0"/>
              <a:t>Creating</a:t>
            </a:r>
            <a:r>
              <a:rPr spc="-204" dirty="0"/>
              <a:t> </a:t>
            </a:r>
            <a:r>
              <a:rPr spc="-20" dirty="0"/>
              <a:t>Parameters</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25</a:t>
            </a:fld>
            <a:endParaRPr spc="-25" dirty="0"/>
          </a:p>
        </p:txBody>
      </p:sp>
      <p:sp>
        <p:nvSpPr>
          <p:cNvPr id="3" name="object 3"/>
          <p:cNvSpPr txBox="1"/>
          <p:nvPr/>
        </p:nvSpPr>
        <p:spPr>
          <a:xfrm>
            <a:off x="535940" y="1609471"/>
            <a:ext cx="8072755" cy="4415790"/>
          </a:xfrm>
          <a:prstGeom prst="rect">
            <a:avLst/>
          </a:prstGeom>
        </p:spPr>
        <p:txBody>
          <a:bodyPr vert="horz" wrap="square" lIns="0" tIns="12700" rIns="0" bIns="0" rtlCol="0">
            <a:spAutoFit/>
          </a:bodyPr>
          <a:lstStyle/>
          <a:p>
            <a:pPr marL="355600" marR="5080" indent="-342900" algn="just">
              <a:lnSpc>
                <a:spcPct val="100000"/>
              </a:lnSpc>
              <a:spcBef>
                <a:spcPts val="100"/>
              </a:spcBef>
              <a:buFont typeface="Arial MT"/>
              <a:buChar char="•"/>
              <a:tabLst>
                <a:tab pos="355600" algn="l"/>
              </a:tabLst>
            </a:pPr>
            <a:r>
              <a:rPr sz="3000" dirty="0">
                <a:latin typeface="Calibri"/>
                <a:cs typeface="Calibri"/>
              </a:rPr>
              <a:t>What</a:t>
            </a:r>
            <a:r>
              <a:rPr sz="3000" spc="745" dirty="0">
                <a:latin typeface="Calibri"/>
                <a:cs typeface="Calibri"/>
              </a:rPr>
              <a:t> </a:t>
            </a:r>
            <a:r>
              <a:rPr sz="3000" dirty="0">
                <a:latin typeface="Calibri"/>
                <a:cs typeface="Calibri"/>
              </a:rPr>
              <a:t>is</a:t>
            </a:r>
            <a:r>
              <a:rPr sz="3000" spc="745" dirty="0">
                <a:latin typeface="Calibri"/>
                <a:cs typeface="Calibri"/>
              </a:rPr>
              <a:t> </a:t>
            </a:r>
            <a:r>
              <a:rPr sz="3000" dirty="0">
                <a:latin typeface="Calibri"/>
                <a:cs typeface="Calibri"/>
              </a:rPr>
              <a:t>difference</a:t>
            </a:r>
            <a:r>
              <a:rPr sz="3000" spc="40" dirty="0">
                <a:latin typeface="Calibri"/>
                <a:cs typeface="Calibri"/>
              </a:rPr>
              <a:t>  </a:t>
            </a:r>
            <a:r>
              <a:rPr sz="3000" dirty="0">
                <a:latin typeface="Calibri"/>
                <a:cs typeface="Calibri"/>
              </a:rPr>
              <a:t>between</a:t>
            </a:r>
            <a:r>
              <a:rPr sz="3000" spc="745" dirty="0">
                <a:latin typeface="Calibri"/>
                <a:cs typeface="Calibri"/>
              </a:rPr>
              <a:t> </a:t>
            </a:r>
            <a:r>
              <a:rPr sz="3000" dirty="0">
                <a:latin typeface="Calibri"/>
                <a:cs typeface="Calibri"/>
              </a:rPr>
              <a:t>a</a:t>
            </a:r>
            <a:r>
              <a:rPr sz="3000" spc="40" dirty="0">
                <a:latin typeface="Calibri"/>
                <a:cs typeface="Calibri"/>
              </a:rPr>
              <a:t>  </a:t>
            </a:r>
            <a:r>
              <a:rPr sz="3000" dirty="0">
                <a:latin typeface="Calibri"/>
                <a:cs typeface="Calibri"/>
              </a:rPr>
              <a:t>tensor</a:t>
            </a:r>
            <a:r>
              <a:rPr sz="3000" spc="40" dirty="0">
                <a:latin typeface="Calibri"/>
                <a:cs typeface="Calibri"/>
              </a:rPr>
              <a:t>  </a:t>
            </a:r>
            <a:r>
              <a:rPr sz="3000" dirty="0">
                <a:latin typeface="Calibri"/>
                <a:cs typeface="Calibri"/>
              </a:rPr>
              <a:t>used</a:t>
            </a:r>
            <a:r>
              <a:rPr sz="3000" spc="35" dirty="0">
                <a:latin typeface="Calibri"/>
                <a:cs typeface="Calibri"/>
              </a:rPr>
              <a:t>  </a:t>
            </a:r>
            <a:r>
              <a:rPr sz="3000" spc="-25" dirty="0">
                <a:latin typeface="Calibri"/>
                <a:cs typeface="Calibri"/>
              </a:rPr>
              <a:t>for </a:t>
            </a:r>
            <a:r>
              <a:rPr sz="3000" dirty="0">
                <a:latin typeface="Calibri"/>
                <a:cs typeface="Calibri"/>
              </a:rPr>
              <a:t>training</a:t>
            </a:r>
            <a:r>
              <a:rPr sz="3000" spc="70" dirty="0">
                <a:latin typeface="Calibri"/>
                <a:cs typeface="Calibri"/>
              </a:rPr>
              <a:t>  </a:t>
            </a:r>
            <a:r>
              <a:rPr sz="3000" dirty="0">
                <a:latin typeface="Calibri"/>
                <a:cs typeface="Calibri"/>
              </a:rPr>
              <a:t>(validation</a:t>
            </a:r>
            <a:r>
              <a:rPr sz="3000" spc="85" dirty="0">
                <a:latin typeface="Calibri"/>
                <a:cs typeface="Calibri"/>
              </a:rPr>
              <a:t>  </a:t>
            </a:r>
            <a:r>
              <a:rPr sz="3000" dirty="0">
                <a:latin typeface="Calibri"/>
                <a:cs typeface="Calibri"/>
              </a:rPr>
              <a:t>or</a:t>
            </a:r>
            <a:r>
              <a:rPr sz="3000" spc="85" dirty="0">
                <a:latin typeface="Calibri"/>
                <a:cs typeface="Calibri"/>
              </a:rPr>
              <a:t>  </a:t>
            </a:r>
            <a:r>
              <a:rPr sz="3000" dirty="0">
                <a:latin typeface="Calibri"/>
                <a:cs typeface="Calibri"/>
              </a:rPr>
              <a:t>test)</a:t>
            </a:r>
            <a:r>
              <a:rPr sz="3000" spc="80" dirty="0">
                <a:latin typeface="Calibri"/>
                <a:cs typeface="Calibri"/>
              </a:rPr>
              <a:t>  </a:t>
            </a:r>
            <a:r>
              <a:rPr sz="3000" dirty="0">
                <a:latin typeface="Calibri"/>
                <a:cs typeface="Calibri"/>
              </a:rPr>
              <a:t>data</a:t>
            </a:r>
            <a:r>
              <a:rPr sz="3000" spc="80" dirty="0">
                <a:latin typeface="Calibri"/>
                <a:cs typeface="Calibri"/>
              </a:rPr>
              <a:t>  </a:t>
            </a:r>
            <a:r>
              <a:rPr sz="3000" dirty="0">
                <a:latin typeface="Calibri"/>
                <a:cs typeface="Calibri"/>
              </a:rPr>
              <a:t>and</a:t>
            </a:r>
            <a:r>
              <a:rPr sz="3000" spc="85" dirty="0">
                <a:latin typeface="Calibri"/>
                <a:cs typeface="Calibri"/>
              </a:rPr>
              <a:t>  </a:t>
            </a:r>
            <a:r>
              <a:rPr sz="3000" dirty="0">
                <a:latin typeface="Calibri"/>
                <a:cs typeface="Calibri"/>
              </a:rPr>
              <a:t>a</a:t>
            </a:r>
            <a:r>
              <a:rPr sz="3000" spc="75" dirty="0">
                <a:latin typeface="Calibri"/>
                <a:cs typeface="Calibri"/>
              </a:rPr>
              <a:t>  </a:t>
            </a:r>
            <a:r>
              <a:rPr sz="3000" spc="-10" dirty="0">
                <a:latin typeface="Calibri"/>
                <a:cs typeface="Calibri"/>
              </a:rPr>
              <a:t>tensor </a:t>
            </a:r>
            <a:r>
              <a:rPr sz="3000" dirty="0">
                <a:latin typeface="Calibri"/>
                <a:cs typeface="Calibri"/>
              </a:rPr>
              <a:t>used</a:t>
            </a:r>
            <a:r>
              <a:rPr sz="3000" spc="-50" dirty="0">
                <a:latin typeface="Calibri"/>
                <a:cs typeface="Calibri"/>
              </a:rPr>
              <a:t> </a:t>
            </a:r>
            <a:r>
              <a:rPr sz="3000" dirty="0">
                <a:latin typeface="Calibri"/>
                <a:cs typeface="Calibri"/>
              </a:rPr>
              <a:t>for</a:t>
            </a:r>
            <a:r>
              <a:rPr sz="3000" spc="-50" dirty="0">
                <a:latin typeface="Calibri"/>
                <a:cs typeface="Calibri"/>
              </a:rPr>
              <a:t> </a:t>
            </a:r>
            <a:r>
              <a:rPr sz="3000" dirty="0">
                <a:latin typeface="Calibri"/>
                <a:cs typeface="Calibri"/>
              </a:rPr>
              <a:t>the</a:t>
            </a:r>
            <a:r>
              <a:rPr sz="3000" spc="-60" dirty="0">
                <a:latin typeface="Calibri"/>
                <a:cs typeface="Calibri"/>
              </a:rPr>
              <a:t> </a:t>
            </a:r>
            <a:r>
              <a:rPr sz="3000" spc="-10" dirty="0">
                <a:latin typeface="Calibri"/>
                <a:cs typeface="Calibri"/>
              </a:rPr>
              <a:t>parameter/weight</a:t>
            </a:r>
            <a:r>
              <a:rPr sz="3000" spc="-70" dirty="0">
                <a:latin typeface="Calibri"/>
                <a:cs typeface="Calibri"/>
              </a:rPr>
              <a:t> </a:t>
            </a:r>
            <a:r>
              <a:rPr sz="3000" dirty="0">
                <a:latin typeface="Calibri"/>
                <a:cs typeface="Calibri"/>
              </a:rPr>
              <a:t>of</a:t>
            </a:r>
            <a:r>
              <a:rPr sz="3000" spc="-55" dirty="0">
                <a:latin typeface="Calibri"/>
                <a:cs typeface="Calibri"/>
              </a:rPr>
              <a:t> </a:t>
            </a:r>
            <a:r>
              <a:rPr sz="3000" spc="-25" dirty="0">
                <a:latin typeface="Calibri"/>
                <a:cs typeface="Calibri"/>
              </a:rPr>
              <a:t>NN?</a:t>
            </a:r>
            <a:endParaRPr sz="3000">
              <a:latin typeface="Calibri"/>
              <a:cs typeface="Calibri"/>
            </a:endParaRPr>
          </a:p>
          <a:p>
            <a:pPr marL="355600" marR="5080" indent="-342900" algn="just">
              <a:lnSpc>
                <a:spcPct val="100000"/>
              </a:lnSpc>
              <a:spcBef>
                <a:spcPts val="720"/>
              </a:spcBef>
              <a:buFont typeface="Arial MT"/>
              <a:buChar char="•"/>
              <a:tabLst>
                <a:tab pos="355600" algn="l"/>
              </a:tabLst>
            </a:pPr>
            <a:r>
              <a:rPr sz="3000" dirty="0">
                <a:latin typeface="Calibri"/>
                <a:cs typeface="Calibri"/>
              </a:rPr>
              <a:t>Parameters</a:t>
            </a:r>
            <a:r>
              <a:rPr sz="3000" spc="150" dirty="0">
                <a:latin typeface="Calibri"/>
                <a:cs typeface="Calibri"/>
              </a:rPr>
              <a:t>  </a:t>
            </a:r>
            <a:r>
              <a:rPr sz="3000" dirty="0">
                <a:latin typeface="Calibri"/>
                <a:cs typeface="Calibri"/>
              </a:rPr>
              <a:t>requires</a:t>
            </a:r>
            <a:r>
              <a:rPr sz="3000" spc="150" dirty="0">
                <a:latin typeface="Calibri"/>
                <a:cs typeface="Calibri"/>
              </a:rPr>
              <a:t>  </a:t>
            </a:r>
            <a:r>
              <a:rPr sz="3000" dirty="0">
                <a:latin typeface="Calibri"/>
                <a:cs typeface="Calibri"/>
              </a:rPr>
              <a:t>computation</a:t>
            </a:r>
            <a:r>
              <a:rPr sz="3000" spc="160" dirty="0">
                <a:latin typeface="Calibri"/>
                <a:cs typeface="Calibri"/>
              </a:rPr>
              <a:t>  </a:t>
            </a:r>
            <a:r>
              <a:rPr sz="3000" dirty="0">
                <a:latin typeface="Calibri"/>
                <a:cs typeface="Calibri"/>
              </a:rPr>
              <a:t>of</a:t>
            </a:r>
            <a:r>
              <a:rPr sz="3000" spc="160" dirty="0">
                <a:latin typeface="Calibri"/>
                <a:cs typeface="Calibri"/>
              </a:rPr>
              <a:t>  </a:t>
            </a:r>
            <a:r>
              <a:rPr sz="3000" spc="-10" dirty="0">
                <a:latin typeface="Calibri"/>
                <a:cs typeface="Calibri"/>
              </a:rPr>
              <a:t>gradients </a:t>
            </a:r>
            <a:r>
              <a:rPr sz="3000" dirty="0">
                <a:latin typeface="Calibri"/>
                <a:cs typeface="Calibri"/>
              </a:rPr>
              <a:t>with</a:t>
            </a:r>
            <a:r>
              <a:rPr sz="3000" spc="-50" dirty="0">
                <a:latin typeface="Calibri"/>
                <a:cs typeface="Calibri"/>
              </a:rPr>
              <a:t> </a:t>
            </a:r>
            <a:r>
              <a:rPr sz="3000" dirty="0">
                <a:latin typeface="Calibri"/>
                <a:cs typeface="Calibri"/>
              </a:rPr>
              <a:t>respect</a:t>
            </a:r>
            <a:r>
              <a:rPr sz="3000" spc="-50" dirty="0">
                <a:latin typeface="Calibri"/>
                <a:cs typeface="Calibri"/>
              </a:rPr>
              <a:t> </a:t>
            </a:r>
            <a:r>
              <a:rPr sz="3000" dirty="0">
                <a:latin typeface="Calibri"/>
                <a:cs typeface="Calibri"/>
              </a:rPr>
              <a:t>to</a:t>
            </a:r>
            <a:r>
              <a:rPr sz="3000" spc="-40" dirty="0">
                <a:latin typeface="Calibri"/>
                <a:cs typeface="Calibri"/>
              </a:rPr>
              <a:t> </a:t>
            </a:r>
            <a:r>
              <a:rPr sz="3000" dirty="0">
                <a:latin typeface="Calibri"/>
                <a:cs typeface="Calibri"/>
              </a:rPr>
              <a:t>a</a:t>
            </a:r>
            <a:r>
              <a:rPr sz="3000" spc="-45" dirty="0">
                <a:latin typeface="Calibri"/>
                <a:cs typeface="Calibri"/>
              </a:rPr>
              <a:t> </a:t>
            </a:r>
            <a:r>
              <a:rPr sz="3000" dirty="0">
                <a:latin typeface="Calibri"/>
                <a:cs typeface="Calibri"/>
              </a:rPr>
              <a:t>loss</a:t>
            </a:r>
            <a:r>
              <a:rPr sz="3000" spc="-30" dirty="0">
                <a:latin typeface="Calibri"/>
                <a:cs typeface="Calibri"/>
              </a:rPr>
              <a:t> </a:t>
            </a:r>
            <a:r>
              <a:rPr sz="3000" dirty="0">
                <a:latin typeface="Calibri"/>
                <a:cs typeface="Calibri"/>
              </a:rPr>
              <a:t>function</a:t>
            </a:r>
            <a:r>
              <a:rPr sz="3000" spc="-40" dirty="0">
                <a:latin typeface="Calibri"/>
                <a:cs typeface="Calibri"/>
              </a:rPr>
              <a:t> </a:t>
            </a:r>
            <a:r>
              <a:rPr sz="3000" dirty="0">
                <a:latin typeface="Calibri"/>
                <a:cs typeface="Calibri"/>
              </a:rPr>
              <a:t>during</a:t>
            </a:r>
            <a:r>
              <a:rPr sz="3000" spc="-35" dirty="0">
                <a:latin typeface="Calibri"/>
                <a:cs typeface="Calibri"/>
              </a:rPr>
              <a:t> </a:t>
            </a:r>
            <a:r>
              <a:rPr sz="3000" spc="-10" dirty="0">
                <a:latin typeface="Calibri"/>
                <a:cs typeface="Calibri"/>
              </a:rPr>
              <a:t>training</a:t>
            </a:r>
            <a:endParaRPr sz="3000">
              <a:latin typeface="Calibri"/>
              <a:cs typeface="Calibri"/>
            </a:endParaRPr>
          </a:p>
          <a:p>
            <a:pPr marL="356235" indent="-343535" algn="just">
              <a:lnSpc>
                <a:spcPct val="100000"/>
              </a:lnSpc>
              <a:spcBef>
                <a:spcPts val="725"/>
              </a:spcBef>
              <a:buFont typeface="Arial MT"/>
              <a:buChar char="•"/>
              <a:tabLst>
                <a:tab pos="356235" algn="l"/>
              </a:tabLst>
            </a:pPr>
            <a:r>
              <a:rPr sz="3000" dirty="0">
                <a:latin typeface="Calibri"/>
                <a:cs typeface="Calibri"/>
              </a:rPr>
              <a:t>A</a:t>
            </a:r>
            <a:r>
              <a:rPr sz="3000" spc="725" dirty="0">
                <a:latin typeface="Calibri"/>
                <a:cs typeface="Calibri"/>
              </a:rPr>
              <a:t> </a:t>
            </a:r>
            <a:r>
              <a:rPr sz="3000" dirty="0">
                <a:latin typeface="Calibri"/>
                <a:cs typeface="Calibri"/>
              </a:rPr>
              <a:t>tensor</a:t>
            </a:r>
            <a:r>
              <a:rPr sz="3000" spc="725" dirty="0">
                <a:latin typeface="Calibri"/>
                <a:cs typeface="Calibri"/>
              </a:rPr>
              <a:t> </a:t>
            </a:r>
            <a:r>
              <a:rPr sz="3000" dirty="0">
                <a:latin typeface="Calibri"/>
                <a:cs typeface="Calibri"/>
              </a:rPr>
              <a:t>for</a:t>
            </a:r>
            <a:r>
              <a:rPr sz="3000" spc="730" dirty="0">
                <a:latin typeface="Calibri"/>
                <a:cs typeface="Calibri"/>
              </a:rPr>
              <a:t> </a:t>
            </a:r>
            <a:r>
              <a:rPr sz="3000" dirty="0">
                <a:latin typeface="Calibri"/>
                <a:cs typeface="Calibri"/>
              </a:rPr>
              <a:t>a</a:t>
            </a:r>
            <a:r>
              <a:rPr sz="3000" spc="725" dirty="0">
                <a:latin typeface="Calibri"/>
                <a:cs typeface="Calibri"/>
              </a:rPr>
              <a:t> </a:t>
            </a:r>
            <a:r>
              <a:rPr sz="3000" dirty="0">
                <a:latin typeface="Calibri"/>
                <a:cs typeface="Calibri"/>
              </a:rPr>
              <a:t>learnable</a:t>
            </a:r>
            <a:r>
              <a:rPr sz="3000" spc="715" dirty="0">
                <a:latin typeface="Calibri"/>
                <a:cs typeface="Calibri"/>
              </a:rPr>
              <a:t> </a:t>
            </a:r>
            <a:r>
              <a:rPr sz="3000" dirty="0">
                <a:latin typeface="Calibri"/>
                <a:cs typeface="Calibri"/>
              </a:rPr>
              <a:t>parameter</a:t>
            </a:r>
            <a:r>
              <a:rPr sz="3000" spc="715" dirty="0">
                <a:latin typeface="Calibri"/>
                <a:cs typeface="Calibri"/>
              </a:rPr>
              <a:t> </a:t>
            </a:r>
            <a:r>
              <a:rPr sz="3000" dirty="0">
                <a:latin typeface="Calibri"/>
                <a:cs typeface="Calibri"/>
              </a:rPr>
              <a:t>requires</a:t>
            </a:r>
            <a:r>
              <a:rPr sz="3000" spc="730" dirty="0">
                <a:latin typeface="Calibri"/>
                <a:cs typeface="Calibri"/>
              </a:rPr>
              <a:t> </a:t>
            </a:r>
            <a:r>
              <a:rPr sz="3000" spc="-50" dirty="0">
                <a:latin typeface="Calibri"/>
                <a:cs typeface="Calibri"/>
              </a:rPr>
              <a:t>a</a:t>
            </a:r>
            <a:endParaRPr sz="3000">
              <a:latin typeface="Calibri"/>
              <a:cs typeface="Calibri"/>
            </a:endParaRPr>
          </a:p>
          <a:p>
            <a:pPr marL="355600">
              <a:lnSpc>
                <a:spcPct val="100000"/>
              </a:lnSpc>
            </a:pPr>
            <a:r>
              <a:rPr sz="3000" b="1" spc="-10" dirty="0">
                <a:solidFill>
                  <a:srgbClr val="0000FF"/>
                </a:solidFill>
                <a:latin typeface="Calibri"/>
                <a:cs typeface="Calibri"/>
              </a:rPr>
              <a:t>gradient!</a:t>
            </a:r>
            <a:endParaRPr sz="3000">
              <a:latin typeface="Calibri"/>
              <a:cs typeface="Calibri"/>
            </a:endParaRPr>
          </a:p>
          <a:p>
            <a:pPr marL="355600" marR="6350" indent="-342900">
              <a:lnSpc>
                <a:spcPct val="100000"/>
              </a:lnSpc>
              <a:spcBef>
                <a:spcPts val="720"/>
              </a:spcBef>
              <a:buFont typeface="Arial MT"/>
              <a:buChar char="•"/>
              <a:tabLst>
                <a:tab pos="355600" algn="l"/>
              </a:tabLst>
            </a:pPr>
            <a:r>
              <a:rPr sz="3000" dirty="0">
                <a:latin typeface="Calibri"/>
                <a:cs typeface="Calibri"/>
              </a:rPr>
              <a:t>Always</a:t>
            </a:r>
            <a:r>
              <a:rPr sz="3000" spc="140" dirty="0">
                <a:latin typeface="Calibri"/>
                <a:cs typeface="Calibri"/>
              </a:rPr>
              <a:t> </a:t>
            </a:r>
            <a:r>
              <a:rPr sz="3000" dirty="0">
                <a:latin typeface="Calibri"/>
                <a:cs typeface="Calibri"/>
              </a:rPr>
              <a:t>assign</a:t>
            </a:r>
            <a:r>
              <a:rPr sz="3000" spc="150" dirty="0">
                <a:latin typeface="Calibri"/>
                <a:cs typeface="Calibri"/>
              </a:rPr>
              <a:t> </a:t>
            </a:r>
            <a:r>
              <a:rPr sz="3000" dirty="0">
                <a:latin typeface="Calibri"/>
                <a:cs typeface="Calibri"/>
              </a:rPr>
              <a:t>tensors</a:t>
            </a:r>
            <a:r>
              <a:rPr sz="3000" spc="150" dirty="0">
                <a:latin typeface="Calibri"/>
                <a:cs typeface="Calibri"/>
              </a:rPr>
              <a:t> </a:t>
            </a:r>
            <a:r>
              <a:rPr sz="3000" dirty="0">
                <a:latin typeface="Calibri"/>
                <a:cs typeface="Calibri"/>
              </a:rPr>
              <a:t>to</a:t>
            </a:r>
            <a:r>
              <a:rPr sz="3000" spc="145" dirty="0">
                <a:latin typeface="Calibri"/>
                <a:cs typeface="Calibri"/>
              </a:rPr>
              <a:t> </a:t>
            </a:r>
            <a:r>
              <a:rPr sz="3000" dirty="0">
                <a:latin typeface="Calibri"/>
                <a:cs typeface="Calibri"/>
              </a:rPr>
              <a:t>a</a:t>
            </a:r>
            <a:r>
              <a:rPr sz="3000" spc="140" dirty="0">
                <a:latin typeface="Calibri"/>
                <a:cs typeface="Calibri"/>
              </a:rPr>
              <a:t> </a:t>
            </a:r>
            <a:r>
              <a:rPr sz="3000" dirty="0">
                <a:latin typeface="Calibri"/>
                <a:cs typeface="Calibri"/>
              </a:rPr>
              <a:t>device</a:t>
            </a:r>
            <a:r>
              <a:rPr sz="3000" spc="120" dirty="0">
                <a:latin typeface="Calibri"/>
                <a:cs typeface="Calibri"/>
              </a:rPr>
              <a:t> </a:t>
            </a:r>
            <a:r>
              <a:rPr sz="3000" dirty="0">
                <a:latin typeface="Calibri"/>
                <a:cs typeface="Calibri"/>
              </a:rPr>
              <a:t>at</a:t>
            </a:r>
            <a:r>
              <a:rPr sz="3000" spc="135" dirty="0">
                <a:latin typeface="Calibri"/>
                <a:cs typeface="Calibri"/>
              </a:rPr>
              <a:t> </a:t>
            </a:r>
            <a:r>
              <a:rPr sz="3000" dirty="0">
                <a:latin typeface="Calibri"/>
                <a:cs typeface="Calibri"/>
              </a:rPr>
              <a:t>the</a:t>
            </a:r>
            <a:r>
              <a:rPr sz="3000" spc="130" dirty="0">
                <a:latin typeface="Calibri"/>
                <a:cs typeface="Calibri"/>
              </a:rPr>
              <a:t> </a:t>
            </a:r>
            <a:r>
              <a:rPr sz="3000" spc="-10" dirty="0">
                <a:latin typeface="Calibri"/>
                <a:cs typeface="Calibri"/>
              </a:rPr>
              <a:t>moment </a:t>
            </a:r>
            <a:r>
              <a:rPr sz="3000" dirty="0">
                <a:latin typeface="Calibri"/>
                <a:cs typeface="Calibri"/>
              </a:rPr>
              <a:t>of</a:t>
            </a:r>
            <a:r>
              <a:rPr sz="3000" spc="-70" dirty="0">
                <a:latin typeface="Calibri"/>
                <a:cs typeface="Calibri"/>
              </a:rPr>
              <a:t> </a:t>
            </a:r>
            <a:r>
              <a:rPr sz="3000" dirty="0">
                <a:latin typeface="Calibri"/>
                <a:cs typeface="Calibri"/>
              </a:rPr>
              <a:t>their</a:t>
            </a:r>
            <a:r>
              <a:rPr sz="3000" spc="-85" dirty="0">
                <a:latin typeface="Calibri"/>
                <a:cs typeface="Calibri"/>
              </a:rPr>
              <a:t> </a:t>
            </a:r>
            <a:r>
              <a:rPr sz="3000" dirty="0">
                <a:latin typeface="Calibri"/>
                <a:cs typeface="Calibri"/>
              </a:rPr>
              <a:t>creation</a:t>
            </a:r>
            <a:r>
              <a:rPr sz="3000" spc="-80" dirty="0">
                <a:latin typeface="Calibri"/>
                <a:cs typeface="Calibri"/>
              </a:rPr>
              <a:t> </a:t>
            </a:r>
            <a:r>
              <a:rPr sz="3000" dirty="0">
                <a:latin typeface="Calibri"/>
                <a:cs typeface="Calibri"/>
              </a:rPr>
              <a:t>to</a:t>
            </a:r>
            <a:r>
              <a:rPr sz="3000" spc="-75" dirty="0">
                <a:latin typeface="Calibri"/>
                <a:cs typeface="Calibri"/>
              </a:rPr>
              <a:t> </a:t>
            </a:r>
            <a:r>
              <a:rPr sz="3000" dirty="0">
                <a:latin typeface="Calibri"/>
                <a:cs typeface="Calibri"/>
              </a:rPr>
              <a:t>avoid</a:t>
            </a:r>
            <a:r>
              <a:rPr sz="3000" spc="-80" dirty="0">
                <a:latin typeface="Calibri"/>
                <a:cs typeface="Calibri"/>
              </a:rPr>
              <a:t> </a:t>
            </a:r>
            <a:r>
              <a:rPr sz="3000" dirty="0">
                <a:latin typeface="Calibri"/>
                <a:cs typeface="Calibri"/>
              </a:rPr>
              <a:t>unexpected</a:t>
            </a:r>
            <a:r>
              <a:rPr sz="3000" spc="-105" dirty="0">
                <a:latin typeface="Calibri"/>
                <a:cs typeface="Calibri"/>
              </a:rPr>
              <a:t> </a:t>
            </a:r>
            <a:r>
              <a:rPr sz="3000" spc="-10" dirty="0">
                <a:latin typeface="Calibri"/>
                <a:cs typeface="Calibri"/>
              </a:rPr>
              <a:t>behaviors!</a:t>
            </a:r>
            <a:endParaRPr sz="3000">
              <a:latin typeface="Calibri"/>
              <a:cs typeface="Calibri"/>
            </a:endParaRPr>
          </a:p>
        </p:txBody>
      </p:sp>
      <p:sp>
        <p:nvSpPr>
          <p:cNvPr id="5" name="TextBox 4"/>
          <p:cNvSpPr txBox="1"/>
          <p:nvPr/>
        </p:nvSpPr>
        <p:spPr>
          <a:xfrm>
            <a:off x="2033156" y="6418494"/>
            <a:ext cx="5265154" cy="415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050" dirty="0">
                <a:solidFill>
                  <a:schemeClr val="bg1"/>
                </a:solidFill>
              </a:rPr>
              <a:t>AI/ML Professional Training Program: INNOQUEST COHORT-1</a:t>
            </a:r>
          </a:p>
          <a:p>
            <a:pPr algn="ctr"/>
            <a:r>
              <a:rPr lang="en-US" sz="1050" dirty="0">
                <a:solidFill>
                  <a:schemeClr val="bg1"/>
                </a:solidFill>
              </a:rPr>
              <a:t>Instructor: </a:t>
            </a:r>
            <a:r>
              <a:rPr lang="en-US" sz="1050" dirty="0" smtClean="0">
                <a:solidFill>
                  <a:schemeClr val="bg1"/>
                </a:solidFill>
              </a:rPr>
              <a:t>Salma Asif</a:t>
            </a:r>
            <a:endParaRPr lang="en-US" sz="1050" dirty="0">
              <a:solidFill>
                <a:schemeClr val="bg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0132" y="32359"/>
            <a:ext cx="7886700" cy="986679"/>
          </a:xfrm>
          <a:prstGeom prst="rect">
            <a:avLst/>
          </a:prstGeom>
        </p:spPr>
        <p:txBody>
          <a:bodyPr vert="horz" wrap="square" lIns="0" tIns="474217" rIns="0" bIns="0" rtlCol="0">
            <a:spAutoFit/>
          </a:bodyPr>
          <a:lstStyle/>
          <a:p>
            <a:pPr marL="220979" algn="ctr">
              <a:lnSpc>
                <a:spcPct val="100000"/>
              </a:lnSpc>
              <a:spcBef>
                <a:spcPts val="95"/>
              </a:spcBef>
            </a:pPr>
            <a:r>
              <a:rPr dirty="0"/>
              <a:t>Creating</a:t>
            </a:r>
            <a:r>
              <a:rPr spc="-140" dirty="0"/>
              <a:t> </a:t>
            </a:r>
            <a:r>
              <a:rPr spc="-30" dirty="0"/>
              <a:t>Parameters</a:t>
            </a:r>
            <a:r>
              <a:rPr spc="-130" dirty="0"/>
              <a:t> </a:t>
            </a:r>
            <a:endParaRPr dirty="0"/>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26</a:t>
            </a:fld>
            <a:endParaRPr spc="-25" dirty="0"/>
          </a:p>
        </p:txBody>
      </p:sp>
      <p:grpSp>
        <p:nvGrpSpPr>
          <p:cNvPr id="3" name="object 3"/>
          <p:cNvGrpSpPr/>
          <p:nvPr/>
        </p:nvGrpSpPr>
        <p:grpSpPr>
          <a:xfrm>
            <a:off x="376428" y="1138500"/>
            <a:ext cx="8374380" cy="4563110"/>
            <a:chOff x="384047" y="1150619"/>
            <a:chExt cx="8374380" cy="4563110"/>
          </a:xfrm>
        </p:grpSpPr>
        <p:pic>
          <p:nvPicPr>
            <p:cNvPr id="4" name="object 4"/>
            <p:cNvPicPr/>
            <p:nvPr/>
          </p:nvPicPr>
          <p:blipFill>
            <a:blip r:embed="rId3" cstate="print"/>
            <a:stretch>
              <a:fillRect/>
            </a:stretch>
          </p:blipFill>
          <p:spPr>
            <a:xfrm>
              <a:off x="393191" y="1159763"/>
              <a:ext cx="8356092" cy="4544567"/>
            </a:xfrm>
            <a:prstGeom prst="rect">
              <a:avLst/>
            </a:prstGeom>
          </p:spPr>
        </p:pic>
        <p:sp>
          <p:nvSpPr>
            <p:cNvPr id="5" name="object 5"/>
            <p:cNvSpPr/>
            <p:nvPr/>
          </p:nvSpPr>
          <p:spPr>
            <a:xfrm>
              <a:off x="388619" y="1155191"/>
              <a:ext cx="8365490" cy="4554220"/>
            </a:xfrm>
            <a:custGeom>
              <a:avLst/>
              <a:gdLst/>
              <a:ahLst/>
              <a:cxnLst/>
              <a:rect l="l" t="t" r="r" b="b"/>
              <a:pathLst>
                <a:path w="8365490" h="4554220">
                  <a:moveTo>
                    <a:pt x="0" y="4553712"/>
                  </a:moveTo>
                  <a:lnTo>
                    <a:pt x="8365235" y="4553712"/>
                  </a:lnTo>
                  <a:lnTo>
                    <a:pt x="8365235" y="0"/>
                  </a:lnTo>
                  <a:lnTo>
                    <a:pt x="0" y="0"/>
                  </a:lnTo>
                  <a:lnTo>
                    <a:pt x="0" y="4553712"/>
                  </a:lnTo>
                  <a:close/>
                </a:path>
              </a:pathLst>
            </a:custGeom>
            <a:ln w="9144">
              <a:solidFill>
                <a:srgbClr val="000000"/>
              </a:solidFill>
            </a:ln>
          </p:spPr>
          <p:txBody>
            <a:bodyPr wrap="square" lIns="0" tIns="0" rIns="0" bIns="0" rtlCol="0"/>
            <a:lstStyle/>
            <a:p>
              <a:endParaRPr/>
            </a:p>
          </p:txBody>
        </p:sp>
      </p:grpSp>
      <p:grpSp>
        <p:nvGrpSpPr>
          <p:cNvPr id="6" name="object 6"/>
          <p:cNvGrpSpPr/>
          <p:nvPr/>
        </p:nvGrpSpPr>
        <p:grpSpPr>
          <a:xfrm>
            <a:off x="371856" y="5858255"/>
            <a:ext cx="8087995" cy="856615"/>
            <a:chOff x="371856" y="5858255"/>
            <a:chExt cx="8087995" cy="856615"/>
          </a:xfrm>
        </p:grpSpPr>
        <p:pic>
          <p:nvPicPr>
            <p:cNvPr id="7" name="object 7"/>
            <p:cNvPicPr/>
            <p:nvPr/>
          </p:nvPicPr>
          <p:blipFill>
            <a:blip r:embed="rId4" cstate="print"/>
            <a:stretch>
              <a:fillRect/>
            </a:stretch>
          </p:blipFill>
          <p:spPr>
            <a:xfrm>
              <a:off x="381000" y="5867399"/>
              <a:ext cx="8069580" cy="838200"/>
            </a:xfrm>
            <a:prstGeom prst="rect">
              <a:avLst/>
            </a:prstGeom>
          </p:spPr>
        </p:pic>
        <p:sp>
          <p:nvSpPr>
            <p:cNvPr id="8" name="object 8"/>
            <p:cNvSpPr/>
            <p:nvPr/>
          </p:nvSpPr>
          <p:spPr>
            <a:xfrm>
              <a:off x="376428" y="5862827"/>
              <a:ext cx="8079105" cy="847725"/>
            </a:xfrm>
            <a:custGeom>
              <a:avLst/>
              <a:gdLst/>
              <a:ahLst/>
              <a:cxnLst/>
              <a:rect l="l" t="t" r="r" b="b"/>
              <a:pathLst>
                <a:path w="8079105" h="847725">
                  <a:moveTo>
                    <a:pt x="0" y="847344"/>
                  </a:moveTo>
                  <a:lnTo>
                    <a:pt x="8078724" y="847344"/>
                  </a:lnTo>
                  <a:lnTo>
                    <a:pt x="8078724" y="0"/>
                  </a:lnTo>
                  <a:lnTo>
                    <a:pt x="0" y="0"/>
                  </a:lnTo>
                  <a:lnTo>
                    <a:pt x="0" y="847344"/>
                  </a:lnTo>
                  <a:close/>
                </a:path>
              </a:pathLst>
            </a:custGeom>
            <a:ln w="9144">
              <a:solidFill>
                <a:srgbClr val="000000"/>
              </a:solidFill>
            </a:ln>
          </p:spPr>
          <p:txBody>
            <a:bodyPr wrap="square" lIns="0" tIns="0" rIns="0" bIns="0" rtlCol="0"/>
            <a:lstStyle/>
            <a:p>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1116" y="4408754"/>
            <a:ext cx="7016115" cy="635000"/>
          </a:xfrm>
          <a:prstGeom prst="rect">
            <a:avLst/>
          </a:prstGeom>
        </p:spPr>
        <p:txBody>
          <a:bodyPr vert="horz" wrap="square" lIns="0" tIns="12065" rIns="0" bIns="0" rtlCol="0">
            <a:spAutoFit/>
          </a:bodyPr>
          <a:lstStyle/>
          <a:p>
            <a:pPr marL="12700">
              <a:lnSpc>
                <a:spcPct val="100000"/>
              </a:lnSpc>
              <a:spcBef>
                <a:spcPts val="95"/>
              </a:spcBef>
            </a:pPr>
            <a:r>
              <a:rPr sz="4000" b="1" spc="-10" dirty="0">
                <a:latin typeface="Calibri"/>
                <a:cs typeface="Calibri"/>
              </a:rPr>
              <a:t>DYNAMIC</a:t>
            </a:r>
            <a:r>
              <a:rPr sz="4000" b="1" spc="-135" dirty="0">
                <a:latin typeface="Calibri"/>
                <a:cs typeface="Calibri"/>
              </a:rPr>
              <a:t> </a:t>
            </a:r>
            <a:r>
              <a:rPr sz="4000" b="1" spc="-70" dirty="0">
                <a:latin typeface="Calibri"/>
                <a:cs typeface="Calibri"/>
              </a:rPr>
              <a:t>COMPUTATION</a:t>
            </a:r>
            <a:r>
              <a:rPr sz="4000" b="1" spc="-140" dirty="0">
                <a:latin typeface="Calibri"/>
                <a:cs typeface="Calibri"/>
              </a:rPr>
              <a:t> </a:t>
            </a:r>
            <a:r>
              <a:rPr sz="4000" b="1" spc="-10" dirty="0">
                <a:latin typeface="Calibri"/>
                <a:cs typeface="Calibri"/>
              </a:rPr>
              <a:t>GRAPH</a:t>
            </a:r>
            <a:endParaRPr sz="4000">
              <a:latin typeface="Calibri"/>
              <a:cs typeface="Calibri"/>
            </a:endParaRPr>
          </a:p>
        </p:txBody>
      </p:sp>
      <p:sp>
        <p:nvSpPr>
          <p:cNvPr id="3" name="object 3"/>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27</a:t>
            </a:fld>
            <a:endParaRPr spc="-25"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2237" y="5219"/>
            <a:ext cx="7886700" cy="1325563"/>
          </a:xfrm>
          <a:prstGeom prst="rect">
            <a:avLst/>
          </a:prstGeom>
        </p:spPr>
        <p:txBody>
          <a:bodyPr vert="horz" wrap="square" lIns="0" tIns="440436" rIns="0" bIns="0" rtlCol="0">
            <a:spAutoFit/>
          </a:bodyPr>
          <a:lstStyle/>
          <a:p>
            <a:pPr marL="304800">
              <a:lnSpc>
                <a:spcPct val="100000"/>
              </a:lnSpc>
              <a:spcBef>
                <a:spcPts val="105"/>
              </a:spcBef>
            </a:pPr>
            <a:r>
              <a:rPr dirty="0"/>
              <a:t>Computation</a:t>
            </a:r>
            <a:r>
              <a:rPr spc="-190" dirty="0"/>
              <a:t> </a:t>
            </a:r>
            <a:r>
              <a:rPr dirty="0"/>
              <a:t>Graph</a:t>
            </a:r>
            <a:r>
              <a:rPr spc="-180" dirty="0"/>
              <a:t> </a:t>
            </a:r>
            <a:r>
              <a:rPr dirty="0"/>
              <a:t>(Chain</a:t>
            </a:r>
            <a:r>
              <a:rPr spc="-175" dirty="0"/>
              <a:t> </a:t>
            </a:r>
            <a:r>
              <a:rPr spc="-10" dirty="0"/>
              <a:t>Rule)</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28</a:t>
            </a:fld>
            <a:endParaRPr spc="-25" dirty="0"/>
          </a:p>
        </p:txBody>
      </p:sp>
      <p:sp>
        <p:nvSpPr>
          <p:cNvPr id="3" name="object 3"/>
          <p:cNvSpPr txBox="1"/>
          <p:nvPr/>
        </p:nvSpPr>
        <p:spPr>
          <a:xfrm>
            <a:off x="535940" y="1607946"/>
            <a:ext cx="8072120" cy="4172585"/>
          </a:xfrm>
          <a:prstGeom prst="rect">
            <a:avLst/>
          </a:prstGeom>
        </p:spPr>
        <p:txBody>
          <a:bodyPr vert="horz" wrap="square" lIns="0" tIns="13335" rIns="0" bIns="0" rtlCol="0">
            <a:spAutoFit/>
          </a:bodyPr>
          <a:lstStyle/>
          <a:p>
            <a:pPr marL="355600" marR="5080" indent="-342900" algn="just">
              <a:lnSpc>
                <a:spcPct val="100000"/>
              </a:lnSpc>
              <a:spcBef>
                <a:spcPts val="105"/>
              </a:spcBef>
              <a:buFont typeface="Arial MT"/>
              <a:buChar char="•"/>
              <a:tabLst>
                <a:tab pos="355600" algn="l"/>
              </a:tabLst>
            </a:pPr>
            <a:r>
              <a:rPr sz="3200" spc="-10" dirty="0">
                <a:latin typeface="Calibri"/>
                <a:cs typeface="Calibri"/>
              </a:rPr>
              <a:t>Computational</a:t>
            </a:r>
            <a:r>
              <a:rPr sz="3200" spc="-15" dirty="0">
                <a:latin typeface="Calibri"/>
                <a:cs typeface="Calibri"/>
              </a:rPr>
              <a:t> </a:t>
            </a:r>
            <a:r>
              <a:rPr sz="3200" dirty="0">
                <a:latin typeface="Calibri"/>
                <a:cs typeface="Calibri"/>
              </a:rPr>
              <a:t>graphs</a:t>
            </a:r>
            <a:r>
              <a:rPr sz="3200" spc="10" dirty="0">
                <a:latin typeface="Calibri"/>
                <a:cs typeface="Calibri"/>
              </a:rPr>
              <a:t> </a:t>
            </a:r>
            <a:r>
              <a:rPr sz="3200" dirty="0">
                <a:latin typeface="Calibri"/>
                <a:cs typeface="Calibri"/>
              </a:rPr>
              <a:t>are</a:t>
            </a:r>
            <a:r>
              <a:rPr sz="3200" spc="5" dirty="0">
                <a:latin typeface="Calibri"/>
                <a:cs typeface="Calibri"/>
              </a:rPr>
              <a:t> </a:t>
            </a:r>
            <a:r>
              <a:rPr sz="3200" dirty="0">
                <a:latin typeface="Calibri"/>
                <a:cs typeface="Calibri"/>
              </a:rPr>
              <a:t>a</a:t>
            </a:r>
            <a:r>
              <a:rPr sz="3200" spc="5" dirty="0">
                <a:latin typeface="Calibri"/>
                <a:cs typeface="Calibri"/>
              </a:rPr>
              <a:t> </a:t>
            </a:r>
            <a:r>
              <a:rPr sz="3200" dirty="0">
                <a:latin typeface="Calibri"/>
                <a:cs typeface="Calibri"/>
              </a:rPr>
              <a:t>type of</a:t>
            </a:r>
            <a:r>
              <a:rPr sz="3200" spc="10" dirty="0">
                <a:latin typeface="Calibri"/>
                <a:cs typeface="Calibri"/>
              </a:rPr>
              <a:t> </a:t>
            </a:r>
            <a:r>
              <a:rPr sz="3200" dirty="0">
                <a:latin typeface="Calibri"/>
                <a:cs typeface="Calibri"/>
              </a:rPr>
              <a:t>graph</a:t>
            </a:r>
            <a:r>
              <a:rPr sz="3200" spc="15" dirty="0">
                <a:latin typeface="Calibri"/>
                <a:cs typeface="Calibri"/>
              </a:rPr>
              <a:t> </a:t>
            </a:r>
            <a:r>
              <a:rPr sz="3200" spc="-20" dirty="0">
                <a:latin typeface="Calibri"/>
                <a:cs typeface="Calibri"/>
              </a:rPr>
              <a:t>that </a:t>
            </a:r>
            <a:r>
              <a:rPr sz="3200" dirty="0">
                <a:latin typeface="Calibri"/>
                <a:cs typeface="Calibri"/>
              </a:rPr>
              <a:t>can</a:t>
            </a:r>
            <a:r>
              <a:rPr sz="3200" spc="585" dirty="0">
                <a:latin typeface="Calibri"/>
                <a:cs typeface="Calibri"/>
              </a:rPr>
              <a:t>  </a:t>
            </a:r>
            <a:r>
              <a:rPr sz="3200" dirty="0">
                <a:latin typeface="Calibri"/>
                <a:cs typeface="Calibri"/>
              </a:rPr>
              <a:t>be</a:t>
            </a:r>
            <a:r>
              <a:rPr sz="3200" spc="585" dirty="0">
                <a:latin typeface="Calibri"/>
                <a:cs typeface="Calibri"/>
              </a:rPr>
              <a:t>  </a:t>
            </a:r>
            <a:r>
              <a:rPr sz="3200" dirty="0">
                <a:latin typeface="Calibri"/>
                <a:cs typeface="Calibri"/>
              </a:rPr>
              <a:t>used</a:t>
            </a:r>
            <a:r>
              <a:rPr sz="3200" spc="600" dirty="0">
                <a:latin typeface="Calibri"/>
                <a:cs typeface="Calibri"/>
              </a:rPr>
              <a:t>  </a:t>
            </a:r>
            <a:r>
              <a:rPr sz="3200" dirty="0">
                <a:latin typeface="Calibri"/>
                <a:cs typeface="Calibri"/>
              </a:rPr>
              <a:t>to</a:t>
            </a:r>
            <a:r>
              <a:rPr sz="3200" spc="585" dirty="0">
                <a:latin typeface="Calibri"/>
                <a:cs typeface="Calibri"/>
              </a:rPr>
              <a:t>  </a:t>
            </a:r>
            <a:r>
              <a:rPr sz="3200" dirty="0">
                <a:latin typeface="Calibri"/>
                <a:cs typeface="Calibri"/>
              </a:rPr>
              <a:t>represent</a:t>
            </a:r>
            <a:r>
              <a:rPr sz="3200" spc="590" dirty="0">
                <a:latin typeface="Calibri"/>
                <a:cs typeface="Calibri"/>
              </a:rPr>
              <a:t>  </a:t>
            </a:r>
            <a:r>
              <a:rPr sz="3200" spc="-10" dirty="0">
                <a:solidFill>
                  <a:srgbClr val="0000FF"/>
                </a:solidFill>
                <a:latin typeface="Calibri"/>
                <a:cs typeface="Calibri"/>
              </a:rPr>
              <a:t>mathematical expressions</a:t>
            </a:r>
            <a:endParaRPr sz="3200" dirty="0">
              <a:latin typeface="Calibri"/>
              <a:cs typeface="Calibri"/>
            </a:endParaRPr>
          </a:p>
          <a:p>
            <a:pPr marL="355600" marR="5080" indent="-342900" algn="just">
              <a:lnSpc>
                <a:spcPct val="100000"/>
              </a:lnSpc>
              <a:spcBef>
                <a:spcPts val="765"/>
              </a:spcBef>
              <a:buFont typeface="Arial MT"/>
              <a:buChar char="•"/>
              <a:tabLst>
                <a:tab pos="355600" algn="l"/>
              </a:tabLst>
            </a:pPr>
            <a:r>
              <a:rPr sz="3200" dirty="0">
                <a:latin typeface="Calibri"/>
                <a:cs typeface="Calibri"/>
              </a:rPr>
              <a:t>These</a:t>
            </a:r>
            <a:r>
              <a:rPr sz="3200" spc="355" dirty="0">
                <a:latin typeface="Calibri"/>
                <a:cs typeface="Calibri"/>
              </a:rPr>
              <a:t> </a:t>
            </a:r>
            <a:r>
              <a:rPr sz="3200" dirty="0">
                <a:latin typeface="Calibri"/>
                <a:cs typeface="Calibri"/>
              </a:rPr>
              <a:t>can</a:t>
            </a:r>
            <a:r>
              <a:rPr sz="3200" spc="370" dirty="0">
                <a:latin typeface="Calibri"/>
                <a:cs typeface="Calibri"/>
              </a:rPr>
              <a:t> </a:t>
            </a:r>
            <a:r>
              <a:rPr sz="3200" dirty="0">
                <a:latin typeface="Calibri"/>
                <a:cs typeface="Calibri"/>
              </a:rPr>
              <a:t>be</a:t>
            </a:r>
            <a:r>
              <a:rPr sz="3200" spc="365" dirty="0">
                <a:latin typeface="Calibri"/>
                <a:cs typeface="Calibri"/>
              </a:rPr>
              <a:t> </a:t>
            </a:r>
            <a:r>
              <a:rPr sz="3200" dirty="0">
                <a:latin typeface="Calibri"/>
                <a:cs typeface="Calibri"/>
              </a:rPr>
              <a:t>used</a:t>
            </a:r>
            <a:r>
              <a:rPr sz="3200" spc="370" dirty="0">
                <a:latin typeface="Calibri"/>
                <a:cs typeface="Calibri"/>
              </a:rPr>
              <a:t> </a:t>
            </a:r>
            <a:r>
              <a:rPr sz="3200" dirty="0">
                <a:latin typeface="Calibri"/>
                <a:cs typeface="Calibri"/>
              </a:rPr>
              <a:t>for</a:t>
            </a:r>
            <a:r>
              <a:rPr sz="3200" spc="370" dirty="0">
                <a:latin typeface="Calibri"/>
                <a:cs typeface="Calibri"/>
              </a:rPr>
              <a:t> </a:t>
            </a:r>
            <a:r>
              <a:rPr sz="3200" dirty="0">
                <a:latin typeface="Calibri"/>
                <a:cs typeface="Calibri"/>
              </a:rPr>
              <a:t>two</a:t>
            </a:r>
            <a:r>
              <a:rPr sz="3200" spc="365" dirty="0">
                <a:latin typeface="Calibri"/>
                <a:cs typeface="Calibri"/>
              </a:rPr>
              <a:t> </a:t>
            </a:r>
            <a:r>
              <a:rPr sz="3200" dirty="0">
                <a:latin typeface="Calibri"/>
                <a:cs typeface="Calibri"/>
              </a:rPr>
              <a:t>different</a:t>
            </a:r>
            <a:r>
              <a:rPr sz="3200" spc="375" dirty="0">
                <a:latin typeface="Calibri"/>
                <a:cs typeface="Calibri"/>
              </a:rPr>
              <a:t> </a:t>
            </a:r>
            <a:r>
              <a:rPr sz="3200" dirty="0">
                <a:latin typeface="Calibri"/>
                <a:cs typeface="Calibri"/>
              </a:rPr>
              <a:t>types</a:t>
            </a:r>
            <a:r>
              <a:rPr sz="3200" spc="370" dirty="0">
                <a:latin typeface="Calibri"/>
                <a:cs typeface="Calibri"/>
              </a:rPr>
              <a:t> </a:t>
            </a:r>
            <a:r>
              <a:rPr sz="3200" spc="-25" dirty="0">
                <a:latin typeface="Calibri"/>
                <a:cs typeface="Calibri"/>
              </a:rPr>
              <a:t>of </a:t>
            </a:r>
            <a:r>
              <a:rPr sz="3200" spc="-10" dirty="0">
                <a:latin typeface="Calibri"/>
                <a:cs typeface="Calibri"/>
              </a:rPr>
              <a:t>calculations:</a:t>
            </a:r>
            <a:endParaRPr sz="3200" dirty="0">
              <a:latin typeface="Calibri"/>
              <a:cs typeface="Calibri"/>
            </a:endParaRPr>
          </a:p>
          <a:p>
            <a:pPr marL="755650" lvl="1" indent="-285750" algn="just">
              <a:lnSpc>
                <a:spcPct val="100000"/>
              </a:lnSpc>
              <a:spcBef>
                <a:spcPts val="695"/>
              </a:spcBef>
              <a:buFont typeface="Arial MT"/>
              <a:buChar char="–"/>
              <a:tabLst>
                <a:tab pos="755650" algn="l"/>
              </a:tabLst>
            </a:pPr>
            <a:r>
              <a:rPr sz="2800" spc="-10" dirty="0">
                <a:latin typeface="Calibri"/>
                <a:cs typeface="Calibri"/>
              </a:rPr>
              <a:t>Forward</a:t>
            </a:r>
            <a:r>
              <a:rPr sz="2800" spc="-105" dirty="0">
                <a:latin typeface="Calibri"/>
                <a:cs typeface="Calibri"/>
              </a:rPr>
              <a:t> </a:t>
            </a:r>
            <a:r>
              <a:rPr sz="2800" spc="-10" dirty="0">
                <a:latin typeface="Calibri"/>
                <a:cs typeface="Calibri"/>
              </a:rPr>
              <a:t>computation</a:t>
            </a:r>
            <a:endParaRPr sz="2800" dirty="0">
              <a:latin typeface="Calibri"/>
              <a:cs typeface="Calibri"/>
            </a:endParaRPr>
          </a:p>
          <a:p>
            <a:pPr marL="755650" lvl="1" indent="-285750" algn="just">
              <a:lnSpc>
                <a:spcPct val="100000"/>
              </a:lnSpc>
              <a:spcBef>
                <a:spcPts val="670"/>
              </a:spcBef>
              <a:buFont typeface="Arial MT"/>
              <a:buChar char="–"/>
              <a:tabLst>
                <a:tab pos="755650" algn="l"/>
              </a:tabLst>
            </a:pPr>
            <a:r>
              <a:rPr sz="2800" dirty="0">
                <a:latin typeface="Calibri"/>
                <a:cs typeface="Calibri"/>
              </a:rPr>
              <a:t>Backward</a:t>
            </a:r>
            <a:r>
              <a:rPr sz="2800" spc="-160" dirty="0">
                <a:latin typeface="Calibri"/>
                <a:cs typeface="Calibri"/>
              </a:rPr>
              <a:t> </a:t>
            </a:r>
            <a:r>
              <a:rPr sz="2800" spc="-10" dirty="0">
                <a:latin typeface="Calibri"/>
                <a:cs typeface="Calibri"/>
              </a:rPr>
              <a:t>computation</a:t>
            </a:r>
            <a:endParaRPr sz="2800" dirty="0">
              <a:latin typeface="Calibri"/>
              <a:cs typeface="Calibri"/>
            </a:endParaRPr>
          </a:p>
          <a:p>
            <a:pPr marL="354965" indent="-342265" algn="just">
              <a:lnSpc>
                <a:spcPct val="100000"/>
              </a:lnSpc>
              <a:spcBef>
                <a:spcPts val="755"/>
              </a:spcBef>
              <a:buFont typeface="Arial MT"/>
              <a:buChar char="•"/>
              <a:tabLst>
                <a:tab pos="354965" algn="l"/>
              </a:tabLst>
            </a:pPr>
            <a:r>
              <a:rPr sz="3200" dirty="0">
                <a:latin typeface="Calibri"/>
                <a:cs typeface="Calibri"/>
              </a:rPr>
              <a:t>Static</a:t>
            </a:r>
            <a:r>
              <a:rPr sz="3200" spc="-140" dirty="0">
                <a:latin typeface="Calibri"/>
                <a:cs typeface="Calibri"/>
              </a:rPr>
              <a:t> </a:t>
            </a:r>
            <a:r>
              <a:rPr sz="3200" dirty="0">
                <a:latin typeface="Calibri"/>
                <a:cs typeface="Calibri"/>
              </a:rPr>
              <a:t>Vs</a:t>
            </a:r>
            <a:r>
              <a:rPr sz="3200" spc="-125" dirty="0">
                <a:latin typeface="Calibri"/>
                <a:cs typeface="Calibri"/>
              </a:rPr>
              <a:t> </a:t>
            </a:r>
            <a:r>
              <a:rPr sz="3200" dirty="0">
                <a:latin typeface="Calibri"/>
                <a:cs typeface="Calibri"/>
              </a:rPr>
              <a:t>Dynamic</a:t>
            </a:r>
            <a:r>
              <a:rPr sz="3200" spc="-114" dirty="0">
                <a:latin typeface="Calibri"/>
                <a:cs typeface="Calibri"/>
              </a:rPr>
              <a:t> </a:t>
            </a:r>
            <a:r>
              <a:rPr sz="3200" spc="-10" dirty="0">
                <a:latin typeface="Calibri"/>
                <a:cs typeface="Calibri"/>
              </a:rPr>
              <a:t>Computation</a:t>
            </a:r>
            <a:r>
              <a:rPr sz="3200" spc="-95" dirty="0">
                <a:latin typeface="Calibri"/>
                <a:cs typeface="Calibri"/>
              </a:rPr>
              <a:t> </a:t>
            </a:r>
            <a:r>
              <a:rPr sz="3200" spc="-10" dirty="0">
                <a:latin typeface="Calibri"/>
                <a:cs typeface="Calibri"/>
              </a:rPr>
              <a:t>Graph</a:t>
            </a:r>
            <a:endParaRPr sz="3200" dirty="0">
              <a:latin typeface="Calibri"/>
              <a:cs typeface="Calibri"/>
            </a:endParaRPr>
          </a:p>
        </p:txBody>
      </p:sp>
      <p:sp>
        <p:nvSpPr>
          <p:cNvPr id="5" name="TextBox 4"/>
          <p:cNvSpPr txBox="1"/>
          <p:nvPr/>
        </p:nvSpPr>
        <p:spPr>
          <a:xfrm>
            <a:off x="2033156" y="6418494"/>
            <a:ext cx="5265154" cy="415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050" dirty="0">
                <a:solidFill>
                  <a:schemeClr val="bg1"/>
                </a:solidFill>
              </a:rPr>
              <a:t>AI/ML Professional Training Program: INNOQUEST COHORT-1</a:t>
            </a:r>
          </a:p>
          <a:p>
            <a:pPr algn="ctr"/>
            <a:r>
              <a:rPr lang="en-US" sz="1050" dirty="0">
                <a:solidFill>
                  <a:schemeClr val="bg1"/>
                </a:solidFill>
              </a:rPr>
              <a:t>Instructor: </a:t>
            </a:r>
            <a:r>
              <a:rPr lang="en-US" sz="1050" dirty="0" smtClean="0">
                <a:solidFill>
                  <a:schemeClr val="bg1"/>
                </a:solidFill>
              </a:rPr>
              <a:t>Salma Asif</a:t>
            </a:r>
            <a:endParaRPr lang="en-US" sz="1050" dirty="0">
              <a:solidFill>
                <a:schemeClr val="bg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56359"/>
            <a:ext cx="7886700" cy="1325563"/>
          </a:xfrm>
          <a:prstGeom prst="rect">
            <a:avLst/>
          </a:prstGeom>
        </p:spPr>
        <p:txBody>
          <a:bodyPr vert="horz" wrap="square" lIns="0" tIns="440436" rIns="0" bIns="0" rtlCol="0">
            <a:spAutoFit/>
          </a:bodyPr>
          <a:lstStyle/>
          <a:p>
            <a:pPr marL="3031490">
              <a:lnSpc>
                <a:spcPct val="100000"/>
              </a:lnSpc>
              <a:spcBef>
                <a:spcPts val="105"/>
              </a:spcBef>
            </a:pPr>
            <a:r>
              <a:rPr spc="-10" dirty="0"/>
              <a:t>Example</a:t>
            </a:r>
          </a:p>
        </p:txBody>
      </p:sp>
      <p:sp>
        <p:nvSpPr>
          <p:cNvPr id="10" name="object 10"/>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29</a:t>
            </a:fld>
            <a:endParaRPr spc="-25" dirty="0"/>
          </a:p>
        </p:txBody>
      </p:sp>
      <p:grpSp>
        <p:nvGrpSpPr>
          <p:cNvPr id="3" name="object 3"/>
          <p:cNvGrpSpPr/>
          <p:nvPr/>
        </p:nvGrpSpPr>
        <p:grpSpPr>
          <a:xfrm>
            <a:off x="137571" y="1545908"/>
            <a:ext cx="5869305" cy="4993005"/>
            <a:chOff x="39623" y="1242060"/>
            <a:chExt cx="5869305" cy="4993005"/>
          </a:xfrm>
        </p:grpSpPr>
        <p:pic>
          <p:nvPicPr>
            <p:cNvPr id="4" name="object 4"/>
            <p:cNvPicPr/>
            <p:nvPr/>
          </p:nvPicPr>
          <p:blipFill>
            <a:blip r:embed="rId2" cstate="print"/>
            <a:stretch>
              <a:fillRect/>
            </a:stretch>
          </p:blipFill>
          <p:spPr>
            <a:xfrm>
              <a:off x="369802" y="1418340"/>
              <a:ext cx="5220405" cy="4415161"/>
            </a:xfrm>
            <a:prstGeom prst="rect">
              <a:avLst/>
            </a:prstGeom>
          </p:spPr>
        </p:pic>
        <p:sp>
          <p:nvSpPr>
            <p:cNvPr id="5" name="object 5"/>
            <p:cNvSpPr/>
            <p:nvPr/>
          </p:nvSpPr>
          <p:spPr>
            <a:xfrm>
              <a:off x="68579" y="1271016"/>
              <a:ext cx="5811520" cy="4935220"/>
            </a:xfrm>
            <a:custGeom>
              <a:avLst/>
              <a:gdLst/>
              <a:ahLst/>
              <a:cxnLst/>
              <a:rect l="l" t="t" r="r" b="b"/>
              <a:pathLst>
                <a:path w="5811520" h="4935220">
                  <a:moveTo>
                    <a:pt x="0" y="4934712"/>
                  </a:moveTo>
                  <a:lnTo>
                    <a:pt x="5811012" y="4934712"/>
                  </a:lnTo>
                  <a:lnTo>
                    <a:pt x="5811012" y="0"/>
                  </a:lnTo>
                  <a:lnTo>
                    <a:pt x="0" y="0"/>
                  </a:lnTo>
                  <a:lnTo>
                    <a:pt x="0" y="4934712"/>
                  </a:lnTo>
                  <a:close/>
                </a:path>
              </a:pathLst>
            </a:custGeom>
            <a:ln w="57911">
              <a:solidFill>
                <a:srgbClr val="000000"/>
              </a:solidFill>
            </a:ln>
          </p:spPr>
          <p:txBody>
            <a:bodyPr wrap="square" lIns="0" tIns="0" rIns="0" bIns="0" rtlCol="0"/>
            <a:lstStyle/>
            <a:p>
              <a:endParaRPr/>
            </a:p>
          </p:txBody>
        </p:sp>
        <p:sp>
          <p:nvSpPr>
            <p:cNvPr id="6" name="object 6"/>
            <p:cNvSpPr/>
            <p:nvPr/>
          </p:nvSpPr>
          <p:spPr>
            <a:xfrm>
              <a:off x="1088783" y="2281046"/>
              <a:ext cx="3890645" cy="2977515"/>
            </a:xfrm>
            <a:custGeom>
              <a:avLst/>
              <a:gdLst/>
              <a:ahLst/>
              <a:cxnLst/>
              <a:rect l="l" t="t" r="r" b="b"/>
              <a:pathLst>
                <a:path w="3890645" h="2977515">
                  <a:moveTo>
                    <a:pt x="618223" y="1935480"/>
                  </a:moveTo>
                  <a:lnTo>
                    <a:pt x="601205" y="1925574"/>
                  </a:lnTo>
                  <a:lnTo>
                    <a:pt x="19850" y="2923895"/>
                  </a:lnTo>
                  <a:lnTo>
                    <a:pt x="19812" y="2866898"/>
                  </a:lnTo>
                  <a:lnTo>
                    <a:pt x="15379" y="2862453"/>
                  </a:lnTo>
                  <a:lnTo>
                    <a:pt x="4432" y="2862453"/>
                  </a:lnTo>
                  <a:lnTo>
                    <a:pt x="0" y="2866898"/>
                  </a:lnTo>
                  <a:lnTo>
                    <a:pt x="88" y="2977515"/>
                  </a:lnTo>
                  <a:lnTo>
                    <a:pt x="21170" y="2965577"/>
                  </a:lnTo>
                  <a:lnTo>
                    <a:pt x="96380" y="2923044"/>
                  </a:lnTo>
                  <a:lnTo>
                    <a:pt x="98056" y="2916936"/>
                  </a:lnTo>
                  <a:lnTo>
                    <a:pt x="95351" y="2912237"/>
                  </a:lnTo>
                  <a:lnTo>
                    <a:pt x="92659" y="2907411"/>
                  </a:lnTo>
                  <a:lnTo>
                    <a:pt x="86614" y="2905760"/>
                  </a:lnTo>
                  <a:lnTo>
                    <a:pt x="36982" y="2933903"/>
                  </a:lnTo>
                  <a:lnTo>
                    <a:pt x="618223" y="1935480"/>
                  </a:lnTo>
                  <a:close/>
                </a:path>
                <a:path w="3890645" h="2977515">
                  <a:moveTo>
                    <a:pt x="1627619" y="163322"/>
                  </a:moveTo>
                  <a:lnTo>
                    <a:pt x="1610728" y="152908"/>
                  </a:lnTo>
                  <a:lnTo>
                    <a:pt x="1164526" y="867232"/>
                  </a:lnTo>
                  <a:lnTo>
                    <a:pt x="1166101" y="815594"/>
                  </a:lnTo>
                  <a:lnTo>
                    <a:pt x="1166228" y="810133"/>
                  </a:lnTo>
                  <a:lnTo>
                    <a:pt x="1161910" y="805561"/>
                  </a:lnTo>
                  <a:lnTo>
                    <a:pt x="1156449" y="805434"/>
                  </a:lnTo>
                  <a:lnTo>
                    <a:pt x="1150988" y="805180"/>
                  </a:lnTo>
                  <a:lnTo>
                    <a:pt x="1146416" y="809498"/>
                  </a:lnTo>
                  <a:lnTo>
                    <a:pt x="1146289" y="814959"/>
                  </a:lnTo>
                  <a:lnTo>
                    <a:pt x="1143114" y="920115"/>
                  </a:lnTo>
                  <a:lnTo>
                    <a:pt x="1164869" y="908685"/>
                  </a:lnTo>
                  <a:lnTo>
                    <a:pt x="1241031" y="868680"/>
                  </a:lnTo>
                  <a:lnTo>
                    <a:pt x="1242936" y="862584"/>
                  </a:lnTo>
                  <a:lnTo>
                    <a:pt x="1237856" y="852932"/>
                  </a:lnTo>
                  <a:lnTo>
                    <a:pt x="1231760" y="851154"/>
                  </a:lnTo>
                  <a:lnTo>
                    <a:pt x="1181252" y="877735"/>
                  </a:lnTo>
                  <a:lnTo>
                    <a:pt x="1627619" y="163322"/>
                  </a:lnTo>
                  <a:close/>
                </a:path>
                <a:path w="3890645" h="2977515">
                  <a:moveTo>
                    <a:pt x="2371077" y="1686814"/>
                  </a:moveTo>
                  <a:lnTo>
                    <a:pt x="2353551" y="1677416"/>
                  </a:lnTo>
                  <a:lnTo>
                    <a:pt x="1846821" y="2618651"/>
                  </a:lnTo>
                  <a:lnTo>
                    <a:pt x="1845056" y="2567559"/>
                  </a:lnTo>
                  <a:lnTo>
                    <a:pt x="1845043" y="2566924"/>
                  </a:lnTo>
                  <a:lnTo>
                    <a:pt x="1844916" y="2561463"/>
                  </a:lnTo>
                  <a:lnTo>
                    <a:pt x="1840344" y="2557145"/>
                  </a:lnTo>
                  <a:lnTo>
                    <a:pt x="1834883" y="2557399"/>
                  </a:lnTo>
                  <a:lnTo>
                    <a:pt x="1829422" y="2557526"/>
                  </a:lnTo>
                  <a:lnTo>
                    <a:pt x="1825104" y="2562098"/>
                  </a:lnTo>
                  <a:lnTo>
                    <a:pt x="1825320" y="2566924"/>
                  </a:lnTo>
                  <a:lnTo>
                    <a:pt x="1828914" y="2672715"/>
                  </a:lnTo>
                  <a:lnTo>
                    <a:pt x="1849488" y="2660142"/>
                  </a:lnTo>
                  <a:lnTo>
                    <a:pt x="1923275" y="2615057"/>
                  </a:lnTo>
                  <a:lnTo>
                    <a:pt x="1924799" y="2608961"/>
                  </a:lnTo>
                  <a:lnTo>
                    <a:pt x="1921878" y="2604262"/>
                  </a:lnTo>
                  <a:lnTo>
                    <a:pt x="1919084" y="2599563"/>
                  </a:lnTo>
                  <a:lnTo>
                    <a:pt x="1912988" y="2598166"/>
                  </a:lnTo>
                  <a:lnTo>
                    <a:pt x="1908289" y="2600960"/>
                  </a:lnTo>
                  <a:lnTo>
                    <a:pt x="1864347" y="2627833"/>
                  </a:lnTo>
                  <a:lnTo>
                    <a:pt x="2371077" y="1686814"/>
                  </a:lnTo>
                  <a:close/>
                </a:path>
                <a:path w="3890645" h="2977515">
                  <a:moveTo>
                    <a:pt x="2895714" y="767715"/>
                  </a:moveTo>
                  <a:lnTo>
                    <a:pt x="2894850" y="757301"/>
                  </a:lnTo>
                  <a:lnTo>
                    <a:pt x="2887078" y="662940"/>
                  </a:lnTo>
                  <a:lnTo>
                    <a:pt x="2886570" y="657479"/>
                  </a:lnTo>
                  <a:lnTo>
                    <a:pt x="2881871" y="653415"/>
                  </a:lnTo>
                  <a:lnTo>
                    <a:pt x="2876410" y="653796"/>
                  </a:lnTo>
                  <a:lnTo>
                    <a:pt x="2870949" y="654304"/>
                  </a:lnTo>
                  <a:lnTo>
                    <a:pt x="2866885" y="659130"/>
                  </a:lnTo>
                  <a:lnTo>
                    <a:pt x="2867139" y="662940"/>
                  </a:lnTo>
                  <a:lnTo>
                    <a:pt x="2867266" y="664591"/>
                  </a:lnTo>
                  <a:lnTo>
                    <a:pt x="2871533" y="715518"/>
                  </a:lnTo>
                  <a:lnTo>
                    <a:pt x="2871571" y="716051"/>
                  </a:lnTo>
                  <a:lnTo>
                    <a:pt x="2370442" y="0"/>
                  </a:lnTo>
                  <a:lnTo>
                    <a:pt x="2354186" y="11430"/>
                  </a:lnTo>
                  <a:lnTo>
                    <a:pt x="2855493" y="727430"/>
                  </a:lnTo>
                  <a:lnTo>
                    <a:pt x="2803512" y="703453"/>
                  </a:lnTo>
                  <a:lnTo>
                    <a:pt x="2797670" y="705612"/>
                  </a:lnTo>
                  <a:lnTo>
                    <a:pt x="2793098" y="715518"/>
                  </a:lnTo>
                  <a:lnTo>
                    <a:pt x="2795257" y="721360"/>
                  </a:lnTo>
                  <a:lnTo>
                    <a:pt x="2895714" y="767715"/>
                  </a:lnTo>
                  <a:close/>
                </a:path>
                <a:path w="3890645" h="2977515">
                  <a:moveTo>
                    <a:pt x="3890505" y="2714625"/>
                  </a:moveTo>
                  <a:lnTo>
                    <a:pt x="3886314" y="2709926"/>
                  </a:lnTo>
                  <a:lnTo>
                    <a:pt x="3880853" y="2709799"/>
                  </a:lnTo>
                  <a:lnTo>
                    <a:pt x="3875392" y="2709545"/>
                  </a:lnTo>
                  <a:lnTo>
                    <a:pt x="3870693" y="2713863"/>
                  </a:lnTo>
                  <a:lnTo>
                    <a:pt x="3870566" y="2719324"/>
                  </a:lnTo>
                  <a:lnTo>
                    <a:pt x="3868699" y="2767076"/>
                  </a:lnTo>
                  <a:lnTo>
                    <a:pt x="3868597" y="2769870"/>
                  </a:lnTo>
                  <a:lnTo>
                    <a:pt x="3868559" y="2770822"/>
                  </a:lnTo>
                  <a:lnTo>
                    <a:pt x="3285477" y="1677416"/>
                  </a:lnTo>
                  <a:lnTo>
                    <a:pt x="3267951" y="1686814"/>
                  </a:lnTo>
                  <a:lnTo>
                    <a:pt x="3851237" y="2780246"/>
                  </a:lnTo>
                  <a:lnTo>
                    <a:pt x="3802494" y="2750185"/>
                  </a:lnTo>
                  <a:lnTo>
                    <a:pt x="3796398" y="2751582"/>
                  </a:lnTo>
                  <a:lnTo>
                    <a:pt x="3793604" y="2756281"/>
                  </a:lnTo>
                  <a:lnTo>
                    <a:pt x="3790683" y="2760980"/>
                  </a:lnTo>
                  <a:lnTo>
                    <a:pt x="3792207" y="2767076"/>
                  </a:lnTo>
                  <a:lnTo>
                    <a:pt x="3886314" y="2825115"/>
                  </a:lnTo>
                  <a:lnTo>
                    <a:pt x="3886797" y="2812415"/>
                  </a:lnTo>
                  <a:lnTo>
                    <a:pt x="3890378" y="2720086"/>
                  </a:lnTo>
                  <a:lnTo>
                    <a:pt x="3890505" y="2714625"/>
                  </a:lnTo>
                  <a:close/>
                </a:path>
              </a:pathLst>
            </a:custGeom>
            <a:solidFill>
              <a:srgbClr val="0000FF"/>
            </a:solidFill>
          </p:spPr>
          <p:txBody>
            <a:bodyPr wrap="square" lIns="0" tIns="0" rIns="0" bIns="0" rtlCol="0"/>
            <a:lstStyle/>
            <a:p>
              <a:endParaRPr/>
            </a:p>
          </p:txBody>
        </p:sp>
      </p:grpSp>
      <p:grpSp>
        <p:nvGrpSpPr>
          <p:cNvPr id="7" name="object 7"/>
          <p:cNvGrpSpPr/>
          <p:nvPr/>
        </p:nvGrpSpPr>
        <p:grpSpPr>
          <a:xfrm>
            <a:off x="6010655" y="2154935"/>
            <a:ext cx="3066415" cy="2807335"/>
            <a:chOff x="6010655" y="2154935"/>
            <a:chExt cx="3066415" cy="2807335"/>
          </a:xfrm>
        </p:grpSpPr>
        <p:pic>
          <p:nvPicPr>
            <p:cNvPr id="8" name="object 8"/>
            <p:cNvPicPr/>
            <p:nvPr/>
          </p:nvPicPr>
          <p:blipFill>
            <a:blip r:embed="rId3" cstate="print"/>
            <a:stretch>
              <a:fillRect/>
            </a:stretch>
          </p:blipFill>
          <p:spPr>
            <a:xfrm>
              <a:off x="6149290" y="2263684"/>
              <a:ext cx="2450352" cy="2400463"/>
            </a:xfrm>
            <a:prstGeom prst="rect">
              <a:avLst/>
            </a:prstGeom>
          </p:spPr>
        </p:pic>
        <p:sp>
          <p:nvSpPr>
            <p:cNvPr id="9" name="object 9"/>
            <p:cNvSpPr/>
            <p:nvPr/>
          </p:nvSpPr>
          <p:spPr>
            <a:xfrm>
              <a:off x="6015227" y="2159507"/>
              <a:ext cx="3057525" cy="2798445"/>
            </a:xfrm>
            <a:custGeom>
              <a:avLst/>
              <a:gdLst/>
              <a:ahLst/>
              <a:cxnLst/>
              <a:rect l="l" t="t" r="r" b="b"/>
              <a:pathLst>
                <a:path w="3057525" h="2798445">
                  <a:moveTo>
                    <a:pt x="0" y="2798064"/>
                  </a:moveTo>
                  <a:lnTo>
                    <a:pt x="3057144" y="2798064"/>
                  </a:lnTo>
                  <a:lnTo>
                    <a:pt x="3057144" y="0"/>
                  </a:lnTo>
                  <a:lnTo>
                    <a:pt x="0" y="0"/>
                  </a:lnTo>
                  <a:lnTo>
                    <a:pt x="0" y="2798064"/>
                  </a:lnTo>
                  <a:close/>
                </a:path>
              </a:pathLst>
            </a:custGeom>
            <a:ln w="9144">
              <a:solidFill>
                <a:srgbClr val="000000"/>
              </a:solidFill>
            </a:ln>
          </p:spPr>
          <p:txBody>
            <a:bodyPr wrap="square" lIns="0" tIns="0" rIns="0" bIns="0" rtlCol="0"/>
            <a:lstStyle/>
            <a:p>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1537842"/>
            <a:ext cx="8072755" cy="4129977"/>
          </a:xfrm>
          <a:prstGeom prst="rect">
            <a:avLst/>
          </a:prstGeom>
        </p:spPr>
        <p:txBody>
          <a:bodyPr vert="horz" wrap="square" lIns="0" tIns="92075" rIns="0" bIns="0" rtlCol="0">
            <a:spAutoFit/>
          </a:bodyPr>
          <a:lstStyle/>
          <a:p>
            <a:pPr marL="355600" marR="5715" indent="-342900" algn="just">
              <a:lnSpc>
                <a:spcPts val="2590"/>
              </a:lnSpc>
              <a:spcBef>
                <a:spcPts val="725"/>
              </a:spcBef>
              <a:buFont typeface="Arial MT"/>
              <a:buChar char="•"/>
              <a:tabLst>
                <a:tab pos="355600" algn="l"/>
                <a:tab pos="1800225" algn="l"/>
                <a:tab pos="3455670" algn="l"/>
                <a:tab pos="3985895" algn="l"/>
                <a:tab pos="5703570" algn="l"/>
                <a:tab pos="6183630" algn="l"/>
                <a:tab pos="7636509" algn="l"/>
              </a:tabLst>
            </a:pPr>
            <a:r>
              <a:rPr lang="en-US" sz="2700" dirty="0" err="1" smtClean="0">
                <a:latin typeface="Calibri"/>
                <a:cs typeface="Calibri"/>
              </a:rPr>
              <a:t>PyTorch</a:t>
            </a:r>
            <a:r>
              <a:rPr lang="en-US" sz="2700" spc="110" dirty="0" smtClean="0">
                <a:latin typeface="Calibri"/>
                <a:cs typeface="Calibri"/>
              </a:rPr>
              <a:t>  </a:t>
            </a:r>
            <a:r>
              <a:rPr lang="en-US" sz="2700" dirty="0" smtClean="0">
                <a:latin typeface="Calibri"/>
                <a:cs typeface="Calibri"/>
              </a:rPr>
              <a:t>is</a:t>
            </a:r>
            <a:r>
              <a:rPr lang="en-US" sz="2700" spc="120" dirty="0" smtClean="0">
                <a:latin typeface="Calibri"/>
                <a:cs typeface="Calibri"/>
              </a:rPr>
              <a:t>  </a:t>
            </a:r>
            <a:r>
              <a:rPr lang="en-US" sz="2700" dirty="0" smtClean="0">
                <a:latin typeface="Calibri"/>
                <a:cs typeface="Calibri"/>
              </a:rPr>
              <a:t>a</a:t>
            </a:r>
            <a:r>
              <a:rPr lang="en-US" sz="2700" spc="125" dirty="0" smtClean="0">
                <a:latin typeface="Calibri"/>
                <a:cs typeface="Calibri"/>
              </a:rPr>
              <a:t>  </a:t>
            </a:r>
            <a:r>
              <a:rPr lang="en-US" sz="2700" dirty="0" smtClean="0">
                <a:latin typeface="Calibri"/>
                <a:cs typeface="Calibri"/>
              </a:rPr>
              <a:t>deep</a:t>
            </a:r>
            <a:r>
              <a:rPr lang="en-US" sz="2700" spc="114" dirty="0" smtClean="0">
                <a:latin typeface="Calibri"/>
                <a:cs typeface="Calibri"/>
              </a:rPr>
              <a:t>  </a:t>
            </a:r>
            <a:r>
              <a:rPr lang="en-US" sz="2700" dirty="0" smtClean="0">
                <a:latin typeface="Calibri"/>
                <a:cs typeface="Calibri"/>
              </a:rPr>
              <a:t>learning</a:t>
            </a:r>
            <a:r>
              <a:rPr lang="en-US" sz="2700" spc="114" dirty="0" smtClean="0">
                <a:latin typeface="Calibri"/>
                <a:cs typeface="Calibri"/>
              </a:rPr>
              <a:t>  </a:t>
            </a:r>
            <a:r>
              <a:rPr lang="en-US" sz="2700" dirty="0" smtClean="0">
                <a:latin typeface="Calibri"/>
                <a:cs typeface="Calibri"/>
              </a:rPr>
              <a:t>framework</a:t>
            </a:r>
            <a:r>
              <a:rPr lang="en-US" sz="2700" spc="114" dirty="0" smtClean="0">
                <a:latin typeface="Calibri"/>
                <a:cs typeface="Calibri"/>
              </a:rPr>
              <a:t>  </a:t>
            </a:r>
            <a:r>
              <a:rPr lang="en-US" sz="2700" spc="-25" dirty="0" smtClean="0">
                <a:latin typeface="Calibri"/>
                <a:cs typeface="Calibri"/>
              </a:rPr>
              <a:t>and </a:t>
            </a:r>
            <a:r>
              <a:rPr lang="en-US" sz="2700" dirty="0" smtClean="0">
                <a:latin typeface="Calibri"/>
                <a:cs typeface="Calibri"/>
              </a:rPr>
              <a:t>scientific</a:t>
            </a:r>
            <a:r>
              <a:rPr lang="en-US" sz="2700" spc="40" dirty="0" smtClean="0">
                <a:latin typeface="Calibri"/>
                <a:cs typeface="Calibri"/>
              </a:rPr>
              <a:t> </a:t>
            </a:r>
            <a:r>
              <a:rPr lang="en-US" sz="2700" dirty="0" smtClean="0">
                <a:latin typeface="Calibri"/>
                <a:cs typeface="Calibri"/>
              </a:rPr>
              <a:t>computing</a:t>
            </a:r>
            <a:r>
              <a:rPr lang="en-US" sz="2700" spc="45" dirty="0" smtClean="0">
                <a:latin typeface="Calibri"/>
                <a:cs typeface="Calibri"/>
              </a:rPr>
              <a:t> </a:t>
            </a:r>
            <a:r>
              <a:rPr lang="en-US" sz="2700" dirty="0" smtClean="0">
                <a:latin typeface="Calibri"/>
                <a:cs typeface="Calibri"/>
              </a:rPr>
              <a:t>package</a:t>
            </a:r>
            <a:r>
              <a:rPr lang="en-US" sz="2700" spc="40" dirty="0" smtClean="0">
                <a:latin typeface="Calibri"/>
                <a:cs typeface="Calibri"/>
              </a:rPr>
              <a:t> </a:t>
            </a:r>
            <a:r>
              <a:rPr lang="en-US" sz="2700" dirty="0" smtClean="0">
                <a:latin typeface="Calibri"/>
                <a:cs typeface="Calibri"/>
              </a:rPr>
              <a:t>based</a:t>
            </a:r>
            <a:r>
              <a:rPr lang="en-US" sz="2700" spc="45" dirty="0" smtClean="0">
                <a:latin typeface="Calibri"/>
                <a:cs typeface="Calibri"/>
              </a:rPr>
              <a:t> </a:t>
            </a:r>
            <a:r>
              <a:rPr lang="en-US" sz="2700" dirty="0" smtClean="0">
                <a:latin typeface="Calibri"/>
                <a:cs typeface="Calibri"/>
              </a:rPr>
              <a:t>on</a:t>
            </a:r>
            <a:r>
              <a:rPr lang="en-US" sz="2700" spc="45" dirty="0" smtClean="0">
                <a:latin typeface="Calibri"/>
                <a:cs typeface="Calibri"/>
              </a:rPr>
              <a:t> </a:t>
            </a:r>
            <a:r>
              <a:rPr lang="en-US" sz="2700" spc="-10" dirty="0" smtClean="0">
                <a:latin typeface="Calibri"/>
                <a:cs typeface="Calibri"/>
              </a:rPr>
              <a:t>Python </a:t>
            </a:r>
            <a:r>
              <a:rPr lang="en-US" sz="2700" dirty="0" smtClean="0">
                <a:latin typeface="Calibri"/>
                <a:cs typeface="Calibri"/>
              </a:rPr>
              <a:t>that</a:t>
            </a:r>
            <a:r>
              <a:rPr lang="en-US" sz="2700" spc="45" dirty="0" smtClean="0">
                <a:latin typeface="Calibri"/>
                <a:cs typeface="Calibri"/>
              </a:rPr>
              <a:t>  </a:t>
            </a:r>
            <a:r>
              <a:rPr lang="en-US" sz="2700" dirty="0" smtClean="0">
                <a:latin typeface="Calibri"/>
                <a:cs typeface="Calibri"/>
              </a:rPr>
              <a:t>uses</a:t>
            </a:r>
            <a:r>
              <a:rPr lang="en-US" sz="2700" spc="45" dirty="0" smtClean="0">
                <a:latin typeface="Calibri"/>
                <a:cs typeface="Calibri"/>
              </a:rPr>
              <a:t>  </a:t>
            </a:r>
            <a:r>
              <a:rPr lang="en-US" sz="2700" dirty="0" smtClean="0">
                <a:latin typeface="Calibri"/>
                <a:cs typeface="Calibri"/>
              </a:rPr>
              <a:t>the</a:t>
            </a:r>
            <a:r>
              <a:rPr lang="en-US" sz="2700" spc="45" dirty="0" smtClean="0">
                <a:latin typeface="Calibri"/>
                <a:cs typeface="Calibri"/>
              </a:rPr>
              <a:t>  </a:t>
            </a:r>
            <a:r>
              <a:rPr lang="en-US" sz="2700" dirty="0" smtClean="0">
                <a:latin typeface="Calibri"/>
                <a:cs typeface="Calibri"/>
              </a:rPr>
              <a:t>power</a:t>
            </a:r>
            <a:r>
              <a:rPr lang="en-US" sz="2700" spc="45" dirty="0" smtClean="0">
                <a:latin typeface="Calibri"/>
                <a:cs typeface="Calibri"/>
              </a:rPr>
              <a:t>  </a:t>
            </a:r>
            <a:r>
              <a:rPr lang="en-US" sz="2700" dirty="0" smtClean="0">
                <a:latin typeface="Calibri"/>
                <a:cs typeface="Calibri"/>
              </a:rPr>
              <a:t>of</a:t>
            </a:r>
            <a:r>
              <a:rPr lang="en-US" sz="2700" spc="40" dirty="0" smtClean="0">
                <a:latin typeface="Calibri"/>
                <a:cs typeface="Calibri"/>
              </a:rPr>
              <a:t>  </a:t>
            </a:r>
            <a:r>
              <a:rPr lang="en-US" sz="2700" dirty="0" smtClean="0">
                <a:latin typeface="Calibri"/>
                <a:cs typeface="Calibri"/>
              </a:rPr>
              <a:t>graphics</a:t>
            </a:r>
            <a:r>
              <a:rPr lang="en-US" sz="2700" spc="50" dirty="0" smtClean="0">
                <a:latin typeface="Calibri"/>
                <a:cs typeface="Calibri"/>
              </a:rPr>
              <a:t>  </a:t>
            </a:r>
            <a:r>
              <a:rPr lang="en-US" sz="2700" spc="-10" dirty="0" smtClean="0">
                <a:latin typeface="Calibri"/>
                <a:cs typeface="Calibri"/>
              </a:rPr>
              <a:t>processing </a:t>
            </a:r>
            <a:r>
              <a:rPr lang="en-US" sz="2700" dirty="0" smtClean="0">
                <a:latin typeface="Calibri"/>
                <a:cs typeface="Calibri"/>
              </a:rPr>
              <a:t>units</a:t>
            </a:r>
            <a:r>
              <a:rPr lang="en-US" sz="2700" spc="-70" dirty="0" smtClean="0">
                <a:latin typeface="Calibri"/>
                <a:cs typeface="Calibri"/>
              </a:rPr>
              <a:t> </a:t>
            </a:r>
            <a:r>
              <a:rPr lang="en-US" sz="2700" spc="-10" dirty="0" smtClean="0">
                <a:latin typeface="Calibri"/>
                <a:cs typeface="Calibri"/>
              </a:rPr>
              <a:t>(GPU)</a:t>
            </a:r>
          </a:p>
          <a:p>
            <a:pPr marL="355600" marR="5715" indent="-342900" algn="just">
              <a:lnSpc>
                <a:spcPts val="2590"/>
              </a:lnSpc>
              <a:spcBef>
                <a:spcPts val="725"/>
              </a:spcBef>
              <a:buFont typeface="Arial MT"/>
              <a:buChar char="•"/>
              <a:tabLst>
                <a:tab pos="355600" algn="l"/>
                <a:tab pos="1800225" algn="l"/>
                <a:tab pos="3455670" algn="l"/>
                <a:tab pos="3985895" algn="l"/>
                <a:tab pos="5703570" algn="l"/>
                <a:tab pos="6183630" algn="l"/>
                <a:tab pos="7636509" algn="l"/>
              </a:tabLst>
            </a:pPr>
            <a:r>
              <a:rPr sz="2700" spc="-10" dirty="0" smtClean="0">
                <a:latin typeface="Calibri"/>
                <a:cs typeface="Calibri"/>
              </a:rPr>
              <a:t>Primarily</a:t>
            </a:r>
            <a:r>
              <a:rPr sz="2700" dirty="0">
                <a:latin typeface="Calibri"/>
                <a:cs typeface="Calibri"/>
              </a:rPr>
              <a:t>	</a:t>
            </a:r>
            <a:r>
              <a:rPr sz="2700" spc="-10" dirty="0">
                <a:latin typeface="Calibri"/>
                <a:cs typeface="Calibri"/>
              </a:rPr>
              <a:t>developed</a:t>
            </a:r>
            <a:r>
              <a:rPr sz="2700" dirty="0">
                <a:latin typeface="Calibri"/>
                <a:cs typeface="Calibri"/>
              </a:rPr>
              <a:t>	</a:t>
            </a:r>
            <a:r>
              <a:rPr sz="2700" spc="-25" dirty="0">
                <a:latin typeface="Calibri"/>
                <a:cs typeface="Calibri"/>
              </a:rPr>
              <a:t>by</a:t>
            </a:r>
            <a:r>
              <a:rPr sz="2700" dirty="0">
                <a:latin typeface="Calibri"/>
                <a:cs typeface="Calibri"/>
              </a:rPr>
              <a:t>	</a:t>
            </a:r>
            <a:r>
              <a:rPr sz="2700" spc="-10" dirty="0">
                <a:latin typeface="Calibri"/>
                <a:cs typeface="Calibri"/>
              </a:rPr>
              <a:t>Facebook’s</a:t>
            </a:r>
            <a:r>
              <a:rPr sz="2700" dirty="0">
                <a:latin typeface="Calibri"/>
                <a:cs typeface="Calibri"/>
              </a:rPr>
              <a:t>	</a:t>
            </a:r>
            <a:r>
              <a:rPr sz="2700" spc="-25" dirty="0">
                <a:latin typeface="Calibri"/>
                <a:cs typeface="Calibri"/>
              </a:rPr>
              <a:t>AI</a:t>
            </a:r>
            <a:r>
              <a:rPr sz="2700" dirty="0">
                <a:latin typeface="Calibri"/>
                <a:cs typeface="Calibri"/>
              </a:rPr>
              <a:t>	</a:t>
            </a:r>
            <a:r>
              <a:rPr sz="2700" spc="-10" dirty="0">
                <a:latin typeface="Calibri"/>
                <a:cs typeface="Calibri"/>
              </a:rPr>
              <a:t>Research</a:t>
            </a:r>
            <a:r>
              <a:rPr sz="2700" dirty="0">
                <a:latin typeface="Calibri"/>
                <a:cs typeface="Calibri"/>
              </a:rPr>
              <a:t>	</a:t>
            </a:r>
            <a:r>
              <a:rPr sz="2700" spc="-25" dirty="0">
                <a:latin typeface="Calibri"/>
                <a:cs typeface="Calibri"/>
              </a:rPr>
              <a:t>lab </a:t>
            </a:r>
            <a:r>
              <a:rPr sz="2700" spc="-10" dirty="0">
                <a:latin typeface="Calibri"/>
                <a:cs typeface="Calibri"/>
              </a:rPr>
              <a:t>(FAIR)</a:t>
            </a:r>
            <a:endParaRPr sz="2700" dirty="0">
              <a:latin typeface="Calibri"/>
              <a:cs typeface="Calibri"/>
            </a:endParaRPr>
          </a:p>
          <a:p>
            <a:pPr marL="354965" indent="-342265">
              <a:lnSpc>
                <a:spcPct val="100000"/>
              </a:lnSpc>
              <a:spcBef>
                <a:spcPts val="25"/>
              </a:spcBef>
              <a:buFont typeface="Arial MT"/>
              <a:buChar char="•"/>
              <a:tabLst>
                <a:tab pos="354965" algn="l"/>
              </a:tabLst>
            </a:pPr>
            <a:r>
              <a:rPr sz="2700" spc="-30" dirty="0">
                <a:latin typeface="Calibri"/>
                <a:cs typeface="Calibri"/>
              </a:rPr>
              <a:t>PyTorch</a:t>
            </a:r>
            <a:r>
              <a:rPr sz="2700" spc="-45" dirty="0">
                <a:latin typeface="Calibri"/>
                <a:cs typeface="Calibri"/>
              </a:rPr>
              <a:t> </a:t>
            </a:r>
            <a:r>
              <a:rPr sz="2700" dirty="0">
                <a:latin typeface="Calibri"/>
                <a:cs typeface="Calibri"/>
              </a:rPr>
              <a:t>was</a:t>
            </a:r>
            <a:r>
              <a:rPr sz="2700" spc="-50" dirty="0">
                <a:latin typeface="Calibri"/>
                <a:cs typeface="Calibri"/>
              </a:rPr>
              <a:t> </a:t>
            </a:r>
            <a:r>
              <a:rPr sz="2700" dirty="0">
                <a:latin typeface="Calibri"/>
                <a:cs typeface="Calibri"/>
              </a:rPr>
              <a:t>launched</a:t>
            </a:r>
            <a:r>
              <a:rPr sz="2700" spc="-50" dirty="0">
                <a:latin typeface="Calibri"/>
                <a:cs typeface="Calibri"/>
              </a:rPr>
              <a:t> </a:t>
            </a:r>
            <a:r>
              <a:rPr sz="2700" dirty="0">
                <a:latin typeface="Calibri"/>
                <a:cs typeface="Calibri"/>
              </a:rPr>
              <a:t>in</a:t>
            </a:r>
            <a:r>
              <a:rPr sz="2700" spc="-30" dirty="0">
                <a:latin typeface="Calibri"/>
                <a:cs typeface="Calibri"/>
              </a:rPr>
              <a:t> </a:t>
            </a:r>
            <a:r>
              <a:rPr sz="2700" dirty="0">
                <a:latin typeface="Calibri"/>
                <a:cs typeface="Calibri"/>
              </a:rPr>
              <a:t>October</a:t>
            </a:r>
            <a:r>
              <a:rPr sz="2700" spc="-60" dirty="0">
                <a:latin typeface="Calibri"/>
                <a:cs typeface="Calibri"/>
              </a:rPr>
              <a:t> </a:t>
            </a:r>
            <a:r>
              <a:rPr sz="2700" dirty="0">
                <a:latin typeface="Calibri"/>
                <a:cs typeface="Calibri"/>
              </a:rPr>
              <a:t>of</a:t>
            </a:r>
            <a:r>
              <a:rPr sz="2700" spc="-30" dirty="0">
                <a:latin typeface="Calibri"/>
                <a:cs typeface="Calibri"/>
              </a:rPr>
              <a:t> </a:t>
            </a:r>
            <a:r>
              <a:rPr sz="2700" dirty="0">
                <a:latin typeface="Calibri"/>
                <a:cs typeface="Calibri"/>
              </a:rPr>
              <a:t>2016</a:t>
            </a:r>
            <a:r>
              <a:rPr sz="2700" spc="-55" dirty="0">
                <a:latin typeface="Calibri"/>
                <a:cs typeface="Calibri"/>
              </a:rPr>
              <a:t> </a:t>
            </a:r>
            <a:r>
              <a:rPr sz="2700" dirty="0">
                <a:latin typeface="Calibri"/>
                <a:cs typeface="Calibri"/>
              </a:rPr>
              <a:t>as</a:t>
            </a:r>
            <a:r>
              <a:rPr sz="2700" spc="-40" dirty="0">
                <a:latin typeface="Calibri"/>
                <a:cs typeface="Calibri"/>
              </a:rPr>
              <a:t> </a:t>
            </a:r>
            <a:r>
              <a:rPr sz="2700" spc="-10" dirty="0">
                <a:latin typeface="Calibri"/>
                <a:cs typeface="Calibri"/>
              </a:rPr>
              <a:t>Torch</a:t>
            </a:r>
            <a:endParaRPr sz="2700" dirty="0">
              <a:latin typeface="Calibri"/>
              <a:cs typeface="Calibri"/>
            </a:endParaRPr>
          </a:p>
          <a:p>
            <a:pPr marL="355600" marR="5715" indent="-342900">
              <a:lnSpc>
                <a:spcPts val="2590"/>
              </a:lnSpc>
              <a:spcBef>
                <a:spcPts val="650"/>
              </a:spcBef>
              <a:buFont typeface="Arial MT"/>
              <a:buChar char="•"/>
              <a:tabLst>
                <a:tab pos="355600" algn="l"/>
              </a:tabLst>
            </a:pPr>
            <a:r>
              <a:rPr sz="2700" dirty="0" smtClean="0">
                <a:latin typeface="Calibri"/>
                <a:cs typeface="Calibri"/>
              </a:rPr>
              <a:t>A</a:t>
            </a:r>
            <a:r>
              <a:rPr sz="2700" spc="-10" dirty="0" smtClean="0">
                <a:latin typeface="Calibri"/>
                <a:cs typeface="Calibri"/>
              </a:rPr>
              <a:t> </a:t>
            </a:r>
            <a:r>
              <a:rPr sz="2700" dirty="0">
                <a:latin typeface="Calibri"/>
                <a:cs typeface="Calibri"/>
              </a:rPr>
              <a:t>number</a:t>
            </a:r>
            <a:r>
              <a:rPr sz="2700" spc="-35" dirty="0">
                <a:latin typeface="Calibri"/>
                <a:cs typeface="Calibri"/>
              </a:rPr>
              <a:t> </a:t>
            </a:r>
            <a:r>
              <a:rPr sz="2700" dirty="0" smtClean="0">
                <a:latin typeface="Calibri"/>
                <a:cs typeface="Calibri"/>
              </a:rPr>
              <a:t>of</a:t>
            </a:r>
            <a:r>
              <a:rPr sz="2700" spc="-10" dirty="0" smtClean="0">
                <a:latin typeface="Calibri"/>
                <a:cs typeface="Calibri"/>
              </a:rPr>
              <a:t> </a:t>
            </a:r>
            <a:r>
              <a:rPr sz="2700" dirty="0">
                <a:latin typeface="Calibri"/>
                <a:cs typeface="Calibri"/>
              </a:rPr>
              <a:t>Deep</a:t>
            </a:r>
            <a:r>
              <a:rPr sz="2700" spc="-10" dirty="0">
                <a:latin typeface="Calibri"/>
                <a:cs typeface="Calibri"/>
              </a:rPr>
              <a:t> </a:t>
            </a:r>
            <a:r>
              <a:rPr sz="2700" dirty="0">
                <a:latin typeface="Calibri"/>
                <a:cs typeface="Calibri"/>
              </a:rPr>
              <a:t>Learning</a:t>
            </a:r>
            <a:r>
              <a:rPr sz="2700" spc="-20" dirty="0">
                <a:latin typeface="Calibri"/>
                <a:cs typeface="Calibri"/>
              </a:rPr>
              <a:t> </a:t>
            </a:r>
            <a:r>
              <a:rPr sz="2700" dirty="0" smtClean="0">
                <a:latin typeface="Calibri"/>
                <a:cs typeface="Calibri"/>
              </a:rPr>
              <a:t>so</a:t>
            </a:r>
            <a:r>
              <a:rPr lang="en-US" sz="2700" dirty="0" smtClean="0">
                <a:latin typeface="Calibri"/>
                <a:cs typeface="Calibri"/>
              </a:rPr>
              <a:t>lutions a</a:t>
            </a:r>
            <a:r>
              <a:rPr sz="2700" dirty="0" smtClean="0">
                <a:latin typeface="Calibri"/>
                <a:cs typeface="Calibri"/>
              </a:rPr>
              <a:t>re</a:t>
            </a:r>
            <a:r>
              <a:rPr sz="2700" spc="-15" dirty="0" smtClean="0">
                <a:latin typeface="Calibri"/>
                <a:cs typeface="Calibri"/>
              </a:rPr>
              <a:t> </a:t>
            </a:r>
            <a:r>
              <a:rPr sz="2700" dirty="0">
                <a:latin typeface="Calibri"/>
                <a:cs typeface="Calibri"/>
              </a:rPr>
              <a:t>are</a:t>
            </a:r>
            <a:r>
              <a:rPr sz="2700" spc="-25" dirty="0">
                <a:latin typeface="Calibri"/>
                <a:cs typeface="Calibri"/>
              </a:rPr>
              <a:t> </a:t>
            </a:r>
            <a:r>
              <a:rPr sz="2700" spc="-10" dirty="0">
                <a:latin typeface="Calibri"/>
                <a:cs typeface="Calibri"/>
              </a:rPr>
              <a:t>built </a:t>
            </a:r>
            <a:r>
              <a:rPr sz="2700" dirty="0">
                <a:latin typeface="Calibri"/>
                <a:cs typeface="Calibri"/>
              </a:rPr>
              <a:t>on</a:t>
            </a:r>
            <a:r>
              <a:rPr sz="2700" spc="-40" dirty="0">
                <a:latin typeface="Calibri"/>
                <a:cs typeface="Calibri"/>
              </a:rPr>
              <a:t> </a:t>
            </a:r>
            <a:r>
              <a:rPr sz="2700" dirty="0">
                <a:latin typeface="Calibri"/>
                <a:cs typeface="Calibri"/>
              </a:rPr>
              <a:t>top</a:t>
            </a:r>
            <a:r>
              <a:rPr sz="2700" spc="-30" dirty="0">
                <a:latin typeface="Calibri"/>
                <a:cs typeface="Calibri"/>
              </a:rPr>
              <a:t> </a:t>
            </a:r>
            <a:r>
              <a:rPr sz="2700" dirty="0">
                <a:latin typeface="Calibri"/>
                <a:cs typeface="Calibri"/>
              </a:rPr>
              <a:t>of</a:t>
            </a:r>
            <a:r>
              <a:rPr sz="2700" spc="-35" dirty="0">
                <a:latin typeface="Calibri"/>
                <a:cs typeface="Calibri"/>
              </a:rPr>
              <a:t> </a:t>
            </a:r>
            <a:r>
              <a:rPr sz="2700" spc="-30" dirty="0">
                <a:latin typeface="Calibri"/>
                <a:cs typeface="Calibri"/>
              </a:rPr>
              <a:t>PyTorch, </a:t>
            </a:r>
            <a:r>
              <a:rPr sz="2700" spc="-10" dirty="0">
                <a:latin typeface="Calibri"/>
                <a:cs typeface="Calibri"/>
              </a:rPr>
              <a:t>including:</a:t>
            </a:r>
            <a:endParaRPr sz="2700" dirty="0">
              <a:latin typeface="Calibri"/>
              <a:cs typeface="Calibri"/>
            </a:endParaRPr>
          </a:p>
          <a:p>
            <a:pPr marL="755015" lvl="1" indent="-285115">
              <a:lnSpc>
                <a:spcPct val="100000"/>
              </a:lnSpc>
              <a:spcBef>
                <a:spcPts val="40"/>
              </a:spcBef>
              <a:buFont typeface="Arial MT"/>
              <a:buChar char="–"/>
              <a:tabLst>
                <a:tab pos="755015" algn="l"/>
              </a:tabLst>
            </a:pPr>
            <a:r>
              <a:rPr sz="2400" spc="-25" dirty="0">
                <a:latin typeface="Calibri"/>
                <a:cs typeface="Calibri"/>
              </a:rPr>
              <a:t>Tesla</a:t>
            </a:r>
            <a:r>
              <a:rPr sz="2400" spc="-110" dirty="0">
                <a:latin typeface="Calibri"/>
                <a:cs typeface="Calibri"/>
              </a:rPr>
              <a:t> </a:t>
            </a:r>
            <a:r>
              <a:rPr sz="2400" spc="-10" dirty="0">
                <a:latin typeface="Calibri"/>
                <a:cs typeface="Calibri"/>
              </a:rPr>
              <a:t>Autopilot.</a:t>
            </a:r>
            <a:endParaRPr sz="2400" dirty="0">
              <a:latin typeface="Calibri"/>
              <a:cs typeface="Calibri"/>
            </a:endParaRPr>
          </a:p>
          <a:p>
            <a:pPr marL="755015" lvl="1" indent="-285115">
              <a:lnSpc>
                <a:spcPct val="100000"/>
              </a:lnSpc>
              <a:buFont typeface="Arial MT"/>
              <a:buChar char="–"/>
              <a:tabLst>
                <a:tab pos="755015" algn="l"/>
              </a:tabLst>
            </a:pPr>
            <a:r>
              <a:rPr sz="2400" dirty="0">
                <a:latin typeface="Calibri"/>
                <a:cs typeface="Calibri"/>
              </a:rPr>
              <a:t>Uber’s</a:t>
            </a:r>
            <a:r>
              <a:rPr sz="2400" spc="-100" dirty="0">
                <a:latin typeface="Calibri"/>
                <a:cs typeface="Calibri"/>
              </a:rPr>
              <a:t> </a:t>
            </a:r>
            <a:r>
              <a:rPr sz="2400" spc="-20" dirty="0">
                <a:latin typeface="Calibri"/>
                <a:cs typeface="Calibri"/>
              </a:rPr>
              <a:t>Pyro.</a:t>
            </a:r>
            <a:endParaRPr sz="2400" dirty="0">
              <a:latin typeface="Calibri"/>
              <a:cs typeface="Calibri"/>
            </a:endParaRPr>
          </a:p>
          <a:p>
            <a:pPr marL="755015" lvl="1" indent="-285115">
              <a:lnSpc>
                <a:spcPct val="100000"/>
              </a:lnSpc>
              <a:buFont typeface="Arial MT"/>
              <a:buChar char="–"/>
              <a:tabLst>
                <a:tab pos="755015" algn="l"/>
              </a:tabLst>
            </a:pPr>
            <a:r>
              <a:rPr sz="2400" spc="-20" dirty="0">
                <a:latin typeface="Calibri"/>
                <a:cs typeface="Calibri"/>
              </a:rPr>
              <a:t>HuggingFace’s</a:t>
            </a:r>
            <a:r>
              <a:rPr sz="2400" spc="-40" dirty="0">
                <a:latin typeface="Calibri"/>
                <a:cs typeface="Calibri"/>
              </a:rPr>
              <a:t> </a:t>
            </a:r>
            <a:r>
              <a:rPr sz="2400" spc="-10" dirty="0">
                <a:latin typeface="Calibri"/>
                <a:cs typeface="Calibri"/>
              </a:rPr>
              <a:t>Transformers</a:t>
            </a:r>
            <a:r>
              <a:rPr sz="2400" spc="-10" dirty="0" smtClean="0">
                <a:latin typeface="Calibri"/>
                <a:cs typeface="Calibri"/>
              </a:rPr>
              <a:t>.</a:t>
            </a:r>
            <a:endParaRPr sz="2400" dirty="0">
              <a:latin typeface="Calibri"/>
              <a:cs typeface="Calibri"/>
            </a:endParaRPr>
          </a:p>
        </p:txBody>
      </p:sp>
      <p:pic>
        <p:nvPicPr>
          <p:cNvPr id="3" name="object 3"/>
          <p:cNvPicPr/>
          <p:nvPr/>
        </p:nvPicPr>
        <p:blipFill>
          <a:blip r:embed="rId3" cstate="print"/>
          <a:stretch>
            <a:fillRect/>
          </a:stretch>
        </p:blipFill>
        <p:spPr>
          <a:xfrm>
            <a:off x="2895600" y="160020"/>
            <a:ext cx="3029712" cy="1514855"/>
          </a:xfrm>
          <a:prstGeom prst="rect">
            <a:avLst/>
          </a:prstGeom>
        </p:spPr>
      </p:pic>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3</a:t>
            </a:fld>
            <a:endParaRPr spc="-25" dirty="0"/>
          </a:p>
        </p:txBody>
      </p:sp>
      <p:sp>
        <p:nvSpPr>
          <p:cNvPr id="5" name="TextBox 4"/>
          <p:cNvSpPr txBox="1"/>
          <p:nvPr/>
        </p:nvSpPr>
        <p:spPr>
          <a:xfrm>
            <a:off x="2033156" y="6418494"/>
            <a:ext cx="5265154" cy="415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050" dirty="0">
                <a:solidFill>
                  <a:schemeClr val="bg1"/>
                </a:solidFill>
              </a:rPr>
              <a:t>AI/ML Professional Training Program: INNOQUEST COHORT-1</a:t>
            </a:r>
          </a:p>
          <a:p>
            <a:pPr algn="ctr"/>
            <a:r>
              <a:rPr lang="en-US" sz="1050" dirty="0">
                <a:solidFill>
                  <a:schemeClr val="bg1"/>
                </a:solidFill>
              </a:rPr>
              <a:t>Instructor: </a:t>
            </a:r>
            <a:r>
              <a:rPr lang="en-US" sz="1050" dirty="0" smtClean="0">
                <a:solidFill>
                  <a:schemeClr val="bg1"/>
                </a:solidFill>
              </a:rPr>
              <a:t>Salma Asif</a:t>
            </a:r>
            <a:endParaRPr lang="en-US" sz="1050" dirty="0">
              <a:solidFill>
                <a:schemeClr val="bg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8452" y="-155072"/>
            <a:ext cx="7886700" cy="1325563"/>
          </a:xfrm>
          <a:prstGeom prst="rect">
            <a:avLst/>
          </a:prstGeom>
        </p:spPr>
        <p:txBody>
          <a:bodyPr vert="horz" wrap="square" lIns="0" tIns="440436" rIns="0" bIns="0" rtlCol="0">
            <a:spAutoFit/>
          </a:bodyPr>
          <a:lstStyle/>
          <a:p>
            <a:pPr marL="304800">
              <a:lnSpc>
                <a:spcPct val="100000"/>
              </a:lnSpc>
              <a:spcBef>
                <a:spcPts val="105"/>
              </a:spcBef>
            </a:pPr>
            <a:r>
              <a:rPr dirty="0"/>
              <a:t>Computation</a:t>
            </a:r>
            <a:r>
              <a:rPr spc="-190" dirty="0"/>
              <a:t> </a:t>
            </a:r>
            <a:r>
              <a:rPr dirty="0"/>
              <a:t>Graph</a:t>
            </a:r>
            <a:r>
              <a:rPr spc="-180" dirty="0"/>
              <a:t> </a:t>
            </a:r>
            <a:r>
              <a:rPr dirty="0"/>
              <a:t>(Chain</a:t>
            </a:r>
            <a:r>
              <a:rPr spc="-175" dirty="0"/>
              <a:t> </a:t>
            </a:r>
            <a:r>
              <a:rPr spc="-10" dirty="0"/>
              <a:t>Rule)</a:t>
            </a:r>
          </a:p>
        </p:txBody>
      </p:sp>
      <p:sp>
        <p:nvSpPr>
          <p:cNvPr id="10" name="object 10"/>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30</a:t>
            </a:fld>
            <a:endParaRPr spc="-25" dirty="0"/>
          </a:p>
        </p:txBody>
      </p:sp>
      <p:pic>
        <p:nvPicPr>
          <p:cNvPr id="3" name="object 3"/>
          <p:cNvPicPr/>
          <p:nvPr/>
        </p:nvPicPr>
        <p:blipFill>
          <a:blip r:embed="rId2" cstate="print"/>
          <a:stretch>
            <a:fillRect/>
          </a:stretch>
        </p:blipFill>
        <p:spPr>
          <a:xfrm>
            <a:off x="1524000" y="1316736"/>
            <a:ext cx="5975604" cy="3147060"/>
          </a:xfrm>
          <a:prstGeom prst="rect">
            <a:avLst/>
          </a:prstGeom>
        </p:spPr>
      </p:pic>
      <p:sp>
        <p:nvSpPr>
          <p:cNvPr id="4" name="object 4"/>
          <p:cNvSpPr txBox="1"/>
          <p:nvPr/>
        </p:nvSpPr>
        <p:spPr>
          <a:xfrm>
            <a:off x="61722" y="4877561"/>
            <a:ext cx="3810000" cy="523240"/>
          </a:xfrm>
          <a:prstGeom prst="rect">
            <a:avLst/>
          </a:prstGeom>
          <a:ln w="38100">
            <a:solidFill>
              <a:srgbClr val="000000"/>
            </a:solidFill>
          </a:ln>
        </p:spPr>
        <p:txBody>
          <a:bodyPr vert="horz" wrap="square" lIns="0" tIns="24130" rIns="0" bIns="0" rtlCol="0">
            <a:spAutoFit/>
          </a:bodyPr>
          <a:lstStyle/>
          <a:p>
            <a:pPr marL="278765">
              <a:lnSpc>
                <a:spcPct val="100000"/>
              </a:lnSpc>
              <a:spcBef>
                <a:spcPts val="190"/>
              </a:spcBef>
            </a:pPr>
            <a:r>
              <a:rPr sz="2800" spc="-1440" dirty="0">
                <a:latin typeface="Cambria Math"/>
                <a:cs typeface="Cambria Math"/>
              </a:rPr>
              <a:t>𝑦ො</a:t>
            </a:r>
            <a:r>
              <a:rPr sz="2800" spc="260" dirty="0">
                <a:latin typeface="Cambria Math"/>
                <a:cs typeface="Cambria Math"/>
              </a:rPr>
              <a:t> </a:t>
            </a:r>
            <a:r>
              <a:rPr sz="2800" dirty="0">
                <a:latin typeface="Cambria Math"/>
                <a:cs typeface="Cambria Math"/>
              </a:rPr>
              <a:t>=</a:t>
            </a:r>
            <a:r>
              <a:rPr sz="2800" spc="135" dirty="0">
                <a:latin typeface="Cambria Math"/>
                <a:cs typeface="Cambria Math"/>
              </a:rPr>
              <a:t> </a:t>
            </a:r>
            <a:r>
              <a:rPr sz="2800" dirty="0">
                <a:latin typeface="Cambria Math"/>
                <a:cs typeface="Cambria Math"/>
              </a:rPr>
              <a:t>𝑧</a:t>
            </a:r>
            <a:r>
              <a:rPr sz="2800" spc="190" dirty="0">
                <a:latin typeface="Cambria Math"/>
                <a:cs typeface="Cambria Math"/>
              </a:rPr>
              <a:t> </a:t>
            </a:r>
            <a:r>
              <a:rPr sz="2800" dirty="0">
                <a:latin typeface="Cambria Math"/>
                <a:cs typeface="Cambria Math"/>
              </a:rPr>
              <a:t>=</a:t>
            </a:r>
            <a:r>
              <a:rPr sz="2800" spc="150" dirty="0">
                <a:latin typeface="Cambria Math"/>
                <a:cs typeface="Cambria Math"/>
              </a:rPr>
              <a:t> </a:t>
            </a:r>
            <a:r>
              <a:rPr sz="2800" dirty="0">
                <a:latin typeface="Cambria Math"/>
                <a:cs typeface="Cambria Math"/>
              </a:rPr>
              <a:t>𝑥</a:t>
            </a:r>
            <a:r>
              <a:rPr sz="3075" baseline="-16260" dirty="0">
                <a:latin typeface="Cambria Math"/>
                <a:cs typeface="Cambria Math"/>
              </a:rPr>
              <a:t>1</a:t>
            </a:r>
            <a:r>
              <a:rPr sz="2800" dirty="0">
                <a:latin typeface="Cambria Math"/>
                <a:cs typeface="Cambria Math"/>
              </a:rPr>
              <a:t>𝑤</a:t>
            </a:r>
            <a:r>
              <a:rPr sz="3075" baseline="-16260" dirty="0">
                <a:latin typeface="Cambria Math"/>
                <a:cs typeface="Cambria Math"/>
              </a:rPr>
              <a:t>1</a:t>
            </a:r>
            <a:r>
              <a:rPr sz="3075" spc="412" baseline="-16260" dirty="0">
                <a:latin typeface="Cambria Math"/>
                <a:cs typeface="Cambria Math"/>
              </a:rPr>
              <a:t> </a:t>
            </a:r>
            <a:r>
              <a:rPr sz="2800" dirty="0">
                <a:latin typeface="Cambria Math"/>
                <a:cs typeface="Cambria Math"/>
              </a:rPr>
              <a:t>+</a:t>
            </a:r>
            <a:r>
              <a:rPr sz="2800" spc="-10" dirty="0">
                <a:latin typeface="Cambria Math"/>
                <a:cs typeface="Cambria Math"/>
              </a:rPr>
              <a:t> </a:t>
            </a:r>
            <a:r>
              <a:rPr sz="2800" spc="-20" dirty="0">
                <a:latin typeface="Cambria Math"/>
                <a:cs typeface="Cambria Math"/>
              </a:rPr>
              <a:t>𝑥</a:t>
            </a:r>
            <a:r>
              <a:rPr sz="3075" spc="-30" baseline="-16260" dirty="0">
                <a:latin typeface="Cambria Math"/>
                <a:cs typeface="Cambria Math"/>
              </a:rPr>
              <a:t>2</a:t>
            </a:r>
            <a:r>
              <a:rPr sz="2800" spc="-20" dirty="0">
                <a:latin typeface="Cambria Math"/>
                <a:cs typeface="Cambria Math"/>
              </a:rPr>
              <a:t>𝑤</a:t>
            </a:r>
            <a:r>
              <a:rPr sz="3075" spc="-30" baseline="-16260" dirty="0">
                <a:latin typeface="Cambria Math"/>
                <a:cs typeface="Cambria Math"/>
              </a:rPr>
              <a:t>2</a:t>
            </a:r>
            <a:endParaRPr sz="3075" baseline="-16260">
              <a:latin typeface="Cambria Math"/>
              <a:cs typeface="Cambria Math"/>
            </a:endParaRPr>
          </a:p>
        </p:txBody>
      </p:sp>
      <p:sp>
        <p:nvSpPr>
          <p:cNvPr id="5" name="object 5"/>
          <p:cNvSpPr txBox="1"/>
          <p:nvPr/>
        </p:nvSpPr>
        <p:spPr>
          <a:xfrm>
            <a:off x="124205" y="5807202"/>
            <a:ext cx="1903730" cy="523240"/>
          </a:xfrm>
          <a:prstGeom prst="rect">
            <a:avLst/>
          </a:prstGeom>
          <a:ln w="38100">
            <a:solidFill>
              <a:srgbClr val="000000"/>
            </a:solidFill>
          </a:ln>
        </p:spPr>
        <p:txBody>
          <a:bodyPr vert="horz" wrap="square" lIns="0" tIns="24130" rIns="0" bIns="0" rtlCol="0">
            <a:spAutoFit/>
          </a:bodyPr>
          <a:lstStyle/>
          <a:p>
            <a:pPr marL="139700">
              <a:lnSpc>
                <a:spcPct val="100000"/>
              </a:lnSpc>
              <a:spcBef>
                <a:spcPts val="190"/>
              </a:spcBef>
            </a:pPr>
            <a:r>
              <a:rPr sz="2800" dirty="0">
                <a:latin typeface="Cambria Math"/>
                <a:cs typeface="Cambria Math"/>
              </a:rPr>
              <a:t>𝐽</a:t>
            </a:r>
            <a:r>
              <a:rPr sz="2800" spc="250" dirty="0">
                <a:latin typeface="Cambria Math"/>
                <a:cs typeface="Cambria Math"/>
              </a:rPr>
              <a:t> </a:t>
            </a:r>
            <a:r>
              <a:rPr sz="2800" dirty="0">
                <a:latin typeface="Cambria Math"/>
                <a:cs typeface="Cambria Math"/>
              </a:rPr>
              <a:t>=</a:t>
            </a:r>
            <a:r>
              <a:rPr sz="2800" spc="185" dirty="0">
                <a:latin typeface="Cambria Math"/>
                <a:cs typeface="Cambria Math"/>
              </a:rPr>
              <a:t> </a:t>
            </a:r>
            <a:r>
              <a:rPr sz="2800" dirty="0">
                <a:latin typeface="Cambria Math"/>
                <a:cs typeface="Cambria Math"/>
              </a:rPr>
              <a:t>𝑓(𝑧,</a:t>
            </a:r>
            <a:r>
              <a:rPr sz="2800" spc="-130" dirty="0">
                <a:latin typeface="Cambria Math"/>
                <a:cs typeface="Cambria Math"/>
              </a:rPr>
              <a:t> </a:t>
            </a:r>
            <a:r>
              <a:rPr sz="2800" spc="-25" dirty="0">
                <a:latin typeface="Cambria Math"/>
                <a:cs typeface="Cambria Math"/>
              </a:rPr>
              <a:t>𝑦)</a:t>
            </a:r>
            <a:endParaRPr sz="2800">
              <a:latin typeface="Cambria Math"/>
              <a:cs typeface="Cambria Math"/>
            </a:endParaRPr>
          </a:p>
        </p:txBody>
      </p:sp>
      <p:sp>
        <p:nvSpPr>
          <p:cNvPr id="6" name="object 6"/>
          <p:cNvSpPr/>
          <p:nvPr/>
        </p:nvSpPr>
        <p:spPr>
          <a:xfrm>
            <a:off x="6062471" y="5313553"/>
            <a:ext cx="471170" cy="22860"/>
          </a:xfrm>
          <a:custGeom>
            <a:avLst/>
            <a:gdLst/>
            <a:ahLst/>
            <a:cxnLst/>
            <a:rect l="l" t="t" r="r" b="b"/>
            <a:pathLst>
              <a:path w="471170" h="22860">
                <a:moveTo>
                  <a:pt x="470916" y="0"/>
                </a:moveTo>
                <a:lnTo>
                  <a:pt x="0" y="0"/>
                </a:lnTo>
                <a:lnTo>
                  <a:pt x="0" y="22860"/>
                </a:lnTo>
                <a:lnTo>
                  <a:pt x="470916" y="22860"/>
                </a:lnTo>
                <a:lnTo>
                  <a:pt x="470916" y="0"/>
                </a:lnTo>
                <a:close/>
              </a:path>
            </a:pathLst>
          </a:custGeom>
          <a:solidFill>
            <a:srgbClr val="000000"/>
          </a:solidFill>
        </p:spPr>
        <p:txBody>
          <a:bodyPr wrap="square" lIns="0" tIns="0" rIns="0" bIns="0" rtlCol="0"/>
          <a:lstStyle/>
          <a:p>
            <a:endParaRPr/>
          </a:p>
        </p:txBody>
      </p:sp>
      <p:sp>
        <p:nvSpPr>
          <p:cNvPr id="7" name="object 7"/>
          <p:cNvSpPr/>
          <p:nvPr/>
        </p:nvSpPr>
        <p:spPr>
          <a:xfrm>
            <a:off x="6996683" y="5313553"/>
            <a:ext cx="416559" cy="22860"/>
          </a:xfrm>
          <a:custGeom>
            <a:avLst/>
            <a:gdLst/>
            <a:ahLst/>
            <a:cxnLst/>
            <a:rect l="l" t="t" r="r" b="b"/>
            <a:pathLst>
              <a:path w="416559" h="22860">
                <a:moveTo>
                  <a:pt x="416051" y="0"/>
                </a:moveTo>
                <a:lnTo>
                  <a:pt x="0" y="0"/>
                </a:lnTo>
                <a:lnTo>
                  <a:pt x="0" y="22860"/>
                </a:lnTo>
                <a:lnTo>
                  <a:pt x="416051" y="22860"/>
                </a:lnTo>
                <a:lnTo>
                  <a:pt x="416051" y="0"/>
                </a:lnTo>
                <a:close/>
              </a:path>
            </a:pathLst>
          </a:custGeom>
          <a:solidFill>
            <a:srgbClr val="000000"/>
          </a:solidFill>
        </p:spPr>
        <p:txBody>
          <a:bodyPr wrap="square" lIns="0" tIns="0" rIns="0" bIns="0" rtlCol="0"/>
          <a:lstStyle/>
          <a:p>
            <a:endParaRPr/>
          </a:p>
        </p:txBody>
      </p:sp>
      <p:sp>
        <p:nvSpPr>
          <p:cNvPr id="8" name="object 8"/>
          <p:cNvSpPr/>
          <p:nvPr/>
        </p:nvSpPr>
        <p:spPr>
          <a:xfrm>
            <a:off x="7741919" y="5313553"/>
            <a:ext cx="471170" cy="22860"/>
          </a:xfrm>
          <a:custGeom>
            <a:avLst/>
            <a:gdLst/>
            <a:ahLst/>
            <a:cxnLst/>
            <a:rect l="l" t="t" r="r" b="b"/>
            <a:pathLst>
              <a:path w="471170" h="22860">
                <a:moveTo>
                  <a:pt x="470916" y="0"/>
                </a:moveTo>
                <a:lnTo>
                  <a:pt x="0" y="0"/>
                </a:lnTo>
                <a:lnTo>
                  <a:pt x="0" y="22860"/>
                </a:lnTo>
                <a:lnTo>
                  <a:pt x="470916" y="22860"/>
                </a:lnTo>
                <a:lnTo>
                  <a:pt x="470916" y="0"/>
                </a:lnTo>
                <a:close/>
              </a:path>
            </a:pathLst>
          </a:custGeom>
          <a:solidFill>
            <a:srgbClr val="000000"/>
          </a:solidFill>
        </p:spPr>
        <p:txBody>
          <a:bodyPr wrap="square" lIns="0" tIns="0" rIns="0" bIns="0" rtlCol="0"/>
          <a:lstStyle/>
          <a:p>
            <a:endParaRPr/>
          </a:p>
        </p:txBody>
      </p:sp>
      <p:sp>
        <p:nvSpPr>
          <p:cNvPr id="9" name="object 9"/>
          <p:cNvSpPr txBox="1"/>
          <p:nvPr/>
        </p:nvSpPr>
        <p:spPr>
          <a:xfrm>
            <a:off x="4648961" y="4812029"/>
            <a:ext cx="4038600" cy="911860"/>
          </a:xfrm>
          <a:prstGeom prst="rect">
            <a:avLst/>
          </a:prstGeom>
          <a:ln w="38100">
            <a:solidFill>
              <a:srgbClr val="000000"/>
            </a:solidFill>
          </a:ln>
        </p:spPr>
        <p:txBody>
          <a:bodyPr vert="horz" wrap="square" lIns="0" tIns="0" rIns="0" bIns="0" rtlCol="0">
            <a:spAutoFit/>
          </a:bodyPr>
          <a:lstStyle/>
          <a:p>
            <a:pPr marL="870585" algn="ctr">
              <a:lnSpc>
                <a:spcPts val="2670"/>
              </a:lnSpc>
              <a:tabLst>
                <a:tab pos="1777364" algn="l"/>
                <a:tab pos="2536825" algn="l"/>
              </a:tabLst>
            </a:pPr>
            <a:r>
              <a:rPr sz="2800" spc="-25" dirty="0">
                <a:latin typeface="Cambria Math"/>
                <a:cs typeface="Cambria Math"/>
              </a:rPr>
              <a:t>𝜕𝐽</a:t>
            </a:r>
            <a:r>
              <a:rPr sz="2800" dirty="0">
                <a:latin typeface="Cambria Math"/>
                <a:cs typeface="Cambria Math"/>
              </a:rPr>
              <a:t>	</a:t>
            </a:r>
            <a:r>
              <a:rPr sz="2800" spc="-25" dirty="0">
                <a:latin typeface="Cambria Math"/>
                <a:cs typeface="Cambria Math"/>
              </a:rPr>
              <a:t>𝜕𝐽</a:t>
            </a:r>
            <a:r>
              <a:rPr sz="2800" dirty="0">
                <a:latin typeface="Cambria Math"/>
                <a:cs typeface="Cambria Math"/>
              </a:rPr>
              <a:t>	</a:t>
            </a:r>
            <a:r>
              <a:rPr sz="2800" spc="-25" dirty="0">
                <a:latin typeface="Cambria Math"/>
                <a:cs typeface="Cambria Math"/>
              </a:rPr>
              <a:t>𝜕z</a:t>
            </a:r>
            <a:endParaRPr sz="2800">
              <a:latin typeface="Cambria Math"/>
              <a:cs typeface="Cambria Math"/>
            </a:endParaRPr>
          </a:p>
          <a:p>
            <a:pPr marR="543560" algn="ctr">
              <a:lnSpc>
                <a:spcPts val="1995"/>
              </a:lnSpc>
              <a:tabLst>
                <a:tab pos="1511300" algn="l"/>
                <a:tab pos="2369820" algn="l"/>
              </a:tabLst>
            </a:pPr>
            <a:r>
              <a:rPr sz="2800" dirty="0">
                <a:latin typeface="Cambria Math"/>
                <a:cs typeface="Cambria Math"/>
              </a:rPr>
              <a:t>𝑑𝑤</a:t>
            </a:r>
            <a:r>
              <a:rPr sz="2800" spc="220" dirty="0">
                <a:latin typeface="Cambria Math"/>
                <a:cs typeface="Cambria Math"/>
              </a:rPr>
              <a:t> </a:t>
            </a:r>
            <a:r>
              <a:rPr sz="2800" spc="-50" dirty="0">
                <a:latin typeface="Cambria Math"/>
                <a:cs typeface="Cambria Math"/>
              </a:rPr>
              <a:t>=</a:t>
            </a:r>
            <a:r>
              <a:rPr sz="2800" dirty="0">
                <a:latin typeface="Cambria Math"/>
                <a:cs typeface="Cambria Math"/>
              </a:rPr>
              <a:t>	</a:t>
            </a:r>
            <a:r>
              <a:rPr sz="2800" spc="-50" dirty="0">
                <a:latin typeface="Cambria Math"/>
                <a:cs typeface="Cambria Math"/>
              </a:rPr>
              <a:t>=</a:t>
            </a:r>
            <a:r>
              <a:rPr sz="2800" dirty="0">
                <a:latin typeface="Cambria Math"/>
                <a:cs typeface="Cambria Math"/>
              </a:rPr>
              <a:t>	</a:t>
            </a:r>
            <a:r>
              <a:rPr sz="2800" spc="-50" dirty="0">
                <a:latin typeface="Cambria Math"/>
                <a:cs typeface="Cambria Math"/>
              </a:rPr>
              <a:t>∗</a:t>
            </a:r>
            <a:endParaRPr sz="2800">
              <a:latin typeface="Cambria Math"/>
              <a:cs typeface="Cambria Math"/>
            </a:endParaRPr>
          </a:p>
          <a:p>
            <a:pPr marL="930910" algn="ctr">
              <a:lnSpc>
                <a:spcPts val="2510"/>
              </a:lnSpc>
              <a:tabLst>
                <a:tab pos="1885314" algn="l"/>
                <a:tab pos="2611120" algn="l"/>
              </a:tabLst>
            </a:pPr>
            <a:r>
              <a:rPr sz="2800" spc="-25" dirty="0">
                <a:latin typeface="Cambria Math"/>
                <a:cs typeface="Cambria Math"/>
              </a:rPr>
              <a:t>𝜕𝑤</a:t>
            </a:r>
            <a:r>
              <a:rPr sz="2800" dirty="0">
                <a:latin typeface="Cambria Math"/>
                <a:cs typeface="Cambria Math"/>
              </a:rPr>
              <a:t>	</a:t>
            </a:r>
            <a:r>
              <a:rPr sz="2800" spc="-25" dirty="0">
                <a:latin typeface="Cambria Math"/>
                <a:cs typeface="Cambria Math"/>
              </a:rPr>
              <a:t>𝜕𝑧</a:t>
            </a:r>
            <a:r>
              <a:rPr sz="2800" dirty="0">
                <a:latin typeface="Cambria Math"/>
                <a:cs typeface="Cambria Math"/>
              </a:rPr>
              <a:t>	</a:t>
            </a:r>
            <a:r>
              <a:rPr sz="2800" spc="-25" dirty="0">
                <a:latin typeface="Cambria Math"/>
                <a:cs typeface="Cambria Math"/>
              </a:rPr>
              <a:t>𝜕𝑤</a:t>
            </a:r>
            <a:endParaRPr sz="2800">
              <a:latin typeface="Cambria Math"/>
              <a:cs typeface="Cambria Math"/>
            </a:endParaRPr>
          </a:p>
        </p:txBody>
      </p:sp>
      <p:sp>
        <p:nvSpPr>
          <p:cNvPr id="11" name="TextBox 10"/>
          <p:cNvSpPr txBox="1"/>
          <p:nvPr/>
        </p:nvSpPr>
        <p:spPr>
          <a:xfrm>
            <a:off x="2033156" y="6418494"/>
            <a:ext cx="5265154" cy="415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050" dirty="0">
                <a:solidFill>
                  <a:schemeClr val="bg1"/>
                </a:solidFill>
              </a:rPr>
              <a:t>AI/ML Professional Training Program: INNOQUEST COHORT-1</a:t>
            </a:r>
          </a:p>
          <a:p>
            <a:pPr algn="ctr"/>
            <a:r>
              <a:rPr lang="en-US" sz="1050" dirty="0">
                <a:solidFill>
                  <a:schemeClr val="bg1"/>
                </a:solidFill>
              </a:rPr>
              <a:t>Instructor: </a:t>
            </a:r>
            <a:r>
              <a:rPr lang="en-US" sz="1050" dirty="0" smtClean="0">
                <a:solidFill>
                  <a:schemeClr val="bg1"/>
                </a:solidFill>
              </a:rPr>
              <a:t>Salma Asif</a:t>
            </a:r>
            <a:endParaRPr lang="en-US" sz="1050" dirty="0">
              <a:solidFill>
                <a:schemeClr val="bg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9088" y="75483"/>
            <a:ext cx="7886700" cy="1325563"/>
          </a:xfrm>
          <a:prstGeom prst="rect">
            <a:avLst/>
          </a:prstGeom>
        </p:spPr>
        <p:txBody>
          <a:bodyPr vert="horz" wrap="square" lIns="0" tIns="440436" rIns="0" bIns="0" rtlCol="0">
            <a:spAutoFit/>
          </a:bodyPr>
          <a:lstStyle/>
          <a:p>
            <a:pPr marL="304800">
              <a:lnSpc>
                <a:spcPct val="100000"/>
              </a:lnSpc>
              <a:spcBef>
                <a:spcPts val="105"/>
              </a:spcBef>
            </a:pPr>
            <a:r>
              <a:rPr dirty="0"/>
              <a:t>Computation</a:t>
            </a:r>
            <a:r>
              <a:rPr spc="-190" dirty="0"/>
              <a:t> </a:t>
            </a:r>
            <a:r>
              <a:rPr dirty="0"/>
              <a:t>Graph</a:t>
            </a:r>
            <a:r>
              <a:rPr spc="-180" dirty="0"/>
              <a:t> </a:t>
            </a:r>
            <a:r>
              <a:rPr dirty="0"/>
              <a:t>(Chain</a:t>
            </a:r>
            <a:r>
              <a:rPr spc="-175" dirty="0"/>
              <a:t> </a:t>
            </a:r>
            <a:r>
              <a:rPr spc="-10" dirty="0"/>
              <a:t>Rule)</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31</a:t>
            </a:fld>
            <a:endParaRPr spc="-25" dirty="0"/>
          </a:p>
        </p:txBody>
      </p:sp>
      <p:grpSp>
        <p:nvGrpSpPr>
          <p:cNvPr id="3" name="object 3"/>
          <p:cNvGrpSpPr/>
          <p:nvPr/>
        </p:nvGrpSpPr>
        <p:grpSpPr>
          <a:xfrm>
            <a:off x="704087" y="1466088"/>
            <a:ext cx="7702550" cy="4441190"/>
            <a:chOff x="704087" y="1466088"/>
            <a:chExt cx="7702550" cy="4441190"/>
          </a:xfrm>
        </p:grpSpPr>
        <p:pic>
          <p:nvPicPr>
            <p:cNvPr id="4" name="object 4"/>
            <p:cNvPicPr/>
            <p:nvPr/>
          </p:nvPicPr>
          <p:blipFill>
            <a:blip r:embed="rId2" cstate="print"/>
            <a:stretch>
              <a:fillRect/>
            </a:stretch>
          </p:blipFill>
          <p:spPr>
            <a:xfrm>
              <a:off x="761999" y="1524000"/>
              <a:ext cx="7586472" cy="4325112"/>
            </a:xfrm>
            <a:prstGeom prst="rect">
              <a:avLst/>
            </a:prstGeom>
          </p:spPr>
        </p:pic>
        <p:sp>
          <p:nvSpPr>
            <p:cNvPr id="5" name="object 5"/>
            <p:cNvSpPr/>
            <p:nvPr/>
          </p:nvSpPr>
          <p:spPr>
            <a:xfrm>
              <a:off x="733043" y="1495044"/>
              <a:ext cx="7644765" cy="4383405"/>
            </a:xfrm>
            <a:custGeom>
              <a:avLst/>
              <a:gdLst/>
              <a:ahLst/>
              <a:cxnLst/>
              <a:rect l="l" t="t" r="r" b="b"/>
              <a:pathLst>
                <a:path w="7644765" h="4383405">
                  <a:moveTo>
                    <a:pt x="0" y="4383024"/>
                  </a:moveTo>
                  <a:lnTo>
                    <a:pt x="7644383" y="4383024"/>
                  </a:lnTo>
                  <a:lnTo>
                    <a:pt x="7644383" y="0"/>
                  </a:lnTo>
                  <a:lnTo>
                    <a:pt x="0" y="0"/>
                  </a:lnTo>
                  <a:lnTo>
                    <a:pt x="0" y="4383024"/>
                  </a:lnTo>
                  <a:close/>
                </a:path>
              </a:pathLst>
            </a:custGeom>
            <a:ln w="57912">
              <a:solidFill>
                <a:srgbClr val="000000"/>
              </a:solidFill>
            </a:ln>
          </p:spPr>
          <p:txBody>
            <a:bodyPr wrap="square" lIns="0" tIns="0" rIns="0" bIns="0" rtlCol="0"/>
            <a:lstStyle/>
            <a:p>
              <a:endParaRPr/>
            </a:p>
          </p:txBody>
        </p:sp>
      </p:grpSp>
      <p:sp>
        <p:nvSpPr>
          <p:cNvPr id="7" name="TextBox 6"/>
          <p:cNvSpPr txBox="1"/>
          <p:nvPr/>
        </p:nvSpPr>
        <p:spPr>
          <a:xfrm>
            <a:off x="2033156" y="6418494"/>
            <a:ext cx="5265154" cy="415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050" dirty="0">
                <a:solidFill>
                  <a:schemeClr val="bg1"/>
                </a:solidFill>
              </a:rPr>
              <a:t>AI/ML Professional Training Program: INNOQUEST COHORT-1</a:t>
            </a:r>
          </a:p>
          <a:p>
            <a:pPr algn="ctr"/>
            <a:r>
              <a:rPr lang="en-US" sz="1050" dirty="0">
                <a:solidFill>
                  <a:schemeClr val="bg1"/>
                </a:solidFill>
              </a:rPr>
              <a:t>Instructor: </a:t>
            </a:r>
            <a:r>
              <a:rPr lang="en-US" sz="1050" dirty="0" smtClean="0">
                <a:solidFill>
                  <a:schemeClr val="bg1"/>
                </a:solidFill>
              </a:rPr>
              <a:t>Salma Asif</a:t>
            </a:r>
            <a:endParaRPr lang="en-US" sz="1050" dirty="0">
              <a:solidFill>
                <a:schemeClr val="bg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8351"/>
            <a:ext cx="7886700" cy="1325563"/>
          </a:xfrm>
          <a:prstGeom prst="rect">
            <a:avLst/>
          </a:prstGeom>
        </p:spPr>
        <p:txBody>
          <a:bodyPr vert="horz" wrap="square" lIns="0" tIns="440436" rIns="0" bIns="0" rtlCol="0">
            <a:spAutoFit/>
          </a:bodyPr>
          <a:lstStyle/>
          <a:p>
            <a:pPr marL="789305">
              <a:lnSpc>
                <a:spcPct val="100000"/>
              </a:lnSpc>
              <a:spcBef>
                <a:spcPts val="105"/>
              </a:spcBef>
            </a:pPr>
            <a:r>
              <a:rPr spc="-45" dirty="0"/>
              <a:t>PyTorch</a:t>
            </a:r>
            <a:r>
              <a:rPr spc="-170" dirty="0"/>
              <a:t> </a:t>
            </a:r>
            <a:r>
              <a:rPr spc="-10" dirty="0"/>
              <a:t>Computation</a:t>
            </a:r>
            <a:r>
              <a:rPr spc="-175" dirty="0"/>
              <a:t> </a:t>
            </a:r>
            <a:r>
              <a:rPr spc="-10" dirty="0"/>
              <a:t>Graph</a:t>
            </a: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32</a:t>
            </a:fld>
            <a:endParaRPr spc="-25" dirty="0"/>
          </a:p>
        </p:txBody>
      </p:sp>
      <p:sp>
        <p:nvSpPr>
          <p:cNvPr id="3" name="object 3"/>
          <p:cNvSpPr txBox="1"/>
          <p:nvPr/>
        </p:nvSpPr>
        <p:spPr>
          <a:xfrm>
            <a:off x="535940" y="1237969"/>
            <a:ext cx="7508875" cy="931544"/>
          </a:xfrm>
          <a:prstGeom prst="rect">
            <a:avLst/>
          </a:prstGeom>
        </p:spPr>
        <p:txBody>
          <a:bodyPr vert="horz" wrap="square" lIns="0" tIns="53975" rIns="0" bIns="0" rtlCol="0">
            <a:spAutoFit/>
          </a:bodyPr>
          <a:lstStyle/>
          <a:p>
            <a:pPr marL="354965" indent="-342265">
              <a:lnSpc>
                <a:spcPct val="100000"/>
              </a:lnSpc>
              <a:spcBef>
                <a:spcPts val="425"/>
              </a:spcBef>
              <a:buFont typeface="Arial MT"/>
              <a:buChar char="•"/>
              <a:tabLst>
                <a:tab pos="354965" algn="l"/>
              </a:tabLst>
            </a:pPr>
            <a:r>
              <a:rPr sz="2700" spc="-35" dirty="0">
                <a:latin typeface="Calibri"/>
                <a:cs typeface="Calibri"/>
              </a:rPr>
              <a:t>You</a:t>
            </a:r>
            <a:r>
              <a:rPr sz="2700" spc="-55" dirty="0">
                <a:latin typeface="Calibri"/>
                <a:cs typeface="Calibri"/>
              </a:rPr>
              <a:t> </a:t>
            </a:r>
            <a:r>
              <a:rPr sz="2700" dirty="0">
                <a:latin typeface="Calibri"/>
                <a:cs typeface="Calibri"/>
              </a:rPr>
              <a:t>have</a:t>
            </a:r>
            <a:r>
              <a:rPr sz="2700" spc="-50" dirty="0">
                <a:latin typeface="Calibri"/>
                <a:cs typeface="Calibri"/>
              </a:rPr>
              <a:t> </a:t>
            </a:r>
            <a:r>
              <a:rPr sz="2700" dirty="0">
                <a:latin typeface="Calibri"/>
                <a:cs typeface="Calibri"/>
              </a:rPr>
              <a:t>to</a:t>
            </a:r>
            <a:r>
              <a:rPr sz="2700" spc="-50" dirty="0">
                <a:latin typeface="Calibri"/>
                <a:cs typeface="Calibri"/>
              </a:rPr>
              <a:t> </a:t>
            </a:r>
            <a:r>
              <a:rPr sz="2700" dirty="0">
                <a:latin typeface="Calibri"/>
                <a:cs typeface="Calibri"/>
              </a:rPr>
              <a:t>see</a:t>
            </a:r>
            <a:r>
              <a:rPr sz="2700" spc="-50" dirty="0">
                <a:latin typeface="Calibri"/>
                <a:cs typeface="Calibri"/>
              </a:rPr>
              <a:t> </a:t>
            </a:r>
            <a:r>
              <a:rPr sz="2700" dirty="0">
                <a:latin typeface="Calibri"/>
                <a:cs typeface="Calibri"/>
              </a:rPr>
              <a:t>it</a:t>
            </a:r>
            <a:r>
              <a:rPr sz="2700" spc="-50" dirty="0">
                <a:latin typeface="Calibri"/>
                <a:cs typeface="Calibri"/>
              </a:rPr>
              <a:t> </a:t>
            </a:r>
            <a:r>
              <a:rPr sz="2700" dirty="0">
                <a:latin typeface="Calibri"/>
                <a:cs typeface="Calibri"/>
              </a:rPr>
              <a:t>for</a:t>
            </a:r>
            <a:r>
              <a:rPr sz="2700" spc="-95" dirty="0">
                <a:latin typeface="Calibri"/>
                <a:cs typeface="Calibri"/>
              </a:rPr>
              <a:t> </a:t>
            </a:r>
            <a:r>
              <a:rPr sz="2700" spc="-10" dirty="0">
                <a:latin typeface="Calibri"/>
                <a:cs typeface="Calibri"/>
              </a:rPr>
              <a:t>yourself</a:t>
            </a:r>
            <a:endParaRPr sz="2700">
              <a:latin typeface="Calibri"/>
              <a:cs typeface="Calibri"/>
            </a:endParaRPr>
          </a:p>
          <a:p>
            <a:pPr marL="354965" indent="-342265">
              <a:lnSpc>
                <a:spcPct val="100000"/>
              </a:lnSpc>
              <a:spcBef>
                <a:spcPts val="330"/>
              </a:spcBef>
              <a:buFont typeface="Arial MT"/>
              <a:buChar char="•"/>
              <a:tabLst>
                <a:tab pos="354965" algn="l"/>
              </a:tabLst>
            </a:pPr>
            <a:r>
              <a:rPr sz="2700" dirty="0">
                <a:latin typeface="Calibri"/>
                <a:cs typeface="Calibri"/>
              </a:rPr>
              <a:t>The</a:t>
            </a:r>
            <a:r>
              <a:rPr sz="2700" spc="-50" dirty="0">
                <a:latin typeface="Calibri"/>
                <a:cs typeface="Calibri"/>
              </a:rPr>
              <a:t> </a:t>
            </a:r>
            <a:r>
              <a:rPr sz="2700" b="1" spc="-30" dirty="0">
                <a:solidFill>
                  <a:srgbClr val="0000FF"/>
                </a:solidFill>
                <a:latin typeface="Calibri"/>
                <a:cs typeface="Calibri"/>
              </a:rPr>
              <a:t>PyTorchViz</a:t>
            </a:r>
            <a:r>
              <a:rPr sz="2700" b="1" spc="-40" dirty="0">
                <a:solidFill>
                  <a:srgbClr val="0000FF"/>
                </a:solidFill>
                <a:latin typeface="Calibri"/>
                <a:cs typeface="Calibri"/>
              </a:rPr>
              <a:t> </a:t>
            </a:r>
            <a:r>
              <a:rPr sz="2700" dirty="0">
                <a:latin typeface="Calibri"/>
                <a:cs typeface="Calibri"/>
              </a:rPr>
              <a:t>package</a:t>
            </a:r>
            <a:r>
              <a:rPr sz="2700" spc="-60" dirty="0">
                <a:latin typeface="Calibri"/>
                <a:cs typeface="Calibri"/>
              </a:rPr>
              <a:t> </a:t>
            </a:r>
            <a:r>
              <a:rPr sz="2700" dirty="0">
                <a:latin typeface="Calibri"/>
                <a:cs typeface="Calibri"/>
              </a:rPr>
              <a:t>and</a:t>
            </a:r>
            <a:r>
              <a:rPr sz="2700" spc="-50" dirty="0">
                <a:latin typeface="Calibri"/>
                <a:cs typeface="Calibri"/>
              </a:rPr>
              <a:t> </a:t>
            </a:r>
            <a:r>
              <a:rPr sz="2700" dirty="0">
                <a:latin typeface="Calibri"/>
                <a:cs typeface="Calibri"/>
              </a:rPr>
              <a:t>its</a:t>
            </a:r>
            <a:r>
              <a:rPr sz="2700" spc="-40" dirty="0">
                <a:latin typeface="Calibri"/>
                <a:cs typeface="Calibri"/>
              </a:rPr>
              <a:t> </a:t>
            </a:r>
            <a:r>
              <a:rPr sz="2700" spc="-10" dirty="0">
                <a:solidFill>
                  <a:srgbClr val="0000FF"/>
                </a:solidFill>
                <a:latin typeface="Calibri"/>
                <a:cs typeface="Calibri"/>
              </a:rPr>
              <a:t>make_dot(variable)</a:t>
            </a:r>
            <a:endParaRPr sz="2700">
              <a:latin typeface="Calibri"/>
              <a:cs typeface="Calibri"/>
            </a:endParaRPr>
          </a:p>
        </p:txBody>
      </p:sp>
      <p:grpSp>
        <p:nvGrpSpPr>
          <p:cNvPr id="4" name="object 4"/>
          <p:cNvGrpSpPr/>
          <p:nvPr/>
        </p:nvGrpSpPr>
        <p:grpSpPr>
          <a:xfrm>
            <a:off x="1210055" y="2442972"/>
            <a:ext cx="6324600" cy="4396740"/>
            <a:chOff x="1210055" y="2442972"/>
            <a:chExt cx="6324600" cy="4396740"/>
          </a:xfrm>
        </p:grpSpPr>
        <p:pic>
          <p:nvPicPr>
            <p:cNvPr id="5" name="object 5"/>
            <p:cNvPicPr/>
            <p:nvPr/>
          </p:nvPicPr>
          <p:blipFill>
            <a:blip r:embed="rId2" cstate="print"/>
            <a:stretch>
              <a:fillRect/>
            </a:stretch>
          </p:blipFill>
          <p:spPr>
            <a:xfrm>
              <a:off x="1219199" y="2932174"/>
              <a:ext cx="6306311" cy="3898391"/>
            </a:xfrm>
            <a:prstGeom prst="rect">
              <a:avLst/>
            </a:prstGeom>
          </p:spPr>
        </p:pic>
        <p:sp>
          <p:nvSpPr>
            <p:cNvPr id="6" name="object 6"/>
            <p:cNvSpPr/>
            <p:nvPr/>
          </p:nvSpPr>
          <p:spPr>
            <a:xfrm>
              <a:off x="1214627" y="2927604"/>
              <a:ext cx="6315710" cy="3907790"/>
            </a:xfrm>
            <a:custGeom>
              <a:avLst/>
              <a:gdLst/>
              <a:ahLst/>
              <a:cxnLst/>
              <a:rect l="l" t="t" r="r" b="b"/>
              <a:pathLst>
                <a:path w="6315709" h="3907790">
                  <a:moveTo>
                    <a:pt x="0" y="3907536"/>
                  </a:moveTo>
                  <a:lnTo>
                    <a:pt x="6315456" y="3907536"/>
                  </a:lnTo>
                  <a:lnTo>
                    <a:pt x="6315456" y="0"/>
                  </a:lnTo>
                  <a:lnTo>
                    <a:pt x="0" y="0"/>
                  </a:lnTo>
                  <a:lnTo>
                    <a:pt x="0" y="3907536"/>
                  </a:lnTo>
                  <a:close/>
                </a:path>
              </a:pathLst>
            </a:custGeom>
            <a:ln w="9144">
              <a:solidFill>
                <a:srgbClr val="000000"/>
              </a:solidFill>
            </a:ln>
          </p:spPr>
          <p:txBody>
            <a:bodyPr wrap="square" lIns="0" tIns="0" rIns="0" bIns="0" rtlCol="0"/>
            <a:lstStyle/>
            <a:p>
              <a:endParaRPr/>
            </a:p>
          </p:txBody>
        </p:sp>
        <p:pic>
          <p:nvPicPr>
            <p:cNvPr id="7" name="object 7"/>
            <p:cNvPicPr/>
            <p:nvPr/>
          </p:nvPicPr>
          <p:blipFill>
            <a:blip r:embed="rId3" cstate="print"/>
            <a:stretch>
              <a:fillRect/>
            </a:stretch>
          </p:blipFill>
          <p:spPr>
            <a:xfrm>
              <a:off x="1219199" y="2452116"/>
              <a:ext cx="4524756" cy="457200"/>
            </a:xfrm>
            <a:prstGeom prst="rect">
              <a:avLst/>
            </a:prstGeom>
          </p:spPr>
        </p:pic>
        <p:sp>
          <p:nvSpPr>
            <p:cNvPr id="8" name="object 8"/>
            <p:cNvSpPr/>
            <p:nvPr/>
          </p:nvSpPr>
          <p:spPr>
            <a:xfrm>
              <a:off x="1214627" y="2447544"/>
              <a:ext cx="4533900" cy="466725"/>
            </a:xfrm>
            <a:custGeom>
              <a:avLst/>
              <a:gdLst/>
              <a:ahLst/>
              <a:cxnLst/>
              <a:rect l="l" t="t" r="r" b="b"/>
              <a:pathLst>
                <a:path w="4533900" h="466725">
                  <a:moveTo>
                    <a:pt x="0" y="466343"/>
                  </a:moveTo>
                  <a:lnTo>
                    <a:pt x="4533900" y="466343"/>
                  </a:lnTo>
                  <a:lnTo>
                    <a:pt x="4533900" y="0"/>
                  </a:lnTo>
                  <a:lnTo>
                    <a:pt x="0" y="0"/>
                  </a:lnTo>
                  <a:lnTo>
                    <a:pt x="0" y="466343"/>
                  </a:lnTo>
                  <a:close/>
                </a:path>
              </a:pathLst>
            </a:custGeom>
            <a:ln w="9144">
              <a:solidFill>
                <a:srgbClr val="000000"/>
              </a:solidFill>
            </a:ln>
          </p:spPr>
          <p:txBody>
            <a:bodyPr wrap="square" lIns="0" tIns="0" rIns="0" bIns="0" rtlCol="0"/>
            <a:lstStyle/>
            <a:p>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1066800" y="152400"/>
            <a:ext cx="6858000" cy="521297"/>
          </a:xfrm>
          <a:prstGeom prst="rect">
            <a:avLst/>
          </a:prstGeom>
        </p:spPr>
        <p:txBody>
          <a:bodyPr vert="horz" wrap="square" lIns="0" tIns="13335" rIns="0" bIns="0" rtlCol="0">
            <a:spAutoFit/>
          </a:bodyPr>
          <a:lstStyle/>
          <a:p>
            <a:pPr marL="828040">
              <a:lnSpc>
                <a:spcPct val="100000"/>
              </a:lnSpc>
              <a:spcBef>
                <a:spcPts val="105"/>
              </a:spcBef>
            </a:pPr>
            <a:r>
              <a:rPr sz="3300" spc="-45" dirty="0"/>
              <a:t>PyTorch</a:t>
            </a:r>
            <a:r>
              <a:rPr sz="3300" spc="-170" dirty="0"/>
              <a:t> </a:t>
            </a:r>
            <a:r>
              <a:rPr sz="3300" spc="-10" dirty="0"/>
              <a:t>Computation</a:t>
            </a:r>
            <a:r>
              <a:rPr sz="3300" spc="-175" dirty="0"/>
              <a:t> </a:t>
            </a:r>
            <a:r>
              <a:rPr sz="3300" spc="-10" dirty="0"/>
              <a:t>Graph</a:t>
            </a:r>
          </a:p>
        </p:txBody>
      </p:sp>
      <p:sp>
        <p:nvSpPr>
          <p:cNvPr id="7" name="object 7"/>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33</a:t>
            </a:fld>
            <a:endParaRPr spc="-25" dirty="0"/>
          </a:p>
        </p:txBody>
      </p:sp>
      <p:grpSp>
        <p:nvGrpSpPr>
          <p:cNvPr id="3" name="object 3"/>
          <p:cNvGrpSpPr/>
          <p:nvPr/>
        </p:nvGrpSpPr>
        <p:grpSpPr>
          <a:xfrm>
            <a:off x="457200" y="935419"/>
            <a:ext cx="5676900" cy="5047615"/>
            <a:chOff x="676655" y="1362455"/>
            <a:chExt cx="5676900" cy="5047615"/>
          </a:xfrm>
        </p:grpSpPr>
        <p:pic>
          <p:nvPicPr>
            <p:cNvPr id="4" name="object 4"/>
            <p:cNvPicPr/>
            <p:nvPr/>
          </p:nvPicPr>
          <p:blipFill>
            <a:blip r:embed="rId3" cstate="print"/>
            <a:stretch>
              <a:fillRect/>
            </a:stretch>
          </p:blipFill>
          <p:spPr>
            <a:xfrm>
              <a:off x="914430" y="1666874"/>
              <a:ext cx="4572615" cy="4591050"/>
            </a:xfrm>
            <a:prstGeom prst="rect">
              <a:avLst/>
            </a:prstGeom>
          </p:spPr>
        </p:pic>
        <p:sp>
          <p:nvSpPr>
            <p:cNvPr id="5" name="object 5"/>
            <p:cNvSpPr/>
            <p:nvPr/>
          </p:nvSpPr>
          <p:spPr>
            <a:xfrm>
              <a:off x="681227" y="1367027"/>
              <a:ext cx="5668010" cy="5038725"/>
            </a:xfrm>
            <a:custGeom>
              <a:avLst/>
              <a:gdLst/>
              <a:ahLst/>
              <a:cxnLst/>
              <a:rect l="l" t="t" r="r" b="b"/>
              <a:pathLst>
                <a:path w="5668010" h="5038725">
                  <a:moveTo>
                    <a:pt x="0" y="5038344"/>
                  </a:moveTo>
                  <a:lnTo>
                    <a:pt x="5667756" y="5038344"/>
                  </a:lnTo>
                  <a:lnTo>
                    <a:pt x="5667756" y="0"/>
                  </a:lnTo>
                  <a:lnTo>
                    <a:pt x="0" y="0"/>
                  </a:lnTo>
                  <a:lnTo>
                    <a:pt x="0" y="5038344"/>
                  </a:lnTo>
                  <a:close/>
                </a:path>
              </a:pathLst>
            </a:custGeom>
            <a:ln w="9144">
              <a:solidFill>
                <a:srgbClr val="000000"/>
              </a:solidFill>
            </a:ln>
          </p:spPr>
          <p:txBody>
            <a:bodyPr wrap="square" lIns="0" tIns="0" rIns="0" bIns="0" rtlCol="0"/>
            <a:lstStyle/>
            <a:p>
              <a:endParaRPr/>
            </a:p>
          </p:txBody>
        </p:sp>
      </p:grpSp>
      <p:sp>
        <p:nvSpPr>
          <p:cNvPr id="6" name="object 6"/>
          <p:cNvSpPr txBox="1"/>
          <p:nvPr/>
        </p:nvSpPr>
        <p:spPr>
          <a:xfrm>
            <a:off x="6709029" y="3601973"/>
            <a:ext cx="2021839" cy="513715"/>
          </a:xfrm>
          <a:prstGeom prst="rect">
            <a:avLst/>
          </a:prstGeom>
        </p:spPr>
        <p:txBody>
          <a:bodyPr vert="horz" wrap="square" lIns="0" tIns="12700" rIns="0" bIns="0" rtlCol="0">
            <a:spAutoFit/>
          </a:bodyPr>
          <a:lstStyle/>
          <a:p>
            <a:pPr marL="12700">
              <a:lnSpc>
                <a:spcPct val="100000"/>
              </a:lnSpc>
              <a:spcBef>
                <a:spcPts val="100"/>
              </a:spcBef>
            </a:pPr>
            <a:r>
              <a:rPr sz="3200" b="1" dirty="0">
                <a:latin typeface="Calibri"/>
                <a:cs typeface="Calibri"/>
              </a:rPr>
              <a:t>Where</a:t>
            </a:r>
            <a:r>
              <a:rPr sz="3200" b="1" spc="-40" dirty="0">
                <a:latin typeface="Calibri"/>
                <a:cs typeface="Calibri"/>
              </a:rPr>
              <a:t> </a:t>
            </a:r>
            <a:r>
              <a:rPr sz="3200" b="1" dirty="0">
                <a:latin typeface="Calibri"/>
                <a:cs typeface="Calibri"/>
              </a:rPr>
              <a:t>is</a:t>
            </a:r>
            <a:r>
              <a:rPr sz="3200" b="1" spc="-15" dirty="0">
                <a:latin typeface="Calibri"/>
                <a:cs typeface="Calibri"/>
              </a:rPr>
              <a:t> </a:t>
            </a:r>
            <a:r>
              <a:rPr sz="3200" b="1" spc="-25" dirty="0">
                <a:latin typeface="Calibri"/>
                <a:cs typeface="Calibri"/>
              </a:rPr>
              <a:t>X?</a:t>
            </a:r>
            <a:endParaRPr sz="3200">
              <a:latin typeface="Calibri"/>
              <a:cs typeface="Calibri"/>
            </a:endParaRPr>
          </a:p>
        </p:txBody>
      </p:sp>
      <p:sp>
        <p:nvSpPr>
          <p:cNvPr id="8" name="TextBox 7"/>
          <p:cNvSpPr txBox="1"/>
          <p:nvPr/>
        </p:nvSpPr>
        <p:spPr>
          <a:xfrm>
            <a:off x="2033156" y="6418494"/>
            <a:ext cx="5265154" cy="415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050" dirty="0">
                <a:solidFill>
                  <a:schemeClr val="bg1"/>
                </a:solidFill>
              </a:rPr>
              <a:t>AI/ML Professional Training Program: INNOQUEST COHORT-1</a:t>
            </a:r>
          </a:p>
          <a:p>
            <a:pPr algn="ctr"/>
            <a:r>
              <a:rPr lang="en-US" sz="1050" dirty="0">
                <a:solidFill>
                  <a:schemeClr val="bg1"/>
                </a:solidFill>
              </a:rPr>
              <a:t>Instructor: </a:t>
            </a:r>
            <a:r>
              <a:rPr lang="en-US" sz="1050" dirty="0" smtClean="0">
                <a:solidFill>
                  <a:schemeClr val="bg1"/>
                </a:solidFill>
              </a:rPr>
              <a:t>Salma Asif</a:t>
            </a:r>
            <a:endParaRPr lang="en-US" sz="1050" dirty="0">
              <a:solidFill>
                <a:schemeClr val="bg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1116" y="4408754"/>
            <a:ext cx="2471420" cy="635000"/>
          </a:xfrm>
          <a:prstGeom prst="rect">
            <a:avLst/>
          </a:prstGeom>
        </p:spPr>
        <p:txBody>
          <a:bodyPr vert="horz" wrap="square" lIns="0" tIns="12065" rIns="0" bIns="0" rtlCol="0">
            <a:spAutoFit/>
          </a:bodyPr>
          <a:lstStyle/>
          <a:p>
            <a:pPr marL="12700">
              <a:lnSpc>
                <a:spcPct val="100000"/>
              </a:lnSpc>
              <a:spcBef>
                <a:spcPts val="95"/>
              </a:spcBef>
            </a:pPr>
            <a:r>
              <a:rPr sz="4000" b="1" spc="-25" dirty="0">
                <a:latin typeface="Calibri"/>
                <a:cs typeface="Calibri"/>
              </a:rPr>
              <a:t>AUTOGRAD</a:t>
            </a:r>
            <a:endParaRPr sz="4000">
              <a:latin typeface="Calibri"/>
              <a:cs typeface="Calibri"/>
            </a:endParaRPr>
          </a:p>
        </p:txBody>
      </p:sp>
      <p:sp>
        <p:nvSpPr>
          <p:cNvPr id="3" name="object 3"/>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34</a:t>
            </a:fld>
            <a:endParaRPr spc="-25"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7485" y="461899"/>
            <a:ext cx="2129790" cy="696595"/>
          </a:xfrm>
          <a:prstGeom prst="rect">
            <a:avLst/>
          </a:prstGeom>
        </p:spPr>
        <p:txBody>
          <a:bodyPr vert="horz" wrap="square" lIns="0" tIns="13335" rIns="0" bIns="0" rtlCol="0">
            <a:spAutoFit/>
          </a:bodyPr>
          <a:lstStyle/>
          <a:p>
            <a:pPr marL="12700">
              <a:lnSpc>
                <a:spcPct val="100000"/>
              </a:lnSpc>
              <a:spcBef>
                <a:spcPts val="105"/>
              </a:spcBef>
            </a:pPr>
            <a:r>
              <a:rPr spc="-10" dirty="0"/>
              <a:t>Autograd</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35</a:t>
            </a:fld>
            <a:endParaRPr spc="-25" dirty="0"/>
          </a:p>
        </p:txBody>
      </p:sp>
      <p:sp>
        <p:nvSpPr>
          <p:cNvPr id="3" name="object 3"/>
          <p:cNvSpPr txBox="1"/>
          <p:nvPr/>
        </p:nvSpPr>
        <p:spPr>
          <a:xfrm>
            <a:off x="307340" y="1563751"/>
            <a:ext cx="8463915" cy="4645502"/>
          </a:xfrm>
          <a:prstGeom prst="rect">
            <a:avLst/>
          </a:prstGeom>
        </p:spPr>
        <p:txBody>
          <a:bodyPr vert="horz" wrap="square" lIns="0" tIns="64135" rIns="0" bIns="0" rtlCol="0">
            <a:spAutoFit/>
          </a:bodyPr>
          <a:lstStyle/>
          <a:p>
            <a:pPr marL="355600" marR="866775" indent="-342900" algn="just">
              <a:lnSpc>
                <a:spcPts val="3240"/>
              </a:lnSpc>
              <a:spcBef>
                <a:spcPts val="505"/>
              </a:spcBef>
              <a:buFont typeface="Arial MT"/>
              <a:buChar char="•"/>
              <a:tabLst>
                <a:tab pos="355600" algn="l"/>
              </a:tabLst>
            </a:pPr>
            <a:r>
              <a:rPr sz="2800" dirty="0">
                <a:latin typeface="Calibri"/>
                <a:cs typeface="Calibri"/>
              </a:rPr>
              <a:t>Autograd</a:t>
            </a:r>
            <a:r>
              <a:rPr sz="2800" spc="-95" dirty="0">
                <a:latin typeface="Calibri"/>
                <a:cs typeface="Calibri"/>
              </a:rPr>
              <a:t> </a:t>
            </a:r>
            <a:r>
              <a:rPr sz="2800" dirty="0">
                <a:latin typeface="Calibri"/>
                <a:cs typeface="Calibri"/>
              </a:rPr>
              <a:t>is</a:t>
            </a:r>
            <a:r>
              <a:rPr sz="2800" spc="-95" dirty="0">
                <a:latin typeface="Calibri"/>
                <a:cs typeface="Calibri"/>
              </a:rPr>
              <a:t> </a:t>
            </a:r>
            <a:r>
              <a:rPr sz="2800" spc="-55" dirty="0">
                <a:latin typeface="Calibri"/>
                <a:cs typeface="Calibri"/>
              </a:rPr>
              <a:t>PyTorch’s</a:t>
            </a:r>
            <a:r>
              <a:rPr sz="2800" spc="-70" dirty="0">
                <a:latin typeface="Calibri"/>
                <a:cs typeface="Calibri"/>
              </a:rPr>
              <a:t> </a:t>
            </a:r>
            <a:r>
              <a:rPr sz="2800" dirty="0">
                <a:latin typeface="Calibri"/>
                <a:cs typeface="Calibri"/>
              </a:rPr>
              <a:t>automatic</a:t>
            </a:r>
            <a:r>
              <a:rPr sz="2800" spc="-114" dirty="0">
                <a:latin typeface="Calibri"/>
                <a:cs typeface="Calibri"/>
              </a:rPr>
              <a:t> </a:t>
            </a:r>
            <a:r>
              <a:rPr sz="2800" spc="-10" dirty="0">
                <a:latin typeface="Calibri"/>
                <a:cs typeface="Calibri"/>
              </a:rPr>
              <a:t>differentiation package.</a:t>
            </a:r>
            <a:endParaRPr sz="2800" dirty="0">
              <a:latin typeface="Calibri"/>
              <a:cs typeface="Calibri"/>
            </a:endParaRPr>
          </a:p>
          <a:p>
            <a:pPr marL="355600" marR="395605" indent="-342900" algn="just">
              <a:lnSpc>
                <a:spcPts val="3240"/>
              </a:lnSpc>
              <a:spcBef>
                <a:spcPts val="720"/>
              </a:spcBef>
              <a:buFont typeface="Arial MT"/>
              <a:buChar char="•"/>
              <a:tabLst>
                <a:tab pos="355600" algn="l"/>
              </a:tabLst>
            </a:pPr>
            <a:r>
              <a:rPr sz="2800" dirty="0">
                <a:latin typeface="Calibri"/>
                <a:cs typeface="Calibri"/>
              </a:rPr>
              <a:t>Thanks</a:t>
            </a:r>
            <a:r>
              <a:rPr sz="2800" spc="-50" dirty="0">
                <a:latin typeface="Calibri"/>
                <a:cs typeface="Calibri"/>
              </a:rPr>
              <a:t> </a:t>
            </a:r>
            <a:r>
              <a:rPr sz="2800" dirty="0">
                <a:latin typeface="Calibri"/>
                <a:cs typeface="Calibri"/>
              </a:rPr>
              <a:t>to</a:t>
            </a:r>
            <a:r>
              <a:rPr sz="2800" spc="-55" dirty="0">
                <a:latin typeface="Calibri"/>
                <a:cs typeface="Calibri"/>
              </a:rPr>
              <a:t> </a:t>
            </a:r>
            <a:r>
              <a:rPr sz="2800" dirty="0">
                <a:latin typeface="Calibri"/>
                <a:cs typeface="Calibri"/>
              </a:rPr>
              <a:t>it,</a:t>
            </a:r>
            <a:r>
              <a:rPr sz="2800" spc="-45" dirty="0">
                <a:latin typeface="Calibri"/>
                <a:cs typeface="Calibri"/>
              </a:rPr>
              <a:t> </a:t>
            </a:r>
            <a:r>
              <a:rPr sz="2800" dirty="0">
                <a:latin typeface="Calibri"/>
                <a:cs typeface="Calibri"/>
              </a:rPr>
              <a:t>we</a:t>
            </a:r>
            <a:r>
              <a:rPr sz="2800" spc="-35" dirty="0">
                <a:latin typeface="Calibri"/>
                <a:cs typeface="Calibri"/>
              </a:rPr>
              <a:t> </a:t>
            </a:r>
            <a:r>
              <a:rPr sz="2800" dirty="0">
                <a:latin typeface="Calibri"/>
                <a:cs typeface="Calibri"/>
              </a:rPr>
              <a:t>don’t</a:t>
            </a:r>
            <a:r>
              <a:rPr sz="2800" spc="-40" dirty="0">
                <a:latin typeface="Calibri"/>
                <a:cs typeface="Calibri"/>
              </a:rPr>
              <a:t> </a:t>
            </a:r>
            <a:r>
              <a:rPr sz="2800" dirty="0">
                <a:latin typeface="Calibri"/>
                <a:cs typeface="Calibri"/>
              </a:rPr>
              <a:t>need</a:t>
            </a:r>
            <a:r>
              <a:rPr sz="2800" spc="-50" dirty="0">
                <a:latin typeface="Calibri"/>
                <a:cs typeface="Calibri"/>
              </a:rPr>
              <a:t> </a:t>
            </a:r>
            <a:r>
              <a:rPr sz="2800" dirty="0">
                <a:latin typeface="Calibri"/>
                <a:cs typeface="Calibri"/>
              </a:rPr>
              <a:t>to</a:t>
            </a:r>
            <a:r>
              <a:rPr sz="2800" spc="-50" dirty="0">
                <a:latin typeface="Calibri"/>
                <a:cs typeface="Calibri"/>
              </a:rPr>
              <a:t> </a:t>
            </a:r>
            <a:r>
              <a:rPr sz="2800" dirty="0">
                <a:latin typeface="Calibri"/>
                <a:cs typeface="Calibri"/>
              </a:rPr>
              <a:t>worry</a:t>
            </a:r>
            <a:r>
              <a:rPr sz="2800" spc="-10" dirty="0">
                <a:latin typeface="Calibri"/>
                <a:cs typeface="Calibri"/>
              </a:rPr>
              <a:t> </a:t>
            </a:r>
            <a:r>
              <a:rPr sz="2800" dirty="0">
                <a:latin typeface="Calibri"/>
                <a:cs typeface="Calibri"/>
              </a:rPr>
              <a:t>about</a:t>
            </a:r>
            <a:r>
              <a:rPr sz="2800" spc="-45" dirty="0">
                <a:latin typeface="Calibri"/>
                <a:cs typeface="Calibri"/>
              </a:rPr>
              <a:t> </a:t>
            </a:r>
            <a:r>
              <a:rPr sz="2800" spc="-10" dirty="0">
                <a:latin typeface="Calibri"/>
                <a:cs typeface="Calibri"/>
              </a:rPr>
              <a:t>partial derivatives,</a:t>
            </a:r>
            <a:r>
              <a:rPr sz="2800" spc="-70" dirty="0">
                <a:latin typeface="Calibri"/>
                <a:cs typeface="Calibri"/>
              </a:rPr>
              <a:t> </a:t>
            </a:r>
            <a:r>
              <a:rPr sz="2800" dirty="0">
                <a:latin typeface="Calibri"/>
                <a:cs typeface="Calibri"/>
              </a:rPr>
              <a:t>chain</a:t>
            </a:r>
            <a:r>
              <a:rPr sz="2800" spc="-65" dirty="0">
                <a:latin typeface="Calibri"/>
                <a:cs typeface="Calibri"/>
              </a:rPr>
              <a:t> </a:t>
            </a:r>
            <a:r>
              <a:rPr sz="2800" dirty="0">
                <a:latin typeface="Calibri"/>
                <a:cs typeface="Calibri"/>
              </a:rPr>
              <a:t>rule,</a:t>
            </a:r>
            <a:r>
              <a:rPr sz="2800" spc="-70" dirty="0">
                <a:latin typeface="Calibri"/>
                <a:cs typeface="Calibri"/>
              </a:rPr>
              <a:t> </a:t>
            </a:r>
            <a:r>
              <a:rPr sz="2800" dirty="0">
                <a:latin typeface="Calibri"/>
                <a:cs typeface="Calibri"/>
              </a:rPr>
              <a:t>or</a:t>
            </a:r>
            <a:r>
              <a:rPr sz="2800" spc="-45" dirty="0">
                <a:latin typeface="Calibri"/>
                <a:cs typeface="Calibri"/>
              </a:rPr>
              <a:t> </a:t>
            </a:r>
            <a:r>
              <a:rPr sz="2800" dirty="0">
                <a:latin typeface="Calibri"/>
                <a:cs typeface="Calibri"/>
              </a:rPr>
              <a:t>anything</a:t>
            </a:r>
            <a:r>
              <a:rPr sz="2800" spc="-40" dirty="0">
                <a:latin typeface="Calibri"/>
                <a:cs typeface="Calibri"/>
              </a:rPr>
              <a:t> </a:t>
            </a:r>
            <a:r>
              <a:rPr sz="2800" dirty="0">
                <a:latin typeface="Calibri"/>
                <a:cs typeface="Calibri"/>
              </a:rPr>
              <a:t>like</a:t>
            </a:r>
            <a:r>
              <a:rPr sz="2800" spc="-70" dirty="0">
                <a:latin typeface="Calibri"/>
                <a:cs typeface="Calibri"/>
              </a:rPr>
              <a:t> </a:t>
            </a:r>
            <a:r>
              <a:rPr sz="2800" spc="-25" dirty="0">
                <a:latin typeface="Calibri"/>
                <a:cs typeface="Calibri"/>
              </a:rPr>
              <a:t>it.</a:t>
            </a:r>
            <a:endParaRPr sz="2800" dirty="0">
              <a:latin typeface="Calibri"/>
              <a:cs typeface="Calibri"/>
            </a:endParaRPr>
          </a:p>
          <a:p>
            <a:pPr marL="354965" indent="-342265" algn="just">
              <a:lnSpc>
                <a:spcPct val="100000"/>
              </a:lnSpc>
              <a:spcBef>
                <a:spcPts val="315"/>
              </a:spcBef>
              <a:buFont typeface="Arial MT"/>
              <a:buChar char="•"/>
              <a:tabLst>
                <a:tab pos="354965" algn="l"/>
              </a:tabLst>
            </a:pPr>
            <a:r>
              <a:rPr sz="2800" dirty="0">
                <a:latin typeface="Calibri"/>
                <a:cs typeface="Calibri"/>
              </a:rPr>
              <a:t>Role</a:t>
            </a:r>
            <a:r>
              <a:rPr sz="2800" spc="-75" dirty="0">
                <a:latin typeface="Calibri"/>
                <a:cs typeface="Calibri"/>
              </a:rPr>
              <a:t> </a:t>
            </a:r>
            <a:r>
              <a:rPr sz="2800" dirty="0">
                <a:latin typeface="Calibri"/>
                <a:cs typeface="Calibri"/>
              </a:rPr>
              <a:t>of</a:t>
            </a:r>
            <a:r>
              <a:rPr sz="2800" spc="-60" dirty="0">
                <a:latin typeface="Calibri"/>
                <a:cs typeface="Calibri"/>
              </a:rPr>
              <a:t> </a:t>
            </a:r>
            <a:r>
              <a:rPr sz="2800" dirty="0">
                <a:latin typeface="Calibri"/>
                <a:cs typeface="Calibri"/>
              </a:rPr>
              <a:t>the</a:t>
            </a:r>
            <a:r>
              <a:rPr sz="2800" spc="-85" dirty="0">
                <a:latin typeface="Calibri"/>
                <a:cs typeface="Calibri"/>
              </a:rPr>
              <a:t> </a:t>
            </a:r>
            <a:r>
              <a:rPr sz="2800" b="1" dirty="0">
                <a:solidFill>
                  <a:srgbClr val="FF0000"/>
                </a:solidFill>
                <a:latin typeface="Calibri"/>
                <a:cs typeface="Calibri"/>
              </a:rPr>
              <a:t>backward()</a:t>
            </a:r>
            <a:r>
              <a:rPr sz="2800" b="1" spc="-50" dirty="0">
                <a:solidFill>
                  <a:srgbClr val="FF0000"/>
                </a:solidFill>
                <a:latin typeface="Calibri"/>
                <a:cs typeface="Calibri"/>
              </a:rPr>
              <a:t> </a:t>
            </a:r>
            <a:r>
              <a:rPr sz="2800" spc="-10" dirty="0">
                <a:latin typeface="Calibri"/>
                <a:cs typeface="Calibri"/>
              </a:rPr>
              <a:t>method</a:t>
            </a:r>
            <a:endParaRPr sz="2800" dirty="0">
              <a:latin typeface="Calibri"/>
              <a:cs typeface="Calibri"/>
            </a:endParaRPr>
          </a:p>
          <a:p>
            <a:pPr marL="756285" lvl="1" indent="-286385" algn="just">
              <a:lnSpc>
                <a:spcPts val="2510"/>
              </a:lnSpc>
              <a:spcBef>
                <a:spcPts val="320"/>
              </a:spcBef>
              <a:buFont typeface="Arial MT"/>
              <a:buChar char="–"/>
              <a:tabLst>
                <a:tab pos="756285" algn="l"/>
              </a:tabLst>
            </a:pPr>
            <a:r>
              <a:rPr sz="2800" dirty="0">
                <a:latin typeface="Calibri"/>
                <a:cs typeface="Calibri"/>
              </a:rPr>
              <a:t>It</a:t>
            </a:r>
            <a:r>
              <a:rPr sz="2800" spc="-65" dirty="0">
                <a:latin typeface="Calibri"/>
                <a:cs typeface="Calibri"/>
              </a:rPr>
              <a:t> </a:t>
            </a:r>
            <a:r>
              <a:rPr sz="2800" dirty="0">
                <a:latin typeface="Calibri"/>
                <a:cs typeface="Calibri"/>
              </a:rPr>
              <a:t>will</a:t>
            </a:r>
            <a:r>
              <a:rPr sz="2800" spc="-65" dirty="0">
                <a:latin typeface="Calibri"/>
                <a:cs typeface="Calibri"/>
              </a:rPr>
              <a:t> </a:t>
            </a:r>
            <a:r>
              <a:rPr sz="2800" dirty="0">
                <a:latin typeface="Calibri"/>
                <a:cs typeface="Calibri"/>
              </a:rPr>
              <a:t>compute</a:t>
            </a:r>
            <a:r>
              <a:rPr sz="2800" spc="-40" dirty="0">
                <a:latin typeface="Calibri"/>
                <a:cs typeface="Calibri"/>
              </a:rPr>
              <a:t> </a:t>
            </a:r>
            <a:r>
              <a:rPr sz="2800" spc="-10" dirty="0">
                <a:latin typeface="Calibri"/>
                <a:cs typeface="Calibri"/>
              </a:rPr>
              <a:t>gradients</a:t>
            </a:r>
            <a:r>
              <a:rPr sz="2800" spc="-55" dirty="0">
                <a:latin typeface="Calibri"/>
                <a:cs typeface="Calibri"/>
              </a:rPr>
              <a:t> </a:t>
            </a:r>
            <a:r>
              <a:rPr sz="2800" dirty="0">
                <a:latin typeface="Calibri"/>
                <a:cs typeface="Calibri"/>
              </a:rPr>
              <a:t>for</a:t>
            </a:r>
            <a:r>
              <a:rPr sz="2800" spc="-60" dirty="0">
                <a:latin typeface="Calibri"/>
                <a:cs typeface="Calibri"/>
              </a:rPr>
              <a:t> </a:t>
            </a:r>
            <a:r>
              <a:rPr sz="2800" dirty="0">
                <a:latin typeface="Calibri"/>
                <a:cs typeface="Calibri"/>
              </a:rPr>
              <a:t>all</a:t>
            </a:r>
            <a:r>
              <a:rPr sz="2800" spc="-60" dirty="0">
                <a:latin typeface="Calibri"/>
                <a:cs typeface="Calibri"/>
              </a:rPr>
              <a:t> </a:t>
            </a:r>
            <a:r>
              <a:rPr sz="2800" dirty="0">
                <a:latin typeface="Calibri"/>
                <a:cs typeface="Calibri"/>
              </a:rPr>
              <a:t>(requiring</a:t>
            </a:r>
            <a:r>
              <a:rPr sz="2800" spc="-75" dirty="0">
                <a:latin typeface="Calibri"/>
                <a:cs typeface="Calibri"/>
              </a:rPr>
              <a:t> </a:t>
            </a:r>
            <a:r>
              <a:rPr sz="2800" dirty="0">
                <a:latin typeface="Calibri"/>
                <a:cs typeface="Calibri"/>
              </a:rPr>
              <a:t>gradient)</a:t>
            </a:r>
            <a:r>
              <a:rPr sz="2800" spc="-55" dirty="0">
                <a:latin typeface="Calibri"/>
                <a:cs typeface="Calibri"/>
              </a:rPr>
              <a:t> </a:t>
            </a:r>
            <a:r>
              <a:rPr sz="2800" dirty="0">
                <a:latin typeface="Calibri"/>
                <a:cs typeface="Calibri"/>
              </a:rPr>
              <a:t>tensors</a:t>
            </a:r>
            <a:r>
              <a:rPr sz="2800" spc="-50" dirty="0">
                <a:latin typeface="Calibri"/>
                <a:cs typeface="Calibri"/>
              </a:rPr>
              <a:t> </a:t>
            </a:r>
            <a:r>
              <a:rPr sz="2800" spc="-10" dirty="0">
                <a:latin typeface="Calibri"/>
                <a:cs typeface="Calibri"/>
              </a:rPr>
              <a:t>involved</a:t>
            </a:r>
            <a:endParaRPr sz="2800" dirty="0">
              <a:latin typeface="Calibri"/>
              <a:cs typeface="Calibri"/>
            </a:endParaRPr>
          </a:p>
          <a:p>
            <a:pPr marL="756285" algn="just">
              <a:lnSpc>
                <a:spcPts val="2510"/>
              </a:lnSpc>
            </a:pPr>
            <a:r>
              <a:rPr sz="2800" dirty="0">
                <a:latin typeface="Calibri"/>
                <a:cs typeface="Calibri"/>
              </a:rPr>
              <a:t>in</a:t>
            </a:r>
            <a:r>
              <a:rPr sz="2800" spc="-35" dirty="0">
                <a:latin typeface="Calibri"/>
                <a:cs typeface="Calibri"/>
              </a:rPr>
              <a:t> </a:t>
            </a:r>
            <a:r>
              <a:rPr sz="2800" dirty="0">
                <a:latin typeface="Calibri"/>
                <a:cs typeface="Calibri"/>
              </a:rPr>
              <a:t>the</a:t>
            </a:r>
            <a:r>
              <a:rPr sz="2800" spc="-15" dirty="0">
                <a:latin typeface="Calibri"/>
                <a:cs typeface="Calibri"/>
              </a:rPr>
              <a:t> </a:t>
            </a:r>
            <a:r>
              <a:rPr sz="2800" spc="-10" dirty="0">
                <a:latin typeface="Calibri"/>
                <a:cs typeface="Calibri"/>
              </a:rPr>
              <a:t>computation</a:t>
            </a:r>
            <a:r>
              <a:rPr sz="2800" spc="-25" dirty="0">
                <a:latin typeface="Calibri"/>
                <a:cs typeface="Calibri"/>
              </a:rPr>
              <a:t> </a:t>
            </a:r>
            <a:r>
              <a:rPr sz="2800" dirty="0">
                <a:latin typeface="Calibri"/>
                <a:cs typeface="Calibri"/>
              </a:rPr>
              <a:t>of</a:t>
            </a:r>
            <a:r>
              <a:rPr sz="2800" spc="-25" dirty="0">
                <a:latin typeface="Calibri"/>
                <a:cs typeface="Calibri"/>
              </a:rPr>
              <a:t> </a:t>
            </a:r>
            <a:r>
              <a:rPr sz="2800" dirty="0">
                <a:latin typeface="Calibri"/>
                <a:cs typeface="Calibri"/>
              </a:rPr>
              <a:t>a</a:t>
            </a:r>
            <a:r>
              <a:rPr sz="2800" spc="-35" dirty="0">
                <a:latin typeface="Calibri"/>
                <a:cs typeface="Calibri"/>
              </a:rPr>
              <a:t> </a:t>
            </a:r>
            <a:r>
              <a:rPr sz="2800" dirty="0">
                <a:latin typeface="Calibri"/>
                <a:cs typeface="Calibri"/>
              </a:rPr>
              <a:t>given</a:t>
            </a:r>
            <a:r>
              <a:rPr sz="2800" spc="-10" dirty="0">
                <a:latin typeface="Calibri"/>
                <a:cs typeface="Calibri"/>
              </a:rPr>
              <a:t> variable</a:t>
            </a:r>
            <a:endParaRPr sz="2800" dirty="0">
              <a:latin typeface="Calibri"/>
              <a:cs typeface="Calibri"/>
            </a:endParaRPr>
          </a:p>
          <a:p>
            <a:pPr marL="355600" marR="189865" indent="-342900" algn="just">
              <a:lnSpc>
                <a:spcPts val="3240"/>
              </a:lnSpc>
              <a:spcBef>
                <a:spcPts val="715"/>
              </a:spcBef>
              <a:buFont typeface="Arial MT"/>
              <a:buChar char="•"/>
              <a:tabLst>
                <a:tab pos="355600" algn="l"/>
              </a:tabLst>
            </a:pPr>
            <a:r>
              <a:rPr sz="2800" dirty="0">
                <a:latin typeface="Calibri"/>
                <a:cs typeface="Calibri"/>
              </a:rPr>
              <a:t>Do</a:t>
            </a:r>
            <a:r>
              <a:rPr sz="2800" spc="-75" dirty="0">
                <a:latin typeface="Calibri"/>
                <a:cs typeface="Calibri"/>
              </a:rPr>
              <a:t> </a:t>
            </a:r>
            <a:r>
              <a:rPr sz="2800" dirty="0">
                <a:latin typeface="Calibri"/>
                <a:cs typeface="Calibri"/>
              </a:rPr>
              <a:t>you</a:t>
            </a:r>
            <a:r>
              <a:rPr sz="2800" spc="-80" dirty="0">
                <a:latin typeface="Calibri"/>
                <a:cs typeface="Calibri"/>
              </a:rPr>
              <a:t> </a:t>
            </a:r>
            <a:r>
              <a:rPr sz="2800" dirty="0">
                <a:latin typeface="Calibri"/>
                <a:cs typeface="Calibri"/>
              </a:rPr>
              <a:t>remember</a:t>
            </a:r>
            <a:r>
              <a:rPr sz="2800" spc="-85" dirty="0">
                <a:latin typeface="Calibri"/>
                <a:cs typeface="Calibri"/>
              </a:rPr>
              <a:t> </a:t>
            </a:r>
            <a:r>
              <a:rPr sz="2800" dirty="0">
                <a:latin typeface="Calibri"/>
                <a:cs typeface="Calibri"/>
              </a:rPr>
              <a:t>the</a:t>
            </a:r>
            <a:r>
              <a:rPr sz="2800" spc="-85" dirty="0">
                <a:latin typeface="Calibri"/>
                <a:cs typeface="Calibri"/>
              </a:rPr>
              <a:t> </a:t>
            </a:r>
            <a:r>
              <a:rPr sz="2800" b="1" dirty="0">
                <a:solidFill>
                  <a:srgbClr val="0000FF"/>
                </a:solidFill>
                <a:latin typeface="Calibri"/>
                <a:cs typeface="Calibri"/>
              </a:rPr>
              <a:t>starting</a:t>
            </a:r>
            <a:r>
              <a:rPr sz="2800" b="1" spc="-90" dirty="0">
                <a:solidFill>
                  <a:srgbClr val="0000FF"/>
                </a:solidFill>
                <a:latin typeface="Calibri"/>
                <a:cs typeface="Calibri"/>
              </a:rPr>
              <a:t> </a:t>
            </a:r>
            <a:r>
              <a:rPr sz="2800" b="1" dirty="0">
                <a:solidFill>
                  <a:srgbClr val="0000FF"/>
                </a:solidFill>
                <a:latin typeface="Calibri"/>
                <a:cs typeface="Calibri"/>
              </a:rPr>
              <a:t>point</a:t>
            </a:r>
            <a:r>
              <a:rPr sz="2800" b="1" spc="-70" dirty="0">
                <a:solidFill>
                  <a:srgbClr val="0000FF"/>
                </a:solidFill>
                <a:latin typeface="Calibri"/>
                <a:cs typeface="Calibri"/>
              </a:rPr>
              <a:t> </a:t>
            </a:r>
            <a:r>
              <a:rPr sz="2800" dirty="0">
                <a:latin typeface="Calibri"/>
                <a:cs typeface="Calibri"/>
              </a:rPr>
              <a:t>for</a:t>
            </a:r>
            <a:r>
              <a:rPr sz="2800" spc="-75" dirty="0">
                <a:latin typeface="Calibri"/>
                <a:cs typeface="Calibri"/>
              </a:rPr>
              <a:t> </a:t>
            </a:r>
            <a:r>
              <a:rPr sz="2800" spc="-10" dirty="0">
                <a:latin typeface="Calibri"/>
                <a:cs typeface="Calibri"/>
              </a:rPr>
              <a:t>computing </a:t>
            </a:r>
            <a:r>
              <a:rPr sz="2800" dirty="0">
                <a:latin typeface="Calibri"/>
                <a:cs typeface="Calibri"/>
              </a:rPr>
              <a:t>the</a:t>
            </a:r>
            <a:r>
              <a:rPr sz="2800" spc="-10" dirty="0">
                <a:latin typeface="Calibri"/>
                <a:cs typeface="Calibri"/>
              </a:rPr>
              <a:t> gradients?</a:t>
            </a:r>
            <a:endParaRPr sz="2800" dirty="0">
              <a:latin typeface="Calibri"/>
              <a:cs typeface="Calibri"/>
            </a:endParaRPr>
          </a:p>
          <a:p>
            <a:pPr marL="756285" lvl="1" indent="-286385" algn="just">
              <a:lnSpc>
                <a:spcPct val="100000"/>
              </a:lnSpc>
              <a:spcBef>
                <a:spcPts val="290"/>
              </a:spcBef>
              <a:buFont typeface="Arial MT"/>
              <a:buChar char="–"/>
              <a:tabLst>
                <a:tab pos="756285" algn="l"/>
              </a:tabLst>
            </a:pPr>
            <a:r>
              <a:rPr sz="2800" b="1" i="1" spc="-10" dirty="0">
                <a:solidFill>
                  <a:srgbClr val="6F2F9F"/>
                </a:solidFill>
                <a:latin typeface="Calibri"/>
                <a:cs typeface="Calibri"/>
              </a:rPr>
              <a:t>loss.backward()</a:t>
            </a:r>
            <a:endParaRPr sz="2800" dirty="0">
              <a:latin typeface="Calibri"/>
              <a:cs typeface="Calibri"/>
            </a:endParaRPr>
          </a:p>
        </p:txBody>
      </p:sp>
      <p:sp>
        <p:nvSpPr>
          <p:cNvPr id="5" name="TextBox 4"/>
          <p:cNvSpPr txBox="1"/>
          <p:nvPr/>
        </p:nvSpPr>
        <p:spPr>
          <a:xfrm>
            <a:off x="2033156" y="6418494"/>
            <a:ext cx="5265154" cy="415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050" dirty="0">
                <a:solidFill>
                  <a:schemeClr val="bg1"/>
                </a:solidFill>
              </a:rPr>
              <a:t>AI/ML Professional Training Program: INNOQUEST COHORT-1</a:t>
            </a:r>
          </a:p>
          <a:p>
            <a:pPr algn="ctr"/>
            <a:r>
              <a:rPr lang="en-US" sz="1050" dirty="0">
                <a:solidFill>
                  <a:schemeClr val="bg1"/>
                </a:solidFill>
              </a:rPr>
              <a:t>Instructor: </a:t>
            </a:r>
            <a:r>
              <a:rPr lang="en-US" sz="1050" dirty="0" smtClean="0">
                <a:solidFill>
                  <a:schemeClr val="bg1"/>
                </a:solidFill>
              </a:rPr>
              <a:t>Salma Asif</a:t>
            </a:r>
            <a:endParaRPr lang="en-US" sz="1050" dirty="0">
              <a:solidFill>
                <a:schemeClr val="bg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253994"/>
            <a:ext cx="7886700" cy="952568"/>
          </a:xfrm>
          <a:prstGeom prst="rect">
            <a:avLst/>
          </a:prstGeom>
        </p:spPr>
        <p:txBody>
          <a:bodyPr vert="horz" wrap="square" lIns="0" tIns="440436" rIns="0" bIns="0" rtlCol="0">
            <a:spAutoFit/>
          </a:bodyPr>
          <a:lstStyle/>
          <a:p>
            <a:pPr marL="1870075">
              <a:lnSpc>
                <a:spcPct val="100000"/>
              </a:lnSpc>
              <a:spcBef>
                <a:spcPts val="105"/>
              </a:spcBef>
            </a:pPr>
            <a:r>
              <a:rPr spc="-10" dirty="0"/>
              <a:t>Autograd</a:t>
            </a:r>
            <a:r>
              <a:rPr spc="-125" dirty="0"/>
              <a:t> </a:t>
            </a:r>
            <a:r>
              <a:rPr dirty="0"/>
              <a:t>in</a:t>
            </a:r>
            <a:r>
              <a:rPr spc="-130" dirty="0"/>
              <a:t> </a:t>
            </a:r>
            <a:r>
              <a:rPr spc="-10" dirty="0"/>
              <a:t>Action</a:t>
            </a:r>
          </a:p>
        </p:txBody>
      </p:sp>
      <p:sp>
        <p:nvSpPr>
          <p:cNvPr id="18" name="object 18"/>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36</a:t>
            </a:fld>
            <a:endParaRPr spc="-25" dirty="0"/>
          </a:p>
        </p:txBody>
      </p:sp>
      <p:grpSp>
        <p:nvGrpSpPr>
          <p:cNvPr id="3" name="object 3"/>
          <p:cNvGrpSpPr/>
          <p:nvPr/>
        </p:nvGrpSpPr>
        <p:grpSpPr>
          <a:xfrm>
            <a:off x="356615" y="1380836"/>
            <a:ext cx="4581525" cy="628015"/>
            <a:chOff x="352043" y="1133855"/>
            <a:chExt cx="4581525" cy="628015"/>
          </a:xfrm>
        </p:grpSpPr>
        <p:pic>
          <p:nvPicPr>
            <p:cNvPr id="4" name="object 4"/>
            <p:cNvPicPr/>
            <p:nvPr/>
          </p:nvPicPr>
          <p:blipFill>
            <a:blip r:embed="rId2" cstate="print"/>
            <a:stretch>
              <a:fillRect/>
            </a:stretch>
          </p:blipFill>
          <p:spPr>
            <a:xfrm>
              <a:off x="361187" y="1142999"/>
              <a:ext cx="4562856" cy="609600"/>
            </a:xfrm>
            <a:prstGeom prst="rect">
              <a:avLst/>
            </a:prstGeom>
          </p:spPr>
        </p:pic>
        <p:sp>
          <p:nvSpPr>
            <p:cNvPr id="5" name="object 5"/>
            <p:cNvSpPr/>
            <p:nvPr/>
          </p:nvSpPr>
          <p:spPr>
            <a:xfrm>
              <a:off x="356615" y="1138427"/>
              <a:ext cx="4572000" cy="619125"/>
            </a:xfrm>
            <a:custGeom>
              <a:avLst/>
              <a:gdLst/>
              <a:ahLst/>
              <a:cxnLst/>
              <a:rect l="l" t="t" r="r" b="b"/>
              <a:pathLst>
                <a:path w="4572000" h="619125">
                  <a:moveTo>
                    <a:pt x="0" y="618744"/>
                  </a:moveTo>
                  <a:lnTo>
                    <a:pt x="4572000" y="618744"/>
                  </a:lnTo>
                  <a:lnTo>
                    <a:pt x="4572000" y="0"/>
                  </a:lnTo>
                  <a:lnTo>
                    <a:pt x="0" y="0"/>
                  </a:lnTo>
                  <a:lnTo>
                    <a:pt x="0" y="618744"/>
                  </a:lnTo>
                  <a:close/>
                </a:path>
              </a:pathLst>
            </a:custGeom>
            <a:ln w="9144">
              <a:solidFill>
                <a:srgbClr val="000000"/>
              </a:solidFill>
            </a:ln>
          </p:spPr>
          <p:txBody>
            <a:bodyPr wrap="square" lIns="0" tIns="0" rIns="0" bIns="0" rtlCol="0"/>
            <a:lstStyle/>
            <a:p>
              <a:endParaRPr/>
            </a:p>
          </p:txBody>
        </p:sp>
      </p:grpSp>
      <p:grpSp>
        <p:nvGrpSpPr>
          <p:cNvPr id="6" name="object 6"/>
          <p:cNvGrpSpPr/>
          <p:nvPr/>
        </p:nvGrpSpPr>
        <p:grpSpPr>
          <a:xfrm>
            <a:off x="352043" y="2005583"/>
            <a:ext cx="4810125" cy="437515"/>
            <a:chOff x="352043" y="2005583"/>
            <a:chExt cx="4810125" cy="437515"/>
          </a:xfrm>
        </p:grpSpPr>
        <p:pic>
          <p:nvPicPr>
            <p:cNvPr id="7" name="object 7"/>
            <p:cNvPicPr/>
            <p:nvPr/>
          </p:nvPicPr>
          <p:blipFill>
            <a:blip r:embed="rId3" cstate="print"/>
            <a:stretch>
              <a:fillRect/>
            </a:stretch>
          </p:blipFill>
          <p:spPr>
            <a:xfrm>
              <a:off x="361187" y="2014727"/>
              <a:ext cx="4791456" cy="419100"/>
            </a:xfrm>
            <a:prstGeom prst="rect">
              <a:avLst/>
            </a:prstGeom>
          </p:spPr>
        </p:pic>
        <p:sp>
          <p:nvSpPr>
            <p:cNvPr id="8" name="object 8"/>
            <p:cNvSpPr/>
            <p:nvPr/>
          </p:nvSpPr>
          <p:spPr>
            <a:xfrm>
              <a:off x="356615" y="2010155"/>
              <a:ext cx="4800600" cy="428625"/>
            </a:xfrm>
            <a:custGeom>
              <a:avLst/>
              <a:gdLst/>
              <a:ahLst/>
              <a:cxnLst/>
              <a:rect l="l" t="t" r="r" b="b"/>
              <a:pathLst>
                <a:path w="4800600" h="428625">
                  <a:moveTo>
                    <a:pt x="0" y="428244"/>
                  </a:moveTo>
                  <a:lnTo>
                    <a:pt x="4800600" y="428244"/>
                  </a:lnTo>
                  <a:lnTo>
                    <a:pt x="4800600" y="0"/>
                  </a:lnTo>
                  <a:lnTo>
                    <a:pt x="0" y="0"/>
                  </a:lnTo>
                  <a:lnTo>
                    <a:pt x="0" y="428244"/>
                  </a:lnTo>
                  <a:close/>
                </a:path>
              </a:pathLst>
            </a:custGeom>
            <a:ln w="9144">
              <a:solidFill>
                <a:srgbClr val="000000"/>
              </a:solidFill>
            </a:ln>
          </p:spPr>
          <p:txBody>
            <a:bodyPr wrap="square" lIns="0" tIns="0" rIns="0" bIns="0" rtlCol="0"/>
            <a:lstStyle/>
            <a:p>
              <a:endParaRPr/>
            </a:p>
          </p:txBody>
        </p:sp>
      </p:grpSp>
      <p:grpSp>
        <p:nvGrpSpPr>
          <p:cNvPr id="9" name="object 9"/>
          <p:cNvGrpSpPr/>
          <p:nvPr/>
        </p:nvGrpSpPr>
        <p:grpSpPr>
          <a:xfrm>
            <a:off x="352043" y="2645664"/>
            <a:ext cx="6193790" cy="1348740"/>
            <a:chOff x="352043" y="2645664"/>
            <a:chExt cx="6193790" cy="1348740"/>
          </a:xfrm>
        </p:grpSpPr>
        <p:pic>
          <p:nvPicPr>
            <p:cNvPr id="10" name="object 10"/>
            <p:cNvPicPr/>
            <p:nvPr/>
          </p:nvPicPr>
          <p:blipFill>
            <a:blip r:embed="rId4" cstate="print"/>
            <a:stretch>
              <a:fillRect/>
            </a:stretch>
          </p:blipFill>
          <p:spPr>
            <a:xfrm>
              <a:off x="361187" y="2654808"/>
              <a:ext cx="3982212" cy="505968"/>
            </a:xfrm>
            <a:prstGeom prst="rect">
              <a:avLst/>
            </a:prstGeom>
          </p:spPr>
        </p:pic>
        <p:sp>
          <p:nvSpPr>
            <p:cNvPr id="11" name="object 11"/>
            <p:cNvSpPr/>
            <p:nvPr/>
          </p:nvSpPr>
          <p:spPr>
            <a:xfrm>
              <a:off x="356615" y="2650236"/>
              <a:ext cx="3991610" cy="515620"/>
            </a:xfrm>
            <a:custGeom>
              <a:avLst/>
              <a:gdLst/>
              <a:ahLst/>
              <a:cxnLst/>
              <a:rect l="l" t="t" r="r" b="b"/>
              <a:pathLst>
                <a:path w="3991610" h="515619">
                  <a:moveTo>
                    <a:pt x="0" y="515112"/>
                  </a:moveTo>
                  <a:lnTo>
                    <a:pt x="3991355" y="515112"/>
                  </a:lnTo>
                  <a:lnTo>
                    <a:pt x="3991355" y="0"/>
                  </a:lnTo>
                  <a:lnTo>
                    <a:pt x="0" y="0"/>
                  </a:lnTo>
                  <a:lnTo>
                    <a:pt x="0" y="515112"/>
                  </a:lnTo>
                  <a:close/>
                </a:path>
              </a:pathLst>
            </a:custGeom>
            <a:ln w="9144">
              <a:solidFill>
                <a:srgbClr val="000000"/>
              </a:solidFill>
            </a:ln>
          </p:spPr>
          <p:txBody>
            <a:bodyPr wrap="square" lIns="0" tIns="0" rIns="0" bIns="0" rtlCol="0"/>
            <a:lstStyle/>
            <a:p>
              <a:endParaRPr/>
            </a:p>
          </p:txBody>
        </p:sp>
        <p:pic>
          <p:nvPicPr>
            <p:cNvPr id="12" name="object 12"/>
            <p:cNvPicPr/>
            <p:nvPr/>
          </p:nvPicPr>
          <p:blipFill>
            <a:blip r:embed="rId5" cstate="print"/>
            <a:stretch>
              <a:fillRect/>
            </a:stretch>
          </p:blipFill>
          <p:spPr>
            <a:xfrm>
              <a:off x="361187" y="3203448"/>
              <a:ext cx="6175248" cy="781812"/>
            </a:xfrm>
            <a:prstGeom prst="rect">
              <a:avLst/>
            </a:prstGeom>
          </p:spPr>
        </p:pic>
        <p:sp>
          <p:nvSpPr>
            <p:cNvPr id="13" name="object 13"/>
            <p:cNvSpPr/>
            <p:nvPr/>
          </p:nvSpPr>
          <p:spPr>
            <a:xfrm>
              <a:off x="356615" y="3198876"/>
              <a:ext cx="6184900" cy="791210"/>
            </a:xfrm>
            <a:custGeom>
              <a:avLst/>
              <a:gdLst/>
              <a:ahLst/>
              <a:cxnLst/>
              <a:rect l="l" t="t" r="r" b="b"/>
              <a:pathLst>
                <a:path w="6184900" h="791210">
                  <a:moveTo>
                    <a:pt x="0" y="790956"/>
                  </a:moveTo>
                  <a:lnTo>
                    <a:pt x="6184392" y="790956"/>
                  </a:lnTo>
                  <a:lnTo>
                    <a:pt x="6184392" y="0"/>
                  </a:lnTo>
                  <a:lnTo>
                    <a:pt x="0" y="0"/>
                  </a:lnTo>
                  <a:lnTo>
                    <a:pt x="0" y="790956"/>
                  </a:lnTo>
                  <a:close/>
                </a:path>
              </a:pathLst>
            </a:custGeom>
            <a:ln w="9144">
              <a:solidFill>
                <a:srgbClr val="000000"/>
              </a:solidFill>
            </a:ln>
          </p:spPr>
          <p:txBody>
            <a:bodyPr wrap="square" lIns="0" tIns="0" rIns="0" bIns="0" rtlCol="0"/>
            <a:lstStyle/>
            <a:p>
              <a:endParaRPr/>
            </a:p>
          </p:txBody>
        </p:sp>
      </p:grpSp>
      <p:grpSp>
        <p:nvGrpSpPr>
          <p:cNvPr id="14" name="object 14"/>
          <p:cNvGrpSpPr/>
          <p:nvPr/>
        </p:nvGrpSpPr>
        <p:grpSpPr>
          <a:xfrm>
            <a:off x="352043" y="4105655"/>
            <a:ext cx="2315210" cy="466725"/>
            <a:chOff x="352043" y="4105655"/>
            <a:chExt cx="2315210" cy="466725"/>
          </a:xfrm>
        </p:grpSpPr>
        <p:pic>
          <p:nvPicPr>
            <p:cNvPr id="15" name="object 15"/>
            <p:cNvPicPr/>
            <p:nvPr/>
          </p:nvPicPr>
          <p:blipFill>
            <a:blip r:embed="rId6" cstate="print"/>
            <a:stretch>
              <a:fillRect/>
            </a:stretch>
          </p:blipFill>
          <p:spPr>
            <a:xfrm>
              <a:off x="361187" y="4114799"/>
              <a:ext cx="2296668" cy="448056"/>
            </a:xfrm>
            <a:prstGeom prst="rect">
              <a:avLst/>
            </a:prstGeom>
          </p:spPr>
        </p:pic>
        <p:sp>
          <p:nvSpPr>
            <p:cNvPr id="16" name="object 16"/>
            <p:cNvSpPr/>
            <p:nvPr/>
          </p:nvSpPr>
          <p:spPr>
            <a:xfrm>
              <a:off x="356615" y="4110227"/>
              <a:ext cx="2306320" cy="457200"/>
            </a:xfrm>
            <a:custGeom>
              <a:avLst/>
              <a:gdLst/>
              <a:ahLst/>
              <a:cxnLst/>
              <a:rect l="l" t="t" r="r" b="b"/>
              <a:pathLst>
                <a:path w="2306320" h="457200">
                  <a:moveTo>
                    <a:pt x="0" y="457200"/>
                  </a:moveTo>
                  <a:lnTo>
                    <a:pt x="2305812" y="457200"/>
                  </a:lnTo>
                  <a:lnTo>
                    <a:pt x="2305812" y="0"/>
                  </a:lnTo>
                  <a:lnTo>
                    <a:pt x="0" y="0"/>
                  </a:lnTo>
                  <a:lnTo>
                    <a:pt x="0" y="457200"/>
                  </a:lnTo>
                  <a:close/>
                </a:path>
              </a:pathLst>
            </a:custGeom>
            <a:ln w="9144">
              <a:solidFill>
                <a:srgbClr val="000000"/>
              </a:solidFill>
            </a:ln>
          </p:spPr>
          <p:txBody>
            <a:bodyPr wrap="square" lIns="0" tIns="0" rIns="0" bIns="0" rtlCol="0"/>
            <a:lstStyle/>
            <a:p>
              <a:endParaRPr/>
            </a:p>
          </p:txBody>
        </p:sp>
      </p:grpSp>
      <p:sp>
        <p:nvSpPr>
          <p:cNvPr id="17" name="object 17"/>
          <p:cNvSpPr txBox="1"/>
          <p:nvPr/>
        </p:nvSpPr>
        <p:spPr>
          <a:xfrm>
            <a:off x="431393" y="4679137"/>
            <a:ext cx="8448675" cy="878840"/>
          </a:xfrm>
          <a:prstGeom prst="rect">
            <a:avLst/>
          </a:prstGeom>
        </p:spPr>
        <p:txBody>
          <a:bodyPr vert="horz" wrap="square" lIns="0" tIns="12065" rIns="0" bIns="0" rtlCol="0">
            <a:spAutoFit/>
          </a:bodyPr>
          <a:lstStyle/>
          <a:p>
            <a:pPr marL="12700" marR="5080">
              <a:lnSpc>
                <a:spcPct val="100000"/>
              </a:lnSpc>
              <a:spcBef>
                <a:spcPts val="95"/>
              </a:spcBef>
            </a:pPr>
            <a:r>
              <a:rPr sz="2800" b="1" dirty="0">
                <a:latin typeface="Calibri"/>
                <a:cs typeface="Calibri"/>
              </a:rPr>
              <a:t>Which</a:t>
            </a:r>
            <a:r>
              <a:rPr sz="2800" b="1" spc="-50" dirty="0">
                <a:latin typeface="Calibri"/>
                <a:cs typeface="Calibri"/>
              </a:rPr>
              <a:t> </a:t>
            </a:r>
            <a:r>
              <a:rPr sz="2800" b="1" dirty="0">
                <a:latin typeface="Calibri"/>
                <a:cs typeface="Calibri"/>
              </a:rPr>
              <a:t>tensors</a:t>
            </a:r>
            <a:r>
              <a:rPr sz="2800" b="1" spc="-50" dirty="0">
                <a:latin typeface="Calibri"/>
                <a:cs typeface="Calibri"/>
              </a:rPr>
              <a:t> </a:t>
            </a:r>
            <a:r>
              <a:rPr sz="2800" b="1" dirty="0">
                <a:latin typeface="Calibri"/>
                <a:cs typeface="Calibri"/>
              </a:rPr>
              <a:t>are</a:t>
            </a:r>
            <a:r>
              <a:rPr sz="2800" b="1" spc="-40" dirty="0">
                <a:latin typeface="Calibri"/>
                <a:cs typeface="Calibri"/>
              </a:rPr>
              <a:t> </a:t>
            </a:r>
            <a:r>
              <a:rPr sz="2800" b="1" dirty="0">
                <a:latin typeface="Calibri"/>
                <a:cs typeface="Calibri"/>
              </a:rPr>
              <a:t>going</a:t>
            </a:r>
            <a:r>
              <a:rPr sz="2800" b="1" spc="-60" dirty="0">
                <a:latin typeface="Calibri"/>
                <a:cs typeface="Calibri"/>
              </a:rPr>
              <a:t> </a:t>
            </a:r>
            <a:r>
              <a:rPr sz="2800" b="1" dirty="0">
                <a:latin typeface="Calibri"/>
                <a:cs typeface="Calibri"/>
              </a:rPr>
              <a:t>to</a:t>
            </a:r>
            <a:r>
              <a:rPr sz="2800" b="1" spc="-60" dirty="0">
                <a:latin typeface="Calibri"/>
                <a:cs typeface="Calibri"/>
              </a:rPr>
              <a:t> </a:t>
            </a:r>
            <a:r>
              <a:rPr sz="2800" b="1" dirty="0">
                <a:latin typeface="Calibri"/>
                <a:cs typeface="Calibri"/>
              </a:rPr>
              <a:t>be</a:t>
            </a:r>
            <a:r>
              <a:rPr sz="2800" b="1" spc="-65" dirty="0">
                <a:latin typeface="Calibri"/>
                <a:cs typeface="Calibri"/>
              </a:rPr>
              <a:t> </a:t>
            </a:r>
            <a:r>
              <a:rPr sz="2800" b="1" dirty="0">
                <a:latin typeface="Calibri"/>
                <a:cs typeface="Calibri"/>
              </a:rPr>
              <a:t>handled</a:t>
            </a:r>
            <a:r>
              <a:rPr sz="2800" b="1" spc="-40" dirty="0">
                <a:latin typeface="Calibri"/>
                <a:cs typeface="Calibri"/>
              </a:rPr>
              <a:t> </a:t>
            </a:r>
            <a:r>
              <a:rPr sz="2800" b="1" dirty="0">
                <a:latin typeface="Calibri"/>
                <a:cs typeface="Calibri"/>
              </a:rPr>
              <a:t>by</a:t>
            </a:r>
            <a:r>
              <a:rPr sz="2800" b="1" spc="-60" dirty="0">
                <a:latin typeface="Calibri"/>
                <a:cs typeface="Calibri"/>
              </a:rPr>
              <a:t> </a:t>
            </a:r>
            <a:r>
              <a:rPr sz="2800" b="1" dirty="0">
                <a:latin typeface="Calibri"/>
                <a:cs typeface="Calibri"/>
              </a:rPr>
              <a:t>the</a:t>
            </a:r>
            <a:r>
              <a:rPr sz="2800" b="1" spc="-65" dirty="0">
                <a:latin typeface="Calibri"/>
                <a:cs typeface="Calibri"/>
              </a:rPr>
              <a:t> </a:t>
            </a:r>
            <a:r>
              <a:rPr sz="2800" b="1" spc="-10" dirty="0">
                <a:latin typeface="Calibri"/>
                <a:cs typeface="Calibri"/>
              </a:rPr>
              <a:t>backward() </a:t>
            </a:r>
            <a:r>
              <a:rPr sz="2800" b="1" dirty="0">
                <a:latin typeface="Calibri"/>
                <a:cs typeface="Calibri"/>
              </a:rPr>
              <a:t>method</a:t>
            </a:r>
            <a:r>
              <a:rPr sz="2800" b="1" spc="-75" dirty="0">
                <a:latin typeface="Calibri"/>
                <a:cs typeface="Calibri"/>
              </a:rPr>
              <a:t> </a:t>
            </a:r>
            <a:r>
              <a:rPr sz="2800" b="1" dirty="0">
                <a:latin typeface="Calibri"/>
                <a:cs typeface="Calibri"/>
              </a:rPr>
              <a:t>applied</a:t>
            </a:r>
            <a:r>
              <a:rPr sz="2800" b="1" spc="-55" dirty="0">
                <a:latin typeface="Calibri"/>
                <a:cs typeface="Calibri"/>
              </a:rPr>
              <a:t> </a:t>
            </a:r>
            <a:r>
              <a:rPr sz="2800" b="1" dirty="0">
                <a:latin typeface="Calibri"/>
                <a:cs typeface="Calibri"/>
              </a:rPr>
              <a:t>to</a:t>
            </a:r>
            <a:r>
              <a:rPr sz="2800" b="1" spc="-80" dirty="0">
                <a:latin typeface="Calibri"/>
                <a:cs typeface="Calibri"/>
              </a:rPr>
              <a:t> </a:t>
            </a:r>
            <a:r>
              <a:rPr sz="2800" b="1" dirty="0">
                <a:latin typeface="Calibri"/>
                <a:cs typeface="Calibri"/>
              </a:rPr>
              <a:t>the</a:t>
            </a:r>
            <a:r>
              <a:rPr sz="2800" b="1" spc="-70" dirty="0">
                <a:latin typeface="Calibri"/>
                <a:cs typeface="Calibri"/>
              </a:rPr>
              <a:t> </a:t>
            </a:r>
            <a:r>
              <a:rPr sz="2800" b="1" spc="-10" dirty="0">
                <a:latin typeface="Calibri"/>
                <a:cs typeface="Calibri"/>
              </a:rPr>
              <a:t>loss?</a:t>
            </a:r>
            <a:endParaRPr sz="2800">
              <a:latin typeface="Calibri"/>
              <a:cs typeface="Calibri"/>
            </a:endParaRPr>
          </a:p>
        </p:txBody>
      </p:sp>
      <p:sp>
        <p:nvSpPr>
          <p:cNvPr id="19" name="TextBox 18"/>
          <p:cNvSpPr txBox="1"/>
          <p:nvPr/>
        </p:nvSpPr>
        <p:spPr>
          <a:xfrm>
            <a:off x="2033156" y="6418494"/>
            <a:ext cx="5265154" cy="415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050" dirty="0">
                <a:solidFill>
                  <a:schemeClr val="bg1"/>
                </a:solidFill>
              </a:rPr>
              <a:t>AI/ML Professional Training Program: INNOQUEST COHORT-1</a:t>
            </a:r>
          </a:p>
          <a:p>
            <a:pPr algn="ctr"/>
            <a:r>
              <a:rPr lang="en-US" sz="1050" dirty="0">
                <a:solidFill>
                  <a:schemeClr val="bg1"/>
                </a:solidFill>
              </a:rPr>
              <a:t>Instructor: </a:t>
            </a:r>
            <a:r>
              <a:rPr lang="en-US" sz="1050" dirty="0" smtClean="0">
                <a:solidFill>
                  <a:schemeClr val="bg1"/>
                </a:solidFill>
              </a:rPr>
              <a:t>Salma Asif</a:t>
            </a:r>
            <a:endParaRPr lang="en-US" sz="1050" dirty="0">
              <a:solidFill>
                <a:schemeClr val="bg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40436" rIns="0" bIns="0" rtlCol="0">
            <a:spAutoFit/>
          </a:bodyPr>
          <a:lstStyle/>
          <a:p>
            <a:pPr marL="1870075">
              <a:lnSpc>
                <a:spcPct val="100000"/>
              </a:lnSpc>
              <a:spcBef>
                <a:spcPts val="105"/>
              </a:spcBef>
            </a:pPr>
            <a:r>
              <a:rPr spc="-10" dirty="0"/>
              <a:t>Autograd</a:t>
            </a:r>
            <a:r>
              <a:rPr spc="-125" dirty="0"/>
              <a:t> </a:t>
            </a:r>
            <a:r>
              <a:rPr dirty="0"/>
              <a:t>in</a:t>
            </a:r>
            <a:r>
              <a:rPr spc="-130" dirty="0"/>
              <a:t> </a:t>
            </a:r>
            <a:r>
              <a:rPr spc="-10" dirty="0"/>
              <a:t>Action</a:t>
            </a: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37</a:t>
            </a:fld>
            <a:endParaRPr spc="-25" dirty="0"/>
          </a:p>
        </p:txBody>
      </p:sp>
      <p:grpSp>
        <p:nvGrpSpPr>
          <p:cNvPr id="3" name="object 3"/>
          <p:cNvGrpSpPr/>
          <p:nvPr/>
        </p:nvGrpSpPr>
        <p:grpSpPr>
          <a:xfrm>
            <a:off x="152400" y="1946148"/>
            <a:ext cx="8996680" cy="1193800"/>
            <a:chOff x="152400" y="1946148"/>
            <a:chExt cx="8996680" cy="1193800"/>
          </a:xfrm>
        </p:grpSpPr>
        <p:pic>
          <p:nvPicPr>
            <p:cNvPr id="4" name="object 4"/>
            <p:cNvPicPr/>
            <p:nvPr/>
          </p:nvPicPr>
          <p:blipFill>
            <a:blip r:embed="rId2" cstate="print"/>
            <a:stretch>
              <a:fillRect/>
            </a:stretch>
          </p:blipFill>
          <p:spPr>
            <a:xfrm>
              <a:off x="161544" y="1955292"/>
              <a:ext cx="8982456" cy="1175003"/>
            </a:xfrm>
            <a:prstGeom prst="rect">
              <a:avLst/>
            </a:prstGeom>
          </p:spPr>
        </p:pic>
        <p:sp>
          <p:nvSpPr>
            <p:cNvPr id="5" name="object 5"/>
            <p:cNvSpPr/>
            <p:nvPr/>
          </p:nvSpPr>
          <p:spPr>
            <a:xfrm>
              <a:off x="156972" y="1950720"/>
              <a:ext cx="8987155" cy="1184275"/>
            </a:xfrm>
            <a:custGeom>
              <a:avLst/>
              <a:gdLst/>
              <a:ahLst/>
              <a:cxnLst/>
              <a:rect l="l" t="t" r="r" b="b"/>
              <a:pathLst>
                <a:path w="8987155" h="1184275">
                  <a:moveTo>
                    <a:pt x="8987028" y="0"/>
                  </a:moveTo>
                  <a:lnTo>
                    <a:pt x="0" y="0"/>
                  </a:lnTo>
                  <a:lnTo>
                    <a:pt x="0" y="1184148"/>
                  </a:lnTo>
                  <a:lnTo>
                    <a:pt x="8987028" y="1184148"/>
                  </a:lnTo>
                </a:path>
              </a:pathLst>
            </a:custGeom>
            <a:ln w="9143">
              <a:solidFill>
                <a:srgbClr val="000000"/>
              </a:solidFill>
            </a:ln>
          </p:spPr>
          <p:txBody>
            <a:bodyPr wrap="square" lIns="0" tIns="0" rIns="0" bIns="0" rtlCol="0"/>
            <a:lstStyle/>
            <a:p>
              <a:endParaRPr/>
            </a:p>
          </p:txBody>
        </p:sp>
      </p:grpSp>
      <p:grpSp>
        <p:nvGrpSpPr>
          <p:cNvPr id="6" name="object 6"/>
          <p:cNvGrpSpPr/>
          <p:nvPr/>
        </p:nvGrpSpPr>
        <p:grpSpPr>
          <a:xfrm>
            <a:off x="2276855" y="3695700"/>
            <a:ext cx="3609340" cy="1028700"/>
            <a:chOff x="2276855" y="3695700"/>
            <a:chExt cx="3609340" cy="1028700"/>
          </a:xfrm>
        </p:grpSpPr>
        <p:pic>
          <p:nvPicPr>
            <p:cNvPr id="7" name="object 7"/>
            <p:cNvPicPr/>
            <p:nvPr/>
          </p:nvPicPr>
          <p:blipFill>
            <a:blip r:embed="rId3" cstate="print"/>
            <a:stretch>
              <a:fillRect/>
            </a:stretch>
          </p:blipFill>
          <p:spPr>
            <a:xfrm>
              <a:off x="2285999" y="3704844"/>
              <a:ext cx="3590544" cy="1010412"/>
            </a:xfrm>
            <a:prstGeom prst="rect">
              <a:avLst/>
            </a:prstGeom>
          </p:spPr>
        </p:pic>
        <p:sp>
          <p:nvSpPr>
            <p:cNvPr id="8" name="object 8"/>
            <p:cNvSpPr/>
            <p:nvPr/>
          </p:nvSpPr>
          <p:spPr>
            <a:xfrm>
              <a:off x="2281427" y="3700272"/>
              <a:ext cx="3599815" cy="1019810"/>
            </a:xfrm>
            <a:custGeom>
              <a:avLst/>
              <a:gdLst/>
              <a:ahLst/>
              <a:cxnLst/>
              <a:rect l="l" t="t" r="r" b="b"/>
              <a:pathLst>
                <a:path w="3599815" h="1019810">
                  <a:moveTo>
                    <a:pt x="0" y="1019555"/>
                  </a:moveTo>
                  <a:lnTo>
                    <a:pt x="3599688" y="1019555"/>
                  </a:lnTo>
                  <a:lnTo>
                    <a:pt x="3599688" y="0"/>
                  </a:lnTo>
                  <a:lnTo>
                    <a:pt x="0" y="0"/>
                  </a:lnTo>
                  <a:lnTo>
                    <a:pt x="0" y="1019555"/>
                  </a:lnTo>
                  <a:close/>
                </a:path>
              </a:pathLst>
            </a:custGeom>
            <a:ln w="9144">
              <a:solidFill>
                <a:srgbClr val="000000"/>
              </a:solidFill>
            </a:ln>
          </p:spPr>
          <p:txBody>
            <a:bodyPr wrap="square" lIns="0" tIns="0" rIns="0" bIns="0" rtlCol="0"/>
            <a:lstStyle/>
            <a:p>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54602" y="461899"/>
            <a:ext cx="1035050" cy="696595"/>
          </a:xfrm>
          <a:prstGeom prst="rect">
            <a:avLst/>
          </a:prstGeom>
        </p:spPr>
        <p:txBody>
          <a:bodyPr vert="horz" wrap="square" lIns="0" tIns="13335" rIns="0" bIns="0" rtlCol="0">
            <a:spAutoFit/>
          </a:bodyPr>
          <a:lstStyle/>
          <a:p>
            <a:pPr marL="12700">
              <a:lnSpc>
                <a:spcPct val="100000"/>
              </a:lnSpc>
              <a:spcBef>
                <a:spcPts val="105"/>
              </a:spcBef>
            </a:pPr>
            <a:r>
              <a:rPr spc="-20" dirty="0"/>
              <a:t>grad</a:t>
            </a:r>
          </a:p>
        </p:txBody>
      </p:sp>
      <p:sp>
        <p:nvSpPr>
          <p:cNvPr id="3" name="object 3"/>
          <p:cNvSpPr txBox="1">
            <a:spLocks noGrp="1"/>
          </p:cNvSpPr>
          <p:nvPr>
            <p:ph idx="1"/>
          </p:nvPr>
        </p:nvSpPr>
        <p:spPr>
          <a:xfrm>
            <a:off x="628650" y="1825625"/>
            <a:ext cx="7886700" cy="1387687"/>
          </a:xfrm>
          <a:prstGeom prst="rect">
            <a:avLst/>
          </a:prstGeom>
        </p:spPr>
        <p:txBody>
          <a:bodyPr vert="horz" wrap="square" lIns="0" tIns="94106" rIns="0" bIns="0" rtlCol="0">
            <a:spAutoFit/>
          </a:bodyPr>
          <a:lstStyle/>
          <a:p>
            <a:pPr marL="355600" marR="5080" indent="-342900">
              <a:lnSpc>
                <a:spcPct val="100000"/>
              </a:lnSpc>
              <a:spcBef>
                <a:spcPts val="105"/>
              </a:spcBef>
              <a:buFont typeface="Arial MT"/>
              <a:buChar char="•"/>
              <a:tabLst>
                <a:tab pos="355600" algn="l"/>
              </a:tabLst>
            </a:pPr>
            <a:r>
              <a:rPr sz="2800" dirty="0"/>
              <a:t>What</a:t>
            </a:r>
            <a:r>
              <a:rPr sz="2800" spc="-55" dirty="0"/>
              <a:t> </a:t>
            </a:r>
            <a:r>
              <a:rPr sz="2800" dirty="0"/>
              <a:t>about</a:t>
            </a:r>
            <a:r>
              <a:rPr sz="2800" spc="-35" dirty="0"/>
              <a:t> </a:t>
            </a:r>
            <a:r>
              <a:rPr sz="2800" dirty="0"/>
              <a:t>the</a:t>
            </a:r>
            <a:r>
              <a:rPr sz="2800" spc="-50" dirty="0"/>
              <a:t> </a:t>
            </a:r>
            <a:r>
              <a:rPr sz="2800" dirty="0"/>
              <a:t>actual</a:t>
            </a:r>
            <a:r>
              <a:rPr sz="2800" spc="-30" dirty="0"/>
              <a:t> </a:t>
            </a:r>
            <a:r>
              <a:rPr sz="2800" dirty="0"/>
              <a:t>values</a:t>
            </a:r>
            <a:r>
              <a:rPr sz="2800" spc="-45" dirty="0"/>
              <a:t> </a:t>
            </a:r>
            <a:r>
              <a:rPr sz="2800" dirty="0"/>
              <a:t>of</a:t>
            </a:r>
            <a:r>
              <a:rPr sz="2800" spc="-55" dirty="0"/>
              <a:t> </a:t>
            </a:r>
            <a:r>
              <a:rPr sz="2800" spc="-25" dirty="0"/>
              <a:t>the </a:t>
            </a:r>
            <a:r>
              <a:rPr sz="2800" spc="-10" dirty="0"/>
              <a:t>gradients?</a:t>
            </a:r>
            <a:r>
              <a:rPr sz="2800" spc="-70" dirty="0"/>
              <a:t> </a:t>
            </a:r>
            <a:r>
              <a:rPr sz="2800" dirty="0"/>
              <a:t>We</a:t>
            </a:r>
            <a:r>
              <a:rPr sz="2800" spc="-70" dirty="0"/>
              <a:t> </a:t>
            </a:r>
            <a:r>
              <a:rPr sz="2800" dirty="0"/>
              <a:t>can</a:t>
            </a:r>
            <a:r>
              <a:rPr sz="2800" spc="-75" dirty="0"/>
              <a:t> </a:t>
            </a:r>
            <a:r>
              <a:rPr sz="2800" dirty="0"/>
              <a:t>inspect</a:t>
            </a:r>
            <a:r>
              <a:rPr sz="2800" spc="-50" dirty="0"/>
              <a:t> </a:t>
            </a:r>
            <a:r>
              <a:rPr sz="2800" dirty="0"/>
              <a:t>them</a:t>
            </a:r>
            <a:r>
              <a:rPr sz="2800" spc="-70" dirty="0"/>
              <a:t> </a:t>
            </a:r>
            <a:r>
              <a:rPr sz="2800" dirty="0"/>
              <a:t>by</a:t>
            </a:r>
            <a:r>
              <a:rPr sz="2800" spc="-65" dirty="0"/>
              <a:t> </a:t>
            </a:r>
            <a:r>
              <a:rPr sz="2800" dirty="0"/>
              <a:t>looking</a:t>
            </a:r>
            <a:r>
              <a:rPr sz="2800" spc="-125" dirty="0"/>
              <a:t> </a:t>
            </a:r>
            <a:r>
              <a:rPr sz="2800" spc="-25" dirty="0"/>
              <a:t>at </a:t>
            </a:r>
            <a:r>
              <a:rPr sz="2800" dirty="0"/>
              <a:t>the</a:t>
            </a:r>
            <a:r>
              <a:rPr sz="2800" spc="-55" dirty="0"/>
              <a:t> </a:t>
            </a:r>
            <a:r>
              <a:rPr sz="2800" dirty="0"/>
              <a:t>grad</a:t>
            </a:r>
            <a:r>
              <a:rPr sz="2800" spc="-55" dirty="0"/>
              <a:t> </a:t>
            </a:r>
            <a:r>
              <a:rPr sz="2800" spc="-10" dirty="0"/>
              <a:t>attribute</a:t>
            </a:r>
            <a:r>
              <a:rPr sz="2800" spc="-20" dirty="0"/>
              <a:t> </a:t>
            </a:r>
            <a:r>
              <a:rPr sz="2800" dirty="0"/>
              <a:t>of</a:t>
            </a:r>
            <a:r>
              <a:rPr sz="2800" spc="-50" dirty="0"/>
              <a:t> </a:t>
            </a:r>
            <a:r>
              <a:rPr sz="2800" dirty="0"/>
              <a:t>a</a:t>
            </a:r>
            <a:r>
              <a:rPr sz="2800" spc="-50" dirty="0"/>
              <a:t> </a:t>
            </a:r>
            <a:r>
              <a:rPr sz="2800" spc="-10" dirty="0"/>
              <a:t>tensor.</a:t>
            </a:r>
            <a:endParaRPr sz="2800" dirty="0"/>
          </a:p>
        </p:txBody>
      </p:sp>
      <p:sp>
        <p:nvSpPr>
          <p:cNvPr id="10" name="object 10"/>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38</a:t>
            </a:fld>
            <a:endParaRPr spc="-25" dirty="0"/>
          </a:p>
        </p:txBody>
      </p:sp>
      <p:grpSp>
        <p:nvGrpSpPr>
          <p:cNvPr id="4" name="object 4"/>
          <p:cNvGrpSpPr/>
          <p:nvPr/>
        </p:nvGrpSpPr>
        <p:grpSpPr>
          <a:xfrm>
            <a:off x="2734055" y="3422903"/>
            <a:ext cx="3371215" cy="589915"/>
            <a:chOff x="2734055" y="3422903"/>
            <a:chExt cx="3371215" cy="589915"/>
          </a:xfrm>
        </p:grpSpPr>
        <p:pic>
          <p:nvPicPr>
            <p:cNvPr id="5" name="object 5"/>
            <p:cNvPicPr/>
            <p:nvPr/>
          </p:nvPicPr>
          <p:blipFill>
            <a:blip r:embed="rId2" cstate="print"/>
            <a:stretch>
              <a:fillRect/>
            </a:stretch>
          </p:blipFill>
          <p:spPr>
            <a:xfrm>
              <a:off x="2743199" y="3432047"/>
              <a:ext cx="3352800" cy="571500"/>
            </a:xfrm>
            <a:prstGeom prst="rect">
              <a:avLst/>
            </a:prstGeom>
          </p:spPr>
        </p:pic>
        <p:sp>
          <p:nvSpPr>
            <p:cNvPr id="6" name="object 6"/>
            <p:cNvSpPr/>
            <p:nvPr/>
          </p:nvSpPr>
          <p:spPr>
            <a:xfrm>
              <a:off x="2738627" y="3427475"/>
              <a:ext cx="3362325" cy="581025"/>
            </a:xfrm>
            <a:custGeom>
              <a:avLst/>
              <a:gdLst/>
              <a:ahLst/>
              <a:cxnLst/>
              <a:rect l="l" t="t" r="r" b="b"/>
              <a:pathLst>
                <a:path w="3362325" h="581025">
                  <a:moveTo>
                    <a:pt x="0" y="580644"/>
                  </a:moveTo>
                  <a:lnTo>
                    <a:pt x="3361944" y="580644"/>
                  </a:lnTo>
                  <a:lnTo>
                    <a:pt x="3361944" y="0"/>
                  </a:lnTo>
                  <a:lnTo>
                    <a:pt x="0" y="0"/>
                  </a:lnTo>
                  <a:lnTo>
                    <a:pt x="0" y="580644"/>
                  </a:lnTo>
                  <a:close/>
                </a:path>
              </a:pathLst>
            </a:custGeom>
            <a:ln w="9143">
              <a:solidFill>
                <a:srgbClr val="000000"/>
              </a:solidFill>
            </a:ln>
          </p:spPr>
          <p:txBody>
            <a:bodyPr wrap="square" lIns="0" tIns="0" rIns="0" bIns="0" rtlCol="0"/>
            <a:lstStyle/>
            <a:p>
              <a:endParaRPr/>
            </a:p>
          </p:txBody>
        </p:sp>
      </p:grpSp>
      <p:grpSp>
        <p:nvGrpSpPr>
          <p:cNvPr id="7" name="object 7"/>
          <p:cNvGrpSpPr/>
          <p:nvPr/>
        </p:nvGrpSpPr>
        <p:grpSpPr>
          <a:xfrm>
            <a:off x="1781555" y="4410455"/>
            <a:ext cx="5276215" cy="838200"/>
            <a:chOff x="1781555" y="4410455"/>
            <a:chExt cx="5276215" cy="838200"/>
          </a:xfrm>
        </p:grpSpPr>
        <p:pic>
          <p:nvPicPr>
            <p:cNvPr id="8" name="object 8"/>
            <p:cNvPicPr/>
            <p:nvPr/>
          </p:nvPicPr>
          <p:blipFill>
            <a:blip r:embed="rId3" cstate="print"/>
            <a:stretch>
              <a:fillRect/>
            </a:stretch>
          </p:blipFill>
          <p:spPr>
            <a:xfrm>
              <a:off x="1790699" y="4419599"/>
              <a:ext cx="5257800" cy="819912"/>
            </a:xfrm>
            <a:prstGeom prst="rect">
              <a:avLst/>
            </a:prstGeom>
          </p:spPr>
        </p:pic>
        <p:sp>
          <p:nvSpPr>
            <p:cNvPr id="9" name="object 9"/>
            <p:cNvSpPr/>
            <p:nvPr/>
          </p:nvSpPr>
          <p:spPr>
            <a:xfrm>
              <a:off x="1786127" y="4415027"/>
              <a:ext cx="5267325" cy="829310"/>
            </a:xfrm>
            <a:custGeom>
              <a:avLst/>
              <a:gdLst/>
              <a:ahLst/>
              <a:cxnLst/>
              <a:rect l="l" t="t" r="r" b="b"/>
              <a:pathLst>
                <a:path w="5267325" h="829310">
                  <a:moveTo>
                    <a:pt x="0" y="829056"/>
                  </a:moveTo>
                  <a:lnTo>
                    <a:pt x="5266944" y="829056"/>
                  </a:lnTo>
                  <a:lnTo>
                    <a:pt x="5266944" y="0"/>
                  </a:lnTo>
                  <a:lnTo>
                    <a:pt x="0" y="0"/>
                  </a:lnTo>
                  <a:lnTo>
                    <a:pt x="0" y="829056"/>
                  </a:lnTo>
                  <a:close/>
                </a:path>
              </a:pathLst>
            </a:custGeom>
            <a:ln w="9144">
              <a:solidFill>
                <a:srgbClr val="000000"/>
              </a:solidFill>
            </a:ln>
          </p:spPr>
          <p:txBody>
            <a:bodyPr wrap="square" lIns="0" tIns="0" rIns="0" bIns="0" rtlCol="0"/>
            <a:lstStyle/>
            <a:p>
              <a:endParaRPr/>
            </a:p>
          </p:txBody>
        </p:sp>
      </p:grpSp>
      <p:sp>
        <p:nvSpPr>
          <p:cNvPr id="11" name="TextBox 10"/>
          <p:cNvSpPr txBox="1"/>
          <p:nvPr/>
        </p:nvSpPr>
        <p:spPr>
          <a:xfrm>
            <a:off x="2033156" y="6418494"/>
            <a:ext cx="5265154" cy="415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050" dirty="0">
                <a:solidFill>
                  <a:schemeClr val="bg1"/>
                </a:solidFill>
              </a:rPr>
              <a:t>AI/ML Professional Training Program: INNOQUEST COHORT-1</a:t>
            </a:r>
          </a:p>
          <a:p>
            <a:pPr algn="ctr"/>
            <a:r>
              <a:rPr lang="en-US" sz="1050" dirty="0">
                <a:solidFill>
                  <a:schemeClr val="bg1"/>
                </a:solidFill>
              </a:rPr>
              <a:t>Instructor: </a:t>
            </a:r>
            <a:r>
              <a:rPr lang="en-US" sz="1050" dirty="0" smtClean="0">
                <a:solidFill>
                  <a:schemeClr val="bg1"/>
                </a:solidFill>
              </a:rPr>
              <a:t>Salma Asif</a:t>
            </a:r>
            <a:endParaRPr lang="en-US" sz="1050" dirty="0">
              <a:solidFill>
                <a:schemeClr val="bg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4291" y="120566"/>
            <a:ext cx="7886700" cy="952568"/>
          </a:xfrm>
          <a:prstGeom prst="rect">
            <a:avLst/>
          </a:prstGeom>
        </p:spPr>
        <p:txBody>
          <a:bodyPr vert="horz" wrap="square" lIns="0" tIns="440436" rIns="0" bIns="0" rtlCol="0">
            <a:spAutoFit/>
          </a:bodyPr>
          <a:lstStyle/>
          <a:p>
            <a:pPr marL="1374775">
              <a:lnSpc>
                <a:spcPct val="100000"/>
              </a:lnSpc>
              <a:spcBef>
                <a:spcPts val="105"/>
              </a:spcBef>
            </a:pPr>
            <a:r>
              <a:rPr dirty="0"/>
              <a:t>Gradient</a:t>
            </a:r>
            <a:r>
              <a:rPr spc="-165" dirty="0"/>
              <a:t> </a:t>
            </a:r>
            <a:r>
              <a:rPr spc="-10" dirty="0"/>
              <a:t>Accumulation</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39</a:t>
            </a:fld>
            <a:endParaRPr spc="-25" dirty="0"/>
          </a:p>
        </p:txBody>
      </p:sp>
      <p:sp>
        <p:nvSpPr>
          <p:cNvPr id="3" name="object 3"/>
          <p:cNvSpPr txBox="1"/>
          <p:nvPr/>
        </p:nvSpPr>
        <p:spPr>
          <a:xfrm>
            <a:off x="535940" y="1537842"/>
            <a:ext cx="7503795" cy="1918970"/>
          </a:xfrm>
          <a:prstGeom prst="rect">
            <a:avLst/>
          </a:prstGeom>
        </p:spPr>
        <p:txBody>
          <a:bodyPr vert="horz" wrap="square" lIns="0" tIns="92075" rIns="0" bIns="0" rtlCol="0">
            <a:spAutoFit/>
          </a:bodyPr>
          <a:lstStyle/>
          <a:p>
            <a:pPr marL="355600" marR="5080" indent="-342900">
              <a:lnSpc>
                <a:spcPts val="2590"/>
              </a:lnSpc>
              <a:spcBef>
                <a:spcPts val="725"/>
              </a:spcBef>
              <a:buFont typeface="Arial MT"/>
              <a:buChar char="•"/>
              <a:tabLst>
                <a:tab pos="355600" algn="l"/>
              </a:tabLst>
            </a:pPr>
            <a:r>
              <a:rPr sz="2700" dirty="0">
                <a:latin typeface="Calibri"/>
                <a:cs typeface="Calibri"/>
              </a:rPr>
              <a:t>If</a:t>
            </a:r>
            <a:r>
              <a:rPr sz="2700" spc="-15" dirty="0">
                <a:latin typeface="Calibri"/>
                <a:cs typeface="Calibri"/>
              </a:rPr>
              <a:t> </a:t>
            </a:r>
            <a:r>
              <a:rPr sz="2700" dirty="0">
                <a:latin typeface="Calibri"/>
                <a:cs typeface="Calibri"/>
              </a:rPr>
              <a:t>you</a:t>
            </a:r>
            <a:r>
              <a:rPr sz="2700" spc="-20" dirty="0">
                <a:latin typeface="Calibri"/>
                <a:cs typeface="Calibri"/>
              </a:rPr>
              <a:t> </a:t>
            </a:r>
            <a:r>
              <a:rPr sz="2700" dirty="0">
                <a:latin typeface="Calibri"/>
                <a:cs typeface="Calibri"/>
              </a:rPr>
              <a:t>check</a:t>
            </a:r>
            <a:r>
              <a:rPr sz="2700" spc="-25" dirty="0">
                <a:latin typeface="Calibri"/>
                <a:cs typeface="Calibri"/>
              </a:rPr>
              <a:t> </a:t>
            </a:r>
            <a:r>
              <a:rPr sz="2700" dirty="0">
                <a:latin typeface="Calibri"/>
                <a:cs typeface="Calibri"/>
              </a:rPr>
              <a:t>the</a:t>
            </a:r>
            <a:r>
              <a:rPr sz="2700" spc="-30" dirty="0">
                <a:latin typeface="Calibri"/>
                <a:cs typeface="Calibri"/>
              </a:rPr>
              <a:t> </a:t>
            </a:r>
            <a:r>
              <a:rPr sz="2700" spc="-10" dirty="0">
                <a:latin typeface="Calibri"/>
                <a:cs typeface="Calibri"/>
              </a:rPr>
              <a:t>method’s</a:t>
            </a:r>
            <a:r>
              <a:rPr sz="2700" spc="-30" dirty="0">
                <a:latin typeface="Calibri"/>
                <a:cs typeface="Calibri"/>
              </a:rPr>
              <a:t> </a:t>
            </a:r>
            <a:r>
              <a:rPr sz="2700" spc="-10" dirty="0">
                <a:latin typeface="Calibri"/>
                <a:cs typeface="Calibri"/>
              </a:rPr>
              <a:t>documentation,</a:t>
            </a:r>
            <a:r>
              <a:rPr sz="2700" spc="-55" dirty="0">
                <a:latin typeface="Calibri"/>
                <a:cs typeface="Calibri"/>
              </a:rPr>
              <a:t> </a:t>
            </a:r>
            <a:r>
              <a:rPr sz="2700" dirty="0">
                <a:latin typeface="Calibri"/>
                <a:cs typeface="Calibri"/>
              </a:rPr>
              <a:t>it</a:t>
            </a:r>
            <a:r>
              <a:rPr sz="2700" spc="-25" dirty="0">
                <a:latin typeface="Calibri"/>
                <a:cs typeface="Calibri"/>
              </a:rPr>
              <a:t> </a:t>
            </a:r>
            <a:r>
              <a:rPr sz="2700" spc="-10" dirty="0">
                <a:latin typeface="Calibri"/>
                <a:cs typeface="Calibri"/>
              </a:rPr>
              <a:t>clearly </a:t>
            </a:r>
            <a:r>
              <a:rPr sz="2700" dirty="0">
                <a:latin typeface="Calibri"/>
                <a:cs typeface="Calibri"/>
              </a:rPr>
              <a:t>states</a:t>
            </a:r>
            <a:r>
              <a:rPr sz="2700" spc="-95" dirty="0">
                <a:latin typeface="Calibri"/>
                <a:cs typeface="Calibri"/>
              </a:rPr>
              <a:t> </a:t>
            </a:r>
            <a:r>
              <a:rPr sz="2700" dirty="0">
                <a:latin typeface="Calibri"/>
                <a:cs typeface="Calibri"/>
              </a:rPr>
              <a:t>that</a:t>
            </a:r>
            <a:r>
              <a:rPr sz="2700" spc="-110" dirty="0">
                <a:latin typeface="Calibri"/>
                <a:cs typeface="Calibri"/>
              </a:rPr>
              <a:t> </a:t>
            </a:r>
            <a:r>
              <a:rPr sz="2700" b="1" spc="-10" dirty="0">
                <a:solidFill>
                  <a:srgbClr val="0000FF"/>
                </a:solidFill>
                <a:latin typeface="Calibri"/>
                <a:cs typeface="Calibri"/>
              </a:rPr>
              <a:t>gradients</a:t>
            </a:r>
            <a:r>
              <a:rPr sz="2700" b="1" spc="-80" dirty="0">
                <a:solidFill>
                  <a:srgbClr val="0000FF"/>
                </a:solidFill>
                <a:latin typeface="Calibri"/>
                <a:cs typeface="Calibri"/>
              </a:rPr>
              <a:t> </a:t>
            </a:r>
            <a:r>
              <a:rPr sz="2700" b="1" dirty="0">
                <a:solidFill>
                  <a:srgbClr val="0000FF"/>
                </a:solidFill>
                <a:latin typeface="Calibri"/>
                <a:cs typeface="Calibri"/>
              </a:rPr>
              <a:t>are</a:t>
            </a:r>
            <a:r>
              <a:rPr sz="2700" b="1" spc="-55" dirty="0">
                <a:solidFill>
                  <a:srgbClr val="0000FF"/>
                </a:solidFill>
                <a:latin typeface="Calibri"/>
                <a:cs typeface="Calibri"/>
              </a:rPr>
              <a:t> </a:t>
            </a:r>
            <a:r>
              <a:rPr sz="2700" b="1" spc="-10" dirty="0">
                <a:solidFill>
                  <a:srgbClr val="0000FF"/>
                </a:solidFill>
                <a:latin typeface="Calibri"/>
                <a:cs typeface="Calibri"/>
              </a:rPr>
              <a:t>accumulated</a:t>
            </a:r>
            <a:endParaRPr sz="2700" dirty="0">
              <a:latin typeface="Calibri"/>
              <a:cs typeface="Calibri"/>
            </a:endParaRPr>
          </a:p>
          <a:p>
            <a:pPr marL="354965" indent="-342265">
              <a:lnSpc>
                <a:spcPct val="100000"/>
              </a:lnSpc>
              <a:spcBef>
                <a:spcPts val="25"/>
              </a:spcBef>
              <a:buFont typeface="Arial MT"/>
              <a:buChar char="•"/>
              <a:tabLst>
                <a:tab pos="354965" algn="l"/>
              </a:tabLst>
            </a:pPr>
            <a:r>
              <a:rPr sz="2700" b="1" spc="-20" dirty="0">
                <a:latin typeface="Calibri"/>
                <a:cs typeface="Calibri"/>
              </a:rPr>
              <a:t>Why?</a:t>
            </a:r>
            <a:endParaRPr sz="2700" dirty="0">
              <a:latin typeface="Calibri"/>
              <a:cs typeface="Calibri"/>
            </a:endParaRPr>
          </a:p>
          <a:p>
            <a:pPr marL="355600" marR="586105" indent="-342900">
              <a:lnSpc>
                <a:spcPts val="2590"/>
              </a:lnSpc>
              <a:spcBef>
                <a:spcPts val="630"/>
              </a:spcBef>
              <a:buFont typeface="Arial MT"/>
              <a:buChar char="•"/>
              <a:tabLst>
                <a:tab pos="355600" algn="l"/>
                <a:tab pos="2693670" algn="l"/>
              </a:tabLst>
            </a:pPr>
            <a:r>
              <a:rPr sz="2700" dirty="0">
                <a:latin typeface="Calibri"/>
                <a:cs typeface="Calibri"/>
              </a:rPr>
              <a:t>If</a:t>
            </a:r>
            <a:r>
              <a:rPr sz="2700" spc="-25" dirty="0">
                <a:latin typeface="Calibri"/>
                <a:cs typeface="Calibri"/>
              </a:rPr>
              <a:t> </a:t>
            </a:r>
            <a:r>
              <a:rPr sz="2700" dirty="0">
                <a:latin typeface="Calibri"/>
                <a:cs typeface="Calibri"/>
              </a:rPr>
              <a:t>we</a:t>
            </a:r>
            <a:r>
              <a:rPr sz="2700" spc="-30" dirty="0">
                <a:latin typeface="Calibri"/>
                <a:cs typeface="Calibri"/>
              </a:rPr>
              <a:t> </a:t>
            </a:r>
            <a:r>
              <a:rPr sz="2700" dirty="0">
                <a:latin typeface="Calibri"/>
                <a:cs typeface="Calibri"/>
              </a:rPr>
              <a:t>run</a:t>
            </a:r>
            <a:r>
              <a:rPr sz="2700" spc="-15" dirty="0">
                <a:latin typeface="Calibri"/>
                <a:cs typeface="Calibri"/>
              </a:rPr>
              <a:t> </a:t>
            </a:r>
            <a:r>
              <a:rPr sz="2700" b="1" spc="-10" dirty="0">
                <a:latin typeface="Calibri"/>
                <a:cs typeface="Calibri"/>
              </a:rPr>
              <a:t>above</a:t>
            </a:r>
            <a:r>
              <a:rPr sz="2700" b="1" dirty="0">
                <a:latin typeface="Calibri"/>
                <a:cs typeface="Calibri"/>
              </a:rPr>
              <a:t>	</a:t>
            </a:r>
            <a:r>
              <a:rPr sz="2700" dirty="0">
                <a:latin typeface="Calibri"/>
                <a:cs typeface="Calibri"/>
              </a:rPr>
              <a:t>code</a:t>
            </a:r>
            <a:r>
              <a:rPr sz="2700" spc="-25" dirty="0">
                <a:latin typeface="Calibri"/>
                <a:cs typeface="Calibri"/>
              </a:rPr>
              <a:t> </a:t>
            </a:r>
            <a:r>
              <a:rPr sz="2700" dirty="0">
                <a:latin typeface="Calibri"/>
                <a:cs typeface="Calibri"/>
              </a:rPr>
              <a:t>twice</a:t>
            </a:r>
            <a:r>
              <a:rPr sz="2700" spc="-30" dirty="0">
                <a:latin typeface="Calibri"/>
                <a:cs typeface="Calibri"/>
              </a:rPr>
              <a:t> </a:t>
            </a:r>
            <a:r>
              <a:rPr sz="2700" dirty="0">
                <a:latin typeface="Calibri"/>
                <a:cs typeface="Calibri"/>
              </a:rPr>
              <a:t>and</a:t>
            </a:r>
            <a:r>
              <a:rPr sz="2700" spc="-25" dirty="0">
                <a:latin typeface="Calibri"/>
                <a:cs typeface="Calibri"/>
              </a:rPr>
              <a:t> </a:t>
            </a:r>
            <a:r>
              <a:rPr sz="2700" dirty="0">
                <a:latin typeface="Calibri"/>
                <a:cs typeface="Calibri"/>
              </a:rPr>
              <a:t>check</a:t>
            </a:r>
            <a:r>
              <a:rPr sz="2700" spc="-25" dirty="0">
                <a:latin typeface="Calibri"/>
                <a:cs typeface="Calibri"/>
              </a:rPr>
              <a:t> </a:t>
            </a:r>
            <a:r>
              <a:rPr sz="2700" dirty="0">
                <a:latin typeface="Calibri"/>
                <a:cs typeface="Calibri"/>
              </a:rPr>
              <a:t>the</a:t>
            </a:r>
            <a:r>
              <a:rPr sz="2700" spc="-15" dirty="0">
                <a:latin typeface="Calibri"/>
                <a:cs typeface="Calibri"/>
              </a:rPr>
              <a:t> </a:t>
            </a:r>
            <a:r>
              <a:rPr sz="2700" spc="-20" dirty="0">
                <a:latin typeface="Calibri"/>
                <a:cs typeface="Calibri"/>
              </a:rPr>
              <a:t>grad </a:t>
            </a:r>
            <a:r>
              <a:rPr sz="2700" dirty="0">
                <a:latin typeface="Calibri"/>
                <a:cs typeface="Calibri"/>
              </a:rPr>
              <a:t>attribute</a:t>
            </a:r>
            <a:r>
              <a:rPr sz="2700" spc="-105" dirty="0">
                <a:latin typeface="Calibri"/>
                <a:cs typeface="Calibri"/>
              </a:rPr>
              <a:t> </a:t>
            </a:r>
            <a:r>
              <a:rPr sz="2700" spc="-10" dirty="0">
                <a:latin typeface="Calibri"/>
                <a:cs typeface="Calibri"/>
              </a:rPr>
              <a:t>afterward</a:t>
            </a:r>
            <a:endParaRPr sz="2700" dirty="0">
              <a:latin typeface="Calibri"/>
              <a:cs typeface="Calibri"/>
            </a:endParaRPr>
          </a:p>
        </p:txBody>
      </p:sp>
      <p:pic>
        <p:nvPicPr>
          <p:cNvPr id="4" name="object 4"/>
          <p:cNvPicPr/>
          <p:nvPr/>
        </p:nvPicPr>
        <p:blipFill>
          <a:blip r:embed="rId2" cstate="print"/>
          <a:stretch>
            <a:fillRect/>
          </a:stretch>
        </p:blipFill>
        <p:spPr>
          <a:xfrm>
            <a:off x="1371600" y="3758852"/>
            <a:ext cx="5751576" cy="838200"/>
          </a:xfrm>
          <a:prstGeom prst="rect">
            <a:avLst/>
          </a:prstGeom>
        </p:spPr>
      </p:pic>
      <p:sp>
        <p:nvSpPr>
          <p:cNvPr id="6" name="TextBox 5"/>
          <p:cNvSpPr txBox="1"/>
          <p:nvPr/>
        </p:nvSpPr>
        <p:spPr>
          <a:xfrm>
            <a:off x="2033156" y="6418494"/>
            <a:ext cx="5265154" cy="415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050" dirty="0">
                <a:solidFill>
                  <a:schemeClr val="bg1"/>
                </a:solidFill>
              </a:rPr>
              <a:t>AI/ML Professional Training Program: INNOQUEST COHORT-1</a:t>
            </a:r>
          </a:p>
          <a:p>
            <a:pPr algn="ctr"/>
            <a:r>
              <a:rPr lang="en-US" sz="1050" dirty="0">
                <a:solidFill>
                  <a:schemeClr val="bg1"/>
                </a:solidFill>
              </a:rPr>
              <a:t>Instructor: </a:t>
            </a:r>
            <a:r>
              <a:rPr lang="en-US" sz="1050" dirty="0" smtClean="0">
                <a:solidFill>
                  <a:schemeClr val="bg1"/>
                </a:solidFill>
              </a:rPr>
              <a:t>Salma Asif</a:t>
            </a:r>
            <a:endParaRPr lang="en-US" sz="105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3335" rIns="0" bIns="0" rtlCol="0">
            <a:spAutoFit/>
          </a:bodyPr>
          <a:lstStyle/>
          <a:p>
            <a:pPr marL="15240">
              <a:lnSpc>
                <a:spcPct val="100000"/>
              </a:lnSpc>
              <a:spcBef>
                <a:spcPts val="105"/>
              </a:spcBef>
            </a:pPr>
            <a:r>
              <a:rPr dirty="0"/>
              <a:t>Installing</a:t>
            </a:r>
            <a:r>
              <a:rPr spc="-160" dirty="0"/>
              <a:t> </a:t>
            </a:r>
            <a:r>
              <a:rPr dirty="0"/>
              <a:t>in</a:t>
            </a:r>
            <a:r>
              <a:rPr spc="-165" dirty="0"/>
              <a:t> </a:t>
            </a:r>
            <a:r>
              <a:rPr dirty="0"/>
              <a:t>Anaconda</a:t>
            </a:r>
            <a:r>
              <a:rPr spc="-165" dirty="0"/>
              <a:t> </a:t>
            </a:r>
            <a:r>
              <a:rPr spc="-10" dirty="0"/>
              <a:t>Environment</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4</a:t>
            </a:fld>
            <a:endParaRPr spc="-25" dirty="0"/>
          </a:p>
        </p:txBody>
      </p:sp>
      <p:pic>
        <p:nvPicPr>
          <p:cNvPr id="3" name="object 3"/>
          <p:cNvPicPr/>
          <p:nvPr/>
        </p:nvPicPr>
        <p:blipFill>
          <a:blip r:embed="rId3" cstate="print"/>
          <a:stretch>
            <a:fillRect/>
          </a:stretch>
        </p:blipFill>
        <p:spPr>
          <a:xfrm>
            <a:off x="152400" y="2286000"/>
            <a:ext cx="8842248" cy="3316224"/>
          </a:xfrm>
          <a:prstGeom prst="rect">
            <a:avLst/>
          </a:prstGeom>
        </p:spPr>
      </p:pic>
      <p:sp>
        <p:nvSpPr>
          <p:cNvPr id="4" name="object 4"/>
          <p:cNvSpPr txBox="1"/>
          <p:nvPr/>
        </p:nvSpPr>
        <p:spPr>
          <a:xfrm>
            <a:off x="231140" y="1550289"/>
            <a:ext cx="1910714" cy="299720"/>
          </a:xfrm>
          <a:prstGeom prst="rect">
            <a:avLst/>
          </a:prstGeom>
        </p:spPr>
        <p:txBody>
          <a:bodyPr vert="horz" wrap="square" lIns="0" tIns="12700" rIns="0" bIns="0" rtlCol="0">
            <a:spAutoFit/>
          </a:bodyPr>
          <a:lstStyle/>
          <a:p>
            <a:pPr marL="12700">
              <a:lnSpc>
                <a:spcPct val="100000"/>
              </a:lnSpc>
              <a:spcBef>
                <a:spcPts val="100"/>
              </a:spcBef>
            </a:pPr>
            <a:r>
              <a:rPr sz="1800" u="sng" spc="-10" dirty="0">
                <a:solidFill>
                  <a:srgbClr val="0000FF"/>
                </a:solidFill>
                <a:uFill>
                  <a:solidFill>
                    <a:srgbClr val="0000FF"/>
                  </a:solidFill>
                </a:uFill>
                <a:latin typeface="Calibri"/>
                <a:cs typeface="Calibri"/>
                <a:hlinkClick r:id="rId4"/>
              </a:rPr>
              <a:t>https://pytorch.org/</a:t>
            </a:r>
            <a:endParaRPr sz="1800">
              <a:latin typeface="Calibri"/>
              <a:cs typeface="Calibri"/>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2383" y="265867"/>
            <a:ext cx="7886700" cy="952568"/>
          </a:xfrm>
          <a:prstGeom prst="rect">
            <a:avLst/>
          </a:prstGeom>
        </p:spPr>
        <p:txBody>
          <a:bodyPr vert="horz" wrap="square" lIns="0" tIns="440436" rIns="0" bIns="0" rtlCol="0">
            <a:spAutoFit/>
          </a:bodyPr>
          <a:lstStyle/>
          <a:p>
            <a:pPr marL="1514475">
              <a:lnSpc>
                <a:spcPct val="100000"/>
              </a:lnSpc>
              <a:spcBef>
                <a:spcPts val="105"/>
              </a:spcBef>
            </a:pPr>
            <a:r>
              <a:rPr dirty="0"/>
              <a:t>Zeroing</a:t>
            </a:r>
            <a:r>
              <a:rPr spc="-245" dirty="0"/>
              <a:t> </a:t>
            </a:r>
            <a:r>
              <a:rPr spc="-10" dirty="0"/>
              <a:t>Accumulation</a:t>
            </a:r>
          </a:p>
        </p:txBody>
      </p:sp>
      <p:sp>
        <p:nvSpPr>
          <p:cNvPr id="10" name="object 10"/>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40</a:t>
            </a:fld>
            <a:endParaRPr spc="-25" dirty="0"/>
          </a:p>
        </p:txBody>
      </p:sp>
      <p:sp>
        <p:nvSpPr>
          <p:cNvPr id="3" name="object 3"/>
          <p:cNvSpPr txBox="1"/>
          <p:nvPr/>
        </p:nvSpPr>
        <p:spPr>
          <a:xfrm>
            <a:off x="535940" y="1607946"/>
            <a:ext cx="7992745" cy="1306127"/>
          </a:xfrm>
          <a:prstGeom prst="rect">
            <a:avLst/>
          </a:prstGeom>
        </p:spPr>
        <p:txBody>
          <a:bodyPr vert="horz" wrap="square" lIns="0" tIns="13335" rIns="0" bIns="0" rtlCol="0">
            <a:spAutoFit/>
          </a:bodyPr>
          <a:lstStyle/>
          <a:p>
            <a:pPr marL="355600" marR="5080" indent="-342900" algn="just">
              <a:lnSpc>
                <a:spcPct val="100000"/>
              </a:lnSpc>
              <a:spcBef>
                <a:spcPts val="105"/>
              </a:spcBef>
              <a:buFont typeface="Arial MT"/>
              <a:buChar char="•"/>
              <a:tabLst>
                <a:tab pos="355600" algn="l"/>
              </a:tabLst>
            </a:pPr>
            <a:r>
              <a:rPr sz="2800" dirty="0">
                <a:latin typeface="Calibri"/>
                <a:cs typeface="Calibri"/>
              </a:rPr>
              <a:t>Every</a:t>
            </a:r>
            <a:r>
              <a:rPr sz="2800" spc="-65" dirty="0">
                <a:latin typeface="Calibri"/>
                <a:cs typeface="Calibri"/>
              </a:rPr>
              <a:t> </a:t>
            </a:r>
            <a:r>
              <a:rPr sz="2800" dirty="0">
                <a:latin typeface="Calibri"/>
                <a:cs typeface="Calibri"/>
              </a:rPr>
              <a:t>time</a:t>
            </a:r>
            <a:r>
              <a:rPr sz="2800" spc="-60" dirty="0">
                <a:latin typeface="Calibri"/>
                <a:cs typeface="Calibri"/>
              </a:rPr>
              <a:t> </a:t>
            </a:r>
            <a:r>
              <a:rPr sz="2800" dirty="0">
                <a:latin typeface="Calibri"/>
                <a:cs typeface="Calibri"/>
              </a:rPr>
              <a:t>we</a:t>
            </a:r>
            <a:r>
              <a:rPr sz="2800" spc="-70" dirty="0">
                <a:latin typeface="Calibri"/>
                <a:cs typeface="Calibri"/>
              </a:rPr>
              <a:t> </a:t>
            </a:r>
            <a:r>
              <a:rPr sz="2800" dirty="0">
                <a:latin typeface="Calibri"/>
                <a:cs typeface="Calibri"/>
              </a:rPr>
              <a:t>use</a:t>
            </a:r>
            <a:r>
              <a:rPr sz="2800" spc="-55" dirty="0">
                <a:latin typeface="Calibri"/>
                <a:cs typeface="Calibri"/>
              </a:rPr>
              <a:t> </a:t>
            </a:r>
            <a:r>
              <a:rPr sz="2800" dirty="0">
                <a:latin typeface="Calibri"/>
                <a:cs typeface="Calibri"/>
              </a:rPr>
              <a:t>the</a:t>
            </a:r>
            <a:r>
              <a:rPr sz="2800" spc="-60" dirty="0">
                <a:latin typeface="Calibri"/>
                <a:cs typeface="Calibri"/>
              </a:rPr>
              <a:t> </a:t>
            </a:r>
            <a:r>
              <a:rPr sz="2800" dirty="0">
                <a:latin typeface="Calibri"/>
                <a:cs typeface="Calibri"/>
              </a:rPr>
              <a:t>gradients</a:t>
            </a:r>
            <a:r>
              <a:rPr sz="2800" spc="-55" dirty="0">
                <a:latin typeface="Calibri"/>
                <a:cs typeface="Calibri"/>
              </a:rPr>
              <a:t> </a:t>
            </a:r>
            <a:r>
              <a:rPr sz="2800" dirty="0">
                <a:latin typeface="Calibri"/>
                <a:cs typeface="Calibri"/>
              </a:rPr>
              <a:t>to</a:t>
            </a:r>
            <a:r>
              <a:rPr sz="2800" spc="-50" dirty="0">
                <a:latin typeface="Calibri"/>
                <a:cs typeface="Calibri"/>
              </a:rPr>
              <a:t> </a:t>
            </a:r>
            <a:r>
              <a:rPr sz="2800" dirty="0">
                <a:latin typeface="Calibri"/>
                <a:cs typeface="Calibri"/>
              </a:rPr>
              <a:t>update</a:t>
            </a:r>
            <a:r>
              <a:rPr sz="2800" spc="-40" dirty="0">
                <a:latin typeface="Calibri"/>
                <a:cs typeface="Calibri"/>
              </a:rPr>
              <a:t> </a:t>
            </a:r>
            <a:r>
              <a:rPr sz="2800" spc="-25" dirty="0">
                <a:latin typeface="Calibri"/>
                <a:cs typeface="Calibri"/>
              </a:rPr>
              <a:t>the </a:t>
            </a:r>
            <a:r>
              <a:rPr sz="2800" spc="-10" dirty="0">
                <a:latin typeface="Calibri"/>
                <a:cs typeface="Calibri"/>
              </a:rPr>
              <a:t>parameters,</a:t>
            </a:r>
            <a:r>
              <a:rPr sz="2800" spc="-60" dirty="0">
                <a:latin typeface="Calibri"/>
                <a:cs typeface="Calibri"/>
              </a:rPr>
              <a:t> </a:t>
            </a:r>
            <a:r>
              <a:rPr sz="2800" dirty="0">
                <a:latin typeface="Calibri"/>
                <a:cs typeface="Calibri"/>
              </a:rPr>
              <a:t>we</a:t>
            </a:r>
            <a:r>
              <a:rPr sz="2800" spc="-65" dirty="0">
                <a:latin typeface="Calibri"/>
                <a:cs typeface="Calibri"/>
              </a:rPr>
              <a:t> </a:t>
            </a:r>
            <a:r>
              <a:rPr sz="2800" dirty="0">
                <a:latin typeface="Calibri"/>
                <a:cs typeface="Calibri"/>
              </a:rPr>
              <a:t>need</a:t>
            </a:r>
            <a:r>
              <a:rPr sz="2800" spc="-60" dirty="0">
                <a:latin typeface="Calibri"/>
                <a:cs typeface="Calibri"/>
              </a:rPr>
              <a:t> </a:t>
            </a:r>
            <a:r>
              <a:rPr sz="2800" dirty="0">
                <a:latin typeface="Calibri"/>
                <a:cs typeface="Calibri"/>
              </a:rPr>
              <a:t>to</a:t>
            </a:r>
            <a:r>
              <a:rPr sz="2800" spc="-45" dirty="0">
                <a:latin typeface="Calibri"/>
                <a:cs typeface="Calibri"/>
              </a:rPr>
              <a:t> </a:t>
            </a:r>
            <a:r>
              <a:rPr sz="2800" spc="-10" dirty="0">
                <a:latin typeface="Calibri"/>
                <a:cs typeface="Calibri"/>
              </a:rPr>
              <a:t>zero</a:t>
            </a:r>
            <a:r>
              <a:rPr sz="2800" spc="-120" dirty="0">
                <a:latin typeface="Calibri"/>
                <a:cs typeface="Calibri"/>
              </a:rPr>
              <a:t> </a:t>
            </a:r>
            <a:r>
              <a:rPr sz="2800" dirty="0">
                <a:latin typeface="Calibri"/>
                <a:cs typeface="Calibri"/>
              </a:rPr>
              <a:t>the</a:t>
            </a:r>
            <a:r>
              <a:rPr sz="2800" spc="-55" dirty="0">
                <a:latin typeface="Calibri"/>
                <a:cs typeface="Calibri"/>
              </a:rPr>
              <a:t> </a:t>
            </a:r>
            <a:r>
              <a:rPr sz="2800" spc="-10" dirty="0">
                <a:latin typeface="Calibri"/>
                <a:cs typeface="Calibri"/>
              </a:rPr>
              <a:t>gradients</a:t>
            </a:r>
            <a:endParaRPr sz="2800" dirty="0">
              <a:latin typeface="Calibri"/>
              <a:cs typeface="Calibri"/>
            </a:endParaRPr>
          </a:p>
          <a:p>
            <a:pPr marL="355600" algn="just">
              <a:lnSpc>
                <a:spcPct val="100000"/>
              </a:lnSpc>
            </a:pPr>
            <a:r>
              <a:rPr sz="2800" dirty="0">
                <a:latin typeface="Calibri"/>
                <a:cs typeface="Calibri"/>
              </a:rPr>
              <a:t>afterward.</a:t>
            </a:r>
            <a:r>
              <a:rPr sz="2800" spc="-80" dirty="0">
                <a:latin typeface="Calibri"/>
                <a:cs typeface="Calibri"/>
              </a:rPr>
              <a:t> </a:t>
            </a:r>
            <a:r>
              <a:rPr sz="2800" dirty="0">
                <a:latin typeface="Calibri"/>
                <a:cs typeface="Calibri"/>
              </a:rPr>
              <a:t>And</a:t>
            </a:r>
            <a:r>
              <a:rPr sz="2800" spc="-80" dirty="0">
                <a:latin typeface="Calibri"/>
                <a:cs typeface="Calibri"/>
              </a:rPr>
              <a:t> </a:t>
            </a:r>
            <a:r>
              <a:rPr sz="2800" dirty="0">
                <a:latin typeface="Calibri"/>
                <a:cs typeface="Calibri"/>
              </a:rPr>
              <a:t>that’s</a:t>
            </a:r>
            <a:r>
              <a:rPr sz="2800" spc="-75" dirty="0">
                <a:latin typeface="Calibri"/>
                <a:cs typeface="Calibri"/>
              </a:rPr>
              <a:t> </a:t>
            </a:r>
            <a:r>
              <a:rPr sz="2800" dirty="0">
                <a:latin typeface="Calibri"/>
                <a:cs typeface="Calibri"/>
              </a:rPr>
              <a:t>what</a:t>
            </a:r>
            <a:r>
              <a:rPr sz="2800" spc="-125" dirty="0">
                <a:latin typeface="Calibri"/>
                <a:cs typeface="Calibri"/>
              </a:rPr>
              <a:t> </a:t>
            </a:r>
            <a:r>
              <a:rPr sz="2800" b="1" dirty="0">
                <a:latin typeface="Calibri"/>
                <a:cs typeface="Calibri"/>
              </a:rPr>
              <a:t>zero_()</a:t>
            </a:r>
            <a:r>
              <a:rPr sz="2800" b="1" spc="-90" dirty="0">
                <a:latin typeface="Calibri"/>
                <a:cs typeface="Calibri"/>
              </a:rPr>
              <a:t> </a:t>
            </a:r>
            <a:r>
              <a:rPr sz="2800" dirty="0">
                <a:latin typeface="Calibri"/>
                <a:cs typeface="Calibri"/>
              </a:rPr>
              <a:t>is</a:t>
            </a:r>
            <a:r>
              <a:rPr sz="2800" spc="-90" dirty="0">
                <a:latin typeface="Calibri"/>
                <a:cs typeface="Calibri"/>
              </a:rPr>
              <a:t> </a:t>
            </a:r>
            <a:r>
              <a:rPr sz="2800" dirty="0">
                <a:latin typeface="Calibri"/>
                <a:cs typeface="Calibri"/>
              </a:rPr>
              <a:t>good</a:t>
            </a:r>
            <a:r>
              <a:rPr sz="2800" spc="-75" dirty="0">
                <a:latin typeface="Calibri"/>
                <a:cs typeface="Calibri"/>
              </a:rPr>
              <a:t> </a:t>
            </a:r>
            <a:r>
              <a:rPr sz="2800" spc="-25" dirty="0">
                <a:latin typeface="Calibri"/>
                <a:cs typeface="Calibri"/>
              </a:rPr>
              <a:t>for</a:t>
            </a:r>
            <a:endParaRPr sz="2800" dirty="0">
              <a:latin typeface="Calibri"/>
              <a:cs typeface="Calibri"/>
            </a:endParaRPr>
          </a:p>
        </p:txBody>
      </p:sp>
      <p:grpSp>
        <p:nvGrpSpPr>
          <p:cNvPr id="4" name="object 4"/>
          <p:cNvGrpSpPr/>
          <p:nvPr/>
        </p:nvGrpSpPr>
        <p:grpSpPr>
          <a:xfrm>
            <a:off x="1133855" y="3509771"/>
            <a:ext cx="6190615" cy="554990"/>
            <a:chOff x="1133855" y="3509771"/>
            <a:chExt cx="6190615" cy="554990"/>
          </a:xfrm>
        </p:grpSpPr>
        <p:pic>
          <p:nvPicPr>
            <p:cNvPr id="5" name="object 5"/>
            <p:cNvPicPr/>
            <p:nvPr/>
          </p:nvPicPr>
          <p:blipFill>
            <a:blip r:embed="rId2" cstate="print"/>
            <a:stretch>
              <a:fillRect/>
            </a:stretch>
          </p:blipFill>
          <p:spPr>
            <a:xfrm>
              <a:off x="1142999" y="3518915"/>
              <a:ext cx="6172200" cy="536448"/>
            </a:xfrm>
            <a:prstGeom prst="rect">
              <a:avLst/>
            </a:prstGeom>
          </p:spPr>
        </p:pic>
        <p:sp>
          <p:nvSpPr>
            <p:cNvPr id="6" name="object 6"/>
            <p:cNvSpPr/>
            <p:nvPr/>
          </p:nvSpPr>
          <p:spPr>
            <a:xfrm>
              <a:off x="1138427" y="3514343"/>
              <a:ext cx="6181725" cy="546100"/>
            </a:xfrm>
            <a:custGeom>
              <a:avLst/>
              <a:gdLst/>
              <a:ahLst/>
              <a:cxnLst/>
              <a:rect l="l" t="t" r="r" b="b"/>
              <a:pathLst>
                <a:path w="6181725" h="546100">
                  <a:moveTo>
                    <a:pt x="0" y="545591"/>
                  </a:moveTo>
                  <a:lnTo>
                    <a:pt x="6181344" y="545591"/>
                  </a:lnTo>
                  <a:lnTo>
                    <a:pt x="6181344" y="0"/>
                  </a:lnTo>
                  <a:lnTo>
                    <a:pt x="0" y="0"/>
                  </a:lnTo>
                  <a:lnTo>
                    <a:pt x="0" y="545591"/>
                  </a:lnTo>
                  <a:close/>
                </a:path>
              </a:pathLst>
            </a:custGeom>
            <a:ln w="9144">
              <a:solidFill>
                <a:srgbClr val="000000"/>
              </a:solidFill>
            </a:ln>
          </p:spPr>
          <p:txBody>
            <a:bodyPr wrap="square" lIns="0" tIns="0" rIns="0" bIns="0" rtlCol="0"/>
            <a:lstStyle/>
            <a:p>
              <a:endParaRPr/>
            </a:p>
          </p:txBody>
        </p:sp>
      </p:grpSp>
      <p:grpSp>
        <p:nvGrpSpPr>
          <p:cNvPr id="7" name="object 7"/>
          <p:cNvGrpSpPr/>
          <p:nvPr/>
        </p:nvGrpSpPr>
        <p:grpSpPr>
          <a:xfrm>
            <a:off x="1833372" y="4334255"/>
            <a:ext cx="4791710" cy="885825"/>
            <a:chOff x="1833372" y="4334255"/>
            <a:chExt cx="4791710" cy="885825"/>
          </a:xfrm>
        </p:grpSpPr>
        <p:pic>
          <p:nvPicPr>
            <p:cNvPr id="8" name="object 8"/>
            <p:cNvPicPr/>
            <p:nvPr/>
          </p:nvPicPr>
          <p:blipFill>
            <a:blip r:embed="rId3" cstate="print"/>
            <a:stretch>
              <a:fillRect/>
            </a:stretch>
          </p:blipFill>
          <p:spPr>
            <a:xfrm>
              <a:off x="1842516" y="4343399"/>
              <a:ext cx="4773167" cy="867156"/>
            </a:xfrm>
            <a:prstGeom prst="rect">
              <a:avLst/>
            </a:prstGeom>
          </p:spPr>
        </p:pic>
        <p:sp>
          <p:nvSpPr>
            <p:cNvPr id="9" name="object 9"/>
            <p:cNvSpPr/>
            <p:nvPr/>
          </p:nvSpPr>
          <p:spPr>
            <a:xfrm>
              <a:off x="1837944" y="4338827"/>
              <a:ext cx="4782820" cy="876300"/>
            </a:xfrm>
            <a:custGeom>
              <a:avLst/>
              <a:gdLst/>
              <a:ahLst/>
              <a:cxnLst/>
              <a:rect l="l" t="t" r="r" b="b"/>
              <a:pathLst>
                <a:path w="4782820" h="876300">
                  <a:moveTo>
                    <a:pt x="0" y="876300"/>
                  </a:moveTo>
                  <a:lnTo>
                    <a:pt x="4782311" y="876300"/>
                  </a:lnTo>
                  <a:lnTo>
                    <a:pt x="4782311" y="0"/>
                  </a:lnTo>
                  <a:lnTo>
                    <a:pt x="0" y="0"/>
                  </a:lnTo>
                  <a:lnTo>
                    <a:pt x="0" y="876300"/>
                  </a:lnTo>
                  <a:close/>
                </a:path>
              </a:pathLst>
            </a:custGeom>
            <a:ln w="9144">
              <a:solidFill>
                <a:srgbClr val="000000"/>
              </a:solidFill>
            </a:ln>
          </p:spPr>
          <p:txBody>
            <a:bodyPr wrap="square" lIns="0" tIns="0" rIns="0" bIns="0" rtlCol="0"/>
            <a:lstStyle/>
            <a:p>
              <a:endParaRPr/>
            </a:p>
          </p:txBody>
        </p:sp>
      </p:grpSp>
      <p:sp>
        <p:nvSpPr>
          <p:cNvPr id="11" name="TextBox 10"/>
          <p:cNvSpPr txBox="1"/>
          <p:nvPr/>
        </p:nvSpPr>
        <p:spPr>
          <a:xfrm>
            <a:off x="2033156" y="6418494"/>
            <a:ext cx="5265154" cy="415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050" dirty="0">
                <a:solidFill>
                  <a:schemeClr val="bg1"/>
                </a:solidFill>
              </a:rPr>
              <a:t>AI/ML Professional Training Program: INNOQUEST COHORT-1</a:t>
            </a:r>
          </a:p>
          <a:p>
            <a:pPr algn="ctr"/>
            <a:r>
              <a:rPr lang="en-US" sz="1050" dirty="0">
                <a:solidFill>
                  <a:schemeClr val="bg1"/>
                </a:solidFill>
              </a:rPr>
              <a:t>Instructor: </a:t>
            </a:r>
            <a:r>
              <a:rPr lang="en-US" sz="1050" dirty="0" smtClean="0">
                <a:solidFill>
                  <a:schemeClr val="bg1"/>
                </a:solidFill>
              </a:rPr>
              <a:t>Salma Asif</a:t>
            </a:r>
            <a:endParaRPr lang="en-US" sz="1050" dirty="0">
              <a:solidFill>
                <a:schemeClr val="bg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1116" y="4408754"/>
            <a:ext cx="2611755" cy="635000"/>
          </a:xfrm>
          <a:prstGeom prst="rect">
            <a:avLst/>
          </a:prstGeom>
        </p:spPr>
        <p:txBody>
          <a:bodyPr vert="horz" wrap="square" lIns="0" tIns="12065" rIns="0" bIns="0" rtlCol="0">
            <a:spAutoFit/>
          </a:bodyPr>
          <a:lstStyle/>
          <a:p>
            <a:pPr marL="12700">
              <a:lnSpc>
                <a:spcPct val="100000"/>
              </a:lnSpc>
              <a:spcBef>
                <a:spcPts val="95"/>
              </a:spcBef>
            </a:pPr>
            <a:r>
              <a:rPr sz="4000" b="1" spc="-10" dirty="0">
                <a:latin typeface="Calibri"/>
                <a:cs typeface="Calibri"/>
              </a:rPr>
              <a:t>OPTIMIZERS</a:t>
            </a:r>
            <a:endParaRPr sz="4000">
              <a:latin typeface="Calibri"/>
              <a:cs typeface="Calibri"/>
            </a:endParaRPr>
          </a:p>
        </p:txBody>
      </p:sp>
      <p:sp>
        <p:nvSpPr>
          <p:cNvPr id="3" name="object 3"/>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41</a:t>
            </a:fld>
            <a:endParaRPr spc="-25"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41953" y="461899"/>
            <a:ext cx="2259330" cy="696595"/>
          </a:xfrm>
          <a:prstGeom prst="rect">
            <a:avLst/>
          </a:prstGeom>
        </p:spPr>
        <p:txBody>
          <a:bodyPr vert="horz" wrap="square" lIns="0" tIns="13335" rIns="0" bIns="0" rtlCol="0">
            <a:spAutoFit/>
          </a:bodyPr>
          <a:lstStyle/>
          <a:p>
            <a:pPr marL="12700">
              <a:lnSpc>
                <a:spcPct val="100000"/>
              </a:lnSpc>
              <a:spcBef>
                <a:spcPts val="105"/>
              </a:spcBef>
            </a:pPr>
            <a:r>
              <a:rPr spc="-10" dirty="0"/>
              <a:t>Optimizer</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42</a:t>
            </a:fld>
            <a:endParaRPr spc="-25" dirty="0"/>
          </a:p>
        </p:txBody>
      </p:sp>
      <p:sp>
        <p:nvSpPr>
          <p:cNvPr id="3" name="object 3"/>
          <p:cNvSpPr txBox="1"/>
          <p:nvPr/>
        </p:nvSpPr>
        <p:spPr>
          <a:xfrm>
            <a:off x="535940" y="1527175"/>
            <a:ext cx="8074025" cy="4141470"/>
          </a:xfrm>
          <a:prstGeom prst="rect">
            <a:avLst/>
          </a:prstGeom>
        </p:spPr>
        <p:txBody>
          <a:bodyPr vert="horz" wrap="square" lIns="0" tIns="104140" rIns="0" bIns="0" rtlCol="0">
            <a:spAutoFit/>
          </a:bodyPr>
          <a:lstStyle/>
          <a:p>
            <a:pPr marL="355600" marR="7620" indent="-342900" algn="just">
              <a:lnSpc>
                <a:spcPct val="80000"/>
              </a:lnSpc>
              <a:spcBef>
                <a:spcPts val="820"/>
              </a:spcBef>
              <a:buFont typeface="Arial MT"/>
              <a:buChar char="•"/>
              <a:tabLst>
                <a:tab pos="355600" algn="l"/>
                <a:tab pos="1495425" algn="l"/>
                <a:tab pos="2449830" algn="l"/>
                <a:tab pos="4043679" algn="l"/>
                <a:tab pos="5594350" algn="l"/>
                <a:tab pos="6287770" algn="l"/>
              </a:tabLst>
            </a:pPr>
            <a:r>
              <a:rPr sz="2800" spc="-10" dirty="0">
                <a:latin typeface="Calibri"/>
                <a:cs typeface="Calibri"/>
              </a:rPr>
              <a:t>We’ve</a:t>
            </a:r>
            <a:r>
              <a:rPr sz="2800" dirty="0">
                <a:latin typeface="Calibri"/>
                <a:cs typeface="Calibri"/>
              </a:rPr>
              <a:t>	</a:t>
            </a:r>
            <a:r>
              <a:rPr sz="2800" spc="-20" dirty="0">
                <a:latin typeface="Calibri"/>
                <a:cs typeface="Calibri"/>
              </a:rPr>
              <a:t>been</a:t>
            </a:r>
            <a:r>
              <a:rPr sz="2800" dirty="0">
                <a:latin typeface="Calibri"/>
                <a:cs typeface="Calibri"/>
              </a:rPr>
              <a:t>	</a:t>
            </a:r>
            <a:r>
              <a:rPr sz="2800" spc="-10" dirty="0">
                <a:latin typeface="Calibri"/>
                <a:cs typeface="Calibri"/>
              </a:rPr>
              <a:t>manually</a:t>
            </a:r>
            <a:r>
              <a:rPr sz="2800" dirty="0">
                <a:latin typeface="Calibri"/>
                <a:cs typeface="Calibri"/>
              </a:rPr>
              <a:t>	</a:t>
            </a:r>
            <a:r>
              <a:rPr sz="2800" spc="-10" dirty="0">
                <a:latin typeface="Calibri"/>
                <a:cs typeface="Calibri"/>
              </a:rPr>
              <a:t>updating</a:t>
            </a:r>
            <a:r>
              <a:rPr sz="2800" dirty="0">
                <a:latin typeface="Calibri"/>
                <a:cs typeface="Calibri"/>
              </a:rPr>
              <a:t>	</a:t>
            </a:r>
            <a:r>
              <a:rPr sz="2800" spc="-25" dirty="0">
                <a:latin typeface="Calibri"/>
                <a:cs typeface="Calibri"/>
              </a:rPr>
              <a:t>the</a:t>
            </a:r>
            <a:r>
              <a:rPr sz="2800" dirty="0">
                <a:latin typeface="Calibri"/>
                <a:cs typeface="Calibri"/>
              </a:rPr>
              <a:t>	</a:t>
            </a:r>
            <a:r>
              <a:rPr sz="2800" spc="-25" dirty="0">
                <a:latin typeface="Calibri"/>
                <a:cs typeface="Calibri"/>
              </a:rPr>
              <a:t>parameters </a:t>
            </a:r>
            <a:r>
              <a:rPr sz="2800" dirty="0">
                <a:latin typeface="Calibri"/>
                <a:cs typeface="Calibri"/>
              </a:rPr>
              <a:t>using</a:t>
            </a:r>
            <a:r>
              <a:rPr sz="2800" spc="-70" dirty="0">
                <a:latin typeface="Calibri"/>
                <a:cs typeface="Calibri"/>
              </a:rPr>
              <a:t> </a:t>
            </a:r>
            <a:r>
              <a:rPr sz="2800" dirty="0">
                <a:latin typeface="Calibri"/>
                <a:cs typeface="Calibri"/>
              </a:rPr>
              <a:t>the</a:t>
            </a:r>
            <a:r>
              <a:rPr sz="2800" spc="-90" dirty="0">
                <a:latin typeface="Calibri"/>
                <a:cs typeface="Calibri"/>
              </a:rPr>
              <a:t> </a:t>
            </a:r>
            <a:r>
              <a:rPr sz="2800" dirty="0">
                <a:latin typeface="Calibri"/>
                <a:cs typeface="Calibri"/>
              </a:rPr>
              <a:t>computed</a:t>
            </a:r>
            <a:r>
              <a:rPr sz="2800" spc="-65" dirty="0">
                <a:latin typeface="Calibri"/>
                <a:cs typeface="Calibri"/>
              </a:rPr>
              <a:t> </a:t>
            </a:r>
            <a:r>
              <a:rPr sz="2800" dirty="0">
                <a:latin typeface="Calibri"/>
                <a:cs typeface="Calibri"/>
              </a:rPr>
              <a:t>gradients</a:t>
            </a:r>
            <a:r>
              <a:rPr sz="2800" spc="-80" dirty="0">
                <a:latin typeface="Calibri"/>
                <a:cs typeface="Calibri"/>
              </a:rPr>
              <a:t> </a:t>
            </a:r>
            <a:r>
              <a:rPr sz="2800" dirty="0">
                <a:latin typeface="Calibri"/>
                <a:cs typeface="Calibri"/>
              </a:rPr>
              <a:t>so</a:t>
            </a:r>
            <a:r>
              <a:rPr sz="2800" spc="-55" dirty="0">
                <a:latin typeface="Calibri"/>
                <a:cs typeface="Calibri"/>
              </a:rPr>
              <a:t> </a:t>
            </a:r>
            <a:r>
              <a:rPr sz="2800" spc="-25" dirty="0">
                <a:latin typeface="Calibri"/>
                <a:cs typeface="Calibri"/>
              </a:rPr>
              <a:t>far</a:t>
            </a:r>
            <a:endParaRPr sz="2800" dirty="0">
              <a:latin typeface="Calibri"/>
              <a:cs typeface="Calibri"/>
            </a:endParaRPr>
          </a:p>
          <a:p>
            <a:pPr marL="354965" indent="-342265" algn="just">
              <a:lnSpc>
                <a:spcPct val="100000"/>
              </a:lnSpc>
              <a:buFont typeface="Arial MT"/>
              <a:buChar char="•"/>
              <a:tabLst>
                <a:tab pos="354965" algn="l"/>
              </a:tabLst>
            </a:pPr>
            <a:r>
              <a:rPr sz="2800" dirty="0">
                <a:latin typeface="Calibri"/>
                <a:cs typeface="Calibri"/>
              </a:rPr>
              <a:t>What</a:t>
            </a:r>
            <a:r>
              <a:rPr sz="2800" spc="-30" dirty="0">
                <a:latin typeface="Calibri"/>
                <a:cs typeface="Calibri"/>
              </a:rPr>
              <a:t> </a:t>
            </a:r>
            <a:r>
              <a:rPr sz="2800" dirty="0">
                <a:latin typeface="Calibri"/>
                <a:cs typeface="Calibri"/>
              </a:rPr>
              <a:t>if</a:t>
            </a:r>
            <a:r>
              <a:rPr sz="2800" spc="-20" dirty="0">
                <a:latin typeface="Calibri"/>
                <a:cs typeface="Calibri"/>
              </a:rPr>
              <a:t> </a:t>
            </a:r>
            <a:r>
              <a:rPr sz="2800" dirty="0">
                <a:latin typeface="Calibri"/>
                <a:cs typeface="Calibri"/>
              </a:rPr>
              <a:t>we</a:t>
            </a:r>
            <a:r>
              <a:rPr sz="2800" spc="-35" dirty="0">
                <a:latin typeface="Calibri"/>
                <a:cs typeface="Calibri"/>
              </a:rPr>
              <a:t> </a:t>
            </a:r>
            <a:r>
              <a:rPr sz="2800" dirty="0">
                <a:latin typeface="Calibri"/>
                <a:cs typeface="Calibri"/>
              </a:rPr>
              <a:t>had</a:t>
            </a:r>
            <a:r>
              <a:rPr sz="2800" spc="-20" dirty="0">
                <a:latin typeface="Calibri"/>
                <a:cs typeface="Calibri"/>
              </a:rPr>
              <a:t> </a:t>
            </a:r>
            <a:r>
              <a:rPr sz="2800" dirty="0">
                <a:latin typeface="Calibri"/>
                <a:cs typeface="Calibri"/>
              </a:rPr>
              <a:t>a</a:t>
            </a:r>
            <a:r>
              <a:rPr sz="2800" spc="-25" dirty="0">
                <a:latin typeface="Calibri"/>
                <a:cs typeface="Calibri"/>
              </a:rPr>
              <a:t> </a:t>
            </a:r>
            <a:r>
              <a:rPr sz="2800" dirty="0">
                <a:latin typeface="Calibri"/>
                <a:cs typeface="Calibri"/>
              </a:rPr>
              <a:t>whole</a:t>
            </a:r>
            <a:r>
              <a:rPr sz="2800" spc="-35" dirty="0">
                <a:latin typeface="Calibri"/>
                <a:cs typeface="Calibri"/>
              </a:rPr>
              <a:t> </a:t>
            </a:r>
            <a:r>
              <a:rPr sz="2800" dirty="0">
                <a:latin typeface="Calibri"/>
                <a:cs typeface="Calibri"/>
              </a:rPr>
              <a:t>lot</a:t>
            </a:r>
            <a:r>
              <a:rPr sz="2800" spc="-30" dirty="0">
                <a:latin typeface="Calibri"/>
                <a:cs typeface="Calibri"/>
              </a:rPr>
              <a:t> </a:t>
            </a:r>
            <a:r>
              <a:rPr sz="2800" dirty="0">
                <a:latin typeface="Calibri"/>
                <a:cs typeface="Calibri"/>
              </a:rPr>
              <a:t>of</a:t>
            </a:r>
            <a:r>
              <a:rPr sz="2800" spc="-20" dirty="0">
                <a:latin typeface="Calibri"/>
                <a:cs typeface="Calibri"/>
              </a:rPr>
              <a:t> </a:t>
            </a:r>
            <a:r>
              <a:rPr sz="2800" spc="-10" dirty="0">
                <a:latin typeface="Calibri"/>
                <a:cs typeface="Calibri"/>
              </a:rPr>
              <a:t>parameters?!</a:t>
            </a:r>
            <a:endParaRPr sz="2800" dirty="0">
              <a:latin typeface="Calibri"/>
              <a:cs typeface="Calibri"/>
            </a:endParaRPr>
          </a:p>
          <a:p>
            <a:pPr marL="354965" indent="-342265" algn="just">
              <a:lnSpc>
                <a:spcPts val="3240"/>
              </a:lnSpc>
              <a:buFont typeface="Arial MT"/>
              <a:buChar char="•"/>
              <a:tabLst>
                <a:tab pos="354965" algn="l"/>
              </a:tabLst>
            </a:pPr>
            <a:r>
              <a:rPr sz="2800" dirty="0">
                <a:latin typeface="Calibri"/>
                <a:cs typeface="Calibri"/>
              </a:rPr>
              <a:t>We</a:t>
            </a:r>
            <a:r>
              <a:rPr sz="2800" spc="175" dirty="0">
                <a:latin typeface="Calibri"/>
                <a:cs typeface="Calibri"/>
              </a:rPr>
              <a:t> </a:t>
            </a:r>
            <a:r>
              <a:rPr sz="2800" dirty="0">
                <a:latin typeface="Calibri"/>
                <a:cs typeface="Calibri"/>
              </a:rPr>
              <a:t>need</a:t>
            </a:r>
            <a:r>
              <a:rPr sz="2800" spc="170" dirty="0">
                <a:latin typeface="Calibri"/>
                <a:cs typeface="Calibri"/>
              </a:rPr>
              <a:t> </a:t>
            </a:r>
            <a:r>
              <a:rPr sz="2800" dirty="0">
                <a:latin typeface="Calibri"/>
                <a:cs typeface="Calibri"/>
              </a:rPr>
              <a:t>to</a:t>
            </a:r>
            <a:r>
              <a:rPr sz="2800" spc="180" dirty="0">
                <a:latin typeface="Calibri"/>
                <a:cs typeface="Calibri"/>
              </a:rPr>
              <a:t> </a:t>
            </a:r>
            <a:r>
              <a:rPr sz="2800" dirty="0">
                <a:latin typeface="Calibri"/>
                <a:cs typeface="Calibri"/>
              </a:rPr>
              <a:t>use</a:t>
            </a:r>
            <a:r>
              <a:rPr sz="2800" spc="180" dirty="0">
                <a:latin typeface="Calibri"/>
                <a:cs typeface="Calibri"/>
              </a:rPr>
              <a:t> </a:t>
            </a:r>
            <a:r>
              <a:rPr sz="2800" dirty="0">
                <a:latin typeface="Calibri"/>
                <a:cs typeface="Calibri"/>
              </a:rPr>
              <a:t>one</a:t>
            </a:r>
            <a:r>
              <a:rPr sz="2800" spc="175" dirty="0">
                <a:latin typeface="Calibri"/>
                <a:cs typeface="Calibri"/>
              </a:rPr>
              <a:t> </a:t>
            </a:r>
            <a:r>
              <a:rPr sz="2800" dirty="0">
                <a:latin typeface="Calibri"/>
                <a:cs typeface="Calibri"/>
              </a:rPr>
              <a:t>of</a:t>
            </a:r>
            <a:r>
              <a:rPr sz="2800" spc="175" dirty="0">
                <a:latin typeface="Calibri"/>
                <a:cs typeface="Calibri"/>
              </a:rPr>
              <a:t> </a:t>
            </a:r>
            <a:r>
              <a:rPr sz="2800" spc="-35" dirty="0">
                <a:latin typeface="Calibri"/>
                <a:cs typeface="Calibri"/>
              </a:rPr>
              <a:t>PyTorch’s</a:t>
            </a:r>
            <a:r>
              <a:rPr sz="2800" spc="185" dirty="0">
                <a:latin typeface="Calibri"/>
                <a:cs typeface="Calibri"/>
              </a:rPr>
              <a:t> </a:t>
            </a:r>
            <a:r>
              <a:rPr sz="2800" dirty="0">
                <a:latin typeface="Calibri"/>
                <a:cs typeface="Calibri"/>
              </a:rPr>
              <a:t>optimizers,</a:t>
            </a:r>
            <a:r>
              <a:rPr sz="2800" spc="185" dirty="0">
                <a:latin typeface="Calibri"/>
                <a:cs typeface="Calibri"/>
              </a:rPr>
              <a:t> </a:t>
            </a:r>
            <a:r>
              <a:rPr sz="2800" spc="-20" dirty="0">
                <a:latin typeface="Calibri"/>
                <a:cs typeface="Calibri"/>
              </a:rPr>
              <a:t>like</a:t>
            </a:r>
            <a:endParaRPr sz="2800" dirty="0">
              <a:latin typeface="Calibri"/>
              <a:cs typeface="Calibri"/>
            </a:endParaRPr>
          </a:p>
          <a:p>
            <a:pPr marL="355600" algn="just">
              <a:lnSpc>
                <a:spcPts val="3240"/>
              </a:lnSpc>
            </a:pPr>
            <a:r>
              <a:rPr sz="2800" b="1" dirty="0">
                <a:solidFill>
                  <a:srgbClr val="0000FF"/>
                </a:solidFill>
                <a:latin typeface="Calibri"/>
                <a:cs typeface="Calibri"/>
              </a:rPr>
              <a:t>SGD</a:t>
            </a:r>
            <a:r>
              <a:rPr sz="2800" dirty="0">
                <a:latin typeface="Calibri"/>
                <a:cs typeface="Calibri"/>
              </a:rPr>
              <a:t>,</a:t>
            </a:r>
            <a:r>
              <a:rPr sz="2800" spc="-60" dirty="0">
                <a:latin typeface="Calibri"/>
                <a:cs typeface="Calibri"/>
              </a:rPr>
              <a:t> </a:t>
            </a:r>
            <a:r>
              <a:rPr sz="2800" dirty="0">
                <a:latin typeface="Calibri"/>
                <a:cs typeface="Calibri"/>
              </a:rPr>
              <a:t>RMSprop,</a:t>
            </a:r>
            <a:r>
              <a:rPr sz="2800" spc="-50" dirty="0">
                <a:latin typeface="Calibri"/>
                <a:cs typeface="Calibri"/>
              </a:rPr>
              <a:t> </a:t>
            </a:r>
            <a:r>
              <a:rPr sz="2800" dirty="0">
                <a:latin typeface="Calibri"/>
                <a:cs typeface="Calibri"/>
              </a:rPr>
              <a:t>or</a:t>
            </a:r>
            <a:r>
              <a:rPr sz="2800" spc="-45" dirty="0">
                <a:latin typeface="Calibri"/>
                <a:cs typeface="Calibri"/>
              </a:rPr>
              <a:t> </a:t>
            </a:r>
            <a:r>
              <a:rPr sz="2800" spc="-10" dirty="0">
                <a:latin typeface="Calibri"/>
                <a:cs typeface="Calibri"/>
              </a:rPr>
              <a:t>Adam.</a:t>
            </a:r>
            <a:endParaRPr sz="2800" dirty="0">
              <a:latin typeface="Calibri"/>
              <a:cs typeface="Calibri"/>
            </a:endParaRPr>
          </a:p>
          <a:p>
            <a:pPr marL="355600" marR="6350" indent="-342900" algn="just">
              <a:lnSpc>
                <a:spcPts val="2880"/>
              </a:lnSpc>
              <a:spcBef>
                <a:spcPts val="695"/>
              </a:spcBef>
              <a:buFont typeface="Arial MT"/>
              <a:buChar char="•"/>
              <a:tabLst>
                <a:tab pos="355600" algn="l"/>
              </a:tabLst>
            </a:pPr>
            <a:r>
              <a:rPr sz="2800" dirty="0">
                <a:latin typeface="Calibri"/>
                <a:cs typeface="Calibri"/>
              </a:rPr>
              <a:t>SGD</a:t>
            </a:r>
            <a:r>
              <a:rPr sz="2800" spc="229" dirty="0">
                <a:latin typeface="Calibri"/>
                <a:cs typeface="Calibri"/>
              </a:rPr>
              <a:t> </a:t>
            </a:r>
            <a:r>
              <a:rPr sz="2800" dirty="0">
                <a:latin typeface="Calibri"/>
                <a:cs typeface="Calibri"/>
              </a:rPr>
              <a:t>is</a:t>
            </a:r>
            <a:r>
              <a:rPr sz="2800" spc="235" dirty="0">
                <a:latin typeface="Calibri"/>
                <a:cs typeface="Calibri"/>
              </a:rPr>
              <a:t> </a:t>
            </a:r>
            <a:r>
              <a:rPr sz="2800" dirty="0">
                <a:latin typeface="Calibri"/>
                <a:cs typeface="Calibri"/>
              </a:rPr>
              <a:t>the</a:t>
            </a:r>
            <a:r>
              <a:rPr sz="2800" spc="240" dirty="0">
                <a:latin typeface="Calibri"/>
                <a:cs typeface="Calibri"/>
              </a:rPr>
              <a:t> </a:t>
            </a:r>
            <a:r>
              <a:rPr sz="2800" dirty="0">
                <a:latin typeface="Calibri"/>
                <a:cs typeface="Calibri"/>
              </a:rPr>
              <a:t>most</a:t>
            </a:r>
            <a:r>
              <a:rPr sz="2800" spc="235" dirty="0">
                <a:latin typeface="Calibri"/>
                <a:cs typeface="Calibri"/>
              </a:rPr>
              <a:t> </a:t>
            </a:r>
            <a:r>
              <a:rPr sz="2800" dirty="0">
                <a:latin typeface="Calibri"/>
                <a:cs typeface="Calibri"/>
              </a:rPr>
              <a:t>basic</a:t>
            </a:r>
            <a:r>
              <a:rPr sz="2800" spc="229" dirty="0">
                <a:latin typeface="Calibri"/>
                <a:cs typeface="Calibri"/>
              </a:rPr>
              <a:t> </a:t>
            </a:r>
            <a:r>
              <a:rPr sz="2800" dirty="0">
                <a:latin typeface="Calibri"/>
                <a:cs typeface="Calibri"/>
              </a:rPr>
              <a:t>of</a:t>
            </a:r>
            <a:r>
              <a:rPr sz="2800" spc="235" dirty="0">
                <a:latin typeface="Calibri"/>
                <a:cs typeface="Calibri"/>
              </a:rPr>
              <a:t> </a:t>
            </a:r>
            <a:r>
              <a:rPr sz="2800" dirty="0">
                <a:latin typeface="Calibri"/>
                <a:cs typeface="Calibri"/>
              </a:rPr>
              <a:t>them,</a:t>
            </a:r>
            <a:r>
              <a:rPr sz="2800" spc="235" dirty="0">
                <a:latin typeface="Calibri"/>
                <a:cs typeface="Calibri"/>
              </a:rPr>
              <a:t> </a:t>
            </a:r>
            <a:r>
              <a:rPr sz="2800" dirty="0">
                <a:latin typeface="Calibri"/>
                <a:cs typeface="Calibri"/>
              </a:rPr>
              <a:t>and</a:t>
            </a:r>
            <a:r>
              <a:rPr sz="2800" spc="225" dirty="0">
                <a:latin typeface="Calibri"/>
                <a:cs typeface="Calibri"/>
              </a:rPr>
              <a:t> </a:t>
            </a:r>
            <a:r>
              <a:rPr sz="2800" dirty="0">
                <a:latin typeface="Calibri"/>
                <a:cs typeface="Calibri"/>
              </a:rPr>
              <a:t>Adam</a:t>
            </a:r>
            <a:r>
              <a:rPr sz="2800" spc="245" dirty="0">
                <a:latin typeface="Calibri"/>
                <a:cs typeface="Calibri"/>
              </a:rPr>
              <a:t> </a:t>
            </a:r>
            <a:r>
              <a:rPr sz="2800" dirty="0">
                <a:latin typeface="Calibri"/>
                <a:cs typeface="Calibri"/>
              </a:rPr>
              <a:t>is</a:t>
            </a:r>
            <a:r>
              <a:rPr sz="2800" spc="225" dirty="0">
                <a:latin typeface="Calibri"/>
                <a:cs typeface="Calibri"/>
              </a:rPr>
              <a:t> </a:t>
            </a:r>
            <a:r>
              <a:rPr sz="2800" spc="-25" dirty="0">
                <a:latin typeface="Calibri"/>
                <a:cs typeface="Calibri"/>
              </a:rPr>
              <a:t>one </a:t>
            </a:r>
            <a:r>
              <a:rPr sz="2800" dirty="0">
                <a:latin typeface="Calibri"/>
                <a:cs typeface="Calibri"/>
              </a:rPr>
              <a:t>of</a:t>
            </a:r>
            <a:r>
              <a:rPr sz="2800" spc="-40" dirty="0">
                <a:latin typeface="Calibri"/>
                <a:cs typeface="Calibri"/>
              </a:rPr>
              <a:t> </a:t>
            </a:r>
            <a:r>
              <a:rPr sz="2800" dirty="0">
                <a:latin typeface="Calibri"/>
                <a:cs typeface="Calibri"/>
              </a:rPr>
              <a:t>the</a:t>
            </a:r>
            <a:r>
              <a:rPr sz="2800" spc="-70" dirty="0">
                <a:latin typeface="Calibri"/>
                <a:cs typeface="Calibri"/>
              </a:rPr>
              <a:t> </a:t>
            </a:r>
            <a:r>
              <a:rPr sz="2800" dirty="0">
                <a:latin typeface="Calibri"/>
                <a:cs typeface="Calibri"/>
              </a:rPr>
              <a:t>most</a:t>
            </a:r>
            <a:r>
              <a:rPr sz="2800" spc="-45" dirty="0">
                <a:latin typeface="Calibri"/>
                <a:cs typeface="Calibri"/>
              </a:rPr>
              <a:t> </a:t>
            </a:r>
            <a:r>
              <a:rPr sz="2800" spc="-10" dirty="0">
                <a:latin typeface="Calibri"/>
                <a:cs typeface="Calibri"/>
              </a:rPr>
              <a:t>popular.</a:t>
            </a:r>
            <a:endParaRPr sz="2800" dirty="0">
              <a:latin typeface="Calibri"/>
              <a:cs typeface="Calibri"/>
            </a:endParaRPr>
          </a:p>
          <a:p>
            <a:pPr marL="355600" marR="5080" indent="-342900" algn="just">
              <a:lnSpc>
                <a:spcPts val="2880"/>
              </a:lnSpc>
              <a:spcBef>
                <a:spcPts val="725"/>
              </a:spcBef>
              <a:buFont typeface="Arial MT"/>
              <a:buChar char="•"/>
              <a:tabLst>
                <a:tab pos="355600" algn="l"/>
              </a:tabLst>
            </a:pPr>
            <a:r>
              <a:rPr sz="2800" dirty="0">
                <a:latin typeface="Calibri"/>
                <a:cs typeface="Calibri"/>
              </a:rPr>
              <a:t>Different</a:t>
            </a:r>
            <a:r>
              <a:rPr sz="2800" spc="375" dirty="0">
                <a:latin typeface="Calibri"/>
                <a:cs typeface="Calibri"/>
              </a:rPr>
              <a:t> </a:t>
            </a:r>
            <a:r>
              <a:rPr sz="2800" dirty="0">
                <a:latin typeface="Calibri"/>
                <a:cs typeface="Calibri"/>
              </a:rPr>
              <a:t>optimizers</a:t>
            </a:r>
            <a:r>
              <a:rPr sz="2800" spc="415" dirty="0">
                <a:latin typeface="Calibri"/>
                <a:cs typeface="Calibri"/>
              </a:rPr>
              <a:t> </a:t>
            </a:r>
            <a:r>
              <a:rPr sz="2800" dirty="0">
                <a:latin typeface="Calibri"/>
                <a:cs typeface="Calibri"/>
              </a:rPr>
              <a:t>use</a:t>
            </a:r>
            <a:r>
              <a:rPr sz="2800" spc="390" dirty="0">
                <a:latin typeface="Calibri"/>
                <a:cs typeface="Calibri"/>
              </a:rPr>
              <a:t> </a:t>
            </a:r>
            <a:r>
              <a:rPr sz="2800" dirty="0">
                <a:latin typeface="Calibri"/>
                <a:cs typeface="Calibri"/>
              </a:rPr>
              <a:t>different</a:t>
            </a:r>
            <a:r>
              <a:rPr sz="2800" spc="400" dirty="0">
                <a:latin typeface="Calibri"/>
                <a:cs typeface="Calibri"/>
              </a:rPr>
              <a:t> </a:t>
            </a:r>
            <a:r>
              <a:rPr sz="2800" dirty="0">
                <a:latin typeface="Calibri"/>
                <a:cs typeface="Calibri"/>
              </a:rPr>
              <a:t>mechanics</a:t>
            </a:r>
            <a:r>
              <a:rPr sz="2800" spc="400" dirty="0">
                <a:latin typeface="Calibri"/>
                <a:cs typeface="Calibri"/>
              </a:rPr>
              <a:t> </a:t>
            </a:r>
            <a:r>
              <a:rPr sz="2800" spc="-25" dirty="0">
                <a:latin typeface="Calibri"/>
                <a:cs typeface="Calibri"/>
              </a:rPr>
              <a:t>for </a:t>
            </a:r>
            <a:r>
              <a:rPr sz="2800" dirty="0">
                <a:latin typeface="Calibri"/>
                <a:cs typeface="Calibri"/>
              </a:rPr>
              <a:t>updating</a:t>
            </a:r>
            <a:r>
              <a:rPr sz="2800" spc="10" dirty="0">
                <a:latin typeface="Calibri"/>
                <a:cs typeface="Calibri"/>
              </a:rPr>
              <a:t> </a:t>
            </a:r>
            <a:r>
              <a:rPr sz="2800" dirty="0">
                <a:latin typeface="Calibri"/>
                <a:cs typeface="Calibri"/>
              </a:rPr>
              <a:t>the</a:t>
            </a:r>
            <a:r>
              <a:rPr sz="2800" spc="40" dirty="0">
                <a:latin typeface="Calibri"/>
                <a:cs typeface="Calibri"/>
              </a:rPr>
              <a:t> </a:t>
            </a:r>
            <a:r>
              <a:rPr sz="2800" dirty="0">
                <a:latin typeface="Calibri"/>
                <a:cs typeface="Calibri"/>
              </a:rPr>
              <a:t>parameters,</a:t>
            </a:r>
            <a:r>
              <a:rPr sz="2800" spc="40" dirty="0">
                <a:latin typeface="Calibri"/>
                <a:cs typeface="Calibri"/>
              </a:rPr>
              <a:t> </a:t>
            </a:r>
            <a:r>
              <a:rPr sz="2800" dirty="0">
                <a:latin typeface="Calibri"/>
                <a:cs typeface="Calibri"/>
              </a:rPr>
              <a:t>but</a:t>
            </a:r>
            <a:r>
              <a:rPr sz="2800" spc="35" dirty="0">
                <a:latin typeface="Calibri"/>
                <a:cs typeface="Calibri"/>
              </a:rPr>
              <a:t> </a:t>
            </a:r>
            <a:r>
              <a:rPr sz="2800" dirty="0">
                <a:latin typeface="Calibri"/>
                <a:cs typeface="Calibri"/>
              </a:rPr>
              <a:t>they</a:t>
            </a:r>
            <a:r>
              <a:rPr sz="2800" spc="40" dirty="0">
                <a:latin typeface="Calibri"/>
                <a:cs typeface="Calibri"/>
              </a:rPr>
              <a:t> </a:t>
            </a:r>
            <a:r>
              <a:rPr sz="2800" dirty="0">
                <a:latin typeface="Calibri"/>
                <a:cs typeface="Calibri"/>
              </a:rPr>
              <a:t>all</a:t>
            </a:r>
            <a:r>
              <a:rPr sz="2800" spc="35" dirty="0">
                <a:latin typeface="Calibri"/>
                <a:cs typeface="Calibri"/>
              </a:rPr>
              <a:t> </a:t>
            </a:r>
            <a:r>
              <a:rPr sz="2800" dirty="0">
                <a:latin typeface="Calibri"/>
                <a:cs typeface="Calibri"/>
              </a:rPr>
              <a:t>achieve</a:t>
            </a:r>
            <a:r>
              <a:rPr sz="2800" spc="15" dirty="0">
                <a:latin typeface="Calibri"/>
                <a:cs typeface="Calibri"/>
              </a:rPr>
              <a:t> </a:t>
            </a:r>
            <a:r>
              <a:rPr sz="2800" spc="-25" dirty="0">
                <a:latin typeface="Calibri"/>
                <a:cs typeface="Calibri"/>
              </a:rPr>
              <a:t>the </a:t>
            </a:r>
            <a:r>
              <a:rPr sz="2800" dirty="0">
                <a:latin typeface="Calibri"/>
                <a:cs typeface="Calibri"/>
              </a:rPr>
              <a:t>same</a:t>
            </a:r>
            <a:r>
              <a:rPr sz="2800" spc="-125" dirty="0">
                <a:latin typeface="Calibri"/>
                <a:cs typeface="Calibri"/>
              </a:rPr>
              <a:t> </a:t>
            </a:r>
            <a:r>
              <a:rPr sz="2800" dirty="0">
                <a:latin typeface="Calibri"/>
                <a:cs typeface="Calibri"/>
              </a:rPr>
              <a:t>goal</a:t>
            </a:r>
            <a:r>
              <a:rPr sz="2800" spc="-95" dirty="0">
                <a:latin typeface="Calibri"/>
                <a:cs typeface="Calibri"/>
              </a:rPr>
              <a:t> </a:t>
            </a:r>
            <a:r>
              <a:rPr sz="2800" dirty="0">
                <a:latin typeface="Calibri"/>
                <a:cs typeface="Calibri"/>
              </a:rPr>
              <a:t>through,</a:t>
            </a:r>
            <a:r>
              <a:rPr sz="2800" spc="-105" dirty="0">
                <a:latin typeface="Calibri"/>
                <a:cs typeface="Calibri"/>
              </a:rPr>
              <a:t> </a:t>
            </a:r>
            <a:r>
              <a:rPr sz="2800" spc="-25" dirty="0">
                <a:latin typeface="Calibri"/>
                <a:cs typeface="Calibri"/>
              </a:rPr>
              <a:t>literally,</a:t>
            </a:r>
            <a:r>
              <a:rPr sz="2800" spc="-90" dirty="0">
                <a:latin typeface="Calibri"/>
                <a:cs typeface="Calibri"/>
              </a:rPr>
              <a:t> </a:t>
            </a:r>
            <a:r>
              <a:rPr sz="2800" spc="-10" dirty="0">
                <a:latin typeface="Calibri"/>
                <a:cs typeface="Calibri"/>
              </a:rPr>
              <a:t>different</a:t>
            </a:r>
            <a:r>
              <a:rPr sz="2800" spc="-100" dirty="0">
                <a:latin typeface="Calibri"/>
                <a:cs typeface="Calibri"/>
              </a:rPr>
              <a:t> </a:t>
            </a:r>
            <a:r>
              <a:rPr sz="2800" spc="-10" dirty="0">
                <a:latin typeface="Calibri"/>
                <a:cs typeface="Calibri"/>
              </a:rPr>
              <a:t>paths</a:t>
            </a:r>
            <a:endParaRPr sz="2800" dirty="0">
              <a:latin typeface="Calibri"/>
              <a:cs typeface="Calibri"/>
            </a:endParaRPr>
          </a:p>
        </p:txBody>
      </p:sp>
      <p:sp>
        <p:nvSpPr>
          <p:cNvPr id="5" name="TextBox 4"/>
          <p:cNvSpPr txBox="1"/>
          <p:nvPr/>
        </p:nvSpPr>
        <p:spPr>
          <a:xfrm>
            <a:off x="2033156" y="6418494"/>
            <a:ext cx="5265154" cy="415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050" dirty="0">
                <a:solidFill>
                  <a:schemeClr val="bg1"/>
                </a:solidFill>
              </a:rPr>
              <a:t>AI/ML Professional Training Program: INNOQUEST COHORT-1</a:t>
            </a:r>
          </a:p>
          <a:p>
            <a:pPr algn="ctr"/>
            <a:r>
              <a:rPr lang="en-US" sz="1050" dirty="0">
                <a:solidFill>
                  <a:schemeClr val="bg1"/>
                </a:solidFill>
              </a:rPr>
              <a:t>Instructor: </a:t>
            </a:r>
            <a:r>
              <a:rPr lang="en-US" sz="1050" dirty="0" smtClean="0">
                <a:solidFill>
                  <a:schemeClr val="bg1"/>
                </a:solidFill>
              </a:rPr>
              <a:t>Salma Asif</a:t>
            </a:r>
            <a:endParaRPr lang="en-US" sz="1050" dirty="0">
              <a:solidFill>
                <a:schemeClr val="bg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65753" y="218947"/>
            <a:ext cx="2259330" cy="696595"/>
          </a:xfrm>
          <a:prstGeom prst="rect">
            <a:avLst/>
          </a:prstGeom>
        </p:spPr>
        <p:txBody>
          <a:bodyPr vert="horz" wrap="square" lIns="0" tIns="12700" rIns="0" bIns="0" rtlCol="0">
            <a:spAutoFit/>
          </a:bodyPr>
          <a:lstStyle/>
          <a:p>
            <a:pPr marL="12700">
              <a:lnSpc>
                <a:spcPct val="100000"/>
              </a:lnSpc>
              <a:spcBef>
                <a:spcPts val="100"/>
              </a:spcBef>
            </a:pPr>
            <a:r>
              <a:rPr spc="-10" dirty="0"/>
              <a:t>Optimizer</a:t>
            </a:r>
          </a:p>
        </p:txBody>
      </p:sp>
      <p:sp>
        <p:nvSpPr>
          <p:cNvPr id="3" name="object 3"/>
          <p:cNvSpPr txBox="1"/>
          <p:nvPr/>
        </p:nvSpPr>
        <p:spPr>
          <a:xfrm>
            <a:off x="8426957" y="6426809"/>
            <a:ext cx="180975" cy="208915"/>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888888"/>
                </a:solidFill>
                <a:latin typeface="Calibri"/>
                <a:cs typeface="Calibri"/>
              </a:rPr>
              <a:t>63</a:t>
            </a:r>
            <a:endParaRPr sz="1200">
              <a:latin typeface="Calibri"/>
              <a:cs typeface="Calibri"/>
            </a:endParaRPr>
          </a:p>
        </p:txBody>
      </p:sp>
      <p:pic>
        <p:nvPicPr>
          <p:cNvPr id="4" name="object 4"/>
          <p:cNvPicPr/>
          <p:nvPr/>
        </p:nvPicPr>
        <p:blipFill>
          <a:blip r:embed="rId2" cstate="print"/>
          <a:stretch>
            <a:fillRect/>
          </a:stretch>
        </p:blipFill>
        <p:spPr>
          <a:xfrm>
            <a:off x="1143000" y="990600"/>
            <a:ext cx="6553200" cy="5073396"/>
          </a:xfrm>
          <a:prstGeom prst="rect">
            <a:avLst/>
          </a:prstGeom>
        </p:spPr>
      </p:pic>
      <p:sp>
        <p:nvSpPr>
          <p:cNvPr id="5" name="object 5"/>
          <p:cNvSpPr txBox="1"/>
          <p:nvPr/>
        </p:nvSpPr>
        <p:spPr>
          <a:xfrm>
            <a:off x="154939" y="6253073"/>
            <a:ext cx="7101840" cy="299720"/>
          </a:xfrm>
          <a:prstGeom prst="rect">
            <a:avLst/>
          </a:prstGeom>
        </p:spPr>
        <p:txBody>
          <a:bodyPr vert="horz" wrap="square" lIns="0" tIns="12700" rIns="0" bIns="0" rtlCol="0">
            <a:spAutoFit/>
          </a:bodyPr>
          <a:lstStyle/>
          <a:p>
            <a:pPr marL="299085" indent="-286385">
              <a:lnSpc>
                <a:spcPct val="100000"/>
              </a:lnSpc>
              <a:spcBef>
                <a:spcPts val="100"/>
              </a:spcBef>
              <a:buFont typeface="Arial MT"/>
              <a:buChar char="•"/>
              <a:tabLst>
                <a:tab pos="299085" algn="l"/>
              </a:tabLst>
            </a:pPr>
            <a:r>
              <a:rPr sz="1800" b="1" spc="-20" dirty="0">
                <a:latin typeface="Calibri"/>
                <a:cs typeface="Calibri"/>
              </a:rPr>
              <a:t>Remember,</a:t>
            </a:r>
            <a:r>
              <a:rPr sz="1800" b="1" spc="-55" dirty="0">
                <a:latin typeface="Calibri"/>
                <a:cs typeface="Calibri"/>
              </a:rPr>
              <a:t> </a:t>
            </a:r>
            <a:r>
              <a:rPr sz="1800" b="1" dirty="0">
                <a:latin typeface="Calibri"/>
                <a:cs typeface="Calibri"/>
              </a:rPr>
              <a:t>the</a:t>
            </a:r>
            <a:r>
              <a:rPr sz="1800" b="1" spc="-25" dirty="0">
                <a:latin typeface="Calibri"/>
                <a:cs typeface="Calibri"/>
              </a:rPr>
              <a:t> </a:t>
            </a:r>
            <a:r>
              <a:rPr sz="1800" b="1" dirty="0">
                <a:latin typeface="Calibri"/>
                <a:cs typeface="Calibri"/>
              </a:rPr>
              <a:t>choice</a:t>
            </a:r>
            <a:r>
              <a:rPr sz="1800" b="1" spc="-60" dirty="0">
                <a:latin typeface="Calibri"/>
                <a:cs typeface="Calibri"/>
              </a:rPr>
              <a:t> </a:t>
            </a:r>
            <a:r>
              <a:rPr sz="1800" b="1" dirty="0">
                <a:latin typeface="Calibri"/>
                <a:cs typeface="Calibri"/>
              </a:rPr>
              <a:t>of</a:t>
            </a:r>
            <a:r>
              <a:rPr sz="1800" b="1" spc="-15" dirty="0">
                <a:latin typeface="Calibri"/>
                <a:cs typeface="Calibri"/>
              </a:rPr>
              <a:t> </a:t>
            </a:r>
            <a:r>
              <a:rPr sz="1800" b="1" dirty="0">
                <a:latin typeface="Calibri"/>
                <a:cs typeface="Calibri"/>
              </a:rPr>
              <a:t>mini-batch</a:t>
            </a:r>
            <a:r>
              <a:rPr sz="1800" b="1" spc="-60" dirty="0">
                <a:latin typeface="Calibri"/>
                <a:cs typeface="Calibri"/>
              </a:rPr>
              <a:t> </a:t>
            </a:r>
            <a:r>
              <a:rPr sz="1800" b="1" dirty="0">
                <a:latin typeface="Calibri"/>
                <a:cs typeface="Calibri"/>
              </a:rPr>
              <a:t>size</a:t>
            </a:r>
            <a:r>
              <a:rPr sz="1800" b="1" spc="-35" dirty="0">
                <a:latin typeface="Calibri"/>
                <a:cs typeface="Calibri"/>
              </a:rPr>
              <a:t> </a:t>
            </a:r>
            <a:r>
              <a:rPr sz="1800" b="1" dirty="0">
                <a:latin typeface="Calibri"/>
                <a:cs typeface="Calibri"/>
              </a:rPr>
              <a:t>influences</a:t>
            </a:r>
            <a:r>
              <a:rPr sz="1800" b="1" spc="-40" dirty="0">
                <a:latin typeface="Calibri"/>
                <a:cs typeface="Calibri"/>
              </a:rPr>
              <a:t> </a:t>
            </a:r>
            <a:r>
              <a:rPr sz="1800" b="1" dirty="0">
                <a:latin typeface="Calibri"/>
                <a:cs typeface="Calibri"/>
              </a:rPr>
              <a:t>the</a:t>
            </a:r>
            <a:r>
              <a:rPr sz="1800" b="1" spc="-25" dirty="0">
                <a:latin typeface="Calibri"/>
                <a:cs typeface="Calibri"/>
              </a:rPr>
              <a:t> </a:t>
            </a:r>
            <a:r>
              <a:rPr sz="1800" b="1" dirty="0">
                <a:latin typeface="Calibri"/>
                <a:cs typeface="Calibri"/>
              </a:rPr>
              <a:t>path</a:t>
            </a:r>
            <a:r>
              <a:rPr sz="1800" b="1" spc="-35" dirty="0">
                <a:latin typeface="Calibri"/>
                <a:cs typeface="Calibri"/>
              </a:rPr>
              <a:t> </a:t>
            </a:r>
            <a:r>
              <a:rPr sz="1800" b="1" dirty="0">
                <a:latin typeface="Calibri"/>
                <a:cs typeface="Calibri"/>
              </a:rPr>
              <a:t>of</a:t>
            </a:r>
            <a:r>
              <a:rPr sz="1800" b="1" spc="-15" dirty="0">
                <a:latin typeface="Calibri"/>
                <a:cs typeface="Calibri"/>
              </a:rPr>
              <a:t> </a:t>
            </a:r>
            <a:r>
              <a:rPr sz="1800" b="1" spc="-10" dirty="0">
                <a:latin typeface="Calibri"/>
                <a:cs typeface="Calibri"/>
              </a:rPr>
              <a:t>gradient</a:t>
            </a:r>
            <a:endParaRPr sz="1800">
              <a:latin typeface="Calibri"/>
              <a:cs typeface="Calibri"/>
            </a:endParaRPr>
          </a:p>
        </p:txBody>
      </p:sp>
      <p:sp>
        <p:nvSpPr>
          <p:cNvPr id="6" name="object 6"/>
          <p:cNvSpPr txBox="1"/>
          <p:nvPr/>
        </p:nvSpPr>
        <p:spPr>
          <a:xfrm>
            <a:off x="441451" y="6584543"/>
            <a:ext cx="4512945" cy="254000"/>
          </a:xfrm>
          <a:prstGeom prst="rect">
            <a:avLst/>
          </a:prstGeom>
        </p:spPr>
        <p:txBody>
          <a:bodyPr vert="horz" wrap="square" lIns="0" tIns="0" rIns="0" bIns="0" rtlCol="0">
            <a:spAutoFit/>
          </a:bodyPr>
          <a:lstStyle/>
          <a:p>
            <a:pPr marL="12700">
              <a:lnSpc>
                <a:spcPts val="1810"/>
              </a:lnSpc>
            </a:pPr>
            <a:r>
              <a:rPr sz="1800" b="1" dirty="0">
                <a:latin typeface="Calibri"/>
                <a:cs typeface="Calibri"/>
              </a:rPr>
              <a:t>descent,</a:t>
            </a:r>
            <a:r>
              <a:rPr sz="1800" b="1" spc="-40" dirty="0">
                <a:latin typeface="Calibri"/>
                <a:cs typeface="Calibri"/>
              </a:rPr>
              <a:t> </a:t>
            </a:r>
            <a:r>
              <a:rPr sz="1800" b="1" dirty="0">
                <a:latin typeface="Calibri"/>
                <a:cs typeface="Calibri"/>
              </a:rPr>
              <a:t>and</a:t>
            </a:r>
            <a:r>
              <a:rPr sz="1800" b="1" spc="-10" dirty="0">
                <a:latin typeface="Calibri"/>
                <a:cs typeface="Calibri"/>
              </a:rPr>
              <a:t> </a:t>
            </a:r>
            <a:r>
              <a:rPr sz="1800" b="1" dirty="0">
                <a:latin typeface="Calibri"/>
                <a:cs typeface="Calibri"/>
              </a:rPr>
              <a:t>so</a:t>
            </a:r>
            <a:r>
              <a:rPr sz="1800" b="1" spc="-20" dirty="0">
                <a:latin typeface="Calibri"/>
                <a:cs typeface="Calibri"/>
              </a:rPr>
              <a:t> </a:t>
            </a:r>
            <a:r>
              <a:rPr sz="1800" b="1" dirty="0">
                <a:latin typeface="Calibri"/>
                <a:cs typeface="Calibri"/>
              </a:rPr>
              <a:t>does</a:t>
            </a:r>
            <a:r>
              <a:rPr sz="1800" b="1" spc="-20" dirty="0">
                <a:latin typeface="Calibri"/>
                <a:cs typeface="Calibri"/>
              </a:rPr>
              <a:t> </a:t>
            </a:r>
            <a:r>
              <a:rPr sz="1800" b="1" dirty="0">
                <a:latin typeface="Calibri"/>
                <a:cs typeface="Calibri"/>
              </a:rPr>
              <a:t>the</a:t>
            </a:r>
            <a:r>
              <a:rPr sz="1800" b="1" spc="-45" dirty="0">
                <a:latin typeface="Calibri"/>
                <a:cs typeface="Calibri"/>
              </a:rPr>
              <a:t> </a:t>
            </a:r>
            <a:r>
              <a:rPr sz="1800" b="1" dirty="0">
                <a:latin typeface="Calibri"/>
                <a:cs typeface="Calibri"/>
              </a:rPr>
              <a:t>choice</a:t>
            </a:r>
            <a:r>
              <a:rPr sz="1800" b="1" spc="-20" dirty="0">
                <a:latin typeface="Calibri"/>
                <a:cs typeface="Calibri"/>
              </a:rPr>
              <a:t> </a:t>
            </a:r>
            <a:r>
              <a:rPr sz="1800" b="1" dirty="0">
                <a:latin typeface="Calibri"/>
                <a:cs typeface="Calibri"/>
              </a:rPr>
              <a:t>of</a:t>
            </a:r>
            <a:r>
              <a:rPr sz="1800" b="1" spc="-30" dirty="0">
                <a:latin typeface="Calibri"/>
                <a:cs typeface="Calibri"/>
              </a:rPr>
              <a:t> </a:t>
            </a:r>
            <a:r>
              <a:rPr sz="1800" b="1" dirty="0">
                <a:latin typeface="Calibri"/>
                <a:cs typeface="Calibri"/>
              </a:rPr>
              <a:t>an</a:t>
            </a:r>
            <a:r>
              <a:rPr sz="1800" b="1" spc="-5" dirty="0">
                <a:latin typeface="Calibri"/>
                <a:cs typeface="Calibri"/>
              </a:rPr>
              <a:t> </a:t>
            </a:r>
            <a:r>
              <a:rPr sz="1800" b="1" spc="-10" dirty="0">
                <a:latin typeface="Calibri"/>
                <a:cs typeface="Calibri"/>
              </a:rPr>
              <a:t>optimizer</a:t>
            </a:r>
            <a:endParaRPr sz="1800">
              <a:latin typeface="Calibri"/>
              <a:cs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24736" y="461899"/>
            <a:ext cx="6494780" cy="696595"/>
          </a:xfrm>
          <a:prstGeom prst="rect">
            <a:avLst/>
          </a:prstGeom>
        </p:spPr>
        <p:txBody>
          <a:bodyPr vert="horz" wrap="square" lIns="0" tIns="13335" rIns="0" bIns="0" rtlCol="0">
            <a:spAutoFit/>
          </a:bodyPr>
          <a:lstStyle/>
          <a:p>
            <a:pPr marL="12700">
              <a:lnSpc>
                <a:spcPct val="100000"/>
              </a:lnSpc>
              <a:spcBef>
                <a:spcPts val="105"/>
              </a:spcBef>
            </a:pPr>
            <a:r>
              <a:rPr dirty="0"/>
              <a:t>Optimizer</a:t>
            </a:r>
            <a:r>
              <a:rPr spc="-105" dirty="0"/>
              <a:t> </a:t>
            </a:r>
            <a:r>
              <a:rPr dirty="0"/>
              <a:t>(</a:t>
            </a:r>
            <a:r>
              <a:rPr b="1" dirty="0">
                <a:latin typeface="Calibri"/>
                <a:cs typeface="Calibri"/>
              </a:rPr>
              <a:t>step</a:t>
            </a:r>
            <a:r>
              <a:rPr b="1" spc="-100" dirty="0">
                <a:latin typeface="Calibri"/>
                <a:cs typeface="Calibri"/>
              </a:rPr>
              <a:t> </a:t>
            </a:r>
            <a:r>
              <a:rPr b="1" dirty="0">
                <a:latin typeface="Calibri"/>
                <a:cs typeface="Calibri"/>
              </a:rPr>
              <a:t>/</a:t>
            </a:r>
            <a:r>
              <a:rPr b="1" spc="-105" dirty="0">
                <a:latin typeface="Calibri"/>
                <a:cs typeface="Calibri"/>
              </a:rPr>
              <a:t> </a:t>
            </a:r>
            <a:r>
              <a:rPr b="1" spc="-10" dirty="0">
                <a:latin typeface="Calibri"/>
                <a:cs typeface="Calibri"/>
              </a:rPr>
              <a:t>zero_grad</a:t>
            </a:r>
            <a:r>
              <a:rPr spc="-10" dirty="0"/>
              <a:t>)</a:t>
            </a:r>
          </a:p>
        </p:txBody>
      </p:sp>
      <p:sp>
        <p:nvSpPr>
          <p:cNvPr id="16" name="object 1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44</a:t>
            </a:fld>
            <a:endParaRPr spc="-25" dirty="0"/>
          </a:p>
        </p:txBody>
      </p:sp>
      <p:grpSp>
        <p:nvGrpSpPr>
          <p:cNvPr id="3" name="object 3"/>
          <p:cNvGrpSpPr/>
          <p:nvPr/>
        </p:nvGrpSpPr>
        <p:grpSpPr>
          <a:xfrm>
            <a:off x="184404" y="3648455"/>
            <a:ext cx="7858125" cy="894715"/>
            <a:chOff x="184404" y="3648455"/>
            <a:chExt cx="7858125" cy="894715"/>
          </a:xfrm>
        </p:grpSpPr>
        <p:pic>
          <p:nvPicPr>
            <p:cNvPr id="4" name="object 4"/>
            <p:cNvPicPr/>
            <p:nvPr/>
          </p:nvPicPr>
          <p:blipFill>
            <a:blip r:embed="rId2" cstate="print"/>
            <a:stretch>
              <a:fillRect/>
            </a:stretch>
          </p:blipFill>
          <p:spPr>
            <a:xfrm>
              <a:off x="193548" y="3657599"/>
              <a:ext cx="7839456" cy="876300"/>
            </a:xfrm>
            <a:prstGeom prst="rect">
              <a:avLst/>
            </a:prstGeom>
          </p:spPr>
        </p:pic>
        <p:sp>
          <p:nvSpPr>
            <p:cNvPr id="5" name="object 5"/>
            <p:cNvSpPr/>
            <p:nvPr/>
          </p:nvSpPr>
          <p:spPr>
            <a:xfrm>
              <a:off x="188976" y="3653027"/>
              <a:ext cx="7848600" cy="885825"/>
            </a:xfrm>
            <a:custGeom>
              <a:avLst/>
              <a:gdLst/>
              <a:ahLst/>
              <a:cxnLst/>
              <a:rect l="l" t="t" r="r" b="b"/>
              <a:pathLst>
                <a:path w="7848600" h="885825">
                  <a:moveTo>
                    <a:pt x="0" y="885444"/>
                  </a:moveTo>
                  <a:lnTo>
                    <a:pt x="7848600" y="885444"/>
                  </a:lnTo>
                  <a:lnTo>
                    <a:pt x="7848600" y="0"/>
                  </a:lnTo>
                  <a:lnTo>
                    <a:pt x="0" y="0"/>
                  </a:lnTo>
                  <a:lnTo>
                    <a:pt x="0" y="885444"/>
                  </a:lnTo>
                  <a:close/>
                </a:path>
              </a:pathLst>
            </a:custGeom>
            <a:ln w="9144">
              <a:solidFill>
                <a:srgbClr val="000000"/>
              </a:solidFill>
            </a:ln>
          </p:spPr>
          <p:txBody>
            <a:bodyPr wrap="square" lIns="0" tIns="0" rIns="0" bIns="0" rtlCol="0"/>
            <a:lstStyle/>
            <a:p>
              <a:endParaRPr/>
            </a:p>
          </p:txBody>
        </p:sp>
      </p:grpSp>
      <p:grpSp>
        <p:nvGrpSpPr>
          <p:cNvPr id="6" name="object 6"/>
          <p:cNvGrpSpPr/>
          <p:nvPr/>
        </p:nvGrpSpPr>
        <p:grpSpPr>
          <a:xfrm>
            <a:off x="192023" y="3115055"/>
            <a:ext cx="4229100" cy="437515"/>
            <a:chOff x="192023" y="3115055"/>
            <a:chExt cx="4229100" cy="437515"/>
          </a:xfrm>
        </p:grpSpPr>
        <p:pic>
          <p:nvPicPr>
            <p:cNvPr id="7" name="object 7"/>
            <p:cNvPicPr/>
            <p:nvPr/>
          </p:nvPicPr>
          <p:blipFill>
            <a:blip r:embed="rId3" cstate="print"/>
            <a:stretch>
              <a:fillRect/>
            </a:stretch>
          </p:blipFill>
          <p:spPr>
            <a:xfrm>
              <a:off x="201167" y="3124199"/>
              <a:ext cx="4210812" cy="419100"/>
            </a:xfrm>
            <a:prstGeom prst="rect">
              <a:avLst/>
            </a:prstGeom>
          </p:spPr>
        </p:pic>
        <p:sp>
          <p:nvSpPr>
            <p:cNvPr id="8" name="object 8"/>
            <p:cNvSpPr/>
            <p:nvPr/>
          </p:nvSpPr>
          <p:spPr>
            <a:xfrm>
              <a:off x="196595" y="3119627"/>
              <a:ext cx="4220210" cy="428625"/>
            </a:xfrm>
            <a:custGeom>
              <a:avLst/>
              <a:gdLst/>
              <a:ahLst/>
              <a:cxnLst/>
              <a:rect l="l" t="t" r="r" b="b"/>
              <a:pathLst>
                <a:path w="4220210" h="428625">
                  <a:moveTo>
                    <a:pt x="0" y="428244"/>
                  </a:moveTo>
                  <a:lnTo>
                    <a:pt x="4219956" y="428244"/>
                  </a:lnTo>
                  <a:lnTo>
                    <a:pt x="4219956" y="0"/>
                  </a:lnTo>
                  <a:lnTo>
                    <a:pt x="0" y="0"/>
                  </a:lnTo>
                  <a:lnTo>
                    <a:pt x="0" y="428244"/>
                  </a:lnTo>
                  <a:close/>
                </a:path>
              </a:pathLst>
            </a:custGeom>
            <a:ln w="9144">
              <a:solidFill>
                <a:srgbClr val="000000"/>
              </a:solidFill>
            </a:ln>
          </p:spPr>
          <p:txBody>
            <a:bodyPr wrap="square" lIns="0" tIns="0" rIns="0" bIns="0" rtlCol="0"/>
            <a:lstStyle/>
            <a:p>
              <a:endParaRPr/>
            </a:p>
          </p:txBody>
        </p:sp>
      </p:grpSp>
      <p:sp>
        <p:nvSpPr>
          <p:cNvPr id="9" name="object 9"/>
          <p:cNvSpPr txBox="1"/>
          <p:nvPr/>
        </p:nvSpPr>
        <p:spPr>
          <a:xfrm>
            <a:off x="307340" y="1479930"/>
            <a:ext cx="8531225" cy="1489075"/>
          </a:xfrm>
          <a:prstGeom prst="rect">
            <a:avLst/>
          </a:prstGeom>
        </p:spPr>
        <p:txBody>
          <a:bodyPr vert="horz" wrap="square" lIns="0" tIns="12700" rIns="0" bIns="0" rtlCol="0">
            <a:spAutoFit/>
          </a:bodyPr>
          <a:lstStyle/>
          <a:p>
            <a:pPr marL="297180" marR="5080" indent="-285115" algn="just">
              <a:lnSpc>
                <a:spcPct val="100000"/>
              </a:lnSpc>
              <a:spcBef>
                <a:spcPts val="100"/>
              </a:spcBef>
              <a:buFont typeface="Arial MT"/>
              <a:buChar char="•"/>
              <a:tabLst>
                <a:tab pos="299085" algn="l"/>
              </a:tabLst>
            </a:pPr>
            <a:r>
              <a:rPr sz="2400" dirty="0">
                <a:latin typeface="Calibri"/>
                <a:cs typeface="Calibri"/>
              </a:rPr>
              <a:t>An</a:t>
            </a:r>
            <a:r>
              <a:rPr sz="2400" spc="114" dirty="0">
                <a:latin typeface="Calibri"/>
                <a:cs typeface="Calibri"/>
              </a:rPr>
              <a:t>  </a:t>
            </a:r>
            <a:r>
              <a:rPr sz="2400" dirty="0">
                <a:latin typeface="Calibri"/>
                <a:cs typeface="Calibri"/>
              </a:rPr>
              <a:t>optimizer</a:t>
            </a:r>
            <a:r>
              <a:rPr sz="2400" spc="120" dirty="0">
                <a:latin typeface="Calibri"/>
                <a:cs typeface="Calibri"/>
              </a:rPr>
              <a:t>  </a:t>
            </a:r>
            <a:r>
              <a:rPr sz="2400" dirty="0">
                <a:latin typeface="Calibri"/>
                <a:cs typeface="Calibri"/>
              </a:rPr>
              <a:t>takes</a:t>
            </a:r>
            <a:r>
              <a:rPr sz="2400" spc="120" dirty="0">
                <a:latin typeface="Calibri"/>
                <a:cs typeface="Calibri"/>
              </a:rPr>
              <a:t>  </a:t>
            </a:r>
            <a:r>
              <a:rPr sz="2400" dirty="0">
                <a:latin typeface="Calibri"/>
                <a:cs typeface="Calibri"/>
              </a:rPr>
              <a:t>the</a:t>
            </a:r>
            <a:r>
              <a:rPr sz="2400" spc="120" dirty="0">
                <a:latin typeface="Calibri"/>
                <a:cs typeface="Calibri"/>
              </a:rPr>
              <a:t>  </a:t>
            </a:r>
            <a:r>
              <a:rPr sz="2400" dirty="0">
                <a:latin typeface="Calibri"/>
                <a:cs typeface="Calibri"/>
              </a:rPr>
              <a:t>parameters</a:t>
            </a:r>
            <a:r>
              <a:rPr sz="2400" spc="114" dirty="0">
                <a:latin typeface="Calibri"/>
                <a:cs typeface="Calibri"/>
              </a:rPr>
              <a:t>  </a:t>
            </a:r>
            <a:r>
              <a:rPr sz="2400" dirty="0">
                <a:latin typeface="Calibri"/>
                <a:cs typeface="Calibri"/>
              </a:rPr>
              <a:t>we</a:t>
            </a:r>
            <a:r>
              <a:rPr sz="2400" spc="114" dirty="0">
                <a:latin typeface="Calibri"/>
                <a:cs typeface="Calibri"/>
              </a:rPr>
              <a:t>  </a:t>
            </a:r>
            <a:r>
              <a:rPr sz="2400" dirty="0">
                <a:latin typeface="Calibri"/>
                <a:cs typeface="Calibri"/>
              </a:rPr>
              <a:t>want</a:t>
            </a:r>
            <a:r>
              <a:rPr sz="2400" spc="120" dirty="0">
                <a:latin typeface="Calibri"/>
                <a:cs typeface="Calibri"/>
              </a:rPr>
              <a:t>  </a:t>
            </a:r>
            <a:r>
              <a:rPr sz="2400" dirty="0">
                <a:latin typeface="Calibri"/>
                <a:cs typeface="Calibri"/>
              </a:rPr>
              <a:t>to</a:t>
            </a:r>
            <a:r>
              <a:rPr sz="2400" spc="114" dirty="0">
                <a:latin typeface="Calibri"/>
                <a:cs typeface="Calibri"/>
              </a:rPr>
              <a:t>  </a:t>
            </a:r>
            <a:r>
              <a:rPr sz="2400" dirty="0">
                <a:latin typeface="Calibri"/>
                <a:cs typeface="Calibri"/>
              </a:rPr>
              <a:t>update,</a:t>
            </a:r>
            <a:r>
              <a:rPr sz="2400" spc="114" dirty="0">
                <a:latin typeface="Calibri"/>
                <a:cs typeface="Calibri"/>
              </a:rPr>
              <a:t>  </a:t>
            </a:r>
            <a:r>
              <a:rPr sz="2400" spc="-25" dirty="0">
                <a:latin typeface="Calibri"/>
                <a:cs typeface="Calibri"/>
              </a:rPr>
              <a:t>the 	</a:t>
            </a:r>
            <a:r>
              <a:rPr sz="2400" b="1" dirty="0">
                <a:solidFill>
                  <a:srgbClr val="FF0000"/>
                </a:solidFill>
                <a:latin typeface="Calibri"/>
                <a:cs typeface="Calibri"/>
              </a:rPr>
              <a:t>learning</a:t>
            </a:r>
            <a:r>
              <a:rPr sz="2400" b="1" spc="400" dirty="0">
                <a:solidFill>
                  <a:srgbClr val="FF0000"/>
                </a:solidFill>
                <a:latin typeface="Calibri"/>
                <a:cs typeface="Calibri"/>
              </a:rPr>
              <a:t> </a:t>
            </a:r>
            <a:r>
              <a:rPr sz="2400" b="1" dirty="0">
                <a:solidFill>
                  <a:srgbClr val="FF0000"/>
                </a:solidFill>
                <a:latin typeface="Calibri"/>
                <a:cs typeface="Calibri"/>
              </a:rPr>
              <a:t>rate</a:t>
            </a:r>
            <a:r>
              <a:rPr sz="2400" b="1" spc="405" dirty="0">
                <a:solidFill>
                  <a:srgbClr val="FF0000"/>
                </a:solidFill>
                <a:latin typeface="Calibri"/>
                <a:cs typeface="Calibri"/>
              </a:rPr>
              <a:t> </a:t>
            </a:r>
            <a:r>
              <a:rPr sz="2400" dirty="0">
                <a:latin typeface="Calibri"/>
                <a:cs typeface="Calibri"/>
              </a:rPr>
              <a:t>we</a:t>
            </a:r>
            <a:r>
              <a:rPr sz="2400" spc="409" dirty="0">
                <a:latin typeface="Calibri"/>
                <a:cs typeface="Calibri"/>
              </a:rPr>
              <a:t> </a:t>
            </a:r>
            <a:r>
              <a:rPr sz="2400" dirty="0">
                <a:latin typeface="Calibri"/>
                <a:cs typeface="Calibri"/>
              </a:rPr>
              <a:t>want</a:t>
            </a:r>
            <a:r>
              <a:rPr sz="2400" spc="395" dirty="0">
                <a:latin typeface="Calibri"/>
                <a:cs typeface="Calibri"/>
              </a:rPr>
              <a:t> </a:t>
            </a:r>
            <a:r>
              <a:rPr sz="2400" dirty="0">
                <a:latin typeface="Calibri"/>
                <a:cs typeface="Calibri"/>
              </a:rPr>
              <a:t>to</a:t>
            </a:r>
            <a:r>
              <a:rPr sz="2400" spc="395" dirty="0">
                <a:latin typeface="Calibri"/>
                <a:cs typeface="Calibri"/>
              </a:rPr>
              <a:t> </a:t>
            </a:r>
            <a:r>
              <a:rPr sz="2400" dirty="0">
                <a:latin typeface="Calibri"/>
                <a:cs typeface="Calibri"/>
              </a:rPr>
              <a:t>use</a:t>
            </a:r>
            <a:r>
              <a:rPr sz="2400" spc="400" dirty="0">
                <a:latin typeface="Calibri"/>
                <a:cs typeface="Calibri"/>
              </a:rPr>
              <a:t> </a:t>
            </a:r>
            <a:r>
              <a:rPr sz="2400" dirty="0">
                <a:latin typeface="Calibri"/>
                <a:cs typeface="Calibri"/>
              </a:rPr>
              <a:t>(and</a:t>
            </a:r>
            <a:r>
              <a:rPr sz="2400" spc="400" dirty="0">
                <a:latin typeface="Calibri"/>
                <a:cs typeface="Calibri"/>
              </a:rPr>
              <a:t> </a:t>
            </a:r>
            <a:r>
              <a:rPr sz="2400" dirty="0">
                <a:latin typeface="Calibri"/>
                <a:cs typeface="Calibri"/>
              </a:rPr>
              <a:t>possibly</a:t>
            </a:r>
            <a:r>
              <a:rPr sz="2400" spc="400" dirty="0">
                <a:latin typeface="Calibri"/>
                <a:cs typeface="Calibri"/>
              </a:rPr>
              <a:t> </a:t>
            </a:r>
            <a:r>
              <a:rPr sz="2400" dirty="0">
                <a:latin typeface="Calibri"/>
                <a:cs typeface="Calibri"/>
              </a:rPr>
              <a:t>many</a:t>
            </a:r>
            <a:r>
              <a:rPr sz="2400" spc="409" dirty="0">
                <a:latin typeface="Calibri"/>
                <a:cs typeface="Calibri"/>
              </a:rPr>
              <a:t> </a:t>
            </a:r>
            <a:r>
              <a:rPr sz="2400" dirty="0">
                <a:latin typeface="Calibri"/>
                <a:cs typeface="Calibri"/>
              </a:rPr>
              <a:t>other</a:t>
            </a:r>
            <a:r>
              <a:rPr sz="2400" spc="400" dirty="0">
                <a:latin typeface="Calibri"/>
                <a:cs typeface="Calibri"/>
              </a:rPr>
              <a:t> </a:t>
            </a:r>
            <a:r>
              <a:rPr sz="2400" spc="-10" dirty="0">
                <a:solidFill>
                  <a:srgbClr val="FF0000"/>
                </a:solidFill>
                <a:latin typeface="Calibri"/>
                <a:cs typeface="Calibri"/>
              </a:rPr>
              <a:t>hyper- 	</a:t>
            </a:r>
            <a:r>
              <a:rPr sz="2400" dirty="0">
                <a:solidFill>
                  <a:srgbClr val="FF0000"/>
                </a:solidFill>
                <a:latin typeface="Calibri"/>
                <a:cs typeface="Calibri"/>
              </a:rPr>
              <a:t>parameters</a:t>
            </a:r>
            <a:r>
              <a:rPr sz="2400" spc="10" dirty="0">
                <a:solidFill>
                  <a:srgbClr val="FF0000"/>
                </a:solidFill>
                <a:latin typeface="Calibri"/>
                <a:cs typeface="Calibri"/>
              </a:rPr>
              <a:t> </a:t>
            </a:r>
            <a:r>
              <a:rPr sz="2400" dirty="0">
                <a:latin typeface="Calibri"/>
                <a:cs typeface="Calibri"/>
              </a:rPr>
              <a:t>as</a:t>
            </a:r>
            <a:r>
              <a:rPr sz="2400" spc="25" dirty="0">
                <a:latin typeface="Calibri"/>
                <a:cs typeface="Calibri"/>
              </a:rPr>
              <a:t> </a:t>
            </a:r>
            <a:r>
              <a:rPr sz="2400" dirty="0">
                <a:latin typeface="Calibri"/>
                <a:cs typeface="Calibri"/>
              </a:rPr>
              <a:t>well!),</a:t>
            </a:r>
            <a:r>
              <a:rPr sz="2400" spc="40" dirty="0">
                <a:latin typeface="Calibri"/>
                <a:cs typeface="Calibri"/>
              </a:rPr>
              <a:t> </a:t>
            </a:r>
            <a:r>
              <a:rPr sz="2400" dirty="0">
                <a:latin typeface="Calibri"/>
                <a:cs typeface="Calibri"/>
              </a:rPr>
              <a:t>and</a:t>
            </a:r>
            <a:r>
              <a:rPr sz="2400" spc="30" dirty="0">
                <a:latin typeface="Calibri"/>
                <a:cs typeface="Calibri"/>
              </a:rPr>
              <a:t> </a:t>
            </a:r>
            <a:r>
              <a:rPr sz="2400" dirty="0">
                <a:latin typeface="Calibri"/>
                <a:cs typeface="Calibri"/>
              </a:rPr>
              <a:t>performs</a:t>
            </a:r>
            <a:r>
              <a:rPr sz="2400" spc="30" dirty="0">
                <a:latin typeface="Calibri"/>
                <a:cs typeface="Calibri"/>
              </a:rPr>
              <a:t> </a:t>
            </a:r>
            <a:r>
              <a:rPr sz="2400" dirty="0">
                <a:latin typeface="Calibri"/>
                <a:cs typeface="Calibri"/>
              </a:rPr>
              <a:t>the</a:t>
            </a:r>
            <a:r>
              <a:rPr sz="2400" spc="30" dirty="0">
                <a:latin typeface="Calibri"/>
                <a:cs typeface="Calibri"/>
              </a:rPr>
              <a:t> </a:t>
            </a:r>
            <a:r>
              <a:rPr sz="2400" dirty="0">
                <a:latin typeface="Calibri"/>
                <a:cs typeface="Calibri"/>
              </a:rPr>
              <a:t>updates</a:t>
            </a:r>
            <a:r>
              <a:rPr sz="2400" spc="30" dirty="0">
                <a:latin typeface="Calibri"/>
                <a:cs typeface="Calibri"/>
              </a:rPr>
              <a:t> </a:t>
            </a:r>
            <a:r>
              <a:rPr sz="2400" dirty="0">
                <a:latin typeface="Calibri"/>
                <a:cs typeface="Calibri"/>
              </a:rPr>
              <a:t>through</a:t>
            </a:r>
            <a:r>
              <a:rPr sz="2400" spc="25" dirty="0">
                <a:latin typeface="Calibri"/>
                <a:cs typeface="Calibri"/>
              </a:rPr>
              <a:t> </a:t>
            </a:r>
            <a:r>
              <a:rPr sz="2400" dirty="0">
                <a:latin typeface="Calibri"/>
                <a:cs typeface="Calibri"/>
              </a:rPr>
              <a:t>its</a:t>
            </a:r>
            <a:r>
              <a:rPr sz="2400" spc="25" dirty="0">
                <a:latin typeface="Calibri"/>
                <a:cs typeface="Calibri"/>
              </a:rPr>
              <a:t> </a:t>
            </a:r>
            <a:r>
              <a:rPr sz="2400" b="1" spc="-10" dirty="0">
                <a:solidFill>
                  <a:srgbClr val="0000FF"/>
                </a:solidFill>
                <a:latin typeface="Calibri"/>
                <a:cs typeface="Calibri"/>
              </a:rPr>
              <a:t>step() 	</a:t>
            </a:r>
            <a:r>
              <a:rPr sz="2400" spc="-10" dirty="0">
                <a:latin typeface="Calibri"/>
                <a:cs typeface="Calibri"/>
              </a:rPr>
              <a:t>method</a:t>
            </a:r>
            <a:endParaRPr sz="2400" dirty="0">
              <a:latin typeface="Calibri"/>
              <a:cs typeface="Calibri"/>
            </a:endParaRPr>
          </a:p>
        </p:txBody>
      </p:sp>
      <p:grpSp>
        <p:nvGrpSpPr>
          <p:cNvPr id="10" name="object 10"/>
          <p:cNvGrpSpPr/>
          <p:nvPr/>
        </p:nvGrpSpPr>
        <p:grpSpPr>
          <a:xfrm>
            <a:off x="184404" y="4715255"/>
            <a:ext cx="3533140" cy="1247140"/>
            <a:chOff x="184404" y="4715255"/>
            <a:chExt cx="3533140" cy="1247140"/>
          </a:xfrm>
        </p:grpSpPr>
        <p:pic>
          <p:nvPicPr>
            <p:cNvPr id="11" name="object 11"/>
            <p:cNvPicPr/>
            <p:nvPr/>
          </p:nvPicPr>
          <p:blipFill>
            <a:blip r:embed="rId4" cstate="print"/>
            <a:stretch>
              <a:fillRect/>
            </a:stretch>
          </p:blipFill>
          <p:spPr>
            <a:xfrm>
              <a:off x="193548" y="4724399"/>
              <a:ext cx="3514344" cy="1228344"/>
            </a:xfrm>
            <a:prstGeom prst="rect">
              <a:avLst/>
            </a:prstGeom>
          </p:spPr>
        </p:pic>
        <p:sp>
          <p:nvSpPr>
            <p:cNvPr id="12" name="object 12"/>
            <p:cNvSpPr/>
            <p:nvPr/>
          </p:nvSpPr>
          <p:spPr>
            <a:xfrm>
              <a:off x="188976" y="4719827"/>
              <a:ext cx="3523615" cy="1237615"/>
            </a:xfrm>
            <a:custGeom>
              <a:avLst/>
              <a:gdLst/>
              <a:ahLst/>
              <a:cxnLst/>
              <a:rect l="l" t="t" r="r" b="b"/>
              <a:pathLst>
                <a:path w="3523615" h="1237614">
                  <a:moveTo>
                    <a:pt x="0" y="1237488"/>
                  </a:moveTo>
                  <a:lnTo>
                    <a:pt x="3523488" y="1237488"/>
                  </a:lnTo>
                  <a:lnTo>
                    <a:pt x="3523488" y="0"/>
                  </a:lnTo>
                  <a:lnTo>
                    <a:pt x="0" y="0"/>
                  </a:lnTo>
                  <a:lnTo>
                    <a:pt x="0" y="1237488"/>
                  </a:lnTo>
                  <a:close/>
                </a:path>
              </a:pathLst>
            </a:custGeom>
            <a:ln w="9144">
              <a:solidFill>
                <a:srgbClr val="000000"/>
              </a:solidFill>
            </a:ln>
          </p:spPr>
          <p:txBody>
            <a:bodyPr wrap="square" lIns="0" tIns="0" rIns="0" bIns="0" rtlCol="0"/>
            <a:lstStyle/>
            <a:p>
              <a:endParaRPr/>
            </a:p>
          </p:txBody>
        </p:sp>
      </p:grpSp>
      <p:grpSp>
        <p:nvGrpSpPr>
          <p:cNvPr id="13" name="object 13"/>
          <p:cNvGrpSpPr/>
          <p:nvPr/>
        </p:nvGrpSpPr>
        <p:grpSpPr>
          <a:xfrm>
            <a:off x="4128515" y="4715255"/>
            <a:ext cx="3284220" cy="1214755"/>
            <a:chOff x="4128515" y="4715255"/>
            <a:chExt cx="3284220" cy="1214755"/>
          </a:xfrm>
        </p:grpSpPr>
        <p:pic>
          <p:nvPicPr>
            <p:cNvPr id="14" name="object 14"/>
            <p:cNvPicPr/>
            <p:nvPr/>
          </p:nvPicPr>
          <p:blipFill>
            <a:blip r:embed="rId5" cstate="print"/>
            <a:stretch>
              <a:fillRect/>
            </a:stretch>
          </p:blipFill>
          <p:spPr>
            <a:xfrm>
              <a:off x="4137659" y="4724399"/>
              <a:ext cx="3265932" cy="1196340"/>
            </a:xfrm>
            <a:prstGeom prst="rect">
              <a:avLst/>
            </a:prstGeom>
          </p:spPr>
        </p:pic>
        <p:sp>
          <p:nvSpPr>
            <p:cNvPr id="15" name="object 15"/>
            <p:cNvSpPr/>
            <p:nvPr/>
          </p:nvSpPr>
          <p:spPr>
            <a:xfrm>
              <a:off x="4133087" y="4719827"/>
              <a:ext cx="3275329" cy="1205865"/>
            </a:xfrm>
            <a:custGeom>
              <a:avLst/>
              <a:gdLst/>
              <a:ahLst/>
              <a:cxnLst/>
              <a:rect l="l" t="t" r="r" b="b"/>
              <a:pathLst>
                <a:path w="3275329" h="1205864">
                  <a:moveTo>
                    <a:pt x="0" y="1205484"/>
                  </a:moveTo>
                  <a:lnTo>
                    <a:pt x="3275075" y="1205484"/>
                  </a:lnTo>
                  <a:lnTo>
                    <a:pt x="3275075" y="0"/>
                  </a:lnTo>
                  <a:lnTo>
                    <a:pt x="0" y="0"/>
                  </a:lnTo>
                  <a:lnTo>
                    <a:pt x="0" y="1205484"/>
                  </a:lnTo>
                  <a:close/>
                </a:path>
              </a:pathLst>
            </a:custGeom>
            <a:ln w="9144">
              <a:solidFill>
                <a:srgbClr val="000000"/>
              </a:solidFill>
            </a:ln>
          </p:spPr>
          <p:txBody>
            <a:bodyPr wrap="square" lIns="0" tIns="0" rIns="0" bIns="0" rtlCol="0"/>
            <a:lstStyle/>
            <a:p>
              <a:endParaRPr/>
            </a:p>
          </p:txBody>
        </p:sp>
      </p:grpSp>
      <p:sp>
        <p:nvSpPr>
          <p:cNvPr id="17" name="TextBox 16"/>
          <p:cNvSpPr txBox="1"/>
          <p:nvPr/>
        </p:nvSpPr>
        <p:spPr>
          <a:xfrm>
            <a:off x="2033156" y="6418494"/>
            <a:ext cx="5265154" cy="415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050" dirty="0">
                <a:solidFill>
                  <a:schemeClr val="bg1"/>
                </a:solidFill>
              </a:rPr>
              <a:t>AI/ML Professional Training Program: INNOQUEST COHORT-1</a:t>
            </a:r>
          </a:p>
          <a:p>
            <a:pPr algn="ctr"/>
            <a:r>
              <a:rPr lang="en-US" sz="1050" dirty="0">
                <a:solidFill>
                  <a:schemeClr val="bg1"/>
                </a:solidFill>
              </a:rPr>
              <a:t>Instructor: </a:t>
            </a:r>
            <a:r>
              <a:rPr lang="en-US" sz="1050" dirty="0" smtClean="0">
                <a:solidFill>
                  <a:schemeClr val="bg1"/>
                </a:solidFill>
              </a:rPr>
              <a:t>Salma Asif</a:t>
            </a:r>
            <a:endParaRPr lang="en-US" sz="1050" dirty="0">
              <a:solidFill>
                <a:schemeClr val="bg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1116" y="4408754"/>
            <a:ext cx="6324600" cy="635000"/>
          </a:xfrm>
          <a:prstGeom prst="rect">
            <a:avLst/>
          </a:prstGeom>
        </p:spPr>
        <p:txBody>
          <a:bodyPr vert="horz" wrap="square" lIns="0" tIns="12065" rIns="0" bIns="0" rtlCol="0">
            <a:spAutoFit/>
          </a:bodyPr>
          <a:lstStyle/>
          <a:p>
            <a:pPr marL="12700">
              <a:lnSpc>
                <a:spcPct val="100000"/>
              </a:lnSpc>
              <a:spcBef>
                <a:spcPts val="95"/>
              </a:spcBef>
            </a:pPr>
            <a:r>
              <a:rPr sz="4000" b="1" dirty="0">
                <a:latin typeface="Calibri"/>
                <a:cs typeface="Calibri"/>
              </a:rPr>
              <a:t>LOSS</a:t>
            </a:r>
            <a:r>
              <a:rPr sz="4000" b="1" spc="-70" dirty="0">
                <a:latin typeface="Calibri"/>
                <a:cs typeface="Calibri"/>
              </a:rPr>
              <a:t> </a:t>
            </a:r>
            <a:r>
              <a:rPr sz="4000" b="1" dirty="0">
                <a:latin typeface="Calibri"/>
                <a:cs typeface="Calibri"/>
              </a:rPr>
              <a:t>FUNCTIONS</a:t>
            </a:r>
            <a:r>
              <a:rPr sz="4000" b="1" spc="-55" dirty="0">
                <a:latin typeface="Calibri"/>
                <a:cs typeface="Calibri"/>
              </a:rPr>
              <a:t> </a:t>
            </a:r>
            <a:r>
              <a:rPr sz="4000" b="1" dirty="0">
                <a:latin typeface="Calibri"/>
                <a:cs typeface="Calibri"/>
              </a:rPr>
              <a:t>IN</a:t>
            </a:r>
            <a:r>
              <a:rPr sz="4000" b="1" spc="-55" dirty="0">
                <a:latin typeface="Calibri"/>
                <a:cs typeface="Calibri"/>
              </a:rPr>
              <a:t> </a:t>
            </a:r>
            <a:r>
              <a:rPr sz="4000" b="1" spc="-10" dirty="0">
                <a:latin typeface="Calibri"/>
                <a:cs typeface="Calibri"/>
              </a:rPr>
              <a:t>PYTORCH</a:t>
            </a:r>
            <a:endParaRPr sz="4000">
              <a:latin typeface="Calibri"/>
              <a:cs typeface="Calibri"/>
            </a:endParaRPr>
          </a:p>
        </p:txBody>
      </p:sp>
      <p:sp>
        <p:nvSpPr>
          <p:cNvPr id="3" name="object 3"/>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45</a:t>
            </a:fld>
            <a:endParaRPr spc="-25"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125187"/>
            <a:ext cx="7886700" cy="952568"/>
          </a:xfrm>
          <a:prstGeom prst="rect">
            <a:avLst/>
          </a:prstGeom>
        </p:spPr>
        <p:txBody>
          <a:bodyPr vert="horz" wrap="square" lIns="0" tIns="440436" rIns="0" bIns="0" rtlCol="0">
            <a:spAutoFit/>
          </a:bodyPr>
          <a:lstStyle/>
          <a:p>
            <a:pPr marL="1156335">
              <a:lnSpc>
                <a:spcPct val="100000"/>
              </a:lnSpc>
              <a:spcBef>
                <a:spcPts val="105"/>
              </a:spcBef>
            </a:pPr>
            <a:r>
              <a:rPr dirty="0"/>
              <a:t>Loss</a:t>
            </a:r>
            <a:r>
              <a:rPr spc="-45" dirty="0"/>
              <a:t> </a:t>
            </a:r>
            <a:r>
              <a:rPr dirty="0"/>
              <a:t>functions</a:t>
            </a:r>
            <a:r>
              <a:rPr spc="-45" dirty="0"/>
              <a:t> </a:t>
            </a:r>
            <a:r>
              <a:rPr dirty="0"/>
              <a:t>in</a:t>
            </a:r>
            <a:r>
              <a:rPr spc="-40" dirty="0"/>
              <a:t> </a:t>
            </a:r>
            <a:r>
              <a:rPr spc="-45" dirty="0"/>
              <a:t>PyTorch</a:t>
            </a:r>
          </a:p>
        </p:txBody>
      </p:sp>
      <p:sp>
        <p:nvSpPr>
          <p:cNvPr id="13" name="object 13"/>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46</a:t>
            </a:fld>
            <a:endParaRPr spc="-25" dirty="0"/>
          </a:p>
        </p:txBody>
      </p:sp>
      <p:sp>
        <p:nvSpPr>
          <p:cNvPr id="3" name="object 3"/>
          <p:cNvSpPr txBox="1"/>
          <p:nvPr/>
        </p:nvSpPr>
        <p:spPr>
          <a:xfrm>
            <a:off x="535940" y="1527175"/>
            <a:ext cx="7934325" cy="2037714"/>
          </a:xfrm>
          <a:prstGeom prst="rect">
            <a:avLst/>
          </a:prstGeom>
        </p:spPr>
        <p:txBody>
          <a:bodyPr vert="horz" wrap="square" lIns="0" tIns="104140" rIns="0" bIns="0" rtlCol="0">
            <a:spAutoFit/>
          </a:bodyPr>
          <a:lstStyle/>
          <a:p>
            <a:pPr marL="355600" marR="101600" indent="-342900" algn="just">
              <a:lnSpc>
                <a:spcPct val="80000"/>
              </a:lnSpc>
              <a:spcBef>
                <a:spcPts val="820"/>
              </a:spcBef>
              <a:buFont typeface="Arial MT"/>
              <a:buChar char="•"/>
              <a:tabLst>
                <a:tab pos="355600" algn="l"/>
              </a:tabLst>
            </a:pPr>
            <a:r>
              <a:rPr sz="2800" spc="-35" dirty="0">
                <a:latin typeface="Calibri"/>
                <a:cs typeface="Calibri"/>
              </a:rPr>
              <a:t>PyTorch</a:t>
            </a:r>
            <a:r>
              <a:rPr sz="2800" spc="-60" dirty="0">
                <a:latin typeface="Calibri"/>
                <a:cs typeface="Calibri"/>
              </a:rPr>
              <a:t> </a:t>
            </a:r>
            <a:r>
              <a:rPr sz="2800" dirty="0">
                <a:latin typeface="Calibri"/>
                <a:cs typeface="Calibri"/>
              </a:rPr>
              <a:t>got</a:t>
            </a:r>
            <a:r>
              <a:rPr sz="2800" spc="-70" dirty="0">
                <a:latin typeface="Calibri"/>
                <a:cs typeface="Calibri"/>
              </a:rPr>
              <a:t> </a:t>
            </a:r>
            <a:r>
              <a:rPr sz="2800" dirty="0">
                <a:latin typeface="Calibri"/>
                <a:cs typeface="Calibri"/>
              </a:rPr>
              <a:t>us</a:t>
            </a:r>
            <a:r>
              <a:rPr sz="2800" spc="-75" dirty="0">
                <a:latin typeface="Calibri"/>
                <a:cs typeface="Calibri"/>
              </a:rPr>
              <a:t> </a:t>
            </a:r>
            <a:r>
              <a:rPr sz="2800" spc="-10" dirty="0">
                <a:latin typeface="Calibri"/>
                <a:cs typeface="Calibri"/>
              </a:rPr>
              <a:t>covered</a:t>
            </a:r>
            <a:r>
              <a:rPr sz="2800" spc="-135" dirty="0">
                <a:latin typeface="Calibri"/>
                <a:cs typeface="Calibri"/>
              </a:rPr>
              <a:t> </a:t>
            </a:r>
            <a:r>
              <a:rPr sz="2800" dirty="0">
                <a:latin typeface="Calibri"/>
                <a:cs typeface="Calibri"/>
              </a:rPr>
              <a:t>with</a:t>
            </a:r>
            <a:r>
              <a:rPr sz="2800" spc="-85" dirty="0">
                <a:latin typeface="Calibri"/>
                <a:cs typeface="Calibri"/>
              </a:rPr>
              <a:t> </a:t>
            </a:r>
            <a:r>
              <a:rPr sz="2800" dirty="0">
                <a:latin typeface="Calibri"/>
                <a:cs typeface="Calibri"/>
              </a:rPr>
              <a:t>many</a:t>
            </a:r>
            <a:r>
              <a:rPr sz="2800" spc="-60" dirty="0">
                <a:latin typeface="Calibri"/>
                <a:cs typeface="Calibri"/>
              </a:rPr>
              <a:t> </a:t>
            </a:r>
            <a:r>
              <a:rPr sz="2800" dirty="0">
                <a:latin typeface="Calibri"/>
                <a:cs typeface="Calibri"/>
              </a:rPr>
              <a:t>loss</a:t>
            </a:r>
            <a:r>
              <a:rPr sz="2800" spc="-70" dirty="0">
                <a:latin typeface="Calibri"/>
                <a:cs typeface="Calibri"/>
              </a:rPr>
              <a:t> </a:t>
            </a:r>
            <a:r>
              <a:rPr sz="2800" spc="-10" dirty="0">
                <a:latin typeface="Calibri"/>
                <a:cs typeface="Calibri"/>
              </a:rPr>
              <a:t>functions </a:t>
            </a:r>
            <a:r>
              <a:rPr sz="2800" dirty="0">
                <a:latin typeface="Calibri"/>
                <a:cs typeface="Calibri"/>
              </a:rPr>
              <a:t>to</a:t>
            </a:r>
            <a:r>
              <a:rPr sz="2800" spc="-65" dirty="0">
                <a:latin typeface="Calibri"/>
                <a:cs typeface="Calibri"/>
              </a:rPr>
              <a:t> </a:t>
            </a:r>
            <a:r>
              <a:rPr sz="2800" dirty="0">
                <a:latin typeface="Calibri"/>
                <a:cs typeface="Calibri"/>
              </a:rPr>
              <a:t>choose</a:t>
            </a:r>
            <a:r>
              <a:rPr sz="2800" spc="-45" dirty="0">
                <a:latin typeface="Calibri"/>
                <a:cs typeface="Calibri"/>
              </a:rPr>
              <a:t> </a:t>
            </a:r>
            <a:r>
              <a:rPr sz="2800" dirty="0">
                <a:latin typeface="Calibri"/>
                <a:cs typeface="Calibri"/>
              </a:rPr>
              <a:t>from,</a:t>
            </a:r>
            <a:r>
              <a:rPr sz="2800" spc="-50" dirty="0">
                <a:latin typeface="Calibri"/>
                <a:cs typeface="Calibri"/>
              </a:rPr>
              <a:t> </a:t>
            </a:r>
            <a:r>
              <a:rPr sz="2800" dirty="0">
                <a:latin typeface="Calibri"/>
                <a:cs typeface="Calibri"/>
              </a:rPr>
              <a:t>depending</a:t>
            </a:r>
            <a:r>
              <a:rPr sz="2800" spc="-30" dirty="0">
                <a:latin typeface="Calibri"/>
                <a:cs typeface="Calibri"/>
              </a:rPr>
              <a:t> </a:t>
            </a:r>
            <a:r>
              <a:rPr sz="2800" dirty="0">
                <a:latin typeface="Calibri"/>
                <a:cs typeface="Calibri"/>
              </a:rPr>
              <a:t>on</a:t>
            </a:r>
            <a:r>
              <a:rPr sz="2800" spc="-50" dirty="0">
                <a:latin typeface="Calibri"/>
                <a:cs typeface="Calibri"/>
              </a:rPr>
              <a:t> </a:t>
            </a:r>
            <a:r>
              <a:rPr sz="2800" dirty="0">
                <a:latin typeface="Calibri"/>
                <a:cs typeface="Calibri"/>
              </a:rPr>
              <a:t>the</a:t>
            </a:r>
            <a:r>
              <a:rPr sz="2800" spc="-50" dirty="0">
                <a:latin typeface="Calibri"/>
                <a:cs typeface="Calibri"/>
              </a:rPr>
              <a:t> </a:t>
            </a:r>
            <a:r>
              <a:rPr sz="2800" dirty="0">
                <a:latin typeface="Calibri"/>
                <a:cs typeface="Calibri"/>
              </a:rPr>
              <a:t>task</a:t>
            </a:r>
            <a:r>
              <a:rPr sz="2800" spc="-125" dirty="0">
                <a:latin typeface="Calibri"/>
                <a:cs typeface="Calibri"/>
              </a:rPr>
              <a:t> </a:t>
            </a:r>
            <a:r>
              <a:rPr sz="2800" dirty="0">
                <a:latin typeface="Calibri"/>
                <a:cs typeface="Calibri"/>
              </a:rPr>
              <a:t>at</a:t>
            </a:r>
            <a:r>
              <a:rPr sz="2800" spc="-65" dirty="0">
                <a:latin typeface="Calibri"/>
                <a:cs typeface="Calibri"/>
              </a:rPr>
              <a:t> </a:t>
            </a:r>
            <a:r>
              <a:rPr sz="2800" spc="-10" dirty="0">
                <a:latin typeface="Calibri"/>
                <a:cs typeface="Calibri"/>
              </a:rPr>
              <a:t>hand.</a:t>
            </a:r>
            <a:endParaRPr sz="2800" dirty="0">
              <a:latin typeface="Calibri"/>
              <a:cs typeface="Calibri"/>
            </a:endParaRPr>
          </a:p>
          <a:p>
            <a:pPr marL="355600" marR="5080" indent="-342900" algn="just">
              <a:lnSpc>
                <a:spcPts val="2880"/>
              </a:lnSpc>
              <a:spcBef>
                <a:spcPts val="695"/>
              </a:spcBef>
              <a:buFont typeface="Arial MT"/>
              <a:buChar char="•"/>
              <a:tabLst>
                <a:tab pos="355600" algn="l"/>
              </a:tabLst>
            </a:pPr>
            <a:r>
              <a:rPr sz="2800" dirty="0">
                <a:latin typeface="Calibri"/>
                <a:cs typeface="Calibri"/>
              </a:rPr>
              <a:t>Since</a:t>
            </a:r>
            <a:r>
              <a:rPr sz="2800" spc="-75" dirty="0">
                <a:latin typeface="Calibri"/>
                <a:cs typeface="Calibri"/>
              </a:rPr>
              <a:t> </a:t>
            </a:r>
            <a:r>
              <a:rPr sz="2800" dirty="0">
                <a:latin typeface="Calibri"/>
                <a:cs typeface="Calibri"/>
              </a:rPr>
              <a:t>ours</a:t>
            </a:r>
            <a:r>
              <a:rPr sz="2800" spc="-45" dirty="0">
                <a:latin typeface="Calibri"/>
                <a:cs typeface="Calibri"/>
              </a:rPr>
              <a:t> </a:t>
            </a:r>
            <a:r>
              <a:rPr sz="2800" dirty="0">
                <a:latin typeface="Calibri"/>
                <a:cs typeface="Calibri"/>
              </a:rPr>
              <a:t>is</a:t>
            </a:r>
            <a:r>
              <a:rPr sz="2800" spc="-50" dirty="0">
                <a:latin typeface="Calibri"/>
                <a:cs typeface="Calibri"/>
              </a:rPr>
              <a:t> </a:t>
            </a:r>
            <a:r>
              <a:rPr sz="2800" dirty="0">
                <a:latin typeface="Calibri"/>
                <a:cs typeface="Calibri"/>
              </a:rPr>
              <a:t>a</a:t>
            </a:r>
            <a:r>
              <a:rPr sz="2800" spc="-40" dirty="0">
                <a:latin typeface="Calibri"/>
                <a:cs typeface="Calibri"/>
              </a:rPr>
              <a:t> </a:t>
            </a:r>
            <a:r>
              <a:rPr sz="2800" dirty="0">
                <a:latin typeface="Calibri"/>
                <a:cs typeface="Calibri"/>
              </a:rPr>
              <a:t>regression,</a:t>
            </a:r>
            <a:r>
              <a:rPr sz="2800" spc="-55" dirty="0">
                <a:latin typeface="Calibri"/>
                <a:cs typeface="Calibri"/>
              </a:rPr>
              <a:t> </a:t>
            </a:r>
            <a:r>
              <a:rPr sz="2800" dirty="0">
                <a:latin typeface="Calibri"/>
                <a:cs typeface="Calibri"/>
              </a:rPr>
              <a:t>we</a:t>
            </a:r>
            <a:r>
              <a:rPr sz="2800" spc="-50" dirty="0">
                <a:latin typeface="Calibri"/>
                <a:cs typeface="Calibri"/>
              </a:rPr>
              <a:t> </a:t>
            </a:r>
            <a:r>
              <a:rPr sz="2800" dirty="0">
                <a:latin typeface="Calibri"/>
                <a:cs typeface="Calibri"/>
              </a:rPr>
              <a:t>are</a:t>
            </a:r>
            <a:r>
              <a:rPr sz="2800" spc="-60" dirty="0">
                <a:latin typeface="Calibri"/>
                <a:cs typeface="Calibri"/>
              </a:rPr>
              <a:t> </a:t>
            </a:r>
            <a:r>
              <a:rPr sz="2800" dirty="0">
                <a:latin typeface="Calibri"/>
                <a:cs typeface="Calibri"/>
              </a:rPr>
              <a:t>using</a:t>
            </a:r>
            <a:r>
              <a:rPr sz="2800" spc="-50" dirty="0">
                <a:latin typeface="Calibri"/>
                <a:cs typeface="Calibri"/>
              </a:rPr>
              <a:t> </a:t>
            </a:r>
            <a:r>
              <a:rPr sz="2800" dirty="0">
                <a:latin typeface="Calibri"/>
                <a:cs typeface="Calibri"/>
              </a:rPr>
              <a:t>the</a:t>
            </a:r>
            <a:r>
              <a:rPr sz="2800" spc="-60" dirty="0">
                <a:latin typeface="Calibri"/>
                <a:cs typeface="Calibri"/>
              </a:rPr>
              <a:t> </a:t>
            </a:r>
            <a:r>
              <a:rPr sz="2800" spc="-20" dirty="0">
                <a:latin typeface="Calibri"/>
                <a:cs typeface="Calibri"/>
              </a:rPr>
              <a:t>Mean </a:t>
            </a:r>
            <a:r>
              <a:rPr sz="2800" dirty="0">
                <a:latin typeface="Calibri"/>
                <a:cs typeface="Calibri"/>
              </a:rPr>
              <a:t>Squared</a:t>
            </a:r>
            <a:r>
              <a:rPr sz="2800" spc="-55" dirty="0">
                <a:latin typeface="Calibri"/>
                <a:cs typeface="Calibri"/>
              </a:rPr>
              <a:t> </a:t>
            </a:r>
            <a:r>
              <a:rPr sz="2800" dirty="0">
                <a:latin typeface="Calibri"/>
                <a:cs typeface="Calibri"/>
              </a:rPr>
              <a:t>Error</a:t>
            </a:r>
            <a:r>
              <a:rPr sz="2800" spc="-40" dirty="0">
                <a:latin typeface="Calibri"/>
                <a:cs typeface="Calibri"/>
              </a:rPr>
              <a:t> </a:t>
            </a:r>
            <a:r>
              <a:rPr sz="2800" dirty="0">
                <a:latin typeface="Calibri"/>
                <a:cs typeface="Calibri"/>
              </a:rPr>
              <a:t>(MSE)</a:t>
            </a:r>
            <a:r>
              <a:rPr sz="2800" spc="-80" dirty="0">
                <a:latin typeface="Calibri"/>
                <a:cs typeface="Calibri"/>
              </a:rPr>
              <a:t> </a:t>
            </a:r>
            <a:r>
              <a:rPr sz="2800" dirty="0">
                <a:latin typeface="Calibri"/>
                <a:cs typeface="Calibri"/>
              </a:rPr>
              <a:t>as</a:t>
            </a:r>
            <a:r>
              <a:rPr sz="2800" spc="-50" dirty="0">
                <a:latin typeface="Calibri"/>
                <a:cs typeface="Calibri"/>
              </a:rPr>
              <a:t> </a:t>
            </a:r>
            <a:r>
              <a:rPr sz="2800" dirty="0">
                <a:latin typeface="Calibri"/>
                <a:cs typeface="Calibri"/>
              </a:rPr>
              <a:t>loss,</a:t>
            </a:r>
            <a:r>
              <a:rPr sz="2800" spc="-45" dirty="0">
                <a:latin typeface="Calibri"/>
                <a:cs typeface="Calibri"/>
              </a:rPr>
              <a:t> </a:t>
            </a:r>
            <a:r>
              <a:rPr sz="2800" dirty="0">
                <a:latin typeface="Calibri"/>
                <a:cs typeface="Calibri"/>
              </a:rPr>
              <a:t>and</a:t>
            </a:r>
            <a:r>
              <a:rPr sz="2800" spc="-60" dirty="0">
                <a:latin typeface="Calibri"/>
                <a:cs typeface="Calibri"/>
              </a:rPr>
              <a:t> </a:t>
            </a:r>
            <a:r>
              <a:rPr sz="2800" dirty="0">
                <a:latin typeface="Calibri"/>
                <a:cs typeface="Calibri"/>
              </a:rPr>
              <a:t>thus</a:t>
            </a:r>
            <a:r>
              <a:rPr sz="2800" spc="-50" dirty="0">
                <a:latin typeface="Calibri"/>
                <a:cs typeface="Calibri"/>
              </a:rPr>
              <a:t> </a:t>
            </a:r>
            <a:r>
              <a:rPr sz="2800" dirty="0">
                <a:latin typeface="Calibri"/>
                <a:cs typeface="Calibri"/>
              </a:rPr>
              <a:t>we</a:t>
            </a:r>
            <a:r>
              <a:rPr sz="2800" spc="-45" dirty="0">
                <a:latin typeface="Calibri"/>
                <a:cs typeface="Calibri"/>
              </a:rPr>
              <a:t> </a:t>
            </a:r>
            <a:r>
              <a:rPr sz="2800" spc="-20" dirty="0">
                <a:latin typeface="Calibri"/>
                <a:cs typeface="Calibri"/>
              </a:rPr>
              <a:t>need </a:t>
            </a:r>
            <a:r>
              <a:rPr sz="2800" spc="-60" dirty="0">
                <a:latin typeface="Calibri"/>
                <a:cs typeface="Calibri"/>
              </a:rPr>
              <a:t>PyTorch’s</a:t>
            </a:r>
            <a:r>
              <a:rPr sz="2800" spc="-30" dirty="0">
                <a:latin typeface="Calibri"/>
                <a:cs typeface="Calibri"/>
              </a:rPr>
              <a:t> </a:t>
            </a:r>
            <a:r>
              <a:rPr sz="2800" spc="-10" dirty="0">
                <a:latin typeface="Calibri"/>
                <a:cs typeface="Calibri"/>
              </a:rPr>
              <a:t>nn.MSELoss</a:t>
            </a:r>
            <a:endParaRPr sz="2800" dirty="0">
              <a:latin typeface="Calibri"/>
              <a:cs typeface="Calibri"/>
            </a:endParaRPr>
          </a:p>
        </p:txBody>
      </p:sp>
      <p:grpSp>
        <p:nvGrpSpPr>
          <p:cNvPr id="4" name="object 4"/>
          <p:cNvGrpSpPr/>
          <p:nvPr/>
        </p:nvGrpSpPr>
        <p:grpSpPr>
          <a:xfrm>
            <a:off x="899160" y="3648455"/>
            <a:ext cx="5907405" cy="866140"/>
            <a:chOff x="899160" y="3648455"/>
            <a:chExt cx="5907405" cy="866140"/>
          </a:xfrm>
        </p:grpSpPr>
        <p:pic>
          <p:nvPicPr>
            <p:cNvPr id="5" name="object 5"/>
            <p:cNvPicPr/>
            <p:nvPr/>
          </p:nvPicPr>
          <p:blipFill>
            <a:blip r:embed="rId2" cstate="print"/>
            <a:stretch>
              <a:fillRect/>
            </a:stretch>
          </p:blipFill>
          <p:spPr>
            <a:xfrm>
              <a:off x="908304" y="3657599"/>
              <a:ext cx="5888736" cy="847344"/>
            </a:xfrm>
            <a:prstGeom prst="rect">
              <a:avLst/>
            </a:prstGeom>
          </p:spPr>
        </p:pic>
        <p:sp>
          <p:nvSpPr>
            <p:cNvPr id="6" name="object 6"/>
            <p:cNvSpPr/>
            <p:nvPr/>
          </p:nvSpPr>
          <p:spPr>
            <a:xfrm>
              <a:off x="903732" y="3653027"/>
              <a:ext cx="5897880" cy="856615"/>
            </a:xfrm>
            <a:custGeom>
              <a:avLst/>
              <a:gdLst/>
              <a:ahLst/>
              <a:cxnLst/>
              <a:rect l="l" t="t" r="r" b="b"/>
              <a:pathLst>
                <a:path w="5897880" h="856614">
                  <a:moveTo>
                    <a:pt x="0" y="856488"/>
                  </a:moveTo>
                  <a:lnTo>
                    <a:pt x="5897880" y="856488"/>
                  </a:lnTo>
                  <a:lnTo>
                    <a:pt x="5897880" y="0"/>
                  </a:lnTo>
                  <a:lnTo>
                    <a:pt x="0" y="0"/>
                  </a:lnTo>
                  <a:lnTo>
                    <a:pt x="0" y="856488"/>
                  </a:lnTo>
                  <a:close/>
                </a:path>
              </a:pathLst>
            </a:custGeom>
            <a:ln w="9144">
              <a:solidFill>
                <a:srgbClr val="000000"/>
              </a:solidFill>
            </a:ln>
          </p:spPr>
          <p:txBody>
            <a:bodyPr wrap="square" lIns="0" tIns="0" rIns="0" bIns="0" rtlCol="0"/>
            <a:lstStyle/>
            <a:p>
              <a:endParaRPr/>
            </a:p>
          </p:txBody>
        </p:sp>
      </p:grpSp>
      <p:grpSp>
        <p:nvGrpSpPr>
          <p:cNvPr id="7" name="object 7"/>
          <p:cNvGrpSpPr/>
          <p:nvPr/>
        </p:nvGrpSpPr>
        <p:grpSpPr>
          <a:xfrm>
            <a:off x="899160" y="4715255"/>
            <a:ext cx="5534025" cy="1114425"/>
            <a:chOff x="899160" y="4715255"/>
            <a:chExt cx="5534025" cy="1114425"/>
          </a:xfrm>
        </p:grpSpPr>
        <p:pic>
          <p:nvPicPr>
            <p:cNvPr id="8" name="object 8"/>
            <p:cNvPicPr/>
            <p:nvPr/>
          </p:nvPicPr>
          <p:blipFill>
            <a:blip r:embed="rId3" cstate="print"/>
            <a:stretch>
              <a:fillRect/>
            </a:stretch>
          </p:blipFill>
          <p:spPr>
            <a:xfrm>
              <a:off x="908304" y="4724399"/>
              <a:ext cx="5515356" cy="1095756"/>
            </a:xfrm>
            <a:prstGeom prst="rect">
              <a:avLst/>
            </a:prstGeom>
          </p:spPr>
        </p:pic>
        <p:sp>
          <p:nvSpPr>
            <p:cNvPr id="9" name="object 9"/>
            <p:cNvSpPr/>
            <p:nvPr/>
          </p:nvSpPr>
          <p:spPr>
            <a:xfrm>
              <a:off x="903732" y="4719827"/>
              <a:ext cx="5524500" cy="1104900"/>
            </a:xfrm>
            <a:custGeom>
              <a:avLst/>
              <a:gdLst/>
              <a:ahLst/>
              <a:cxnLst/>
              <a:rect l="l" t="t" r="r" b="b"/>
              <a:pathLst>
                <a:path w="5524500" h="1104900">
                  <a:moveTo>
                    <a:pt x="0" y="1104900"/>
                  </a:moveTo>
                  <a:lnTo>
                    <a:pt x="5524500" y="1104900"/>
                  </a:lnTo>
                  <a:lnTo>
                    <a:pt x="5524500" y="0"/>
                  </a:lnTo>
                  <a:lnTo>
                    <a:pt x="0" y="0"/>
                  </a:lnTo>
                  <a:lnTo>
                    <a:pt x="0" y="1104900"/>
                  </a:lnTo>
                  <a:close/>
                </a:path>
              </a:pathLst>
            </a:custGeom>
            <a:ln w="9144">
              <a:solidFill>
                <a:srgbClr val="000000"/>
              </a:solidFill>
            </a:ln>
          </p:spPr>
          <p:txBody>
            <a:bodyPr wrap="square" lIns="0" tIns="0" rIns="0" bIns="0" rtlCol="0"/>
            <a:lstStyle/>
            <a:p>
              <a:endParaRPr/>
            </a:p>
          </p:txBody>
        </p:sp>
      </p:grpSp>
      <p:grpSp>
        <p:nvGrpSpPr>
          <p:cNvPr id="10" name="object 10"/>
          <p:cNvGrpSpPr/>
          <p:nvPr/>
        </p:nvGrpSpPr>
        <p:grpSpPr>
          <a:xfrm>
            <a:off x="899160" y="6010655"/>
            <a:ext cx="2228215" cy="513715"/>
            <a:chOff x="899160" y="6010655"/>
            <a:chExt cx="2228215" cy="513715"/>
          </a:xfrm>
        </p:grpSpPr>
        <p:pic>
          <p:nvPicPr>
            <p:cNvPr id="11" name="object 11"/>
            <p:cNvPicPr/>
            <p:nvPr/>
          </p:nvPicPr>
          <p:blipFill>
            <a:blip r:embed="rId4" cstate="print"/>
            <a:stretch>
              <a:fillRect/>
            </a:stretch>
          </p:blipFill>
          <p:spPr>
            <a:xfrm>
              <a:off x="908304" y="6019799"/>
              <a:ext cx="2209800" cy="495300"/>
            </a:xfrm>
            <a:prstGeom prst="rect">
              <a:avLst/>
            </a:prstGeom>
          </p:spPr>
        </p:pic>
        <p:sp>
          <p:nvSpPr>
            <p:cNvPr id="12" name="object 12"/>
            <p:cNvSpPr/>
            <p:nvPr/>
          </p:nvSpPr>
          <p:spPr>
            <a:xfrm>
              <a:off x="903732" y="6015227"/>
              <a:ext cx="2219325" cy="504825"/>
            </a:xfrm>
            <a:custGeom>
              <a:avLst/>
              <a:gdLst/>
              <a:ahLst/>
              <a:cxnLst/>
              <a:rect l="l" t="t" r="r" b="b"/>
              <a:pathLst>
                <a:path w="2219325" h="504825">
                  <a:moveTo>
                    <a:pt x="0" y="504444"/>
                  </a:moveTo>
                  <a:lnTo>
                    <a:pt x="2218944" y="504444"/>
                  </a:lnTo>
                  <a:lnTo>
                    <a:pt x="2218944" y="0"/>
                  </a:lnTo>
                  <a:lnTo>
                    <a:pt x="0" y="0"/>
                  </a:lnTo>
                  <a:lnTo>
                    <a:pt x="0" y="504444"/>
                  </a:lnTo>
                  <a:close/>
                </a:path>
              </a:pathLst>
            </a:custGeom>
            <a:ln w="9144">
              <a:solidFill>
                <a:srgbClr val="000000"/>
              </a:solidFill>
            </a:ln>
          </p:spPr>
          <p:txBody>
            <a:bodyPr wrap="square" lIns="0" tIns="0" rIns="0" bIns="0" rtlCol="0"/>
            <a:lstStyle/>
            <a:p>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105251"/>
            <a:ext cx="7886700" cy="952568"/>
          </a:xfrm>
          <a:prstGeom prst="rect">
            <a:avLst/>
          </a:prstGeom>
        </p:spPr>
        <p:txBody>
          <a:bodyPr vert="horz" wrap="square" lIns="0" tIns="440436" rIns="0" bIns="0" rtlCol="0">
            <a:spAutoFit/>
          </a:bodyPr>
          <a:lstStyle/>
          <a:p>
            <a:pPr marL="1156335">
              <a:lnSpc>
                <a:spcPct val="100000"/>
              </a:lnSpc>
              <a:spcBef>
                <a:spcPts val="105"/>
              </a:spcBef>
            </a:pPr>
            <a:r>
              <a:rPr dirty="0"/>
              <a:t>Loss</a:t>
            </a:r>
            <a:r>
              <a:rPr spc="-45" dirty="0"/>
              <a:t> </a:t>
            </a:r>
            <a:r>
              <a:rPr dirty="0"/>
              <a:t>functions</a:t>
            </a:r>
            <a:r>
              <a:rPr spc="-45" dirty="0"/>
              <a:t> </a:t>
            </a:r>
            <a:r>
              <a:rPr dirty="0"/>
              <a:t>in</a:t>
            </a:r>
            <a:r>
              <a:rPr spc="-40" dirty="0"/>
              <a:t> </a:t>
            </a:r>
            <a:r>
              <a:rPr spc="-45" dirty="0"/>
              <a:t>PyTorch</a:t>
            </a:r>
          </a:p>
        </p:txBody>
      </p:sp>
      <p:sp>
        <p:nvSpPr>
          <p:cNvPr id="23" name="object 23"/>
          <p:cNvSpPr txBox="1">
            <a:spLocks noGrp="1"/>
          </p:cNvSpPr>
          <p:nvPr>
            <p:ph type="sldNum" sz="quarter" idx="12"/>
          </p:nvPr>
        </p:nvSpPr>
        <p:spPr>
          <a:xfrm>
            <a:off x="6457950" y="6327963"/>
            <a:ext cx="2057400" cy="365125"/>
          </a:xfrm>
          <a:prstGeom prst="rect">
            <a:avLst/>
          </a:prstGeom>
        </p:spPr>
        <p:txBody>
          <a:bodyPr vert="horz" wrap="square" lIns="0" tIns="0" rIns="0" bIns="0" rtlCol="0">
            <a:spAutoFit/>
          </a:bodyPr>
          <a:lstStyle/>
          <a:p>
            <a:pPr marL="38100">
              <a:lnSpc>
                <a:spcPts val="1240"/>
              </a:lnSpc>
            </a:pPr>
            <a:fld id="{81D60167-4931-47E6-BA6A-407CBD079E47}" type="slidenum">
              <a:rPr spc="-25" dirty="0"/>
              <a:t>47</a:t>
            </a:fld>
            <a:endParaRPr spc="-25" dirty="0"/>
          </a:p>
        </p:txBody>
      </p:sp>
      <p:grpSp>
        <p:nvGrpSpPr>
          <p:cNvPr id="3" name="object 3"/>
          <p:cNvGrpSpPr/>
          <p:nvPr/>
        </p:nvGrpSpPr>
        <p:grpSpPr>
          <a:xfrm>
            <a:off x="196342" y="1244184"/>
            <a:ext cx="8868410" cy="1027430"/>
            <a:chOff x="219456" y="1303019"/>
            <a:chExt cx="8868410" cy="1027430"/>
          </a:xfrm>
        </p:grpSpPr>
        <p:pic>
          <p:nvPicPr>
            <p:cNvPr id="4" name="object 4"/>
            <p:cNvPicPr/>
            <p:nvPr/>
          </p:nvPicPr>
          <p:blipFill>
            <a:blip r:embed="rId2" cstate="print"/>
            <a:stretch>
              <a:fillRect/>
            </a:stretch>
          </p:blipFill>
          <p:spPr>
            <a:xfrm>
              <a:off x="228600" y="1312163"/>
              <a:ext cx="5859780" cy="1008888"/>
            </a:xfrm>
            <a:prstGeom prst="rect">
              <a:avLst/>
            </a:prstGeom>
          </p:spPr>
        </p:pic>
        <p:sp>
          <p:nvSpPr>
            <p:cNvPr id="5" name="object 5"/>
            <p:cNvSpPr/>
            <p:nvPr/>
          </p:nvSpPr>
          <p:spPr>
            <a:xfrm>
              <a:off x="224028" y="1307591"/>
              <a:ext cx="5869305" cy="1018540"/>
            </a:xfrm>
            <a:custGeom>
              <a:avLst/>
              <a:gdLst/>
              <a:ahLst/>
              <a:cxnLst/>
              <a:rect l="l" t="t" r="r" b="b"/>
              <a:pathLst>
                <a:path w="5869305" h="1018539">
                  <a:moveTo>
                    <a:pt x="0" y="1018031"/>
                  </a:moveTo>
                  <a:lnTo>
                    <a:pt x="5868924" y="1018031"/>
                  </a:lnTo>
                  <a:lnTo>
                    <a:pt x="5868924" y="0"/>
                  </a:lnTo>
                  <a:lnTo>
                    <a:pt x="0" y="0"/>
                  </a:lnTo>
                  <a:lnTo>
                    <a:pt x="0" y="1018031"/>
                  </a:lnTo>
                  <a:close/>
                </a:path>
              </a:pathLst>
            </a:custGeom>
            <a:ln w="9144">
              <a:solidFill>
                <a:srgbClr val="000000"/>
              </a:solidFill>
            </a:ln>
          </p:spPr>
          <p:txBody>
            <a:bodyPr wrap="square" lIns="0" tIns="0" rIns="0" bIns="0" rtlCol="0"/>
            <a:lstStyle/>
            <a:p>
              <a:endParaRPr/>
            </a:p>
          </p:txBody>
        </p:sp>
        <p:pic>
          <p:nvPicPr>
            <p:cNvPr id="6" name="object 6"/>
            <p:cNvPicPr/>
            <p:nvPr/>
          </p:nvPicPr>
          <p:blipFill>
            <a:blip r:embed="rId3" cstate="print"/>
            <a:stretch>
              <a:fillRect/>
            </a:stretch>
          </p:blipFill>
          <p:spPr>
            <a:xfrm>
              <a:off x="6144767" y="1493519"/>
              <a:ext cx="2904743" cy="647700"/>
            </a:xfrm>
            <a:prstGeom prst="rect">
              <a:avLst/>
            </a:prstGeom>
          </p:spPr>
        </p:pic>
        <p:sp>
          <p:nvSpPr>
            <p:cNvPr id="7" name="object 7"/>
            <p:cNvSpPr/>
            <p:nvPr/>
          </p:nvSpPr>
          <p:spPr>
            <a:xfrm>
              <a:off x="6125717" y="1474469"/>
              <a:ext cx="2943225" cy="685800"/>
            </a:xfrm>
            <a:custGeom>
              <a:avLst/>
              <a:gdLst/>
              <a:ahLst/>
              <a:cxnLst/>
              <a:rect l="l" t="t" r="r" b="b"/>
              <a:pathLst>
                <a:path w="2943225" h="685800">
                  <a:moveTo>
                    <a:pt x="0" y="685800"/>
                  </a:moveTo>
                  <a:lnTo>
                    <a:pt x="2942843" y="685800"/>
                  </a:lnTo>
                  <a:lnTo>
                    <a:pt x="2942843" y="0"/>
                  </a:lnTo>
                  <a:lnTo>
                    <a:pt x="0" y="0"/>
                  </a:lnTo>
                  <a:lnTo>
                    <a:pt x="0" y="685800"/>
                  </a:lnTo>
                  <a:close/>
                </a:path>
              </a:pathLst>
            </a:custGeom>
            <a:ln w="38100">
              <a:solidFill>
                <a:srgbClr val="000000"/>
              </a:solidFill>
            </a:ln>
          </p:spPr>
          <p:txBody>
            <a:bodyPr wrap="square" lIns="0" tIns="0" rIns="0" bIns="0" rtlCol="0"/>
            <a:lstStyle/>
            <a:p>
              <a:endParaRPr/>
            </a:p>
          </p:txBody>
        </p:sp>
      </p:grpSp>
      <p:grpSp>
        <p:nvGrpSpPr>
          <p:cNvPr id="8" name="object 8"/>
          <p:cNvGrpSpPr/>
          <p:nvPr/>
        </p:nvGrpSpPr>
        <p:grpSpPr>
          <a:xfrm>
            <a:off x="219456" y="2429255"/>
            <a:ext cx="5695315" cy="1219200"/>
            <a:chOff x="219456" y="2429255"/>
            <a:chExt cx="5695315" cy="1219200"/>
          </a:xfrm>
        </p:grpSpPr>
        <p:pic>
          <p:nvPicPr>
            <p:cNvPr id="9" name="object 9"/>
            <p:cNvPicPr/>
            <p:nvPr/>
          </p:nvPicPr>
          <p:blipFill>
            <a:blip r:embed="rId4" cstate="print"/>
            <a:stretch>
              <a:fillRect/>
            </a:stretch>
          </p:blipFill>
          <p:spPr>
            <a:xfrm>
              <a:off x="228600" y="2438399"/>
              <a:ext cx="5676900" cy="1200912"/>
            </a:xfrm>
            <a:prstGeom prst="rect">
              <a:avLst/>
            </a:prstGeom>
          </p:spPr>
        </p:pic>
        <p:sp>
          <p:nvSpPr>
            <p:cNvPr id="10" name="object 10"/>
            <p:cNvSpPr/>
            <p:nvPr/>
          </p:nvSpPr>
          <p:spPr>
            <a:xfrm>
              <a:off x="224028" y="2433827"/>
              <a:ext cx="5686425" cy="1210310"/>
            </a:xfrm>
            <a:custGeom>
              <a:avLst/>
              <a:gdLst/>
              <a:ahLst/>
              <a:cxnLst/>
              <a:rect l="l" t="t" r="r" b="b"/>
              <a:pathLst>
                <a:path w="5686425" h="1210310">
                  <a:moveTo>
                    <a:pt x="0" y="1210056"/>
                  </a:moveTo>
                  <a:lnTo>
                    <a:pt x="5686044" y="1210056"/>
                  </a:lnTo>
                  <a:lnTo>
                    <a:pt x="5686044" y="0"/>
                  </a:lnTo>
                  <a:lnTo>
                    <a:pt x="0" y="0"/>
                  </a:lnTo>
                  <a:lnTo>
                    <a:pt x="0" y="1210056"/>
                  </a:lnTo>
                  <a:close/>
                </a:path>
              </a:pathLst>
            </a:custGeom>
            <a:ln w="9143">
              <a:solidFill>
                <a:srgbClr val="000000"/>
              </a:solidFill>
            </a:ln>
          </p:spPr>
          <p:txBody>
            <a:bodyPr wrap="square" lIns="0" tIns="0" rIns="0" bIns="0" rtlCol="0"/>
            <a:lstStyle/>
            <a:p>
              <a:endParaRPr/>
            </a:p>
          </p:txBody>
        </p:sp>
      </p:grpSp>
      <p:grpSp>
        <p:nvGrpSpPr>
          <p:cNvPr id="11" name="object 11"/>
          <p:cNvGrpSpPr/>
          <p:nvPr/>
        </p:nvGrpSpPr>
        <p:grpSpPr>
          <a:xfrm>
            <a:off x="217931" y="3721608"/>
            <a:ext cx="8781415" cy="783590"/>
            <a:chOff x="217931" y="3721608"/>
            <a:chExt cx="8781415" cy="783590"/>
          </a:xfrm>
        </p:grpSpPr>
        <p:pic>
          <p:nvPicPr>
            <p:cNvPr id="12" name="object 12"/>
            <p:cNvPicPr/>
            <p:nvPr/>
          </p:nvPicPr>
          <p:blipFill>
            <a:blip r:embed="rId5" cstate="print"/>
            <a:stretch>
              <a:fillRect/>
            </a:stretch>
          </p:blipFill>
          <p:spPr>
            <a:xfrm>
              <a:off x="227075" y="3730752"/>
              <a:ext cx="8763000" cy="765048"/>
            </a:xfrm>
            <a:prstGeom prst="rect">
              <a:avLst/>
            </a:prstGeom>
          </p:spPr>
        </p:pic>
        <p:sp>
          <p:nvSpPr>
            <p:cNvPr id="13" name="object 13"/>
            <p:cNvSpPr/>
            <p:nvPr/>
          </p:nvSpPr>
          <p:spPr>
            <a:xfrm>
              <a:off x="222503" y="3726180"/>
              <a:ext cx="8772525" cy="774700"/>
            </a:xfrm>
            <a:custGeom>
              <a:avLst/>
              <a:gdLst/>
              <a:ahLst/>
              <a:cxnLst/>
              <a:rect l="l" t="t" r="r" b="b"/>
              <a:pathLst>
                <a:path w="8772525" h="774700">
                  <a:moveTo>
                    <a:pt x="0" y="774192"/>
                  </a:moveTo>
                  <a:lnTo>
                    <a:pt x="8772144" y="774192"/>
                  </a:lnTo>
                  <a:lnTo>
                    <a:pt x="8772144" y="0"/>
                  </a:lnTo>
                  <a:lnTo>
                    <a:pt x="0" y="0"/>
                  </a:lnTo>
                  <a:lnTo>
                    <a:pt x="0" y="774192"/>
                  </a:lnTo>
                  <a:close/>
                </a:path>
              </a:pathLst>
            </a:custGeom>
            <a:ln w="9144">
              <a:solidFill>
                <a:srgbClr val="000000"/>
              </a:solidFill>
            </a:ln>
          </p:spPr>
          <p:txBody>
            <a:bodyPr wrap="square" lIns="0" tIns="0" rIns="0" bIns="0" rtlCol="0"/>
            <a:lstStyle/>
            <a:p>
              <a:endParaRPr/>
            </a:p>
          </p:txBody>
        </p:sp>
      </p:grpSp>
      <p:grpSp>
        <p:nvGrpSpPr>
          <p:cNvPr id="14" name="object 14"/>
          <p:cNvGrpSpPr/>
          <p:nvPr/>
        </p:nvGrpSpPr>
        <p:grpSpPr>
          <a:xfrm>
            <a:off x="219456" y="4565903"/>
            <a:ext cx="7660005" cy="1580515"/>
            <a:chOff x="219456" y="4565903"/>
            <a:chExt cx="7660005" cy="1580515"/>
          </a:xfrm>
        </p:grpSpPr>
        <p:pic>
          <p:nvPicPr>
            <p:cNvPr id="15" name="object 15"/>
            <p:cNvPicPr/>
            <p:nvPr/>
          </p:nvPicPr>
          <p:blipFill>
            <a:blip r:embed="rId6" cstate="print"/>
            <a:stretch>
              <a:fillRect/>
            </a:stretch>
          </p:blipFill>
          <p:spPr>
            <a:xfrm>
              <a:off x="228600" y="4575047"/>
              <a:ext cx="7641335" cy="1562100"/>
            </a:xfrm>
            <a:prstGeom prst="rect">
              <a:avLst/>
            </a:prstGeom>
          </p:spPr>
        </p:pic>
        <p:sp>
          <p:nvSpPr>
            <p:cNvPr id="16" name="object 16"/>
            <p:cNvSpPr/>
            <p:nvPr/>
          </p:nvSpPr>
          <p:spPr>
            <a:xfrm>
              <a:off x="224028" y="4570475"/>
              <a:ext cx="7650480" cy="1571625"/>
            </a:xfrm>
            <a:custGeom>
              <a:avLst/>
              <a:gdLst/>
              <a:ahLst/>
              <a:cxnLst/>
              <a:rect l="l" t="t" r="r" b="b"/>
              <a:pathLst>
                <a:path w="7650480" h="1571625">
                  <a:moveTo>
                    <a:pt x="0" y="1571244"/>
                  </a:moveTo>
                  <a:lnTo>
                    <a:pt x="7650480" y="1571244"/>
                  </a:lnTo>
                  <a:lnTo>
                    <a:pt x="7650480" y="0"/>
                  </a:lnTo>
                  <a:lnTo>
                    <a:pt x="0" y="0"/>
                  </a:lnTo>
                  <a:lnTo>
                    <a:pt x="0" y="1571244"/>
                  </a:lnTo>
                  <a:close/>
                </a:path>
              </a:pathLst>
            </a:custGeom>
            <a:ln w="9144">
              <a:solidFill>
                <a:srgbClr val="000000"/>
              </a:solidFill>
            </a:ln>
          </p:spPr>
          <p:txBody>
            <a:bodyPr wrap="square" lIns="0" tIns="0" rIns="0" bIns="0" rtlCol="0"/>
            <a:lstStyle/>
            <a:p>
              <a:endParaRPr/>
            </a:p>
          </p:txBody>
        </p:sp>
      </p:grpSp>
      <p:grpSp>
        <p:nvGrpSpPr>
          <p:cNvPr id="17" name="object 17"/>
          <p:cNvGrpSpPr/>
          <p:nvPr/>
        </p:nvGrpSpPr>
        <p:grpSpPr>
          <a:xfrm>
            <a:off x="6121908" y="2429255"/>
            <a:ext cx="2952115" cy="370840"/>
            <a:chOff x="6121908" y="2429255"/>
            <a:chExt cx="2952115" cy="370840"/>
          </a:xfrm>
        </p:grpSpPr>
        <p:pic>
          <p:nvPicPr>
            <p:cNvPr id="18" name="object 18"/>
            <p:cNvPicPr/>
            <p:nvPr/>
          </p:nvPicPr>
          <p:blipFill>
            <a:blip r:embed="rId7" cstate="print"/>
            <a:stretch>
              <a:fillRect/>
            </a:stretch>
          </p:blipFill>
          <p:spPr>
            <a:xfrm>
              <a:off x="6131052" y="2438399"/>
              <a:ext cx="2933700" cy="352044"/>
            </a:xfrm>
            <a:prstGeom prst="rect">
              <a:avLst/>
            </a:prstGeom>
          </p:spPr>
        </p:pic>
        <p:sp>
          <p:nvSpPr>
            <p:cNvPr id="19" name="object 19"/>
            <p:cNvSpPr/>
            <p:nvPr/>
          </p:nvSpPr>
          <p:spPr>
            <a:xfrm>
              <a:off x="6126480" y="2433827"/>
              <a:ext cx="2943225" cy="361315"/>
            </a:xfrm>
            <a:custGeom>
              <a:avLst/>
              <a:gdLst/>
              <a:ahLst/>
              <a:cxnLst/>
              <a:rect l="l" t="t" r="r" b="b"/>
              <a:pathLst>
                <a:path w="2943225" h="361314">
                  <a:moveTo>
                    <a:pt x="0" y="361188"/>
                  </a:moveTo>
                  <a:lnTo>
                    <a:pt x="2942844" y="361188"/>
                  </a:lnTo>
                  <a:lnTo>
                    <a:pt x="2942844" y="0"/>
                  </a:lnTo>
                  <a:lnTo>
                    <a:pt x="0" y="0"/>
                  </a:lnTo>
                  <a:lnTo>
                    <a:pt x="0" y="361188"/>
                  </a:lnTo>
                  <a:close/>
                </a:path>
              </a:pathLst>
            </a:custGeom>
            <a:ln w="9144">
              <a:solidFill>
                <a:srgbClr val="000000"/>
              </a:solidFill>
            </a:ln>
          </p:spPr>
          <p:txBody>
            <a:bodyPr wrap="square" lIns="0" tIns="0" rIns="0" bIns="0" rtlCol="0"/>
            <a:lstStyle/>
            <a:p>
              <a:endParaRPr/>
            </a:p>
          </p:txBody>
        </p:sp>
      </p:grpSp>
      <p:grpSp>
        <p:nvGrpSpPr>
          <p:cNvPr id="20" name="object 20"/>
          <p:cNvGrpSpPr/>
          <p:nvPr/>
        </p:nvGrpSpPr>
        <p:grpSpPr>
          <a:xfrm>
            <a:off x="219456" y="6239255"/>
            <a:ext cx="5257800" cy="542925"/>
            <a:chOff x="219456" y="6239255"/>
            <a:chExt cx="5257800" cy="542925"/>
          </a:xfrm>
        </p:grpSpPr>
        <p:pic>
          <p:nvPicPr>
            <p:cNvPr id="21" name="object 21"/>
            <p:cNvPicPr/>
            <p:nvPr/>
          </p:nvPicPr>
          <p:blipFill>
            <a:blip r:embed="rId8" cstate="print"/>
            <a:stretch>
              <a:fillRect/>
            </a:stretch>
          </p:blipFill>
          <p:spPr>
            <a:xfrm>
              <a:off x="228600" y="6248398"/>
              <a:ext cx="5239512" cy="524256"/>
            </a:xfrm>
            <a:prstGeom prst="rect">
              <a:avLst/>
            </a:prstGeom>
          </p:spPr>
        </p:pic>
        <p:sp>
          <p:nvSpPr>
            <p:cNvPr id="22" name="object 22"/>
            <p:cNvSpPr/>
            <p:nvPr/>
          </p:nvSpPr>
          <p:spPr>
            <a:xfrm>
              <a:off x="224028" y="6243827"/>
              <a:ext cx="5248910" cy="533400"/>
            </a:xfrm>
            <a:custGeom>
              <a:avLst/>
              <a:gdLst/>
              <a:ahLst/>
              <a:cxnLst/>
              <a:rect l="l" t="t" r="r" b="b"/>
              <a:pathLst>
                <a:path w="5248910" h="533400">
                  <a:moveTo>
                    <a:pt x="0" y="533400"/>
                  </a:moveTo>
                  <a:lnTo>
                    <a:pt x="5248656" y="533400"/>
                  </a:lnTo>
                  <a:lnTo>
                    <a:pt x="5248656" y="0"/>
                  </a:lnTo>
                  <a:lnTo>
                    <a:pt x="0" y="0"/>
                  </a:lnTo>
                  <a:lnTo>
                    <a:pt x="0" y="533400"/>
                  </a:lnTo>
                  <a:close/>
                </a:path>
              </a:pathLst>
            </a:custGeom>
            <a:ln w="9144">
              <a:solidFill>
                <a:srgbClr val="000000"/>
              </a:solidFill>
            </a:ln>
          </p:spPr>
          <p:txBody>
            <a:bodyPr wrap="square" lIns="0" tIns="0" rIns="0" bIns="0" rtlCol="0"/>
            <a:lstStyle/>
            <a:p>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1116" y="4408754"/>
            <a:ext cx="3690620" cy="635000"/>
          </a:xfrm>
          <a:prstGeom prst="rect">
            <a:avLst/>
          </a:prstGeom>
        </p:spPr>
        <p:txBody>
          <a:bodyPr vert="horz" wrap="square" lIns="0" tIns="12065" rIns="0" bIns="0" rtlCol="0">
            <a:spAutoFit/>
          </a:bodyPr>
          <a:lstStyle/>
          <a:p>
            <a:pPr marL="12700">
              <a:lnSpc>
                <a:spcPct val="100000"/>
              </a:lnSpc>
              <a:spcBef>
                <a:spcPts val="95"/>
              </a:spcBef>
            </a:pPr>
            <a:r>
              <a:rPr sz="4000" b="1" dirty="0">
                <a:latin typeface="Calibri"/>
                <a:cs typeface="Calibri"/>
              </a:rPr>
              <a:t>PYTORCH</a:t>
            </a:r>
            <a:r>
              <a:rPr sz="4000" b="1" spc="-204" dirty="0">
                <a:latin typeface="Calibri"/>
                <a:cs typeface="Calibri"/>
              </a:rPr>
              <a:t> </a:t>
            </a:r>
            <a:r>
              <a:rPr sz="4000" b="1" spc="-10" dirty="0">
                <a:latin typeface="Calibri"/>
                <a:cs typeface="Calibri"/>
              </a:rPr>
              <a:t>MODEL</a:t>
            </a:r>
            <a:endParaRPr sz="4000">
              <a:latin typeface="Calibri"/>
              <a:cs typeface="Calibri"/>
            </a:endParaRPr>
          </a:p>
        </p:txBody>
      </p:sp>
      <p:sp>
        <p:nvSpPr>
          <p:cNvPr id="3" name="object 3"/>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48</a:t>
            </a:fld>
            <a:endParaRPr spc="-25"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40436" rIns="0" bIns="0" rtlCol="0">
            <a:spAutoFit/>
          </a:bodyPr>
          <a:lstStyle/>
          <a:p>
            <a:pPr marL="2624455">
              <a:lnSpc>
                <a:spcPct val="100000"/>
              </a:lnSpc>
              <a:spcBef>
                <a:spcPts val="105"/>
              </a:spcBef>
            </a:pPr>
            <a:r>
              <a:rPr dirty="0"/>
              <a:t>Model</a:t>
            </a:r>
            <a:r>
              <a:rPr spc="-20" dirty="0"/>
              <a:t> </a:t>
            </a:r>
            <a:r>
              <a:rPr spc="-10" dirty="0"/>
              <a:t>Class</a:t>
            </a: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49</a:t>
            </a:fld>
            <a:endParaRPr spc="-25" dirty="0"/>
          </a:p>
        </p:txBody>
      </p:sp>
      <p:sp>
        <p:nvSpPr>
          <p:cNvPr id="3" name="object 3"/>
          <p:cNvSpPr txBox="1"/>
          <p:nvPr/>
        </p:nvSpPr>
        <p:spPr>
          <a:xfrm>
            <a:off x="535940" y="1607946"/>
            <a:ext cx="8071484" cy="513715"/>
          </a:xfrm>
          <a:prstGeom prst="rect">
            <a:avLst/>
          </a:prstGeom>
        </p:spPr>
        <p:txBody>
          <a:bodyPr vert="horz" wrap="square" lIns="0" tIns="13335" rIns="0" bIns="0" rtlCol="0">
            <a:spAutoFit/>
          </a:bodyPr>
          <a:lstStyle/>
          <a:p>
            <a:pPr marL="354965" indent="-342265">
              <a:lnSpc>
                <a:spcPct val="100000"/>
              </a:lnSpc>
              <a:spcBef>
                <a:spcPts val="105"/>
              </a:spcBef>
              <a:buFont typeface="Arial MT"/>
              <a:buChar char="•"/>
              <a:tabLst>
                <a:tab pos="354965" algn="l"/>
                <a:tab pos="1229995" algn="l"/>
                <a:tab pos="2136775" algn="l"/>
                <a:tab pos="4452620" algn="l"/>
                <a:tab pos="5488940" algn="l"/>
              </a:tabLst>
            </a:pPr>
            <a:r>
              <a:rPr sz="3200" spc="-25" dirty="0">
                <a:latin typeface="Calibri"/>
                <a:cs typeface="Calibri"/>
              </a:rPr>
              <a:t>Are</a:t>
            </a:r>
            <a:r>
              <a:rPr sz="3200" dirty="0">
                <a:latin typeface="Calibri"/>
                <a:cs typeface="Calibri"/>
              </a:rPr>
              <a:t>	</a:t>
            </a:r>
            <a:r>
              <a:rPr sz="3200" spc="-25" dirty="0">
                <a:latin typeface="Calibri"/>
                <a:cs typeface="Calibri"/>
              </a:rPr>
              <a:t>you</a:t>
            </a:r>
            <a:r>
              <a:rPr sz="3200" dirty="0">
                <a:latin typeface="Calibri"/>
                <a:cs typeface="Calibri"/>
              </a:rPr>
              <a:t>	</a:t>
            </a:r>
            <a:r>
              <a:rPr sz="3200" spc="-10" dirty="0">
                <a:latin typeface="Calibri"/>
                <a:cs typeface="Calibri"/>
              </a:rPr>
              <a:t>comfortable</a:t>
            </a:r>
            <a:r>
              <a:rPr sz="3200" dirty="0">
                <a:latin typeface="Calibri"/>
                <a:cs typeface="Calibri"/>
              </a:rPr>
              <a:t>	</a:t>
            </a:r>
            <a:r>
              <a:rPr sz="3200" spc="-20" dirty="0">
                <a:latin typeface="Calibri"/>
                <a:cs typeface="Calibri"/>
              </a:rPr>
              <a:t>with</a:t>
            </a:r>
            <a:r>
              <a:rPr sz="3200" dirty="0">
                <a:latin typeface="Calibri"/>
                <a:cs typeface="Calibri"/>
              </a:rPr>
              <a:t>	object-</a:t>
            </a:r>
            <a:r>
              <a:rPr sz="3200" spc="-10" dirty="0">
                <a:latin typeface="Calibri"/>
                <a:cs typeface="Calibri"/>
              </a:rPr>
              <a:t>oriented</a:t>
            </a:r>
            <a:endParaRPr sz="3200" dirty="0">
              <a:latin typeface="Calibri"/>
              <a:cs typeface="Calibri"/>
            </a:endParaRPr>
          </a:p>
        </p:txBody>
      </p:sp>
      <p:sp>
        <p:nvSpPr>
          <p:cNvPr id="4" name="object 4"/>
          <p:cNvSpPr txBox="1"/>
          <p:nvPr/>
        </p:nvSpPr>
        <p:spPr>
          <a:xfrm>
            <a:off x="3407790" y="2095626"/>
            <a:ext cx="3666490" cy="513715"/>
          </a:xfrm>
          <a:prstGeom prst="rect">
            <a:avLst/>
          </a:prstGeom>
        </p:spPr>
        <p:txBody>
          <a:bodyPr vert="horz" wrap="square" lIns="0" tIns="13335" rIns="0" bIns="0" rtlCol="0">
            <a:spAutoFit/>
          </a:bodyPr>
          <a:lstStyle/>
          <a:p>
            <a:pPr marL="12700">
              <a:lnSpc>
                <a:spcPct val="100000"/>
              </a:lnSpc>
              <a:spcBef>
                <a:spcPts val="105"/>
              </a:spcBef>
              <a:tabLst>
                <a:tab pos="1321435" algn="l"/>
                <a:tab pos="3092450" algn="l"/>
              </a:tabLst>
            </a:pPr>
            <a:r>
              <a:rPr sz="3200" spc="-10" dirty="0">
                <a:latin typeface="Calibri"/>
                <a:cs typeface="Calibri"/>
              </a:rPr>
              <a:t>(</a:t>
            </a:r>
            <a:r>
              <a:rPr sz="3200" b="1" spc="-10" dirty="0">
                <a:solidFill>
                  <a:srgbClr val="6F2F9F"/>
                </a:solidFill>
                <a:latin typeface="Calibri"/>
                <a:cs typeface="Calibri"/>
              </a:rPr>
              <a:t>OOP</a:t>
            </a:r>
            <a:r>
              <a:rPr sz="3200" spc="-10" dirty="0">
                <a:latin typeface="Calibri"/>
                <a:cs typeface="Calibri"/>
              </a:rPr>
              <a:t>)</a:t>
            </a:r>
            <a:r>
              <a:rPr sz="3200" dirty="0">
                <a:latin typeface="Calibri"/>
                <a:cs typeface="Calibri"/>
              </a:rPr>
              <a:t>	</a:t>
            </a:r>
            <a:r>
              <a:rPr sz="3200" spc="-10" dirty="0">
                <a:latin typeface="Calibri"/>
                <a:cs typeface="Calibri"/>
              </a:rPr>
              <a:t>concepts</a:t>
            </a:r>
            <a:r>
              <a:rPr sz="3200" dirty="0">
                <a:latin typeface="Calibri"/>
                <a:cs typeface="Calibri"/>
              </a:rPr>
              <a:t>	</a:t>
            </a:r>
            <a:r>
              <a:rPr sz="3200" spc="-20" dirty="0">
                <a:latin typeface="Calibri"/>
                <a:cs typeface="Calibri"/>
              </a:rPr>
              <a:t>like</a:t>
            </a:r>
            <a:endParaRPr sz="3200" dirty="0">
              <a:latin typeface="Calibri"/>
              <a:cs typeface="Calibri"/>
            </a:endParaRPr>
          </a:p>
        </p:txBody>
      </p:sp>
      <p:sp>
        <p:nvSpPr>
          <p:cNvPr id="5" name="object 5"/>
          <p:cNvSpPr txBox="1"/>
          <p:nvPr/>
        </p:nvSpPr>
        <p:spPr>
          <a:xfrm>
            <a:off x="7343393" y="2095626"/>
            <a:ext cx="1264285" cy="513715"/>
          </a:xfrm>
          <a:prstGeom prst="rect">
            <a:avLst/>
          </a:prstGeom>
        </p:spPr>
        <p:txBody>
          <a:bodyPr vert="horz" wrap="square" lIns="0" tIns="13335" rIns="0" bIns="0" rtlCol="0">
            <a:spAutoFit/>
          </a:bodyPr>
          <a:lstStyle/>
          <a:p>
            <a:pPr marL="12700">
              <a:lnSpc>
                <a:spcPct val="100000"/>
              </a:lnSpc>
              <a:spcBef>
                <a:spcPts val="105"/>
              </a:spcBef>
            </a:pPr>
            <a:r>
              <a:rPr sz="3200" spc="-10" dirty="0">
                <a:latin typeface="Calibri"/>
                <a:cs typeface="Calibri"/>
              </a:rPr>
              <a:t>classes,</a:t>
            </a:r>
            <a:endParaRPr sz="3200">
              <a:latin typeface="Calibri"/>
              <a:cs typeface="Calibri"/>
            </a:endParaRPr>
          </a:p>
        </p:txBody>
      </p:sp>
      <p:sp>
        <p:nvSpPr>
          <p:cNvPr id="6" name="object 6"/>
          <p:cNvSpPr txBox="1"/>
          <p:nvPr/>
        </p:nvSpPr>
        <p:spPr>
          <a:xfrm>
            <a:off x="3608959" y="2583002"/>
            <a:ext cx="4998085" cy="514350"/>
          </a:xfrm>
          <a:prstGeom prst="rect">
            <a:avLst/>
          </a:prstGeom>
        </p:spPr>
        <p:txBody>
          <a:bodyPr vert="horz" wrap="square" lIns="0" tIns="13335" rIns="0" bIns="0" rtlCol="0">
            <a:spAutoFit/>
          </a:bodyPr>
          <a:lstStyle/>
          <a:p>
            <a:pPr marL="12700">
              <a:lnSpc>
                <a:spcPct val="100000"/>
              </a:lnSpc>
              <a:spcBef>
                <a:spcPts val="105"/>
              </a:spcBef>
              <a:tabLst>
                <a:tab pos="2150745" algn="l"/>
                <a:tab pos="4362450" algn="l"/>
              </a:tabLst>
            </a:pPr>
            <a:r>
              <a:rPr sz="3200" spc="-10" dirty="0">
                <a:latin typeface="Calibri"/>
                <a:cs typeface="Calibri"/>
              </a:rPr>
              <a:t>methods,</a:t>
            </a:r>
            <a:r>
              <a:rPr sz="3200" dirty="0">
                <a:latin typeface="Calibri"/>
                <a:cs typeface="Calibri"/>
              </a:rPr>
              <a:t>	</a:t>
            </a:r>
            <a:r>
              <a:rPr sz="3200" spc="-10" dirty="0">
                <a:latin typeface="Calibri"/>
                <a:cs typeface="Calibri"/>
              </a:rPr>
              <a:t>instances,</a:t>
            </a:r>
            <a:r>
              <a:rPr sz="3200" dirty="0">
                <a:latin typeface="Calibri"/>
                <a:cs typeface="Calibri"/>
              </a:rPr>
              <a:t>	</a:t>
            </a:r>
            <a:r>
              <a:rPr sz="3200" spc="-25" dirty="0">
                <a:latin typeface="Calibri"/>
                <a:cs typeface="Calibri"/>
              </a:rPr>
              <a:t>and</a:t>
            </a:r>
            <a:endParaRPr sz="3200">
              <a:latin typeface="Calibri"/>
              <a:cs typeface="Calibri"/>
            </a:endParaRPr>
          </a:p>
        </p:txBody>
      </p:sp>
      <p:sp>
        <p:nvSpPr>
          <p:cNvPr id="7" name="object 7"/>
          <p:cNvSpPr txBox="1"/>
          <p:nvPr/>
        </p:nvSpPr>
        <p:spPr>
          <a:xfrm>
            <a:off x="878839" y="2095626"/>
            <a:ext cx="2262505" cy="1489710"/>
          </a:xfrm>
          <a:prstGeom prst="rect">
            <a:avLst/>
          </a:prstGeom>
        </p:spPr>
        <p:txBody>
          <a:bodyPr vert="horz" wrap="square" lIns="0" tIns="13335" rIns="0" bIns="0" rtlCol="0">
            <a:spAutoFit/>
          </a:bodyPr>
          <a:lstStyle/>
          <a:p>
            <a:pPr marL="12700" marR="5080" algn="just">
              <a:lnSpc>
                <a:spcPct val="100000"/>
              </a:lnSpc>
              <a:spcBef>
                <a:spcPts val="105"/>
              </a:spcBef>
            </a:pPr>
            <a:r>
              <a:rPr sz="3200" spc="-20" dirty="0">
                <a:latin typeface="Calibri"/>
                <a:cs typeface="Calibri"/>
              </a:rPr>
              <a:t>programming </a:t>
            </a:r>
            <a:r>
              <a:rPr sz="3200" spc="-10" dirty="0">
                <a:latin typeface="Calibri"/>
                <a:cs typeface="Calibri"/>
              </a:rPr>
              <a:t>constructors, attributes?</a:t>
            </a:r>
            <a:endParaRPr sz="3200" dirty="0">
              <a:latin typeface="Calibri"/>
              <a:cs typeface="Calibri"/>
            </a:endParaRPr>
          </a:p>
        </p:txBody>
      </p:sp>
      <p:sp>
        <p:nvSpPr>
          <p:cNvPr id="8" name="object 8"/>
          <p:cNvSpPr txBox="1"/>
          <p:nvPr/>
        </p:nvSpPr>
        <p:spPr>
          <a:xfrm>
            <a:off x="993444" y="3647008"/>
            <a:ext cx="7612380" cy="1818005"/>
          </a:xfrm>
          <a:prstGeom prst="rect">
            <a:avLst/>
          </a:prstGeom>
        </p:spPr>
        <p:txBody>
          <a:bodyPr vert="horz" wrap="square" lIns="0" tIns="12065" rIns="0" bIns="0" rtlCol="0">
            <a:spAutoFit/>
          </a:bodyPr>
          <a:lstStyle/>
          <a:p>
            <a:pPr marL="297815" marR="92075" indent="-285750">
              <a:lnSpc>
                <a:spcPct val="100000"/>
              </a:lnSpc>
              <a:spcBef>
                <a:spcPts val="95"/>
              </a:spcBef>
              <a:buClr>
                <a:srgbClr val="000000"/>
              </a:buClr>
              <a:buFont typeface="Arial MT"/>
              <a:buChar char="–"/>
              <a:tabLst>
                <a:tab pos="299085" algn="l"/>
              </a:tabLst>
            </a:pPr>
            <a:r>
              <a:rPr sz="2800" u="sng" spc="-20" dirty="0">
                <a:solidFill>
                  <a:srgbClr val="0000FF"/>
                </a:solidFill>
                <a:uFill>
                  <a:solidFill>
                    <a:srgbClr val="0000FF"/>
                  </a:solidFill>
                </a:uFill>
                <a:latin typeface="Calibri"/>
                <a:cs typeface="Calibri"/>
                <a:hlinkClick r:id="rId2"/>
              </a:rPr>
              <a:t>https://realpython.com/python3-</a:t>
            </a:r>
            <a:r>
              <a:rPr sz="2800" u="sng" spc="-10" dirty="0">
                <a:solidFill>
                  <a:srgbClr val="0000FF"/>
                </a:solidFill>
                <a:uFill>
                  <a:solidFill>
                    <a:srgbClr val="0000FF"/>
                  </a:solidFill>
                </a:uFill>
                <a:latin typeface="Calibri"/>
                <a:cs typeface="Calibri"/>
                <a:hlinkClick r:id="rId2"/>
              </a:rPr>
              <a:t>object-oriented-</a:t>
            </a:r>
            <a:r>
              <a:rPr sz="2800" spc="-10" dirty="0">
                <a:solidFill>
                  <a:srgbClr val="0000FF"/>
                </a:solidFill>
                <a:latin typeface="Calibri"/>
                <a:cs typeface="Calibri"/>
                <a:hlinkClick r:id="rId2"/>
              </a:rPr>
              <a:t> 	</a:t>
            </a:r>
            <a:r>
              <a:rPr sz="2800" u="sng" spc="-10" dirty="0">
                <a:solidFill>
                  <a:srgbClr val="0000FF"/>
                </a:solidFill>
                <a:uFill>
                  <a:solidFill>
                    <a:srgbClr val="0000FF"/>
                  </a:solidFill>
                </a:uFill>
                <a:latin typeface="Calibri"/>
                <a:cs typeface="Calibri"/>
                <a:hlinkClick r:id="rId2"/>
              </a:rPr>
              <a:t>programming/</a:t>
            </a:r>
            <a:endParaRPr sz="2800">
              <a:latin typeface="Calibri"/>
              <a:cs typeface="Calibri"/>
            </a:endParaRPr>
          </a:p>
          <a:p>
            <a:pPr marL="297815" marR="5080" indent="-285750">
              <a:lnSpc>
                <a:spcPct val="100000"/>
              </a:lnSpc>
              <a:spcBef>
                <a:spcPts val="675"/>
              </a:spcBef>
              <a:buFont typeface="Arial MT"/>
              <a:buChar char="–"/>
              <a:tabLst>
                <a:tab pos="299085" algn="l"/>
                <a:tab pos="1452245" algn="l"/>
                <a:tab pos="1795145" algn="l"/>
                <a:tab pos="2694940" algn="l"/>
                <a:tab pos="4953635" algn="l"/>
                <a:tab pos="5421630" algn="l"/>
                <a:tab pos="6247765" algn="l"/>
                <a:tab pos="6641465" algn="l"/>
                <a:tab pos="7299325" algn="l"/>
              </a:tabLst>
            </a:pPr>
            <a:r>
              <a:rPr sz="2800" spc="-10" dirty="0">
                <a:latin typeface="Calibri"/>
                <a:cs typeface="Calibri"/>
              </a:rPr>
              <a:t>Having</a:t>
            </a:r>
            <a:r>
              <a:rPr sz="2800" dirty="0">
                <a:latin typeface="Calibri"/>
                <a:cs typeface="Calibri"/>
              </a:rPr>
              <a:t>	</a:t>
            </a:r>
            <a:r>
              <a:rPr sz="2800" spc="-50" dirty="0">
                <a:latin typeface="Calibri"/>
                <a:cs typeface="Calibri"/>
              </a:rPr>
              <a:t>a</a:t>
            </a:r>
            <a:r>
              <a:rPr sz="2800" dirty="0">
                <a:latin typeface="Calibri"/>
                <a:cs typeface="Calibri"/>
              </a:rPr>
              <a:t>	</a:t>
            </a:r>
            <a:r>
              <a:rPr sz="2800" spc="-20" dirty="0">
                <a:latin typeface="Calibri"/>
                <a:cs typeface="Calibri"/>
              </a:rPr>
              <a:t>good</a:t>
            </a:r>
            <a:r>
              <a:rPr sz="2800" dirty="0">
                <a:latin typeface="Calibri"/>
                <a:cs typeface="Calibri"/>
              </a:rPr>
              <a:t>	</a:t>
            </a:r>
            <a:r>
              <a:rPr sz="2800" spc="-10" dirty="0">
                <a:latin typeface="Calibri"/>
                <a:cs typeface="Calibri"/>
              </a:rPr>
              <a:t>understanding</a:t>
            </a:r>
            <a:r>
              <a:rPr sz="2800" dirty="0">
                <a:latin typeface="Calibri"/>
                <a:cs typeface="Calibri"/>
              </a:rPr>
              <a:t>	</a:t>
            </a:r>
            <a:r>
              <a:rPr sz="2800" spc="-25" dirty="0">
                <a:latin typeface="Calibri"/>
                <a:cs typeface="Calibri"/>
              </a:rPr>
              <a:t>of</a:t>
            </a:r>
            <a:r>
              <a:rPr sz="2800" dirty="0">
                <a:latin typeface="Calibri"/>
                <a:cs typeface="Calibri"/>
              </a:rPr>
              <a:t>	</a:t>
            </a:r>
            <a:r>
              <a:rPr sz="2800" spc="-25" dirty="0">
                <a:latin typeface="Calibri"/>
                <a:cs typeface="Calibri"/>
              </a:rPr>
              <a:t>OOP</a:t>
            </a:r>
            <a:r>
              <a:rPr sz="2800" dirty="0">
                <a:latin typeface="Calibri"/>
                <a:cs typeface="Calibri"/>
              </a:rPr>
              <a:t>	</a:t>
            </a:r>
            <a:r>
              <a:rPr sz="2800" spc="-25" dirty="0">
                <a:latin typeface="Calibri"/>
                <a:cs typeface="Calibri"/>
              </a:rPr>
              <a:t>is</a:t>
            </a:r>
            <a:r>
              <a:rPr sz="2800" dirty="0">
                <a:latin typeface="Calibri"/>
                <a:cs typeface="Calibri"/>
              </a:rPr>
              <a:t>	</a:t>
            </a:r>
            <a:r>
              <a:rPr sz="2800" spc="-25" dirty="0">
                <a:latin typeface="Calibri"/>
                <a:cs typeface="Calibri"/>
              </a:rPr>
              <a:t>key</a:t>
            </a:r>
            <a:r>
              <a:rPr sz="2800" dirty="0">
                <a:latin typeface="Calibri"/>
                <a:cs typeface="Calibri"/>
              </a:rPr>
              <a:t>	</a:t>
            </a:r>
            <a:r>
              <a:rPr sz="2800" spc="-50" dirty="0">
                <a:latin typeface="Calibri"/>
                <a:cs typeface="Calibri"/>
              </a:rPr>
              <a:t>to 	</a:t>
            </a:r>
            <a:r>
              <a:rPr sz="2800" dirty="0">
                <a:latin typeface="Calibri"/>
                <a:cs typeface="Calibri"/>
              </a:rPr>
              <a:t>benefit</a:t>
            </a:r>
            <a:r>
              <a:rPr sz="2800" spc="-80" dirty="0">
                <a:latin typeface="Calibri"/>
                <a:cs typeface="Calibri"/>
              </a:rPr>
              <a:t> </a:t>
            </a:r>
            <a:r>
              <a:rPr sz="2800" dirty="0">
                <a:latin typeface="Calibri"/>
                <a:cs typeface="Calibri"/>
              </a:rPr>
              <a:t>the</a:t>
            </a:r>
            <a:r>
              <a:rPr sz="2800" spc="-80" dirty="0">
                <a:latin typeface="Calibri"/>
                <a:cs typeface="Calibri"/>
              </a:rPr>
              <a:t> </a:t>
            </a:r>
            <a:r>
              <a:rPr sz="2800" dirty="0">
                <a:latin typeface="Calibri"/>
                <a:cs typeface="Calibri"/>
              </a:rPr>
              <a:t>most</a:t>
            </a:r>
            <a:r>
              <a:rPr sz="2800" spc="-60" dirty="0">
                <a:latin typeface="Calibri"/>
                <a:cs typeface="Calibri"/>
              </a:rPr>
              <a:t> </a:t>
            </a:r>
            <a:r>
              <a:rPr sz="2800" dirty="0">
                <a:latin typeface="Calibri"/>
                <a:cs typeface="Calibri"/>
              </a:rPr>
              <a:t>from</a:t>
            </a:r>
            <a:r>
              <a:rPr sz="2800" spc="-80" dirty="0">
                <a:latin typeface="Calibri"/>
                <a:cs typeface="Calibri"/>
              </a:rPr>
              <a:t> </a:t>
            </a:r>
            <a:r>
              <a:rPr sz="2800" spc="-45" dirty="0">
                <a:latin typeface="Calibri"/>
                <a:cs typeface="Calibri"/>
              </a:rPr>
              <a:t>PyTorch’s</a:t>
            </a:r>
            <a:r>
              <a:rPr sz="2800" spc="-65" dirty="0">
                <a:latin typeface="Calibri"/>
                <a:cs typeface="Calibri"/>
              </a:rPr>
              <a:t> </a:t>
            </a:r>
            <a:r>
              <a:rPr sz="2800" spc="-10" dirty="0">
                <a:latin typeface="Calibri"/>
                <a:cs typeface="Calibri"/>
              </a:rPr>
              <a:t>capabilities.</a:t>
            </a:r>
            <a:endParaRPr sz="2800">
              <a:latin typeface="Calibri"/>
              <a:cs typeface="Calibri"/>
            </a:endParaRPr>
          </a:p>
        </p:txBody>
      </p:sp>
      <p:sp>
        <p:nvSpPr>
          <p:cNvPr id="10" name="TextBox 9"/>
          <p:cNvSpPr txBox="1"/>
          <p:nvPr/>
        </p:nvSpPr>
        <p:spPr>
          <a:xfrm>
            <a:off x="2033156" y="6418494"/>
            <a:ext cx="5265154" cy="415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050" dirty="0">
                <a:solidFill>
                  <a:schemeClr val="bg1"/>
                </a:solidFill>
              </a:rPr>
              <a:t>AI/ML Professional Training Program: INNOQUEST COHORT-1</a:t>
            </a:r>
          </a:p>
          <a:p>
            <a:pPr algn="ctr"/>
            <a:r>
              <a:rPr lang="en-US" sz="1050" dirty="0">
                <a:solidFill>
                  <a:schemeClr val="bg1"/>
                </a:solidFill>
              </a:rPr>
              <a:t>Instructor: </a:t>
            </a:r>
            <a:r>
              <a:rPr lang="en-US" sz="1050" dirty="0" smtClean="0">
                <a:solidFill>
                  <a:schemeClr val="bg1"/>
                </a:solidFill>
              </a:rPr>
              <a:t>Salma Asif</a:t>
            </a:r>
            <a:endParaRPr lang="en-US" sz="105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2933709" y="217184"/>
            <a:ext cx="2915383" cy="1457691"/>
          </a:xfrm>
          <a:prstGeom prst="rect">
            <a:avLst/>
          </a:prstGeom>
        </p:spPr>
      </p:pic>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5</a:t>
            </a:fld>
            <a:endParaRPr spc="-25" dirty="0"/>
          </a:p>
        </p:txBody>
      </p:sp>
      <p:sp>
        <p:nvSpPr>
          <p:cNvPr id="5" name="Rectangle 4"/>
          <p:cNvSpPr/>
          <p:nvPr/>
        </p:nvSpPr>
        <p:spPr>
          <a:xfrm>
            <a:off x="381000" y="1674876"/>
            <a:ext cx="8610600" cy="3970318"/>
          </a:xfrm>
          <a:prstGeom prst="rect">
            <a:avLst/>
          </a:prstGeom>
        </p:spPr>
        <p:txBody>
          <a:bodyPr wrap="square">
            <a:spAutoFit/>
          </a:bodyPr>
          <a:lstStyle/>
          <a:p>
            <a:pPr algn="just"/>
            <a:r>
              <a:rPr lang="en-US" sz="2800" dirty="0">
                <a:latin typeface="+mn-lt"/>
              </a:rPr>
              <a:t>The elements we should get to know when starting out with </a:t>
            </a:r>
            <a:r>
              <a:rPr lang="en-US" sz="2800" dirty="0" err="1">
                <a:latin typeface="+mn-lt"/>
              </a:rPr>
              <a:t>PyTorch</a:t>
            </a:r>
            <a:r>
              <a:rPr lang="en-US" sz="2800" dirty="0">
                <a:latin typeface="+mn-lt"/>
              </a:rPr>
              <a:t> are:</a:t>
            </a:r>
          </a:p>
          <a:p>
            <a:pPr marL="457200" indent="-457200" algn="just">
              <a:buFont typeface="Arial" panose="020B0604020202020204" pitchFamily="34" charset="0"/>
              <a:buChar char="•"/>
            </a:pPr>
            <a:r>
              <a:rPr lang="en-US" sz="2800" dirty="0" err="1">
                <a:latin typeface="+mn-lt"/>
              </a:rPr>
              <a:t>PyTorch</a:t>
            </a:r>
            <a:r>
              <a:rPr lang="en-US" sz="2800" dirty="0">
                <a:latin typeface="+mn-lt"/>
              </a:rPr>
              <a:t> Tensors</a:t>
            </a:r>
          </a:p>
          <a:p>
            <a:pPr marL="457200" indent="-457200" algn="just">
              <a:buFont typeface="Arial" panose="020B0604020202020204" pitchFamily="34" charset="0"/>
              <a:buChar char="•"/>
            </a:pPr>
            <a:r>
              <a:rPr lang="en-US" sz="2800" dirty="0">
                <a:latin typeface="+mn-lt"/>
              </a:rPr>
              <a:t>Mathematical Operations</a:t>
            </a:r>
          </a:p>
          <a:p>
            <a:pPr marL="457200" indent="-457200" algn="just">
              <a:buFont typeface="Arial" panose="020B0604020202020204" pitchFamily="34" charset="0"/>
              <a:buChar char="•"/>
            </a:pPr>
            <a:r>
              <a:rPr lang="en-US" sz="2800" dirty="0" err="1">
                <a:latin typeface="+mn-lt"/>
              </a:rPr>
              <a:t>Autograd</a:t>
            </a:r>
            <a:r>
              <a:rPr lang="en-US" sz="2800" dirty="0">
                <a:latin typeface="+mn-lt"/>
              </a:rPr>
              <a:t> module</a:t>
            </a:r>
          </a:p>
          <a:p>
            <a:pPr marL="457200" indent="-457200" algn="just">
              <a:buFont typeface="Arial" panose="020B0604020202020204" pitchFamily="34" charset="0"/>
              <a:buChar char="•"/>
            </a:pPr>
            <a:r>
              <a:rPr lang="en-US" sz="2800" dirty="0" err="1">
                <a:latin typeface="+mn-lt"/>
              </a:rPr>
              <a:t>Optim</a:t>
            </a:r>
            <a:r>
              <a:rPr lang="en-US" sz="2800" dirty="0">
                <a:latin typeface="+mn-lt"/>
              </a:rPr>
              <a:t> module and</a:t>
            </a:r>
          </a:p>
          <a:p>
            <a:pPr marL="457200" lvl="1" indent="-457200" algn="just">
              <a:buFont typeface="Arial" panose="020B0604020202020204" pitchFamily="34" charset="0"/>
              <a:buChar char="•"/>
            </a:pPr>
            <a:r>
              <a:rPr lang="en-US" sz="2800" dirty="0" err="1">
                <a:latin typeface="+mn-lt"/>
              </a:rPr>
              <a:t>nn</a:t>
            </a:r>
            <a:r>
              <a:rPr lang="en-US" sz="2800" dirty="0">
                <a:latin typeface="+mn-lt"/>
              </a:rPr>
              <a:t> </a:t>
            </a:r>
            <a:r>
              <a:rPr lang="en-US" sz="2800" dirty="0" smtClean="0">
                <a:latin typeface="+mn-lt"/>
              </a:rPr>
              <a:t>module  : </a:t>
            </a:r>
            <a:r>
              <a:rPr lang="en-US" sz="2800" spc="-10" dirty="0" smtClean="0">
                <a:latin typeface="+mn-lt"/>
                <a:cs typeface="Calibri"/>
              </a:rPr>
              <a:t>Layers</a:t>
            </a:r>
            <a:r>
              <a:rPr lang="en-US" sz="2800" spc="-75" dirty="0" smtClean="0">
                <a:latin typeface="+mn-lt"/>
                <a:cs typeface="Calibri"/>
              </a:rPr>
              <a:t> </a:t>
            </a:r>
            <a:r>
              <a:rPr lang="en-US" sz="2800" dirty="0" smtClean="0">
                <a:latin typeface="+mn-lt"/>
                <a:cs typeface="Calibri"/>
              </a:rPr>
              <a:t>and</a:t>
            </a:r>
            <a:r>
              <a:rPr lang="en-US" sz="2800" spc="-75" dirty="0" smtClean="0">
                <a:latin typeface="+mn-lt"/>
                <a:cs typeface="Calibri"/>
              </a:rPr>
              <a:t> </a:t>
            </a:r>
            <a:r>
              <a:rPr lang="en-US" sz="2800" spc="-30" dirty="0" smtClean="0">
                <a:latin typeface="+mn-lt"/>
                <a:cs typeface="Calibri"/>
              </a:rPr>
              <a:t>Tools</a:t>
            </a:r>
            <a:r>
              <a:rPr lang="en-US" sz="2800" spc="-70" dirty="0" smtClean="0">
                <a:latin typeface="+mn-lt"/>
                <a:cs typeface="Calibri"/>
              </a:rPr>
              <a:t> </a:t>
            </a:r>
            <a:r>
              <a:rPr lang="en-US" sz="2800" dirty="0" smtClean="0">
                <a:latin typeface="+mn-lt"/>
                <a:cs typeface="Calibri"/>
              </a:rPr>
              <a:t>to</a:t>
            </a:r>
            <a:r>
              <a:rPr lang="en-US" sz="2800" spc="-70" dirty="0" smtClean="0">
                <a:latin typeface="+mn-lt"/>
                <a:cs typeface="Calibri"/>
              </a:rPr>
              <a:t> </a:t>
            </a:r>
            <a:r>
              <a:rPr lang="en-US" sz="2800" dirty="0" smtClean="0">
                <a:latin typeface="+mn-lt"/>
                <a:cs typeface="Calibri"/>
              </a:rPr>
              <a:t>easily</a:t>
            </a:r>
            <a:r>
              <a:rPr lang="en-US" sz="2800" spc="-80" dirty="0" smtClean="0">
                <a:latin typeface="+mn-lt"/>
                <a:cs typeface="Calibri"/>
              </a:rPr>
              <a:t> </a:t>
            </a:r>
            <a:r>
              <a:rPr lang="en-US" sz="2800" dirty="0" smtClean="0">
                <a:latin typeface="+mn-lt"/>
                <a:cs typeface="Calibri"/>
              </a:rPr>
              <a:t>create</a:t>
            </a:r>
            <a:r>
              <a:rPr lang="en-US" sz="2800" spc="-85" dirty="0" smtClean="0">
                <a:latin typeface="+mn-lt"/>
                <a:cs typeface="Calibri"/>
              </a:rPr>
              <a:t> </a:t>
            </a:r>
            <a:r>
              <a:rPr lang="en-US" sz="2800" dirty="0" smtClean="0">
                <a:latin typeface="+mn-lt"/>
                <a:cs typeface="Calibri"/>
              </a:rPr>
              <a:t>a</a:t>
            </a:r>
            <a:r>
              <a:rPr lang="en-US" sz="2800" spc="-65" dirty="0" smtClean="0">
                <a:latin typeface="+mn-lt"/>
                <a:cs typeface="Calibri"/>
              </a:rPr>
              <a:t> </a:t>
            </a:r>
            <a:r>
              <a:rPr lang="en-US" sz="2800" dirty="0" smtClean="0">
                <a:latin typeface="+mn-lt"/>
                <a:cs typeface="Calibri"/>
              </a:rPr>
              <a:t>neural</a:t>
            </a:r>
            <a:r>
              <a:rPr lang="en-US" sz="2800" spc="-85" dirty="0" smtClean="0">
                <a:latin typeface="+mn-lt"/>
                <a:cs typeface="Calibri"/>
              </a:rPr>
              <a:t> </a:t>
            </a:r>
            <a:r>
              <a:rPr lang="en-US" sz="2800" dirty="0" smtClean="0">
                <a:latin typeface="+mn-lt"/>
                <a:cs typeface="Calibri"/>
              </a:rPr>
              <a:t>networks</a:t>
            </a:r>
            <a:r>
              <a:rPr lang="en-US" sz="2800" spc="-70" dirty="0" smtClean="0">
                <a:latin typeface="+mn-lt"/>
                <a:cs typeface="Calibri"/>
              </a:rPr>
              <a:t> </a:t>
            </a:r>
            <a:r>
              <a:rPr lang="en-US" sz="2800" spc="-25" dirty="0" smtClean="0">
                <a:latin typeface="+mn-lt"/>
                <a:cs typeface="Calibri"/>
              </a:rPr>
              <a:t>by </a:t>
            </a:r>
            <a:r>
              <a:rPr lang="en-US" sz="2800" dirty="0" smtClean="0">
                <a:latin typeface="+mn-lt"/>
                <a:cs typeface="Calibri"/>
              </a:rPr>
              <a:t>just</a:t>
            </a:r>
            <a:r>
              <a:rPr lang="en-US" sz="2800" spc="-50" dirty="0" smtClean="0">
                <a:latin typeface="+mn-lt"/>
                <a:cs typeface="Calibri"/>
              </a:rPr>
              <a:t> </a:t>
            </a:r>
            <a:r>
              <a:rPr lang="en-US" sz="2800" dirty="0" smtClean="0">
                <a:latin typeface="+mn-lt"/>
                <a:cs typeface="Calibri"/>
              </a:rPr>
              <a:t>defining</a:t>
            </a:r>
            <a:r>
              <a:rPr lang="en-US" sz="2800" spc="-55" dirty="0" smtClean="0">
                <a:latin typeface="+mn-lt"/>
                <a:cs typeface="Calibri"/>
              </a:rPr>
              <a:t> </a:t>
            </a:r>
            <a:r>
              <a:rPr lang="en-US" sz="2800" dirty="0" smtClean="0">
                <a:latin typeface="+mn-lt"/>
                <a:cs typeface="Calibri"/>
              </a:rPr>
              <a:t>the</a:t>
            </a:r>
            <a:r>
              <a:rPr lang="en-US" sz="2800" spc="-40" dirty="0" smtClean="0">
                <a:latin typeface="+mn-lt"/>
                <a:cs typeface="Calibri"/>
              </a:rPr>
              <a:t> </a:t>
            </a:r>
            <a:r>
              <a:rPr lang="en-US" sz="2800" spc="-10" dirty="0" smtClean="0">
                <a:latin typeface="+mn-lt"/>
                <a:cs typeface="Calibri"/>
              </a:rPr>
              <a:t>layers</a:t>
            </a:r>
            <a:r>
              <a:rPr lang="en-US" sz="2800" spc="-35" dirty="0" smtClean="0">
                <a:latin typeface="+mn-lt"/>
                <a:cs typeface="Calibri"/>
              </a:rPr>
              <a:t> </a:t>
            </a:r>
            <a:r>
              <a:rPr lang="en-US" sz="2800" dirty="0" smtClean="0">
                <a:latin typeface="+mn-lt"/>
                <a:cs typeface="Calibri"/>
              </a:rPr>
              <a:t>of</a:t>
            </a:r>
            <a:r>
              <a:rPr lang="en-US" sz="2800" spc="-30" dirty="0" smtClean="0">
                <a:latin typeface="+mn-lt"/>
                <a:cs typeface="Calibri"/>
              </a:rPr>
              <a:t> </a:t>
            </a:r>
            <a:r>
              <a:rPr lang="en-US" sz="2800" dirty="0" smtClean="0">
                <a:latin typeface="+mn-lt"/>
                <a:cs typeface="Calibri"/>
              </a:rPr>
              <a:t>the</a:t>
            </a:r>
            <a:r>
              <a:rPr lang="en-US" sz="2800" spc="-45" dirty="0" smtClean="0">
                <a:latin typeface="+mn-lt"/>
                <a:cs typeface="Calibri"/>
              </a:rPr>
              <a:t> </a:t>
            </a:r>
            <a:r>
              <a:rPr lang="en-US" sz="2800" spc="-10" dirty="0" smtClean="0">
                <a:latin typeface="+mn-lt"/>
                <a:cs typeface="Calibri"/>
              </a:rPr>
              <a:t>network.</a:t>
            </a:r>
            <a:endParaRPr lang="en-US" sz="2800" dirty="0" smtClean="0">
              <a:latin typeface="+mn-lt"/>
              <a:cs typeface="Calibri"/>
            </a:endParaRPr>
          </a:p>
          <a:p>
            <a:pPr marL="457200" indent="-457200" algn="just">
              <a:buFont typeface="Arial" panose="020B0604020202020204" pitchFamily="34" charset="0"/>
              <a:buChar char="•"/>
            </a:pPr>
            <a:endParaRPr lang="en-US" sz="2800" dirty="0">
              <a:latin typeface="+mn-lt"/>
            </a:endParaRPr>
          </a:p>
        </p:txBody>
      </p:sp>
      <p:sp>
        <p:nvSpPr>
          <p:cNvPr id="6" name="TextBox 5"/>
          <p:cNvSpPr txBox="1"/>
          <p:nvPr/>
        </p:nvSpPr>
        <p:spPr>
          <a:xfrm>
            <a:off x="2033156" y="6418494"/>
            <a:ext cx="5265154" cy="415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050" dirty="0">
                <a:solidFill>
                  <a:schemeClr val="bg1"/>
                </a:solidFill>
              </a:rPr>
              <a:t>AI/ML Professional Training Program: INNOQUEST COHORT-1</a:t>
            </a:r>
          </a:p>
          <a:p>
            <a:pPr algn="ctr"/>
            <a:r>
              <a:rPr lang="en-US" sz="1050" dirty="0">
                <a:solidFill>
                  <a:schemeClr val="bg1"/>
                </a:solidFill>
              </a:rPr>
              <a:t>Instructor: </a:t>
            </a:r>
            <a:r>
              <a:rPr lang="en-US" sz="1050" dirty="0" smtClean="0">
                <a:solidFill>
                  <a:schemeClr val="bg1"/>
                </a:solidFill>
              </a:rPr>
              <a:t>Salma Asif</a:t>
            </a:r>
            <a:endParaRPr lang="en-US" sz="1050" dirty="0">
              <a:solidFill>
                <a:schemeClr val="bg1"/>
              </a:solidFill>
            </a:endParaRPr>
          </a:p>
        </p:txBody>
      </p:sp>
    </p:spTree>
    <p:extLst>
      <p:ext uri="{BB962C8B-B14F-4D97-AF65-F5344CB8AC3E}">
        <p14:creationId xmlns:p14="http://schemas.microsoft.com/office/powerpoint/2010/main" val="15970163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40436" rIns="0" bIns="0" rtlCol="0">
            <a:spAutoFit/>
          </a:bodyPr>
          <a:lstStyle/>
          <a:p>
            <a:pPr marL="1987550">
              <a:lnSpc>
                <a:spcPct val="100000"/>
              </a:lnSpc>
              <a:spcBef>
                <a:spcPts val="105"/>
              </a:spcBef>
            </a:pPr>
            <a:r>
              <a:rPr dirty="0"/>
              <a:t>Model</a:t>
            </a:r>
            <a:r>
              <a:rPr spc="-75" dirty="0"/>
              <a:t> </a:t>
            </a:r>
            <a:r>
              <a:rPr dirty="0"/>
              <a:t>Class</a:t>
            </a:r>
            <a:r>
              <a:rPr spc="-50" dirty="0"/>
              <a:t> </a:t>
            </a:r>
            <a:r>
              <a:rPr spc="-20" dirty="0"/>
              <a:t>Parts</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50</a:t>
            </a:fld>
            <a:endParaRPr spc="-25" dirty="0"/>
          </a:p>
        </p:txBody>
      </p:sp>
      <p:sp>
        <p:nvSpPr>
          <p:cNvPr id="3" name="object 3"/>
          <p:cNvSpPr/>
          <p:nvPr/>
        </p:nvSpPr>
        <p:spPr>
          <a:xfrm>
            <a:off x="891539" y="2428557"/>
            <a:ext cx="381635" cy="0"/>
          </a:xfrm>
          <a:custGeom>
            <a:avLst/>
            <a:gdLst/>
            <a:ahLst/>
            <a:cxnLst/>
            <a:rect l="l" t="t" r="r" b="b"/>
            <a:pathLst>
              <a:path w="381634">
                <a:moveTo>
                  <a:pt x="0" y="0"/>
                </a:moveTo>
                <a:lnTo>
                  <a:pt x="381609" y="0"/>
                </a:lnTo>
              </a:path>
            </a:pathLst>
          </a:custGeom>
          <a:ln w="34671">
            <a:solidFill>
              <a:srgbClr val="000000"/>
            </a:solidFill>
          </a:ln>
        </p:spPr>
        <p:txBody>
          <a:bodyPr wrap="square" lIns="0" tIns="0" rIns="0" bIns="0" rtlCol="0"/>
          <a:lstStyle/>
          <a:p>
            <a:endParaRPr/>
          </a:p>
        </p:txBody>
      </p:sp>
      <p:sp>
        <p:nvSpPr>
          <p:cNvPr id="4" name="object 4"/>
          <p:cNvSpPr/>
          <p:nvPr/>
        </p:nvSpPr>
        <p:spPr>
          <a:xfrm>
            <a:off x="1795011" y="2428557"/>
            <a:ext cx="379730" cy="0"/>
          </a:xfrm>
          <a:custGeom>
            <a:avLst/>
            <a:gdLst/>
            <a:ahLst/>
            <a:cxnLst/>
            <a:rect l="l" t="t" r="r" b="b"/>
            <a:pathLst>
              <a:path w="379730">
                <a:moveTo>
                  <a:pt x="0" y="0"/>
                </a:moveTo>
                <a:lnTo>
                  <a:pt x="379476" y="0"/>
                </a:lnTo>
              </a:path>
            </a:pathLst>
          </a:custGeom>
          <a:ln w="34671">
            <a:solidFill>
              <a:srgbClr val="000000"/>
            </a:solidFill>
          </a:ln>
        </p:spPr>
        <p:txBody>
          <a:bodyPr wrap="square" lIns="0" tIns="0" rIns="0" bIns="0" rtlCol="0"/>
          <a:lstStyle/>
          <a:p>
            <a:endParaRPr/>
          </a:p>
        </p:txBody>
      </p:sp>
      <p:sp>
        <p:nvSpPr>
          <p:cNvPr id="5" name="object 5"/>
          <p:cNvSpPr txBox="1"/>
          <p:nvPr/>
        </p:nvSpPr>
        <p:spPr>
          <a:xfrm>
            <a:off x="535940" y="1527175"/>
            <a:ext cx="8014334" cy="4112895"/>
          </a:xfrm>
          <a:prstGeom prst="rect">
            <a:avLst/>
          </a:prstGeom>
        </p:spPr>
        <p:txBody>
          <a:bodyPr vert="horz" wrap="square" lIns="0" tIns="12700" rIns="0" bIns="0" rtlCol="0">
            <a:spAutoFit/>
          </a:bodyPr>
          <a:lstStyle/>
          <a:p>
            <a:pPr marL="356235" indent="-343535" algn="just">
              <a:lnSpc>
                <a:spcPct val="100000"/>
              </a:lnSpc>
              <a:spcBef>
                <a:spcPts val="100"/>
              </a:spcBef>
              <a:buFont typeface="Arial MT"/>
              <a:buChar char="•"/>
              <a:tabLst>
                <a:tab pos="356235" algn="l"/>
              </a:tabLst>
            </a:pPr>
            <a:r>
              <a:rPr sz="3000" dirty="0">
                <a:latin typeface="Calibri"/>
                <a:cs typeface="Calibri"/>
              </a:rPr>
              <a:t>Must</a:t>
            </a:r>
            <a:r>
              <a:rPr sz="3000" spc="-65" dirty="0">
                <a:latin typeface="Calibri"/>
                <a:cs typeface="Calibri"/>
              </a:rPr>
              <a:t> </a:t>
            </a:r>
            <a:r>
              <a:rPr sz="3000" dirty="0">
                <a:latin typeface="Calibri"/>
                <a:cs typeface="Calibri"/>
              </a:rPr>
              <a:t>inherit</a:t>
            </a:r>
            <a:r>
              <a:rPr sz="3000" spc="-40" dirty="0">
                <a:latin typeface="Calibri"/>
                <a:cs typeface="Calibri"/>
              </a:rPr>
              <a:t> </a:t>
            </a:r>
            <a:r>
              <a:rPr sz="3000" dirty="0">
                <a:latin typeface="Calibri"/>
                <a:cs typeface="Calibri"/>
              </a:rPr>
              <a:t>from</a:t>
            </a:r>
            <a:r>
              <a:rPr sz="3000" spc="-75" dirty="0">
                <a:latin typeface="Calibri"/>
                <a:cs typeface="Calibri"/>
              </a:rPr>
              <a:t> </a:t>
            </a:r>
            <a:r>
              <a:rPr sz="3000" b="1" spc="-10" dirty="0">
                <a:latin typeface="Calibri"/>
                <a:cs typeface="Calibri"/>
              </a:rPr>
              <a:t>nn.Module</a:t>
            </a:r>
            <a:endParaRPr sz="3000">
              <a:latin typeface="Calibri"/>
              <a:cs typeface="Calibri"/>
            </a:endParaRPr>
          </a:p>
          <a:p>
            <a:pPr marL="739775" indent="-727075" algn="just">
              <a:lnSpc>
                <a:spcPct val="100000"/>
              </a:lnSpc>
              <a:buFont typeface="Arial MT"/>
              <a:buChar char="•"/>
              <a:tabLst>
                <a:tab pos="739775" algn="l"/>
              </a:tabLst>
            </a:pPr>
            <a:r>
              <a:rPr sz="3000" b="1" dirty="0">
                <a:latin typeface="Calibri"/>
                <a:cs typeface="Calibri"/>
              </a:rPr>
              <a:t>init</a:t>
            </a:r>
            <a:r>
              <a:rPr sz="3000" b="1" spc="300" dirty="0">
                <a:latin typeface="Calibri"/>
                <a:cs typeface="Calibri"/>
              </a:rPr>
              <a:t>   </a:t>
            </a:r>
            <a:r>
              <a:rPr sz="3000" b="1" spc="-10" dirty="0">
                <a:latin typeface="Calibri"/>
                <a:cs typeface="Calibri"/>
              </a:rPr>
              <a:t>(self)</a:t>
            </a:r>
            <a:r>
              <a:rPr sz="3000" spc="-10" dirty="0">
                <a:latin typeface="Calibri"/>
                <a:cs typeface="Calibri"/>
              </a:rPr>
              <a:t>:</a:t>
            </a:r>
            <a:endParaRPr sz="3000">
              <a:latin typeface="Calibri"/>
              <a:cs typeface="Calibri"/>
            </a:endParaRPr>
          </a:p>
          <a:p>
            <a:pPr marL="755650" lvl="1" indent="-285750" algn="just">
              <a:lnSpc>
                <a:spcPct val="100000"/>
              </a:lnSpc>
              <a:spcBef>
                <a:spcPts val="15"/>
              </a:spcBef>
              <a:buFont typeface="Arial MT"/>
              <a:buChar char="–"/>
              <a:tabLst>
                <a:tab pos="755650" algn="l"/>
              </a:tabLst>
            </a:pPr>
            <a:r>
              <a:rPr sz="2600" dirty="0">
                <a:latin typeface="Calibri"/>
                <a:cs typeface="Calibri"/>
              </a:rPr>
              <a:t>it</a:t>
            </a:r>
            <a:r>
              <a:rPr sz="2600" spc="-30" dirty="0">
                <a:latin typeface="Calibri"/>
                <a:cs typeface="Calibri"/>
              </a:rPr>
              <a:t> </a:t>
            </a:r>
            <a:r>
              <a:rPr sz="2600" dirty="0">
                <a:latin typeface="Calibri"/>
                <a:cs typeface="Calibri"/>
              </a:rPr>
              <a:t>defines</a:t>
            </a:r>
            <a:r>
              <a:rPr sz="2600" spc="-70" dirty="0">
                <a:latin typeface="Calibri"/>
                <a:cs typeface="Calibri"/>
              </a:rPr>
              <a:t> </a:t>
            </a:r>
            <a:r>
              <a:rPr sz="2600" dirty="0">
                <a:latin typeface="Calibri"/>
                <a:cs typeface="Calibri"/>
              </a:rPr>
              <a:t>the</a:t>
            </a:r>
            <a:r>
              <a:rPr sz="2600" spc="-50" dirty="0">
                <a:latin typeface="Calibri"/>
                <a:cs typeface="Calibri"/>
              </a:rPr>
              <a:t> </a:t>
            </a:r>
            <a:r>
              <a:rPr sz="2600" dirty="0">
                <a:latin typeface="Calibri"/>
                <a:cs typeface="Calibri"/>
              </a:rPr>
              <a:t>parts</a:t>
            </a:r>
            <a:r>
              <a:rPr sz="2600" spc="-25" dirty="0">
                <a:latin typeface="Calibri"/>
                <a:cs typeface="Calibri"/>
              </a:rPr>
              <a:t> </a:t>
            </a:r>
            <a:r>
              <a:rPr sz="2600" dirty="0">
                <a:latin typeface="Calibri"/>
                <a:cs typeface="Calibri"/>
              </a:rPr>
              <a:t>that</a:t>
            </a:r>
            <a:r>
              <a:rPr sz="2600" spc="-30" dirty="0">
                <a:latin typeface="Calibri"/>
                <a:cs typeface="Calibri"/>
              </a:rPr>
              <a:t> </a:t>
            </a:r>
            <a:r>
              <a:rPr sz="2600" dirty="0">
                <a:latin typeface="Calibri"/>
                <a:cs typeface="Calibri"/>
              </a:rPr>
              <a:t>make</a:t>
            </a:r>
            <a:r>
              <a:rPr sz="2600" spc="-40" dirty="0">
                <a:latin typeface="Calibri"/>
                <a:cs typeface="Calibri"/>
              </a:rPr>
              <a:t> </a:t>
            </a:r>
            <a:r>
              <a:rPr sz="2600" dirty="0">
                <a:latin typeface="Calibri"/>
                <a:cs typeface="Calibri"/>
              </a:rPr>
              <a:t>up</a:t>
            </a:r>
            <a:r>
              <a:rPr sz="2600" spc="-40" dirty="0">
                <a:latin typeface="Calibri"/>
                <a:cs typeface="Calibri"/>
              </a:rPr>
              <a:t> </a:t>
            </a:r>
            <a:r>
              <a:rPr sz="2600" dirty="0">
                <a:latin typeface="Calibri"/>
                <a:cs typeface="Calibri"/>
              </a:rPr>
              <a:t>the</a:t>
            </a:r>
            <a:r>
              <a:rPr sz="2600" spc="-40" dirty="0">
                <a:latin typeface="Calibri"/>
                <a:cs typeface="Calibri"/>
              </a:rPr>
              <a:t> </a:t>
            </a:r>
            <a:r>
              <a:rPr sz="2600" spc="-10" dirty="0">
                <a:latin typeface="Calibri"/>
                <a:cs typeface="Calibri"/>
              </a:rPr>
              <a:t>model</a:t>
            </a:r>
            <a:endParaRPr sz="2600">
              <a:latin typeface="Calibri"/>
              <a:cs typeface="Calibri"/>
            </a:endParaRPr>
          </a:p>
          <a:p>
            <a:pPr marL="756285" lvl="1" indent="-286385" algn="just">
              <a:lnSpc>
                <a:spcPct val="100000"/>
              </a:lnSpc>
              <a:buFont typeface="Arial MT"/>
              <a:buChar char="–"/>
              <a:tabLst>
                <a:tab pos="756285" algn="l"/>
              </a:tabLst>
            </a:pPr>
            <a:r>
              <a:rPr sz="2600" dirty="0">
                <a:latin typeface="Calibri"/>
                <a:cs typeface="Calibri"/>
              </a:rPr>
              <a:t>In</a:t>
            </a:r>
            <a:r>
              <a:rPr sz="2600" spc="-45" dirty="0">
                <a:latin typeface="Calibri"/>
                <a:cs typeface="Calibri"/>
              </a:rPr>
              <a:t> </a:t>
            </a:r>
            <a:r>
              <a:rPr sz="2600" dirty="0">
                <a:latin typeface="Calibri"/>
                <a:cs typeface="Calibri"/>
              </a:rPr>
              <a:t>our</a:t>
            </a:r>
            <a:r>
              <a:rPr sz="2600" spc="-35" dirty="0">
                <a:latin typeface="Calibri"/>
                <a:cs typeface="Calibri"/>
              </a:rPr>
              <a:t> </a:t>
            </a:r>
            <a:r>
              <a:rPr sz="2600" dirty="0">
                <a:latin typeface="Calibri"/>
                <a:cs typeface="Calibri"/>
              </a:rPr>
              <a:t>case,</a:t>
            </a:r>
            <a:r>
              <a:rPr sz="2600" spc="-45" dirty="0">
                <a:latin typeface="Calibri"/>
                <a:cs typeface="Calibri"/>
              </a:rPr>
              <a:t> </a:t>
            </a:r>
            <a:r>
              <a:rPr sz="2600" dirty="0">
                <a:latin typeface="Calibri"/>
                <a:cs typeface="Calibri"/>
              </a:rPr>
              <a:t>two</a:t>
            </a:r>
            <a:r>
              <a:rPr sz="2600" spc="-40" dirty="0">
                <a:latin typeface="Calibri"/>
                <a:cs typeface="Calibri"/>
              </a:rPr>
              <a:t> </a:t>
            </a:r>
            <a:r>
              <a:rPr sz="2600" spc="-10" dirty="0">
                <a:latin typeface="Calibri"/>
                <a:cs typeface="Calibri"/>
              </a:rPr>
              <a:t>parameters,</a:t>
            </a:r>
            <a:r>
              <a:rPr sz="2600" spc="-55" dirty="0">
                <a:latin typeface="Calibri"/>
                <a:cs typeface="Calibri"/>
              </a:rPr>
              <a:t> </a:t>
            </a:r>
            <a:r>
              <a:rPr sz="2600" dirty="0">
                <a:latin typeface="Calibri"/>
                <a:cs typeface="Calibri"/>
              </a:rPr>
              <a:t>b</a:t>
            </a:r>
            <a:r>
              <a:rPr sz="2600" spc="-45" dirty="0">
                <a:latin typeface="Calibri"/>
                <a:cs typeface="Calibri"/>
              </a:rPr>
              <a:t> </a:t>
            </a:r>
            <a:r>
              <a:rPr sz="2600" dirty="0">
                <a:latin typeface="Calibri"/>
                <a:cs typeface="Calibri"/>
              </a:rPr>
              <a:t>and</a:t>
            </a:r>
            <a:r>
              <a:rPr sz="2600" spc="-45" dirty="0">
                <a:latin typeface="Calibri"/>
                <a:cs typeface="Calibri"/>
              </a:rPr>
              <a:t> </a:t>
            </a:r>
            <a:r>
              <a:rPr sz="2600" spc="-25" dirty="0">
                <a:latin typeface="Calibri"/>
                <a:cs typeface="Calibri"/>
              </a:rPr>
              <a:t>w.</a:t>
            </a:r>
            <a:endParaRPr sz="2600">
              <a:latin typeface="Calibri"/>
              <a:cs typeface="Calibri"/>
            </a:endParaRPr>
          </a:p>
          <a:p>
            <a:pPr marL="756285" marR="171450" lvl="1" indent="-287020" algn="just">
              <a:lnSpc>
                <a:spcPts val="2500"/>
              </a:lnSpc>
              <a:spcBef>
                <a:spcPts val="600"/>
              </a:spcBef>
              <a:buFont typeface="Arial MT"/>
              <a:buChar char="–"/>
              <a:tabLst>
                <a:tab pos="756285" algn="l"/>
              </a:tabLst>
            </a:pPr>
            <a:r>
              <a:rPr sz="2600" spc="-45" dirty="0">
                <a:latin typeface="Calibri"/>
                <a:cs typeface="Calibri"/>
              </a:rPr>
              <a:t>You</a:t>
            </a:r>
            <a:r>
              <a:rPr sz="2600" spc="-80" dirty="0">
                <a:latin typeface="Calibri"/>
                <a:cs typeface="Calibri"/>
              </a:rPr>
              <a:t> </a:t>
            </a:r>
            <a:r>
              <a:rPr sz="2600" dirty="0">
                <a:latin typeface="Calibri"/>
                <a:cs typeface="Calibri"/>
              </a:rPr>
              <a:t>are</a:t>
            </a:r>
            <a:r>
              <a:rPr sz="2600" spc="-65" dirty="0">
                <a:latin typeface="Calibri"/>
                <a:cs typeface="Calibri"/>
              </a:rPr>
              <a:t> </a:t>
            </a:r>
            <a:r>
              <a:rPr sz="2600" b="1" dirty="0">
                <a:latin typeface="Calibri"/>
                <a:cs typeface="Calibri"/>
              </a:rPr>
              <a:t>not</a:t>
            </a:r>
            <a:r>
              <a:rPr sz="2600" b="1" spc="-60" dirty="0">
                <a:latin typeface="Calibri"/>
                <a:cs typeface="Calibri"/>
              </a:rPr>
              <a:t> </a:t>
            </a:r>
            <a:r>
              <a:rPr sz="2600" dirty="0">
                <a:latin typeface="Calibri"/>
                <a:cs typeface="Calibri"/>
              </a:rPr>
              <a:t>limited</a:t>
            </a:r>
            <a:r>
              <a:rPr sz="2600" spc="-85" dirty="0">
                <a:latin typeface="Calibri"/>
                <a:cs typeface="Calibri"/>
              </a:rPr>
              <a:t> </a:t>
            </a:r>
            <a:r>
              <a:rPr sz="2600" dirty="0">
                <a:latin typeface="Calibri"/>
                <a:cs typeface="Calibri"/>
              </a:rPr>
              <a:t>to</a:t>
            </a:r>
            <a:r>
              <a:rPr sz="2600" spc="-60" dirty="0">
                <a:latin typeface="Calibri"/>
                <a:cs typeface="Calibri"/>
              </a:rPr>
              <a:t> </a:t>
            </a:r>
            <a:r>
              <a:rPr sz="2600" dirty="0">
                <a:latin typeface="Calibri"/>
                <a:cs typeface="Calibri"/>
              </a:rPr>
              <a:t>defining</a:t>
            </a:r>
            <a:r>
              <a:rPr sz="2600" spc="-90" dirty="0">
                <a:latin typeface="Calibri"/>
                <a:cs typeface="Calibri"/>
              </a:rPr>
              <a:t> </a:t>
            </a:r>
            <a:r>
              <a:rPr sz="2600" b="1" spc="-10" dirty="0">
                <a:latin typeface="Calibri"/>
                <a:cs typeface="Calibri"/>
              </a:rPr>
              <a:t>parameters</a:t>
            </a:r>
            <a:r>
              <a:rPr sz="2600" spc="-10" dirty="0">
                <a:latin typeface="Calibri"/>
                <a:cs typeface="Calibri"/>
              </a:rPr>
              <a:t>,</a:t>
            </a:r>
            <a:r>
              <a:rPr sz="2600" spc="-40" dirty="0">
                <a:latin typeface="Calibri"/>
                <a:cs typeface="Calibri"/>
              </a:rPr>
              <a:t> </a:t>
            </a:r>
            <a:r>
              <a:rPr sz="2600" spc="-10" dirty="0">
                <a:latin typeface="Calibri"/>
                <a:cs typeface="Calibri"/>
              </a:rPr>
              <a:t>though… </a:t>
            </a:r>
            <a:r>
              <a:rPr sz="2600" b="1" dirty="0">
                <a:latin typeface="Calibri"/>
                <a:cs typeface="Calibri"/>
              </a:rPr>
              <a:t>models</a:t>
            </a:r>
            <a:r>
              <a:rPr sz="2600" b="1" spc="-65" dirty="0">
                <a:latin typeface="Calibri"/>
                <a:cs typeface="Calibri"/>
              </a:rPr>
              <a:t> </a:t>
            </a:r>
            <a:r>
              <a:rPr sz="2600" b="1" dirty="0">
                <a:latin typeface="Calibri"/>
                <a:cs typeface="Calibri"/>
              </a:rPr>
              <a:t>can</a:t>
            </a:r>
            <a:r>
              <a:rPr sz="2600" b="1" spc="-50" dirty="0">
                <a:latin typeface="Calibri"/>
                <a:cs typeface="Calibri"/>
              </a:rPr>
              <a:t> </a:t>
            </a:r>
            <a:r>
              <a:rPr sz="2600" b="1" dirty="0">
                <a:latin typeface="Calibri"/>
                <a:cs typeface="Calibri"/>
              </a:rPr>
              <a:t>contain</a:t>
            </a:r>
            <a:r>
              <a:rPr sz="2600" b="1" spc="-60" dirty="0">
                <a:latin typeface="Calibri"/>
                <a:cs typeface="Calibri"/>
              </a:rPr>
              <a:t> </a:t>
            </a:r>
            <a:r>
              <a:rPr sz="2600" b="1" dirty="0">
                <a:latin typeface="Calibri"/>
                <a:cs typeface="Calibri"/>
              </a:rPr>
              <a:t>other</a:t>
            </a:r>
            <a:r>
              <a:rPr sz="2600" b="1" spc="-50" dirty="0">
                <a:latin typeface="Calibri"/>
                <a:cs typeface="Calibri"/>
              </a:rPr>
              <a:t> </a:t>
            </a:r>
            <a:r>
              <a:rPr sz="2600" b="1" dirty="0">
                <a:latin typeface="Calibri"/>
                <a:cs typeface="Calibri"/>
              </a:rPr>
              <a:t>models</a:t>
            </a:r>
            <a:r>
              <a:rPr sz="2600" b="1" spc="-65" dirty="0">
                <a:latin typeface="Calibri"/>
                <a:cs typeface="Calibri"/>
              </a:rPr>
              <a:t> </a:t>
            </a:r>
            <a:r>
              <a:rPr sz="2600" b="1" dirty="0">
                <a:latin typeface="Calibri"/>
                <a:cs typeface="Calibri"/>
              </a:rPr>
              <a:t>as</a:t>
            </a:r>
            <a:r>
              <a:rPr sz="2600" b="1" spc="-50" dirty="0">
                <a:latin typeface="Calibri"/>
                <a:cs typeface="Calibri"/>
              </a:rPr>
              <a:t> </a:t>
            </a:r>
            <a:r>
              <a:rPr sz="2600" b="1" dirty="0">
                <a:latin typeface="Calibri"/>
                <a:cs typeface="Calibri"/>
              </a:rPr>
              <a:t>their</a:t>
            </a:r>
            <a:r>
              <a:rPr sz="2600" b="1" spc="-60" dirty="0">
                <a:latin typeface="Calibri"/>
                <a:cs typeface="Calibri"/>
              </a:rPr>
              <a:t> </a:t>
            </a:r>
            <a:r>
              <a:rPr sz="2600" b="1" spc="-10" dirty="0">
                <a:latin typeface="Calibri"/>
                <a:cs typeface="Calibri"/>
              </a:rPr>
              <a:t>attributes </a:t>
            </a:r>
            <a:r>
              <a:rPr sz="2600" dirty="0">
                <a:latin typeface="Calibri"/>
                <a:cs typeface="Calibri"/>
              </a:rPr>
              <a:t>as</a:t>
            </a:r>
            <a:r>
              <a:rPr sz="2600" spc="-50" dirty="0">
                <a:latin typeface="Calibri"/>
                <a:cs typeface="Calibri"/>
              </a:rPr>
              <a:t> </a:t>
            </a:r>
            <a:r>
              <a:rPr sz="2600" dirty="0">
                <a:latin typeface="Calibri"/>
                <a:cs typeface="Calibri"/>
              </a:rPr>
              <a:t>well,</a:t>
            </a:r>
            <a:r>
              <a:rPr sz="2600" spc="-25" dirty="0">
                <a:latin typeface="Calibri"/>
                <a:cs typeface="Calibri"/>
              </a:rPr>
              <a:t> </a:t>
            </a:r>
            <a:r>
              <a:rPr sz="2600" dirty="0">
                <a:latin typeface="Calibri"/>
                <a:cs typeface="Calibri"/>
              </a:rPr>
              <a:t>so</a:t>
            </a:r>
            <a:r>
              <a:rPr sz="2600" spc="-35" dirty="0">
                <a:latin typeface="Calibri"/>
                <a:cs typeface="Calibri"/>
              </a:rPr>
              <a:t> </a:t>
            </a:r>
            <a:r>
              <a:rPr sz="2600" dirty="0">
                <a:latin typeface="Calibri"/>
                <a:cs typeface="Calibri"/>
              </a:rPr>
              <a:t>you</a:t>
            </a:r>
            <a:r>
              <a:rPr sz="2600" spc="-25" dirty="0">
                <a:latin typeface="Calibri"/>
                <a:cs typeface="Calibri"/>
              </a:rPr>
              <a:t> </a:t>
            </a:r>
            <a:r>
              <a:rPr sz="2600" dirty="0">
                <a:latin typeface="Calibri"/>
                <a:cs typeface="Calibri"/>
              </a:rPr>
              <a:t>can</a:t>
            </a:r>
            <a:r>
              <a:rPr sz="2600" spc="-35" dirty="0">
                <a:latin typeface="Calibri"/>
                <a:cs typeface="Calibri"/>
              </a:rPr>
              <a:t> </a:t>
            </a:r>
            <a:r>
              <a:rPr sz="2600" spc="-10" dirty="0">
                <a:latin typeface="Calibri"/>
                <a:cs typeface="Calibri"/>
              </a:rPr>
              <a:t>easily</a:t>
            </a:r>
            <a:endParaRPr sz="2600">
              <a:latin typeface="Calibri"/>
              <a:cs typeface="Calibri"/>
            </a:endParaRPr>
          </a:p>
          <a:p>
            <a:pPr marL="756285" algn="just">
              <a:lnSpc>
                <a:spcPts val="2510"/>
              </a:lnSpc>
            </a:pPr>
            <a:r>
              <a:rPr sz="2600" dirty="0">
                <a:latin typeface="Calibri"/>
                <a:cs typeface="Calibri"/>
              </a:rPr>
              <a:t>nest</a:t>
            </a:r>
            <a:r>
              <a:rPr sz="2600" spc="-50" dirty="0">
                <a:latin typeface="Calibri"/>
                <a:cs typeface="Calibri"/>
              </a:rPr>
              <a:t> </a:t>
            </a:r>
            <a:r>
              <a:rPr sz="2600" dirty="0">
                <a:latin typeface="Calibri"/>
                <a:cs typeface="Calibri"/>
              </a:rPr>
              <a:t>them.</a:t>
            </a:r>
            <a:r>
              <a:rPr sz="2600" spc="-55" dirty="0">
                <a:latin typeface="Calibri"/>
                <a:cs typeface="Calibri"/>
              </a:rPr>
              <a:t> </a:t>
            </a:r>
            <a:r>
              <a:rPr sz="2600" dirty="0">
                <a:latin typeface="Calibri"/>
                <a:cs typeface="Calibri"/>
              </a:rPr>
              <a:t>We’ll</a:t>
            </a:r>
            <a:r>
              <a:rPr sz="2600" spc="-25" dirty="0">
                <a:latin typeface="Calibri"/>
                <a:cs typeface="Calibri"/>
              </a:rPr>
              <a:t> </a:t>
            </a:r>
            <a:r>
              <a:rPr sz="2600" dirty="0">
                <a:latin typeface="Calibri"/>
                <a:cs typeface="Calibri"/>
              </a:rPr>
              <a:t>see</a:t>
            </a:r>
            <a:r>
              <a:rPr sz="2600" spc="-55" dirty="0">
                <a:latin typeface="Calibri"/>
                <a:cs typeface="Calibri"/>
              </a:rPr>
              <a:t> </a:t>
            </a:r>
            <a:r>
              <a:rPr sz="2600" dirty="0">
                <a:latin typeface="Calibri"/>
                <a:cs typeface="Calibri"/>
              </a:rPr>
              <a:t>an</a:t>
            </a:r>
            <a:r>
              <a:rPr sz="2600" spc="-45" dirty="0">
                <a:latin typeface="Calibri"/>
                <a:cs typeface="Calibri"/>
              </a:rPr>
              <a:t> </a:t>
            </a:r>
            <a:r>
              <a:rPr sz="2600" dirty="0">
                <a:latin typeface="Calibri"/>
                <a:cs typeface="Calibri"/>
              </a:rPr>
              <a:t>example</a:t>
            </a:r>
            <a:r>
              <a:rPr sz="2600" spc="-50" dirty="0">
                <a:latin typeface="Calibri"/>
                <a:cs typeface="Calibri"/>
              </a:rPr>
              <a:t> </a:t>
            </a:r>
            <a:r>
              <a:rPr sz="2600" dirty="0">
                <a:latin typeface="Calibri"/>
                <a:cs typeface="Calibri"/>
              </a:rPr>
              <a:t>of</a:t>
            </a:r>
            <a:r>
              <a:rPr sz="2600" spc="-30" dirty="0">
                <a:latin typeface="Calibri"/>
                <a:cs typeface="Calibri"/>
              </a:rPr>
              <a:t> </a:t>
            </a:r>
            <a:r>
              <a:rPr sz="2600" dirty="0">
                <a:latin typeface="Calibri"/>
                <a:cs typeface="Calibri"/>
              </a:rPr>
              <a:t>this</a:t>
            </a:r>
            <a:r>
              <a:rPr sz="2600" spc="-45" dirty="0">
                <a:latin typeface="Calibri"/>
                <a:cs typeface="Calibri"/>
              </a:rPr>
              <a:t> </a:t>
            </a:r>
            <a:r>
              <a:rPr sz="2600" dirty="0">
                <a:latin typeface="Calibri"/>
                <a:cs typeface="Calibri"/>
              </a:rPr>
              <a:t>shortly</a:t>
            </a:r>
            <a:r>
              <a:rPr sz="2600" spc="-35" dirty="0">
                <a:latin typeface="Calibri"/>
                <a:cs typeface="Calibri"/>
              </a:rPr>
              <a:t> </a:t>
            </a:r>
            <a:r>
              <a:rPr sz="2600" dirty="0">
                <a:latin typeface="Calibri"/>
                <a:cs typeface="Calibri"/>
              </a:rPr>
              <a:t>as</a:t>
            </a:r>
            <a:r>
              <a:rPr sz="2600" spc="-30" dirty="0">
                <a:latin typeface="Calibri"/>
                <a:cs typeface="Calibri"/>
              </a:rPr>
              <a:t> </a:t>
            </a:r>
            <a:r>
              <a:rPr sz="2600" spc="-20" dirty="0">
                <a:latin typeface="Calibri"/>
                <a:cs typeface="Calibri"/>
              </a:rPr>
              <a:t>well</a:t>
            </a:r>
            <a:endParaRPr sz="2600">
              <a:latin typeface="Calibri"/>
              <a:cs typeface="Calibri"/>
            </a:endParaRPr>
          </a:p>
          <a:p>
            <a:pPr marL="756285" marR="5080" lvl="1" indent="-287020">
              <a:lnSpc>
                <a:spcPts val="2500"/>
              </a:lnSpc>
              <a:spcBef>
                <a:spcPts val="600"/>
              </a:spcBef>
              <a:buFont typeface="Arial MT"/>
              <a:buChar char="–"/>
              <a:tabLst>
                <a:tab pos="756285" algn="l"/>
                <a:tab pos="1608455" algn="l"/>
                <a:tab pos="2374900" algn="l"/>
                <a:tab pos="5422265" algn="l"/>
                <a:tab pos="6205855" algn="l"/>
              </a:tabLst>
            </a:pPr>
            <a:r>
              <a:rPr sz="2600" dirty="0">
                <a:latin typeface="Calibri"/>
                <a:cs typeface="Calibri"/>
              </a:rPr>
              <a:t>Do</a:t>
            </a:r>
            <a:r>
              <a:rPr sz="2600" spc="-35" dirty="0">
                <a:latin typeface="Calibri"/>
                <a:cs typeface="Calibri"/>
              </a:rPr>
              <a:t> </a:t>
            </a:r>
            <a:r>
              <a:rPr sz="2600" dirty="0">
                <a:latin typeface="Calibri"/>
                <a:cs typeface="Calibri"/>
              </a:rPr>
              <a:t>not</a:t>
            </a:r>
            <a:r>
              <a:rPr sz="2600" spc="-35" dirty="0">
                <a:latin typeface="Calibri"/>
                <a:cs typeface="Calibri"/>
              </a:rPr>
              <a:t> </a:t>
            </a:r>
            <a:r>
              <a:rPr sz="2600" spc="-10" dirty="0">
                <a:latin typeface="Calibri"/>
                <a:cs typeface="Calibri"/>
              </a:rPr>
              <a:t>forget</a:t>
            </a:r>
            <a:r>
              <a:rPr sz="2600" spc="-35" dirty="0">
                <a:latin typeface="Calibri"/>
                <a:cs typeface="Calibri"/>
              </a:rPr>
              <a:t> </a:t>
            </a:r>
            <a:r>
              <a:rPr sz="2600" dirty="0">
                <a:latin typeface="Calibri"/>
                <a:cs typeface="Calibri"/>
              </a:rPr>
              <a:t>to</a:t>
            </a:r>
            <a:r>
              <a:rPr sz="2600" spc="-40" dirty="0">
                <a:latin typeface="Calibri"/>
                <a:cs typeface="Calibri"/>
              </a:rPr>
              <a:t> </a:t>
            </a:r>
            <a:r>
              <a:rPr sz="2600" dirty="0">
                <a:latin typeface="Calibri"/>
                <a:cs typeface="Calibri"/>
              </a:rPr>
              <a:t>include</a:t>
            </a:r>
            <a:r>
              <a:rPr sz="2600" spc="-60" dirty="0">
                <a:latin typeface="Calibri"/>
                <a:cs typeface="Calibri"/>
              </a:rPr>
              <a:t> </a:t>
            </a:r>
            <a:r>
              <a:rPr sz="2600" b="1" spc="-10" dirty="0">
                <a:solidFill>
                  <a:srgbClr val="0000FF"/>
                </a:solidFill>
                <a:latin typeface="Calibri"/>
                <a:cs typeface="Calibri"/>
              </a:rPr>
              <a:t>super().</a:t>
            </a:r>
            <a:r>
              <a:rPr sz="2600" b="1" u="heavy" dirty="0">
                <a:solidFill>
                  <a:srgbClr val="0000FF"/>
                </a:solidFill>
                <a:uFill>
                  <a:solidFill>
                    <a:srgbClr val="0000FE"/>
                  </a:solidFill>
                </a:uFill>
                <a:latin typeface="Calibri"/>
                <a:cs typeface="Calibri"/>
              </a:rPr>
              <a:t>	</a:t>
            </a:r>
            <a:r>
              <a:rPr sz="2600" b="1" spc="-20" dirty="0">
                <a:solidFill>
                  <a:srgbClr val="0000FF"/>
                </a:solidFill>
                <a:latin typeface="Calibri"/>
                <a:cs typeface="Calibri"/>
              </a:rPr>
              <a:t>init</a:t>
            </a:r>
            <a:r>
              <a:rPr sz="2600" b="1" u="heavy" dirty="0">
                <a:solidFill>
                  <a:srgbClr val="0000FF"/>
                </a:solidFill>
                <a:uFill>
                  <a:solidFill>
                    <a:srgbClr val="0000FE"/>
                  </a:solidFill>
                </a:uFill>
                <a:latin typeface="Calibri"/>
                <a:cs typeface="Calibri"/>
              </a:rPr>
              <a:t>	</a:t>
            </a:r>
            <a:r>
              <a:rPr sz="2600" b="1" dirty="0">
                <a:solidFill>
                  <a:srgbClr val="0000FF"/>
                </a:solidFill>
                <a:latin typeface="Calibri"/>
                <a:cs typeface="Calibri"/>
              </a:rPr>
              <a:t>()</a:t>
            </a:r>
            <a:r>
              <a:rPr sz="2600" b="1" spc="-5" dirty="0">
                <a:solidFill>
                  <a:srgbClr val="0000FF"/>
                </a:solidFill>
                <a:latin typeface="Calibri"/>
                <a:cs typeface="Calibri"/>
              </a:rPr>
              <a:t> </a:t>
            </a:r>
            <a:r>
              <a:rPr sz="2600" dirty="0">
                <a:latin typeface="Calibri"/>
                <a:cs typeface="Calibri"/>
              </a:rPr>
              <a:t>to</a:t>
            </a:r>
            <a:r>
              <a:rPr sz="2600" spc="-25" dirty="0">
                <a:latin typeface="Calibri"/>
                <a:cs typeface="Calibri"/>
              </a:rPr>
              <a:t> </a:t>
            </a:r>
            <a:r>
              <a:rPr sz="2600" spc="-10" dirty="0">
                <a:latin typeface="Calibri"/>
                <a:cs typeface="Calibri"/>
              </a:rPr>
              <a:t>execute </a:t>
            </a:r>
            <a:r>
              <a:rPr sz="2600" dirty="0">
                <a:latin typeface="Calibri"/>
                <a:cs typeface="Calibri"/>
              </a:rPr>
              <a:t>the </a:t>
            </a:r>
            <a:r>
              <a:rPr sz="2600" u="sng" dirty="0">
                <a:uFill>
                  <a:solidFill>
                    <a:srgbClr val="000000"/>
                  </a:solidFill>
                </a:uFill>
                <a:latin typeface="Calibri"/>
                <a:cs typeface="Calibri"/>
              </a:rPr>
              <a:t>	</a:t>
            </a:r>
            <a:r>
              <a:rPr sz="2600" spc="-20" dirty="0">
                <a:latin typeface="Calibri"/>
                <a:cs typeface="Calibri"/>
              </a:rPr>
              <a:t>init</a:t>
            </a:r>
            <a:r>
              <a:rPr sz="2600" u="sng" dirty="0">
                <a:uFill>
                  <a:solidFill>
                    <a:srgbClr val="000000"/>
                  </a:solidFill>
                </a:uFill>
                <a:latin typeface="Calibri"/>
                <a:cs typeface="Calibri"/>
              </a:rPr>
              <a:t>	</a:t>
            </a:r>
            <a:r>
              <a:rPr sz="2600" dirty="0">
                <a:latin typeface="Calibri"/>
                <a:cs typeface="Calibri"/>
              </a:rPr>
              <a:t>()</a:t>
            </a:r>
            <a:r>
              <a:rPr sz="2600" spc="-25" dirty="0">
                <a:latin typeface="Calibri"/>
                <a:cs typeface="Calibri"/>
              </a:rPr>
              <a:t> </a:t>
            </a:r>
            <a:r>
              <a:rPr sz="2600" dirty="0">
                <a:latin typeface="Calibri"/>
                <a:cs typeface="Calibri"/>
              </a:rPr>
              <a:t>method</a:t>
            </a:r>
            <a:r>
              <a:rPr sz="2600" spc="-55" dirty="0">
                <a:latin typeface="Calibri"/>
                <a:cs typeface="Calibri"/>
              </a:rPr>
              <a:t> </a:t>
            </a:r>
            <a:r>
              <a:rPr sz="2600" dirty="0">
                <a:latin typeface="Calibri"/>
                <a:cs typeface="Calibri"/>
              </a:rPr>
              <a:t>of</a:t>
            </a:r>
            <a:r>
              <a:rPr sz="2600" spc="-35" dirty="0">
                <a:latin typeface="Calibri"/>
                <a:cs typeface="Calibri"/>
              </a:rPr>
              <a:t> </a:t>
            </a:r>
            <a:r>
              <a:rPr sz="2600" dirty="0">
                <a:latin typeface="Calibri"/>
                <a:cs typeface="Calibri"/>
              </a:rPr>
              <a:t>the</a:t>
            </a:r>
            <a:r>
              <a:rPr sz="2600" spc="-40" dirty="0">
                <a:latin typeface="Calibri"/>
                <a:cs typeface="Calibri"/>
              </a:rPr>
              <a:t> </a:t>
            </a:r>
            <a:r>
              <a:rPr sz="2600" dirty="0">
                <a:latin typeface="Calibri"/>
                <a:cs typeface="Calibri"/>
              </a:rPr>
              <a:t>parent</a:t>
            </a:r>
            <a:r>
              <a:rPr sz="2600" spc="-30" dirty="0">
                <a:latin typeface="Calibri"/>
                <a:cs typeface="Calibri"/>
              </a:rPr>
              <a:t> </a:t>
            </a:r>
            <a:r>
              <a:rPr sz="2600" dirty="0">
                <a:latin typeface="Calibri"/>
                <a:cs typeface="Calibri"/>
              </a:rPr>
              <a:t>class</a:t>
            </a:r>
            <a:r>
              <a:rPr sz="2600" spc="-45" dirty="0">
                <a:latin typeface="Calibri"/>
                <a:cs typeface="Calibri"/>
              </a:rPr>
              <a:t> </a:t>
            </a:r>
            <a:r>
              <a:rPr sz="2600" spc="-10" dirty="0">
                <a:latin typeface="Calibri"/>
                <a:cs typeface="Calibri"/>
              </a:rPr>
              <a:t>(nn.Module) before</a:t>
            </a:r>
            <a:r>
              <a:rPr sz="2600" spc="-100" dirty="0">
                <a:latin typeface="Calibri"/>
                <a:cs typeface="Calibri"/>
              </a:rPr>
              <a:t> </a:t>
            </a:r>
            <a:r>
              <a:rPr sz="2600" dirty="0">
                <a:latin typeface="Calibri"/>
                <a:cs typeface="Calibri"/>
              </a:rPr>
              <a:t>your</a:t>
            </a:r>
            <a:r>
              <a:rPr sz="2600" spc="-80" dirty="0">
                <a:latin typeface="Calibri"/>
                <a:cs typeface="Calibri"/>
              </a:rPr>
              <a:t> </a:t>
            </a:r>
            <a:r>
              <a:rPr sz="2600" spc="-25" dirty="0">
                <a:latin typeface="Calibri"/>
                <a:cs typeface="Calibri"/>
              </a:rPr>
              <a:t>own</a:t>
            </a:r>
            <a:endParaRPr sz="2600">
              <a:latin typeface="Calibri"/>
              <a:cs typeface="Calibri"/>
            </a:endParaRPr>
          </a:p>
        </p:txBody>
      </p:sp>
      <p:sp>
        <p:nvSpPr>
          <p:cNvPr id="7" name="TextBox 6"/>
          <p:cNvSpPr txBox="1"/>
          <p:nvPr/>
        </p:nvSpPr>
        <p:spPr>
          <a:xfrm>
            <a:off x="2033156" y="6418494"/>
            <a:ext cx="5265154" cy="415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050" dirty="0">
                <a:solidFill>
                  <a:schemeClr val="bg1"/>
                </a:solidFill>
              </a:rPr>
              <a:t>AI/ML Professional Training Program: INNOQUEST COHORT-1</a:t>
            </a:r>
          </a:p>
          <a:p>
            <a:pPr algn="ctr"/>
            <a:r>
              <a:rPr lang="en-US" sz="1050" dirty="0">
                <a:solidFill>
                  <a:schemeClr val="bg1"/>
                </a:solidFill>
              </a:rPr>
              <a:t>Instructor: </a:t>
            </a:r>
            <a:r>
              <a:rPr lang="en-US" sz="1050" dirty="0" smtClean="0">
                <a:solidFill>
                  <a:schemeClr val="bg1"/>
                </a:solidFill>
              </a:rPr>
              <a:t>Salma Asif</a:t>
            </a:r>
            <a:endParaRPr lang="en-US" sz="1050" dirty="0">
              <a:solidFill>
                <a:schemeClr val="bg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40436" rIns="0" bIns="0" rtlCol="0">
            <a:spAutoFit/>
          </a:bodyPr>
          <a:lstStyle/>
          <a:p>
            <a:pPr marL="1987550">
              <a:lnSpc>
                <a:spcPct val="100000"/>
              </a:lnSpc>
              <a:spcBef>
                <a:spcPts val="105"/>
              </a:spcBef>
            </a:pPr>
            <a:r>
              <a:rPr dirty="0"/>
              <a:t>Model</a:t>
            </a:r>
            <a:r>
              <a:rPr spc="-75" dirty="0"/>
              <a:t> </a:t>
            </a:r>
            <a:r>
              <a:rPr dirty="0"/>
              <a:t>Class</a:t>
            </a:r>
            <a:r>
              <a:rPr spc="-50" dirty="0"/>
              <a:t> </a:t>
            </a:r>
            <a:r>
              <a:rPr spc="-20" dirty="0"/>
              <a:t>Parts</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51</a:t>
            </a:fld>
            <a:endParaRPr spc="-25" dirty="0"/>
          </a:p>
        </p:txBody>
      </p:sp>
      <p:sp>
        <p:nvSpPr>
          <p:cNvPr id="3" name="object 3"/>
          <p:cNvSpPr txBox="1"/>
          <p:nvPr/>
        </p:nvSpPr>
        <p:spPr>
          <a:xfrm>
            <a:off x="535940" y="1507355"/>
            <a:ext cx="7267575" cy="2067560"/>
          </a:xfrm>
          <a:prstGeom prst="rect">
            <a:avLst/>
          </a:prstGeom>
        </p:spPr>
        <p:txBody>
          <a:bodyPr vert="horz" wrap="square" lIns="0" tIns="113664" rIns="0" bIns="0" rtlCol="0">
            <a:spAutoFit/>
          </a:bodyPr>
          <a:lstStyle/>
          <a:p>
            <a:pPr marL="354965" indent="-342265">
              <a:lnSpc>
                <a:spcPct val="100000"/>
              </a:lnSpc>
              <a:spcBef>
                <a:spcPts val="894"/>
              </a:spcBef>
              <a:buFont typeface="Arial MT"/>
              <a:buChar char="•"/>
              <a:tabLst>
                <a:tab pos="354965" algn="l"/>
              </a:tabLst>
            </a:pPr>
            <a:r>
              <a:rPr sz="3200" spc="-20" dirty="0">
                <a:latin typeface="Calibri"/>
                <a:cs typeface="Calibri"/>
              </a:rPr>
              <a:t>forward(self,</a:t>
            </a:r>
            <a:r>
              <a:rPr sz="3200" spc="-95" dirty="0">
                <a:latin typeface="Calibri"/>
                <a:cs typeface="Calibri"/>
              </a:rPr>
              <a:t> </a:t>
            </a:r>
            <a:r>
              <a:rPr sz="3200" spc="-25" dirty="0">
                <a:latin typeface="Calibri"/>
                <a:cs typeface="Calibri"/>
              </a:rPr>
              <a:t>x):</a:t>
            </a:r>
            <a:endParaRPr sz="3200">
              <a:latin typeface="Calibri"/>
              <a:cs typeface="Calibri"/>
            </a:endParaRPr>
          </a:p>
          <a:p>
            <a:pPr marL="755015" marR="5080" lvl="1" indent="-285750">
              <a:lnSpc>
                <a:spcPct val="100000"/>
              </a:lnSpc>
              <a:spcBef>
                <a:spcPts val="690"/>
              </a:spcBef>
              <a:buFont typeface="Arial MT"/>
              <a:buChar char="–"/>
              <a:tabLst>
                <a:tab pos="756285" algn="l"/>
              </a:tabLst>
            </a:pPr>
            <a:r>
              <a:rPr sz="2800" dirty="0">
                <a:latin typeface="Calibri"/>
                <a:cs typeface="Calibri"/>
              </a:rPr>
              <a:t>It</a:t>
            </a:r>
            <a:r>
              <a:rPr sz="2800" spc="-70" dirty="0">
                <a:latin typeface="Calibri"/>
                <a:cs typeface="Calibri"/>
              </a:rPr>
              <a:t> </a:t>
            </a:r>
            <a:r>
              <a:rPr sz="2800" dirty="0">
                <a:latin typeface="Calibri"/>
                <a:cs typeface="Calibri"/>
              </a:rPr>
              <a:t>performs</a:t>
            </a:r>
            <a:r>
              <a:rPr sz="2800" spc="-55" dirty="0">
                <a:latin typeface="Calibri"/>
                <a:cs typeface="Calibri"/>
              </a:rPr>
              <a:t> </a:t>
            </a:r>
            <a:r>
              <a:rPr sz="2800" dirty="0">
                <a:latin typeface="Calibri"/>
                <a:cs typeface="Calibri"/>
              </a:rPr>
              <a:t>the</a:t>
            </a:r>
            <a:r>
              <a:rPr sz="2800" spc="-65" dirty="0">
                <a:latin typeface="Calibri"/>
                <a:cs typeface="Calibri"/>
              </a:rPr>
              <a:t> </a:t>
            </a:r>
            <a:r>
              <a:rPr sz="2800" dirty="0">
                <a:latin typeface="Calibri"/>
                <a:cs typeface="Calibri"/>
              </a:rPr>
              <a:t>actual</a:t>
            </a:r>
            <a:r>
              <a:rPr sz="2800" spc="-75" dirty="0">
                <a:latin typeface="Calibri"/>
                <a:cs typeface="Calibri"/>
              </a:rPr>
              <a:t> </a:t>
            </a:r>
            <a:r>
              <a:rPr sz="2800" spc="-10" dirty="0">
                <a:latin typeface="Calibri"/>
                <a:cs typeface="Calibri"/>
              </a:rPr>
              <a:t>computation,</a:t>
            </a:r>
            <a:r>
              <a:rPr sz="2800" spc="-40" dirty="0">
                <a:latin typeface="Calibri"/>
                <a:cs typeface="Calibri"/>
              </a:rPr>
              <a:t> </a:t>
            </a:r>
            <a:r>
              <a:rPr sz="2800" dirty="0">
                <a:latin typeface="Calibri"/>
                <a:cs typeface="Calibri"/>
              </a:rPr>
              <a:t>that</a:t>
            </a:r>
            <a:r>
              <a:rPr sz="2800" spc="-65" dirty="0">
                <a:latin typeface="Calibri"/>
                <a:cs typeface="Calibri"/>
              </a:rPr>
              <a:t> </a:t>
            </a:r>
            <a:r>
              <a:rPr sz="2800" dirty="0">
                <a:latin typeface="Calibri"/>
                <a:cs typeface="Calibri"/>
              </a:rPr>
              <a:t>is,</a:t>
            </a:r>
            <a:r>
              <a:rPr sz="2800" spc="-70" dirty="0">
                <a:latin typeface="Calibri"/>
                <a:cs typeface="Calibri"/>
              </a:rPr>
              <a:t> </a:t>
            </a:r>
            <a:r>
              <a:rPr sz="2800" spc="-25" dirty="0">
                <a:latin typeface="Calibri"/>
                <a:cs typeface="Calibri"/>
              </a:rPr>
              <a:t>it 	</a:t>
            </a:r>
            <a:r>
              <a:rPr sz="2800" dirty="0">
                <a:latin typeface="Calibri"/>
                <a:cs typeface="Calibri"/>
              </a:rPr>
              <a:t>outputs</a:t>
            </a:r>
            <a:r>
              <a:rPr sz="2800" spc="-45" dirty="0">
                <a:latin typeface="Calibri"/>
                <a:cs typeface="Calibri"/>
              </a:rPr>
              <a:t> </a:t>
            </a:r>
            <a:r>
              <a:rPr sz="2800" dirty="0">
                <a:latin typeface="Calibri"/>
                <a:cs typeface="Calibri"/>
              </a:rPr>
              <a:t>a</a:t>
            </a:r>
            <a:r>
              <a:rPr sz="2800" spc="-85" dirty="0">
                <a:latin typeface="Calibri"/>
                <a:cs typeface="Calibri"/>
              </a:rPr>
              <a:t> </a:t>
            </a:r>
            <a:r>
              <a:rPr sz="2800" b="1" dirty="0">
                <a:solidFill>
                  <a:srgbClr val="0000FF"/>
                </a:solidFill>
                <a:latin typeface="Calibri"/>
                <a:cs typeface="Calibri"/>
              </a:rPr>
              <a:t>prediction,</a:t>
            </a:r>
            <a:r>
              <a:rPr sz="2800" b="1" spc="-50" dirty="0">
                <a:solidFill>
                  <a:srgbClr val="0000FF"/>
                </a:solidFill>
                <a:latin typeface="Calibri"/>
                <a:cs typeface="Calibri"/>
              </a:rPr>
              <a:t> </a:t>
            </a:r>
            <a:r>
              <a:rPr sz="2800" b="1" dirty="0">
                <a:solidFill>
                  <a:srgbClr val="0000FF"/>
                </a:solidFill>
                <a:latin typeface="Calibri"/>
                <a:cs typeface="Calibri"/>
              </a:rPr>
              <a:t>given</a:t>
            </a:r>
            <a:r>
              <a:rPr sz="2800" b="1" spc="-60" dirty="0">
                <a:solidFill>
                  <a:srgbClr val="0000FF"/>
                </a:solidFill>
                <a:latin typeface="Calibri"/>
                <a:cs typeface="Calibri"/>
              </a:rPr>
              <a:t> </a:t>
            </a:r>
            <a:r>
              <a:rPr sz="2800" b="1" dirty="0">
                <a:solidFill>
                  <a:srgbClr val="0000FF"/>
                </a:solidFill>
                <a:latin typeface="Calibri"/>
                <a:cs typeface="Calibri"/>
              </a:rPr>
              <a:t>the</a:t>
            </a:r>
            <a:r>
              <a:rPr sz="2800" b="1" spc="-75" dirty="0">
                <a:solidFill>
                  <a:srgbClr val="0000FF"/>
                </a:solidFill>
                <a:latin typeface="Calibri"/>
                <a:cs typeface="Calibri"/>
              </a:rPr>
              <a:t> </a:t>
            </a:r>
            <a:r>
              <a:rPr sz="2800" b="1" dirty="0">
                <a:solidFill>
                  <a:srgbClr val="0000FF"/>
                </a:solidFill>
                <a:latin typeface="Calibri"/>
                <a:cs typeface="Calibri"/>
              </a:rPr>
              <a:t>input</a:t>
            </a:r>
            <a:r>
              <a:rPr sz="2800" b="1" spc="-55" dirty="0">
                <a:solidFill>
                  <a:srgbClr val="0000FF"/>
                </a:solidFill>
                <a:latin typeface="Calibri"/>
                <a:cs typeface="Calibri"/>
              </a:rPr>
              <a:t> </a:t>
            </a:r>
            <a:r>
              <a:rPr sz="2800" b="1" spc="-50" dirty="0">
                <a:solidFill>
                  <a:srgbClr val="0000FF"/>
                </a:solidFill>
                <a:latin typeface="Calibri"/>
                <a:cs typeface="Calibri"/>
              </a:rPr>
              <a:t>x</a:t>
            </a:r>
            <a:endParaRPr sz="2800">
              <a:latin typeface="Calibri"/>
              <a:cs typeface="Calibri"/>
            </a:endParaRPr>
          </a:p>
          <a:p>
            <a:pPr marL="755650" lvl="1" indent="-285750">
              <a:lnSpc>
                <a:spcPct val="100000"/>
              </a:lnSpc>
              <a:spcBef>
                <a:spcPts val="670"/>
              </a:spcBef>
              <a:buFont typeface="Arial MT"/>
              <a:buChar char="–"/>
              <a:tabLst>
                <a:tab pos="755650" algn="l"/>
              </a:tabLst>
            </a:pPr>
            <a:r>
              <a:rPr sz="2800" dirty="0">
                <a:latin typeface="Calibri"/>
                <a:cs typeface="Calibri"/>
              </a:rPr>
              <a:t>We</a:t>
            </a:r>
            <a:r>
              <a:rPr sz="2800" spc="-80" dirty="0">
                <a:latin typeface="Calibri"/>
                <a:cs typeface="Calibri"/>
              </a:rPr>
              <a:t> </a:t>
            </a:r>
            <a:r>
              <a:rPr sz="2800" dirty="0">
                <a:latin typeface="Calibri"/>
                <a:cs typeface="Calibri"/>
              </a:rPr>
              <a:t>use</a:t>
            </a:r>
            <a:r>
              <a:rPr sz="2800" spc="-60" dirty="0">
                <a:latin typeface="Calibri"/>
                <a:cs typeface="Calibri"/>
              </a:rPr>
              <a:t> </a:t>
            </a:r>
            <a:r>
              <a:rPr sz="2800" dirty="0">
                <a:latin typeface="Calibri"/>
                <a:cs typeface="Calibri"/>
              </a:rPr>
              <a:t>model(x)</a:t>
            </a:r>
            <a:r>
              <a:rPr sz="2800" spc="-60" dirty="0">
                <a:latin typeface="Calibri"/>
                <a:cs typeface="Calibri"/>
              </a:rPr>
              <a:t> </a:t>
            </a:r>
            <a:r>
              <a:rPr sz="2800" spc="-10" dirty="0">
                <a:latin typeface="Calibri"/>
                <a:cs typeface="Calibri"/>
              </a:rPr>
              <a:t>instead</a:t>
            </a:r>
            <a:r>
              <a:rPr sz="2800" spc="-60" dirty="0">
                <a:latin typeface="Calibri"/>
                <a:cs typeface="Calibri"/>
              </a:rPr>
              <a:t> </a:t>
            </a:r>
            <a:r>
              <a:rPr sz="2800" dirty="0">
                <a:latin typeface="Calibri"/>
                <a:cs typeface="Calibri"/>
              </a:rPr>
              <a:t>of</a:t>
            </a:r>
            <a:r>
              <a:rPr sz="2800" spc="-80" dirty="0">
                <a:latin typeface="Calibri"/>
                <a:cs typeface="Calibri"/>
              </a:rPr>
              <a:t> </a:t>
            </a:r>
            <a:r>
              <a:rPr sz="2800" spc="-10" dirty="0">
                <a:latin typeface="Calibri"/>
                <a:cs typeface="Calibri"/>
              </a:rPr>
              <a:t>forward(x)</a:t>
            </a:r>
            <a:endParaRPr sz="2800">
              <a:latin typeface="Calibri"/>
              <a:cs typeface="Calibri"/>
            </a:endParaRPr>
          </a:p>
        </p:txBody>
      </p:sp>
      <p:sp>
        <p:nvSpPr>
          <p:cNvPr id="5" name="TextBox 4"/>
          <p:cNvSpPr txBox="1"/>
          <p:nvPr/>
        </p:nvSpPr>
        <p:spPr>
          <a:xfrm>
            <a:off x="2033156" y="6418494"/>
            <a:ext cx="5265154" cy="415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050" dirty="0">
                <a:solidFill>
                  <a:schemeClr val="bg1"/>
                </a:solidFill>
              </a:rPr>
              <a:t>AI/ML Professional Training Program: INNOQUEST COHORT-1</a:t>
            </a:r>
          </a:p>
          <a:p>
            <a:pPr algn="ctr"/>
            <a:r>
              <a:rPr lang="en-US" sz="1050" dirty="0">
                <a:solidFill>
                  <a:schemeClr val="bg1"/>
                </a:solidFill>
              </a:rPr>
              <a:t>Instructor: </a:t>
            </a:r>
            <a:r>
              <a:rPr lang="en-US" sz="1050" dirty="0" smtClean="0">
                <a:solidFill>
                  <a:schemeClr val="bg1"/>
                </a:solidFill>
              </a:rPr>
              <a:t>Salma Asif</a:t>
            </a:r>
            <a:endParaRPr lang="en-US" sz="1050" dirty="0">
              <a:solidFill>
                <a:schemeClr val="bg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40436" rIns="0" bIns="0" rtlCol="0">
            <a:spAutoFit/>
          </a:bodyPr>
          <a:lstStyle/>
          <a:p>
            <a:pPr marL="1468755">
              <a:lnSpc>
                <a:spcPct val="100000"/>
              </a:lnSpc>
              <a:spcBef>
                <a:spcPts val="105"/>
              </a:spcBef>
            </a:pPr>
            <a:r>
              <a:rPr dirty="0"/>
              <a:t>Our</a:t>
            </a:r>
            <a:r>
              <a:rPr spc="-65" dirty="0"/>
              <a:t> </a:t>
            </a:r>
            <a:r>
              <a:rPr spc="-20" dirty="0"/>
              <a:t>Regression</a:t>
            </a:r>
            <a:r>
              <a:rPr spc="-80" dirty="0"/>
              <a:t> </a:t>
            </a:r>
            <a:r>
              <a:rPr spc="-10" dirty="0"/>
              <a:t>Model</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52</a:t>
            </a:fld>
            <a:endParaRPr spc="-25" dirty="0"/>
          </a:p>
        </p:txBody>
      </p:sp>
      <p:grpSp>
        <p:nvGrpSpPr>
          <p:cNvPr id="3" name="object 3"/>
          <p:cNvGrpSpPr/>
          <p:nvPr/>
        </p:nvGrpSpPr>
        <p:grpSpPr>
          <a:xfrm>
            <a:off x="632459" y="1470660"/>
            <a:ext cx="8098790" cy="5203190"/>
            <a:chOff x="632459" y="1470660"/>
            <a:chExt cx="8098790" cy="5203190"/>
          </a:xfrm>
        </p:grpSpPr>
        <p:pic>
          <p:nvPicPr>
            <p:cNvPr id="4" name="object 4"/>
            <p:cNvPicPr/>
            <p:nvPr/>
          </p:nvPicPr>
          <p:blipFill>
            <a:blip r:embed="rId2" cstate="print"/>
            <a:stretch>
              <a:fillRect/>
            </a:stretch>
          </p:blipFill>
          <p:spPr>
            <a:xfrm>
              <a:off x="641603" y="1479804"/>
              <a:ext cx="8080248" cy="5184648"/>
            </a:xfrm>
            <a:prstGeom prst="rect">
              <a:avLst/>
            </a:prstGeom>
          </p:spPr>
        </p:pic>
        <p:sp>
          <p:nvSpPr>
            <p:cNvPr id="5" name="object 5"/>
            <p:cNvSpPr/>
            <p:nvPr/>
          </p:nvSpPr>
          <p:spPr>
            <a:xfrm>
              <a:off x="637031" y="1475232"/>
              <a:ext cx="8089900" cy="5194300"/>
            </a:xfrm>
            <a:custGeom>
              <a:avLst/>
              <a:gdLst/>
              <a:ahLst/>
              <a:cxnLst/>
              <a:rect l="l" t="t" r="r" b="b"/>
              <a:pathLst>
                <a:path w="8089900" h="5194300">
                  <a:moveTo>
                    <a:pt x="0" y="5193792"/>
                  </a:moveTo>
                  <a:lnTo>
                    <a:pt x="8089392" y="5193792"/>
                  </a:lnTo>
                  <a:lnTo>
                    <a:pt x="8089392" y="0"/>
                  </a:lnTo>
                  <a:lnTo>
                    <a:pt x="0" y="0"/>
                  </a:lnTo>
                  <a:lnTo>
                    <a:pt x="0" y="5193792"/>
                  </a:lnTo>
                  <a:close/>
                </a:path>
              </a:pathLst>
            </a:custGeom>
            <a:ln w="9144">
              <a:solidFill>
                <a:srgbClr val="000000"/>
              </a:solidFill>
            </a:ln>
          </p:spPr>
          <p:txBody>
            <a:bodyPr wrap="square" lIns="0" tIns="0" rIns="0" bIns="0" rtlCol="0"/>
            <a:lstStyle/>
            <a:p>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40436" rIns="0" bIns="0" rtlCol="0">
            <a:spAutoFit/>
          </a:bodyPr>
          <a:lstStyle/>
          <a:p>
            <a:pPr marL="1898650">
              <a:lnSpc>
                <a:spcPct val="100000"/>
              </a:lnSpc>
              <a:spcBef>
                <a:spcPts val="105"/>
              </a:spcBef>
            </a:pPr>
            <a:r>
              <a:rPr dirty="0"/>
              <a:t>Model </a:t>
            </a:r>
            <a:r>
              <a:rPr spc="-30" dirty="0"/>
              <a:t>Parameters</a:t>
            </a:r>
          </a:p>
        </p:txBody>
      </p:sp>
      <p:sp>
        <p:nvSpPr>
          <p:cNvPr id="3" name="object 3"/>
          <p:cNvSpPr txBox="1">
            <a:spLocks noGrp="1"/>
          </p:cNvSpPr>
          <p:nvPr>
            <p:ph idx="1"/>
          </p:nvPr>
        </p:nvSpPr>
        <p:spPr>
          <a:xfrm>
            <a:off x="628650" y="1825625"/>
            <a:ext cx="7886700" cy="3041345"/>
          </a:xfrm>
          <a:prstGeom prst="rect">
            <a:avLst/>
          </a:prstGeom>
        </p:spPr>
        <p:txBody>
          <a:bodyPr vert="horz" wrap="square" lIns="0" tIns="104140" rIns="0" bIns="0" rtlCol="0">
            <a:spAutoFit/>
          </a:bodyPr>
          <a:lstStyle/>
          <a:p>
            <a:pPr marL="355600" marR="359410" indent="-342900">
              <a:lnSpc>
                <a:spcPct val="80000"/>
              </a:lnSpc>
              <a:spcBef>
                <a:spcPts val="820"/>
              </a:spcBef>
              <a:buFont typeface="Arial MT"/>
              <a:buChar char="•"/>
              <a:tabLst>
                <a:tab pos="355600" algn="l"/>
              </a:tabLst>
            </a:pPr>
            <a:r>
              <a:rPr dirty="0"/>
              <a:t>We</a:t>
            </a:r>
            <a:r>
              <a:rPr spc="-70" dirty="0"/>
              <a:t> </a:t>
            </a:r>
            <a:r>
              <a:rPr dirty="0"/>
              <a:t>define</a:t>
            </a:r>
            <a:r>
              <a:rPr spc="-70" dirty="0"/>
              <a:t> </a:t>
            </a:r>
            <a:r>
              <a:rPr dirty="0"/>
              <a:t>our</a:t>
            </a:r>
            <a:r>
              <a:rPr spc="-55" dirty="0"/>
              <a:t> </a:t>
            </a:r>
            <a:r>
              <a:rPr dirty="0"/>
              <a:t>two</a:t>
            </a:r>
            <a:r>
              <a:rPr spc="-65" dirty="0"/>
              <a:t> </a:t>
            </a:r>
            <a:r>
              <a:rPr spc="-10" dirty="0"/>
              <a:t>parameters,</a:t>
            </a:r>
            <a:r>
              <a:rPr spc="-65" dirty="0"/>
              <a:t> </a:t>
            </a:r>
            <a:r>
              <a:rPr dirty="0"/>
              <a:t>b</a:t>
            </a:r>
            <a:r>
              <a:rPr spc="-65" dirty="0"/>
              <a:t> </a:t>
            </a:r>
            <a:r>
              <a:rPr dirty="0"/>
              <a:t>and</a:t>
            </a:r>
            <a:r>
              <a:rPr spc="-65" dirty="0"/>
              <a:t> </a:t>
            </a:r>
            <a:r>
              <a:rPr spc="-120" dirty="0"/>
              <a:t>w,</a:t>
            </a:r>
            <a:r>
              <a:rPr spc="-50" dirty="0"/>
              <a:t> </a:t>
            </a:r>
            <a:r>
              <a:rPr spc="-10" dirty="0"/>
              <a:t>using </a:t>
            </a:r>
            <a:r>
              <a:rPr dirty="0"/>
              <a:t>the</a:t>
            </a:r>
            <a:r>
              <a:rPr spc="-35" dirty="0"/>
              <a:t> </a:t>
            </a:r>
            <a:r>
              <a:rPr b="1" spc="-20" dirty="0">
                <a:solidFill>
                  <a:srgbClr val="FF0000"/>
                </a:solidFill>
                <a:latin typeface="Calibri"/>
                <a:cs typeface="Calibri"/>
              </a:rPr>
              <a:t>Parameter()</a:t>
            </a:r>
            <a:r>
              <a:rPr b="1" spc="-40" dirty="0">
                <a:solidFill>
                  <a:srgbClr val="FF0000"/>
                </a:solidFill>
                <a:latin typeface="Calibri"/>
                <a:cs typeface="Calibri"/>
              </a:rPr>
              <a:t> </a:t>
            </a:r>
            <a:r>
              <a:rPr b="1" spc="-10" dirty="0">
                <a:solidFill>
                  <a:srgbClr val="FF0000"/>
                </a:solidFill>
                <a:latin typeface="Calibri"/>
                <a:cs typeface="Calibri"/>
              </a:rPr>
              <a:t>class</a:t>
            </a:r>
          </a:p>
          <a:p>
            <a:pPr marL="355600" marR="100330" indent="-342900">
              <a:lnSpc>
                <a:spcPts val="2880"/>
              </a:lnSpc>
              <a:spcBef>
                <a:spcPts val="695"/>
              </a:spcBef>
              <a:buFont typeface="Arial MT"/>
              <a:buChar char="•"/>
              <a:tabLst>
                <a:tab pos="355600" algn="l"/>
              </a:tabLst>
            </a:pPr>
            <a:r>
              <a:rPr dirty="0"/>
              <a:t>This</a:t>
            </a:r>
            <a:r>
              <a:rPr spc="-50" dirty="0"/>
              <a:t> </a:t>
            </a:r>
            <a:r>
              <a:rPr dirty="0"/>
              <a:t>tells</a:t>
            </a:r>
            <a:r>
              <a:rPr spc="-80" dirty="0"/>
              <a:t> </a:t>
            </a:r>
            <a:r>
              <a:rPr spc="-35" dirty="0"/>
              <a:t>PyTorch</a:t>
            </a:r>
            <a:r>
              <a:rPr spc="-45" dirty="0"/>
              <a:t> </a:t>
            </a:r>
            <a:r>
              <a:rPr dirty="0"/>
              <a:t>that</a:t>
            </a:r>
            <a:r>
              <a:rPr spc="-80" dirty="0"/>
              <a:t> </a:t>
            </a:r>
            <a:r>
              <a:rPr dirty="0"/>
              <a:t>these</a:t>
            </a:r>
            <a:r>
              <a:rPr spc="-65" dirty="0"/>
              <a:t> </a:t>
            </a:r>
            <a:r>
              <a:rPr b="1" dirty="0">
                <a:latin typeface="Calibri"/>
                <a:cs typeface="Calibri"/>
              </a:rPr>
              <a:t>tensors</a:t>
            </a:r>
            <a:r>
              <a:rPr dirty="0"/>
              <a:t>,</a:t>
            </a:r>
            <a:r>
              <a:rPr spc="-65" dirty="0"/>
              <a:t> </a:t>
            </a:r>
            <a:r>
              <a:rPr dirty="0"/>
              <a:t>which</a:t>
            </a:r>
            <a:r>
              <a:rPr spc="-60" dirty="0"/>
              <a:t> </a:t>
            </a:r>
            <a:r>
              <a:rPr spc="-25" dirty="0"/>
              <a:t>are </a:t>
            </a:r>
            <a:r>
              <a:rPr b="1" spc="-10" dirty="0">
                <a:latin typeface="Calibri"/>
                <a:cs typeface="Calibri"/>
              </a:rPr>
              <a:t>attributes</a:t>
            </a:r>
            <a:r>
              <a:rPr b="1" spc="-65" dirty="0">
                <a:latin typeface="Calibri"/>
                <a:cs typeface="Calibri"/>
              </a:rPr>
              <a:t> </a:t>
            </a:r>
            <a:r>
              <a:rPr dirty="0"/>
              <a:t>of</a:t>
            </a:r>
            <a:r>
              <a:rPr spc="-30" dirty="0"/>
              <a:t> </a:t>
            </a:r>
            <a:r>
              <a:rPr dirty="0"/>
              <a:t>the</a:t>
            </a:r>
            <a:r>
              <a:rPr spc="-65" dirty="0"/>
              <a:t> </a:t>
            </a:r>
            <a:r>
              <a:rPr spc="-10" dirty="0"/>
              <a:t>ManualLinearRegression</a:t>
            </a:r>
            <a:r>
              <a:rPr spc="-40" dirty="0"/>
              <a:t> </a:t>
            </a:r>
            <a:r>
              <a:rPr b="1" spc="-10" dirty="0">
                <a:latin typeface="Calibri"/>
                <a:cs typeface="Calibri"/>
              </a:rPr>
              <a:t>class</a:t>
            </a:r>
            <a:r>
              <a:rPr spc="-10" dirty="0"/>
              <a:t>, </a:t>
            </a:r>
            <a:r>
              <a:rPr dirty="0"/>
              <a:t>should</a:t>
            </a:r>
            <a:r>
              <a:rPr spc="-70" dirty="0"/>
              <a:t> </a:t>
            </a:r>
            <a:r>
              <a:rPr dirty="0"/>
              <a:t>be</a:t>
            </a:r>
            <a:r>
              <a:rPr spc="-65" dirty="0"/>
              <a:t> </a:t>
            </a:r>
            <a:r>
              <a:rPr dirty="0"/>
              <a:t>considered</a:t>
            </a:r>
            <a:r>
              <a:rPr spc="-95" dirty="0"/>
              <a:t> </a:t>
            </a:r>
            <a:r>
              <a:rPr b="1" spc="-10" dirty="0">
                <a:latin typeface="Calibri"/>
                <a:cs typeface="Calibri"/>
              </a:rPr>
              <a:t>parameters</a:t>
            </a:r>
            <a:r>
              <a:rPr b="1" spc="-75" dirty="0">
                <a:latin typeface="Calibri"/>
                <a:cs typeface="Calibri"/>
              </a:rPr>
              <a:t> </a:t>
            </a:r>
            <a:r>
              <a:rPr b="1" dirty="0">
                <a:latin typeface="Calibri"/>
                <a:cs typeface="Calibri"/>
              </a:rPr>
              <a:t>of</a:t>
            </a:r>
            <a:r>
              <a:rPr b="1" spc="-75" dirty="0">
                <a:latin typeface="Calibri"/>
                <a:cs typeface="Calibri"/>
              </a:rPr>
              <a:t> </a:t>
            </a:r>
            <a:r>
              <a:rPr b="1" dirty="0">
                <a:latin typeface="Calibri"/>
                <a:cs typeface="Calibri"/>
              </a:rPr>
              <a:t>the</a:t>
            </a:r>
            <a:r>
              <a:rPr b="1" spc="-65" dirty="0">
                <a:latin typeface="Calibri"/>
                <a:cs typeface="Calibri"/>
              </a:rPr>
              <a:t> </a:t>
            </a:r>
            <a:r>
              <a:rPr b="1" spc="-10" dirty="0">
                <a:latin typeface="Calibri"/>
                <a:cs typeface="Calibri"/>
              </a:rPr>
              <a:t>model</a:t>
            </a:r>
          </a:p>
          <a:p>
            <a:pPr marL="355600" marR="5080" indent="-342900" algn="just">
              <a:lnSpc>
                <a:spcPct val="80000"/>
              </a:lnSpc>
              <a:spcBef>
                <a:spcPts val="745"/>
              </a:spcBef>
              <a:buFont typeface="Arial MT"/>
              <a:buChar char="•"/>
              <a:tabLst>
                <a:tab pos="355600" algn="l"/>
              </a:tabLst>
            </a:pPr>
            <a:r>
              <a:rPr dirty="0"/>
              <a:t>we</a:t>
            </a:r>
            <a:r>
              <a:rPr spc="-50" dirty="0"/>
              <a:t> </a:t>
            </a:r>
            <a:r>
              <a:rPr dirty="0"/>
              <a:t>can</a:t>
            </a:r>
            <a:r>
              <a:rPr spc="-50" dirty="0"/>
              <a:t> </a:t>
            </a:r>
            <a:r>
              <a:rPr dirty="0"/>
              <a:t>use</a:t>
            </a:r>
            <a:r>
              <a:rPr spc="-50" dirty="0"/>
              <a:t> </a:t>
            </a:r>
            <a:r>
              <a:rPr dirty="0"/>
              <a:t>our</a:t>
            </a:r>
            <a:r>
              <a:rPr spc="-45" dirty="0"/>
              <a:t> </a:t>
            </a:r>
            <a:r>
              <a:rPr spc="-20" dirty="0"/>
              <a:t>model’s</a:t>
            </a:r>
            <a:r>
              <a:rPr spc="-95" dirty="0"/>
              <a:t> </a:t>
            </a:r>
            <a:r>
              <a:rPr b="1" spc="-10" dirty="0">
                <a:solidFill>
                  <a:srgbClr val="FF0000"/>
                </a:solidFill>
                <a:latin typeface="Calibri"/>
                <a:cs typeface="Calibri"/>
              </a:rPr>
              <a:t>parameters()</a:t>
            </a:r>
            <a:r>
              <a:rPr b="1" spc="-55" dirty="0">
                <a:solidFill>
                  <a:srgbClr val="FF0000"/>
                </a:solidFill>
                <a:latin typeface="Calibri"/>
                <a:cs typeface="Calibri"/>
              </a:rPr>
              <a:t> </a:t>
            </a:r>
            <a:r>
              <a:rPr dirty="0"/>
              <a:t>method</a:t>
            </a:r>
            <a:r>
              <a:rPr spc="-60" dirty="0"/>
              <a:t> </a:t>
            </a:r>
            <a:r>
              <a:rPr spc="-25" dirty="0"/>
              <a:t>to </a:t>
            </a:r>
            <a:r>
              <a:rPr dirty="0"/>
              <a:t>retrieve</a:t>
            </a:r>
            <a:r>
              <a:rPr spc="-90" dirty="0"/>
              <a:t> </a:t>
            </a:r>
            <a:r>
              <a:rPr dirty="0"/>
              <a:t>an</a:t>
            </a:r>
            <a:r>
              <a:rPr spc="-70" dirty="0"/>
              <a:t> </a:t>
            </a:r>
            <a:r>
              <a:rPr spc="-10" dirty="0"/>
              <a:t>iterator</a:t>
            </a:r>
            <a:r>
              <a:rPr spc="-70" dirty="0"/>
              <a:t> </a:t>
            </a:r>
            <a:r>
              <a:rPr dirty="0"/>
              <a:t>over</a:t>
            </a:r>
            <a:r>
              <a:rPr spc="-70" dirty="0"/>
              <a:t> </a:t>
            </a:r>
            <a:r>
              <a:rPr dirty="0"/>
              <a:t>all</a:t>
            </a:r>
            <a:r>
              <a:rPr spc="-75" dirty="0"/>
              <a:t> </a:t>
            </a:r>
            <a:r>
              <a:rPr spc="-10" dirty="0"/>
              <a:t>model’s</a:t>
            </a:r>
            <a:r>
              <a:rPr spc="-60" dirty="0"/>
              <a:t> </a:t>
            </a:r>
            <a:r>
              <a:rPr spc="-10" dirty="0" smtClean="0"/>
              <a:t>parameters</a:t>
            </a:r>
            <a:endParaRPr spc="-10" dirty="0"/>
          </a:p>
          <a:p>
            <a:pPr marL="355600" marR="364490" indent="-342900" algn="just">
              <a:lnSpc>
                <a:spcPct val="80000"/>
              </a:lnSpc>
              <a:spcBef>
                <a:spcPts val="720"/>
              </a:spcBef>
              <a:buFont typeface="Arial MT"/>
              <a:buChar char="•"/>
              <a:tabLst>
                <a:tab pos="355600" algn="l"/>
              </a:tabLst>
            </a:pPr>
            <a:r>
              <a:rPr dirty="0"/>
              <a:t>we</a:t>
            </a:r>
            <a:r>
              <a:rPr spc="-50" dirty="0"/>
              <a:t> </a:t>
            </a:r>
            <a:r>
              <a:rPr dirty="0"/>
              <a:t>can</a:t>
            </a:r>
            <a:r>
              <a:rPr spc="-55" dirty="0"/>
              <a:t> </a:t>
            </a:r>
            <a:r>
              <a:rPr dirty="0"/>
              <a:t>use</a:t>
            </a:r>
            <a:r>
              <a:rPr spc="-50" dirty="0"/>
              <a:t> </a:t>
            </a:r>
            <a:r>
              <a:rPr dirty="0"/>
              <a:t>it</a:t>
            </a:r>
            <a:r>
              <a:rPr spc="-55" dirty="0"/>
              <a:t> </a:t>
            </a:r>
            <a:r>
              <a:rPr dirty="0"/>
              <a:t>to</a:t>
            </a:r>
            <a:r>
              <a:rPr spc="-60" dirty="0"/>
              <a:t> </a:t>
            </a:r>
            <a:r>
              <a:rPr dirty="0"/>
              <a:t>feed</a:t>
            </a:r>
            <a:r>
              <a:rPr spc="-55" dirty="0"/>
              <a:t> </a:t>
            </a:r>
            <a:r>
              <a:rPr dirty="0"/>
              <a:t>our</a:t>
            </a:r>
            <a:r>
              <a:rPr spc="-45" dirty="0"/>
              <a:t> </a:t>
            </a:r>
            <a:r>
              <a:rPr spc="-10" dirty="0"/>
              <a:t>optimizer</a:t>
            </a:r>
            <a:r>
              <a:rPr spc="-50" dirty="0"/>
              <a:t> </a:t>
            </a:r>
            <a:r>
              <a:rPr dirty="0"/>
              <a:t>(instead</a:t>
            </a:r>
            <a:r>
              <a:rPr spc="-45" dirty="0"/>
              <a:t> </a:t>
            </a:r>
            <a:r>
              <a:rPr spc="-25" dirty="0"/>
              <a:t>of </a:t>
            </a:r>
            <a:r>
              <a:rPr dirty="0"/>
              <a:t>building</a:t>
            </a:r>
            <a:r>
              <a:rPr spc="-30" dirty="0"/>
              <a:t> </a:t>
            </a:r>
            <a:r>
              <a:rPr dirty="0"/>
              <a:t>a</a:t>
            </a:r>
            <a:r>
              <a:rPr spc="-70" dirty="0"/>
              <a:t> </a:t>
            </a:r>
            <a:r>
              <a:rPr dirty="0"/>
              <a:t>list</a:t>
            </a:r>
            <a:r>
              <a:rPr spc="-40" dirty="0"/>
              <a:t> </a:t>
            </a:r>
            <a:r>
              <a:rPr dirty="0"/>
              <a:t>of</a:t>
            </a:r>
            <a:r>
              <a:rPr spc="-40" dirty="0"/>
              <a:t> </a:t>
            </a:r>
            <a:r>
              <a:rPr spc="-10" dirty="0"/>
              <a:t>parameters</a:t>
            </a:r>
            <a:r>
              <a:rPr spc="-40" dirty="0"/>
              <a:t> </a:t>
            </a:r>
            <a:r>
              <a:rPr spc="-10" dirty="0"/>
              <a:t>ourselves!)</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53</a:t>
            </a:fld>
            <a:endParaRPr spc="-25" dirty="0"/>
          </a:p>
        </p:txBody>
      </p:sp>
      <p:sp>
        <p:nvSpPr>
          <p:cNvPr id="5" name="TextBox 4"/>
          <p:cNvSpPr txBox="1"/>
          <p:nvPr/>
        </p:nvSpPr>
        <p:spPr>
          <a:xfrm>
            <a:off x="2033156" y="6418494"/>
            <a:ext cx="5265154" cy="415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050" dirty="0">
                <a:solidFill>
                  <a:schemeClr val="bg1"/>
                </a:solidFill>
              </a:rPr>
              <a:t>AI/ML Professional Training Program: INNOQUEST COHORT-1</a:t>
            </a:r>
          </a:p>
          <a:p>
            <a:pPr algn="ctr"/>
            <a:r>
              <a:rPr lang="en-US" sz="1050" dirty="0">
                <a:solidFill>
                  <a:schemeClr val="bg1"/>
                </a:solidFill>
              </a:rPr>
              <a:t>Instructor: </a:t>
            </a:r>
            <a:r>
              <a:rPr lang="en-US" sz="1050" dirty="0" smtClean="0">
                <a:solidFill>
                  <a:schemeClr val="bg1"/>
                </a:solidFill>
              </a:rPr>
              <a:t>Salma Asif</a:t>
            </a:r>
            <a:endParaRPr lang="en-US" sz="1050" dirty="0">
              <a:solidFill>
                <a:schemeClr val="bg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14041" y="461899"/>
            <a:ext cx="3915410" cy="696595"/>
          </a:xfrm>
          <a:prstGeom prst="rect">
            <a:avLst/>
          </a:prstGeom>
        </p:spPr>
        <p:txBody>
          <a:bodyPr vert="horz" wrap="square" lIns="0" tIns="13335" rIns="0" bIns="0" rtlCol="0">
            <a:spAutoFit/>
          </a:bodyPr>
          <a:lstStyle/>
          <a:p>
            <a:pPr marL="12700">
              <a:lnSpc>
                <a:spcPct val="100000"/>
              </a:lnSpc>
              <a:spcBef>
                <a:spcPts val="105"/>
              </a:spcBef>
            </a:pPr>
            <a:r>
              <a:rPr dirty="0"/>
              <a:t>Model</a:t>
            </a:r>
            <a:r>
              <a:rPr spc="-10" dirty="0"/>
              <a:t> </a:t>
            </a:r>
            <a:r>
              <a:rPr b="1" spc="-10" dirty="0">
                <a:latin typeface="Calibri"/>
                <a:cs typeface="Calibri"/>
              </a:rPr>
              <a:t>state_dict</a:t>
            </a:r>
          </a:p>
        </p:txBody>
      </p:sp>
      <p:sp>
        <p:nvSpPr>
          <p:cNvPr id="10" name="object 10"/>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54</a:t>
            </a:fld>
            <a:endParaRPr spc="-25" dirty="0"/>
          </a:p>
        </p:txBody>
      </p:sp>
      <p:sp>
        <p:nvSpPr>
          <p:cNvPr id="3" name="object 3"/>
          <p:cNvSpPr txBox="1"/>
          <p:nvPr/>
        </p:nvSpPr>
        <p:spPr>
          <a:xfrm>
            <a:off x="535940" y="1563751"/>
            <a:ext cx="7670165" cy="1809114"/>
          </a:xfrm>
          <a:prstGeom prst="rect">
            <a:avLst/>
          </a:prstGeom>
        </p:spPr>
        <p:txBody>
          <a:bodyPr vert="horz" wrap="square" lIns="0" tIns="64135" rIns="0" bIns="0" rtlCol="0">
            <a:spAutoFit/>
          </a:bodyPr>
          <a:lstStyle/>
          <a:p>
            <a:pPr marL="355600" marR="5080" indent="-342900">
              <a:lnSpc>
                <a:spcPts val="3240"/>
              </a:lnSpc>
              <a:spcBef>
                <a:spcPts val="505"/>
              </a:spcBef>
              <a:buFont typeface="Arial MT"/>
              <a:buChar char="•"/>
              <a:tabLst>
                <a:tab pos="355600" algn="l"/>
              </a:tabLst>
            </a:pPr>
            <a:r>
              <a:rPr sz="3000" dirty="0">
                <a:latin typeface="Calibri"/>
                <a:cs typeface="Calibri"/>
              </a:rPr>
              <a:t>We</a:t>
            </a:r>
            <a:r>
              <a:rPr sz="3000" spc="-60" dirty="0">
                <a:latin typeface="Calibri"/>
                <a:cs typeface="Calibri"/>
              </a:rPr>
              <a:t> </a:t>
            </a:r>
            <a:r>
              <a:rPr sz="3000" dirty="0">
                <a:latin typeface="Calibri"/>
                <a:cs typeface="Calibri"/>
              </a:rPr>
              <a:t>can</a:t>
            </a:r>
            <a:r>
              <a:rPr sz="3000" spc="-80" dirty="0">
                <a:latin typeface="Calibri"/>
                <a:cs typeface="Calibri"/>
              </a:rPr>
              <a:t> </a:t>
            </a:r>
            <a:r>
              <a:rPr sz="3000" dirty="0">
                <a:latin typeface="Calibri"/>
                <a:cs typeface="Calibri"/>
              </a:rPr>
              <a:t>get</a:t>
            </a:r>
            <a:r>
              <a:rPr sz="3000" spc="-75" dirty="0">
                <a:latin typeface="Calibri"/>
                <a:cs typeface="Calibri"/>
              </a:rPr>
              <a:t> </a:t>
            </a:r>
            <a:r>
              <a:rPr sz="3000" dirty="0">
                <a:latin typeface="Calibri"/>
                <a:cs typeface="Calibri"/>
              </a:rPr>
              <a:t>the</a:t>
            </a:r>
            <a:r>
              <a:rPr sz="3000" spc="-75" dirty="0">
                <a:latin typeface="Calibri"/>
                <a:cs typeface="Calibri"/>
              </a:rPr>
              <a:t> </a:t>
            </a:r>
            <a:r>
              <a:rPr sz="3000" dirty="0">
                <a:latin typeface="Calibri"/>
                <a:cs typeface="Calibri"/>
              </a:rPr>
              <a:t>current</a:t>
            </a:r>
            <a:r>
              <a:rPr sz="3000" spc="-65" dirty="0">
                <a:latin typeface="Calibri"/>
                <a:cs typeface="Calibri"/>
              </a:rPr>
              <a:t> </a:t>
            </a:r>
            <a:r>
              <a:rPr sz="3000" dirty="0">
                <a:latin typeface="Calibri"/>
                <a:cs typeface="Calibri"/>
              </a:rPr>
              <a:t>values</a:t>
            </a:r>
            <a:r>
              <a:rPr sz="3000" spc="-60" dirty="0">
                <a:latin typeface="Calibri"/>
                <a:cs typeface="Calibri"/>
              </a:rPr>
              <a:t> </a:t>
            </a:r>
            <a:r>
              <a:rPr sz="3000" dirty="0">
                <a:latin typeface="Calibri"/>
                <a:cs typeface="Calibri"/>
              </a:rPr>
              <a:t>of</a:t>
            </a:r>
            <a:r>
              <a:rPr sz="3000" spc="-60" dirty="0">
                <a:latin typeface="Calibri"/>
                <a:cs typeface="Calibri"/>
              </a:rPr>
              <a:t> </a:t>
            </a:r>
            <a:r>
              <a:rPr sz="3000" dirty="0">
                <a:latin typeface="Calibri"/>
                <a:cs typeface="Calibri"/>
              </a:rPr>
              <a:t>all</a:t>
            </a:r>
            <a:r>
              <a:rPr sz="3000" spc="-70" dirty="0">
                <a:latin typeface="Calibri"/>
                <a:cs typeface="Calibri"/>
              </a:rPr>
              <a:t> </a:t>
            </a:r>
            <a:r>
              <a:rPr sz="3000" spc="-10" dirty="0">
                <a:latin typeface="Calibri"/>
                <a:cs typeface="Calibri"/>
              </a:rPr>
              <a:t>parameters </a:t>
            </a:r>
            <a:r>
              <a:rPr sz="3000" dirty="0">
                <a:latin typeface="Calibri"/>
                <a:cs typeface="Calibri"/>
              </a:rPr>
              <a:t>using</a:t>
            </a:r>
            <a:r>
              <a:rPr sz="3000" spc="-60" dirty="0">
                <a:latin typeface="Calibri"/>
                <a:cs typeface="Calibri"/>
              </a:rPr>
              <a:t> </a:t>
            </a:r>
            <a:r>
              <a:rPr sz="3000" dirty="0">
                <a:latin typeface="Calibri"/>
                <a:cs typeface="Calibri"/>
              </a:rPr>
              <a:t>our</a:t>
            </a:r>
            <a:r>
              <a:rPr sz="3000" spc="-85" dirty="0">
                <a:latin typeface="Calibri"/>
                <a:cs typeface="Calibri"/>
              </a:rPr>
              <a:t> </a:t>
            </a:r>
            <a:r>
              <a:rPr sz="3000" spc="-25" dirty="0">
                <a:latin typeface="Calibri"/>
                <a:cs typeface="Calibri"/>
              </a:rPr>
              <a:t>model’s</a:t>
            </a:r>
            <a:r>
              <a:rPr sz="3000" spc="-60" dirty="0">
                <a:latin typeface="Calibri"/>
                <a:cs typeface="Calibri"/>
              </a:rPr>
              <a:t> </a:t>
            </a:r>
            <a:r>
              <a:rPr sz="3000" b="1" spc="-10" dirty="0">
                <a:latin typeface="Calibri"/>
                <a:cs typeface="Calibri"/>
              </a:rPr>
              <a:t>state_dict()</a:t>
            </a:r>
            <a:r>
              <a:rPr sz="3000" b="1" spc="-95" dirty="0">
                <a:latin typeface="Calibri"/>
                <a:cs typeface="Calibri"/>
              </a:rPr>
              <a:t> </a:t>
            </a:r>
            <a:r>
              <a:rPr sz="3000" spc="-10" dirty="0">
                <a:latin typeface="Calibri"/>
                <a:cs typeface="Calibri"/>
              </a:rPr>
              <a:t>method</a:t>
            </a:r>
            <a:endParaRPr sz="3000">
              <a:latin typeface="Calibri"/>
              <a:cs typeface="Calibri"/>
            </a:endParaRPr>
          </a:p>
          <a:p>
            <a:pPr marL="355600" marR="243840" indent="-342900">
              <a:lnSpc>
                <a:spcPts val="3240"/>
              </a:lnSpc>
              <a:spcBef>
                <a:spcPts val="720"/>
              </a:spcBef>
              <a:buFont typeface="Arial MT"/>
              <a:buChar char="•"/>
              <a:tabLst>
                <a:tab pos="355600" algn="l"/>
              </a:tabLst>
            </a:pPr>
            <a:r>
              <a:rPr sz="3000" dirty="0">
                <a:latin typeface="Calibri"/>
                <a:cs typeface="Calibri"/>
              </a:rPr>
              <a:t>Only</a:t>
            </a:r>
            <a:r>
              <a:rPr sz="3000" spc="-50" dirty="0">
                <a:latin typeface="Calibri"/>
                <a:cs typeface="Calibri"/>
              </a:rPr>
              <a:t> </a:t>
            </a:r>
            <a:r>
              <a:rPr sz="3000" dirty="0">
                <a:latin typeface="Calibri"/>
                <a:cs typeface="Calibri"/>
              </a:rPr>
              <a:t>learnable</a:t>
            </a:r>
            <a:r>
              <a:rPr sz="3000" spc="-50" dirty="0">
                <a:latin typeface="Calibri"/>
                <a:cs typeface="Calibri"/>
              </a:rPr>
              <a:t> </a:t>
            </a:r>
            <a:r>
              <a:rPr sz="3000" spc="-10" dirty="0">
                <a:latin typeface="Calibri"/>
                <a:cs typeface="Calibri"/>
              </a:rPr>
              <a:t>parameters</a:t>
            </a:r>
            <a:r>
              <a:rPr sz="3000" spc="-45" dirty="0">
                <a:latin typeface="Calibri"/>
                <a:cs typeface="Calibri"/>
              </a:rPr>
              <a:t> </a:t>
            </a:r>
            <a:r>
              <a:rPr sz="3000" dirty="0">
                <a:latin typeface="Calibri"/>
                <a:cs typeface="Calibri"/>
              </a:rPr>
              <a:t>are</a:t>
            </a:r>
            <a:r>
              <a:rPr sz="3000" spc="-65" dirty="0">
                <a:latin typeface="Calibri"/>
                <a:cs typeface="Calibri"/>
              </a:rPr>
              <a:t> </a:t>
            </a:r>
            <a:r>
              <a:rPr sz="3000" dirty="0">
                <a:latin typeface="Calibri"/>
                <a:cs typeface="Calibri"/>
              </a:rPr>
              <a:t>included,</a:t>
            </a:r>
            <a:r>
              <a:rPr sz="3000" spc="-35" dirty="0">
                <a:latin typeface="Calibri"/>
                <a:cs typeface="Calibri"/>
              </a:rPr>
              <a:t> </a:t>
            </a:r>
            <a:r>
              <a:rPr sz="3000" dirty="0">
                <a:latin typeface="Calibri"/>
                <a:cs typeface="Calibri"/>
              </a:rPr>
              <a:t>as</a:t>
            </a:r>
            <a:r>
              <a:rPr sz="3000" spc="-45" dirty="0">
                <a:latin typeface="Calibri"/>
                <a:cs typeface="Calibri"/>
              </a:rPr>
              <a:t> </a:t>
            </a:r>
            <a:r>
              <a:rPr sz="3000" spc="-25" dirty="0">
                <a:latin typeface="Calibri"/>
                <a:cs typeface="Calibri"/>
              </a:rPr>
              <a:t>its </a:t>
            </a:r>
            <a:r>
              <a:rPr sz="3000" dirty="0">
                <a:latin typeface="Calibri"/>
                <a:cs typeface="Calibri"/>
              </a:rPr>
              <a:t>purpose</a:t>
            </a:r>
            <a:r>
              <a:rPr sz="3000" spc="-40" dirty="0">
                <a:latin typeface="Calibri"/>
                <a:cs typeface="Calibri"/>
              </a:rPr>
              <a:t> </a:t>
            </a:r>
            <a:r>
              <a:rPr sz="3000" dirty="0">
                <a:latin typeface="Calibri"/>
                <a:cs typeface="Calibri"/>
              </a:rPr>
              <a:t>is</a:t>
            </a:r>
            <a:r>
              <a:rPr sz="3000" spc="-65" dirty="0">
                <a:latin typeface="Calibri"/>
                <a:cs typeface="Calibri"/>
              </a:rPr>
              <a:t> </a:t>
            </a:r>
            <a:r>
              <a:rPr sz="3000" dirty="0">
                <a:latin typeface="Calibri"/>
                <a:cs typeface="Calibri"/>
              </a:rPr>
              <a:t>to</a:t>
            </a:r>
            <a:r>
              <a:rPr sz="3000" spc="-60" dirty="0">
                <a:latin typeface="Calibri"/>
                <a:cs typeface="Calibri"/>
              </a:rPr>
              <a:t> </a:t>
            </a:r>
            <a:r>
              <a:rPr sz="3000" dirty="0">
                <a:latin typeface="Calibri"/>
                <a:cs typeface="Calibri"/>
              </a:rPr>
              <a:t>keep</a:t>
            </a:r>
            <a:r>
              <a:rPr sz="3000" spc="-85" dirty="0">
                <a:latin typeface="Calibri"/>
                <a:cs typeface="Calibri"/>
              </a:rPr>
              <a:t> </a:t>
            </a:r>
            <a:r>
              <a:rPr sz="3000" dirty="0">
                <a:latin typeface="Calibri"/>
                <a:cs typeface="Calibri"/>
              </a:rPr>
              <a:t>track</a:t>
            </a:r>
            <a:r>
              <a:rPr sz="3000" spc="-70" dirty="0">
                <a:latin typeface="Calibri"/>
                <a:cs typeface="Calibri"/>
              </a:rPr>
              <a:t> </a:t>
            </a:r>
            <a:r>
              <a:rPr sz="3000" dirty="0">
                <a:latin typeface="Calibri"/>
                <a:cs typeface="Calibri"/>
              </a:rPr>
              <a:t>of</a:t>
            </a:r>
            <a:r>
              <a:rPr sz="3000" spc="-50" dirty="0">
                <a:latin typeface="Calibri"/>
                <a:cs typeface="Calibri"/>
              </a:rPr>
              <a:t> </a:t>
            </a:r>
            <a:r>
              <a:rPr sz="3000" spc="-10" dirty="0">
                <a:latin typeface="Calibri"/>
                <a:cs typeface="Calibri"/>
              </a:rPr>
              <a:t>parameters</a:t>
            </a:r>
            <a:endParaRPr sz="3000">
              <a:latin typeface="Calibri"/>
              <a:cs typeface="Calibri"/>
            </a:endParaRPr>
          </a:p>
        </p:txBody>
      </p:sp>
      <p:grpSp>
        <p:nvGrpSpPr>
          <p:cNvPr id="4" name="object 4"/>
          <p:cNvGrpSpPr/>
          <p:nvPr/>
        </p:nvGrpSpPr>
        <p:grpSpPr>
          <a:xfrm>
            <a:off x="2429255" y="3800855"/>
            <a:ext cx="4142740" cy="706120"/>
            <a:chOff x="2429255" y="3800855"/>
            <a:chExt cx="4142740" cy="706120"/>
          </a:xfrm>
        </p:grpSpPr>
        <p:pic>
          <p:nvPicPr>
            <p:cNvPr id="5" name="object 5"/>
            <p:cNvPicPr/>
            <p:nvPr/>
          </p:nvPicPr>
          <p:blipFill>
            <a:blip r:embed="rId2" cstate="print"/>
            <a:stretch>
              <a:fillRect/>
            </a:stretch>
          </p:blipFill>
          <p:spPr>
            <a:xfrm>
              <a:off x="2438399" y="3809999"/>
              <a:ext cx="4123944" cy="687324"/>
            </a:xfrm>
            <a:prstGeom prst="rect">
              <a:avLst/>
            </a:prstGeom>
          </p:spPr>
        </p:pic>
        <p:sp>
          <p:nvSpPr>
            <p:cNvPr id="6" name="object 6"/>
            <p:cNvSpPr/>
            <p:nvPr/>
          </p:nvSpPr>
          <p:spPr>
            <a:xfrm>
              <a:off x="2433827" y="3805427"/>
              <a:ext cx="4133215" cy="696595"/>
            </a:xfrm>
            <a:custGeom>
              <a:avLst/>
              <a:gdLst/>
              <a:ahLst/>
              <a:cxnLst/>
              <a:rect l="l" t="t" r="r" b="b"/>
              <a:pathLst>
                <a:path w="4133215" h="696595">
                  <a:moveTo>
                    <a:pt x="0" y="696468"/>
                  </a:moveTo>
                  <a:lnTo>
                    <a:pt x="4133087" y="696468"/>
                  </a:lnTo>
                  <a:lnTo>
                    <a:pt x="4133087" y="0"/>
                  </a:lnTo>
                  <a:lnTo>
                    <a:pt x="0" y="0"/>
                  </a:lnTo>
                  <a:lnTo>
                    <a:pt x="0" y="696468"/>
                  </a:lnTo>
                  <a:close/>
                </a:path>
              </a:pathLst>
            </a:custGeom>
            <a:ln w="9144">
              <a:solidFill>
                <a:srgbClr val="000000"/>
              </a:solidFill>
            </a:ln>
          </p:spPr>
          <p:txBody>
            <a:bodyPr wrap="square" lIns="0" tIns="0" rIns="0" bIns="0" rtlCol="0"/>
            <a:lstStyle/>
            <a:p>
              <a:endParaRPr/>
            </a:p>
          </p:txBody>
        </p:sp>
      </p:grpSp>
      <p:grpSp>
        <p:nvGrpSpPr>
          <p:cNvPr id="7" name="object 7"/>
          <p:cNvGrpSpPr/>
          <p:nvPr/>
        </p:nvGrpSpPr>
        <p:grpSpPr>
          <a:xfrm>
            <a:off x="300227" y="5033771"/>
            <a:ext cx="8705215" cy="600710"/>
            <a:chOff x="300227" y="5033771"/>
            <a:chExt cx="8705215" cy="600710"/>
          </a:xfrm>
        </p:grpSpPr>
        <p:pic>
          <p:nvPicPr>
            <p:cNvPr id="8" name="object 8"/>
            <p:cNvPicPr/>
            <p:nvPr/>
          </p:nvPicPr>
          <p:blipFill>
            <a:blip r:embed="rId3" cstate="print"/>
            <a:stretch>
              <a:fillRect/>
            </a:stretch>
          </p:blipFill>
          <p:spPr>
            <a:xfrm>
              <a:off x="309371" y="5042915"/>
              <a:ext cx="8686800" cy="582168"/>
            </a:xfrm>
            <a:prstGeom prst="rect">
              <a:avLst/>
            </a:prstGeom>
          </p:spPr>
        </p:pic>
        <p:sp>
          <p:nvSpPr>
            <p:cNvPr id="9" name="object 9"/>
            <p:cNvSpPr/>
            <p:nvPr/>
          </p:nvSpPr>
          <p:spPr>
            <a:xfrm>
              <a:off x="304799" y="5038343"/>
              <a:ext cx="8696325" cy="591820"/>
            </a:xfrm>
            <a:custGeom>
              <a:avLst/>
              <a:gdLst/>
              <a:ahLst/>
              <a:cxnLst/>
              <a:rect l="l" t="t" r="r" b="b"/>
              <a:pathLst>
                <a:path w="8696325" h="591820">
                  <a:moveTo>
                    <a:pt x="0" y="591311"/>
                  </a:moveTo>
                  <a:lnTo>
                    <a:pt x="8695944" y="591311"/>
                  </a:lnTo>
                  <a:lnTo>
                    <a:pt x="8695944" y="0"/>
                  </a:lnTo>
                  <a:lnTo>
                    <a:pt x="0" y="0"/>
                  </a:lnTo>
                  <a:lnTo>
                    <a:pt x="0" y="591311"/>
                  </a:lnTo>
                  <a:close/>
                </a:path>
              </a:pathLst>
            </a:custGeom>
            <a:ln w="9143">
              <a:solidFill>
                <a:srgbClr val="000000"/>
              </a:solidFill>
            </a:ln>
          </p:spPr>
          <p:txBody>
            <a:bodyPr wrap="square" lIns="0" tIns="0" rIns="0" bIns="0" rtlCol="0"/>
            <a:lstStyle/>
            <a:p>
              <a:endParaRPr/>
            </a:p>
          </p:txBody>
        </p:sp>
      </p:grpSp>
      <p:sp>
        <p:nvSpPr>
          <p:cNvPr id="11" name="TextBox 10"/>
          <p:cNvSpPr txBox="1"/>
          <p:nvPr/>
        </p:nvSpPr>
        <p:spPr>
          <a:xfrm>
            <a:off x="2033156" y="6418494"/>
            <a:ext cx="5265154" cy="415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050" dirty="0">
                <a:solidFill>
                  <a:schemeClr val="bg1"/>
                </a:solidFill>
              </a:rPr>
              <a:t>AI/ML Professional Training Program: INNOQUEST COHORT-1</a:t>
            </a:r>
          </a:p>
          <a:p>
            <a:pPr algn="ctr"/>
            <a:r>
              <a:rPr lang="en-US" sz="1050" dirty="0">
                <a:solidFill>
                  <a:schemeClr val="bg1"/>
                </a:solidFill>
              </a:rPr>
              <a:t>Instructor: </a:t>
            </a:r>
            <a:r>
              <a:rPr lang="en-US" sz="1050" dirty="0" smtClean="0">
                <a:solidFill>
                  <a:schemeClr val="bg1"/>
                </a:solidFill>
              </a:rPr>
              <a:t>Salma Asif</a:t>
            </a:r>
            <a:endParaRPr lang="en-US" sz="1050" dirty="0">
              <a:solidFill>
                <a:schemeClr val="bg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40436" rIns="0" bIns="0" rtlCol="0">
            <a:spAutoFit/>
          </a:bodyPr>
          <a:lstStyle/>
          <a:p>
            <a:pPr marL="2417445">
              <a:lnSpc>
                <a:spcPct val="100000"/>
              </a:lnSpc>
              <a:spcBef>
                <a:spcPts val="105"/>
              </a:spcBef>
            </a:pPr>
            <a:r>
              <a:rPr dirty="0"/>
              <a:t>Model</a:t>
            </a:r>
            <a:r>
              <a:rPr spc="-10" dirty="0"/>
              <a:t> </a:t>
            </a:r>
            <a:r>
              <a:rPr b="1" spc="-10" dirty="0">
                <a:latin typeface="Calibri"/>
                <a:cs typeface="Calibri"/>
              </a:rPr>
              <a:t>Device</a:t>
            </a:r>
          </a:p>
        </p:txBody>
      </p:sp>
      <p:sp>
        <p:nvSpPr>
          <p:cNvPr id="7" name="object 7"/>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55</a:t>
            </a:fld>
            <a:endParaRPr spc="-25" dirty="0"/>
          </a:p>
        </p:txBody>
      </p:sp>
      <p:sp>
        <p:nvSpPr>
          <p:cNvPr id="3" name="object 3"/>
          <p:cNvSpPr txBox="1"/>
          <p:nvPr/>
        </p:nvSpPr>
        <p:spPr>
          <a:xfrm>
            <a:off x="535940" y="1559178"/>
            <a:ext cx="7369175" cy="1808480"/>
          </a:xfrm>
          <a:prstGeom prst="rect">
            <a:avLst/>
          </a:prstGeom>
        </p:spPr>
        <p:txBody>
          <a:bodyPr vert="horz" wrap="square" lIns="0" tIns="67945" rIns="0" bIns="0" rtlCol="0">
            <a:spAutoFit/>
          </a:bodyPr>
          <a:lstStyle/>
          <a:p>
            <a:pPr marL="355600" marR="350520" indent="-342900">
              <a:lnSpc>
                <a:spcPts val="3460"/>
              </a:lnSpc>
              <a:spcBef>
                <a:spcPts val="535"/>
              </a:spcBef>
              <a:buFont typeface="Arial MT"/>
              <a:buChar char="•"/>
              <a:tabLst>
                <a:tab pos="355600" algn="l"/>
              </a:tabLst>
            </a:pPr>
            <a:r>
              <a:rPr sz="3200" dirty="0">
                <a:latin typeface="Calibri"/>
                <a:cs typeface="Calibri"/>
              </a:rPr>
              <a:t>We</a:t>
            </a:r>
            <a:r>
              <a:rPr sz="3200" spc="-45" dirty="0">
                <a:latin typeface="Calibri"/>
                <a:cs typeface="Calibri"/>
              </a:rPr>
              <a:t> </a:t>
            </a:r>
            <a:r>
              <a:rPr sz="3200" dirty="0">
                <a:latin typeface="Calibri"/>
                <a:cs typeface="Calibri"/>
              </a:rPr>
              <a:t>need</a:t>
            </a:r>
            <a:r>
              <a:rPr sz="3200" spc="-35" dirty="0">
                <a:latin typeface="Calibri"/>
                <a:cs typeface="Calibri"/>
              </a:rPr>
              <a:t> </a:t>
            </a:r>
            <a:r>
              <a:rPr sz="3200" dirty="0">
                <a:latin typeface="Calibri"/>
                <a:cs typeface="Calibri"/>
              </a:rPr>
              <a:t>to</a:t>
            </a:r>
            <a:r>
              <a:rPr sz="3200" spc="-30" dirty="0">
                <a:latin typeface="Calibri"/>
                <a:cs typeface="Calibri"/>
              </a:rPr>
              <a:t> </a:t>
            </a:r>
            <a:r>
              <a:rPr sz="3200" dirty="0">
                <a:latin typeface="Calibri"/>
                <a:cs typeface="Calibri"/>
              </a:rPr>
              <a:t>send</a:t>
            </a:r>
            <a:r>
              <a:rPr sz="3200" spc="-35" dirty="0">
                <a:latin typeface="Calibri"/>
                <a:cs typeface="Calibri"/>
              </a:rPr>
              <a:t> </a:t>
            </a:r>
            <a:r>
              <a:rPr sz="3200" dirty="0">
                <a:latin typeface="Calibri"/>
                <a:cs typeface="Calibri"/>
              </a:rPr>
              <a:t>our</a:t>
            </a:r>
            <a:r>
              <a:rPr sz="3200" spc="-30" dirty="0">
                <a:latin typeface="Calibri"/>
                <a:cs typeface="Calibri"/>
              </a:rPr>
              <a:t> </a:t>
            </a:r>
            <a:r>
              <a:rPr sz="3200" dirty="0">
                <a:latin typeface="Calibri"/>
                <a:cs typeface="Calibri"/>
              </a:rPr>
              <a:t>model</a:t>
            </a:r>
            <a:r>
              <a:rPr sz="3200" spc="-45" dirty="0">
                <a:latin typeface="Calibri"/>
                <a:cs typeface="Calibri"/>
              </a:rPr>
              <a:t> </a:t>
            </a:r>
            <a:r>
              <a:rPr sz="3200" dirty="0">
                <a:latin typeface="Calibri"/>
                <a:cs typeface="Calibri"/>
              </a:rPr>
              <a:t>to</a:t>
            </a:r>
            <a:r>
              <a:rPr sz="3200" spc="-25" dirty="0">
                <a:latin typeface="Calibri"/>
                <a:cs typeface="Calibri"/>
              </a:rPr>
              <a:t> </a:t>
            </a:r>
            <a:r>
              <a:rPr sz="3200" dirty="0">
                <a:latin typeface="Calibri"/>
                <a:cs typeface="Calibri"/>
              </a:rPr>
              <a:t>the</a:t>
            </a:r>
            <a:r>
              <a:rPr sz="3200" spc="-30" dirty="0">
                <a:latin typeface="Calibri"/>
                <a:cs typeface="Calibri"/>
              </a:rPr>
              <a:t> </a:t>
            </a:r>
            <a:r>
              <a:rPr sz="3200" spc="-20" dirty="0">
                <a:latin typeface="Calibri"/>
                <a:cs typeface="Calibri"/>
              </a:rPr>
              <a:t>same </a:t>
            </a:r>
            <a:r>
              <a:rPr sz="3200" dirty="0">
                <a:latin typeface="Calibri"/>
                <a:cs typeface="Calibri"/>
              </a:rPr>
              <a:t>device</a:t>
            </a:r>
            <a:r>
              <a:rPr sz="3200" spc="-65" dirty="0">
                <a:latin typeface="Calibri"/>
                <a:cs typeface="Calibri"/>
              </a:rPr>
              <a:t> </a:t>
            </a:r>
            <a:r>
              <a:rPr sz="3200" dirty="0">
                <a:latin typeface="Calibri"/>
                <a:cs typeface="Calibri"/>
              </a:rPr>
              <a:t>where</a:t>
            </a:r>
            <a:r>
              <a:rPr sz="3200" spc="-60" dirty="0">
                <a:latin typeface="Calibri"/>
                <a:cs typeface="Calibri"/>
              </a:rPr>
              <a:t> </a:t>
            </a:r>
            <a:r>
              <a:rPr sz="3200" dirty="0">
                <a:latin typeface="Calibri"/>
                <a:cs typeface="Calibri"/>
              </a:rPr>
              <a:t>data</a:t>
            </a:r>
            <a:r>
              <a:rPr sz="3200" spc="-40" dirty="0">
                <a:latin typeface="Calibri"/>
                <a:cs typeface="Calibri"/>
              </a:rPr>
              <a:t> </a:t>
            </a:r>
            <a:r>
              <a:rPr sz="3200" spc="-25" dirty="0">
                <a:latin typeface="Calibri"/>
                <a:cs typeface="Calibri"/>
              </a:rPr>
              <a:t>is</a:t>
            </a:r>
            <a:endParaRPr sz="3200">
              <a:latin typeface="Calibri"/>
              <a:cs typeface="Calibri"/>
            </a:endParaRPr>
          </a:p>
          <a:p>
            <a:pPr marL="756285" marR="5080" indent="-287020">
              <a:lnSpc>
                <a:spcPts val="3030"/>
              </a:lnSpc>
              <a:spcBef>
                <a:spcPts val="670"/>
              </a:spcBef>
            </a:pPr>
            <a:r>
              <a:rPr sz="2800" dirty="0">
                <a:latin typeface="Arial MT"/>
                <a:cs typeface="Arial MT"/>
              </a:rPr>
              <a:t>–</a:t>
            </a:r>
            <a:r>
              <a:rPr sz="2800" spc="-135" dirty="0">
                <a:latin typeface="Arial MT"/>
                <a:cs typeface="Arial MT"/>
              </a:rPr>
              <a:t> </a:t>
            </a:r>
            <a:r>
              <a:rPr sz="2800" dirty="0">
                <a:latin typeface="Calibri"/>
                <a:cs typeface="Calibri"/>
              </a:rPr>
              <a:t>If</a:t>
            </a:r>
            <a:r>
              <a:rPr sz="2800" spc="-50" dirty="0">
                <a:latin typeface="Calibri"/>
                <a:cs typeface="Calibri"/>
              </a:rPr>
              <a:t> </a:t>
            </a:r>
            <a:r>
              <a:rPr sz="2800" dirty="0">
                <a:latin typeface="Calibri"/>
                <a:cs typeface="Calibri"/>
              </a:rPr>
              <a:t>our</a:t>
            </a:r>
            <a:r>
              <a:rPr sz="2800" spc="-35" dirty="0">
                <a:latin typeface="Calibri"/>
                <a:cs typeface="Calibri"/>
              </a:rPr>
              <a:t> </a:t>
            </a:r>
            <a:r>
              <a:rPr sz="2800" dirty="0">
                <a:latin typeface="Calibri"/>
                <a:cs typeface="Calibri"/>
              </a:rPr>
              <a:t>data</a:t>
            </a:r>
            <a:r>
              <a:rPr sz="2800" spc="-35" dirty="0">
                <a:latin typeface="Calibri"/>
                <a:cs typeface="Calibri"/>
              </a:rPr>
              <a:t> </a:t>
            </a:r>
            <a:r>
              <a:rPr sz="2800" dirty="0">
                <a:latin typeface="Calibri"/>
                <a:cs typeface="Calibri"/>
              </a:rPr>
              <a:t>is</a:t>
            </a:r>
            <a:r>
              <a:rPr sz="2800" spc="-45" dirty="0">
                <a:latin typeface="Calibri"/>
                <a:cs typeface="Calibri"/>
              </a:rPr>
              <a:t> </a:t>
            </a:r>
            <a:r>
              <a:rPr sz="2800" dirty="0">
                <a:latin typeface="Calibri"/>
                <a:cs typeface="Calibri"/>
              </a:rPr>
              <a:t>made</a:t>
            </a:r>
            <a:r>
              <a:rPr sz="2800" spc="-45" dirty="0">
                <a:latin typeface="Calibri"/>
                <a:cs typeface="Calibri"/>
              </a:rPr>
              <a:t> </a:t>
            </a:r>
            <a:r>
              <a:rPr sz="2800" dirty="0">
                <a:latin typeface="Calibri"/>
                <a:cs typeface="Calibri"/>
              </a:rPr>
              <a:t>of</a:t>
            </a:r>
            <a:r>
              <a:rPr sz="2800" spc="-50" dirty="0">
                <a:latin typeface="Calibri"/>
                <a:cs typeface="Calibri"/>
              </a:rPr>
              <a:t> </a:t>
            </a:r>
            <a:r>
              <a:rPr sz="2800" dirty="0">
                <a:latin typeface="Calibri"/>
                <a:cs typeface="Calibri"/>
              </a:rPr>
              <a:t>GPU</a:t>
            </a:r>
            <a:r>
              <a:rPr sz="2800" spc="-35" dirty="0">
                <a:latin typeface="Calibri"/>
                <a:cs typeface="Calibri"/>
              </a:rPr>
              <a:t> </a:t>
            </a:r>
            <a:r>
              <a:rPr sz="2800" dirty="0">
                <a:latin typeface="Calibri"/>
                <a:cs typeface="Calibri"/>
              </a:rPr>
              <a:t>tensors,</a:t>
            </a:r>
            <a:r>
              <a:rPr sz="2800" spc="-25" dirty="0">
                <a:latin typeface="Calibri"/>
                <a:cs typeface="Calibri"/>
              </a:rPr>
              <a:t> </a:t>
            </a:r>
            <a:r>
              <a:rPr sz="2800" dirty="0">
                <a:latin typeface="Calibri"/>
                <a:cs typeface="Calibri"/>
              </a:rPr>
              <a:t>our</a:t>
            </a:r>
            <a:r>
              <a:rPr sz="2800" spc="-45" dirty="0">
                <a:latin typeface="Calibri"/>
                <a:cs typeface="Calibri"/>
              </a:rPr>
              <a:t> </a:t>
            </a:r>
            <a:r>
              <a:rPr sz="2800" spc="-10" dirty="0">
                <a:latin typeface="Calibri"/>
                <a:cs typeface="Calibri"/>
              </a:rPr>
              <a:t>model </a:t>
            </a:r>
            <a:r>
              <a:rPr sz="2800" dirty="0">
                <a:latin typeface="Calibri"/>
                <a:cs typeface="Calibri"/>
              </a:rPr>
              <a:t>must</a:t>
            </a:r>
            <a:r>
              <a:rPr sz="2800" spc="-35" dirty="0">
                <a:latin typeface="Calibri"/>
                <a:cs typeface="Calibri"/>
              </a:rPr>
              <a:t> </a:t>
            </a:r>
            <a:r>
              <a:rPr sz="2800" dirty="0">
                <a:latin typeface="Calibri"/>
                <a:cs typeface="Calibri"/>
              </a:rPr>
              <a:t>“live”</a:t>
            </a:r>
            <a:r>
              <a:rPr sz="2800" spc="-70" dirty="0">
                <a:latin typeface="Calibri"/>
                <a:cs typeface="Calibri"/>
              </a:rPr>
              <a:t> </a:t>
            </a:r>
            <a:r>
              <a:rPr sz="2800" dirty="0">
                <a:latin typeface="Calibri"/>
                <a:cs typeface="Calibri"/>
              </a:rPr>
              <a:t>inside</a:t>
            </a:r>
            <a:r>
              <a:rPr sz="2800" spc="-30" dirty="0">
                <a:latin typeface="Calibri"/>
                <a:cs typeface="Calibri"/>
              </a:rPr>
              <a:t> </a:t>
            </a:r>
            <a:r>
              <a:rPr sz="2800" dirty="0">
                <a:latin typeface="Calibri"/>
                <a:cs typeface="Calibri"/>
              </a:rPr>
              <a:t>the</a:t>
            </a:r>
            <a:r>
              <a:rPr sz="2800" spc="-60" dirty="0">
                <a:latin typeface="Calibri"/>
                <a:cs typeface="Calibri"/>
              </a:rPr>
              <a:t> </a:t>
            </a:r>
            <a:r>
              <a:rPr sz="2800" dirty="0">
                <a:latin typeface="Calibri"/>
                <a:cs typeface="Calibri"/>
              </a:rPr>
              <a:t>GPU</a:t>
            </a:r>
            <a:r>
              <a:rPr sz="2800" spc="-55" dirty="0">
                <a:latin typeface="Calibri"/>
                <a:cs typeface="Calibri"/>
              </a:rPr>
              <a:t> </a:t>
            </a:r>
            <a:r>
              <a:rPr sz="2800" dirty="0">
                <a:latin typeface="Calibri"/>
                <a:cs typeface="Calibri"/>
              </a:rPr>
              <a:t>as</a:t>
            </a:r>
            <a:r>
              <a:rPr sz="2800" spc="-70" dirty="0">
                <a:latin typeface="Calibri"/>
                <a:cs typeface="Calibri"/>
              </a:rPr>
              <a:t> </a:t>
            </a:r>
            <a:r>
              <a:rPr sz="2800" spc="-20" dirty="0">
                <a:latin typeface="Calibri"/>
                <a:cs typeface="Calibri"/>
              </a:rPr>
              <a:t>well</a:t>
            </a:r>
            <a:endParaRPr sz="2800">
              <a:latin typeface="Calibri"/>
              <a:cs typeface="Calibri"/>
            </a:endParaRPr>
          </a:p>
        </p:txBody>
      </p:sp>
      <p:grpSp>
        <p:nvGrpSpPr>
          <p:cNvPr id="4" name="object 4"/>
          <p:cNvGrpSpPr/>
          <p:nvPr/>
        </p:nvGrpSpPr>
        <p:grpSpPr>
          <a:xfrm>
            <a:off x="143255" y="3877055"/>
            <a:ext cx="8877300" cy="1647825"/>
            <a:chOff x="143255" y="3877055"/>
            <a:chExt cx="8877300" cy="1647825"/>
          </a:xfrm>
        </p:grpSpPr>
        <p:pic>
          <p:nvPicPr>
            <p:cNvPr id="5" name="object 5"/>
            <p:cNvPicPr/>
            <p:nvPr/>
          </p:nvPicPr>
          <p:blipFill>
            <a:blip r:embed="rId2" cstate="print"/>
            <a:stretch>
              <a:fillRect/>
            </a:stretch>
          </p:blipFill>
          <p:spPr>
            <a:xfrm>
              <a:off x="152399" y="3886199"/>
              <a:ext cx="8859012" cy="1629156"/>
            </a:xfrm>
            <a:prstGeom prst="rect">
              <a:avLst/>
            </a:prstGeom>
          </p:spPr>
        </p:pic>
        <p:sp>
          <p:nvSpPr>
            <p:cNvPr id="6" name="object 6"/>
            <p:cNvSpPr/>
            <p:nvPr/>
          </p:nvSpPr>
          <p:spPr>
            <a:xfrm>
              <a:off x="147827" y="3881627"/>
              <a:ext cx="8868410" cy="1638300"/>
            </a:xfrm>
            <a:custGeom>
              <a:avLst/>
              <a:gdLst/>
              <a:ahLst/>
              <a:cxnLst/>
              <a:rect l="l" t="t" r="r" b="b"/>
              <a:pathLst>
                <a:path w="8868410" h="1638300">
                  <a:moveTo>
                    <a:pt x="0" y="1638300"/>
                  </a:moveTo>
                  <a:lnTo>
                    <a:pt x="8868156" y="1638300"/>
                  </a:lnTo>
                  <a:lnTo>
                    <a:pt x="8868156" y="0"/>
                  </a:lnTo>
                  <a:lnTo>
                    <a:pt x="0" y="0"/>
                  </a:lnTo>
                  <a:lnTo>
                    <a:pt x="0" y="1638300"/>
                  </a:lnTo>
                  <a:close/>
                </a:path>
              </a:pathLst>
            </a:custGeom>
            <a:ln w="9144">
              <a:solidFill>
                <a:srgbClr val="000000"/>
              </a:solidFill>
            </a:ln>
          </p:spPr>
          <p:txBody>
            <a:bodyPr wrap="square" lIns="0" tIns="0" rIns="0" bIns="0" rtlCol="0"/>
            <a:lstStyle/>
            <a:p>
              <a:endParaRPr/>
            </a:p>
          </p:txBody>
        </p:sp>
      </p:grpSp>
      <p:sp>
        <p:nvSpPr>
          <p:cNvPr id="8" name="TextBox 7"/>
          <p:cNvSpPr txBox="1"/>
          <p:nvPr/>
        </p:nvSpPr>
        <p:spPr>
          <a:xfrm>
            <a:off x="2033156" y="6418494"/>
            <a:ext cx="5265154" cy="415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050" dirty="0">
                <a:solidFill>
                  <a:schemeClr val="bg1"/>
                </a:solidFill>
              </a:rPr>
              <a:t>AI/ML Professional Training Program: INNOQUEST COHORT-1</a:t>
            </a:r>
          </a:p>
          <a:p>
            <a:pPr algn="ctr"/>
            <a:r>
              <a:rPr lang="en-US" sz="1050" dirty="0">
                <a:solidFill>
                  <a:schemeClr val="bg1"/>
                </a:solidFill>
              </a:rPr>
              <a:t>Instructor: </a:t>
            </a:r>
            <a:r>
              <a:rPr lang="en-US" sz="1050" dirty="0" smtClean="0">
                <a:solidFill>
                  <a:schemeClr val="bg1"/>
                </a:solidFill>
              </a:rPr>
              <a:t>Salma Asif</a:t>
            </a:r>
            <a:endParaRPr lang="en-US" sz="1050" dirty="0">
              <a:solidFill>
                <a:schemeClr val="bg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1116" y="4411802"/>
            <a:ext cx="6294755" cy="1123315"/>
          </a:xfrm>
          <a:prstGeom prst="rect">
            <a:avLst/>
          </a:prstGeom>
        </p:spPr>
        <p:txBody>
          <a:bodyPr vert="horz" wrap="square" lIns="0" tIns="12700" rIns="0" bIns="0" rtlCol="0">
            <a:spAutoFit/>
          </a:bodyPr>
          <a:lstStyle/>
          <a:p>
            <a:pPr marL="12700" marR="5080">
              <a:lnSpc>
                <a:spcPct val="100000"/>
              </a:lnSpc>
              <a:spcBef>
                <a:spcPts val="100"/>
              </a:spcBef>
            </a:pPr>
            <a:r>
              <a:rPr sz="3600" b="1" dirty="0">
                <a:latin typeface="Calibri"/>
                <a:cs typeface="Calibri"/>
              </a:rPr>
              <a:t>A</a:t>
            </a:r>
            <a:r>
              <a:rPr sz="3600" b="1" spc="-75" dirty="0">
                <a:latin typeface="Calibri"/>
                <a:cs typeface="Calibri"/>
              </a:rPr>
              <a:t> </a:t>
            </a:r>
            <a:r>
              <a:rPr sz="3600" b="1" dirty="0">
                <a:latin typeface="Calibri"/>
                <a:cs typeface="Calibri"/>
              </a:rPr>
              <a:t>SIMPLE</a:t>
            </a:r>
            <a:r>
              <a:rPr sz="3600" b="1" spc="-85" dirty="0">
                <a:latin typeface="Calibri"/>
                <a:cs typeface="Calibri"/>
              </a:rPr>
              <a:t> </a:t>
            </a:r>
            <a:r>
              <a:rPr sz="3600" b="1" dirty="0">
                <a:latin typeface="Calibri"/>
                <a:cs typeface="Calibri"/>
              </a:rPr>
              <a:t>REGRESSION</a:t>
            </a:r>
            <a:r>
              <a:rPr sz="3600" b="1" spc="-80" dirty="0">
                <a:latin typeface="Calibri"/>
                <a:cs typeface="Calibri"/>
              </a:rPr>
              <a:t> </a:t>
            </a:r>
            <a:r>
              <a:rPr sz="3600" b="1" spc="-10" dirty="0">
                <a:latin typeface="Calibri"/>
                <a:cs typeface="Calibri"/>
              </a:rPr>
              <a:t>PROBLEM (PYTORCH</a:t>
            </a:r>
            <a:r>
              <a:rPr sz="3600" b="1" spc="-165" dirty="0">
                <a:latin typeface="Calibri"/>
                <a:cs typeface="Calibri"/>
              </a:rPr>
              <a:t> </a:t>
            </a:r>
            <a:r>
              <a:rPr sz="3600" b="1" spc="-10" dirty="0">
                <a:latin typeface="Calibri"/>
                <a:cs typeface="Calibri"/>
              </a:rPr>
              <a:t>IMPLEMENTATION)</a:t>
            </a:r>
            <a:endParaRPr sz="3600">
              <a:latin typeface="Calibri"/>
              <a:cs typeface="Calibri"/>
            </a:endParaRPr>
          </a:p>
        </p:txBody>
      </p:sp>
      <p:sp>
        <p:nvSpPr>
          <p:cNvPr id="3" name="object 3"/>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56</a:t>
            </a:fld>
            <a:endParaRPr spc="-25"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40436" rIns="0" bIns="0" rtlCol="0">
            <a:spAutoFit/>
          </a:bodyPr>
          <a:lstStyle/>
          <a:p>
            <a:pPr marL="1524000">
              <a:lnSpc>
                <a:spcPct val="100000"/>
              </a:lnSpc>
              <a:spcBef>
                <a:spcPts val="105"/>
              </a:spcBef>
            </a:pPr>
            <a:r>
              <a:rPr dirty="0"/>
              <a:t>Imports,</a:t>
            </a:r>
            <a:r>
              <a:rPr spc="-100" dirty="0"/>
              <a:t> </a:t>
            </a:r>
            <a:r>
              <a:rPr dirty="0"/>
              <a:t>Device,</a:t>
            </a:r>
            <a:r>
              <a:rPr spc="-100" dirty="0"/>
              <a:t> </a:t>
            </a:r>
            <a:r>
              <a:rPr spc="-20" dirty="0"/>
              <a:t>Seed</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57</a:t>
            </a:fld>
            <a:endParaRPr spc="-25" dirty="0"/>
          </a:p>
        </p:txBody>
      </p:sp>
      <p:pic>
        <p:nvPicPr>
          <p:cNvPr id="3" name="object 3"/>
          <p:cNvPicPr/>
          <p:nvPr/>
        </p:nvPicPr>
        <p:blipFill>
          <a:blip r:embed="rId2" cstate="print"/>
          <a:stretch>
            <a:fillRect/>
          </a:stretch>
        </p:blipFill>
        <p:spPr>
          <a:xfrm>
            <a:off x="990600" y="1752600"/>
            <a:ext cx="7394448" cy="1970532"/>
          </a:xfrm>
          <a:prstGeom prst="rect">
            <a:avLst/>
          </a:prstGeom>
        </p:spPr>
      </p:pic>
      <p:pic>
        <p:nvPicPr>
          <p:cNvPr id="4" name="object 4"/>
          <p:cNvPicPr/>
          <p:nvPr/>
        </p:nvPicPr>
        <p:blipFill>
          <a:blip r:embed="rId3" cstate="print"/>
          <a:stretch>
            <a:fillRect/>
          </a:stretch>
        </p:blipFill>
        <p:spPr>
          <a:xfrm>
            <a:off x="228600" y="4267200"/>
            <a:ext cx="8763000" cy="804672"/>
          </a:xfrm>
          <a:prstGeom prst="rect">
            <a:avLst/>
          </a:prstGeom>
        </p:spPr>
      </p:pic>
      <p:sp>
        <p:nvSpPr>
          <p:cNvPr id="6" name="TextBox 5"/>
          <p:cNvSpPr txBox="1"/>
          <p:nvPr/>
        </p:nvSpPr>
        <p:spPr>
          <a:xfrm>
            <a:off x="2033156" y="6418494"/>
            <a:ext cx="5265154" cy="415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050" dirty="0">
                <a:solidFill>
                  <a:schemeClr val="bg1"/>
                </a:solidFill>
              </a:rPr>
              <a:t>AI/ML Professional Training Program: INNOQUEST COHORT-1</a:t>
            </a:r>
          </a:p>
          <a:p>
            <a:pPr algn="ctr"/>
            <a:r>
              <a:rPr lang="en-US" sz="1050" dirty="0">
                <a:solidFill>
                  <a:schemeClr val="bg1"/>
                </a:solidFill>
              </a:rPr>
              <a:t>Instructor: </a:t>
            </a:r>
            <a:r>
              <a:rPr lang="en-US" sz="1050" dirty="0" smtClean="0">
                <a:solidFill>
                  <a:schemeClr val="bg1"/>
                </a:solidFill>
              </a:rPr>
              <a:t>Salma Asif</a:t>
            </a:r>
            <a:endParaRPr lang="en-US" sz="1050" dirty="0">
              <a:solidFill>
                <a:schemeClr val="bg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40436" rIns="0" bIns="0" rtlCol="0">
            <a:spAutoFit/>
          </a:bodyPr>
          <a:lstStyle/>
          <a:p>
            <a:pPr marL="2624455">
              <a:lnSpc>
                <a:spcPct val="100000"/>
              </a:lnSpc>
              <a:spcBef>
                <a:spcPts val="105"/>
              </a:spcBef>
            </a:pPr>
            <a:r>
              <a:rPr dirty="0"/>
              <a:t>Model</a:t>
            </a:r>
            <a:r>
              <a:rPr spc="-20" dirty="0"/>
              <a:t> </a:t>
            </a:r>
            <a:r>
              <a:rPr spc="-10" dirty="0"/>
              <a:t>Class</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58</a:t>
            </a:fld>
            <a:endParaRPr spc="-25" dirty="0"/>
          </a:p>
        </p:txBody>
      </p:sp>
      <p:pic>
        <p:nvPicPr>
          <p:cNvPr id="3" name="object 3"/>
          <p:cNvPicPr/>
          <p:nvPr/>
        </p:nvPicPr>
        <p:blipFill>
          <a:blip r:embed="rId2" cstate="print"/>
          <a:stretch>
            <a:fillRect/>
          </a:stretch>
        </p:blipFill>
        <p:spPr>
          <a:xfrm>
            <a:off x="47244" y="1676400"/>
            <a:ext cx="8682228" cy="2638044"/>
          </a:xfrm>
          <a:prstGeom prst="rect">
            <a:avLst/>
          </a:prstGeom>
        </p:spPr>
      </p:pic>
      <p:sp>
        <p:nvSpPr>
          <p:cNvPr id="5" name="TextBox 4"/>
          <p:cNvSpPr txBox="1"/>
          <p:nvPr/>
        </p:nvSpPr>
        <p:spPr>
          <a:xfrm>
            <a:off x="2033156" y="6418494"/>
            <a:ext cx="5265154" cy="415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050" dirty="0">
                <a:solidFill>
                  <a:schemeClr val="bg1"/>
                </a:solidFill>
              </a:rPr>
              <a:t>AI/ML Professional Training Program: INNOQUEST COHORT-1</a:t>
            </a:r>
          </a:p>
          <a:p>
            <a:pPr algn="ctr"/>
            <a:r>
              <a:rPr lang="en-US" sz="1050" dirty="0">
                <a:solidFill>
                  <a:schemeClr val="bg1"/>
                </a:solidFill>
              </a:rPr>
              <a:t>Instructor: </a:t>
            </a:r>
            <a:r>
              <a:rPr lang="en-US" sz="1050" dirty="0" smtClean="0">
                <a:solidFill>
                  <a:schemeClr val="bg1"/>
                </a:solidFill>
              </a:rPr>
              <a:t>Salma Asif</a:t>
            </a:r>
            <a:endParaRPr lang="en-US" sz="1050" dirty="0">
              <a:solidFill>
                <a:schemeClr val="bg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74217" rIns="0" bIns="0" rtlCol="0">
            <a:spAutoFit/>
          </a:bodyPr>
          <a:lstStyle/>
          <a:p>
            <a:pPr marL="14604">
              <a:lnSpc>
                <a:spcPct val="100000"/>
              </a:lnSpc>
              <a:spcBef>
                <a:spcPts val="95"/>
              </a:spcBef>
            </a:pPr>
            <a:r>
              <a:rPr sz="4000" dirty="0"/>
              <a:t>Model,</a:t>
            </a:r>
            <a:r>
              <a:rPr sz="4000" spc="-65" dirty="0"/>
              <a:t> </a:t>
            </a:r>
            <a:r>
              <a:rPr sz="4000" dirty="0"/>
              <a:t>optimizer</a:t>
            </a:r>
            <a:r>
              <a:rPr sz="4000" spc="-70" dirty="0"/>
              <a:t> </a:t>
            </a:r>
            <a:r>
              <a:rPr sz="4000" dirty="0"/>
              <a:t>and</a:t>
            </a:r>
            <a:r>
              <a:rPr sz="4000" spc="-70" dirty="0"/>
              <a:t> </a:t>
            </a:r>
            <a:r>
              <a:rPr sz="4000" dirty="0"/>
              <a:t>loss</a:t>
            </a:r>
            <a:r>
              <a:rPr sz="4000" spc="-65" dirty="0"/>
              <a:t> </a:t>
            </a:r>
            <a:r>
              <a:rPr sz="4000" spc="-10" dirty="0"/>
              <a:t>initialization</a:t>
            </a:r>
            <a:endParaRPr sz="4000"/>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59</a:t>
            </a:fld>
            <a:endParaRPr spc="-25" dirty="0"/>
          </a:p>
        </p:txBody>
      </p:sp>
      <p:pic>
        <p:nvPicPr>
          <p:cNvPr id="3" name="object 3"/>
          <p:cNvPicPr/>
          <p:nvPr/>
        </p:nvPicPr>
        <p:blipFill>
          <a:blip r:embed="rId2" cstate="print"/>
          <a:stretch>
            <a:fillRect/>
          </a:stretch>
        </p:blipFill>
        <p:spPr>
          <a:xfrm>
            <a:off x="252984" y="1632204"/>
            <a:ext cx="8724900" cy="3352800"/>
          </a:xfrm>
          <a:prstGeom prst="rect">
            <a:avLst/>
          </a:prstGeom>
        </p:spPr>
      </p:pic>
      <p:sp>
        <p:nvSpPr>
          <p:cNvPr id="5" name="TextBox 4"/>
          <p:cNvSpPr txBox="1"/>
          <p:nvPr/>
        </p:nvSpPr>
        <p:spPr>
          <a:xfrm>
            <a:off x="2033156" y="6418494"/>
            <a:ext cx="5265154" cy="415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050" dirty="0">
                <a:solidFill>
                  <a:schemeClr val="bg1"/>
                </a:solidFill>
              </a:rPr>
              <a:t>AI/ML Professional Training Program: INNOQUEST COHORT-1</a:t>
            </a:r>
          </a:p>
          <a:p>
            <a:pPr algn="ctr"/>
            <a:r>
              <a:rPr lang="en-US" sz="1050" dirty="0">
                <a:solidFill>
                  <a:schemeClr val="bg1"/>
                </a:solidFill>
              </a:rPr>
              <a:t>Instructor: </a:t>
            </a:r>
            <a:r>
              <a:rPr lang="en-US" sz="1050" dirty="0" smtClean="0">
                <a:solidFill>
                  <a:schemeClr val="bg1"/>
                </a:solidFill>
              </a:rPr>
              <a:t>Salma Asif</a:t>
            </a:r>
            <a:endParaRPr lang="en-US" sz="105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1511020"/>
            <a:ext cx="6821170" cy="603370"/>
          </a:xfrm>
          <a:prstGeom prst="rect">
            <a:avLst/>
          </a:prstGeom>
        </p:spPr>
        <p:txBody>
          <a:bodyPr vert="horz" wrap="square" lIns="0" tIns="109855" rIns="0" bIns="0" rtlCol="0">
            <a:spAutoFit/>
          </a:bodyPr>
          <a:lstStyle/>
          <a:p>
            <a:pPr marL="354965" indent="-342265">
              <a:lnSpc>
                <a:spcPct val="100000"/>
              </a:lnSpc>
              <a:spcBef>
                <a:spcPts val="865"/>
              </a:spcBef>
              <a:buFont typeface="Arial MT"/>
              <a:buChar char="•"/>
              <a:tabLst>
                <a:tab pos="354965" algn="l"/>
              </a:tabLst>
            </a:pPr>
            <a:r>
              <a:rPr sz="3200" b="1" spc="-35" dirty="0" err="1" smtClean="0">
                <a:latin typeface="Calibri"/>
                <a:cs typeface="Calibri"/>
              </a:rPr>
              <a:t>PyTorch</a:t>
            </a:r>
            <a:r>
              <a:rPr sz="3200" b="1" spc="-75" dirty="0" smtClean="0">
                <a:latin typeface="Calibri"/>
                <a:cs typeface="Calibri"/>
              </a:rPr>
              <a:t> </a:t>
            </a:r>
            <a:r>
              <a:rPr lang="en-US" sz="3200" b="1" dirty="0" smtClean="0">
                <a:latin typeface="Calibri"/>
                <a:cs typeface="Calibri"/>
              </a:rPr>
              <a:t>libraries</a:t>
            </a:r>
            <a:endParaRPr sz="3200" b="1" spc="-10" dirty="0" smtClean="0">
              <a:latin typeface="Calibri"/>
              <a:cs typeface="Calibri"/>
            </a:endParaRPr>
          </a:p>
        </p:txBody>
      </p:sp>
      <p:pic>
        <p:nvPicPr>
          <p:cNvPr id="3" name="object 3"/>
          <p:cNvPicPr/>
          <p:nvPr/>
        </p:nvPicPr>
        <p:blipFill>
          <a:blip r:embed="rId2" cstate="print"/>
          <a:stretch>
            <a:fillRect/>
          </a:stretch>
        </p:blipFill>
        <p:spPr>
          <a:xfrm>
            <a:off x="2933709" y="192132"/>
            <a:ext cx="2915383" cy="1457691"/>
          </a:xfrm>
          <a:prstGeom prst="rect">
            <a:avLst/>
          </a:prstGeom>
        </p:spPr>
      </p:pic>
      <p:grpSp>
        <p:nvGrpSpPr>
          <p:cNvPr id="4" name="object 4"/>
          <p:cNvGrpSpPr/>
          <p:nvPr/>
        </p:nvGrpSpPr>
        <p:grpSpPr>
          <a:xfrm>
            <a:off x="1295400" y="2362200"/>
            <a:ext cx="5609215" cy="3733800"/>
            <a:chOff x="2029967" y="3267455"/>
            <a:chExt cx="4761230" cy="3371215"/>
          </a:xfrm>
        </p:grpSpPr>
        <p:pic>
          <p:nvPicPr>
            <p:cNvPr id="5" name="object 5"/>
            <p:cNvPicPr/>
            <p:nvPr/>
          </p:nvPicPr>
          <p:blipFill>
            <a:blip r:embed="rId3" cstate="print"/>
            <a:stretch>
              <a:fillRect/>
            </a:stretch>
          </p:blipFill>
          <p:spPr>
            <a:xfrm>
              <a:off x="2312372" y="3276599"/>
              <a:ext cx="4469427" cy="3352800"/>
            </a:xfrm>
            <a:prstGeom prst="rect">
              <a:avLst/>
            </a:prstGeom>
          </p:spPr>
        </p:pic>
        <p:sp>
          <p:nvSpPr>
            <p:cNvPr id="6" name="object 6"/>
            <p:cNvSpPr/>
            <p:nvPr/>
          </p:nvSpPr>
          <p:spPr>
            <a:xfrm>
              <a:off x="2034539" y="3272027"/>
              <a:ext cx="4752340" cy="3362325"/>
            </a:xfrm>
            <a:custGeom>
              <a:avLst/>
              <a:gdLst/>
              <a:ahLst/>
              <a:cxnLst/>
              <a:rect l="l" t="t" r="r" b="b"/>
              <a:pathLst>
                <a:path w="4752340" h="3362325">
                  <a:moveTo>
                    <a:pt x="0" y="3361944"/>
                  </a:moveTo>
                  <a:lnTo>
                    <a:pt x="4751832" y="3361944"/>
                  </a:lnTo>
                  <a:lnTo>
                    <a:pt x="4751832" y="0"/>
                  </a:lnTo>
                  <a:lnTo>
                    <a:pt x="0" y="0"/>
                  </a:lnTo>
                  <a:lnTo>
                    <a:pt x="0" y="3361944"/>
                  </a:lnTo>
                  <a:close/>
                </a:path>
              </a:pathLst>
            </a:custGeom>
            <a:ln w="9144">
              <a:solidFill>
                <a:srgbClr val="000000"/>
              </a:solidFill>
            </a:ln>
          </p:spPr>
          <p:txBody>
            <a:bodyPr wrap="square" lIns="0" tIns="0" rIns="0" bIns="0" rtlCol="0"/>
            <a:lstStyle/>
            <a:p>
              <a:endParaRPr/>
            </a:p>
          </p:txBody>
        </p:sp>
      </p:grpSp>
      <p:sp>
        <p:nvSpPr>
          <p:cNvPr id="7" name="object 7"/>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6</a:t>
            </a:fld>
            <a:endParaRPr spc="-25" dirty="0"/>
          </a:p>
        </p:txBody>
      </p:sp>
      <p:sp>
        <p:nvSpPr>
          <p:cNvPr id="8" name="TextBox 7"/>
          <p:cNvSpPr txBox="1"/>
          <p:nvPr/>
        </p:nvSpPr>
        <p:spPr>
          <a:xfrm>
            <a:off x="2033156" y="6418494"/>
            <a:ext cx="5265154" cy="415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050" dirty="0">
                <a:solidFill>
                  <a:schemeClr val="bg1"/>
                </a:solidFill>
              </a:rPr>
              <a:t>AI/ML Professional Training Program: INNOQUEST COHORT-1</a:t>
            </a:r>
          </a:p>
          <a:p>
            <a:pPr algn="ctr"/>
            <a:r>
              <a:rPr lang="en-US" sz="1050" dirty="0">
                <a:solidFill>
                  <a:schemeClr val="bg1"/>
                </a:solidFill>
              </a:rPr>
              <a:t>Instructor: </a:t>
            </a:r>
            <a:r>
              <a:rPr lang="en-US" sz="1050" dirty="0" smtClean="0">
                <a:solidFill>
                  <a:schemeClr val="bg1"/>
                </a:solidFill>
              </a:rPr>
              <a:t>Salma Asif</a:t>
            </a:r>
            <a:endParaRPr lang="en-US" sz="1050" dirty="0">
              <a:solidFill>
                <a:schemeClr val="bg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40436" rIns="0" bIns="0" rtlCol="0">
            <a:spAutoFit/>
          </a:bodyPr>
          <a:lstStyle/>
          <a:p>
            <a:pPr marL="2065020">
              <a:lnSpc>
                <a:spcPct val="100000"/>
              </a:lnSpc>
              <a:spcBef>
                <a:spcPts val="105"/>
              </a:spcBef>
            </a:pPr>
            <a:r>
              <a:rPr dirty="0"/>
              <a:t>Data</a:t>
            </a:r>
            <a:r>
              <a:rPr spc="-145" dirty="0"/>
              <a:t> </a:t>
            </a:r>
            <a:r>
              <a:rPr spc="-10" dirty="0"/>
              <a:t>Preparation</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60</a:t>
            </a:fld>
            <a:endParaRPr spc="-25" dirty="0"/>
          </a:p>
        </p:txBody>
      </p:sp>
      <p:pic>
        <p:nvPicPr>
          <p:cNvPr id="3" name="object 3"/>
          <p:cNvPicPr/>
          <p:nvPr/>
        </p:nvPicPr>
        <p:blipFill>
          <a:blip r:embed="rId2" cstate="print"/>
          <a:stretch>
            <a:fillRect/>
          </a:stretch>
        </p:blipFill>
        <p:spPr>
          <a:xfrm>
            <a:off x="914400" y="1295400"/>
            <a:ext cx="7013448" cy="4953000"/>
          </a:xfrm>
          <a:prstGeom prst="rect">
            <a:avLst/>
          </a:prstGeom>
        </p:spPr>
      </p:pic>
      <p:sp>
        <p:nvSpPr>
          <p:cNvPr id="5" name="TextBox 4"/>
          <p:cNvSpPr txBox="1"/>
          <p:nvPr/>
        </p:nvSpPr>
        <p:spPr>
          <a:xfrm>
            <a:off x="2033156" y="6418494"/>
            <a:ext cx="5265154" cy="415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050" dirty="0">
                <a:solidFill>
                  <a:schemeClr val="bg1"/>
                </a:solidFill>
              </a:rPr>
              <a:t>AI/ML Professional Training Program: INNOQUEST COHORT-1</a:t>
            </a:r>
          </a:p>
          <a:p>
            <a:pPr algn="ctr"/>
            <a:r>
              <a:rPr lang="en-US" sz="1050" dirty="0">
                <a:solidFill>
                  <a:schemeClr val="bg1"/>
                </a:solidFill>
              </a:rPr>
              <a:t>Instructor: </a:t>
            </a:r>
            <a:r>
              <a:rPr lang="en-US" sz="1050" dirty="0" smtClean="0">
                <a:solidFill>
                  <a:schemeClr val="bg1"/>
                </a:solidFill>
              </a:rPr>
              <a:t>Salma Asif</a:t>
            </a:r>
            <a:endParaRPr lang="en-US" sz="1050" dirty="0">
              <a:solidFill>
                <a:schemeClr val="bg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075180">
              <a:lnSpc>
                <a:spcPct val="100000"/>
              </a:lnSpc>
              <a:spcBef>
                <a:spcPts val="100"/>
              </a:spcBef>
            </a:pPr>
            <a:r>
              <a:rPr spc="-40" dirty="0"/>
              <a:t>Training</a:t>
            </a:r>
            <a:r>
              <a:rPr spc="-180" dirty="0"/>
              <a:t> </a:t>
            </a:r>
            <a:r>
              <a:rPr spc="-20" dirty="0"/>
              <a:t>Loop</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61</a:t>
            </a:fld>
            <a:endParaRPr spc="-25" dirty="0"/>
          </a:p>
        </p:txBody>
      </p:sp>
      <p:pic>
        <p:nvPicPr>
          <p:cNvPr id="3" name="object 3"/>
          <p:cNvPicPr/>
          <p:nvPr/>
        </p:nvPicPr>
        <p:blipFill>
          <a:blip r:embed="rId2" cstate="print"/>
          <a:stretch>
            <a:fillRect/>
          </a:stretch>
        </p:blipFill>
        <p:spPr>
          <a:xfrm>
            <a:off x="609600" y="783334"/>
            <a:ext cx="7391400" cy="6001512"/>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551623"/>
            <a:ext cx="7886700" cy="952568"/>
          </a:xfrm>
          <a:prstGeom prst="rect">
            <a:avLst/>
          </a:prstGeom>
        </p:spPr>
        <p:txBody>
          <a:bodyPr vert="horz" wrap="square" lIns="0" tIns="440436" rIns="0" bIns="0" rtlCol="0">
            <a:spAutoFit/>
          </a:bodyPr>
          <a:lstStyle/>
          <a:p>
            <a:pPr marL="1955164">
              <a:lnSpc>
                <a:spcPct val="100000"/>
              </a:lnSpc>
              <a:spcBef>
                <a:spcPts val="105"/>
              </a:spcBef>
            </a:pPr>
            <a:r>
              <a:rPr lang="en-US" spc="-10" dirty="0" smtClean="0"/>
              <a:t>References </a:t>
            </a:r>
            <a:endParaRPr spc="-10" dirty="0"/>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62</a:t>
            </a:fld>
            <a:endParaRPr spc="-25" dirty="0"/>
          </a:p>
        </p:txBody>
      </p:sp>
      <p:sp>
        <p:nvSpPr>
          <p:cNvPr id="5" name="Rectangle 4"/>
          <p:cNvSpPr/>
          <p:nvPr/>
        </p:nvSpPr>
        <p:spPr>
          <a:xfrm>
            <a:off x="457200" y="1828800"/>
            <a:ext cx="8534400" cy="1754326"/>
          </a:xfrm>
          <a:prstGeom prst="rect">
            <a:avLst/>
          </a:prstGeom>
        </p:spPr>
        <p:txBody>
          <a:bodyPr wrap="square">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Machine Learning with </a:t>
            </a:r>
            <a:r>
              <a:rPr lang="en-US" dirty="0" err="1" smtClean="0">
                <a:latin typeface="Times New Roman" panose="02020603050405020304" pitchFamily="18" charset="0"/>
                <a:cs typeface="Times New Roman" panose="02020603050405020304" pitchFamily="18" charset="0"/>
              </a:rPr>
              <a:t>PyTorch</a:t>
            </a:r>
            <a:r>
              <a:rPr lang="en-US" dirty="0" smtClean="0">
                <a:latin typeface="Times New Roman" panose="02020603050405020304" pitchFamily="18" charset="0"/>
                <a:cs typeface="Times New Roman" panose="02020603050405020304" pitchFamily="18" charset="0"/>
              </a:rPr>
              <a:t> and </a:t>
            </a:r>
            <a:r>
              <a:rPr lang="en-US" dirty="0" err="1" smtClean="0">
                <a:latin typeface="Times New Roman" panose="02020603050405020304" pitchFamily="18" charset="0"/>
                <a:cs typeface="Times New Roman" panose="02020603050405020304" pitchFamily="18" charset="0"/>
              </a:rPr>
              <a:t>Scikit</a:t>
            </a:r>
            <a:r>
              <a:rPr lang="en-US" dirty="0" smtClean="0">
                <a:latin typeface="Times New Roman" panose="02020603050405020304" pitchFamily="18" charset="0"/>
                <a:cs typeface="Times New Roman" panose="02020603050405020304" pitchFamily="18" charset="0"/>
              </a:rPr>
              <a:t>-Learn (Sebastian </a:t>
            </a:r>
            <a:r>
              <a:rPr lang="en-US" dirty="0" err="1" smtClean="0">
                <a:latin typeface="Times New Roman" panose="02020603050405020304" pitchFamily="18" charset="0"/>
                <a:cs typeface="Times New Roman" panose="02020603050405020304" pitchFamily="18" charset="0"/>
              </a:rPr>
              <a:t>Raschka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Yuxi</a:t>
            </a:r>
            <a:r>
              <a:rPr lang="en-US" dirty="0" smtClean="0">
                <a:latin typeface="Times New Roman" panose="02020603050405020304" pitchFamily="18" charset="0"/>
                <a:cs typeface="Times New Roman" panose="02020603050405020304" pitchFamily="18" charset="0"/>
              </a:rPr>
              <a:t> Liu, </a:t>
            </a:r>
            <a:r>
              <a:rPr lang="en-US" dirty="0" err="1" smtClean="0">
                <a:latin typeface="Times New Roman" panose="02020603050405020304" pitchFamily="18" charset="0"/>
                <a:cs typeface="Times New Roman" panose="02020603050405020304" pitchFamily="18" charset="0"/>
              </a:rPr>
              <a:t>Vahid</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Mirjalili</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Deep learning with Pytorch step by step A </a:t>
            </a:r>
            <a:r>
              <a:rPr lang="en-US" dirty="0" err="1" smtClean="0">
                <a:latin typeface="Times New Roman" panose="02020603050405020304" pitchFamily="18" charset="0"/>
                <a:cs typeface="Times New Roman" panose="02020603050405020304" pitchFamily="18" charset="0"/>
              </a:rPr>
              <a:t>begineer’s</a:t>
            </a:r>
            <a:r>
              <a:rPr lang="en-US" dirty="0" smtClean="0">
                <a:latin typeface="Times New Roman" panose="02020603050405020304" pitchFamily="18" charset="0"/>
                <a:cs typeface="Times New Roman" panose="02020603050405020304" pitchFamily="18" charset="0"/>
              </a:rPr>
              <a:t> guide (Daniel Voigt Godoy)</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hlinkClick r:id="rId2"/>
              </a:rPr>
              <a:t>https://www.analyticsvidhya.com/blog/2018/02/pytorch-tutorial/</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Patrick </a:t>
            </a:r>
            <a:r>
              <a:rPr lang="en-US" dirty="0" err="1" smtClean="0">
                <a:latin typeface="Times New Roman" panose="02020603050405020304" pitchFamily="18" charset="0"/>
                <a:cs typeface="Times New Roman" panose="02020603050405020304" pitchFamily="18" charset="0"/>
              </a:rPr>
              <a:t>Loeber</a:t>
            </a:r>
            <a:r>
              <a:rPr lang="en-US" dirty="0" smtClean="0">
                <a:latin typeface="Times New Roman" panose="02020603050405020304" pitchFamily="18" charset="0"/>
                <a:cs typeface="Times New Roman" panose="02020603050405020304" pitchFamily="18" charset="0"/>
              </a:rPr>
              <a:t> (Pytorch tutorial )</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Dr. </a:t>
            </a:r>
            <a:r>
              <a:rPr lang="en-US" dirty="0" err="1" smtClean="0">
                <a:latin typeface="Times New Roman" panose="02020603050405020304" pitchFamily="18" charset="0"/>
                <a:cs typeface="Times New Roman" panose="02020603050405020304" pitchFamily="18" charset="0"/>
              </a:rPr>
              <a:t>Adeel</a:t>
            </a:r>
            <a:r>
              <a:rPr lang="en-US" dirty="0" smtClean="0">
                <a:latin typeface="Times New Roman" panose="02020603050405020304" pitchFamily="18" charset="0"/>
                <a:cs typeface="Times New Roman" panose="02020603050405020304" pitchFamily="18" charset="0"/>
              </a:rPr>
              <a:t> Lectures</a:t>
            </a:r>
          </a:p>
        </p:txBody>
      </p:sp>
      <p:sp>
        <p:nvSpPr>
          <p:cNvPr id="6" name="TextBox 5"/>
          <p:cNvSpPr txBox="1"/>
          <p:nvPr/>
        </p:nvSpPr>
        <p:spPr>
          <a:xfrm>
            <a:off x="2033156" y="6418494"/>
            <a:ext cx="5265154" cy="415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050" dirty="0">
                <a:solidFill>
                  <a:schemeClr val="bg1"/>
                </a:solidFill>
              </a:rPr>
              <a:t>AI/ML Professional Training Program: INNOQUEST COHORT-1</a:t>
            </a:r>
          </a:p>
          <a:p>
            <a:pPr algn="ctr"/>
            <a:r>
              <a:rPr lang="en-US" sz="1050" dirty="0">
                <a:solidFill>
                  <a:schemeClr val="bg1"/>
                </a:solidFill>
              </a:rPr>
              <a:t>Instructor: </a:t>
            </a:r>
            <a:r>
              <a:rPr lang="en-US" sz="1050" dirty="0" smtClean="0">
                <a:solidFill>
                  <a:schemeClr val="bg1"/>
                </a:solidFill>
              </a:rPr>
              <a:t>Salma Asif</a:t>
            </a:r>
            <a:endParaRPr lang="en-US" sz="1050" dirty="0">
              <a:solidFill>
                <a:schemeClr val="bg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33600"/>
            <a:ext cx="7886700" cy="1325563"/>
          </a:xfrm>
        </p:spPr>
        <p:txBody>
          <a:bodyPr>
            <a:normAutofit/>
          </a:bodyPr>
          <a:lstStyle/>
          <a:p>
            <a:pPr algn="ctr"/>
            <a:r>
              <a:rPr lang="en-US" sz="5400" b="1" dirty="0" smtClean="0"/>
              <a:t>Thank You</a:t>
            </a:r>
            <a:endParaRPr lang="en-US" sz="5400" b="1" dirty="0"/>
          </a:p>
        </p:txBody>
      </p:sp>
    </p:spTree>
    <p:extLst>
      <p:ext uri="{BB962C8B-B14F-4D97-AF65-F5344CB8AC3E}">
        <p14:creationId xmlns:p14="http://schemas.microsoft.com/office/powerpoint/2010/main" val="2761026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1116" y="4408754"/>
            <a:ext cx="1960880" cy="635000"/>
          </a:xfrm>
          <a:prstGeom prst="rect">
            <a:avLst/>
          </a:prstGeom>
        </p:spPr>
        <p:txBody>
          <a:bodyPr vert="horz" wrap="square" lIns="0" tIns="12065" rIns="0" bIns="0" rtlCol="0">
            <a:spAutoFit/>
          </a:bodyPr>
          <a:lstStyle/>
          <a:p>
            <a:pPr marL="12700">
              <a:lnSpc>
                <a:spcPct val="100000"/>
              </a:lnSpc>
              <a:spcBef>
                <a:spcPts val="95"/>
              </a:spcBef>
            </a:pPr>
            <a:r>
              <a:rPr sz="4000" b="1" spc="-10" dirty="0">
                <a:latin typeface="Calibri"/>
                <a:cs typeface="Calibri"/>
              </a:rPr>
              <a:t>TENSORS</a:t>
            </a:r>
            <a:endParaRPr sz="4000" dirty="0">
              <a:latin typeface="Calibri"/>
              <a:cs typeface="Calibri"/>
            </a:endParaRPr>
          </a:p>
        </p:txBody>
      </p:sp>
      <p:sp>
        <p:nvSpPr>
          <p:cNvPr id="3" name="object 3"/>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7</a:t>
            </a:fld>
            <a:endParaRPr spc="-2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308734"/>
            <a:ext cx="7886700" cy="952568"/>
          </a:xfrm>
          <a:prstGeom prst="rect">
            <a:avLst/>
          </a:prstGeom>
        </p:spPr>
        <p:txBody>
          <a:bodyPr vert="horz" wrap="square" lIns="0" tIns="440436" rIns="0" bIns="0" rtlCol="0">
            <a:spAutoFit/>
          </a:bodyPr>
          <a:lstStyle/>
          <a:p>
            <a:pPr marL="3238500">
              <a:lnSpc>
                <a:spcPct val="100000"/>
              </a:lnSpc>
              <a:spcBef>
                <a:spcPts val="105"/>
              </a:spcBef>
            </a:pPr>
            <a:r>
              <a:rPr spc="-65" dirty="0" smtClean="0"/>
              <a:t>Tensor</a:t>
            </a:r>
            <a:r>
              <a:rPr lang="en-US" spc="-65" dirty="0" smtClean="0"/>
              <a:t>s</a:t>
            </a:r>
            <a:endParaRPr spc="-65" dirty="0"/>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8</a:t>
            </a:fld>
            <a:endParaRPr spc="-25" dirty="0"/>
          </a:p>
        </p:txBody>
      </p:sp>
      <p:sp>
        <p:nvSpPr>
          <p:cNvPr id="3" name="object 3"/>
          <p:cNvSpPr txBox="1"/>
          <p:nvPr/>
        </p:nvSpPr>
        <p:spPr>
          <a:xfrm>
            <a:off x="533400" y="1447800"/>
            <a:ext cx="7868157" cy="2926441"/>
          </a:xfrm>
          <a:prstGeom prst="rect">
            <a:avLst/>
          </a:prstGeom>
        </p:spPr>
        <p:txBody>
          <a:bodyPr vert="horz" wrap="square" lIns="0" tIns="58419" rIns="0" bIns="0" rtlCol="0">
            <a:spAutoFit/>
          </a:bodyPr>
          <a:lstStyle/>
          <a:p>
            <a:pPr marL="354965" indent="-342265" algn="just">
              <a:lnSpc>
                <a:spcPct val="100000"/>
              </a:lnSpc>
              <a:spcBef>
                <a:spcPts val="459"/>
              </a:spcBef>
              <a:buFont typeface="Arial MT"/>
              <a:buChar char="•"/>
              <a:tabLst>
                <a:tab pos="354965" algn="l"/>
              </a:tabLst>
            </a:pPr>
            <a:r>
              <a:rPr lang="en-US" sz="2800" dirty="0" smtClean="0">
                <a:latin typeface="+mn-lt"/>
                <a:ea typeface="Tahoma" panose="020B0604030504040204" pitchFamily="34" charset="0"/>
                <a:cs typeface="Times New Roman" panose="02020603050405020304" pitchFamily="18" charset="0"/>
              </a:rPr>
              <a:t>Multi-dimensional array</a:t>
            </a:r>
          </a:p>
          <a:p>
            <a:pPr marL="354965" indent="-342265" algn="just">
              <a:lnSpc>
                <a:spcPct val="100000"/>
              </a:lnSpc>
              <a:spcBef>
                <a:spcPts val="459"/>
              </a:spcBef>
              <a:buFont typeface="Arial MT"/>
              <a:buChar char="•"/>
              <a:tabLst>
                <a:tab pos="354965" algn="l"/>
              </a:tabLst>
            </a:pPr>
            <a:r>
              <a:rPr lang="en-US" sz="2800" dirty="0" smtClean="0">
                <a:latin typeface="+mn-lt"/>
                <a:ea typeface="Tahoma" panose="020B0604030504040204" pitchFamily="34" charset="0"/>
                <a:cs typeface="Times New Roman" panose="02020603050405020304" pitchFamily="18" charset="0"/>
              </a:rPr>
              <a:t>Tensors in </a:t>
            </a:r>
            <a:r>
              <a:rPr lang="en-US" sz="2800" dirty="0" err="1" smtClean="0">
                <a:latin typeface="+mn-lt"/>
                <a:ea typeface="Tahoma" panose="020B0604030504040204" pitchFamily="34" charset="0"/>
                <a:cs typeface="Times New Roman" panose="02020603050405020304" pitchFamily="18" charset="0"/>
              </a:rPr>
              <a:t>PyTorch</a:t>
            </a:r>
            <a:r>
              <a:rPr lang="en-US" sz="2800" dirty="0" smtClean="0">
                <a:latin typeface="+mn-lt"/>
                <a:ea typeface="Tahoma" panose="020B0604030504040204" pitchFamily="34" charset="0"/>
                <a:cs typeface="Times New Roman" panose="02020603050405020304" pitchFamily="18" charset="0"/>
              </a:rPr>
              <a:t> are similar to </a:t>
            </a:r>
            <a:r>
              <a:rPr lang="en-US" sz="2800" dirty="0" err="1" smtClean="0">
                <a:latin typeface="+mn-lt"/>
                <a:ea typeface="Tahoma" panose="020B0604030504040204" pitchFamily="34" charset="0"/>
                <a:cs typeface="Times New Roman" panose="02020603050405020304" pitchFamily="18" charset="0"/>
              </a:rPr>
              <a:t>NumPy’s</a:t>
            </a:r>
            <a:r>
              <a:rPr lang="en-US" sz="2800" dirty="0" smtClean="0">
                <a:latin typeface="+mn-lt"/>
                <a:ea typeface="Tahoma" panose="020B0604030504040204" pitchFamily="34" charset="0"/>
                <a:cs typeface="Times New Roman" panose="02020603050405020304" pitchFamily="18" charset="0"/>
              </a:rPr>
              <a:t> arrays, </a:t>
            </a:r>
            <a:endParaRPr lang="en-US" sz="2800" dirty="0">
              <a:latin typeface="+mn-lt"/>
              <a:ea typeface="Tahoma" panose="020B0604030504040204" pitchFamily="34" charset="0"/>
              <a:cs typeface="Times New Roman" panose="02020603050405020304" pitchFamily="18" charset="0"/>
            </a:endParaRPr>
          </a:p>
          <a:p>
            <a:pPr marL="354965" indent="-342265">
              <a:lnSpc>
                <a:spcPct val="100000"/>
              </a:lnSpc>
              <a:spcBef>
                <a:spcPts val="459"/>
              </a:spcBef>
              <a:buFont typeface="Arial MT"/>
              <a:buChar char="•"/>
              <a:tabLst>
                <a:tab pos="354965" algn="l"/>
              </a:tabLst>
            </a:pPr>
            <a:r>
              <a:rPr sz="2800" dirty="0" smtClean="0">
                <a:latin typeface="+mn-lt"/>
                <a:cs typeface="Calibri"/>
              </a:rPr>
              <a:t>Scalar</a:t>
            </a:r>
            <a:r>
              <a:rPr sz="2800" spc="-90" dirty="0" smtClean="0">
                <a:latin typeface="+mn-lt"/>
                <a:cs typeface="Calibri"/>
              </a:rPr>
              <a:t> </a:t>
            </a:r>
            <a:r>
              <a:rPr sz="2800" dirty="0">
                <a:latin typeface="+mn-lt"/>
                <a:cs typeface="Calibri"/>
              </a:rPr>
              <a:t>(a</a:t>
            </a:r>
            <a:r>
              <a:rPr sz="2800" spc="-60" dirty="0">
                <a:latin typeface="+mn-lt"/>
                <a:cs typeface="Calibri"/>
              </a:rPr>
              <a:t> </a:t>
            </a:r>
            <a:r>
              <a:rPr sz="2800" dirty="0">
                <a:latin typeface="+mn-lt"/>
                <a:cs typeface="Calibri"/>
              </a:rPr>
              <a:t>single</a:t>
            </a:r>
            <a:r>
              <a:rPr sz="2800" spc="-60" dirty="0">
                <a:latin typeface="+mn-lt"/>
                <a:cs typeface="Calibri"/>
              </a:rPr>
              <a:t> </a:t>
            </a:r>
            <a:r>
              <a:rPr sz="2800" dirty="0">
                <a:latin typeface="+mn-lt"/>
                <a:cs typeface="Calibri"/>
              </a:rPr>
              <a:t>number)</a:t>
            </a:r>
            <a:r>
              <a:rPr sz="2800" spc="-50" dirty="0">
                <a:latin typeface="+mn-lt"/>
                <a:cs typeface="Calibri"/>
              </a:rPr>
              <a:t> </a:t>
            </a:r>
            <a:r>
              <a:rPr sz="2800" dirty="0">
                <a:latin typeface="+mn-lt"/>
                <a:cs typeface="Calibri"/>
              </a:rPr>
              <a:t>has</a:t>
            </a:r>
            <a:r>
              <a:rPr sz="2800" spc="-65" dirty="0">
                <a:latin typeface="+mn-lt"/>
                <a:cs typeface="Calibri"/>
              </a:rPr>
              <a:t> </a:t>
            </a:r>
            <a:r>
              <a:rPr sz="2800" dirty="0">
                <a:latin typeface="+mn-lt"/>
                <a:cs typeface="Calibri"/>
              </a:rPr>
              <a:t>zero</a:t>
            </a:r>
            <a:r>
              <a:rPr sz="2800" spc="-60" dirty="0">
                <a:latin typeface="+mn-lt"/>
                <a:cs typeface="Calibri"/>
              </a:rPr>
              <a:t> </a:t>
            </a:r>
            <a:r>
              <a:rPr sz="2800" spc="-10" dirty="0">
                <a:latin typeface="+mn-lt"/>
                <a:cs typeface="Calibri"/>
              </a:rPr>
              <a:t>dimensions</a:t>
            </a:r>
            <a:endParaRPr sz="2800" dirty="0">
              <a:latin typeface="+mn-lt"/>
              <a:cs typeface="Calibri"/>
            </a:endParaRPr>
          </a:p>
          <a:p>
            <a:pPr marL="354965" indent="-342265">
              <a:lnSpc>
                <a:spcPct val="100000"/>
              </a:lnSpc>
              <a:spcBef>
                <a:spcPts val="360"/>
              </a:spcBef>
              <a:buFont typeface="Arial MT"/>
              <a:buChar char="•"/>
              <a:tabLst>
                <a:tab pos="354965" algn="l"/>
              </a:tabLst>
            </a:pPr>
            <a:r>
              <a:rPr sz="2800" spc="-20" dirty="0">
                <a:latin typeface="+mn-lt"/>
                <a:cs typeface="Calibri"/>
              </a:rPr>
              <a:t>Vector</a:t>
            </a:r>
            <a:r>
              <a:rPr sz="2800" spc="-80" dirty="0">
                <a:latin typeface="+mn-lt"/>
                <a:cs typeface="Calibri"/>
              </a:rPr>
              <a:t> </a:t>
            </a:r>
            <a:r>
              <a:rPr sz="2800" dirty="0">
                <a:latin typeface="+mn-lt"/>
                <a:cs typeface="Calibri"/>
              </a:rPr>
              <a:t>has</a:t>
            </a:r>
            <a:r>
              <a:rPr sz="2800" spc="-35" dirty="0">
                <a:latin typeface="+mn-lt"/>
                <a:cs typeface="Calibri"/>
              </a:rPr>
              <a:t> </a:t>
            </a:r>
            <a:r>
              <a:rPr sz="2800" dirty="0">
                <a:latin typeface="+mn-lt"/>
                <a:cs typeface="Calibri"/>
              </a:rPr>
              <a:t>one</a:t>
            </a:r>
            <a:r>
              <a:rPr sz="2800" spc="-55" dirty="0">
                <a:latin typeface="+mn-lt"/>
                <a:cs typeface="Calibri"/>
              </a:rPr>
              <a:t> </a:t>
            </a:r>
            <a:r>
              <a:rPr sz="2800" spc="-10" dirty="0">
                <a:latin typeface="+mn-lt"/>
                <a:cs typeface="Calibri"/>
              </a:rPr>
              <a:t>dimension</a:t>
            </a:r>
            <a:endParaRPr sz="2800" dirty="0">
              <a:latin typeface="+mn-lt"/>
              <a:cs typeface="Calibri"/>
            </a:endParaRPr>
          </a:p>
          <a:p>
            <a:pPr marL="354965" indent="-342265">
              <a:lnSpc>
                <a:spcPct val="100000"/>
              </a:lnSpc>
              <a:spcBef>
                <a:spcPts val="359"/>
              </a:spcBef>
              <a:buFont typeface="Arial MT"/>
              <a:buChar char="•"/>
              <a:tabLst>
                <a:tab pos="354965" algn="l"/>
              </a:tabLst>
            </a:pPr>
            <a:r>
              <a:rPr sz="2800" dirty="0">
                <a:latin typeface="+mn-lt"/>
                <a:cs typeface="Calibri"/>
              </a:rPr>
              <a:t>Matrix</a:t>
            </a:r>
            <a:r>
              <a:rPr sz="2800" spc="-55" dirty="0">
                <a:latin typeface="+mn-lt"/>
                <a:cs typeface="Calibri"/>
              </a:rPr>
              <a:t> </a:t>
            </a:r>
            <a:r>
              <a:rPr sz="2800" dirty="0">
                <a:latin typeface="+mn-lt"/>
                <a:cs typeface="Calibri"/>
              </a:rPr>
              <a:t>has</a:t>
            </a:r>
            <a:r>
              <a:rPr sz="2800" spc="-30" dirty="0">
                <a:latin typeface="+mn-lt"/>
                <a:cs typeface="Calibri"/>
              </a:rPr>
              <a:t> </a:t>
            </a:r>
            <a:r>
              <a:rPr sz="2800" dirty="0">
                <a:latin typeface="+mn-lt"/>
                <a:cs typeface="Calibri"/>
              </a:rPr>
              <a:t>two</a:t>
            </a:r>
            <a:r>
              <a:rPr sz="2800" spc="-40" dirty="0">
                <a:latin typeface="+mn-lt"/>
                <a:cs typeface="Calibri"/>
              </a:rPr>
              <a:t> </a:t>
            </a:r>
            <a:r>
              <a:rPr sz="2800" spc="-10" dirty="0">
                <a:latin typeface="+mn-lt"/>
                <a:cs typeface="Calibri"/>
              </a:rPr>
              <a:t>dimensions</a:t>
            </a:r>
            <a:endParaRPr sz="2800" dirty="0">
              <a:latin typeface="+mn-lt"/>
              <a:cs typeface="Calibri"/>
            </a:endParaRPr>
          </a:p>
          <a:p>
            <a:pPr marL="354965" indent="-342265">
              <a:lnSpc>
                <a:spcPct val="100000"/>
              </a:lnSpc>
              <a:spcBef>
                <a:spcPts val="360"/>
              </a:spcBef>
              <a:buFont typeface="Arial MT"/>
              <a:buChar char="•"/>
              <a:tabLst>
                <a:tab pos="354965" algn="l"/>
              </a:tabLst>
            </a:pPr>
            <a:r>
              <a:rPr sz="2800" b="1" spc="-35" dirty="0">
                <a:solidFill>
                  <a:schemeClr val="tx1"/>
                </a:solidFill>
                <a:latin typeface="+mn-lt"/>
                <a:cs typeface="Calibri"/>
              </a:rPr>
              <a:t>Tensor</a:t>
            </a:r>
            <a:r>
              <a:rPr sz="2800" b="1" spc="-65" dirty="0">
                <a:solidFill>
                  <a:schemeClr val="tx1"/>
                </a:solidFill>
                <a:latin typeface="+mn-lt"/>
                <a:cs typeface="Calibri"/>
              </a:rPr>
              <a:t> </a:t>
            </a:r>
            <a:r>
              <a:rPr sz="2800" b="1" dirty="0">
                <a:solidFill>
                  <a:schemeClr val="tx1"/>
                </a:solidFill>
                <a:latin typeface="+mn-lt"/>
                <a:cs typeface="Calibri"/>
              </a:rPr>
              <a:t>has</a:t>
            </a:r>
            <a:r>
              <a:rPr sz="2800" b="1" spc="-55" dirty="0">
                <a:solidFill>
                  <a:schemeClr val="tx1"/>
                </a:solidFill>
                <a:latin typeface="+mn-lt"/>
                <a:cs typeface="Calibri"/>
              </a:rPr>
              <a:t> </a:t>
            </a:r>
            <a:r>
              <a:rPr sz="2800" b="1" dirty="0">
                <a:solidFill>
                  <a:schemeClr val="tx1"/>
                </a:solidFill>
                <a:latin typeface="+mn-lt"/>
                <a:cs typeface="Calibri"/>
              </a:rPr>
              <a:t>three</a:t>
            </a:r>
            <a:r>
              <a:rPr sz="2800" b="1" spc="-50" dirty="0">
                <a:solidFill>
                  <a:schemeClr val="tx1"/>
                </a:solidFill>
                <a:latin typeface="+mn-lt"/>
                <a:cs typeface="Calibri"/>
              </a:rPr>
              <a:t> </a:t>
            </a:r>
            <a:r>
              <a:rPr sz="2800" b="1" dirty="0">
                <a:solidFill>
                  <a:schemeClr val="tx1"/>
                </a:solidFill>
                <a:latin typeface="+mn-lt"/>
                <a:cs typeface="Calibri"/>
              </a:rPr>
              <a:t>or</a:t>
            </a:r>
            <a:r>
              <a:rPr sz="2800" b="1" spc="-60" dirty="0">
                <a:solidFill>
                  <a:schemeClr val="tx1"/>
                </a:solidFill>
                <a:latin typeface="+mn-lt"/>
                <a:cs typeface="Calibri"/>
              </a:rPr>
              <a:t> </a:t>
            </a:r>
            <a:r>
              <a:rPr sz="2800" b="1" dirty="0">
                <a:solidFill>
                  <a:schemeClr val="tx1"/>
                </a:solidFill>
                <a:latin typeface="+mn-lt"/>
                <a:cs typeface="Calibri"/>
              </a:rPr>
              <a:t>more</a:t>
            </a:r>
            <a:r>
              <a:rPr sz="2800" b="1" spc="-65" dirty="0">
                <a:solidFill>
                  <a:schemeClr val="tx1"/>
                </a:solidFill>
                <a:latin typeface="+mn-lt"/>
                <a:cs typeface="Calibri"/>
              </a:rPr>
              <a:t> </a:t>
            </a:r>
            <a:r>
              <a:rPr sz="2800" b="1" spc="-10" dirty="0" smtClean="0">
                <a:solidFill>
                  <a:schemeClr val="tx1"/>
                </a:solidFill>
                <a:latin typeface="+mn-lt"/>
                <a:cs typeface="Calibri"/>
              </a:rPr>
              <a:t>dimensions</a:t>
            </a:r>
            <a:endParaRPr sz="2800" dirty="0">
              <a:solidFill>
                <a:schemeClr val="tx1"/>
              </a:solidFill>
              <a:latin typeface="+mn-lt"/>
              <a:cs typeface="Calibri"/>
            </a:endParaRPr>
          </a:p>
        </p:txBody>
      </p:sp>
      <p:sp>
        <p:nvSpPr>
          <p:cNvPr id="5" name="TextBox 4"/>
          <p:cNvSpPr txBox="1"/>
          <p:nvPr/>
        </p:nvSpPr>
        <p:spPr>
          <a:xfrm>
            <a:off x="2033156" y="6418494"/>
            <a:ext cx="5265154" cy="415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050" dirty="0">
                <a:solidFill>
                  <a:schemeClr val="bg1"/>
                </a:solidFill>
              </a:rPr>
              <a:t>AI/ML Professional Training Program: INNOQUEST COHORT-1</a:t>
            </a:r>
          </a:p>
          <a:p>
            <a:pPr algn="ctr"/>
            <a:r>
              <a:rPr lang="en-US" sz="1050" dirty="0">
                <a:solidFill>
                  <a:schemeClr val="bg1"/>
                </a:solidFill>
              </a:rPr>
              <a:t>Instructor: </a:t>
            </a:r>
            <a:r>
              <a:rPr lang="en-US" sz="1050" dirty="0" smtClean="0">
                <a:solidFill>
                  <a:schemeClr val="bg1"/>
                </a:solidFill>
              </a:rPr>
              <a:t>Salma Asif</a:t>
            </a:r>
            <a:endParaRPr lang="en-US" sz="1050"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551623"/>
            <a:ext cx="7886700" cy="952568"/>
          </a:xfrm>
          <a:prstGeom prst="rect">
            <a:avLst/>
          </a:prstGeom>
        </p:spPr>
        <p:txBody>
          <a:bodyPr vert="horz" wrap="square" lIns="0" tIns="440436" rIns="0" bIns="0" rtlCol="0">
            <a:spAutoFit/>
          </a:bodyPr>
          <a:lstStyle/>
          <a:p>
            <a:pPr marL="3238500">
              <a:lnSpc>
                <a:spcPct val="100000"/>
              </a:lnSpc>
              <a:spcBef>
                <a:spcPts val="105"/>
              </a:spcBef>
            </a:pPr>
            <a:r>
              <a:rPr spc="-65" dirty="0" smtClean="0"/>
              <a:t>Tensor</a:t>
            </a:r>
            <a:r>
              <a:rPr lang="en-US" spc="-65" dirty="0" smtClean="0"/>
              <a:t>s</a:t>
            </a:r>
            <a:endParaRPr spc="-65" dirty="0"/>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9</a:t>
            </a:fld>
            <a:endParaRPr spc="-25" dirty="0"/>
          </a:p>
        </p:txBody>
      </p:sp>
      <p:pic>
        <p:nvPicPr>
          <p:cNvPr id="10" name="Picture 9"/>
          <p:cNvPicPr>
            <a:picLocks noChangeAspect="1"/>
          </p:cNvPicPr>
          <p:nvPr/>
        </p:nvPicPr>
        <p:blipFill>
          <a:blip r:embed="rId2"/>
          <a:stretch>
            <a:fillRect/>
          </a:stretch>
        </p:blipFill>
        <p:spPr>
          <a:xfrm>
            <a:off x="1524000" y="1676399"/>
            <a:ext cx="6324600" cy="3895701"/>
          </a:xfrm>
          <a:prstGeom prst="rect">
            <a:avLst/>
          </a:prstGeom>
        </p:spPr>
      </p:pic>
      <p:sp>
        <p:nvSpPr>
          <p:cNvPr id="11" name="object 2"/>
          <p:cNvSpPr txBox="1">
            <a:spLocks/>
          </p:cNvSpPr>
          <p:nvPr/>
        </p:nvSpPr>
        <p:spPr>
          <a:xfrm>
            <a:off x="1752600" y="5613956"/>
            <a:ext cx="6096000" cy="319959"/>
          </a:xfrm>
          <a:prstGeom prst="rect">
            <a:avLst/>
          </a:prstGeom>
        </p:spPr>
        <p:txBody>
          <a:bodyPr vert="horz" wrap="square" lIns="0" tIns="12065" rIns="0" bIns="0" rtlCol="0">
            <a:spAutoFit/>
          </a:bodyPr>
          <a:lstStyle>
            <a:lvl1pPr>
              <a:defRPr sz="4400" b="0" i="0">
                <a:solidFill>
                  <a:schemeClr val="tx1"/>
                </a:solidFill>
                <a:latin typeface="Calibri"/>
                <a:ea typeface="+mj-ea"/>
                <a:cs typeface="Calibri"/>
              </a:defRPr>
            </a:lvl1pPr>
          </a:lstStyle>
          <a:p>
            <a:pPr marL="12700">
              <a:spcBef>
                <a:spcPts val="95"/>
              </a:spcBef>
            </a:pPr>
            <a:r>
              <a:rPr lang="en-US" sz="2000" spc="-10" dirty="0" smtClean="0">
                <a:latin typeface="Times New Roman" panose="02020603050405020304" pitchFamily="18" charset="0"/>
                <a:cs typeface="Times New Roman" panose="02020603050405020304" pitchFamily="18" charset="0"/>
              </a:rPr>
              <a:t>Different types of tensors in Pytorch</a:t>
            </a:r>
            <a:endParaRPr lang="en-US"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033156" y="6418494"/>
            <a:ext cx="5265154" cy="415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050" dirty="0">
                <a:solidFill>
                  <a:schemeClr val="bg1"/>
                </a:solidFill>
              </a:rPr>
              <a:t>AI/ML Professional Training Program: INNOQUEST COHORT-1</a:t>
            </a:r>
          </a:p>
          <a:p>
            <a:pPr algn="ctr"/>
            <a:r>
              <a:rPr lang="en-US" sz="1050" dirty="0">
                <a:solidFill>
                  <a:schemeClr val="bg1"/>
                </a:solidFill>
              </a:rPr>
              <a:t>Instructor: </a:t>
            </a:r>
            <a:r>
              <a:rPr lang="en-US" sz="1050" dirty="0" smtClean="0">
                <a:solidFill>
                  <a:schemeClr val="bg1"/>
                </a:solidFill>
              </a:rPr>
              <a:t>Salma Asif</a:t>
            </a:r>
            <a:endParaRPr lang="en-US" sz="1050" dirty="0">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8277</TotalTime>
  <Words>2651</Words>
  <Application>Microsoft Office PowerPoint</Application>
  <PresentationFormat>On-screen Show (4:3)</PresentationFormat>
  <Paragraphs>398</Paragraphs>
  <Slides>63</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63</vt:i4>
      </vt:variant>
    </vt:vector>
  </HeadingPairs>
  <TitlesOfParts>
    <vt:vector size="71" baseType="lpstr">
      <vt:lpstr>Arial</vt:lpstr>
      <vt:lpstr>Arial MT</vt:lpstr>
      <vt:lpstr>Calibri</vt:lpstr>
      <vt:lpstr>Calibri Light</vt:lpstr>
      <vt:lpstr>Cambria Math</vt:lpstr>
      <vt:lpstr>Tahoma</vt:lpstr>
      <vt:lpstr>Times New Roman</vt:lpstr>
      <vt:lpstr>Office Theme</vt:lpstr>
      <vt:lpstr>AI/ML Professional Training Program:  INNOQUEST Cohort-1</vt:lpstr>
      <vt:lpstr>Contents</vt:lpstr>
      <vt:lpstr>PowerPoint Presentation</vt:lpstr>
      <vt:lpstr>Installing in Anaconda Environment</vt:lpstr>
      <vt:lpstr>PowerPoint Presentation</vt:lpstr>
      <vt:lpstr>PowerPoint Presentation</vt:lpstr>
      <vt:lpstr>TENSORS</vt:lpstr>
      <vt:lpstr>Tensors</vt:lpstr>
      <vt:lpstr>Tensors</vt:lpstr>
      <vt:lpstr>Creating Tensors</vt:lpstr>
      <vt:lpstr>Creating Tensors</vt:lpstr>
      <vt:lpstr>Getting Shape of Tensor</vt:lpstr>
      <vt:lpstr>Reshaping a Tensor</vt:lpstr>
      <vt:lpstr>Copying a Tensor</vt:lpstr>
      <vt:lpstr>Copying a Tensor</vt:lpstr>
      <vt:lpstr>Numpy to PyTorch</vt:lpstr>
      <vt:lpstr>PyTorch to Numpy</vt:lpstr>
      <vt:lpstr>GPU Tensors</vt:lpstr>
      <vt:lpstr>GPU Tensors</vt:lpstr>
      <vt:lpstr>GPU Tensors</vt:lpstr>
      <vt:lpstr>Putting it all together</vt:lpstr>
      <vt:lpstr>GPU Tensors to Numpy</vt:lpstr>
      <vt:lpstr>Mathematical operations</vt:lpstr>
      <vt:lpstr>Slicing, Stack, and Concatenate Tensors</vt:lpstr>
      <vt:lpstr>Creating Parameters</vt:lpstr>
      <vt:lpstr>Creating Parameters </vt:lpstr>
      <vt:lpstr>DYNAMIC COMPUTATION GRAPH</vt:lpstr>
      <vt:lpstr>Computation Graph (Chain Rule)</vt:lpstr>
      <vt:lpstr>Example</vt:lpstr>
      <vt:lpstr>Computation Graph (Chain Rule)</vt:lpstr>
      <vt:lpstr>Computation Graph (Chain Rule)</vt:lpstr>
      <vt:lpstr>PyTorch Computation Graph</vt:lpstr>
      <vt:lpstr>PyTorch Computation Graph</vt:lpstr>
      <vt:lpstr>AUTOGRAD</vt:lpstr>
      <vt:lpstr>Autograd</vt:lpstr>
      <vt:lpstr>Autograd in Action</vt:lpstr>
      <vt:lpstr>Autograd in Action</vt:lpstr>
      <vt:lpstr>grad</vt:lpstr>
      <vt:lpstr>Gradient Accumulation</vt:lpstr>
      <vt:lpstr>Zeroing Accumulation</vt:lpstr>
      <vt:lpstr>OPTIMIZERS</vt:lpstr>
      <vt:lpstr>Optimizer</vt:lpstr>
      <vt:lpstr>Optimizer</vt:lpstr>
      <vt:lpstr>Optimizer (step / zero_grad)</vt:lpstr>
      <vt:lpstr>LOSS FUNCTIONS IN PYTORCH</vt:lpstr>
      <vt:lpstr>Loss functions in PyTorch</vt:lpstr>
      <vt:lpstr>Loss functions in PyTorch</vt:lpstr>
      <vt:lpstr>PYTORCH MODEL</vt:lpstr>
      <vt:lpstr>Model Class</vt:lpstr>
      <vt:lpstr>Model Class Parts</vt:lpstr>
      <vt:lpstr>Model Class Parts</vt:lpstr>
      <vt:lpstr>Our Regression Model</vt:lpstr>
      <vt:lpstr>Model Parameters</vt:lpstr>
      <vt:lpstr>Model state_dict</vt:lpstr>
      <vt:lpstr>Model Device</vt:lpstr>
      <vt:lpstr>A SIMPLE REGRESSION PROBLEM (PYTORCH IMPLEMENTATION)</vt:lpstr>
      <vt:lpstr>Imports, Device, Seed</vt:lpstr>
      <vt:lpstr>Model Class</vt:lpstr>
      <vt:lpstr>Model, optimizer and loss initialization</vt:lpstr>
      <vt:lpstr>Data Preparation</vt:lpstr>
      <vt:lpstr>Training Loop</vt:lpstr>
      <vt:lpstr>References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Geometric Transformations</dc:title>
  <dc:creator>mubashra</dc:creator>
  <cp:lastModifiedBy>Salma Asif</cp:lastModifiedBy>
  <cp:revision>43</cp:revision>
  <dcterms:created xsi:type="dcterms:W3CDTF">2024-12-26T04:14:50Z</dcterms:created>
  <dcterms:modified xsi:type="dcterms:W3CDTF">2025-01-01T10:43:41Z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2023-02-24T00:00:00Z</vt:filetime>
  </property>
  <property fmtid="{D5CDD505-2E9C-101B-9397-08002B2CF9AE}" pid="3" name="Creator">
    <vt:lpwstr>Microsoft® PowerPoint® 2016</vt:lpwstr>
  </property>
  <property fmtid="{D5CDD505-2E9C-101B-9397-08002B2CF9AE}" pid="4" name="LastSaved">
    <vt:filetime>2024-12-26T00:00:00Z</vt:filetime>
  </property>
  <property fmtid="{D5CDD505-2E9C-101B-9397-08002B2CF9AE}" pid="5" name="Producer">
    <vt:lpwstr>Microsoft® PowerPoint® 2016</vt:lpwstr>
  </property>
</Properties>
</file>