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ce#Sample_varianc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635" y="2776312"/>
            <a:ext cx="2063988" cy="635000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4800" b="1" spc="-22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850" b="1" spc="-223" dirty="0">
                <a:solidFill>
                  <a:srgbClr val="FFFFFF"/>
                </a:solidFill>
                <a:latin typeface="Times New Roman"/>
                <a:cs typeface="Times New Roman"/>
              </a:rPr>
              <a:t>OURSE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6201" y="2776312"/>
            <a:ext cx="1836519" cy="635000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3850" b="1" spc="-172" dirty="0">
                <a:solidFill>
                  <a:srgbClr val="FFFFFF"/>
                </a:solidFill>
                <a:latin typeface="Times New Roman"/>
                <a:cs typeface="Times New Roman"/>
              </a:rPr>
              <a:t>NOTES</a:t>
            </a:r>
            <a:r>
              <a:rPr sz="4800" b="1" spc="-172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2912" y="2776312"/>
            <a:ext cx="3203361" cy="635000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4800" b="1" spc="-23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850" b="1" spc="-231" dirty="0">
                <a:solidFill>
                  <a:srgbClr val="FFFFFF"/>
                </a:solidFill>
                <a:latin typeface="Times New Roman"/>
                <a:cs typeface="Times New Roman"/>
              </a:rPr>
              <a:t>ESCRIPTIVE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00981" y="3606746"/>
            <a:ext cx="2665105" cy="513080"/>
          </a:xfrm>
          <a:prstGeom prst="rect">
            <a:avLst/>
          </a:prstGeom>
        </p:spPr>
        <p:txBody>
          <a:bodyPr wrap="square" lIns="0" tIns="25654" rIns="0" bIns="0" rtlCol="0">
            <a:noAutofit/>
          </a:bodyPr>
          <a:lstStyle/>
          <a:p>
            <a:pPr marL="12700">
              <a:lnSpc>
                <a:spcPts val="4040"/>
              </a:lnSpc>
            </a:pPr>
            <a:r>
              <a:rPr sz="3850" b="1" spc="-262" dirty="0">
                <a:solidFill>
                  <a:srgbClr val="FFFFFF"/>
                </a:solidFill>
                <a:latin typeface="Times New Roman"/>
                <a:cs typeface="Times New Roman"/>
              </a:rPr>
              <a:t>STATISTICS</a:t>
            </a:r>
            <a:endParaRPr sz="3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object 587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85" name="object 585"/>
          <p:cNvSpPr/>
          <p:nvPr/>
        </p:nvSpPr>
        <p:spPr>
          <a:xfrm>
            <a:off x="5135880" y="2663952"/>
            <a:ext cx="286512" cy="28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864108" y="5960364"/>
            <a:ext cx="3721607" cy="0"/>
          </a:xfrm>
          <a:custGeom>
            <a:avLst/>
            <a:gdLst/>
            <a:ahLst/>
            <a:cxnLst/>
            <a:rect l="l" t="t" r="r" b="b"/>
            <a:pathLst>
              <a:path w="3721607">
                <a:moveTo>
                  <a:pt x="0" y="0"/>
                </a:moveTo>
                <a:lnTo>
                  <a:pt x="37216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64108" y="5728716"/>
            <a:ext cx="3721607" cy="0"/>
          </a:xfrm>
          <a:custGeom>
            <a:avLst/>
            <a:gdLst/>
            <a:ahLst/>
            <a:cxnLst/>
            <a:rect l="l" t="t" r="r" b="b"/>
            <a:pathLst>
              <a:path w="3721607">
                <a:moveTo>
                  <a:pt x="0" y="0"/>
                </a:moveTo>
                <a:lnTo>
                  <a:pt x="37216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64108" y="5497068"/>
            <a:ext cx="3721607" cy="0"/>
          </a:xfrm>
          <a:custGeom>
            <a:avLst/>
            <a:gdLst/>
            <a:ahLst/>
            <a:cxnLst/>
            <a:rect l="l" t="t" r="r" b="b"/>
            <a:pathLst>
              <a:path w="3721607">
                <a:moveTo>
                  <a:pt x="0" y="0"/>
                </a:moveTo>
                <a:lnTo>
                  <a:pt x="37216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64108" y="5265420"/>
            <a:ext cx="3721607" cy="0"/>
          </a:xfrm>
          <a:custGeom>
            <a:avLst/>
            <a:gdLst/>
            <a:ahLst/>
            <a:cxnLst/>
            <a:rect l="l" t="t" r="r" b="b"/>
            <a:pathLst>
              <a:path w="3721607">
                <a:moveTo>
                  <a:pt x="0" y="0"/>
                </a:moveTo>
                <a:lnTo>
                  <a:pt x="37216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64108" y="5033772"/>
            <a:ext cx="3721607" cy="0"/>
          </a:xfrm>
          <a:custGeom>
            <a:avLst/>
            <a:gdLst/>
            <a:ahLst/>
            <a:cxnLst/>
            <a:rect l="l" t="t" r="r" b="b"/>
            <a:pathLst>
              <a:path w="3721607">
                <a:moveTo>
                  <a:pt x="0" y="0"/>
                </a:moveTo>
                <a:lnTo>
                  <a:pt x="37216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64108" y="4802124"/>
            <a:ext cx="3721607" cy="0"/>
          </a:xfrm>
          <a:custGeom>
            <a:avLst/>
            <a:gdLst/>
            <a:ahLst/>
            <a:cxnLst/>
            <a:rect l="l" t="t" r="r" b="b"/>
            <a:pathLst>
              <a:path w="3721607">
                <a:moveTo>
                  <a:pt x="0" y="0"/>
                </a:moveTo>
                <a:lnTo>
                  <a:pt x="37216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64108" y="4570476"/>
            <a:ext cx="3721607" cy="0"/>
          </a:xfrm>
          <a:custGeom>
            <a:avLst/>
            <a:gdLst/>
            <a:ahLst/>
            <a:cxnLst/>
            <a:rect l="l" t="t" r="r" b="b"/>
            <a:pathLst>
              <a:path w="3721607">
                <a:moveTo>
                  <a:pt x="0" y="0"/>
                </a:moveTo>
                <a:lnTo>
                  <a:pt x="37216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64108" y="4338828"/>
            <a:ext cx="3721607" cy="0"/>
          </a:xfrm>
          <a:custGeom>
            <a:avLst/>
            <a:gdLst/>
            <a:ahLst/>
            <a:cxnLst/>
            <a:rect l="l" t="t" r="r" b="b"/>
            <a:pathLst>
              <a:path w="3721607">
                <a:moveTo>
                  <a:pt x="0" y="0"/>
                </a:moveTo>
                <a:lnTo>
                  <a:pt x="37216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64108" y="4107179"/>
            <a:ext cx="3721607" cy="0"/>
          </a:xfrm>
          <a:custGeom>
            <a:avLst/>
            <a:gdLst/>
            <a:ahLst/>
            <a:cxnLst/>
            <a:rect l="l" t="t" r="r" b="b"/>
            <a:pathLst>
              <a:path w="3721607">
                <a:moveTo>
                  <a:pt x="0" y="0"/>
                </a:moveTo>
                <a:lnTo>
                  <a:pt x="37216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77112" y="4107179"/>
            <a:ext cx="0" cy="2084832"/>
          </a:xfrm>
          <a:custGeom>
            <a:avLst/>
            <a:gdLst/>
            <a:ahLst/>
            <a:cxnLst/>
            <a:rect l="l" t="t" r="r" b="b"/>
            <a:pathLst>
              <a:path h="2084831">
                <a:moveTo>
                  <a:pt x="0" y="0"/>
                </a:moveTo>
                <a:lnTo>
                  <a:pt x="0" y="208483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691639" y="4107179"/>
            <a:ext cx="0" cy="2084832"/>
          </a:xfrm>
          <a:custGeom>
            <a:avLst/>
            <a:gdLst/>
            <a:ahLst/>
            <a:cxnLst/>
            <a:rect l="l" t="t" r="r" b="b"/>
            <a:pathLst>
              <a:path h="2084831">
                <a:moveTo>
                  <a:pt x="0" y="0"/>
                </a:moveTo>
                <a:lnTo>
                  <a:pt x="0" y="208483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104644" y="4107179"/>
            <a:ext cx="0" cy="2084832"/>
          </a:xfrm>
          <a:custGeom>
            <a:avLst/>
            <a:gdLst/>
            <a:ahLst/>
            <a:cxnLst/>
            <a:rect l="l" t="t" r="r" b="b"/>
            <a:pathLst>
              <a:path h="2084831">
                <a:moveTo>
                  <a:pt x="0" y="0"/>
                </a:moveTo>
                <a:lnTo>
                  <a:pt x="0" y="208483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517648" y="4107179"/>
            <a:ext cx="0" cy="2084832"/>
          </a:xfrm>
          <a:custGeom>
            <a:avLst/>
            <a:gdLst/>
            <a:ahLst/>
            <a:cxnLst/>
            <a:rect l="l" t="t" r="r" b="b"/>
            <a:pathLst>
              <a:path h="2084831">
                <a:moveTo>
                  <a:pt x="0" y="0"/>
                </a:moveTo>
                <a:lnTo>
                  <a:pt x="0" y="208483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932176" y="4107179"/>
            <a:ext cx="0" cy="2084832"/>
          </a:xfrm>
          <a:custGeom>
            <a:avLst/>
            <a:gdLst/>
            <a:ahLst/>
            <a:cxnLst/>
            <a:rect l="l" t="t" r="r" b="b"/>
            <a:pathLst>
              <a:path h="2084831">
                <a:moveTo>
                  <a:pt x="0" y="0"/>
                </a:moveTo>
                <a:lnTo>
                  <a:pt x="0" y="208483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45179" y="4107179"/>
            <a:ext cx="0" cy="2084832"/>
          </a:xfrm>
          <a:custGeom>
            <a:avLst/>
            <a:gdLst/>
            <a:ahLst/>
            <a:cxnLst/>
            <a:rect l="l" t="t" r="r" b="b"/>
            <a:pathLst>
              <a:path h="2084831">
                <a:moveTo>
                  <a:pt x="0" y="0"/>
                </a:moveTo>
                <a:lnTo>
                  <a:pt x="0" y="208483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758184" y="4107179"/>
            <a:ext cx="0" cy="2084832"/>
          </a:xfrm>
          <a:custGeom>
            <a:avLst/>
            <a:gdLst/>
            <a:ahLst/>
            <a:cxnLst/>
            <a:rect l="l" t="t" r="r" b="b"/>
            <a:pathLst>
              <a:path h="2084831">
                <a:moveTo>
                  <a:pt x="0" y="0"/>
                </a:moveTo>
                <a:lnTo>
                  <a:pt x="0" y="208483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72712" y="4107179"/>
            <a:ext cx="0" cy="2084832"/>
          </a:xfrm>
          <a:custGeom>
            <a:avLst/>
            <a:gdLst/>
            <a:ahLst/>
            <a:cxnLst/>
            <a:rect l="l" t="t" r="r" b="b"/>
            <a:pathLst>
              <a:path h="2084831">
                <a:moveTo>
                  <a:pt x="0" y="0"/>
                </a:moveTo>
                <a:lnTo>
                  <a:pt x="0" y="208483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85716" y="4107179"/>
            <a:ext cx="0" cy="2084832"/>
          </a:xfrm>
          <a:custGeom>
            <a:avLst/>
            <a:gdLst/>
            <a:ahLst/>
            <a:cxnLst/>
            <a:rect l="l" t="t" r="r" b="b"/>
            <a:pathLst>
              <a:path h="2084831">
                <a:moveTo>
                  <a:pt x="0" y="0"/>
                </a:moveTo>
                <a:lnTo>
                  <a:pt x="0" y="208483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64108" y="4107179"/>
            <a:ext cx="0" cy="2084832"/>
          </a:xfrm>
          <a:custGeom>
            <a:avLst/>
            <a:gdLst/>
            <a:ahLst/>
            <a:cxnLst/>
            <a:rect l="l" t="t" r="r" b="b"/>
            <a:pathLst>
              <a:path h="2084831">
                <a:moveTo>
                  <a:pt x="0" y="2084832"/>
                </a:moveTo>
                <a:lnTo>
                  <a:pt x="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64108" y="6192012"/>
            <a:ext cx="3721607" cy="0"/>
          </a:xfrm>
          <a:custGeom>
            <a:avLst/>
            <a:gdLst/>
            <a:ahLst/>
            <a:cxnLst/>
            <a:rect l="l" t="t" r="r" b="b"/>
            <a:pathLst>
              <a:path w="3721607">
                <a:moveTo>
                  <a:pt x="0" y="0"/>
                </a:moveTo>
                <a:lnTo>
                  <a:pt x="3721607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34436" y="5683059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7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34436" y="5683059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7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3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231388" y="548792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31388" y="548792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43580" y="5612955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4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4" y="64007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243580" y="5612955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4" y="64007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3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4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71012" y="5612955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7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71012" y="5612955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7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3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92348" y="5673915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4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8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92348" y="5673915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8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4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95396" y="5492496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95396" y="5492496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309112" y="543306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309112" y="543306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98444" y="5501640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298444" y="5501640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293872" y="5460492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293872" y="5460492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313684" y="5905563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4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8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313684" y="5905563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8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4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313684" y="5637339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4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8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313684" y="5637339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8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4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309112" y="5683059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7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309112" y="5683059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7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3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313684" y="5632767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4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8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313684" y="5632767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8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4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15208" y="5669343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4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8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315208" y="5669343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8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4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313684" y="5487924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313684" y="5487924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351784" y="5294376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351784" y="5294376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353308" y="5260848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353308" y="5260848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353308" y="5298948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353308" y="5298948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347212" y="548792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347212" y="548792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341116" y="5632767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4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4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4" y="64008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341116" y="5632767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4" y="64008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4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4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495040" y="551535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495040" y="551535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90467" y="5594667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4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4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4" y="64008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90467" y="5594667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4" y="64008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4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4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501136" y="533095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501136" y="533095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527044" y="5410200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527044" y="5410200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551428" y="551078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551428" y="551078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562096" y="5617527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4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8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562096" y="5617527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8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4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569716" y="541020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569716" y="541020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563620" y="5428488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563620" y="5428488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588004" y="527913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88004" y="527913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624579" y="497433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624579" y="497433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633724" y="473354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633724" y="473354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630676" y="473354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630676" y="473354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638296" y="4760976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638296" y="4760976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658108" y="4640580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658108" y="4640580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667252" y="4636008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667252" y="4636008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655060" y="4733544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655060" y="4733544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658108" y="4895088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658108" y="4895088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664204" y="473811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664204" y="473811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664204" y="4686300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664204" y="4686300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722116" y="430682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722116" y="430682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705352" y="443179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705352" y="443179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722116" y="433425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722116" y="433425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712972" y="4422648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712972" y="4422648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717544" y="4440936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717544" y="4440936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706876" y="441807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706876" y="441807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699255" y="437540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699255" y="4375404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709924" y="439521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709924" y="439521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709924" y="4399788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709924" y="4399788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706876" y="4389120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706876" y="4389120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737355" y="4454652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737355" y="4454652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741928" y="4436364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741928" y="4436364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726688" y="4602480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726688" y="4602480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757167" y="4797552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757167" y="4797552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723640" y="545592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723640" y="545592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757167" y="549249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757167" y="549249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746500" y="543306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746500" y="543306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740404" y="541020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740404" y="541020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744976" y="5451348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744976" y="5451348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05936" y="524256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805936" y="524256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812032" y="5303520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812032" y="5303520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808984" y="5061204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808984" y="5061204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802888" y="5192268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802888" y="5192268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802888" y="5192268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802888" y="5192268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825748" y="5260848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825748" y="5260848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810508" y="5385816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810508" y="5385816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802888" y="5344668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802888" y="5344668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796791" y="5390388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796791" y="5390388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792220" y="5455920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792220" y="5455920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760216" y="5501640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760216" y="5501640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764788" y="5626671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7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764788" y="5626671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7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3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749548" y="5771451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4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8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749548" y="5771451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8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4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764788" y="5553456"/>
            <a:ext cx="64008" cy="64071"/>
          </a:xfrm>
          <a:custGeom>
            <a:avLst/>
            <a:gdLst/>
            <a:ahLst/>
            <a:cxnLst/>
            <a:rect l="l" t="t" r="r" b="b"/>
            <a:pathLst>
              <a:path w="64008" h="64071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44" y="40161"/>
                </a:lnTo>
                <a:lnTo>
                  <a:pt x="7373" y="52480"/>
                </a:lnTo>
                <a:lnTo>
                  <a:pt x="18180" y="60932"/>
                </a:lnTo>
                <a:lnTo>
                  <a:pt x="32003" y="64071"/>
                </a:lnTo>
                <a:lnTo>
                  <a:pt x="40131" y="63027"/>
                </a:lnTo>
                <a:lnTo>
                  <a:pt x="52422" y="56696"/>
                </a:lnTo>
                <a:lnTo>
                  <a:pt x="60868" y="45873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764788" y="5553456"/>
            <a:ext cx="64008" cy="64071"/>
          </a:xfrm>
          <a:custGeom>
            <a:avLst/>
            <a:gdLst/>
            <a:ahLst/>
            <a:cxnLst/>
            <a:rect l="l" t="t" r="r" b="b"/>
            <a:pathLst>
              <a:path w="64008" h="64071">
                <a:moveTo>
                  <a:pt x="64008" y="32004"/>
                </a:moveTo>
                <a:lnTo>
                  <a:pt x="60868" y="45873"/>
                </a:lnTo>
                <a:lnTo>
                  <a:pt x="52422" y="56696"/>
                </a:lnTo>
                <a:lnTo>
                  <a:pt x="40131" y="63027"/>
                </a:lnTo>
                <a:lnTo>
                  <a:pt x="32003" y="64071"/>
                </a:lnTo>
                <a:lnTo>
                  <a:pt x="18180" y="60932"/>
                </a:lnTo>
                <a:lnTo>
                  <a:pt x="7373" y="52480"/>
                </a:lnTo>
                <a:lnTo>
                  <a:pt x="1044" y="40161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752596" y="5599239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4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8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752596" y="5599239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8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4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740404" y="5585460"/>
            <a:ext cx="64008" cy="64071"/>
          </a:xfrm>
          <a:custGeom>
            <a:avLst/>
            <a:gdLst/>
            <a:ahLst/>
            <a:cxnLst/>
            <a:rect l="l" t="t" r="r" b="b"/>
            <a:pathLst>
              <a:path w="64008" h="64071">
                <a:moveTo>
                  <a:pt x="64008" y="32067"/>
                </a:moveTo>
                <a:lnTo>
                  <a:pt x="62963" y="23926"/>
                </a:lnTo>
                <a:lnTo>
                  <a:pt x="56634" y="11612"/>
                </a:lnTo>
                <a:lnTo>
                  <a:pt x="45827" y="3147"/>
                </a:lnTo>
                <a:lnTo>
                  <a:pt x="32004" y="0"/>
                </a:lnTo>
                <a:lnTo>
                  <a:pt x="23876" y="1047"/>
                </a:lnTo>
                <a:lnTo>
                  <a:pt x="11585" y="7391"/>
                </a:lnTo>
                <a:lnTo>
                  <a:pt x="3139" y="18220"/>
                </a:lnTo>
                <a:lnTo>
                  <a:pt x="0" y="32067"/>
                </a:lnTo>
                <a:lnTo>
                  <a:pt x="1033" y="40158"/>
                </a:lnTo>
                <a:lnTo>
                  <a:pt x="7356" y="52470"/>
                </a:lnTo>
                <a:lnTo>
                  <a:pt x="18167" y="60927"/>
                </a:lnTo>
                <a:lnTo>
                  <a:pt x="32004" y="64071"/>
                </a:lnTo>
                <a:lnTo>
                  <a:pt x="40090" y="63038"/>
                </a:lnTo>
                <a:lnTo>
                  <a:pt x="52401" y="56719"/>
                </a:lnTo>
                <a:lnTo>
                  <a:pt x="60862" y="45909"/>
                </a:lnTo>
                <a:lnTo>
                  <a:pt x="64008" y="32067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740404" y="5585460"/>
            <a:ext cx="64008" cy="64071"/>
          </a:xfrm>
          <a:custGeom>
            <a:avLst/>
            <a:gdLst/>
            <a:ahLst/>
            <a:cxnLst/>
            <a:rect l="l" t="t" r="r" b="b"/>
            <a:pathLst>
              <a:path w="64008" h="64071">
                <a:moveTo>
                  <a:pt x="64008" y="32067"/>
                </a:moveTo>
                <a:lnTo>
                  <a:pt x="60862" y="45909"/>
                </a:lnTo>
                <a:lnTo>
                  <a:pt x="52401" y="56719"/>
                </a:lnTo>
                <a:lnTo>
                  <a:pt x="40090" y="63038"/>
                </a:lnTo>
                <a:lnTo>
                  <a:pt x="32004" y="64071"/>
                </a:lnTo>
                <a:lnTo>
                  <a:pt x="18167" y="60927"/>
                </a:lnTo>
                <a:lnTo>
                  <a:pt x="7356" y="52470"/>
                </a:lnTo>
                <a:lnTo>
                  <a:pt x="1033" y="40158"/>
                </a:lnTo>
                <a:lnTo>
                  <a:pt x="0" y="32067"/>
                </a:lnTo>
                <a:lnTo>
                  <a:pt x="3139" y="18220"/>
                </a:lnTo>
                <a:lnTo>
                  <a:pt x="11585" y="7391"/>
                </a:lnTo>
                <a:lnTo>
                  <a:pt x="23876" y="1047"/>
                </a:lnTo>
                <a:lnTo>
                  <a:pt x="32004" y="0"/>
                </a:lnTo>
                <a:lnTo>
                  <a:pt x="45827" y="3147"/>
                </a:lnTo>
                <a:lnTo>
                  <a:pt x="56634" y="11612"/>
                </a:lnTo>
                <a:lnTo>
                  <a:pt x="62963" y="23926"/>
                </a:lnTo>
                <a:lnTo>
                  <a:pt x="64008" y="32067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776979" y="543306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776979" y="543306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773932" y="5599239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4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8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773932" y="5599239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8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4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802888" y="517245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802888" y="517245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821176" y="501091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821176" y="501091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802888" y="5052060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802888" y="5052060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805936" y="516331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805936" y="516331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802888" y="5308092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802888" y="5308092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863848" y="5183124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863848" y="5183124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882136" y="521970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882136" y="521970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872991" y="5108448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872991" y="5108448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862324" y="507187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862324" y="507187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912616" y="5122164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912616" y="5122164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996436" y="502005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996436" y="502005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7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016248" y="5010912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016248" y="5010912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001008" y="4931664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001008" y="4931664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016248" y="4969764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016248" y="4969764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060444" y="5001768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060444" y="5001768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051300" y="497433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051300" y="4974336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046728" y="500634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046728" y="5006340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938524" y="5664771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7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938524" y="5664771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7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3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985767" y="5585460"/>
            <a:ext cx="64008" cy="64071"/>
          </a:xfrm>
          <a:custGeom>
            <a:avLst/>
            <a:gdLst/>
            <a:ahLst/>
            <a:cxnLst/>
            <a:rect l="l" t="t" r="r" b="b"/>
            <a:pathLst>
              <a:path w="64008" h="64071">
                <a:moveTo>
                  <a:pt x="64008" y="32067"/>
                </a:moveTo>
                <a:lnTo>
                  <a:pt x="62963" y="23926"/>
                </a:lnTo>
                <a:lnTo>
                  <a:pt x="56634" y="11612"/>
                </a:lnTo>
                <a:lnTo>
                  <a:pt x="45827" y="3147"/>
                </a:lnTo>
                <a:lnTo>
                  <a:pt x="32004" y="0"/>
                </a:lnTo>
                <a:lnTo>
                  <a:pt x="23876" y="1047"/>
                </a:lnTo>
                <a:lnTo>
                  <a:pt x="11585" y="7391"/>
                </a:lnTo>
                <a:lnTo>
                  <a:pt x="3139" y="18220"/>
                </a:lnTo>
                <a:lnTo>
                  <a:pt x="0" y="32067"/>
                </a:lnTo>
                <a:lnTo>
                  <a:pt x="1033" y="40158"/>
                </a:lnTo>
                <a:lnTo>
                  <a:pt x="7356" y="52470"/>
                </a:lnTo>
                <a:lnTo>
                  <a:pt x="18167" y="60927"/>
                </a:lnTo>
                <a:lnTo>
                  <a:pt x="32004" y="64071"/>
                </a:lnTo>
                <a:lnTo>
                  <a:pt x="40090" y="63038"/>
                </a:lnTo>
                <a:lnTo>
                  <a:pt x="52401" y="56719"/>
                </a:lnTo>
                <a:lnTo>
                  <a:pt x="60862" y="45909"/>
                </a:lnTo>
                <a:lnTo>
                  <a:pt x="64008" y="32067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985767" y="5585460"/>
            <a:ext cx="64008" cy="64071"/>
          </a:xfrm>
          <a:custGeom>
            <a:avLst/>
            <a:gdLst/>
            <a:ahLst/>
            <a:cxnLst/>
            <a:rect l="l" t="t" r="r" b="b"/>
            <a:pathLst>
              <a:path w="64008" h="64071">
                <a:moveTo>
                  <a:pt x="64008" y="32067"/>
                </a:moveTo>
                <a:lnTo>
                  <a:pt x="60862" y="45909"/>
                </a:lnTo>
                <a:lnTo>
                  <a:pt x="52401" y="56719"/>
                </a:lnTo>
                <a:lnTo>
                  <a:pt x="40090" y="63038"/>
                </a:lnTo>
                <a:lnTo>
                  <a:pt x="32004" y="64071"/>
                </a:lnTo>
                <a:lnTo>
                  <a:pt x="18167" y="60927"/>
                </a:lnTo>
                <a:lnTo>
                  <a:pt x="7356" y="52470"/>
                </a:lnTo>
                <a:lnTo>
                  <a:pt x="1033" y="40158"/>
                </a:lnTo>
                <a:lnTo>
                  <a:pt x="0" y="32067"/>
                </a:lnTo>
                <a:lnTo>
                  <a:pt x="3139" y="18220"/>
                </a:lnTo>
                <a:lnTo>
                  <a:pt x="11585" y="7391"/>
                </a:lnTo>
                <a:lnTo>
                  <a:pt x="23876" y="1047"/>
                </a:lnTo>
                <a:lnTo>
                  <a:pt x="32004" y="0"/>
                </a:lnTo>
                <a:lnTo>
                  <a:pt x="45827" y="3147"/>
                </a:lnTo>
                <a:lnTo>
                  <a:pt x="56634" y="11612"/>
                </a:lnTo>
                <a:lnTo>
                  <a:pt x="62963" y="23926"/>
                </a:lnTo>
                <a:lnTo>
                  <a:pt x="64008" y="32067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996436" y="5442204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996436" y="5442204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016248" y="5446776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016248" y="5446776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011676" y="5283708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011676" y="5283708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002532" y="5298948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7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002532" y="5298948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013200" y="5349240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8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013200" y="5349240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8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008628" y="535381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4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008628" y="535381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4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010152" y="550621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40133"/>
                </a:lnTo>
                <a:lnTo>
                  <a:pt x="7356" y="52454"/>
                </a:lnTo>
                <a:lnTo>
                  <a:pt x="18167" y="60883"/>
                </a:lnTo>
                <a:lnTo>
                  <a:pt x="32003" y="64007"/>
                </a:lnTo>
                <a:lnTo>
                  <a:pt x="40090" y="62982"/>
                </a:lnTo>
                <a:lnTo>
                  <a:pt x="52401" y="56692"/>
                </a:lnTo>
                <a:lnTo>
                  <a:pt x="60862" y="4589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010152" y="5506212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95"/>
                </a:lnTo>
                <a:lnTo>
                  <a:pt x="52401" y="56692"/>
                </a:lnTo>
                <a:lnTo>
                  <a:pt x="40090" y="62982"/>
                </a:lnTo>
                <a:lnTo>
                  <a:pt x="32003" y="64007"/>
                </a:lnTo>
                <a:lnTo>
                  <a:pt x="18167" y="60883"/>
                </a:lnTo>
                <a:lnTo>
                  <a:pt x="7356" y="52454"/>
                </a:lnTo>
                <a:lnTo>
                  <a:pt x="1033" y="40133"/>
                </a:lnTo>
                <a:lnTo>
                  <a:pt x="0" y="32003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990340" y="5737923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4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4" y="64007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990340" y="5737923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4" y="64007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3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4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8" y="32003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999484" y="5637339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2974" y="23908"/>
                </a:lnTo>
                <a:lnTo>
                  <a:pt x="56651" y="11595"/>
                </a:lnTo>
                <a:lnTo>
                  <a:pt x="45840" y="3141"/>
                </a:lnTo>
                <a:lnTo>
                  <a:pt x="32003" y="0"/>
                </a:ln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4"/>
                </a:lnTo>
                <a:lnTo>
                  <a:pt x="1033" y="40095"/>
                </a:lnTo>
                <a:lnTo>
                  <a:pt x="7356" y="52406"/>
                </a:lnTo>
                <a:lnTo>
                  <a:pt x="18167" y="60864"/>
                </a:lnTo>
                <a:lnTo>
                  <a:pt x="32003" y="64008"/>
                </a:lnTo>
                <a:lnTo>
                  <a:pt x="40090" y="62974"/>
                </a:lnTo>
                <a:lnTo>
                  <a:pt x="52401" y="56655"/>
                </a:lnTo>
                <a:lnTo>
                  <a:pt x="60862" y="45845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999484" y="5637339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0862" y="45845"/>
                </a:lnTo>
                <a:lnTo>
                  <a:pt x="52401" y="56655"/>
                </a:lnTo>
                <a:lnTo>
                  <a:pt x="40090" y="62974"/>
                </a:lnTo>
                <a:lnTo>
                  <a:pt x="32003" y="64008"/>
                </a:lnTo>
                <a:lnTo>
                  <a:pt x="18167" y="60864"/>
                </a:lnTo>
                <a:lnTo>
                  <a:pt x="7356" y="52406"/>
                </a:lnTo>
                <a:lnTo>
                  <a:pt x="1033" y="40095"/>
                </a:lnTo>
                <a:lnTo>
                  <a:pt x="0" y="32004"/>
                </a:ln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32003" y="0"/>
                </a:lnTo>
                <a:lnTo>
                  <a:pt x="45840" y="3141"/>
                </a:lnTo>
                <a:lnTo>
                  <a:pt x="56651" y="11595"/>
                </a:lnTo>
                <a:lnTo>
                  <a:pt x="62974" y="23908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1288161" y="303146"/>
            <a:ext cx="1091742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-11" dirty="0">
                <a:solidFill>
                  <a:srgbClr val="56555A"/>
                </a:solidFill>
                <a:latin typeface="+mj-lt"/>
                <a:cs typeface="Times New Roman"/>
              </a:rPr>
              <a:t>Graphs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379247" y="303146"/>
            <a:ext cx="619804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84" dirty="0">
                <a:solidFill>
                  <a:srgbClr val="56555A"/>
                </a:solidFill>
                <a:latin typeface="+mj-lt"/>
                <a:cs typeface="Times New Roman"/>
              </a:rPr>
              <a:t>and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999600" y="303146"/>
            <a:ext cx="934514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82" dirty="0">
                <a:solidFill>
                  <a:srgbClr val="56555A"/>
                </a:solidFill>
                <a:latin typeface="+mj-lt"/>
                <a:cs typeface="Times New Roman"/>
              </a:rPr>
              <a:t>tables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933459" y="303146"/>
            <a:ext cx="502139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58" dirty="0">
                <a:solidFill>
                  <a:srgbClr val="56555A"/>
                </a:solidFill>
                <a:latin typeface="+mj-lt"/>
                <a:cs typeface="Times New Roman"/>
              </a:rPr>
              <a:t>for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436208" y="303146"/>
            <a:ext cx="6517377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37" dirty="0">
                <a:solidFill>
                  <a:srgbClr val="56555A"/>
                </a:solidFill>
                <a:latin typeface="+mj-lt"/>
                <a:cs typeface="Times New Roman"/>
              </a:rPr>
              <a:t>relationships between variables.  Scatter plots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132959" y="1329807"/>
            <a:ext cx="6906641" cy="63042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0" dirty="0">
                <a:solidFill>
                  <a:srgbClr val="56555A"/>
                </a:solidFill>
                <a:latin typeface="+mj-lt"/>
                <a:cs typeface="Times New Roman"/>
              </a:rPr>
              <a:t>When we want to represent two numerical variables on the same graph,  we usually use</a:t>
            </a:r>
            <a:endParaRPr sz="1400" dirty="0">
              <a:latin typeface="+mj-lt"/>
              <a:cs typeface="Times New Roman"/>
            </a:endParaRPr>
          </a:p>
          <a:p>
            <a:pPr marL="12700" marR="7288">
              <a:lnSpc>
                <a:spcPct val="100041"/>
              </a:lnSpc>
            </a:pPr>
            <a:r>
              <a:rPr sz="1400" spc="27" dirty="0">
                <a:solidFill>
                  <a:srgbClr val="56555A"/>
                </a:solidFill>
                <a:latin typeface="+mj-lt"/>
                <a:cs typeface="Times New Roman"/>
              </a:rPr>
              <a:t>a scatter  plot. Scatter plots are useful especially later on, when we talk about</a:t>
            </a:r>
            <a:r>
              <a:rPr lang="en-US" sz="1400" spc="2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27" dirty="0">
                <a:solidFill>
                  <a:srgbClr val="56555A"/>
                </a:solidFill>
                <a:latin typeface="+mj-lt"/>
                <a:cs typeface="Times New Roman"/>
              </a:rPr>
              <a:t>regression analysis, as they help us detect  patterns (linearity, homoscedasticity).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132959" y="1969887"/>
            <a:ext cx="4804096" cy="41706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19" dirty="0">
                <a:solidFill>
                  <a:srgbClr val="56555A"/>
                </a:solidFill>
                <a:latin typeface="+mj-lt"/>
                <a:cs typeface="Times New Roman"/>
              </a:rPr>
              <a:t>Scatter  plots  usually represent lots and  lots of data.  Typically,</a:t>
            </a:r>
            <a:endParaRPr sz="1400" dirty="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</a:pPr>
            <a:r>
              <a:rPr sz="1400" spc="33" dirty="0">
                <a:solidFill>
                  <a:srgbClr val="56555A"/>
                </a:solidFill>
                <a:latin typeface="+mj-lt"/>
                <a:cs typeface="Times New Roman"/>
              </a:rPr>
              <a:t>single observations, but rather  in the structure  of the</a:t>
            </a:r>
            <a:r>
              <a:rPr lang="en-US" sz="1400" spc="3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33" dirty="0">
                <a:solidFill>
                  <a:srgbClr val="56555A"/>
                </a:solidFill>
                <a:latin typeface="+mj-lt"/>
                <a:cs typeface="Times New Roman"/>
              </a:rPr>
              <a:t>dataset.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9949434" y="1969887"/>
            <a:ext cx="265758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21" dirty="0">
                <a:solidFill>
                  <a:srgbClr val="56555A"/>
                </a:solidFill>
                <a:latin typeface="+mj-lt"/>
                <a:cs typeface="Times New Roman"/>
              </a:rPr>
              <a:t>we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0228326" y="1969887"/>
            <a:ext cx="291377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are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0531602" y="1969887"/>
            <a:ext cx="308530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73" dirty="0">
                <a:solidFill>
                  <a:srgbClr val="56555A"/>
                </a:solidFill>
                <a:latin typeface="+mj-lt"/>
                <a:cs typeface="Times New Roman"/>
              </a:rPr>
              <a:t>not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0851642" y="1969887"/>
            <a:ext cx="959358" cy="239913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52" dirty="0">
                <a:solidFill>
                  <a:srgbClr val="56555A"/>
                </a:solidFill>
                <a:latin typeface="+mj-lt"/>
                <a:cs typeface="Times New Roman"/>
              </a:rPr>
              <a:t>intereste</a:t>
            </a:r>
            <a:r>
              <a:rPr lang="en-US" sz="1400" spc="52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1674856" y="1969887"/>
            <a:ext cx="189508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lang="en-US" sz="1400" spc="-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in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477383" y="2702931"/>
            <a:ext cx="2348536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b="1" spc="10" dirty="0">
                <a:solidFill>
                  <a:srgbClr val="56555A"/>
                </a:solidFill>
                <a:latin typeface="+mj-lt"/>
                <a:cs typeface="Times New Roman"/>
              </a:rPr>
              <a:t>Creating a scatter plot in Excel:</a:t>
            </a:r>
            <a:endParaRPr sz="1400" b="1" dirty="0">
              <a:latin typeface="+mj-lt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132959" y="3129651"/>
            <a:ext cx="183171" cy="41706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26746">
              <a:lnSpc>
                <a:spcPts val="1540"/>
              </a:lnSpc>
            </a:pPr>
            <a:r>
              <a:rPr sz="1400" spc="-110" dirty="0">
                <a:solidFill>
                  <a:srgbClr val="56555A"/>
                </a:solidFill>
                <a:latin typeface="+mj-lt"/>
                <a:cs typeface="Times New Roman"/>
              </a:rPr>
              <a:t>1.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2.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475859" y="3129651"/>
            <a:ext cx="3281224" cy="41706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Choose  the two datasets you want to plot.</a:t>
            </a:r>
            <a:endParaRPr sz="1400" dirty="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34" dirty="0">
                <a:solidFill>
                  <a:srgbClr val="56555A"/>
                </a:solidFill>
                <a:latin typeface="+mj-lt"/>
                <a:cs typeface="Times New Roman"/>
              </a:rPr>
              <a:t>Insert -&gt; Charts -&gt; Scatter</a:t>
            </a:r>
            <a:endParaRPr sz="1400" b="1" dirty="0">
              <a:latin typeface="+mj-lt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29513" y="4041394"/>
            <a:ext cx="158331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42950" y="4272813"/>
            <a:ext cx="245473" cy="140004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25.5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29513" y="4504944"/>
            <a:ext cx="158331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132958" y="4567291"/>
            <a:ext cx="5781923" cy="41706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2" dirty="0">
                <a:solidFill>
                  <a:srgbClr val="56555A"/>
                </a:solidFill>
                <a:latin typeface="+mj-lt"/>
                <a:cs typeface="Times New Roman"/>
              </a:rPr>
              <a:t>A scatter  plot that  looks in the following way (down) represents data  that</a:t>
            </a:r>
            <a:endParaRPr sz="1400" dirty="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24" dirty="0">
                <a:solidFill>
                  <a:srgbClr val="56555A"/>
                </a:solidFill>
                <a:latin typeface="+mj-lt"/>
                <a:cs typeface="Times New Roman"/>
              </a:rPr>
              <a:t>a pattern. </a:t>
            </a:r>
            <a:r>
              <a:rPr sz="1400" spc="24" dirty="0">
                <a:solidFill>
                  <a:srgbClr val="56555A"/>
                </a:solidFill>
                <a:latin typeface="+mj-lt"/>
                <a:cs typeface="Times New Roman"/>
              </a:rPr>
              <a:t>Completely vertical ‘forms’ show no association.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853166" y="4567290"/>
            <a:ext cx="1186434" cy="234833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lang="en-US" sz="1400" b="1" spc="3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37" dirty="0">
                <a:solidFill>
                  <a:srgbClr val="56555A"/>
                </a:solidFill>
                <a:latin typeface="+mj-lt"/>
                <a:cs typeface="Times New Roman"/>
              </a:rPr>
              <a:t>doesn’t have</a:t>
            </a:r>
            <a:endParaRPr sz="1400" b="1" dirty="0">
              <a:latin typeface="+mj-lt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42950" y="4736592"/>
            <a:ext cx="245193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24.5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29513" y="4968621"/>
            <a:ext cx="158331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42950" y="5200269"/>
            <a:ext cx="245193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23.5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132959" y="5207371"/>
            <a:ext cx="6830440" cy="417125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Conversely, the plot above  shows a linear pattern, meaning that the observations move</a:t>
            </a:r>
            <a:endParaRPr sz="1400" dirty="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</a:pPr>
            <a:r>
              <a:rPr sz="1400" spc="46" dirty="0">
                <a:solidFill>
                  <a:srgbClr val="56555A"/>
                </a:solidFill>
                <a:latin typeface="+mj-lt"/>
                <a:cs typeface="Times New Roman"/>
              </a:rPr>
              <a:t>together.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29513" y="5432171"/>
            <a:ext cx="158331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42950" y="5663819"/>
            <a:ext cx="245193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22.5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29513" y="5895771"/>
            <a:ext cx="158331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42950" y="6127419"/>
            <a:ext cx="245193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21.5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22452" y="6276162"/>
            <a:ext cx="100476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207109" y="6276162"/>
            <a:ext cx="158331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620774" y="6276162"/>
            <a:ext cx="158331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034286" y="6276162"/>
            <a:ext cx="158331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447671" y="6276162"/>
            <a:ext cx="158331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32354" y="6276162"/>
            <a:ext cx="216224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245866" y="6276162"/>
            <a:ext cx="216224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120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659504" y="6276162"/>
            <a:ext cx="216224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140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073144" y="6276162"/>
            <a:ext cx="216224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160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486402" y="6276162"/>
            <a:ext cx="216224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180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64108" y="4107180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9" name="object 89"/>
          <p:cNvSpPr txBox="1"/>
          <p:nvPr/>
        </p:nvSpPr>
        <p:spPr>
          <a:xfrm>
            <a:off x="1277112" y="4107180"/>
            <a:ext cx="414527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1691639" y="4107180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2104643" y="4107180"/>
            <a:ext cx="413004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2517648" y="4107180"/>
            <a:ext cx="414527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2932176" y="4107180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3345179" y="4107180"/>
            <a:ext cx="413004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83"/>
          <p:cNvSpPr txBox="1"/>
          <p:nvPr/>
        </p:nvSpPr>
        <p:spPr>
          <a:xfrm>
            <a:off x="3758184" y="4107180"/>
            <a:ext cx="414527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2"/>
          <p:cNvSpPr txBox="1"/>
          <p:nvPr/>
        </p:nvSpPr>
        <p:spPr>
          <a:xfrm>
            <a:off x="4172712" y="4107180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object 81"/>
          <p:cNvSpPr txBox="1"/>
          <p:nvPr/>
        </p:nvSpPr>
        <p:spPr>
          <a:xfrm>
            <a:off x="864108" y="4338828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1277112" y="4338828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9" name="object 79"/>
          <p:cNvSpPr txBox="1"/>
          <p:nvPr/>
        </p:nvSpPr>
        <p:spPr>
          <a:xfrm>
            <a:off x="1691639" y="4338828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2104643" y="4338828"/>
            <a:ext cx="413004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2517648" y="4338828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2932176" y="4338828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3345179" y="4338828"/>
            <a:ext cx="413004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4" name="object 74"/>
          <p:cNvSpPr txBox="1"/>
          <p:nvPr/>
        </p:nvSpPr>
        <p:spPr>
          <a:xfrm>
            <a:off x="3758184" y="4338828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4172712" y="4338828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864108" y="4570476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1277112" y="4570476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1691639" y="4570476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2104643" y="4570476"/>
            <a:ext cx="413004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2517648" y="4570476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2932176" y="4570476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3345179" y="4570476"/>
            <a:ext cx="413004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3758184" y="4570476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4172712" y="4570476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864108" y="4802124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1277112" y="4802124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1691639" y="4802124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2104643" y="4802124"/>
            <a:ext cx="413004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2517648" y="4802124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2932176" y="4802124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3345179" y="4802124"/>
            <a:ext cx="413004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3758184" y="4802124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4172712" y="4802124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864108" y="5033772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1277112" y="5033772"/>
            <a:ext cx="414527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1691639" y="5033772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2104643" y="5033772"/>
            <a:ext cx="413004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2517648" y="5033772"/>
            <a:ext cx="414527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2932176" y="5033772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3345179" y="5033772"/>
            <a:ext cx="413004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3758184" y="5033772"/>
            <a:ext cx="414527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4172712" y="5033772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864108" y="5265420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1277112" y="5265420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1691639" y="5265420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2104643" y="5265420"/>
            <a:ext cx="413004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2517648" y="5265420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2932176" y="5265420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3345179" y="5265420"/>
            <a:ext cx="413004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3758184" y="5265420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4172712" y="5265420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864108" y="5497068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1277112" y="5497068"/>
            <a:ext cx="414527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1691639" y="5497068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2104643" y="5497068"/>
            <a:ext cx="413004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2517648" y="5497068"/>
            <a:ext cx="414527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2932176" y="5497068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345179" y="5497068"/>
            <a:ext cx="413004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758184" y="5497068"/>
            <a:ext cx="414527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4172712" y="5497068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864108" y="5728716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1277112" y="5728716"/>
            <a:ext cx="414527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1691639" y="5728716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2104643" y="5728716"/>
            <a:ext cx="413004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2517648" y="5728716"/>
            <a:ext cx="414527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2932176" y="5728716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3345179" y="5728716"/>
            <a:ext cx="413004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758184" y="5728716"/>
            <a:ext cx="414527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4172712" y="5728716"/>
            <a:ext cx="413003" cy="231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864108" y="5960364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277112" y="5960364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1691639" y="5960364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104643" y="5960364"/>
            <a:ext cx="413004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517648" y="5960364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932176" y="5960364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345179" y="5960364"/>
            <a:ext cx="413004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758184" y="5960364"/>
            <a:ext cx="414527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172712" y="5960364"/>
            <a:ext cx="413003" cy="2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589" name="Picture 588" descr="A graph with many dots&#10;&#10;Description automatically generated">
            <a:extLst>
              <a:ext uri="{FF2B5EF4-FFF2-40B4-BE49-F238E27FC236}">
                <a16:creationId xmlns:a16="http://schemas.microsoft.com/office/drawing/2014/main" id="{05D14B3A-D8BE-FDF5-77B8-15BE7E5D2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46464"/>
            <a:ext cx="4208645" cy="24873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914400" y="1581912"/>
            <a:ext cx="3291840" cy="451103"/>
          </a:xfrm>
          <a:custGeom>
            <a:avLst/>
            <a:gdLst/>
            <a:ahLst/>
            <a:cxnLst/>
            <a:rect l="l" t="t" r="r" b="b"/>
            <a:pathLst>
              <a:path w="3291840" h="451103">
                <a:moveTo>
                  <a:pt x="0" y="451103"/>
                </a:moveTo>
                <a:lnTo>
                  <a:pt x="3291840" y="451103"/>
                </a:lnTo>
                <a:lnTo>
                  <a:pt x="3291840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5924" y="2033015"/>
            <a:ext cx="3291840" cy="4480560"/>
          </a:xfrm>
          <a:custGeom>
            <a:avLst/>
            <a:gdLst/>
            <a:ahLst/>
            <a:cxnLst/>
            <a:rect l="l" t="t" r="r" b="b"/>
            <a:pathLst>
              <a:path w="3291840" h="4480560">
                <a:moveTo>
                  <a:pt x="0" y="4480560"/>
                </a:moveTo>
                <a:lnTo>
                  <a:pt x="3291840" y="4480560"/>
                </a:lnTo>
                <a:lnTo>
                  <a:pt x="3291840" y="0"/>
                </a:lnTo>
                <a:lnTo>
                  <a:pt x="0" y="0"/>
                </a:lnTo>
                <a:lnTo>
                  <a:pt x="0" y="4480560"/>
                </a:lnTo>
                <a:close/>
              </a:path>
            </a:pathLst>
          </a:custGeom>
          <a:solidFill>
            <a:srgbClr val="96AD9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1184" y="5532120"/>
            <a:ext cx="192024" cy="187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74464" y="1581912"/>
            <a:ext cx="3291840" cy="451103"/>
          </a:xfrm>
          <a:custGeom>
            <a:avLst/>
            <a:gdLst/>
            <a:ahLst/>
            <a:cxnLst/>
            <a:rect l="l" t="t" r="r" b="b"/>
            <a:pathLst>
              <a:path w="3291840" h="451103">
                <a:moveTo>
                  <a:pt x="0" y="451103"/>
                </a:moveTo>
                <a:lnTo>
                  <a:pt x="3291840" y="451103"/>
                </a:lnTo>
                <a:lnTo>
                  <a:pt x="3291840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52737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75988" y="2033016"/>
            <a:ext cx="3291840" cy="4201668"/>
          </a:xfrm>
          <a:custGeom>
            <a:avLst/>
            <a:gdLst/>
            <a:ahLst/>
            <a:cxnLst/>
            <a:rect l="l" t="t" r="r" b="b"/>
            <a:pathLst>
              <a:path w="3291840" h="4201668">
                <a:moveTo>
                  <a:pt x="0" y="4201668"/>
                </a:moveTo>
                <a:lnTo>
                  <a:pt x="3291840" y="4201668"/>
                </a:lnTo>
                <a:lnTo>
                  <a:pt x="3291840" y="0"/>
                </a:lnTo>
                <a:lnTo>
                  <a:pt x="0" y="0"/>
                </a:lnTo>
                <a:lnTo>
                  <a:pt x="0" y="4201668"/>
                </a:lnTo>
                <a:close/>
              </a:path>
            </a:pathLst>
          </a:custGeom>
          <a:solidFill>
            <a:srgbClr val="52737A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16196" y="5105400"/>
            <a:ext cx="190500" cy="187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+mj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84235" y="1581912"/>
            <a:ext cx="3291839" cy="451103"/>
          </a:xfrm>
          <a:custGeom>
            <a:avLst/>
            <a:gdLst/>
            <a:ahLst/>
            <a:cxnLst/>
            <a:rect l="l" t="t" r="r" b="b"/>
            <a:pathLst>
              <a:path w="3291839" h="451103">
                <a:moveTo>
                  <a:pt x="0" y="451103"/>
                </a:moveTo>
                <a:lnTo>
                  <a:pt x="3291839" y="451103"/>
                </a:lnTo>
                <a:lnTo>
                  <a:pt x="3291839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183441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85759" y="2033015"/>
            <a:ext cx="3291840" cy="3776472"/>
          </a:xfrm>
          <a:custGeom>
            <a:avLst/>
            <a:gdLst/>
            <a:ahLst/>
            <a:cxnLst/>
            <a:rect l="l" t="t" r="r" b="b"/>
            <a:pathLst>
              <a:path w="3291840" h="3776472">
                <a:moveTo>
                  <a:pt x="0" y="3776472"/>
                </a:moveTo>
                <a:lnTo>
                  <a:pt x="3291840" y="3776472"/>
                </a:lnTo>
                <a:lnTo>
                  <a:pt x="3291840" y="0"/>
                </a:lnTo>
                <a:lnTo>
                  <a:pt x="0" y="0"/>
                </a:lnTo>
                <a:lnTo>
                  <a:pt x="0" y="3776472"/>
                </a:lnTo>
                <a:close/>
              </a:path>
            </a:pathLst>
          </a:custGeom>
          <a:solidFill>
            <a:srgbClr val="183441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21396" y="3838955"/>
            <a:ext cx="190500" cy="187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79214" y="282656"/>
            <a:ext cx="1087679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74" dirty="0">
                <a:solidFill>
                  <a:srgbClr val="56555A"/>
                </a:solidFill>
                <a:latin typeface="+mj-lt"/>
                <a:cs typeface="Times New Roman"/>
              </a:rPr>
              <a:t>Mean,</a:t>
            </a:r>
            <a:endParaRPr sz="2800">
              <a:latin typeface="+mj-lt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1703" y="282656"/>
            <a:ext cx="1380171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89" dirty="0">
                <a:solidFill>
                  <a:srgbClr val="56555A"/>
                </a:solidFill>
                <a:latin typeface="+mj-lt"/>
                <a:cs typeface="Times New Roman"/>
              </a:rPr>
              <a:t>median,</a:t>
            </a:r>
            <a:endParaRPr sz="2800">
              <a:latin typeface="+mj-lt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9883" y="282656"/>
            <a:ext cx="1013053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198" dirty="0">
                <a:solidFill>
                  <a:srgbClr val="56555A"/>
                </a:solidFill>
                <a:latin typeface="+mj-lt"/>
                <a:cs typeface="Times New Roman"/>
              </a:rPr>
              <a:t>mode</a:t>
            </a:r>
            <a:endParaRPr sz="2800">
              <a:latin typeface="+mj-lt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5869" y="5099167"/>
            <a:ext cx="2114931" cy="187451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8" dirty="0">
                <a:solidFill>
                  <a:srgbClr val="56555A"/>
                </a:solidFill>
                <a:latin typeface="+mj-lt"/>
                <a:cs typeface="Times New Roman"/>
              </a:rPr>
              <a:t>have more than 1 mode.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4235" y="1581912"/>
            <a:ext cx="3293364" cy="4227576"/>
          </a:xfrm>
          <a:prstGeom prst="rect">
            <a:avLst/>
          </a:prstGeom>
        </p:spPr>
        <p:txBody>
          <a:bodyPr wrap="square" lIns="0" tIns="4629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>
              <a:latin typeface="+mj-lt"/>
            </a:endParaRPr>
          </a:p>
          <a:p>
            <a:pPr marL="122555" marR="2451484" algn="just">
              <a:lnSpc>
                <a:spcPct val="95825"/>
              </a:lnSpc>
            </a:pPr>
            <a:r>
              <a:rPr sz="2150" spc="102" dirty="0">
                <a:solidFill>
                  <a:srgbClr val="FFFFFF"/>
                </a:solidFill>
                <a:latin typeface="+mj-lt"/>
                <a:cs typeface="Times New Roman"/>
              </a:rPr>
              <a:t>Mode</a:t>
            </a:r>
            <a:endParaRPr sz="2150">
              <a:latin typeface="+mj-lt"/>
              <a:cs typeface="Times New Roman"/>
            </a:endParaRPr>
          </a:p>
          <a:p>
            <a:pPr marL="124333" marR="89782" algn="just">
              <a:lnSpc>
                <a:spcPct val="100041"/>
              </a:lnSpc>
              <a:spcBef>
                <a:spcPts val="1051"/>
              </a:spcBef>
            </a:pPr>
            <a:r>
              <a:rPr sz="1400" spc="36" dirty="0">
                <a:solidFill>
                  <a:srgbClr val="56555A"/>
                </a:solidFill>
                <a:latin typeface="+mj-lt"/>
                <a:cs typeface="Times New Roman"/>
              </a:rPr>
              <a:t>The mode  is the value that occurs most often.  A dataset can  have  0  modes,  1 mode  or multiple modes.</a:t>
            </a:r>
            <a:endParaRPr sz="1400">
              <a:latin typeface="+mj-lt"/>
              <a:cs typeface="Times New Roman"/>
            </a:endParaRPr>
          </a:p>
          <a:p>
            <a:pPr marL="124333" marR="89073" algn="just">
              <a:lnSpc>
                <a:spcPct val="100041"/>
              </a:lnSpc>
              <a:spcBef>
                <a:spcPts val="1681"/>
              </a:spcBef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  </a:t>
            </a:r>
            <a:r>
              <a:rPr sz="1400" spc="8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ode   </a:t>
            </a:r>
            <a:r>
              <a:rPr sz="1400" spc="8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   c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lc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la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ed   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y  </a:t>
            </a:r>
            <a:r>
              <a:rPr sz="1400" spc="6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27" dirty="0">
                <a:solidFill>
                  <a:srgbClr val="56555A"/>
                </a:solidFill>
                <a:latin typeface="+mj-lt"/>
                <a:cs typeface="Times New Roman"/>
              </a:rPr>
              <a:t>by</a:t>
            </a:r>
            <a:r>
              <a:rPr sz="1400" spc="1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ng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</a:t>
            </a:r>
            <a:r>
              <a:rPr sz="1400" spc="19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10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with 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0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7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-8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g</a:t>
            </a:r>
            <a:r>
              <a:rPr sz="1400" spc="88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61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68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5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6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-1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eq</a:t>
            </a:r>
            <a:r>
              <a:rPr sz="1400" spc="80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85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18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-100" dirty="0">
                <a:solidFill>
                  <a:srgbClr val="56555A"/>
                </a:solidFill>
                <a:latin typeface="+mj-lt"/>
                <a:cs typeface="Times New Roman"/>
              </a:rPr>
              <a:t>y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>
              <a:latin typeface="+mj-lt"/>
              <a:cs typeface="Times New Roman"/>
            </a:endParaRPr>
          </a:p>
          <a:p>
            <a:pPr marL="343623" marR="244460" algn="ctr">
              <a:lnSpc>
                <a:spcPct val="95825"/>
              </a:lnSpc>
              <a:spcBef>
                <a:spcPts val="1681"/>
              </a:spcBef>
            </a:pPr>
            <a:r>
              <a:rPr sz="1400" spc="1" dirty="0">
                <a:solidFill>
                  <a:srgbClr val="56555A"/>
                </a:solidFill>
                <a:latin typeface="+mj-lt"/>
                <a:cs typeface="Times New Roman"/>
              </a:rPr>
              <a:t>In Excel, the mode  is calculated  by:</a:t>
            </a:r>
            <a:endParaRPr sz="1400">
              <a:latin typeface="+mj-lt"/>
              <a:cs typeface="Times New Roman"/>
            </a:endParaRPr>
          </a:p>
          <a:p>
            <a:pPr marL="124333" marR="277510" algn="just">
              <a:lnSpc>
                <a:spcPct val="95825"/>
              </a:lnSpc>
              <a:spcBef>
                <a:spcPts val="1750"/>
              </a:spcBef>
            </a:pPr>
            <a:r>
              <a:rPr sz="1400" spc="14" dirty="0">
                <a:solidFill>
                  <a:srgbClr val="56555A"/>
                </a:solidFill>
                <a:latin typeface="+mj-lt"/>
                <a:cs typeface="Times New Roman"/>
              </a:rPr>
              <a:t>=MODE.SNGL() -&gt; returns  one mode</a:t>
            </a:r>
            <a:endParaRPr sz="1400">
              <a:latin typeface="+mj-lt"/>
              <a:cs typeface="Times New Roman"/>
            </a:endParaRPr>
          </a:p>
          <a:p>
            <a:pPr marL="124333" marR="84717" algn="just">
              <a:lnSpc>
                <a:spcPct val="95825"/>
              </a:lnSpc>
              <a:spcBef>
                <a:spcPts val="1750"/>
              </a:spcBef>
            </a:pPr>
            <a:r>
              <a:rPr sz="1400" spc="-55" dirty="0">
                <a:solidFill>
                  <a:srgbClr val="56555A"/>
                </a:solidFill>
                <a:latin typeface="+mj-lt"/>
                <a:cs typeface="Times New Roman"/>
              </a:rPr>
              <a:t>=</a:t>
            </a:r>
            <a:r>
              <a:rPr sz="1400" spc="-92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-7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75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-59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20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r>
              <a:rPr sz="1400" spc="-92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-70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-134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41" dirty="0">
                <a:solidFill>
                  <a:srgbClr val="56555A"/>
                </a:solidFill>
                <a:latin typeface="+mj-lt"/>
                <a:cs typeface="Times New Roman"/>
              </a:rPr>
              <a:t>T()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  </a:t>
            </a:r>
            <a:r>
              <a:rPr sz="1400" spc="14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-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&gt;  </a:t>
            </a:r>
            <a:r>
              <a:rPr sz="1400" spc="27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rns   </a:t>
            </a:r>
            <a:r>
              <a:rPr sz="1400" spc="2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  </a:t>
            </a:r>
            <a:r>
              <a:rPr sz="1400" spc="17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8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36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43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41" dirty="0">
                <a:solidFill>
                  <a:srgbClr val="56555A"/>
                </a:solidFill>
                <a:latin typeface="+mj-lt"/>
                <a:cs typeface="Times New Roman"/>
              </a:rPr>
              <a:t>y</a:t>
            </a:r>
            <a:endParaRPr sz="1400">
              <a:latin typeface="+mj-lt"/>
              <a:cs typeface="Times New Roman"/>
            </a:endParaRPr>
          </a:p>
          <a:p>
            <a:pPr marL="124333" marR="87816" algn="just">
              <a:lnSpc>
                <a:spcPct val="95825"/>
              </a:lnSpc>
              <a:spcBef>
                <a:spcPts val="70"/>
              </a:spcBef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with </a:t>
            </a:r>
            <a:r>
              <a:rPr sz="1400" spc="11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 </a:t>
            </a:r>
            <a:r>
              <a:rPr sz="1400" spc="32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odes.  </a:t>
            </a:r>
            <a:r>
              <a:rPr sz="1400" spc="13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1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 </a:t>
            </a:r>
            <a:r>
              <a:rPr sz="1400" spc="4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 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ed  </a:t>
            </a: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wh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 </a:t>
            </a:r>
            <a:r>
              <a:rPr sz="1400" spc="30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21" dirty="0">
                <a:solidFill>
                  <a:srgbClr val="56555A"/>
                </a:solidFill>
                <a:latin typeface="+mj-lt"/>
                <a:cs typeface="Times New Roman"/>
              </a:rPr>
              <a:t>we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2648" y="1581912"/>
            <a:ext cx="3343656" cy="4652772"/>
          </a:xfrm>
          <a:prstGeom prst="rect">
            <a:avLst/>
          </a:prstGeom>
        </p:spPr>
        <p:txBody>
          <a:bodyPr wrap="square" lIns="0" tIns="4629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>
              <a:latin typeface="+mj-lt"/>
            </a:endParaRPr>
          </a:p>
          <a:p>
            <a:pPr marL="122809" marR="2264427" algn="just">
              <a:lnSpc>
                <a:spcPct val="95825"/>
              </a:lnSpc>
            </a:pPr>
            <a:r>
              <a:rPr sz="2150" spc="62" dirty="0">
                <a:solidFill>
                  <a:srgbClr val="FFFFFF"/>
                </a:solidFill>
                <a:latin typeface="+mj-lt"/>
                <a:cs typeface="Times New Roman"/>
              </a:rPr>
              <a:t>Median</a:t>
            </a:r>
            <a:endParaRPr sz="2150" dirty="0">
              <a:latin typeface="+mj-lt"/>
              <a:cs typeface="Times New Roman"/>
            </a:endParaRPr>
          </a:p>
          <a:p>
            <a:pPr marL="124713" marR="88337" algn="just">
              <a:lnSpc>
                <a:spcPct val="100041"/>
              </a:lnSpc>
              <a:spcBef>
                <a:spcPts val="1051"/>
              </a:spcBef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 </a:t>
            </a:r>
            <a:r>
              <a:rPr sz="1400" spc="16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  </a:t>
            </a:r>
            <a:r>
              <a:rPr sz="1400" spc="12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 </a:t>
            </a:r>
            <a:r>
              <a:rPr sz="1400" spc="8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po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nt  </a:t>
            </a:r>
            <a:r>
              <a:rPr sz="1400" spc="14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 </a:t>
            </a:r>
            <a:r>
              <a:rPr sz="1400" spc="17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he</a:t>
            </a:r>
            <a:r>
              <a:rPr sz="1400" spc="4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32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78" dirty="0">
                <a:solidFill>
                  <a:srgbClr val="56555A"/>
                </a:solidFill>
                <a:latin typeface="+mj-lt"/>
                <a:cs typeface="Times New Roman"/>
              </a:rPr>
              <a:t>de</a:t>
            </a:r>
            <a:r>
              <a:rPr sz="1400" spc="27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78" dirty="0">
                <a:solidFill>
                  <a:srgbClr val="56555A"/>
                </a:solidFill>
                <a:latin typeface="+mj-lt"/>
                <a:cs typeface="Times New Roman"/>
              </a:rPr>
              <a:t>ed</a:t>
            </a:r>
            <a:r>
              <a:rPr sz="1400" spc="13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78" dirty="0">
                <a:solidFill>
                  <a:srgbClr val="56555A"/>
                </a:solidFill>
                <a:latin typeface="+mj-lt"/>
                <a:cs typeface="Times New Roman"/>
              </a:rPr>
              <a:t>dat</a:t>
            </a:r>
            <a:r>
              <a:rPr sz="1400" spc="80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75" dirty="0">
                <a:solidFill>
                  <a:srgbClr val="56555A"/>
                </a:solidFill>
                <a:latin typeface="+mj-lt"/>
                <a:cs typeface="Times New Roman"/>
              </a:rPr>
              <a:t>et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r>
              <a:rPr sz="1400" spc="8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It</a:t>
            </a:r>
            <a:r>
              <a:rPr sz="1400" spc="5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7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 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23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pu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r </a:t>
            </a:r>
            <a:r>
              <a:rPr sz="1400" spc="14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6" dirty="0">
                <a:solidFill>
                  <a:srgbClr val="56555A"/>
                </a:solidFill>
                <a:latin typeface="+mj-lt"/>
                <a:cs typeface="Times New Roman"/>
              </a:rPr>
              <a:t>as</a:t>
            </a:r>
            <a:r>
              <a:rPr sz="1400" spc="3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 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ean,   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b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   </a:t>
            </a:r>
            <a:r>
              <a:rPr sz="1400" spc="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  </a:t>
            </a:r>
            <a:r>
              <a:rPr sz="1400" spc="5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19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ten   </a:t>
            </a: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used   </a:t>
            </a:r>
            <a:r>
              <a:rPr sz="1400" spc="4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in 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48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43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51" dirty="0">
                <a:solidFill>
                  <a:srgbClr val="56555A"/>
                </a:solidFill>
                <a:latin typeface="+mj-lt"/>
                <a:cs typeface="Times New Roman"/>
              </a:rPr>
              <a:t>de</a:t>
            </a:r>
            <a:r>
              <a:rPr sz="1400" spc="76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ia</a:t>
            </a:r>
            <a:r>
              <a:rPr sz="1400" spc="2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28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nd  </a:t>
            </a:r>
            <a:r>
              <a:rPr sz="1400" spc="16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data  </a:t>
            </a:r>
            <a:r>
              <a:rPr sz="1400" spc="25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cie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e.  </a:t>
            </a:r>
            <a:r>
              <a:rPr sz="1400" spc="11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hat  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is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ce</a:t>
            </a:r>
            <a:r>
              <a:rPr sz="1400" spc="16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2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-1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27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ff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ec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ed </a:t>
            </a:r>
            <a:r>
              <a:rPr sz="1400" spc="3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by</a:t>
            </a:r>
            <a:r>
              <a:rPr sz="1400" spc="8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-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ie</a:t>
            </a:r>
            <a:r>
              <a:rPr sz="1400" spc="18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 dirty="0">
              <a:latin typeface="+mj-lt"/>
              <a:cs typeface="Times New Roman"/>
            </a:endParaRPr>
          </a:p>
          <a:p>
            <a:pPr marL="124713" marR="76596" algn="just">
              <a:lnSpc>
                <a:spcPts val="1609"/>
              </a:lnSpc>
              <a:spcBef>
                <a:spcPts val="1896"/>
              </a:spcBef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In 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 </a:t>
            </a:r>
            <a:r>
              <a:rPr sz="1400" spc="20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76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28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71" dirty="0">
                <a:solidFill>
                  <a:srgbClr val="56555A"/>
                </a:solidFill>
                <a:latin typeface="+mj-lt"/>
                <a:cs typeface="Times New Roman"/>
              </a:rPr>
              <a:t>de</a:t>
            </a:r>
            <a:r>
              <a:rPr sz="1400" spc="23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71" dirty="0">
                <a:solidFill>
                  <a:srgbClr val="56555A"/>
                </a:solidFill>
                <a:latin typeface="+mj-lt"/>
                <a:cs typeface="Times New Roman"/>
              </a:rPr>
              <a:t>ed</a:t>
            </a:r>
            <a:r>
              <a:rPr sz="1400" spc="3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7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1" dirty="0">
                <a:solidFill>
                  <a:srgbClr val="56555A"/>
                </a:solidFill>
                <a:latin typeface="+mj-lt"/>
                <a:cs typeface="Times New Roman"/>
              </a:rPr>
              <a:t>dat</a:t>
            </a:r>
            <a:r>
              <a:rPr sz="1400" spc="73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48" dirty="0">
                <a:solidFill>
                  <a:srgbClr val="56555A"/>
                </a:solidFill>
                <a:latin typeface="+mj-lt"/>
                <a:cs typeface="Times New Roman"/>
              </a:rPr>
              <a:t>et,</a:t>
            </a:r>
            <a:r>
              <a:rPr sz="1400" spc="40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29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median  </a:t>
            </a:r>
            <a:r>
              <a:rPr sz="1400" spc="7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is </a:t>
            </a:r>
            <a:endParaRPr sz="1400" dirty="0">
              <a:latin typeface="+mj-lt"/>
              <a:cs typeface="Times New Roman"/>
            </a:endParaRPr>
          </a:p>
          <a:p>
            <a:pPr marL="124713" marR="76596" algn="just">
              <a:lnSpc>
                <a:spcPts val="1406"/>
              </a:lnSpc>
            </a:pPr>
            <a:endParaRPr lang="en-US" sz="1400" spc="0" dirty="0">
              <a:solidFill>
                <a:srgbClr val="56555A"/>
              </a:solidFill>
              <a:latin typeface="+mj-lt"/>
              <a:cs typeface="Times New Roman"/>
            </a:endParaRPr>
          </a:p>
          <a:p>
            <a:pPr marL="124713" marR="76596" algn="just">
              <a:lnSpc>
                <a:spcPts val="1406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8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9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102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ber</a:t>
            </a:r>
            <a:r>
              <a:rPr sz="1400" spc="6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17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lang="en-GB" sz="1400" spc="0" dirty="0">
                <a:solidFill>
                  <a:srgbClr val="56555A"/>
                </a:solidFill>
                <a:latin typeface="+mj-lt"/>
                <a:cs typeface="Times New Roman"/>
              </a:rPr>
              <a:t>positi</a:t>
            </a:r>
            <a:r>
              <a:rPr lang="en-GB" sz="1400" spc="-4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lang="en-GB" sz="1400" spc="0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endParaRPr lang="en-GB" sz="1200" dirty="0">
              <a:latin typeface="+mj-lt"/>
              <a:cs typeface="Cambria Math"/>
            </a:endParaRPr>
          </a:p>
          <a:p>
            <a:pPr marL="124713" marR="90366" algn="just">
              <a:lnSpc>
                <a:spcPct val="100041"/>
              </a:lnSpc>
              <a:spcBef>
                <a:spcPts val="2019"/>
              </a:spcBef>
            </a:pPr>
            <a:r>
              <a:rPr lang="en-GB" sz="1400" spc="25" dirty="0">
                <a:solidFill>
                  <a:srgbClr val="56555A"/>
                </a:solidFill>
                <a:latin typeface="+mj-lt"/>
                <a:cs typeface="Times New Roman"/>
              </a:rPr>
              <a:t>If  this position  is not  a whole  number, it, the  median  is the  simple average  of the two numbers at positions  closest to the calculated  value.</a:t>
            </a:r>
            <a:endParaRPr lang="en-GB" sz="1400" dirty="0">
              <a:latin typeface="+mj-lt"/>
              <a:cs typeface="Times New Roman"/>
            </a:endParaRPr>
          </a:p>
          <a:p>
            <a:pPr marL="370077">
              <a:lnSpc>
                <a:spcPct val="95825"/>
              </a:lnSpc>
              <a:spcBef>
                <a:spcPts val="1683"/>
              </a:spcBef>
            </a:pPr>
            <a:r>
              <a:rPr sz="1400" spc="1" dirty="0">
                <a:solidFill>
                  <a:srgbClr val="56555A"/>
                </a:solidFill>
                <a:latin typeface="+mj-lt"/>
                <a:cs typeface="Times New Roman"/>
              </a:rPr>
              <a:t>In Excel, the median  is calculated  by:</a:t>
            </a:r>
            <a:endParaRPr sz="1400" dirty="0">
              <a:latin typeface="+mj-lt"/>
              <a:cs typeface="Times New Roman"/>
            </a:endParaRPr>
          </a:p>
          <a:p>
            <a:pPr marL="173482" marR="2217824" algn="just">
              <a:lnSpc>
                <a:spcPct val="95825"/>
              </a:lnSpc>
              <a:spcBef>
                <a:spcPts val="1750"/>
              </a:spcBef>
            </a:pPr>
            <a:r>
              <a:rPr sz="1400" spc="-51" dirty="0">
                <a:solidFill>
                  <a:srgbClr val="56555A"/>
                </a:solidFill>
                <a:latin typeface="+mj-lt"/>
                <a:cs typeface="Times New Roman"/>
              </a:rPr>
              <a:t>=MEDIAN()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1581912"/>
            <a:ext cx="3291840" cy="4931664"/>
          </a:xfrm>
          <a:prstGeom prst="rect">
            <a:avLst/>
          </a:prstGeom>
        </p:spPr>
        <p:txBody>
          <a:bodyPr wrap="square" lIns="0" tIns="4629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>
              <a:latin typeface="+mj-lt"/>
            </a:endParaRPr>
          </a:p>
          <a:p>
            <a:pPr marL="121919" marR="2476908" algn="just">
              <a:lnSpc>
                <a:spcPct val="95825"/>
              </a:lnSpc>
            </a:pPr>
            <a:r>
              <a:rPr sz="2150" spc="84" dirty="0">
                <a:solidFill>
                  <a:srgbClr val="FFFFFF"/>
                </a:solidFill>
                <a:latin typeface="+mj-lt"/>
                <a:cs typeface="Times New Roman"/>
              </a:rPr>
              <a:t>Mean</a:t>
            </a:r>
            <a:endParaRPr sz="2150" dirty="0">
              <a:latin typeface="+mj-lt"/>
              <a:cs typeface="Times New Roman"/>
            </a:endParaRPr>
          </a:p>
          <a:p>
            <a:pPr marL="123748" marR="90558" algn="just">
              <a:lnSpc>
                <a:spcPct val="100041"/>
              </a:lnSpc>
              <a:spcBef>
                <a:spcPts val="1051"/>
              </a:spcBef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</a:t>
            </a:r>
            <a:r>
              <a:rPr sz="1400" spc="7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ean </a:t>
            </a:r>
            <a:r>
              <a:rPr sz="1400" spc="4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</a:t>
            </a:r>
            <a:r>
              <a:rPr sz="1400" spc="28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30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wid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ly 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62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2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85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75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104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5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1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eas</a:t>
            </a: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39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 </a:t>
            </a:r>
            <a:r>
              <a:rPr sz="1400" spc="4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36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53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77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69" dirty="0">
                <a:solidFill>
                  <a:srgbClr val="56555A"/>
                </a:solidFill>
                <a:latin typeface="+mj-lt"/>
                <a:cs typeface="Times New Roman"/>
              </a:rPr>
              <a:t> 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te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nc</a:t>
            </a:r>
            <a:r>
              <a:rPr sz="1400" spc="-84" dirty="0">
                <a:solidFill>
                  <a:srgbClr val="56555A"/>
                </a:solidFill>
                <a:latin typeface="+mj-lt"/>
                <a:cs typeface="Times New Roman"/>
              </a:rPr>
              <a:t>y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.  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It</a:t>
            </a:r>
            <a:r>
              <a:rPr sz="1400" spc="28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30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5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88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5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19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0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52" dirty="0">
                <a:solidFill>
                  <a:srgbClr val="56555A"/>
                </a:solidFill>
                <a:latin typeface="+mj-lt"/>
                <a:cs typeface="Times New Roman"/>
              </a:rPr>
              <a:t>ver</a:t>
            </a:r>
            <a:r>
              <a:rPr sz="1400" spc="65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ge</a:t>
            </a:r>
            <a:r>
              <a:rPr sz="1400" spc="4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7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8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78" dirty="0">
                <a:solidFill>
                  <a:srgbClr val="56555A"/>
                </a:solidFill>
                <a:latin typeface="+mj-lt"/>
                <a:cs typeface="Times New Roman"/>
              </a:rPr>
              <a:t>dat</a:t>
            </a:r>
            <a:r>
              <a:rPr sz="1400" spc="90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75" dirty="0">
                <a:solidFill>
                  <a:srgbClr val="56555A"/>
                </a:solidFill>
                <a:latin typeface="+mj-lt"/>
                <a:cs typeface="Times New Roman"/>
              </a:rPr>
              <a:t>et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 dirty="0">
              <a:latin typeface="+mj-lt"/>
              <a:cs typeface="Times New Roman"/>
            </a:endParaRPr>
          </a:p>
          <a:p>
            <a:pPr marL="123748" marR="758476" algn="just">
              <a:lnSpc>
                <a:spcPct val="95825"/>
              </a:lnSpc>
              <a:spcBef>
                <a:spcPts val="1681"/>
              </a:spcBef>
            </a:pPr>
            <a:r>
              <a:rPr sz="1400" spc="13" dirty="0">
                <a:solidFill>
                  <a:srgbClr val="56555A"/>
                </a:solidFill>
                <a:latin typeface="+mj-lt"/>
                <a:cs typeface="Times New Roman"/>
              </a:rPr>
              <a:t>Note: easily affected  by outliers</a:t>
            </a:r>
            <a:endParaRPr sz="1400" dirty="0">
              <a:latin typeface="+mj-lt"/>
              <a:cs typeface="Times New Roman"/>
            </a:endParaRPr>
          </a:p>
          <a:p>
            <a:pPr marL="123748" marR="323670" algn="just">
              <a:lnSpc>
                <a:spcPct val="95825"/>
              </a:lnSpc>
              <a:spcBef>
                <a:spcPts val="1752"/>
              </a:spcBef>
            </a:pPr>
            <a:r>
              <a:rPr sz="1400" spc="24" dirty="0">
                <a:solidFill>
                  <a:srgbClr val="56555A"/>
                </a:solidFill>
                <a:latin typeface="+mj-lt"/>
                <a:cs typeface="Times New Roman"/>
              </a:rPr>
              <a:t>The formula to calculate the mean  is:</a:t>
            </a:r>
            <a:endParaRPr sz="1400" dirty="0">
              <a:latin typeface="+mj-lt"/>
              <a:cs typeface="Times New Roman"/>
            </a:endParaRPr>
          </a:p>
          <a:p>
            <a:pPr marL="419353">
              <a:lnSpc>
                <a:spcPct val="95825"/>
              </a:lnSpc>
              <a:spcBef>
                <a:spcPts val="3000"/>
              </a:spcBef>
            </a:pPr>
            <a:endParaRPr lang="en-US" sz="1400" spc="0" dirty="0">
              <a:solidFill>
                <a:srgbClr val="56555A"/>
              </a:solidFill>
              <a:latin typeface="+mj-lt"/>
              <a:cs typeface="Times New Roman"/>
            </a:endParaRPr>
          </a:p>
          <a:p>
            <a:pPr marL="419353">
              <a:lnSpc>
                <a:spcPct val="95825"/>
              </a:lnSpc>
              <a:spcBef>
                <a:spcPts val="3000"/>
              </a:spcBef>
            </a:pPr>
            <a:endParaRPr lang="en-US" sz="1400" dirty="0">
              <a:solidFill>
                <a:srgbClr val="56555A"/>
              </a:solidFill>
              <a:latin typeface="+mj-lt"/>
              <a:cs typeface="Times New Roman"/>
            </a:endParaRPr>
          </a:p>
          <a:p>
            <a:pPr marL="419353">
              <a:lnSpc>
                <a:spcPct val="95825"/>
              </a:lnSpc>
              <a:spcBef>
                <a:spcPts val="3000"/>
              </a:spcBef>
            </a:pPr>
            <a:endParaRPr lang="en-US" sz="1400" spc="0" dirty="0">
              <a:solidFill>
                <a:srgbClr val="56555A"/>
              </a:solidFill>
              <a:latin typeface="+mj-lt"/>
              <a:cs typeface="Times New Roman"/>
            </a:endParaRPr>
          </a:p>
          <a:p>
            <a:pPr marL="419353">
              <a:lnSpc>
                <a:spcPct val="95825"/>
              </a:lnSpc>
              <a:spcBef>
                <a:spcPts val="3000"/>
              </a:spcBef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In Excel, the mean  is calculated  by:</a:t>
            </a:r>
            <a:r>
              <a:rPr lang="en-US" sz="1400" spc="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00" dirty="0">
                <a:solidFill>
                  <a:srgbClr val="56555A"/>
                </a:solidFill>
                <a:latin typeface="+mj-lt"/>
                <a:cs typeface="Times New Roman"/>
              </a:rPr>
              <a:t>=AVERAGE()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586" y="4702937"/>
            <a:ext cx="515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6927" y="4702937"/>
            <a:ext cx="530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0411" y="4702937"/>
            <a:ext cx="530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91783" y="4702937"/>
            <a:ext cx="546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68E51A3-5504-DB45-979D-04A118C89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09" y="3695642"/>
            <a:ext cx="466790" cy="419158"/>
          </a:xfrm>
          <a:prstGeom prst="rect">
            <a:avLst/>
          </a:prstGeom>
        </p:spPr>
      </p:pic>
      <p:pic>
        <p:nvPicPr>
          <p:cNvPr id="34" name="Picture 33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F66D13C1-C66D-D605-161F-3BAF0E66A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24" y="3924659"/>
            <a:ext cx="2524359" cy="12169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73658" y="1700022"/>
            <a:ext cx="4840224" cy="1591055"/>
          </a:xfrm>
          <a:custGeom>
            <a:avLst/>
            <a:gdLst/>
            <a:ahLst/>
            <a:cxnLst/>
            <a:rect l="l" t="t" r="r" b="b"/>
            <a:pathLst>
              <a:path w="4840224" h="1591055">
                <a:moveTo>
                  <a:pt x="0" y="588010"/>
                </a:moveTo>
                <a:lnTo>
                  <a:pt x="47922" y="557239"/>
                </a:lnTo>
                <a:lnTo>
                  <a:pt x="96242" y="524006"/>
                </a:lnTo>
                <a:lnTo>
                  <a:pt x="144888" y="488744"/>
                </a:lnTo>
                <a:lnTo>
                  <a:pt x="193791" y="451888"/>
                </a:lnTo>
                <a:lnTo>
                  <a:pt x="242881" y="413873"/>
                </a:lnTo>
                <a:lnTo>
                  <a:pt x="292087" y="375133"/>
                </a:lnTo>
                <a:lnTo>
                  <a:pt x="341340" y="336102"/>
                </a:lnTo>
                <a:lnTo>
                  <a:pt x="390570" y="297216"/>
                </a:lnTo>
                <a:lnTo>
                  <a:pt x="439707" y="258909"/>
                </a:lnTo>
                <a:lnTo>
                  <a:pt x="488680" y="221615"/>
                </a:lnTo>
                <a:lnTo>
                  <a:pt x="537419" y="185768"/>
                </a:lnTo>
                <a:lnTo>
                  <a:pt x="585856" y="151804"/>
                </a:lnTo>
                <a:lnTo>
                  <a:pt x="633918" y="120157"/>
                </a:lnTo>
                <a:lnTo>
                  <a:pt x="681538" y="91261"/>
                </a:lnTo>
                <a:lnTo>
                  <a:pt x="728644" y="65551"/>
                </a:lnTo>
                <a:lnTo>
                  <a:pt x="775167" y="43462"/>
                </a:lnTo>
                <a:lnTo>
                  <a:pt x="821036" y="25428"/>
                </a:lnTo>
                <a:lnTo>
                  <a:pt x="866182" y="11883"/>
                </a:lnTo>
                <a:lnTo>
                  <a:pt x="910534" y="3262"/>
                </a:lnTo>
                <a:lnTo>
                  <a:pt x="954023" y="0"/>
                </a:lnTo>
                <a:lnTo>
                  <a:pt x="997166" y="2694"/>
                </a:lnTo>
                <a:lnTo>
                  <a:pt x="1040420" y="11300"/>
                </a:lnTo>
                <a:lnTo>
                  <a:pt x="1083684" y="25284"/>
                </a:lnTo>
                <a:lnTo>
                  <a:pt x="1126856" y="44116"/>
                </a:lnTo>
                <a:lnTo>
                  <a:pt x="1169834" y="67264"/>
                </a:lnTo>
                <a:lnTo>
                  <a:pt x="1212516" y="94195"/>
                </a:lnTo>
                <a:lnTo>
                  <a:pt x="1254801" y="124379"/>
                </a:lnTo>
                <a:lnTo>
                  <a:pt x="1296586" y="157282"/>
                </a:lnTo>
                <a:lnTo>
                  <a:pt x="1337770" y="192375"/>
                </a:lnTo>
                <a:lnTo>
                  <a:pt x="1378251" y="229123"/>
                </a:lnTo>
                <a:lnTo>
                  <a:pt x="1417927" y="266997"/>
                </a:lnTo>
                <a:lnTo>
                  <a:pt x="1456697" y="305464"/>
                </a:lnTo>
                <a:lnTo>
                  <a:pt x="1494458" y="343992"/>
                </a:lnTo>
                <a:lnTo>
                  <a:pt x="1531108" y="382050"/>
                </a:lnTo>
                <a:lnTo>
                  <a:pt x="1566546" y="419105"/>
                </a:lnTo>
                <a:lnTo>
                  <a:pt x="1600671" y="454627"/>
                </a:lnTo>
                <a:lnTo>
                  <a:pt x="1633380" y="488083"/>
                </a:lnTo>
                <a:lnTo>
                  <a:pt x="1664571" y="518941"/>
                </a:lnTo>
                <a:lnTo>
                  <a:pt x="1694142" y="546670"/>
                </a:lnTo>
                <a:lnTo>
                  <a:pt x="1721992" y="570738"/>
                </a:lnTo>
                <a:lnTo>
                  <a:pt x="1748386" y="592451"/>
                </a:lnTo>
                <a:lnTo>
                  <a:pt x="1773771" y="613578"/>
                </a:lnTo>
                <a:lnTo>
                  <a:pt x="1798321" y="634223"/>
                </a:lnTo>
                <a:lnTo>
                  <a:pt x="1822213" y="654488"/>
                </a:lnTo>
                <a:lnTo>
                  <a:pt x="1845619" y="674479"/>
                </a:lnTo>
                <a:lnTo>
                  <a:pt x="1868715" y="694297"/>
                </a:lnTo>
                <a:lnTo>
                  <a:pt x="1891675" y="714047"/>
                </a:lnTo>
                <a:lnTo>
                  <a:pt x="1914673" y="733832"/>
                </a:lnTo>
                <a:lnTo>
                  <a:pt x="1937884" y="753756"/>
                </a:lnTo>
                <a:lnTo>
                  <a:pt x="1961483" y="773922"/>
                </a:lnTo>
                <a:lnTo>
                  <a:pt x="1985643" y="794433"/>
                </a:lnTo>
                <a:lnTo>
                  <a:pt x="2010541" y="815394"/>
                </a:lnTo>
                <a:lnTo>
                  <a:pt x="2036349" y="836908"/>
                </a:lnTo>
                <a:lnTo>
                  <a:pt x="2063242" y="859078"/>
                </a:lnTo>
                <a:lnTo>
                  <a:pt x="2091396" y="882009"/>
                </a:lnTo>
                <a:lnTo>
                  <a:pt x="2120984" y="905802"/>
                </a:lnTo>
                <a:lnTo>
                  <a:pt x="2152181" y="930563"/>
                </a:lnTo>
                <a:lnTo>
                  <a:pt x="2185161" y="956394"/>
                </a:lnTo>
                <a:lnTo>
                  <a:pt x="2220100" y="983399"/>
                </a:lnTo>
                <a:lnTo>
                  <a:pt x="2257170" y="1011681"/>
                </a:lnTo>
                <a:lnTo>
                  <a:pt x="2287492" y="1028367"/>
                </a:lnTo>
                <a:lnTo>
                  <a:pt x="2314083" y="1043936"/>
                </a:lnTo>
                <a:lnTo>
                  <a:pt x="2337536" y="1058546"/>
                </a:lnTo>
                <a:lnTo>
                  <a:pt x="2358445" y="1072356"/>
                </a:lnTo>
                <a:lnTo>
                  <a:pt x="2377404" y="1085526"/>
                </a:lnTo>
                <a:lnTo>
                  <a:pt x="2395005" y="1098215"/>
                </a:lnTo>
                <a:lnTo>
                  <a:pt x="2411842" y="1110581"/>
                </a:lnTo>
                <a:lnTo>
                  <a:pt x="2428509" y="1122783"/>
                </a:lnTo>
                <a:lnTo>
                  <a:pt x="2463704" y="1147333"/>
                </a:lnTo>
                <a:lnTo>
                  <a:pt x="2505339" y="1173137"/>
                </a:lnTo>
                <a:lnTo>
                  <a:pt x="2558159" y="1201466"/>
                </a:lnTo>
                <a:lnTo>
                  <a:pt x="2626913" y="1233592"/>
                </a:lnTo>
                <a:lnTo>
                  <a:pt x="2668749" y="1251477"/>
                </a:lnTo>
                <a:lnTo>
                  <a:pt x="2716348" y="1270787"/>
                </a:lnTo>
                <a:lnTo>
                  <a:pt x="2770304" y="1291683"/>
                </a:lnTo>
                <a:lnTo>
                  <a:pt x="2831211" y="1314323"/>
                </a:lnTo>
                <a:lnTo>
                  <a:pt x="2899812" y="1337278"/>
                </a:lnTo>
                <a:lnTo>
                  <a:pt x="2975989" y="1359039"/>
                </a:lnTo>
                <a:lnTo>
                  <a:pt x="3059038" y="1379646"/>
                </a:lnTo>
                <a:lnTo>
                  <a:pt x="3148254" y="1399137"/>
                </a:lnTo>
                <a:lnTo>
                  <a:pt x="3242935" y="1417552"/>
                </a:lnTo>
                <a:lnTo>
                  <a:pt x="3342375" y="1434928"/>
                </a:lnTo>
                <a:lnTo>
                  <a:pt x="3445872" y="1451306"/>
                </a:lnTo>
                <a:lnTo>
                  <a:pt x="3552721" y="1466725"/>
                </a:lnTo>
                <a:lnTo>
                  <a:pt x="3662219" y="1481222"/>
                </a:lnTo>
                <a:lnTo>
                  <a:pt x="3773662" y="1494837"/>
                </a:lnTo>
                <a:lnTo>
                  <a:pt x="3886346" y="1507609"/>
                </a:lnTo>
                <a:lnTo>
                  <a:pt x="3999567" y="1519578"/>
                </a:lnTo>
                <a:lnTo>
                  <a:pt x="4112622" y="1530781"/>
                </a:lnTo>
                <a:lnTo>
                  <a:pt x="4224806" y="1541258"/>
                </a:lnTo>
                <a:lnTo>
                  <a:pt x="4335416" y="1551049"/>
                </a:lnTo>
                <a:lnTo>
                  <a:pt x="4443749" y="1560190"/>
                </a:lnTo>
                <a:lnTo>
                  <a:pt x="4549100" y="1568723"/>
                </a:lnTo>
                <a:lnTo>
                  <a:pt x="4650765" y="1576686"/>
                </a:lnTo>
                <a:lnTo>
                  <a:pt x="4748041" y="1584117"/>
                </a:lnTo>
                <a:lnTo>
                  <a:pt x="4840224" y="1591055"/>
                </a:lnTo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26920" y="1699260"/>
            <a:ext cx="0" cy="2047113"/>
          </a:xfrm>
          <a:custGeom>
            <a:avLst/>
            <a:gdLst/>
            <a:ahLst/>
            <a:cxnLst/>
            <a:rect l="l" t="t" r="r" b="b"/>
            <a:pathLst>
              <a:path h="2047113">
                <a:moveTo>
                  <a:pt x="0" y="0"/>
                </a:moveTo>
                <a:lnTo>
                  <a:pt x="0" y="2047113"/>
                </a:lnTo>
              </a:path>
            </a:pathLst>
          </a:custGeom>
          <a:ln w="9144">
            <a:solidFill>
              <a:srgbClr val="799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11908" y="1810512"/>
            <a:ext cx="0" cy="1935861"/>
          </a:xfrm>
          <a:custGeom>
            <a:avLst/>
            <a:gdLst/>
            <a:ahLst/>
            <a:cxnLst/>
            <a:rect l="l" t="t" r="r" b="b"/>
            <a:pathLst>
              <a:path h="1935861">
                <a:moveTo>
                  <a:pt x="0" y="0"/>
                </a:moveTo>
                <a:lnTo>
                  <a:pt x="0" y="1935861"/>
                </a:lnTo>
              </a:path>
            </a:pathLst>
          </a:custGeom>
          <a:ln w="9144">
            <a:solidFill>
              <a:srgbClr val="3D5F6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22019" y="1453896"/>
            <a:ext cx="76200" cy="2291968"/>
          </a:xfrm>
          <a:custGeom>
            <a:avLst/>
            <a:gdLst/>
            <a:ahLst/>
            <a:cxnLst/>
            <a:rect l="l" t="t" r="r" b="b"/>
            <a:pathLst>
              <a:path w="76200" h="2291968">
                <a:moveTo>
                  <a:pt x="31750" y="2291968"/>
                </a:moveTo>
                <a:lnTo>
                  <a:pt x="44450" y="2291968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2291968"/>
                </a:lnTo>
                <a:close/>
              </a:path>
              <a:path w="76200" h="2291968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2291968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54535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60119" y="3707892"/>
            <a:ext cx="5136642" cy="76200"/>
          </a:xfrm>
          <a:custGeom>
            <a:avLst/>
            <a:gdLst/>
            <a:ahLst/>
            <a:cxnLst/>
            <a:rect l="l" t="t" r="r" b="b"/>
            <a:pathLst>
              <a:path w="5136642" h="76200">
                <a:moveTo>
                  <a:pt x="5073142" y="44449"/>
                </a:moveTo>
                <a:lnTo>
                  <a:pt x="5060441" y="44450"/>
                </a:lnTo>
                <a:lnTo>
                  <a:pt x="5060442" y="76199"/>
                </a:lnTo>
                <a:lnTo>
                  <a:pt x="5136642" y="38099"/>
                </a:lnTo>
                <a:lnTo>
                  <a:pt x="5073142" y="44449"/>
                </a:lnTo>
                <a:close/>
              </a:path>
              <a:path w="5136642" h="76200">
                <a:moveTo>
                  <a:pt x="5073142" y="31749"/>
                </a:moveTo>
                <a:lnTo>
                  <a:pt x="5060442" y="0"/>
                </a:lnTo>
                <a:lnTo>
                  <a:pt x="5060441" y="31750"/>
                </a:lnTo>
                <a:lnTo>
                  <a:pt x="5073142" y="31749"/>
                </a:lnTo>
                <a:close/>
              </a:path>
              <a:path w="5136642" h="76200">
                <a:moveTo>
                  <a:pt x="0" y="31749"/>
                </a:moveTo>
                <a:lnTo>
                  <a:pt x="0" y="44449"/>
                </a:lnTo>
                <a:lnTo>
                  <a:pt x="5073142" y="44449"/>
                </a:lnTo>
                <a:lnTo>
                  <a:pt x="5136642" y="38099"/>
                </a:lnTo>
                <a:lnTo>
                  <a:pt x="5060442" y="0"/>
                </a:lnTo>
                <a:lnTo>
                  <a:pt x="5073142" y="31749"/>
                </a:lnTo>
                <a:lnTo>
                  <a:pt x="0" y="31749"/>
                </a:lnTo>
                <a:close/>
              </a:path>
            </a:pathLst>
          </a:custGeom>
          <a:solidFill>
            <a:srgbClr val="54535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42416" y="5047488"/>
            <a:ext cx="286512" cy="28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13045" y="282656"/>
            <a:ext cx="1624664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97" dirty="0">
                <a:solidFill>
                  <a:srgbClr val="56555A"/>
                </a:solidFill>
                <a:latin typeface="+mj-lt"/>
                <a:cs typeface="Times New Roman"/>
              </a:rPr>
              <a:t>Skewness</a:t>
            </a:r>
            <a:endParaRPr sz="2800">
              <a:latin typeface="+mj-lt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79845" y="1717157"/>
            <a:ext cx="4890136" cy="41706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Skewness  is a  measure of asymmetry  that  indicates  whether</a:t>
            </a:r>
            <a:endParaRPr sz="1400" dirty="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</a:pPr>
            <a:r>
              <a:rPr sz="1400" spc="53" dirty="0">
                <a:solidFill>
                  <a:srgbClr val="56555A"/>
                </a:solidFill>
                <a:latin typeface="+mj-lt"/>
                <a:cs typeface="Times New Roman"/>
              </a:rPr>
              <a:t>the observations in a dataset are concentrated on one side.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79845" y="2357237"/>
            <a:ext cx="4872126" cy="41706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Right (positive)  skewness  looks  like  the  one  in the  graph.  It</a:t>
            </a:r>
            <a:endParaRPr sz="1400" dirty="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</a:pPr>
            <a:r>
              <a:rPr sz="1400" spc="35" dirty="0">
                <a:solidFill>
                  <a:srgbClr val="56555A"/>
                </a:solidFill>
                <a:latin typeface="+mj-lt"/>
                <a:cs typeface="Times New Roman"/>
              </a:rPr>
              <a:t>means  that the </a:t>
            </a:r>
            <a:r>
              <a:rPr sz="1400" b="1" spc="35" dirty="0">
                <a:solidFill>
                  <a:srgbClr val="56555A"/>
                </a:solidFill>
                <a:latin typeface="+mj-lt"/>
                <a:cs typeface="Times New Roman"/>
              </a:rPr>
              <a:t>outliers</a:t>
            </a:r>
            <a:r>
              <a:rPr sz="1400" spc="35" dirty="0">
                <a:solidFill>
                  <a:srgbClr val="56555A"/>
                </a:solidFill>
                <a:latin typeface="+mj-lt"/>
                <a:cs typeface="Times New Roman"/>
              </a:rPr>
              <a:t> are to the right (long tail to the right).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79845" y="2997069"/>
            <a:ext cx="4890136" cy="294007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12700">
              <a:lnSpc>
                <a:spcPts val="1545"/>
              </a:lnSpc>
            </a:pPr>
            <a:r>
              <a:rPr sz="1400" spc="31" dirty="0">
                <a:solidFill>
                  <a:srgbClr val="56555A"/>
                </a:solidFill>
                <a:latin typeface="+mj-lt"/>
                <a:cs typeface="Times New Roman"/>
              </a:rPr>
              <a:t>Left (negative) skewness means  that the outliers are to the left.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9845" y="3424291"/>
            <a:ext cx="3971723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16" dirty="0">
                <a:solidFill>
                  <a:srgbClr val="56555A"/>
                </a:solidFill>
                <a:latin typeface="+mj-lt"/>
                <a:cs typeface="Times New Roman"/>
              </a:rPr>
              <a:t>Usually, you will use software to calculate skewness.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9829" y="3902194"/>
            <a:ext cx="869433" cy="304292"/>
          </a:xfrm>
          <a:prstGeom prst="rect">
            <a:avLst/>
          </a:prstGeom>
        </p:spPr>
        <p:txBody>
          <a:bodyPr wrap="square" lIns="0" tIns="7143" rIns="0" bIns="0" rtlCol="0">
            <a:noAutofit/>
          </a:bodyPr>
          <a:lstStyle/>
          <a:p>
            <a:pPr marL="12700">
              <a:lnSpc>
                <a:spcPts val="1125"/>
              </a:lnSpc>
            </a:pPr>
            <a:r>
              <a:rPr sz="1000" spc="25" dirty="0">
                <a:solidFill>
                  <a:srgbClr val="7C9792"/>
                </a:solidFill>
                <a:latin typeface="+mj-lt"/>
                <a:cs typeface="Times New Roman"/>
              </a:rPr>
              <a:t>M</a:t>
            </a:r>
            <a:r>
              <a:rPr sz="1000" spc="17" dirty="0">
                <a:solidFill>
                  <a:srgbClr val="7C9792"/>
                </a:solidFill>
                <a:latin typeface="+mj-lt"/>
                <a:cs typeface="Times New Roman"/>
              </a:rPr>
              <a:t>e</a:t>
            </a:r>
            <a:r>
              <a:rPr sz="1000" spc="74" dirty="0">
                <a:solidFill>
                  <a:srgbClr val="7C9792"/>
                </a:solidFill>
                <a:latin typeface="+mj-lt"/>
                <a:cs typeface="Times New Roman"/>
              </a:rPr>
              <a:t>d</a:t>
            </a:r>
            <a:r>
              <a:rPr sz="1000" spc="-50" dirty="0">
                <a:solidFill>
                  <a:srgbClr val="7C9792"/>
                </a:solidFill>
                <a:latin typeface="+mj-lt"/>
                <a:cs typeface="Times New Roman"/>
              </a:rPr>
              <a:t>i</a:t>
            </a:r>
            <a:r>
              <a:rPr sz="1000" spc="57" dirty="0">
                <a:solidFill>
                  <a:srgbClr val="7C9792"/>
                </a:solidFill>
                <a:latin typeface="+mj-lt"/>
                <a:cs typeface="Times New Roman"/>
              </a:rPr>
              <a:t>a</a:t>
            </a:r>
            <a:r>
              <a:rPr sz="1000" spc="44" dirty="0">
                <a:solidFill>
                  <a:srgbClr val="7C9792"/>
                </a:solidFill>
                <a:latin typeface="+mj-lt"/>
                <a:cs typeface="Times New Roman"/>
              </a:rPr>
              <a:t>n</a:t>
            </a:r>
            <a:r>
              <a:rPr sz="1000" spc="0" dirty="0">
                <a:solidFill>
                  <a:srgbClr val="7C9792"/>
                </a:solidFill>
                <a:latin typeface="+mj-lt"/>
                <a:cs typeface="Times New Roman"/>
              </a:rPr>
              <a:t>  </a:t>
            </a:r>
            <a:r>
              <a:rPr sz="1000" spc="84" dirty="0">
                <a:solidFill>
                  <a:srgbClr val="7C9792"/>
                </a:solidFill>
                <a:latin typeface="+mj-lt"/>
                <a:cs typeface="Times New Roman"/>
              </a:rPr>
              <a:t> </a:t>
            </a:r>
            <a:r>
              <a:rPr sz="1000" spc="25" dirty="0">
                <a:solidFill>
                  <a:srgbClr val="3D5F6E"/>
                </a:solidFill>
                <a:latin typeface="+mj-lt"/>
                <a:cs typeface="Times New Roman"/>
              </a:rPr>
              <a:t>M</a:t>
            </a:r>
            <a:r>
              <a:rPr sz="1000" spc="17" dirty="0">
                <a:solidFill>
                  <a:srgbClr val="3D5F6E"/>
                </a:solidFill>
                <a:latin typeface="+mj-lt"/>
                <a:cs typeface="Times New Roman"/>
              </a:rPr>
              <a:t>e</a:t>
            </a:r>
            <a:r>
              <a:rPr sz="1000" spc="57" dirty="0">
                <a:solidFill>
                  <a:srgbClr val="3D5F6E"/>
                </a:solidFill>
                <a:latin typeface="+mj-lt"/>
                <a:cs typeface="Times New Roman"/>
              </a:rPr>
              <a:t>a</a:t>
            </a:r>
            <a:r>
              <a:rPr sz="1000" spc="44" dirty="0">
                <a:solidFill>
                  <a:srgbClr val="3D5F6E"/>
                </a:solidFill>
                <a:latin typeface="+mj-lt"/>
                <a:cs typeface="Times New Roman"/>
              </a:rPr>
              <a:t>n</a:t>
            </a:r>
            <a:endParaRPr sz="1000">
              <a:latin typeface="+mj-lt"/>
              <a:cs typeface="Times New Roman"/>
            </a:endParaRPr>
          </a:p>
          <a:p>
            <a:pPr marL="12700" marR="18973">
              <a:lnSpc>
                <a:spcPct val="95825"/>
              </a:lnSpc>
            </a:pPr>
            <a:r>
              <a:rPr sz="1000" spc="46" dirty="0">
                <a:solidFill>
                  <a:srgbClr val="7C9792"/>
                </a:solidFill>
                <a:latin typeface="+mj-lt"/>
                <a:cs typeface="Times New Roman"/>
              </a:rPr>
              <a:t>Mode</a:t>
            </a:r>
            <a:endParaRPr sz="1000">
              <a:latin typeface="+mj-lt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2649" y="5086975"/>
            <a:ext cx="2261795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b="1" spc="-3" dirty="0">
                <a:solidFill>
                  <a:srgbClr val="56555A"/>
                </a:solidFill>
                <a:latin typeface="+mj-lt"/>
                <a:cs typeface="Times New Roman"/>
              </a:rPr>
              <a:t>Calculating skewness in Excel:</a:t>
            </a:r>
            <a:endParaRPr sz="1400" b="1" dirty="0">
              <a:latin typeface="+mj-lt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7841" y="5129393"/>
            <a:ext cx="2389811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26" dirty="0">
                <a:solidFill>
                  <a:srgbClr val="56555A"/>
                </a:solidFill>
                <a:latin typeface="+mj-lt"/>
                <a:cs typeface="Times New Roman"/>
              </a:rPr>
              <a:t>Formula to calculate skewness: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8250" y="5513746"/>
            <a:ext cx="721431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-63" dirty="0">
                <a:solidFill>
                  <a:srgbClr val="56555A"/>
                </a:solidFill>
                <a:latin typeface="+mj-lt"/>
                <a:cs typeface="Times New Roman"/>
              </a:rPr>
              <a:t>=SKEW()</a:t>
            </a:r>
            <a:endParaRPr sz="1400">
              <a:latin typeface="+mj-lt"/>
              <a:cs typeface="Times New Roman"/>
            </a:endParaRPr>
          </a:p>
        </p:txBody>
      </p:sp>
      <p:pic>
        <p:nvPicPr>
          <p:cNvPr id="36" name="Picture 35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EE79FE1F-168F-357E-2541-813EBF4BF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67" y="4843585"/>
            <a:ext cx="1886213" cy="9716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09828" y="4887468"/>
            <a:ext cx="286512" cy="28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96183" y="282656"/>
            <a:ext cx="1447348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-19" dirty="0">
                <a:solidFill>
                  <a:srgbClr val="56555A"/>
                </a:solidFill>
                <a:latin typeface="+mj-lt"/>
                <a:cs typeface="Times New Roman"/>
              </a:rPr>
              <a:t>Variance</a:t>
            </a:r>
            <a:endParaRPr sz="2800">
              <a:latin typeface="+mj-lt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49755" y="282656"/>
            <a:ext cx="691818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95" dirty="0">
                <a:solidFill>
                  <a:srgbClr val="56555A"/>
                </a:solidFill>
                <a:latin typeface="+mj-lt"/>
                <a:cs typeface="Times New Roman"/>
              </a:rPr>
              <a:t>and</a:t>
            </a:r>
            <a:endParaRPr sz="2800">
              <a:latin typeface="+mj-lt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47399" y="282656"/>
            <a:ext cx="3108104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29" dirty="0">
                <a:solidFill>
                  <a:srgbClr val="56555A"/>
                </a:solidFill>
                <a:latin typeface="+mj-lt"/>
                <a:cs typeface="Times New Roman"/>
              </a:rPr>
              <a:t>standard  deviation</a:t>
            </a:r>
            <a:endParaRPr sz="2800" dirty="0">
              <a:latin typeface="+mj-lt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79846" y="1291961"/>
            <a:ext cx="5050154" cy="417125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6" dirty="0">
                <a:solidFill>
                  <a:srgbClr val="56555A"/>
                </a:solidFill>
                <a:latin typeface="+mj-lt"/>
                <a:cs typeface="Times New Roman"/>
              </a:rPr>
              <a:t>Variance  and  standard deviation  measure the  dispersion  of a</a:t>
            </a:r>
            <a:endParaRPr sz="1400" dirty="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</a:pPr>
            <a:r>
              <a:rPr sz="1400" spc="36" dirty="0">
                <a:solidFill>
                  <a:srgbClr val="56555A"/>
                </a:solidFill>
                <a:latin typeface="+mj-lt"/>
                <a:cs typeface="Times New Roman"/>
              </a:rPr>
              <a:t>set of data points around its mean  value.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79845" y="1932295"/>
            <a:ext cx="5050154" cy="84378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3958" algn="just">
              <a:lnSpc>
                <a:spcPts val="1540"/>
              </a:lnSpc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18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22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if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  </a:t>
            </a:r>
            <a:r>
              <a:rPr sz="1400" spc="28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orm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las  </a:t>
            </a:r>
            <a:r>
              <a:rPr sz="1400" spc="28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or  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2" dirty="0">
                <a:solidFill>
                  <a:srgbClr val="56555A"/>
                </a:solidFill>
                <a:latin typeface="+mj-lt"/>
                <a:cs typeface="Times New Roman"/>
              </a:rPr>
              <a:t>po</a:t>
            </a: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pu</a:t>
            </a:r>
            <a:r>
              <a:rPr sz="1400" spc="46" dirty="0">
                <a:solidFill>
                  <a:srgbClr val="56555A"/>
                </a:solidFill>
                <a:latin typeface="+mj-lt"/>
                <a:cs typeface="Times New Roman"/>
              </a:rPr>
              <a:t>lation</a:t>
            </a: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34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nd  </a:t>
            </a:r>
            <a:r>
              <a:rPr sz="1400" spc="27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43" dirty="0">
                <a:solidFill>
                  <a:srgbClr val="56555A"/>
                </a:solidFill>
                <a:latin typeface="+mj-lt"/>
                <a:cs typeface="Times New Roman"/>
              </a:rPr>
              <a:t>mp</a:t>
            </a:r>
            <a:r>
              <a:rPr sz="1400" spc="13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endParaRPr sz="1400" dirty="0">
              <a:latin typeface="+mj-lt"/>
              <a:cs typeface="Times New Roman"/>
            </a:endParaRPr>
          </a:p>
          <a:p>
            <a:pPr marL="12700" algn="just">
              <a:lnSpc>
                <a:spcPct val="100041"/>
              </a:lnSpc>
            </a:pPr>
            <a:r>
              <a:rPr sz="1400" spc="-29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nce  &amp;</a:t>
            </a:r>
            <a:r>
              <a:rPr sz="1400" spc="3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7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59" dirty="0">
                <a:solidFill>
                  <a:srgbClr val="56555A"/>
                </a:solidFill>
                <a:latin typeface="+mj-lt"/>
                <a:cs typeface="Times New Roman"/>
              </a:rPr>
              <a:t>tanda</a:t>
            </a:r>
            <a:r>
              <a:rPr sz="1400" spc="24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69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15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de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. </a:t>
            </a: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8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7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30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 </a:t>
            </a:r>
            <a:r>
              <a:rPr sz="1400" spc="2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ct</a:t>
            </a:r>
            <a:r>
              <a:rPr sz="1400" spc="25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 </a:t>
            </a:r>
            <a:r>
              <a:rPr sz="1400" spc="6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7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5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sa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orm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27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1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the</a:t>
            </a:r>
            <a:r>
              <a:rPr sz="1400" spc="27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1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55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50" dirty="0">
                <a:solidFill>
                  <a:srgbClr val="56555A"/>
                </a:solidFill>
                <a:latin typeface="+mj-lt"/>
                <a:cs typeface="Times New Roman"/>
              </a:rPr>
              <a:t>b</a:t>
            </a: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ia</a:t>
            </a:r>
            <a:r>
              <a:rPr sz="1400" spc="48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51" dirty="0">
                <a:solidFill>
                  <a:srgbClr val="56555A"/>
                </a:solidFill>
                <a:latin typeface="+mj-lt"/>
                <a:cs typeface="Times New Roman"/>
              </a:rPr>
              <a:t>ed</a:t>
            </a:r>
            <a:r>
              <a:rPr sz="1400" spc="10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8" dirty="0">
                <a:solidFill>
                  <a:srgbClr val="56555A"/>
                </a:solidFill>
                <a:latin typeface="+mj-lt"/>
                <a:cs typeface="Times New Roman"/>
              </a:rPr>
              <a:t>es</a:t>
            </a: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81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55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53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42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2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7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6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104" dirty="0">
                <a:solidFill>
                  <a:srgbClr val="56555A"/>
                </a:solidFill>
                <a:latin typeface="+mj-lt"/>
                <a:cs typeface="Times New Roman"/>
              </a:rPr>
              <a:t>po</a:t>
            </a:r>
            <a:r>
              <a:rPr sz="1400" spc="100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19" dirty="0">
                <a:solidFill>
                  <a:srgbClr val="56555A"/>
                </a:solidFill>
                <a:latin typeface="+mj-lt"/>
                <a:cs typeface="Times New Roman"/>
              </a:rPr>
              <a:t>la</a:t>
            </a:r>
            <a:r>
              <a:rPr sz="1400" spc="2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28" dirty="0">
                <a:solidFill>
                  <a:srgbClr val="56555A"/>
                </a:solidFill>
                <a:latin typeface="+mj-lt"/>
                <a:cs typeface="Times New Roman"/>
              </a:rPr>
              <a:t>ion</a:t>
            </a:r>
            <a:r>
              <a:rPr sz="1400" spc="1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orm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la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r>
              <a:rPr sz="1400" spc="17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89" dirty="0">
                <a:solidFill>
                  <a:srgbClr val="2E8299"/>
                </a:solidFill>
                <a:latin typeface="+mj-lt"/>
                <a:cs typeface="Times New Roman"/>
              </a:rPr>
              <a:t> </a:t>
            </a:r>
            <a:r>
              <a:rPr sz="1400" u="sng" spc="0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Mo</a:t>
            </a:r>
            <a:r>
              <a:rPr sz="1400" u="sng" spc="-25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r</a:t>
            </a:r>
            <a:r>
              <a:rPr sz="1400" u="sng" spc="0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e</a:t>
            </a:r>
            <a:r>
              <a:rPr sz="1400" u="sng" spc="203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 </a:t>
            </a:r>
            <a:r>
              <a:rPr sz="1400" u="sng" spc="0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on</a:t>
            </a:r>
            <a:r>
              <a:rPr sz="1400" u="sng" spc="204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 </a:t>
            </a:r>
            <a:r>
              <a:rPr sz="1400" u="sng" spc="0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t</a:t>
            </a:r>
            <a:r>
              <a:rPr sz="1400" u="sng" spc="-4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h</a:t>
            </a:r>
            <a:r>
              <a:rPr sz="1400" u="sng" spc="0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e</a:t>
            </a:r>
            <a:r>
              <a:rPr sz="1400" u="sng" spc="276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 </a:t>
            </a:r>
            <a:r>
              <a:rPr sz="1400" u="sng" spc="81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m</a:t>
            </a:r>
            <a:r>
              <a:rPr sz="1400" u="sng" spc="54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a</a:t>
            </a:r>
            <a:r>
              <a:rPr sz="1400" u="sng" spc="30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t</a:t>
            </a:r>
            <a:r>
              <a:rPr sz="1400" u="sng" spc="50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h</a:t>
            </a:r>
            <a:r>
              <a:rPr sz="1400" u="sng" spc="48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e</a:t>
            </a:r>
            <a:r>
              <a:rPr sz="1400" u="sng" spc="81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m</a:t>
            </a:r>
            <a:r>
              <a:rPr sz="1400" u="sng" spc="54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a</a:t>
            </a:r>
            <a:r>
              <a:rPr sz="1400" u="sng" spc="30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t</a:t>
            </a:r>
            <a:r>
              <a:rPr sz="1400" u="sng" spc="25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i</a:t>
            </a:r>
            <a:r>
              <a:rPr sz="1400" u="sng" spc="45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cs</a:t>
            </a:r>
            <a:r>
              <a:rPr sz="1400" u="sng" spc="73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 </a:t>
            </a:r>
            <a:r>
              <a:rPr sz="1400" u="sng" spc="0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be</a:t>
            </a:r>
            <a:r>
              <a:rPr sz="1400" u="sng" spc="-9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h</a:t>
            </a:r>
            <a:r>
              <a:rPr sz="1400" u="sng" spc="0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i</a:t>
            </a:r>
            <a:r>
              <a:rPr sz="1400" u="sng" spc="-4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n</a:t>
            </a:r>
            <a:r>
              <a:rPr sz="1400" u="sng" spc="0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d </a:t>
            </a:r>
            <a:r>
              <a:rPr sz="1400" u="sng" spc="48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 </a:t>
            </a:r>
            <a:r>
              <a:rPr sz="1400" u="sng" spc="-4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i</a:t>
            </a:r>
            <a:r>
              <a:rPr sz="1400" u="sng" spc="0" dirty="0">
                <a:solidFill>
                  <a:srgbClr val="2E8299"/>
                </a:solidFill>
                <a:latin typeface="+mj-lt"/>
                <a:cs typeface="Times New Roman"/>
                <a:hlinkClick r:id="rId3"/>
              </a:rPr>
              <a:t>t.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06642" y="3459978"/>
            <a:ext cx="1973759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Sample variance formula: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06642" y="4169273"/>
            <a:ext cx="2228267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26" dirty="0">
                <a:solidFill>
                  <a:srgbClr val="56555A"/>
                </a:solidFill>
                <a:latin typeface="+mj-lt"/>
                <a:cs typeface="Times New Roman"/>
              </a:rPr>
              <a:t>Population variance formula: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0391" y="4926701"/>
            <a:ext cx="2186788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b="1" spc="-4" dirty="0">
                <a:solidFill>
                  <a:srgbClr val="56555A"/>
                </a:solidFill>
                <a:latin typeface="+mj-lt"/>
                <a:cs typeface="Times New Roman"/>
              </a:rPr>
              <a:t>Calculating variance in Excel:</a:t>
            </a:r>
            <a:endParaRPr sz="1400" b="1" dirty="0">
              <a:latin typeface="+mj-lt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6642" y="4970897"/>
            <a:ext cx="2763191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6" dirty="0">
                <a:solidFill>
                  <a:srgbClr val="56555A"/>
                </a:solidFill>
                <a:latin typeface="+mj-lt"/>
                <a:cs typeface="Times New Roman"/>
              </a:rPr>
              <a:t>Sample standard deviation formula: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5662" y="5353421"/>
            <a:ext cx="1335177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23" dirty="0">
                <a:solidFill>
                  <a:srgbClr val="56555A"/>
                </a:solidFill>
                <a:latin typeface="+mj-lt"/>
                <a:cs typeface="Times New Roman"/>
              </a:rPr>
              <a:t>Sample variance: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84298" y="5353421"/>
            <a:ext cx="719761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-71" dirty="0">
                <a:solidFill>
                  <a:srgbClr val="56555A"/>
                </a:solidFill>
                <a:latin typeface="+mj-lt"/>
                <a:cs typeface="Times New Roman"/>
              </a:rPr>
              <a:t>=VAR.S()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5662" y="5566534"/>
            <a:ext cx="1591322" cy="204012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12700">
              <a:lnSpc>
                <a:spcPts val="1545"/>
              </a:lnSpc>
            </a:pP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Population variance: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8806" y="5566534"/>
            <a:ext cx="727490" cy="204012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12700">
              <a:lnSpc>
                <a:spcPts val="1545"/>
              </a:lnSpc>
            </a:pPr>
            <a:r>
              <a:rPr sz="1400" spc="-63" dirty="0">
                <a:solidFill>
                  <a:srgbClr val="56555A"/>
                </a:solidFill>
                <a:latin typeface="+mj-lt"/>
                <a:cs typeface="Times New Roman"/>
              </a:rPr>
              <a:t>=VAR.P()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662" y="5780446"/>
            <a:ext cx="3424241" cy="41706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26746">
              <a:lnSpc>
                <a:spcPts val="1540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mp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4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9" dirty="0">
                <a:solidFill>
                  <a:srgbClr val="56555A"/>
                </a:solidFill>
                <a:latin typeface="+mj-lt"/>
                <a:cs typeface="Times New Roman"/>
              </a:rPr>
              <a:t>standa</a:t>
            </a:r>
            <a:r>
              <a:rPr sz="1400" spc="24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69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29" dirty="0">
                <a:solidFill>
                  <a:srgbClr val="56555A"/>
                </a:solidFill>
                <a:latin typeface="+mj-lt"/>
                <a:cs typeface="Times New Roman"/>
              </a:rPr>
              <a:t>devi</a:t>
            </a:r>
            <a:r>
              <a:rPr sz="1400" spc="35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81" dirty="0">
                <a:solidFill>
                  <a:srgbClr val="56555A"/>
                </a:solidFill>
                <a:latin typeface="+mj-lt"/>
                <a:cs typeface="Times New Roman"/>
              </a:rPr>
              <a:t>: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  </a:t>
            </a:r>
            <a:r>
              <a:rPr sz="1400" spc="11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=</a:t>
            </a:r>
            <a:r>
              <a:rPr sz="1400" spc="17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STDE</a:t>
            </a:r>
            <a:r>
              <a:rPr sz="1400" spc="-150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S()</a:t>
            </a:r>
            <a:endParaRPr sz="1400" dirty="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400" spc="-39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opulation 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9" dirty="0">
                <a:solidFill>
                  <a:srgbClr val="56555A"/>
                </a:solidFill>
                <a:latin typeface="+mj-lt"/>
                <a:cs typeface="Times New Roman"/>
              </a:rPr>
              <a:t>standa</a:t>
            </a:r>
            <a:r>
              <a:rPr sz="1400" spc="24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69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29" dirty="0">
                <a:solidFill>
                  <a:srgbClr val="56555A"/>
                </a:solidFill>
                <a:latin typeface="+mj-lt"/>
                <a:cs typeface="Times New Roman"/>
              </a:rPr>
              <a:t>devi</a:t>
            </a:r>
            <a:r>
              <a:rPr sz="1400" spc="35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81" dirty="0">
                <a:solidFill>
                  <a:srgbClr val="56555A"/>
                </a:solidFill>
                <a:latin typeface="+mj-lt"/>
                <a:cs typeface="Times New Roman"/>
              </a:rPr>
              <a:t>: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   </a:t>
            </a:r>
            <a:r>
              <a:rPr sz="1400" spc="15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+mj-lt"/>
                <a:cs typeface="Times New Roman"/>
              </a:rPr>
              <a:t>=S</a:t>
            </a:r>
            <a:r>
              <a:rPr sz="1400" spc="-8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102" dirty="0">
                <a:solidFill>
                  <a:srgbClr val="56555A"/>
                </a:solidFill>
                <a:latin typeface="+mj-lt"/>
                <a:cs typeface="Times New Roman"/>
              </a:rPr>
              <a:t>DE</a:t>
            </a:r>
            <a:r>
              <a:rPr sz="1400" spc="-311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-41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r>
              <a:rPr sz="1400" spc="-2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-60" dirty="0">
                <a:solidFill>
                  <a:srgbClr val="56555A"/>
                </a:solidFill>
                <a:latin typeface="+mj-lt"/>
                <a:cs typeface="Times New Roman"/>
              </a:rPr>
              <a:t>()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6642" y="5809402"/>
            <a:ext cx="3019223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6" dirty="0">
                <a:solidFill>
                  <a:srgbClr val="56555A"/>
                </a:solidFill>
                <a:latin typeface="+mj-lt"/>
                <a:cs typeface="Times New Roman"/>
              </a:rPr>
              <a:t>Population standard deviation formula: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7997" y="2590038"/>
            <a:ext cx="516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pic>
        <p:nvPicPr>
          <p:cNvPr id="71" name="Picture 70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2A09685-8E1D-45D4-BC29-AA39BD58E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865" y="3276600"/>
            <a:ext cx="1763868" cy="2883073"/>
          </a:xfrm>
          <a:prstGeom prst="rect">
            <a:avLst/>
          </a:prstGeom>
        </p:spPr>
      </p:pic>
      <p:pic>
        <p:nvPicPr>
          <p:cNvPr id="73" name="Picture 72" descr="A diagram of a diagram&#10;&#10;Description automatically generated">
            <a:extLst>
              <a:ext uri="{FF2B5EF4-FFF2-40B4-BE49-F238E27FC236}">
                <a16:creationId xmlns:a16="http://schemas.microsoft.com/office/drawing/2014/main" id="{F3AFDCD7-9946-1933-0567-1AF1C0B45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5" y="1155293"/>
            <a:ext cx="4743165" cy="32643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1708" y="1665732"/>
            <a:ext cx="5131308" cy="4716780"/>
          </a:xfrm>
          <a:custGeom>
            <a:avLst/>
            <a:gdLst/>
            <a:ahLst/>
            <a:cxnLst/>
            <a:rect l="l" t="t" r="r" b="b"/>
            <a:pathLst>
              <a:path w="5131308" h="4716780">
                <a:moveTo>
                  <a:pt x="0" y="4716780"/>
                </a:moveTo>
                <a:lnTo>
                  <a:pt x="5131308" y="4716780"/>
                </a:lnTo>
                <a:lnTo>
                  <a:pt x="5131308" y="0"/>
                </a:lnTo>
                <a:lnTo>
                  <a:pt x="0" y="0"/>
                </a:lnTo>
                <a:lnTo>
                  <a:pt x="0" y="4716780"/>
                </a:lnTo>
                <a:close/>
              </a:path>
            </a:pathLst>
          </a:custGeom>
          <a:solidFill>
            <a:srgbClr val="D5DB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1708" y="1232916"/>
            <a:ext cx="5131308" cy="451103"/>
          </a:xfrm>
          <a:custGeom>
            <a:avLst/>
            <a:gdLst/>
            <a:ahLst/>
            <a:cxnLst/>
            <a:rect l="l" t="t" r="r" b="b"/>
            <a:pathLst>
              <a:path w="5131308" h="451103">
                <a:moveTo>
                  <a:pt x="0" y="451103"/>
                </a:moveTo>
                <a:lnTo>
                  <a:pt x="5131308" y="451103"/>
                </a:lnTo>
                <a:lnTo>
                  <a:pt x="5131308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2772" y="5298948"/>
            <a:ext cx="190500" cy="187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8984" y="1214628"/>
            <a:ext cx="5131308" cy="451103"/>
          </a:xfrm>
          <a:custGeom>
            <a:avLst/>
            <a:gdLst/>
            <a:ahLst/>
            <a:cxnLst/>
            <a:rect l="l" t="t" r="r" b="b"/>
            <a:pathLst>
              <a:path w="5131308" h="451103">
                <a:moveTo>
                  <a:pt x="0" y="451103"/>
                </a:moveTo>
                <a:lnTo>
                  <a:pt x="5131308" y="451103"/>
                </a:lnTo>
                <a:lnTo>
                  <a:pt x="5131308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527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50508" y="1665732"/>
            <a:ext cx="5129784" cy="4716780"/>
          </a:xfrm>
          <a:custGeom>
            <a:avLst/>
            <a:gdLst/>
            <a:ahLst/>
            <a:cxnLst/>
            <a:rect l="l" t="t" r="r" b="b"/>
            <a:pathLst>
              <a:path w="5129784" h="4716780">
                <a:moveTo>
                  <a:pt x="0" y="4716780"/>
                </a:moveTo>
                <a:lnTo>
                  <a:pt x="5129784" y="4716780"/>
                </a:lnTo>
                <a:lnTo>
                  <a:pt x="5129784" y="0"/>
                </a:lnTo>
                <a:lnTo>
                  <a:pt x="0" y="0"/>
                </a:lnTo>
                <a:lnTo>
                  <a:pt x="0" y="4716780"/>
                </a:lnTo>
                <a:close/>
              </a:path>
            </a:pathLst>
          </a:custGeom>
          <a:solidFill>
            <a:srgbClr val="52737A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81572" y="5381244"/>
            <a:ext cx="190500" cy="187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28110" y="282656"/>
            <a:ext cx="1850012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19" dirty="0">
                <a:solidFill>
                  <a:srgbClr val="56555A"/>
                </a:solidFill>
                <a:latin typeface="Times New Roman"/>
                <a:cs typeface="Times New Roman"/>
              </a:rPr>
              <a:t>Covariance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6124" y="282656"/>
            <a:ext cx="691818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95" dirty="0">
                <a:solidFill>
                  <a:srgbClr val="56555A"/>
                </a:solidFill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83768" y="282656"/>
            <a:ext cx="1840759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54" dirty="0">
                <a:solidFill>
                  <a:srgbClr val="56555A"/>
                </a:solidFill>
                <a:latin typeface="Times New Roman"/>
                <a:cs typeface="Times New Roman"/>
              </a:rPr>
              <a:t>correlation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60617" y="4304909"/>
            <a:ext cx="2162735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15" dirty="0">
                <a:solidFill>
                  <a:srgbClr val="56555A"/>
                </a:solidFill>
                <a:latin typeface="Times New Roman"/>
                <a:cs typeface="Times New Roman"/>
              </a:rPr>
              <a:t>Sample correlation  formula: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0617" y="4897474"/>
            <a:ext cx="2936332" cy="279907"/>
          </a:xfrm>
          <a:prstGeom prst="rect">
            <a:avLst/>
          </a:prstGeom>
        </p:spPr>
        <p:txBody>
          <a:bodyPr wrap="square" lIns="0" tIns="13366" rIns="0" bIns="0" rtlCol="0">
            <a:noAutofit/>
          </a:bodyPr>
          <a:lstStyle/>
          <a:p>
            <a:pPr marL="12700">
              <a:lnSpc>
                <a:spcPts val="2105"/>
              </a:lnSpc>
            </a:pPr>
            <a:r>
              <a:rPr sz="1400" spc="5" dirty="0">
                <a:solidFill>
                  <a:srgbClr val="56555A"/>
                </a:solidFill>
                <a:latin typeface="Times New Roman"/>
                <a:cs typeface="Times New Roman"/>
              </a:rPr>
              <a:t>P</a:t>
            </a:r>
            <a:r>
              <a:rPr sz="1400" spc="48" dirty="0">
                <a:solidFill>
                  <a:srgbClr val="56555A"/>
                </a:solidFill>
                <a:latin typeface="Times New Roman"/>
                <a:cs typeface="Times New Roman"/>
              </a:rPr>
              <a:t>op</a:t>
            </a:r>
            <a:r>
              <a:rPr sz="1400" spc="38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36" dirty="0">
                <a:solidFill>
                  <a:srgbClr val="56555A"/>
                </a:solidFill>
                <a:latin typeface="Times New Roman"/>
                <a:cs typeface="Times New Roman"/>
              </a:rPr>
              <a:t>lation</a:t>
            </a:r>
            <a:r>
              <a:rPr sz="1400" spc="33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cor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elat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on </a:t>
            </a:r>
            <a:r>
              <a:rPr sz="1400" spc="5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60" dirty="0">
                <a:solidFill>
                  <a:srgbClr val="56555A"/>
                </a:solidFill>
                <a:latin typeface="Times New Roman"/>
                <a:cs typeface="Times New Roman"/>
              </a:rPr>
              <a:t>f</a:t>
            </a:r>
            <a:r>
              <a:rPr sz="1400" spc="66" dirty="0">
                <a:solidFill>
                  <a:srgbClr val="56555A"/>
                </a:solidFill>
                <a:latin typeface="Times New Roman"/>
                <a:cs typeface="Times New Roman"/>
              </a:rPr>
              <a:t>orm</a:t>
            </a:r>
            <a:r>
              <a:rPr sz="1400" spc="58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la</a:t>
            </a:r>
            <a:r>
              <a:rPr sz="1400" spc="-81" dirty="0">
                <a:solidFill>
                  <a:srgbClr val="56555A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3498" y="1204472"/>
            <a:ext cx="5131308" cy="5167883"/>
          </a:xfrm>
          <a:prstGeom prst="rect">
            <a:avLst/>
          </a:prstGeom>
        </p:spPr>
        <p:txBody>
          <a:bodyPr wrap="square" lIns="0" tIns="4248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/>
          </a:p>
          <a:p>
            <a:pPr marL="1897418" marR="1892786" algn="ctr">
              <a:lnSpc>
                <a:spcPct val="95825"/>
              </a:lnSpc>
            </a:pPr>
            <a:r>
              <a:rPr sz="2150" spc="38" dirty="0">
                <a:solidFill>
                  <a:srgbClr val="FFFFFF"/>
                </a:solidFill>
                <a:latin typeface="Times New Roman"/>
                <a:cs typeface="Times New Roman"/>
              </a:rPr>
              <a:t>Correlation</a:t>
            </a:r>
            <a:endParaRPr sz="2150" dirty="0">
              <a:latin typeface="Times New Roman"/>
              <a:cs typeface="Times New Roman"/>
            </a:endParaRPr>
          </a:p>
          <a:p>
            <a:pPr marL="124332" marR="90315" algn="just">
              <a:lnSpc>
                <a:spcPct val="100041"/>
              </a:lnSpc>
              <a:spcBef>
                <a:spcPts val="1051"/>
              </a:spcBef>
            </a:pP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C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elat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on </a:t>
            </a:r>
            <a:r>
              <a:rPr sz="1400" spc="1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2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163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91" dirty="0">
                <a:solidFill>
                  <a:srgbClr val="56555A"/>
                </a:solidFill>
                <a:latin typeface="Times New Roman"/>
                <a:cs typeface="Times New Roman"/>
              </a:rPr>
              <a:t>m</a:t>
            </a:r>
            <a:r>
              <a:rPr sz="1400" spc="54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4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54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57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19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54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11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f</a:t>
            </a:r>
            <a:r>
              <a:rPr sz="1400" spc="12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30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jo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15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19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-9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iabili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y </a:t>
            </a:r>
            <a:r>
              <a:rPr sz="1400" spc="-25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f</a:t>
            </a:r>
            <a:r>
              <a:rPr sz="1400" spc="11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two</a:t>
            </a:r>
            <a:r>
              <a:rPr sz="1400" spc="18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68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75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3" dirty="0">
                <a:solidFill>
                  <a:srgbClr val="56555A"/>
                </a:solidFill>
                <a:latin typeface="Times New Roman"/>
                <a:cs typeface="Times New Roman"/>
              </a:rPr>
              <a:t>ri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90" dirty="0">
                <a:solidFill>
                  <a:srgbClr val="56555A"/>
                </a:solidFill>
                <a:latin typeface="Times New Roman"/>
                <a:cs typeface="Times New Roman"/>
              </a:rPr>
              <a:t>b</a:t>
            </a:r>
            <a:r>
              <a:rPr sz="1400" spc="14" dirty="0">
                <a:solidFill>
                  <a:srgbClr val="56555A"/>
                </a:solidFill>
                <a:latin typeface="Times New Roman"/>
                <a:cs typeface="Times New Roman"/>
              </a:rPr>
              <a:t>les</a:t>
            </a:r>
            <a:r>
              <a:rPr sz="1400" spc="-45" dirty="0">
                <a:solidFill>
                  <a:srgbClr val="56555A"/>
                </a:solidFill>
                <a:latin typeface="Times New Roman"/>
                <a:cs typeface="Times New Roman"/>
              </a:rPr>
              <a:t>. </a:t>
            </a:r>
            <a:r>
              <a:rPr sz="1400" spc="-40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-33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1400" spc="-20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-52" dirty="0">
                <a:solidFill>
                  <a:srgbClr val="56555A"/>
                </a:solidFill>
                <a:latin typeface="Times New Roman"/>
                <a:cs typeface="Times New Roman"/>
              </a:rPr>
              <a:t>k</a:t>
            </a:r>
            <a:r>
              <a:rPr sz="1400" spc="-25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  </a:t>
            </a:r>
            <a:r>
              <a:rPr sz="1400" spc="5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c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ri</a:t>
            </a:r>
            <a:r>
              <a:rPr sz="1400" spc="9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nce,  </a:t>
            </a:r>
            <a:r>
              <a:rPr sz="1400" spc="27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cor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elat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on    co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ld  </a:t>
            </a:r>
            <a:r>
              <a:rPr sz="1400" spc="193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be  </a:t>
            </a:r>
            <a:r>
              <a:rPr sz="1400" spc="192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78" dirty="0">
                <a:solidFill>
                  <a:srgbClr val="56555A"/>
                </a:solidFill>
                <a:latin typeface="Times New Roman"/>
                <a:cs typeface="Times New Roman"/>
              </a:rPr>
              <a:t>h</a:t>
            </a:r>
            <a:r>
              <a:rPr sz="1400" spc="83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78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95" dirty="0">
                <a:solidFill>
                  <a:srgbClr val="56555A"/>
                </a:solidFill>
                <a:latin typeface="Times New Roman"/>
                <a:cs typeface="Times New Roman"/>
              </a:rPr>
              <a:t>g</a:t>
            </a:r>
            <a:r>
              <a:rPr sz="1400" spc="64" dirty="0">
                <a:solidFill>
                  <a:srgbClr val="56555A"/>
                </a:solidFill>
                <a:latin typeface="Times New Roman"/>
                <a:cs typeface="Times New Roman"/>
              </a:rPr>
              <a:t>ht</a:t>
            </a:r>
            <a:r>
              <a:rPr sz="1400" spc="41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318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f  </a:t>
            </a:r>
            <a:r>
              <a:rPr sz="1400" spc="36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  </a:t>
            </a:r>
            <a:r>
              <a:rPr sz="1400" spc="9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79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4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54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53" dirty="0">
                <a:solidFill>
                  <a:srgbClr val="56555A"/>
                </a:solidFill>
                <a:latin typeface="Times New Roman"/>
                <a:cs typeface="Times New Roman"/>
              </a:rPr>
              <a:t>tanda</a:t>
            </a:r>
            <a:r>
              <a:rPr sz="1400" spc="19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62" dirty="0">
                <a:solidFill>
                  <a:srgbClr val="56555A"/>
                </a:solidFill>
                <a:latin typeface="Times New Roman"/>
                <a:cs typeface="Times New Roman"/>
              </a:rPr>
              <a:t>d</a:t>
            </a:r>
            <a:r>
              <a:rPr sz="1400" spc="17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60" dirty="0">
                <a:solidFill>
                  <a:srgbClr val="56555A"/>
                </a:solidFill>
                <a:latin typeface="Times New Roman"/>
                <a:cs typeface="Times New Roman"/>
              </a:rPr>
              <a:t>z</a:t>
            </a:r>
            <a:r>
              <a:rPr sz="1400" spc="58" dirty="0">
                <a:solidFill>
                  <a:srgbClr val="56555A"/>
                </a:solidFill>
                <a:latin typeface="Times New Roman"/>
                <a:cs typeface="Times New Roman"/>
              </a:rPr>
              <a:t>ed</a:t>
            </a:r>
            <a:r>
              <a:rPr sz="1400" spc="70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ea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-19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e. </a:t>
            </a:r>
            <a:r>
              <a:rPr sz="1400" spc="126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1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1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ta</a:t>
            </a:r>
            <a:r>
              <a:rPr sz="1400" spc="-19" dirty="0">
                <a:solidFill>
                  <a:srgbClr val="56555A"/>
                </a:solidFill>
                <a:latin typeface="Times New Roman"/>
                <a:cs typeface="Times New Roman"/>
              </a:rPr>
              <a:t>k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es</a:t>
            </a:r>
            <a:r>
              <a:rPr sz="1400" spc="261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222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19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1400" spc="-9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9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211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56555A"/>
                </a:solidFill>
                <a:latin typeface="Times New Roman"/>
                <a:cs typeface="Times New Roman"/>
              </a:rPr>
              <a:t>bet</a:t>
            </a:r>
            <a:r>
              <a:rPr sz="1400" spc="90" dirty="0">
                <a:solidFill>
                  <a:srgbClr val="56555A"/>
                </a:solidFill>
                <a:latin typeface="Times New Roman"/>
                <a:cs typeface="Times New Roman"/>
              </a:rPr>
              <a:t>w</a:t>
            </a:r>
            <a:r>
              <a:rPr sz="1400" spc="72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65" dirty="0">
                <a:solidFill>
                  <a:srgbClr val="56555A"/>
                </a:solidFill>
                <a:latin typeface="Times New Roman"/>
                <a:cs typeface="Times New Roman"/>
              </a:rPr>
              <a:t>en</a:t>
            </a:r>
            <a:r>
              <a:rPr sz="1400" spc="82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97" dirty="0">
                <a:solidFill>
                  <a:srgbClr val="56555A"/>
                </a:solidFill>
                <a:latin typeface="Times New Roman"/>
                <a:cs typeface="Times New Roman"/>
              </a:rPr>
              <a:t>-</a:t>
            </a:r>
            <a:r>
              <a:rPr sz="1400" spc="-175" dirty="0">
                <a:solidFill>
                  <a:srgbClr val="56555A"/>
                </a:solidFill>
                <a:latin typeface="Times New Roman"/>
                <a:cs typeface="Times New Roman"/>
              </a:rPr>
              <a:t>1</a:t>
            </a:r>
            <a:r>
              <a:rPr sz="1400" spc="6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nd</a:t>
            </a:r>
            <a:r>
              <a:rPr sz="1400" spc="303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146" dirty="0">
                <a:solidFill>
                  <a:srgbClr val="56555A"/>
                </a:solidFill>
                <a:latin typeface="Times New Roman"/>
                <a:cs typeface="Times New Roman"/>
              </a:rPr>
              <a:t>1</a:t>
            </a:r>
            <a:r>
              <a:rPr sz="1400" spc="-73" dirty="0">
                <a:solidFill>
                  <a:srgbClr val="56555A"/>
                </a:solidFill>
                <a:latin typeface="Times New Roman"/>
                <a:cs typeface="Times New Roman"/>
              </a:rPr>
              <a:t>,</a:t>
            </a:r>
            <a:r>
              <a:rPr sz="1400" spc="8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88" dirty="0">
                <a:solidFill>
                  <a:srgbClr val="56555A"/>
                </a:solidFill>
                <a:latin typeface="Times New Roman"/>
                <a:cs typeface="Times New Roman"/>
              </a:rPr>
              <a:t>h</a:t>
            </a:r>
            <a:r>
              <a:rPr sz="1400" spc="64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20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13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2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-1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ea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y</a:t>
            </a:r>
            <a:r>
              <a:rPr sz="1400" spc="17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or</a:t>
            </a:r>
            <a:r>
              <a:rPr sz="1400" spc="83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13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198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33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57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17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52" dirty="0">
                <a:solidFill>
                  <a:srgbClr val="56555A"/>
                </a:solidFill>
                <a:latin typeface="Times New Roman"/>
                <a:cs typeface="Times New Roman"/>
              </a:rPr>
              <a:t>erp</a:t>
            </a:r>
            <a:r>
              <a:rPr sz="1400" spc="19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44" dirty="0">
                <a:solidFill>
                  <a:srgbClr val="56555A"/>
                </a:solidFill>
                <a:latin typeface="Times New Roman"/>
                <a:cs typeface="Times New Roman"/>
              </a:rPr>
              <a:t>et</a:t>
            </a:r>
            <a:r>
              <a:rPr sz="1400" spc="6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27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61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58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64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-7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1400" spc="-12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-45" dirty="0">
                <a:solidFill>
                  <a:srgbClr val="56555A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410844" marR="92756" indent="-286512" algn="just">
              <a:lnSpc>
                <a:spcPct val="99945"/>
              </a:lnSpc>
              <a:spcBef>
                <a:spcPts val="1668"/>
              </a:spcBef>
              <a:tabLst>
                <a:tab pos="406400" algn="l"/>
              </a:tabLst>
            </a:pPr>
            <a:r>
              <a:rPr sz="1400" spc="-293" dirty="0">
                <a:solidFill>
                  <a:srgbClr val="56555A"/>
                </a:solidFill>
                <a:latin typeface="Arial Unicode MS"/>
                <a:cs typeface="Arial Unicode MS"/>
              </a:rPr>
              <a:t>➢</a:t>
            </a:r>
            <a:r>
              <a:rPr sz="1400" spc="0" dirty="0">
                <a:solidFill>
                  <a:srgbClr val="56555A"/>
                </a:solidFill>
                <a:latin typeface="Arial Unicode MS"/>
                <a:cs typeface="Arial Unicode MS"/>
              </a:rPr>
              <a:t>	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268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cor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elat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on  </a:t>
            </a:r>
            <a:r>
              <a:rPr sz="1400" spc="6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f </a:t>
            </a:r>
            <a:r>
              <a:rPr sz="1400" spc="86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146" dirty="0">
                <a:solidFill>
                  <a:srgbClr val="56555A"/>
                </a:solidFill>
                <a:latin typeface="Times New Roman"/>
                <a:cs typeface="Times New Roman"/>
              </a:rPr>
              <a:t>1</a:t>
            </a:r>
            <a:r>
              <a:rPr sz="1400" spc="-73" dirty="0">
                <a:solidFill>
                  <a:srgbClr val="56555A"/>
                </a:solidFill>
                <a:latin typeface="Times New Roman"/>
                <a:cs typeface="Times New Roman"/>
              </a:rPr>
              <a:t>, </a:t>
            </a:r>
            <a:r>
              <a:rPr sz="1400" spc="122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kn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wn </a:t>
            </a:r>
            <a:r>
              <a:rPr sz="1400" spc="200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 </a:t>
            </a:r>
            <a:r>
              <a:rPr sz="1400" spc="15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pe</a:t>
            </a:r>
            <a:r>
              <a:rPr sz="1400" spc="25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ect  </a:t>
            </a:r>
            <a:r>
              <a:rPr sz="1400" spc="26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positi</a:t>
            </a:r>
            <a:r>
              <a:rPr sz="1400" spc="-9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 </a:t>
            </a:r>
            <a:r>
              <a:rPr sz="1400" spc="21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34" dirty="0">
                <a:solidFill>
                  <a:srgbClr val="56555A"/>
                </a:solidFill>
                <a:latin typeface="Times New Roman"/>
                <a:cs typeface="Times New Roman"/>
              </a:rPr>
              <a:t>cor</a:t>
            </a:r>
            <a:r>
              <a:rPr sz="1400" spc="12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14" dirty="0">
                <a:solidFill>
                  <a:srgbClr val="56555A"/>
                </a:solidFill>
                <a:latin typeface="Times New Roman"/>
                <a:cs typeface="Times New Roman"/>
              </a:rPr>
              <a:t>elat</a:t>
            </a:r>
            <a:r>
              <a:rPr sz="1400" spc="5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83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9" dirty="0">
                <a:solidFill>
                  <a:srgbClr val="56555A"/>
                </a:solidFill>
                <a:latin typeface="Times New Roman"/>
                <a:cs typeface="Times New Roman"/>
              </a:rPr>
              <a:t>n,</a:t>
            </a:r>
            <a:r>
              <a:rPr sz="1400" spc="6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eans </a:t>
            </a:r>
            <a:r>
              <a:rPr sz="1400" spc="50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h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32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312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19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ri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b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16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-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pe</a:t>
            </a:r>
            <a:r>
              <a:rPr sz="1400" spc="25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ect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y</a:t>
            </a:r>
            <a:r>
              <a:rPr sz="1400" spc="250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x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p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ed</a:t>
            </a:r>
            <a:r>
              <a:rPr sz="1400" spc="33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by</a:t>
            </a:r>
            <a:r>
              <a:rPr sz="1400" spc="80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28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69" dirty="0">
                <a:solidFill>
                  <a:srgbClr val="56555A"/>
                </a:solidFill>
                <a:latin typeface="Times New Roman"/>
                <a:cs typeface="Times New Roman"/>
              </a:rPr>
              <a:t>ot</a:t>
            </a:r>
            <a:r>
              <a:rPr sz="1400" spc="80" dirty="0">
                <a:solidFill>
                  <a:srgbClr val="56555A"/>
                </a:solidFill>
                <a:latin typeface="Times New Roman"/>
                <a:cs typeface="Times New Roman"/>
              </a:rPr>
              <a:t>h</a:t>
            </a:r>
            <a:r>
              <a:rPr sz="1400" spc="98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-110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-45" dirty="0">
                <a:solidFill>
                  <a:srgbClr val="56555A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124332" marR="112433" algn="just">
              <a:lnSpc>
                <a:spcPts val="1614"/>
              </a:lnSpc>
              <a:spcBef>
                <a:spcPts val="80"/>
              </a:spcBef>
            </a:pPr>
            <a:r>
              <a:rPr sz="1400" spc="-184" dirty="0">
                <a:solidFill>
                  <a:srgbClr val="56555A"/>
                </a:solidFill>
                <a:latin typeface="Arial Unicode MS"/>
                <a:cs typeface="Arial Unicode MS"/>
              </a:rPr>
              <a:t>➢  </a:t>
            </a:r>
            <a:r>
              <a:rPr lang="en-US" sz="1400" spc="-184" dirty="0">
                <a:solidFill>
                  <a:srgbClr val="56555A"/>
                </a:solidFill>
                <a:latin typeface="Arial Unicode MS"/>
                <a:cs typeface="Arial Unicode MS"/>
              </a:rPr>
              <a:t>   </a:t>
            </a:r>
            <a:r>
              <a:rPr sz="1400" spc="29" dirty="0">
                <a:solidFill>
                  <a:srgbClr val="56555A"/>
                </a:solidFill>
                <a:latin typeface="Times New Roman"/>
                <a:cs typeface="Times New Roman"/>
              </a:rPr>
              <a:t>A correlation  of 0 means  that the variables are independent.</a:t>
            </a:r>
            <a:endParaRPr sz="1400" dirty="0">
              <a:latin typeface="Times New Roman"/>
              <a:cs typeface="Times New Roman"/>
            </a:endParaRPr>
          </a:p>
          <a:p>
            <a:pPr marL="410844" marR="91039" indent="-286512" algn="just">
              <a:lnSpc>
                <a:spcPct val="99945"/>
              </a:lnSpc>
              <a:tabLst>
                <a:tab pos="406400" algn="l"/>
              </a:tabLst>
            </a:pPr>
            <a:r>
              <a:rPr sz="1400" spc="-293" dirty="0">
                <a:solidFill>
                  <a:srgbClr val="56555A"/>
                </a:solidFill>
                <a:latin typeface="Arial Unicode MS"/>
                <a:cs typeface="Arial Unicode MS"/>
              </a:rPr>
              <a:t>➢</a:t>
            </a:r>
            <a:r>
              <a:rPr sz="1400" spc="0" dirty="0">
                <a:solidFill>
                  <a:srgbClr val="56555A"/>
                </a:solidFill>
                <a:latin typeface="Arial Unicode MS"/>
                <a:cs typeface="Arial Unicode MS"/>
              </a:rPr>
              <a:t>	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133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cor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elat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on </a:t>
            </a:r>
            <a:r>
              <a:rPr sz="1400" spc="28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f</a:t>
            </a:r>
            <a:r>
              <a:rPr sz="1400" spc="301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97" dirty="0">
                <a:solidFill>
                  <a:srgbClr val="56555A"/>
                </a:solidFill>
                <a:latin typeface="Times New Roman"/>
                <a:cs typeface="Times New Roman"/>
              </a:rPr>
              <a:t>-</a:t>
            </a:r>
            <a:r>
              <a:rPr sz="1400" spc="-175" dirty="0">
                <a:solidFill>
                  <a:srgbClr val="56555A"/>
                </a:solidFill>
                <a:latin typeface="Times New Roman"/>
                <a:cs typeface="Times New Roman"/>
              </a:rPr>
              <a:t>1</a:t>
            </a:r>
            <a:r>
              <a:rPr sz="1400" spc="-45" dirty="0">
                <a:solidFill>
                  <a:srgbClr val="56555A"/>
                </a:solidFill>
                <a:latin typeface="Times New Roman"/>
                <a:cs typeface="Times New Roman"/>
              </a:rPr>
              <a:t>,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9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kn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wn </a:t>
            </a:r>
            <a:r>
              <a:rPr sz="1400" spc="70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 </a:t>
            </a:r>
            <a:r>
              <a:rPr sz="1400" spc="2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pe</a:t>
            </a:r>
            <a:r>
              <a:rPr sz="1400" spc="25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ect </a:t>
            </a:r>
            <a:r>
              <a:rPr sz="1400" spc="246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gati</a:t>
            </a:r>
            <a:r>
              <a:rPr sz="1400" spc="-9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 </a:t>
            </a:r>
            <a:r>
              <a:rPr sz="1400" spc="292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34" dirty="0">
                <a:solidFill>
                  <a:srgbClr val="56555A"/>
                </a:solidFill>
                <a:latin typeface="Times New Roman"/>
                <a:cs typeface="Times New Roman"/>
              </a:rPr>
              <a:t>cor</a:t>
            </a:r>
            <a:r>
              <a:rPr sz="1400" spc="12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14" dirty="0">
                <a:solidFill>
                  <a:srgbClr val="56555A"/>
                </a:solidFill>
                <a:latin typeface="Times New Roman"/>
                <a:cs typeface="Times New Roman"/>
              </a:rPr>
              <a:t>elat</a:t>
            </a:r>
            <a:r>
              <a:rPr sz="1400" spc="5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83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79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-45" dirty="0">
                <a:solidFill>
                  <a:srgbClr val="56555A"/>
                </a:solidFill>
                <a:latin typeface="Times New Roman"/>
                <a:cs typeface="Times New Roman"/>
              </a:rPr>
              <a:t>,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eans   </a:t>
            </a:r>
            <a:r>
              <a:rPr sz="1400" spc="2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h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  </a:t>
            </a:r>
            <a:r>
              <a:rPr sz="1400" spc="273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  </a:t>
            </a:r>
            <a:r>
              <a:rPr sz="1400" spc="286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29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-9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b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  </a:t>
            </a:r>
            <a:r>
              <a:rPr sz="1400" spc="173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 </a:t>
            </a:r>
            <a:r>
              <a:rPr sz="1400" spc="302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x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p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g  </a:t>
            </a:r>
            <a:r>
              <a:rPr sz="1400" spc="20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  </a:t>
            </a:r>
            <a:r>
              <a:rPr sz="1400" spc="233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other    </a:t>
            </a:r>
            <a:r>
              <a:rPr sz="1400" spc="83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79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98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5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pe</a:t>
            </a:r>
            <a:r>
              <a:rPr sz="1400" spc="25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ect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1400" spc="-69" dirty="0">
                <a:solidFill>
                  <a:srgbClr val="56555A"/>
                </a:solidFill>
                <a:latin typeface="Times New Roman"/>
                <a:cs typeface="Times New Roman"/>
              </a:rPr>
              <a:t>y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,</a:t>
            </a:r>
            <a:r>
              <a:rPr sz="1400" spc="21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b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270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ey</a:t>
            </a:r>
            <a:r>
              <a:rPr sz="1400" spc="233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27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2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76" dirty="0">
                <a:solidFill>
                  <a:srgbClr val="56555A"/>
                </a:solidFill>
                <a:latin typeface="Times New Roman"/>
                <a:cs typeface="Times New Roman"/>
              </a:rPr>
              <a:t>op</a:t>
            </a:r>
            <a:r>
              <a:rPr sz="1400" spc="71" dirty="0">
                <a:solidFill>
                  <a:srgbClr val="56555A"/>
                </a:solidFill>
                <a:latin typeface="Times New Roman"/>
                <a:cs typeface="Times New Roman"/>
              </a:rPr>
              <a:t>p</a:t>
            </a:r>
            <a:r>
              <a:rPr sz="1400" spc="76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64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41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25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67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3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13" dirty="0">
                <a:solidFill>
                  <a:srgbClr val="56555A"/>
                </a:solidFill>
                <a:latin typeface="Times New Roman"/>
                <a:cs typeface="Times New Roman"/>
              </a:rPr>
              <a:t>d</a:t>
            </a:r>
            <a:r>
              <a:rPr sz="1400" spc="1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26" dirty="0">
                <a:solidFill>
                  <a:srgbClr val="56555A"/>
                </a:solidFill>
                <a:latin typeface="Times New Roman"/>
                <a:cs typeface="Times New Roman"/>
              </a:rPr>
              <a:t>ect</a:t>
            </a:r>
            <a:r>
              <a:rPr sz="1400" spc="13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83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79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25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-45" dirty="0">
                <a:solidFill>
                  <a:srgbClr val="56555A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369696">
              <a:lnSpc>
                <a:spcPct val="95825"/>
              </a:lnSpc>
              <a:spcBef>
                <a:spcPts val="430"/>
              </a:spcBef>
            </a:pPr>
            <a:endParaRPr lang="en-US" sz="1400" spc="-4" dirty="0">
              <a:solidFill>
                <a:srgbClr val="56555A"/>
              </a:solidFill>
              <a:latin typeface="Times New Roman"/>
              <a:cs typeface="Times New Roman"/>
            </a:endParaRPr>
          </a:p>
          <a:p>
            <a:pPr marL="369696">
              <a:lnSpc>
                <a:spcPct val="95825"/>
              </a:lnSpc>
              <a:spcBef>
                <a:spcPts val="430"/>
              </a:spcBef>
            </a:pPr>
            <a:endParaRPr lang="en-US" sz="1400" spc="-4" dirty="0">
              <a:solidFill>
                <a:srgbClr val="56555A"/>
              </a:solidFill>
              <a:latin typeface="Times New Roman"/>
              <a:cs typeface="Times New Roman"/>
            </a:endParaRPr>
          </a:p>
          <a:p>
            <a:pPr marL="369696">
              <a:lnSpc>
                <a:spcPct val="95825"/>
              </a:lnSpc>
              <a:spcBef>
                <a:spcPts val="430"/>
              </a:spcBef>
            </a:pPr>
            <a:endParaRPr lang="en-US" sz="1400" spc="-4" dirty="0">
              <a:solidFill>
                <a:srgbClr val="56555A"/>
              </a:solidFill>
              <a:latin typeface="Times New Roman"/>
              <a:cs typeface="Times New Roman"/>
            </a:endParaRPr>
          </a:p>
          <a:p>
            <a:pPr marL="369696">
              <a:lnSpc>
                <a:spcPct val="95825"/>
              </a:lnSpc>
              <a:spcBef>
                <a:spcPts val="430"/>
              </a:spcBef>
            </a:pPr>
            <a:endParaRPr lang="en-US" sz="1400" spc="-4" dirty="0">
              <a:solidFill>
                <a:srgbClr val="56555A"/>
              </a:solidFill>
              <a:latin typeface="Times New Roman"/>
              <a:cs typeface="Times New Roman"/>
            </a:endParaRPr>
          </a:p>
          <a:p>
            <a:pPr marL="369696">
              <a:lnSpc>
                <a:spcPct val="95825"/>
              </a:lnSpc>
              <a:spcBef>
                <a:spcPts val="430"/>
              </a:spcBef>
            </a:pPr>
            <a:endParaRPr lang="en-US" sz="1400" spc="-4" dirty="0">
              <a:solidFill>
                <a:srgbClr val="56555A"/>
              </a:solidFill>
              <a:latin typeface="Times New Roman"/>
              <a:cs typeface="Times New Roman"/>
            </a:endParaRPr>
          </a:p>
          <a:p>
            <a:pPr marL="369696">
              <a:lnSpc>
                <a:spcPct val="95825"/>
              </a:lnSpc>
              <a:spcBef>
                <a:spcPts val="430"/>
              </a:spcBef>
            </a:pP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In Excel, correlation  is calculated  by:</a:t>
            </a:r>
            <a:endParaRPr sz="1400" dirty="0">
              <a:latin typeface="Times New Roman"/>
              <a:cs typeface="Times New Roman"/>
            </a:endParaRPr>
          </a:p>
          <a:p>
            <a:pPr marL="124332" marR="4136605" algn="just">
              <a:lnSpc>
                <a:spcPct val="95825"/>
              </a:lnSpc>
              <a:spcBef>
                <a:spcPts val="1752"/>
              </a:spcBef>
            </a:pPr>
            <a:r>
              <a:rPr sz="1400" spc="-69" dirty="0">
                <a:solidFill>
                  <a:srgbClr val="56555A"/>
                </a:solidFill>
                <a:latin typeface="Times New Roman"/>
                <a:cs typeface="Times New Roman"/>
              </a:rPr>
              <a:t>=CORREL()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708" y="1232916"/>
            <a:ext cx="5131308" cy="441959"/>
          </a:xfrm>
          <a:prstGeom prst="rect">
            <a:avLst/>
          </a:prstGeom>
        </p:spPr>
        <p:txBody>
          <a:bodyPr wrap="square" lIns="0" tIns="3740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1902434" marR="1900371" algn="ctr">
              <a:lnSpc>
                <a:spcPct val="95825"/>
              </a:lnSpc>
            </a:pPr>
            <a:r>
              <a:rPr sz="2150" spc="35" dirty="0">
                <a:solidFill>
                  <a:srgbClr val="FFFFFF"/>
                </a:solidFill>
                <a:latin typeface="Times New Roman"/>
                <a:cs typeface="Times New Roman"/>
              </a:rPr>
              <a:t>Covariance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708" y="1674876"/>
            <a:ext cx="5131308" cy="4707636"/>
          </a:xfrm>
          <a:prstGeom prst="rect">
            <a:avLst/>
          </a:prstGeom>
        </p:spPr>
        <p:txBody>
          <a:bodyPr wrap="square" lIns="0" tIns="60325" rIns="0" bIns="0" rtlCol="0">
            <a:noAutofit/>
          </a:bodyPr>
          <a:lstStyle/>
          <a:p>
            <a:pPr marL="121615">
              <a:lnSpc>
                <a:spcPct val="95825"/>
              </a:lnSpc>
            </a:pPr>
            <a:r>
              <a:rPr sz="1400" spc="22" dirty="0">
                <a:solidFill>
                  <a:srgbClr val="56555A"/>
                </a:solidFill>
                <a:latin typeface="Times New Roman"/>
                <a:cs typeface="Times New Roman"/>
              </a:rPr>
              <a:t>Covariance is a measure of the joint variability of two variables.</a:t>
            </a:r>
            <a:endParaRPr sz="1400" dirty="0">
              <a:latin typeface="Times New Roman"/>
              <a:cs typeface="Times New Roman"/>
            </a:endParaRPr>
          </a:p>
          <a:p>
            <a:pPr marL="408127" marR="89539" indent="-286512">
              <a:lnSpc>
                <a:spcPct val="99945"/>
              </a:lnSpc>
              <a:spcBef>
                <a:spcPts val="1733"/>
              </a:spcBef>
              <a:tabLst>
                <a:tab pos="406400" algn="l"/>
              </a:tabLst>
            </a:pPr>
            <a:r>
              <a:rPr sz="1400" spc="-293" dirty="0">
                <a:solidFill>
                  <a:srgbClr val="56555A"/>
                </a:solidFill>
                <a:latin typeface="Arial Unicode MS"/>
                <a:cs typeface="Arial Unicode MS"/>
              </a:rPr>
              <a:t>➢</a:t>
            </a:r>
            <a:r>
              <a:rPr sz="1400" spc="0" dirty="0">
                <a:solidFill>
                  <a:srgbClr val="56555A"/>
                </a:solidFill>
                <a:latin typeface="Arial Unicode MS"/>
                <a:cs typeface="Arial Unicode MS"/>
              </a:rPr>
              <a:t>	</a:t>
            </a:r>
            <a:r>
              <a:rPr sz="1400" spc="30" dirty="0">
                <a:solidFill>
                  <a:srgbClr val="56555A"/>
                </a:solidFill>
                <a:latin typeface="Times New Roman"/>
                <a:cs typeface="Times New Roman"/>
              </a:rPr>
              <a:t>A positive  covariance  means  that  the  two  variables  move together.</a:t>
            </a:r>
            <a:endParaRPr sz="1400" dirty="0">
              <a:latin typeface="Times New Roman"/>
              <a:cs typeface="Times New Roman"/>
            </a:endParaRPr>
          </a:p>
          <a:p>
            <a:pPr marL="121615">
              <a:lnSpc>
                <a:spcPts val="1614"/>
              </a:lnSpc>
              <a:spcBef>
                <a:spcPts val="80"/>
              </a:spcBef>
            </a:pPr>
            <a:r>
              <a:rPr sz="1400" spc="-293" dirty="0">
                <a:solidFill>
                  <a:srgbClr val="56555A"/>
                </a:solidFill>
                <a:latin typeface="Arial Unicode MS"/>
                <a:cs typeface="Arial Unicode MS"/>
              </a:rPr>
              <a:t>➢</a:t>
            </a:r>
            <a:r>
              <a:rPr sz="1400" spc="-146" dirty="0">
                <a:solidFill>
                  <a:srgbClr val="56555A"/>
                </a:solidFill>
                <a:latin typeface="Arial Unicode MS"/>
                <a:cs typeface="Arial Unicode MS"/>
              </a:rPr>
              <a:t> </a:t>
            </a:r>
            <a:r>
              <a:rPr sz="1400" spc="-112" dirty="0">
                <a:solidFill>
                  <a:srgbClr val="56555A"/>
                </a:solidFill>
                <a:latin typeface="Arial Unicode MS"/>
                <a:cs typeface="Arial Unicode MS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A </a:t>
            </a:r>
            <a:r>
              <a:rPr sz="1400" spc="218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18" dirty="0">
                <a:solidFill>
                  <a:srgbClr val="56555A"/>
                </a:solidFill>
                <a:latin typeface="Times New Roman"/>
                <a:cs typeface="Times New Roman"/>
              </a:rPr>
              <a:t>co</a:t>
            </a:r>
            <a:r>
              <a:rPr sz="1400" spc="-13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48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41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-88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63" dirty="0">
                <a:solidFill>
                  <a:srgbClr val="56555A"/>
                </a:solidFill>
                <a:latin typeface="Times New Roman"/>
                <a:cs typeface="Times New Roman"/>
              </a:rPr>
              <a:t>ance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  </a:t>
            </a:r>
            <a:r>
              <a:rPr sz="1400" spc="-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f  </a:t>
            </a:r>
            <a:r>
              <a:rPr sz="1400" spc="46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0  </a:t>
            </a:r>
            <a:r>
              <a:rPr sz="1400" spc="3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ns   </a:t>
            </a:r>
            <a:r>
              <a:rPr sz="1400" spc="12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-9" dirty="0">
                <a:solidFill>
                  <a:srgbClr val="56555A"/>
                </a:solidFill>
                <a:latin typeface="Times New Roman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at  </a:t>
            </a:r>
            <a:r>
              <a:rPr sz="1400" spc="276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  </a:t>
            </a:r>
            <a:r>
              <a:rPr sz="1400" spc="232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two  </a:t>
            </a:r>
            <a:r>
              <a:rPr sz="1400" spc="11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78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48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41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-88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50" dirty="0">
                <a:solidFill>
                  <a:srgbClr val="56555A"/>
                </a:solidFill>
                <a:latin typeface="Times New Roman"/>
                <a:cs typeface="Times New Roman"/>
              </a:rPr>
              <a:t>able</a:t>
            </a:r>
            <a:r>
              <a:rPr sz="1400" spc="20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   </a:t>
            </a:r>
            <a:r>
              <a:rPr sz="1400" spc="8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-20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98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endParaRPr sz="1400" dirty="0">
              <a:latin typeface="Times New Roman"/>
              <a:cs typeface="Times New Roman"/>
            </a:endParaRPr>
          </a:p>
          <a:p>
            <a:pPr marL="408127">
              <a:lnSpc>
                <a:spcPct val="95825"/>
              </a:lnSpc>
            </a:pPr>
            <a:r>
              <a:rPr sz="1400" spc="59" dirty="0">
                <a:solidFill>
                  <a:srgbClr val="56555A"/>
                </a:solidFill>
                <a:latin typeface="Times New Roman"/>
                <a:cs typeface="Times New Roman"/>
              </a:rPr>
              <a:t>independent.</a:t>
            </a:r>
            <a:endParaRPr sz="1400" dirty="0">
              <a:latin typeface="Times New Roman"/>
              <a:cs typeface="Times New Roman"/>
            </a:endParaRPr>
          </a:p>
          <a:p>
            <a:pPr marL="408127" marR="90795" indent="-286512">
              <a:lnSpc>
                <a:spcPct val="99945"/>
              </a:lnSpc>
              <a:spcBef>
                <a:spcPts val="50"/>
              </a:spcBef>
              <a:tabLst>
                <a:tab pos="406400" algn="l"/>
              </a:tabLst>
            </a:pPr>
            <a:r>
              <a:rPr sz="1400" spc="-293" dirty="0">
                <a:solidFill>
                  <a:srgbClr val="56555A"/>
                </a:solidFill>
                <a:latin typeface="Arial Unicode MS"/>
                <a:cs typeface="Arial Unicode MS"/>
              </a:rPr>
              <a:t>➢</a:t>
            </a:r>
            <a:r>
              <a:rPr sz="1400" spc="0" dirty="0">
                <a:solidFill>
                  <a:srgbClr val="56555A"/>
                </a:solidFill>
                <a:latin typeface="Arial Unicode MS"/>
                <a:cs typeface="Arial Unicode MS"/>
              </a:rPr>
              <a:t>	</a:t>
            </a:r>
            <a:r>
              <a:rPr sz="1400" spc="26" dirty="0">
                <a:solidFill>
                  <a:srgbClr val="56555A"/>
                </a:solidFill>
                <a:latin typeface="Times New Roman"/>
                <a:cs typeface="Times New Roman"/>
              </a:rPr>
              <a:t>A negative  covariance  means  that the two variables move in opposite directions.</a:t>
            </a:r>
            <a:endParaRPr sz="1400" dirty="0">
              <a:latin typeface="Times New Roman"/>
              <a:cs typeface="Times New Roman"/>
            </a:endParaRPr>
          </a:p>
          <a:p>
            <a:pPr marL="121615" marR="90061">
              <a:lnSpc>
                <a:spcPct val="100041"/>
              </a:lnSpc>
              <a:spcBef>
                <a:spcPts val="1683"/>
              </a:spcBef>
            </a:pP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C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-29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ri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nce  </a:t>
            </a:r>
            <a:r>
              <a:rPr sz="1400" spc="18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c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n </a:t>
            </a:r>
            <a:r>
              <a:rPr sz="1400" spc="271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ta</a:t>
            </a:r>
            <a:r>
              <a:rPr sz="1400" spc="-19" dirty="0">
                <a:solidFill>
                  <a:srgbClr val="56555A"/>
                </a:solidFill>
                <a:latin typeface="Times New Roman"/>
                <a:cs typeface="Times New Roman"/>
              </a:rPr>
              <a:t>k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 </a:t>
            </a:r>
            <a:r>
              <a:rPr sz="1400" spc="29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on </a:t>
            </a:r>
            <a:r>
              <a:rPr sz="1400" spc="27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es </a:t>
            </a:r>
            <a:r>
              <a:rPr sz="1400" spc="252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f</a:t>
            </a:r>
            <a:r>
              <a:rPr sz="1400" spc="-19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om </a:t>
            </a:r>
            <a:r>
              <a:rPr sz="1400" spc="26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-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∞  </a:t>
            </a:r>
            <a:r>
              <a:rPr sz="1400" spc="12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 </a:t>
            </a:r>
            <a:r>
              <a:rPr sz="1400" spc="278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+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∞  </a:t>
            </a:r>
            <a:r>
              <a:rPr sz="1400" spc="5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. </a:t>
            </a:r>
            <a:r>
              <a:rPr sz="1400" spc="7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h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 </a:t>
            </a:r>
            <a:r>
              <a:rPr sz="1400" spc="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 </a:t>
            </a:r>
            <a:r>
              <a:rPr sz="1400" spc="6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79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4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p</a:t>
            </a:r>
            <a:r>
              <a:rPr sz="1400" spc="-19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ob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em </a:t>
            </a:r>
            <a:r>
              <a:rPr sz="1400" spc="9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13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2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-1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59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y</a:t>
            </a:r>
            <a:r>
              <a:rPr sz="1400" spc="3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ha</a:t>
            </a:r>
            <a:r>
              <a:rPr sz="1400" spc="-19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d</a:t>
            </a:r>
            <a:r>
              <a:rPr sz="1400" spc="29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198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p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270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ch</a:t>
            </a:r>
            <a:r>
              <a:rPr sz="1400" spc="22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62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52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91" dirty="0">
                <a:solidFill>
                  <a:srgbClr val="56555A"/>
                </a:solidFill>
                <a:latin typeface="Times New Roman"/>
                <a:cs typeface="Times New Roman"/>
              </a:rPr>
              <a:t>m</a:t>
            </a:r>
            <a:r>
              <a:rPr sz="1400" spc="58" dirty="0">
                <a:solidFill>
                  <a:srgbClr val="56555A"/>
                </a:solidFill>
                <a:latin typeface="Times New Roman"/>
                <a:cs typeface="Times New Roman"/>
              </a:rPr>
              <a:t>be</a:t>
            </a:r>
            <a:r>
              <a:rPr sz="1400" spc="51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48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7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-14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190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78" dirty="0">
                <a:solidFill>
                  <a:srgbClr val="56555A"/>
                </a:solidFill>
                <a:latin typeface="Times New Roman"/>
                <a:cs typeface="Times New Roman"/>
              </a:rPr>
              <a:t>pe</a:t>
            </a:r>
            <a:r>
              <a:rPr sz="1400" spc="64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25" dirty="0">
                <a:solidFill>
                  <a:srgbClr val="56555A"/>
                </a:solidFill>
                <a:latin typeface="Times New Roman"/>
                <a:cs typeface="Times New Roman"/>
              </a:rPr>
              <a:t>s</a:t>
            </a:r>
            <a:r>
              <a:rPr sz="1400" spc="76" dirty="0">
                <a:solidFill>
                  <a:srgbClr val="56555A"/>
                </a:solidFill>
                <a:latin typeface="Times New Roman"/>
                <a:cs typeface="Times New Roman"/>
              </a:rPr>
              <a:t>pec</a:t>
            </a:r>
            <a:r>
              <a:rPr sz="1400" spc="41" dirty="0">
                <a:solidFill>
                  <a:srgbClr val="56555A"/>
                </a:solidFill>
                <a:latin typeface="Times New Roman"/>
                <a:cs typeface="Times New Roman"/>
              </a:rPr>
              <a:t>t</a:t>
            </a:r>
            <a:r>
              <a:rPr sz="1400" spc="-46" dirty="0">
                <a:solidFill>
                  <a:srgbClr val="56555A"/>
                </a:solidFill>
                <a:latin typeface="Times New Roman"/>
                <a:cs typeface="Times New Roman"/>
              </a:rPr>
              <a:t>i</a:t>
            </a:r>
            <a:r>
              <a:rPr sz="1400" spc="-93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103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-45" dirty="0">
                <a:solidFill>
                  <a:srgbClr val="56555A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121615">
              <a:lnSpc>
                <a:spcPts val="2930"/>
              </a:lnSpc>
              <a:spcBef>
                <a:spcPts val="146"/>
              </a:spcBef>
            </a:pPr>
            <a:endParaRPr lang="en-US" sz="2100" spc="0" baseline="39340" dirty="0">
              <a:solidFill>
                <a:srgbClr val="56555A"/>
              </a:solidFill>
              <a:latin typeface="Times New Roman"/>
              <a:cs typeface="Times New Roman"/>
            </a:endParaRPr>
          </a:p>
          <a:p>
            <a:pPr marL="121615">
              <a:lnSpc>
                <a:spcPts val="2930"/>
              </a:lnSpc>
              <a:spcBef>
                <a:spcPts val="146"/>
              </a:spcBef>
            </a:pPr>
            <a:r>
              <a:rPr sz="2100" spc="0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Samp</a:t>
            </a:r>
            <a:r>
              <a:rPr sz="2100" spc="-4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2100" spc="0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2100" spc="277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2100" spc="0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co</a:t>
            </a:r>
            <a:r>
              <a:rPr sz="2100" spc="-19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2100" spc="4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2100" spc="0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ri</a:t>
            </a:r>
            <a:r>
              <a:rPr sz="2100" spc="4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2100" spc="0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nce  </a:t>
            </a:r>
            <a:r>
              <a:rPr sz="2100" spc="-60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f</a:t>
            </a:r>
            <a:r>
              <a:rPr sz="2100" spc="66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orm</a:t>
            </a:r>
            <a:r>
              <a:rPr sz="2100" spc="58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2100" spc="0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la</a:t>
            </a:r>
            <a:r>
              <a:rPr sz="2100" spc="-81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:</a:t>
            </a:r>
            <a:r>
              <a:rPr sz="2100" spc="0" baseline="39340" dirty="0">
                <a:solidFill>
                  <a:srgbClr val="56555A"/>
                </a:solidFill>
                <a:latin typeface="Times New Roman"/>
                <a:cs typeface="Times New Roman"/>
              </a:rPr>
              <a:t>        </a:t>
            </a:r>
            <a:endParaRPr sz="1100" dirty="0">
              <a:latin typeface="Cambria Math"/>
              <a:cs typeface="Cambria Math"/>
            </a:endParaRPr>
          </a:p>
          <a:p>
            <a:pPr marL="121615">
              <a:lnSpc>
                <a:spcPts val="2720"/>
              </a:lnSpc>
              <a:spcBef>
                <a:spcPts val="136"/>
              </a:spcBef>
            </a:pPr>
            <a:r>
              <a:rPr sz="2100" spc="5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P</a:t>
            </a:r>
            <a:r>
              <a:rPr sz="2100" spc="48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op</a:t>
            </a:r>
            <a:r>
              <a:rPr sz="2100" spc="38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2100" spc="36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lation</a:t>
            </a:r>
            <a:r>
              <a:rPr sz="2100" spc="33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2100" spc="0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co</a:t>
            </a:r>
            <a:r>
              <a:rPr sz="2100" spc="-19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2100" spc="4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2100" spc="0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ri</a:t>
            </a:r>
            <a:r>
              <a:rPr sz="2100" spc="4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2100" spc="0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nce</a:t>
            </a:r>
            <a:r>
              <a:rPr sz="2100" spc="340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2100" spc="-60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f</a:t>
            </a:r>
            <a:r>
              <a:rPr sz="2100" spc="66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orm</a:t>
            </a:r>
            <a:r>
              <a:rPr sz="2100" spc="58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2100" spc="0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2100" spc="4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2100" spc="-81" baseline="26917" dirty="0">
                <a:solidFill>
                  <a:srgbClr val="56555A"/>
                </a:solidFill>
                <a:latin typeface="Times New Roman"/>
                <a:cs typeface="Times New Roman"/>
              </a:rPr>
              <a:t>:</a:t>
            </a:r>
            <a:endParaRPr sz="1300" dirty="0">
              <a:latin typeface="Cambria Math"/>
              <a:cs typeface="Cambria Math"/>
            </a:endParaRPr>
          </a:p>
          <a:p>
            <a:pPr marL="366979">
              <a:lnSpc>
                <a:spcPct val="95825"/>
              </a:lnSpc>
              <a:spcBef>
                <a:spcPts val="699"/>
              </a:spcBef>
            </a:pPr>
            <a:r>
              <a:rPr sz="1400" spc="8" dirty="0">
                <a:solidFill>
                  <a:srgbClr val="56555A"/>
                </a:solidFill>
                <a:latin typeface="Times New Roman"/>
                <a:cs typeface="Times New Roman"/>
              </a:rPr>
              <a:t>In Excel, the covariance is calculated  by:</a:t>
            </a:r>
            <a:endParaRPr sz="1400" dirty="0">
              <a:latin typeface="Times New Roman"/>
              <a:cs typeface="Times New Roman"/>
            </a:endParaRPr>
          </a:p>
          <a:p>
            <a:pPr marL="121615" marR="1704770">
              <a:lnSpc>
                <a:spcPct val="100041"/>
              </a:lnSpc>
              <a:spcBef>
                <a:spcPts val="1752"/>
              </a:spcBef>
            </a:pP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Samp</a:t>
            </a:r>
            <a:r>
              <a:rPr sz="1400" spc="-4" dirty="0">
                <a:solidFill>
                  <a:srgbClr val="56555A"/>
                </a:solidFill>
                <a:latin typeface="Times New Roman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sz="1400" spc="277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18" dirty="0">
                <a:solidFill>
                  <a:srgbClr val="56555A"/>
                </a:solidFill>
                <a:latin typeface="Times New Roman"/>
                <a:cs typeface="Times New Roman"/>
              </a:rPr>
              <a:t>co</a:t>
            </a:r>
            <a:r>
              <a:rPr sz="1400" spc="1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8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3" dirty="0">
                <a:solidFill>
                  <a:srgbClr val="56555A"/>
                </a:solidFill>
                <a:latin typeface="Times New Roman"/>
                <a:cs typeface="Times New Roman"/>
              </a:rPr>
              <a:t>ri</a:t>
            </a:r>
            <a:r>
              <a:rPr sz="1400" spc="10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57" dirty="0">
                <a:solidFill>
                  <a:srgbClr val="56555A"/>
                </a:solidFill>
                <a:latin typeface="Times New Roman"/>
                <a:cs typeface="Times New Roman"/>
              </a:rPr>
              <a:t>nce</a:t>
            </a:r>
            <a:r>
              <a:rPr sz="1400" spc="-81" dirty="0">
                <a:solidFill>
                  <a:srgbClr val="56555A"/>
                </a:solidFill>
                <a:latin typeface="Times New Roman"/>
                <a:cs typeface="Times New Roman"/>
              </a:rPr>
              <a:t>: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        </a:t>
            </a:r>
            <a:r>
              <a:rPr sz="1400" spc="-59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38" dirty="0">
                <a:solidFill>
                  <a:srgbClr val="56555A"/>
                </a:solidFill>
                <a:latin typeface="Times New Roman"/>
                <a:cs typeface="Times New Roman"/>
              </a:rPr>
              <a:t>=</a:t>
            </a:r>
            <a:r>
              <a:rPr sz="1400" spc="26" dirty="0">
                <a:solidFill>
                  <a:srgbClr val="56555A"/>
                </a:solidFill>
                <a:latin typeface="Times New Roman"/>
                <a:cs typeface="Times New Roman"/>
              </a:rPr>
              <a:t>C</a:t>
            </a:r>
            <a:r>
              <a:rPr sz="1400" spc="54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-231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lang="en-US" sz="1400" spc="-231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126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-135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-73" dirty="0">
                <a:solidFill>
                  <a:srgbClr val="56555A"/>
                </a:solidFill>
                <a:latin typeface="Times New Roman"/>
                <a:cs typeface="Times New Roman"/>
              </a:rPr>
              <a:t>IA</a:t>
            </a:r>
            <a:r>
              <a:rPr sz="1400" spc="-106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-60" dirty="0">
                <a:solidFill>
                  <a:srgbClr val="56555A"/>
                </a:solidFill>
                <a:latin typeface="Times New Roman"/>
                <a:cs typeface="Times New Roman"/>
              </a:rPr>
              <a:t>C</a:t>
            </a:r>
            <a:r>
              <a:rPr sz="1400" spc="-148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lang="en-US" sz="1400" spc="-148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1" dirty="0">
                <a:solidFill>
                  <a:srgbClr val="56555A"/>
                </a:solidFill>
                <a:latin typeface="Times New Roman"/>
                <a:cs typeface="Times New Roman"/>
              </a:rPr>
              <a:t>.</a:t>
            </a:r>
            <a:r>
              <a:rPr sz="1400" spc="-57" dirty="0">
                <a:solidFill>
                  <a:srgbClr val="56555A"/>
                </a:solidFill>
                <a:latin typeface="Times New Roman"/>
                <a:cs typeface="Times New Roman"/>
              </a:rPr>
              <a:t>S()</a:t>
            </a:r>
            <a:r>
              <a:rPr sz="1400" spc="-3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Times New Roman"/>
                <a:cs typeface="Times New Roman"/>
              </a:rPr>
              <a:t>P</a:t>
            </a:r>
            <a:r>
              <a:rPr sz="1400" spc="48" dirty="0">
                <a:solidFill>
                  <a:srgbClr val="56555A"/>
                </a:solidFill>
                <a:latin typeface="Times New Roman"/>
                <a:cs typeface="Times New Roman"/>
              </a:rPr>
              <a:t>op</a:t>
            </a:r>
            <a:r>
              <a:rPr sz="1400" spc="38" dirty="0">
                <a:solidFill>
                  <a:srgbClr val="56555A"/>
                </a:solidFill>
                <a:latin typeface="Times New Roman"/>
                <a:cs typeface="Times New Roman"/>
              </a:rPr>
              <a:t>u</a:t>
            </a:r>
            <a:r>
              <a:rPr sz="1400" spc="36" dirty="0">
                <a:solidFill>
                  <a:srgbClr val="56555A"/>
                </a:solidFill>
                <a:latin typeface="Times New Roman"/>
                <a:cs typeface="Times New Roman"/>
              </a:rPr>
              <a:t>lation</a:t>
            </a:r>
            <a:r>
              <a:rPr sz="1400" spc="33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18" dirty="0">
                <a:solidFill>
                  <a:srgbClr val="56555A"/>
                </a:solidFill>
                <a:latin typeface="Times New Roman"/>
                <a:cs typeface="Times New Roman"/>
              </a:rPr>
              <a:t>co</a:t>
            </a:r>
            <a:r>
              <a:rPr sz="1400" spc="1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sz="1400" spc="84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3" dirty="0">
                <a:solidFill>
                  <a:srgbClr val="56555A"/>
                </a:solidFill>
                <a:latin typeface="Times New Roman"/>
                <a:cs typeface="Times New Roman"/>
              </a:rPr>
              <a:t>ri</a:t>
            </a:r>
            <a:r>
              <a:rPr sz="1400" spc="10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57" dirty="0">
                <a:solidFill>
                  <a:srgbClr val="56555A"/>
                </a:solidFill>
                <a:latin typeface="Times New Roman"/>
                <a:cs typeface="Times New Roman"/>
              </a:rPr>
              <a:t>nce</a:t>
            </a:r>
            <a:r>
              <a:rPr sz="1400" spc="-81" dirty="0">
                <a:solidFill>
                  <a:srgbClr val="56555A"/>
                </a:solidFill>
                <a:latin typeface="Times New Roman"/>
                <a:cs typeface="Times New Roman"/>
              </a:rPr>
              <a:t>:</a:t>
            </a:r>
            <a:r>
              <a:rPr sz="1400" spc="0" dirty="0">
                <a:solidFill>
                  <a:srgbClr val="56555A"/>
                </a:solidFill>
                <a:latin typeface="Times New Roman"/>
                <a:cs typeface="Times New Roman"/>
              </a:rPr>
              <a:t>  </a:t>
            </a:r>
            <a:r>
              <a:rPr sz="1400" spc="94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38" dirty="0">
                <a:solidFill>
                  <a:srgbClr val="56555A"/>
                </a:solidFill>
                <a:latin typeface="Times New Roman"/>
                <a:cs typeface="Times New Roman"/>
              </a:rPr>
              <a:t>=</a:t>
            </a:r>
            <a:r>
              <a:rPr sz="1400" spc="26" dirty="0">
                <a:solidFill>
                  <a:srgbClr val="56555A"/>
                </a:solidFill>
                <a:latin typeface="Times New Roman"/>
                <a:cs typeface="Times New Roman"/>
              </a:rPr>
              <a:t>C</a:t>
            </a:r>
            <a:r>
              <a:rPr sz="1400" spc="54" dirty="0">
                <a:solidFill>
                  <a:srgbClr val="56555A"/>
                </a:solidFill>
                <a:latin typeface="Times New Roman"/>
                <a:cs typeface="Times New Roman"/>
              </a:rPr>
              <a:t>O</a:t>
            </a:r>
            <a:r>
              <a:rPr sz="1400" spc="-231" dirty="0">
                <a:solidFill>
                  <a:srgbClr val="56555A"/>
                </a:solidFill>
                <a:latin typeface="Times New Roman"/>
                <a:cs typeface="Times New Roman"/>
              </a:rPr>
              <a:t>V</a:t>
            </a:r>
            <a:r>
              <a:rPr lang="en-US" sz="1400" spc="-231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126" dirty="0">
                <a:solidFill>
                  <a:srgbClr val="56555A"/>
                </a:solidFill>
                <a:latin typeface="Times New Roman"/>
                <a:cs typeface="Times New Roman"/>
              </a:rPr>
              <a:t>A</a:t>
            </a:r>
            <a:r>
              <a:rPr sz="1400" spc="-135" dirty="0">
                <a:solidFill>
                  <a:srgbClr val="56555A"/>
                </a:solidFill>
                <a:latin typeface="Times New Roman"/>
                <a:cs typeface="Times New Roman"/>
              </a:rPr>
              <a:t>R</a:t>
            </a:r>
            <a:r>
              <a:rPr sz="1400" spc="-73" dirty="0">
                <a:solidFill>
                  <a:srgbClr val="56555A"/>
                </a:solidFill>
                <a:latin typeface="Times New Roman"/>
                <a:cs typeface="Times New Roman"/>
              </a:rPr>
              <a:t>IA</a:t>
            </a:r>
            <a:r>
              <a:rPr sz="1400" spc="-106" dirty="0">
                <a:solidFill>
                  <a:srgbClr val="56555A"/>
                </a:solidFill>
                <a:latin typeface="Times New Roman"/>
                <a:cs typeface="Times New Roman"/>
              </a:rPr>
              <a:t>N</a:t>
            </a:r>
            <a:r>
              <a:rPr sz="1400" spc="-60" dirty="0">
                <a:solidFill>
                  <a:srgbClr val="56555A"/>
                </a:solidFill>
                <a:latin typeface="Times New Roman"/>
                <a:cs typeface="Times New Roman"/>
              </a:rPr>
              <a:t>C</a:t>
            </a:r>
            <a:r>
              <a:rPr sz="1400" spc="-148" dirty="0">
                <a:solidFill>
                  <a:srgbClr val="56555A"/>
                </a:solidFill>
                <a:latin typeface="Times New Roman"/>
                <a:cs typeface="Times New Roman"/>
              </a:rPr>
              <a:t>E</a:t>
            </a:r>
            <a:r>
              <a:rPr lang="en-US" sz="1400" spc="-148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1400" spc="-41" dirty="0">
                <a:solidFill>
                  <a:srgbClr val="56555A"/>
                </a:solidFill>
                <a:latin typeface="Times New Roman"/>
                <a:cs typeface="Times New Roman"/>
              </a:rPr>
              <a:t>.</a:t>
            </a:r>
            <a:r>
              <a:rPr sz="1400" spc="-2" dirty="0">
                <a:solidFill>
                  <a:srgbClr val="56555A"/>
                </a:solidFill>
                <a:latin typeface="Times New Roman"/>
                <a:cs typeface="Times New Roman"/>
              </a:rPr>
              <a:t>P</a:t>
            </a:r>
            <a:r>
              <a:rPr sz="1400" spc="-60" dirty="0">
                <a:solidFill>
                  <a:srgbClr val="56555A"/>
                </a:solidFill>
                <a:latin typeface="Times New Roman"/>
                <a:cs typeface="Times New Roman"/>
              </a:rPr>
              <a:t>()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35" name="Picture 3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C38833B-DAF4-4737-E208-C69C3CFC3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52" y="4261729"/>
            <a:ext cx="2144844" cy="986939"/>
          </a:xfrm>
          <a:prstGeom prst="rect">
            <a:avLst/>
          </a:prstGeom>
        </p:spPr>
      </p:pic>
      <p:pic>
        <p:nvPicPr>
          <p:cNvPr id="37" name="Picture 36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75D99F42-DDA2-CA39-4BEE-37B4E0BF7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472" y="4185306"/>
            <a:ext cx="935982" cy="570949"/>
          </a:xfrm>
          <a:prstGeom prst="rect">
            <a:avLst/>
          </a:prstGeom>
        </p:spPr>
      </p:pic>
      <p:pic>
        <p:nvPicPr>
          <p:cNvPr id="39" name="Picture 38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60B2807-462E-ACF7-57FB-2C9EB33FE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22" y="4847057"/>
            <a:ext cx="952633" cy="5341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+mj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10684" y="1321307"/>
            <a:ext cx="2520695" cy="579120"/>
          </a:xfrm>
          <a:custGeom>
            <a:avLst/>
            <a:gdLst/>
            <a:ahLst/>
            <a:cxnLst/>
            <a:rect l="l" t="t" r="r" b="b"/>
            <a:pathLst>
              <a:path w="2520695" h="579120">
                <a:moveTo>
                  <a:pt x="0" y="579120"/>
                </a:moveTo>
                <a:lnTo>
                  <a:pt x="2520695" y="579120"/>
                </a:lnTo>
                <a:lnTo>
                  <a:pt x="2520695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68858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71032" y="1900427"/>
            <a:ext cx="3735069" cy="427100"/>
          </a:xfrm>
          <a:custGeom>
            <a:avLst/>
            <a:gdLst/>
            <a:ahLst/>
            <a:cxnLst/>
            <a:rect l="l" t="t" r="r" b="b"/>
            <a:pathLst>
              <a:path w="3735069" h="427100">
                <a:moveTo>
                  <a:pt x="0" y="0"/>
                </a:moveTo>
                <a:lnTo>
                  <a:pt x="0" y="427100"/>
                </a:lnTo>
                <a:lnTo>
                  <a:pt x="3735069" y="42710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33828" y="1900427"/>
            <a:ext cx="3537712" cy="427100"/>
          </a:xfrm>
          <a:custGeom>
            <a:avLst/>
            <a:gdLst/>
            <a:ahLst/>
            <a:cxnLst/>
            <a:rect l="l" t="t" r="r" b="b"/>
            <a:pathLst>
              <a:path w="3537712" h="427100">
                <a:moveTo>
                  <a:pt x="3537712" y="0"/>
                </a:moveTo>
                <a:lnTo>
                  <a:pt x="3537712" y="427100"/>
                </a:lnTo>
                <a:lnTo>
                  <a:pt x="0" y="42710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43544" y="2581655"/>
            <a:ext cx="2324100" cy="580644"/>
          </a:xfrm>
          <a:custGeom>
            <a:avLst/>
            <a:gdLst/>
            <a:ahLst/>
            <a:cxnLst/>
            <a:rect l="l" t="t" r="r" b="b"/>
            <a:pathLst>
              <a:path w="2324100" h="580644">
                <a:moveTo>
                  <a:pt x="0" y="580644"/>
                </a:moveTo>
                <a:lnTo>
                  <a:pt x="2324100" y="580644"/>
                </a:lnTo>
                <a:lnTo>
                  <a:pt x="2324100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solidFill>
            <a:srgbClr val="486A75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642856" y="2328672"/>
            <a:ext cx="127000" cy="239522"/>
          </a:xfrm>
          <a:custGeom>
            <a:avLst/>
            <a:gdLst/>
            <a:ahLst/>
            <a:cxnLst/>
            <a:rect l="l" t="t" r="r" b="b"/>
            <a:pathLst>
              <a:path w="127000" h="239522">
                <a:moveTo>
                  <a:pt x="57150" y="112521"/>
                </a:moveTo>
                <a:lnTo>
                  <a:pt x="0" y="112522"/>
                </a:lnTo>
                <a:lnTo>
                  <a:pt x="63500" y="239522"/>
                </a:lnTo>
                <a:lnTo>
                  <a:pt x="127000" y="112522"/>
                </a:lnTo>
                <a:lnTo>
                  <a:pt x="69850" y="112521"/>
                </a:lnTo>
                <a:lnTo>
                  <a:pt x="69850" y="125222"/>
                </a:lnTo>
                <a:lnTo>
                  <a:pt x="57150" y="125222"/>
                </a:lnTo>
                <a:lnTo>
                  <a:pt x="57150" y="112521"/>
                </a:lnTo>
                <a:close/>
              </a:path>
              <a:path w="127000" h="239522">
                <a:moveTo>
                  <a:pt x="57150" y="125222"/>
                </a:moveTo>
                <a:lnTo>
                  <a:pt x="69850" y="125222"/>
                </a:lnTo>
                <a:lnTo>
                  <a:pt x="69850" y="0"/>
                </a:lnTo>
                <a:lnTo>
                  <a:pt x="57150" y="0"/>
                </a:lnTo>
                <a:lnTo>
                  <a:pt x="57150" y="125222"/>
                </a:lnTo>
                <a:close/>
              </a:path>
            </a:pathLst>
          </a:custGeom>
          <a:solidFill>
            <a:srgbClr val="7E7E7E">
              <a:alpha val="7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71016" y="2593847"/>
            <a:ext cx="2324100" cy="579120"/>
          </a:xfrm>
          <a:custGeom>
            <a:avLst/>
            <a:gdLst/>
            <a:ahLst/>
            <a:cxnLst/>
            <a:rect l="l" t="t" r="r" b="b"/>
            <a:pathLst>
              <a:path w="2324100" h="579120">
                <a:moveTo>
                  <a:pt x="0" y="579120"/>
                </a:moveTo>
                <a:lnTo>
                  <a:pt x="2324100" y="579120"/>
                </a:lnTo>
                <a:lnTo>
                  <a:pt x="232410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70328" y="2328672"/>
            <a:ext cx="127000" cy="239522"/>
          </a:xfrm>
          <a:custGeom>
            <a:avLst/>
            <a:gdLst/>
            <a:ahLst/>
            <a:cxnLst/>
            <a:rect l="l" t="t" r="r" b="b"/>
            <a:pathLst>
              <a:path w="127000" h="239522">
                <a:moveTo>
                  <a:pt x="57150" y="112521"/>
                </a:moveTo>
                <a:lnTo>
                  <a:pt x="0" y="112522"/>
                </a:lnTo>
                <a:lnTo>
                  <a:pt x="63500" y="239522"/>
                </a:lnTo>
                <a:lnTo>
                  <a:pt x="127000" y="112522"/>
                </a:lnTo>
                <a:lnTo>
                  <a:pt x="69850" y="112521"/>
                </a:lnTo>
                <a:lnTo>
                  <a:pt x="69850" y="125222"/>
                </a:lnTo>
                <a:lnTo>
                  <a:pt x="57150" y="125222"/>
                </a:lnTo>
                <a:lnTo>
                  <a:pt x="57150" y="112521"/>
                </a:lnTo>
                <a:close/>
              </a:path>
              <a:path w="127000" h="239522">
                <a:moveTo>
                  <a:pt x="57150" y="125222"/>
                </a:moveTo>
                <a:lnTo>
                  <a:pt x="69850" y="125222"/>
                </a:lnTo>
                <a:lnTo>
                  <a:pt x="69850" y="0"/>
                </a:lnTo>
                <a:lnTo>
                  <a:pt x="57150" y="0"/>
                </a:lnTo>
                <a:lnTo>
                  <a:pt x="57150" y="125222"/>
                </a:lnTo>
                <a:close/>
              </a:path>
            </a:pathLst>
          </a:custGeom>
          <a:solidFill>
            <a:srgbClr val="7E7E7E">
              <a:alpha val="7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22208" y="3162300"/>
            <a:ext cx="1183640" cy="473710"/>
          </a:xfrm>
          <a:custGeom>
            <a:avLst/>
            <a:gdLst/>
            <a:ahLst/>
            <a:cxnLst/>
            <a:rect l="l" t="t" r="r" b="b"/>
            <a:pathLst>
              <a:path w="1183640" h="473710">
                <a:moveTo>
                  <a:pt x="1183640" y="0"/>
                </a:moveTo>
                <a:lnTo>
                  <a:pt x="1183640" y="236854"/>
                </a:lnTo>
                <a:lnTo>
                  <a:pt x="0" y="236854"/>
                </a:lnTo>
                <a:lnTo>
                  <a:pt x="0" y="47371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46492" y="3816096"/>
            <a:ext cx="1552955" cy="579119"/>
          </a:xfrm>
          <a:custGeom>
            <a:avLst/>
            <a:gdLst/>
            <a:ahLst/>
            <a:cxnLst/>
            <a:rect l="l" t="t" r="r" b="b"/>
            <a:pathLst>
              <a:path w="1552955" h="579120">
                <a:moveTo>
                  <a:pt x="0" y="579119"/>
                </a:moveTo>
                <a:lnTo>
                  <a:pt x="1552955" y="579119"/>
                </a:lnTo>
                <a:lnTo>
                  <a:pt x="1552955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486A75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63280" y="3634740"/>
            <a:ext cx="127000" cy="175768"/>
          </a:xfrm>
          <a:custGeom>
            <a:avLst/>
            <a:gdLst/>
            <a:ahLst/>
            <a:cxnLst/>
            <a:rect l="l" t="t" r="r" b="b"/>
            <a:pathLst>
              <a:path w="127000" h="175767">
                <a:moveTo>
                  <a:pt x="57149" y="48767"/>
                </a:moveTo>
                <a:lnTo>
                  <a:pt x="0" y="48768"/>
                </a:lnTo>
                <a:lnTo>
                  <a:pt x="63500" y="175768"/>
                </a:lnTo>
                <a:lnTo>
                  <a:pt x="127000" y="48768"/>
                </a:lnTo>
                <a:lnTo>
                  <a:pt x="69849" y="48767"/>
                </a:lnTo>
                <a:lnTo>
                  <a:pt x="69850" y="61468"/>
                </a:lnTo>
                <a:lnTo>
                  <a:pt x="57150" y="61468"/>
                </a:lnTo>
                <a:lnTo>
                  <a:pt x="57149" y="48767"/>
                </a:lnTo>
                <a:close/>
              </a:path>
              <a:path w="127000" h="175767">
                <a:moveTo>
                  <a:pt x="57150" y="61468"/>
                </a:moveTo>
                <a:lnTo>
                  <a:pt x="69850" y="61468"/>
                </a:lnTo>
                <a:lnTo>
                  <a:pt x="69850" y="0"/>
                </a:lnTo>
                <a:lnTo>
                  <a:pt x="57150" y="0"/>
                </a:lnTo>
                <a:lnTo>
                  <a:pt x="57150" y="61468"/>
                </a:lnTo>
                <a:close/>
              </a:path>
            </a:pathLst>
          </a:custGeom>
          <a:solidFill>
            <a:srgbClr val="7E7E7E">
              <a:alpha val="7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706356" y="3162300"/>
            <a:ext cx="1157224" cy="473710"/>
          </a:xfrm>
          <a:custGeom>
            <a:avLst/>
            <a:gdLst/>
            <a:ahLst/>
            <a:cxnLst/>
            <a:rect l="l" t="t" r="r" b="b"/>
            <a:pathLst>
              <a:path w="1157224" h="473710">
                <a:moveTo>
                  <a:pt x="578611" y="236854"/>
                </a:moveTo>
                <a:lnTo>
                  <a:pt x="1157224" y="236854"/>
                </a:lnTo>
                <a:lnTo>
                  <a:pt x="1157224" y="473710"/>
                </a:lnTo>
                <a:lnTo>
                  <a:pt x="578611" y="236854"/>
                </a:lnTo>
                <a:lnTo>
                  <a:pt x="0" y="236854"/>
                </a:lnTo>
                <a:lnTo>
                  <a:pt x="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087356" y="3816096"/>
            <a:ext cx="1552955" cy="579119"/>
          </a:xfrm>
          <a:custGeom>
            <a:avLst/>
            <a:gdLst/>
            <a:ahLst/>
            <a:cxnLst/>
            <a:rect l="l" t="t" r="r" b="b"/>
            <a:pathLst>
              <a:path w="1552955" h="579120">
                <a:moveTo>
                  <a:pt x="0" y="579119"/>
                </a:moveTo>
                <a:lnTo>
                  <a:pt x="1552955" y="579119"/>
                </a:lnTo>
                <a:lnTo>
                  <a:pt x="1552955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799572" y="3634740"/>
            <a:ext cx="127000" cy="175768"/>
          </a:xfrm>
          <a:custGeom>
            <a:avLst/>
            <a:gdLst/>
            <a:ahLst/>
            <a:cxnLst/>
            <a:rect l="l" t="t" r="r" b="b"/>
            <a:pathLst>
              <a:path w="127000" h="175767">
                <a:moveTo>
                  <a:pt x="57149" y="48767"/>
                </a:moveTo>
                <a:lnTo>
                  <a:pt x="0" y="48768"/>
                </a:lnTo>
                <a:lnTo>
                  <a:pt x="63500" y="175768"/>
                </a:lnTo>
                <a:lnTo>
                  <a:pt x="127000" y="48768"/>
                </a:lnTo>
                <a:lnTo>
                  <a:pt x="69849" y="48767"/>
                </a:lnTo>
                <a:lnTo>
                  <a:pt x="69850" y="61468"/>
                </a:lnTo>
                <a:lnTo>
                  <a:pt x="57150" y="61468"/>
                </a:lnTo>
                <a:lnTo>
                  <a:pt x="57149" y="48767"/>
                </a:lnTo>
                <a:close/>
              </a:path>
              <a:path w="127000" h="175767">
                <a:moveTo>
                  <a:pt x="57150" y="61468"/>
                </a:moveTo>
                <a:lnTo>
                  <a:pt x="69850" y="61468"/>
                </a:lnTo>
                <a:lnTo>
                  <a:pt x="69850" y="0"/>
                </a:lnTo>
                <a:lnTo>
                  <a:pt x="57150" y="0"/>
                </a:lnTo>
                <a:lnTo>
                  <a:pt x="57150" y="61468"/>
                </a:lnTo>
                <a:close/>
              </a:path>
            </a:pathLst>
          </a:custGeom>
          <a:solidFill>
            <a:srgbClr val="7E7E7E">
              <a:alpha val="7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09134" y="282656"/>
            <a:ext cx="1005918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22" dirty="0">
                <a:solidFill>
                  <a:srgbClr val="56555A"/>
                </a:solidFill>
                <a:latin typeface="+mj-lt"/>
                <a:cs typeface="Times New Roman"/>
              </a:rPr>
              <a:t>Types</a:t>
            </a:r>
            <a:endParaRPr sz="2800" dirty="0">
              <a:latin typeface="+mj-lt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9527" y="282656"/>
            <a:ext cx="419286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173" dirty="0">
                <a:solidFill>
                  <a:srgbClr val="56555A"/>
                </a:solidFill>
                <a:latin typeface="+mj-lt"/>
                <a:cs typeface="Times New Roman"/>
              </a:rPr>
              <a:t>of</a:t>
            </a:r>
            <a:endParaRPr sz="2800">
              <a:latin typeface="+mj-lt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4581" y="282656"/>
            <a:ext cx="800195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90" dirty="0">
                <a:solidFill>
                  <a:srgbClr val="56555A"/>
                </a:solidFill>
                <a:latin typeface="+mj-lt"/>
                <a:cs typeface="Times New Roman"/>
              </a:rPr>
              <a:t>data</a:t>
            </a:r>
            <a:endParaRPr sz="2800">
              <a:latin typeface="+mj-lt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7368" y="3446008"/>
            <a:ext cx="3809772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23" dirty="0">
                <a:solidFill>
                  <a:srgbClr val="56555A"/>
                </a:solidFill>
                <a:latin typeface="+mj-lt"/>
                <a:cs typeface="Times New Roman"/>
              </a:rPr>
              <a:t>Categorical  data  represents groups  or categories.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7368" y="3872982"/>
            <a:ext cx="792345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endParaRPr lang="en-US" sz="1400" spc="-11" dirty="0">
              <a:solidFill>
                <a:srgbClr val="56555A"/>
              </a:solidFill>
              <a:latin typeface="+mj-lt"/>
              <a:cs typeface="Times New Roman"/>
            </a:endParaRPr>
          </a:p>
          <a:p>
            <a:pPr marL="12700">
              <a:lnSpc>
                <a:spcPts val="1540"/>
              </a:lnSpc>
            </a:pPr>
            <a:r>
              <a:rPr sz="1400" b="1" spc="-11" dirty="0">
                <a:solidFill>
                  <a:srgbClr val="56555A"/>
                </a:solidFill>
                <a:latin typeface="+mj-lt"/>
                <a:cs typeface="Times New Roman"/>
              </a:rPr>
              <a:t>Examples:</a:t>
            </a:r>
            <a:endParaRPr sz="1400" b="1" dirty="0">
              <a:latin typeface="+mj-lt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7368" y="4299702"/>
            <a:ext cx="3152608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14" dirty="0">
                <a:solidFill>
                  <a:srgbClr val="56555A"/>
                </a:solidFill>
                <a:latin typeface="+mj-lt"/>
                <a:cs typeface="Times New Roman"/>
              </a:rPr>
              <a:t>1. Car brands: Audi, BMW and Mercedes.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00290" y="4569450"/>
            <a:ext cx="4417744" cy="84378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2067" algn="just">
              <a:lnSpc>
                <a:spcPts val="1540"/>
              </a:lnSpc>
            </a:pPr>
            <a:r>
              <a:rPr sz="1400" spc="24" dirty="0">
                <a:solidFill>
                  <a:srgbClr val="56555A"/>
                </a:solidFill>
                <a:latin typeface="+mj-lt"/>
                <a:cs typeface="Times New Roman"/>
              </a:rPr>
              <a:t>Numerical data  represents numbers.  It is divided into two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sz="1400" spc="62" dirty="0">
                <a:solidFill>
                  <a:srgbClr val="56555A"/>
                </a:solidFill>
                <a:latin typeface="+mj-lt"/>
                <a:cs typeface="Times New Roman"/>
              </a:rPr>
              <a:t>g</a:t>
            </a:r>
            <a:r>
              <a:rPr sz="1400" spc="15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69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-81" dirty="0">
                <a:solidFill>
                  <a:srgbClr val="56555A"/>
                </a:solidFill>
                <a:latin typeface="+mj-lt"/>
                <a:cs typeface="Times New Roman"/>
              </a:rPr>
              <a:t>:</a:t>
            </a:r>
            <a:r>
              <a:rPr sz="1400" spc="-73" dirty="0">
                <a:solidFill>
                  <a:srgbClr val="56555A"/>
                </a:solidFill>
                <a:latin typeface="+mj-lt"/>
                <a:cs typeface="Times New Roman"/>
              </a:rPr>
              <a:t> 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31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 </a:t>
            </a:r>
            <a:r>
              <a:rPr sz="1400" spc="25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con</a:t>
            </a:r>
            <a:r>
              <a:rPr sz="1400" spc="-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7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 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isc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15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data </a:t>
            </a:r>
            <a:r>
              <a:rPr sz="1400" spc="32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 </a:t>
            </a:r>
            <a:r>
              <a:rPr sz="1400" spc="15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be</a:t>
            </a:r>
            <a:r>
              <a:rPr sz="1400" spc="5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77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82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48" dirty="0">
                <a:solidFill>
                  <a:srgbClr val="56555A"/>
                </a:solidFill>
                <a:latin typeface="+mj-lt"/>
                <a:cs typeface="Times New Roman"/>
              </a:rPr>
              <a:t>y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71" dirty="0">
                <a:solidFill>
                  <a:srgbClr val="56555A"/>
                </a:solidFill>
                <a:latin typeface="+mj-lt"/>
                <a:cs typeface="Times New Roman"/>
              </a:rPr>
              <a:t>cou</a:t>
            </a:r>
            <a:r>
              <a:rPr sz="1400" spc="82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71" dirty="0">
                <a:solidFill>
                  <a:srgbClr val="56555A"/>
                </a:solidFill>
                <a:latin typeface="+mj-lt"/>
                <a:cs typeface="Times New Roman"/>
              </a:rPr>
              <a:t>ed</a:t>
            </a:r>
            <a:r>
              <a:rPr sz="1400" spc="37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  a </a:t>
            </a:r>
            <a:r>
              <a:rPr sz="1400" spc="8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6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-3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67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42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5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104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,  </a:t>
            </a:r>
            <a:r>
              <a:rPr sz="1400" spc="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wh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le</a:t>
            </a:r>
            <a:r>
              <a:rPr sz="1400" spc="32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72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67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69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5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107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2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1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2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is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nf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7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nd</a:t>
            </a:r>
            <a:r>
              <a:rPr sz="1400" spc="27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pos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b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le</a:t>
            </a:r>
            <a:r>
              <a:rPr sz="1400" spc="33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20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cou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7368" y="4726422"/>
            <a:ext cx="3342559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2. Answers to yes/no  questions: yes and no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0290" y="5636580"/>
            <a:ext cx="3715424" cy="63042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30667">
              <a:lnSpc>
                <a:spcPts val="1540"/>
              </a:lnSpc>
            </a:pPr>
            <a:r>
              <a:rPr sz="1400" b="1" spc="-11" dirty="0">
                <a:solidFill>
                  <a:srgbClr val="56555A"/>
                </a:solidFill>
                <a:latin typeface="+mj-lt"/>
                <a:cs typeface="Times New Roman"/>
              </a:rPr>
              <a:t>Examples:</a:t>
            </a:r>
            <a:endParaRPr sz="1400" b="1" dirty="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400" spc="22" dirty="0">
                <a:solidFill>
                  <a:srgbClr val="56555A"/>
                </a:solidFill>
                <a:latin typeface="+mj-lt"/>
                <a:cs typeface="Times New Roman"/>
              </a:rPr>
              <a:t>Discrete: # </a:t>
            </a:r>
            <a:r>
              <a:rPr lang="en-US" sz="1400" spc="22" dirty="0">
                <a:solidFill>
                  <a:srgbClr val="56555A"/>
                </a:solidFill>
                <a:latin typeface="+mj-lt"/>
                <a:cs typeface="Times New Roman"/>
              </a:rPr>
              <a:t>classes</a:t>
            </a:r>
            <a:r>
              <a:rPr sz="1400" spc="22" dirty="0">
                <a:solidFill>
                  <a:srgbClr val="56555A"/>
                </a:solidFill>
                <a:latin typeface="+mj-lt"/>
                <a:cs typeface="Times New Roman"/>
              </a:rPr>
              <a:t> you want to have, </a:t>
            </a:r>
            <a:r>
              <a:rPr lang="en-US" sz="1400" spc="22" dirty="0">
                <a:solidFill>
                  <a:srgbClr val="56555A"/>
                </a:solidFill>
                <a:latin typeface="+mj-lt"/>
                <a:cs typeface="Times New Roman"/>
              </a:rPr>
              <a:t>exam</a:t>
            </a:r>
            <a:r>
              <a:rPr sz="1400" spc="22" dirty="0">
                <a:solidFill>
                  <a:srgbClr val="56555A"/>
                </a:solidFill>
                <a:latin typeface="+mj-lt"/>
                <a:cs typeface="Times New Roman"/>
              </a:rPr>
              <a:t> score</a:t>
            </a:r>
            <a:endParaRPr sz="1400" dirty="0">
              <a:latin typeface="+mj-lt"/>
              <a:cs typeface="Times New Roman"/>
            </a:endParaRPr>
          </a:p>
          <a:p>
            <a:pPr marL="12700" marR="30667">
              <a:lnSpc>
                <a:spcPct val="95825"/>
              </a:lnSpc>
              <a:spcBef>
                <a:spcPts val="70"/>
              </a:spcBef>
            </a:pPr>
            <a:r>
              <a:rPr sz="1400" spc="34" dirty="0">
                <a:solidFill>
                  <a:srgbClr val="56555A"/>
                </a:solidFill>
                <a:latin typeface="+mj-lt"/>
                <a:cs typeface="Times New Roman"/>
              </a:rPr>
              <a:t>Continuous: weight, height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7356" y="3816096"/>
            <a:ext cx="1552955" cy="579120"/>
          </a:xfrm>
          <a:prstGeom prst="rect">
            <a:avLst/>
          </a:prstGeom>
        </p:spPr>
        <p:txBody>
          <a:bodyPr wrap="square" lIns="0" tIns="11457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 b="1" dirty="0">
              <a:latin typeface="+mj-lt"/>
            </a:endParaRPr>
          </a:p>
          <a:p>
            <a:pPr marL="265811">
              <a:lnSpc>
                <a:spcPct val="95825"/>
              </a:lnSpc>
            </a:pPr>
            <a:r>
              <a:rPr sz="1600" b="1" spc="-1" dirty="0">
                <a:solidFill>
                  <a:srgbClr val="FFFFFF"/>
                </a:solidFill>
                <a:latin typeface="+mj-lt"/>
                <a:cs typeface="Arial"/>
              </a:rPr>
              <a:t>Continuous</a:t>
            </a:r>
            <a:endParaRPr sz="1600" b="1" dirty="0">
              <a:latin typeface="+mj-lt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6492" y="3816096"/>
            <a:ext cx="1552955" cy="579120"/>
          </a:xfrm>
          <a:prstGeom prst="rect">
            <a:avLst/>
          </a:prstGeom>
        </p:spPr>
        <p:txBody>
          <a:bodyPr wrap="square" lIns="0" tIns="11457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>
              <a:latin typeface="+mj-lt"/>
            </a:endParaRPr>
          </a:p>
          <a:p>
            <a:pPr marL="417829">
              <a:lnSpc>
                <a:spcPct val="95825"/>
              </a:lnSpc>
            </a:pPr>
            <a:r>
              <a:rPr sz="1600" spc="-6" dirty="0">
                <a:solidFill>
                  <a:srgbClr val="FFFFFF"/>
                </a:solidFill>
                <a:latin typeface="+mj-lt"/>
                <a:cs typeface="Arial"/>
              </a:rPr>
              <a:t>Discrete</a:t>
            </a:r>
            <a:endParaRPr sz="1600">
              <a:latin typeface="+mj-lt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3544" y="2581655"/>
            <a:ext cx="2324100" cy="580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0"/>
              </a:spcBef>
            </a:pPr>
            <a:endParaRPr sz="1300" b="1">
              <a:latin typeface="+mj-lt"/>
            </a:endParaRPr>
          </a:p>
          <a:p>
            <a:pPr marL="723010">
              <a:lnSpc>
                <a:spcPct val="95825"/>
              </a:lnSpc>
            </a:pPr>
            <a:r>
              <a:rPr sz="1600" b="1" spc="15" dirty="0">
                <a:solidFill>
                  <a:srgbClr val="FFFFFF"/>
                </a:solidFill>
                <a:latin typeface="+mj-lt"/>
                <a:cs typeface="Times New Roman"/>
              </a:rPr>
              <a:t>Numerical</a:t>
            </a:r>
            <a:endParaRPr sz="1600" b="1">
              <a:latin typeface="+mj-lt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3544" y="3162300"/>
            <a:ext cx="1162303" cy="236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05848" y="3162300"/>
            <a:ext cx="1161796" cy="236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3544" y="3399154"/>
            <a:ext cx="2324100" cy="23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1016" y="2593847"/>
            <a:ext cx="2324100" cy="579120"/>
          </a:xfrm>
          <a:prstGeom prst="rect">
            <a:avLst/>
          </a:prstGeom>
        </p:spPr>
        <p:txBody>
          <a:bodyPr wrap="square" lIns="0" tIns="11715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>
              <a:latin typeface="+mj-lt"/>
            </a:endParaRPr>
          </a:p>
          <a:p>
            <a:pPr marL="677545">
              <a:lnSpc>
                <a:spcPct val="95825"/>
              </a:lnSpc>
            </a:pPr>
            <a:r>
              <a:rPr sz="1600" spc="20" dirty="0">
                <a:solidFill>
                  <a:srgbClr val="FFFFFF"/>
                </a:solidFill>
                <a:latin typeface="+mj-lt"/>
                <a:cs typeface="Times New Roman"/>
              </a:rPr>
              <a:t>Categorical</a:t>
            </a:r>
            <a:endParaRPr sz="1600">
              <a:latin typeface="+mj-lt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828" y="1321307"/>
            <a:ext cx="2276856" cy="579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0684" y="1321307"/>
            <a:ext cx="2520695" cy="579120"/>
          </a:xfrm>
          <a:prstGeom prst="rect">
            <a:avLst/>
          </a:prstGeom>
        </p:spPr>
        <p:txBody>
          <a:bodyPr wrap="square" lIns="0" tIns="531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b="1">
              <a:latin typeface="+mj-lt"/>
            </a:endParaRPr>
          </a:p>
          <a:p>
            <a:pPr marL="545845">
              <a:lnSpc>
                <a:spcPct val="95825"/>
              </a:lnSpc>
            </a:pPr>
            <a:r>
              <a:rPr sz="2000" b="1" spc="28" dirty="0">
                <a:solidFill>
                  <a:srgbClr val="FFFFFF"/>
                </a:solidFill>
                <a:latin typeface="+mj-lt"/>
                <a:cs typeface="Times New Roman"/>
              </a:rPr>
              <a:t>Types of data</a:t>
            </a:r>
            <a:endParaRPr sz="2000" b="1">
              <a:latin typeface="+mj-l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1380" y="1321307"/>
            <a:ext cx="2474722" cy="579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3828" y="1900427"/>
            <a:ext cx="3537458" cy="427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71286" y="1900427"/>
            <a:ext cx="3734816" cy="427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18888" y="1321307"/>
            <a:ext cx="2519171" cy="579120"/>
          </a:xfrm>
          <a:custGeom>
            <a:avLst/>
            <a:gdLst/>
            <a:ahLst/>
            <a:cxnLst/>
            <a:rect l="l" t="t" r="r" b="b"/>
            <a:pathLst>
              <a:path w="2519171" h="579120">
                <a:moveTo>
                  <a:pt x="0" y="579120"/>
                </a:moveTo>
                <a:lnTo>
                  <a:pt x="2519171" y="579120"/>
                </a:lnTo>
                <a:lnTo>
                  <a:pt x="2519171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688586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77712" y="1900427"/>
            <a:ext cx="3212465" cy="249047"/>
          </a:xfrm>
          <a:custGeom>
            <a:avLst/>
            <a:gdLst/>
            <a:ahLst/>
            <a:cxnLst/>
            <a:rect l="l" t="t" r="r" b="b"/>
            <a:pathLst>
              <a:path w="3212465" h="249047">
                <a:moveTo>
                  <a:pt x="0" y="0"/>
                </a:moveTo>
                <a:lnTo>
                  <a:pt x="0" y="249047"/>
                </a:lnTo>
                <a:lnTo>
                  <a:pt x="3212465" y="249047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83052" y="1900427"/>
            <a:ext cx="2995168" cy="249047"/>
          </a:xfrm>
          <a:custGeom>
            <a:avLst/>
            <a:gdLst/>
            <a:ahLst/>
            <a:cxnLst/>
            <a:rect l="l" t="t" r="r" b="b"/>
            <a:pathLst>
              <a:path w="2995168" h="249047">
                <a:moveTo>
                  <a:pt x="2995168" y="0"/>
                </a:moveTo>
                <a:lnTo>
                  <a:pt x="2995168" y="249047"/>
                </a:lnTo>
                <a:lnTo>
                  <a:pt x="0" y="249047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19872" y="2563367"/>
            <a:ext cx="2322576" cy="579120"/>
          </a:xfrm>
          <a:custGeom>
            <a:avLst/>
            <a:gdLst/>
            <a:ahLst/>
            <a:cxnLst/>
            <a:rect l="l" t="t" r="r" b="b"/>
            <a:pathLst>
              <a:path w="2322576" h="579120">
                <a:moveTo>
                  <a:pt x="0" y="579120"/>
                </a:moveTo>
                <a:lnTo>
                  <a:pt x="2322576" y="579120"/>
                </a:lnTo>
                <a:lnTo>
                  <a:pt x="2322576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486A75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226804" y="2150364"/>
            <a:ext cx="127000" cy="417702"/>
          </a:xfrm>
          <a:custGeom>
            <a:avLst/>
            <a:gdLst/>
            <a:ahLst/>
            <a:cxnLst/>
            <a:rect l="l" t="t" r="r" b="b"/>
            <a:pathLst>
              <a:path w="127000" h="417702">
                <a:moveTo>
                  <a:pt x="57150" y="290702"/>
                </a:moveTo>
                <a:lnTo>
                  <a:pt x="0" y="290702"/>
                </a:lnTo>
                <a:lnTo>
                  <a:pt x="63500" y="417702"/>
                </a:lnTo>
                <a:lnTo>
                  <a:pt x="127000" y="290702"/>
                </a:lnTo>
                <a:lnTo>
                  <a:pt x="69850" y="290702"/>
                </a:lnTo>
                <a:lnTo>
                  <a:pt x="69850" y="303402"/>
                </a:lnTo>
                <a:lnTo>
                  <a:pt x="57150" y="303402"/>
                </a:lnTo>
                <a:lnTo>
                  <a:pt x="57150" y="290702"/>
                </a:lnTo>
                <a:close/>
              </a:path>
              <a:path w="127000" h="417702">
                <a:moveTo>
                  <a:pt x="57150" y="303402"/>
                </a:moveTo>
                <a:lnTo>
                  <a:pt x="69850" y="303402"/>
                </a:lnTo>
                <a:lnTo>
                  <a:pt x="69850" y="0"/>
                </a:lnTo>
                <a:lnTo>
                  <a:pt x="57150" y="0"/>
                </a:lnTo>
                <a:lnTo>
                  <a:pt x="57150" y="303402"/>
                </a:lnTo>
                <a:close/>
              </a:path>
            </a:pathLst>
          </a:custGeom>
          <a:solidFill>
            <a:srgbClr val="7E7E7E">
              <a:alpha val="7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98904" y="2612135"/>
            <a:ext cx="2324099" cy="580644"/>
          </a:xfrm>
          <a:custGeom>
            <a:avLst/>
            <a:gdLst/>
            <a:ahLst/>
            <a:cxnLst/>
            <a:rect l="l" t="t" r="r" b="b"/>
            <a:pathLst>
              <a:path w="2324099" h="580644">
                <a:moveTo>
                  <a:pt x="0" y="580644"/>
                </a:moveTo>
                <a:lnTo>
                  <a:pt x="2324099" y="580644"/>
                </a:lnTo>
                <a:lnTo>
                  <a:pt x="2324099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24124" y="2150364"/>
            <a:ext cx="127000" cy="417702"/>
          </a:xfrm>
          <a:custGeom>
            <a:avLst/>
            <a:gdLst/>
            <a:ahLst/>
            <a:cxnLst/>
            <a:rect l="l" t="t" r="r" b="b"/>
            <a:pathLst>
              <a:path w="127000" h="417702">
                <a:moveTo>
                  <a:pt x="57150" y="290702"/>
                </a:moveTo>
                <a:lnTo>
                  <a:pt x="0" y="290702"/>
                </a:lnTo>
                <a:lnTo>
                  <a:pt x="63500" y="417702"/>
                </a:lnTo>
                <a:lnTo>
                  <a:pt x="127000" y="290702"/>
                </a:lnTo>
                <a:lnTo>
                  <a:pt x="69850" y="290702"/>
                </a:lnTo>
                <a:lnTo>
                  <a:pt x="69850" y="303402"/>
                </a:lnTo>
                <a:lnTo>
                  <a:pt x="57150" y="303402"/>
                </a:lnTo>
                <a:lnTo>
                  <a:pt x="57150" y="290702"/>
                </a:lnTo>
                <a:close/>
              </a:path>
              <a:path w="127000" h="417702">
                <a:moveTo>
                  <a:pt x="57150" y="303402"/>
                </a:moveTo>
                <a:lnTo>
                  <a:pt x="69850" y="303402"/>
                </a:lnTo>
                <a:lnTo>
                  <a:pt x="69850" y="0"/>
                </a:lnTo>
                <a:lnTo>
                  <a:pt x="57150" y="0"/>
                </a:lnTo>
                <a:lnTo>
                  <a:pt x="57150" y="303402"/>
                </a:lnTo>
                <a:close/>
              </a:path>
            </a:pathLst>
          </a:custGeom>
          <a:solidFill>
            <a:srgbClr val="7E7E7E">
              <a:alpha val="7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97011" y="3142488"/>
            <a:ext cx="1183640" cy="473710"/>
          </a:xfrm>
          <a:custGeom>
            <a:avLst/>
            <a:gdLst/>
            <a:ahLst/>
            <a:cxnLst/>
            <a:rect l="l" t="t" r="r" b="b"/>
            <a:pathLst>
              <a:path w="1183640" h="473710">
                <a:moveTo>
                  <a:pt x="1183640" y="0"/>
                </a:moveTo>
                <a:lnTo>
                  <a:pt x="1183640" y="236854"/>
                </a:lnTo>
                <a:lnTo>
                  <a:pt x="0" y="236854"/>
                </a:lnTo>
                <a:lnTo>
                  <a:pt x="0" y="47371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21296" y="3797807"/>
            <a:ext cx="1552955" cy="579119"/>
          </a:xfrm>
          <a:custGeom>
            <a:avLst/>
            <a:gdLst/>
            <a:ahLst/>
            <a:cxnLst/>
            <a:rect l="l" t="t" r="r" b="b"/>
            <a:pathLst>
              <a:path w="1552955" h="579120">
                <a:moveTo>
                  <a:pt x="0" y="579120"/>
                </a:moveTo>
                <a:lnTo>
                  <a:pt x="1552955" y="579120"/>
                </a:lnTo>
                <a:lnTo>
                  <a:pt x="1552955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486A75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38084" y="3616452"/>
            <a:ext cx="127000" cy="175768"/>
          </a:xfrm>
          <a:custGeom>
            <a:avLst/>
            <a:gdLst/>
            <a:ahLst/>
            <a:cxnLst/>
            <a:rect l="l" t="t" r="r" b="b"/>
            <a:pathLst>
              <a:path w="127000" h="175768">
                <a:moveTo>
                  <a:pt x="57149" y="48767"/>
                </a:moveTo>
                <a:lnTo>
                  <a:pt x="0" y="48768"/>
                </a:lnTo>
                <a:lnTo>
                  <a:pt x="63500" y="175768"/>
                </a:lnTo>
                <a:lnTo>
                  <a:pt x="127000" y="48768"/>
                </a:lnTo>
                <a:lnTo>
                  <a:pt x="69849" y="48767"/>
                </a:lnTo>
                <a:lnTo>
                  <a:pt x="69850" y="61468"/>
                </a:lnTo>
                <a:lnTo>
                  <a:pt x="57150" y="61468"/>
                </a:lnTo>
                <a:lnTo>
                  <a:pt x="57149" y="48767"/>
                </a:lnTo>
                <a:close/>
              </a:path>
              <a:path w="127000" h="175768">
                <a:moveTo>
                  <a:pt x="57150" y="61468"/>
                </a:moveTo>
                <a:lnTo>
                  <a:pt x="69850" y="61468"/>
                </a:lnTo>
                <a:lnTo>
                  <a:pt x="69850" y="0"/>
                </a:lnTo>
                <a:lnTo>
                  <a:pt x="57150" y="0"/>
                </a:lnTo>
                <a:lnTo>
                  <a:pt x="57150" y="61468"/>
                </a:lnTo>
                <a:close/>
              </a:path>
            </a:pathLst>
          </a:custGeom>
          <a:solidFill>
            <a:srgbClr val="7E7E7E">
              <a:alpha val="7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281160" y="3142488"/>
            <a:ext cx="1157224" cy="473710"/>
          </a:xfrm>
          <a:custGeom>
            <a:avLst/>
            <a:gdLst/>
            <a:ahLst/>
            <a:cxnLst/>
            <a:rect l="l" t="t" r="r" b="b"/>
            <a:pathLst>
              <a:path w="1157224" h="473710">
                <a:moveTo>
                  <a:pt x="0" y="0"/>
                </a:moveTo>
                <a:lnTo>
                  <a:pt x="0" y="236854"/>
                </a:lnTo>
                <a:lnTo>
                  <a:pt x="1157224" y="236854"/>
                </a:lnTo>
                <a:lnTo>
                  <a:pt x="1157224" y="47371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662160" y="3797807"/>
            <a:ext cx="1552955" cy="579119"/>
          </a:xfrm>
          <a:custGeom>
            <a:avLst/>
            <a:gdLst/>
            <a:ahLst/>
            <a:cxnLst/>
            <a:rect l="l" t="t" r="r" b="b"/>
            <a:pathLst>
              <a:path w="1552955" h="579120">
                <a:moveTo>
                  <a:pt x="0" y="579120"/>
                </a:moveTo>
                <a:lnTo>
                  <a:pt x="1552955" y="579120"/>
                </a:lnTo>
                <a:lnTo>
                  <a:pt x="1552955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374376" y="3616452"/>
            <a:ext cx="127000" cy="175768"/>
          </a:xfrm>
          <a:custGeom>
            <a:avLst/>
            <a:gdLst/>
            <a:ahLst/>
            <a:cxnLst/>
            <a:rect l="l" t="t" r="r" b="b"/>
            <a:pathLst>
              <a:path w="127000" h="175768">
                <a:moveTo>
                  <a:pt x="57149" y="48767"/>
                </a:moveTo>
                <a:lnTo>
                  <a:pt x="0" y="48768"/>
                </a:lnTo>
                <a:lnTo>
                  <a:pt x="63500" y="175768"/>
                </a:lnTo>
                <a:lnTo>
                  <a:pt x="127000" y="48768"/>
                </a:lnTo>
                <a:lnTo>
                  <a:pt x="69849" y="48767"/>
                </a:lnTo>
                <a:lnTo>
                  <a:pt x="69850" y="61468"/>
                </a:lnTo>
                <a:lnTo>
                  <a:pt x="57150" y="61468"/>
                </a:lnTo>
                <a:lnTo>
                  <a:pt x="57149" y="48767"/>
                </a:lnTo>
                <a:close/>
              </a:path>
              <a:path w="127000" h="175768">
                <a:moveTo>
                  <a:pt x="57150" y="61468"/>
                </a:moveTo>
                <a:lnTo>
                  <a:pt x="69850" y="61468"/>
                </a:lnTo>
                <a:lnTo>
                  <a:pt x="69850" y="0"/>
                </a:lnTo>
                <a:lnTo>
                  <a:pt x="57150" y="0"/>
                </a:lnTo>
                <a:lnTo>
                  <a:pt x="57150" y="61468"/>
                </a:lnTo>
                <a:close/>
              </a:path>
            </a:pathLst>
          </a:custGeom>
          <a:solidFill>
            <a:srgbClr val="7E7E7E">
              <a:alpha val="7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98904" y="3180588"/>
            <a:ext cx="1183639" cy="473710"/>
          </a:xfrm>
          <a:custGeom>
            <a:avLst/>
            <a:gdLst/>
            <a:ahLst/>
            <a:cxnLst/>
            <a:rect l="l" t="t" r="r" b="b"/>
            <a:pathLst>
              <a:path w="1183639" h="473710">
                <a:moveTo>
                  <a:pt x="1183639" y="0"/>
                </a:moveTo>
                <a:lnTo>
                  <a:pt x="1183639" y="236854"/>
                </a:lnTo>
                <a:lnTo>
                  <a:pt x="0" y="236854"/>
                </a:lnTo>
                <a:lnTo>
                  <a:pt x="0" y="47371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3188" y="3834383"/>
            <a:ext cx="1552956" cy="580644"/>
          </a:xfrm>
          <a:custGeom>
            <a:avLst/>
            <a:gdLst/>
            <a:ahLst/>
            <a:cxnLst/>
            <a:rect l="l" t="t" r="r" b="b"/>
            <a:pathLst>
              <a:path w="1552956" h="580644">
                <a:moveTo>
                  <a:pt x="0" y="580644"/>
                </a:moveTo>
                <a:lnTo>
                  <a:pt x="1552956" y="580644"/>
                </a:lnTo>
                <a:lnTo>
                  <a:pt x="1552956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solidFill>
            <a:srgbClr val="486A75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39976" y="3654552"/>
            <a:ext cx="127000" cy="175768"/>
          </a:xfrm>
          <a:custGeom>
            <a:avLst/>
            <a:gdLst/>
            <a:ahLst/>
            <a:cxnLst/>
            <a:rect l="l" t="t" r="r" b="b"/>
            <a:pathLst>
              <a:path w="127000" h="175768">
                <a:moveTo>
                  <a:pt x="57149" y="48767"/>
                </a:moveTo>
                <a:lnTo>
                  <a:pt x="0" y="48768"/>
                </a:lnTo>
                <a:lnTo>
                  <a:pt x="63500" y="175768"/>
                </a:lnTo>
                <a:lnTo>
                  <a:pt x="127000" y="48768"/>
                </a:lnTo>
                <a:lnTo>
                  <a:pt x="69849" y="48767"/>
                </a:lnTo>
                <a:lnTo>
                  <a:pt x="69850" y="61468"/>
                </a:lnTo>
                <a:lnTo>
                  <a:pt x="57150" y="61468"/>
                </a:lnTo>
                <a:lnTo>
                  <a:pt x="57149" y="48767"/>
                </a:lnTo>
                <a:close/>
              </a:path>
              <a:path w="127000" h="175768">
                <a:moveTo>
                  <a:pt x="57150" y="61468"/>
                </a:moveTo>
                <a:lnTo>
                  <a:pt x="69850" y="61468"/>
                </a:lnTo>
                <a:lnTo>
                  <a:pt x="69850" y="0"/>
                </a:lnTo>
                <a:lnTo>
                  <a:pt x="57150" y="0"/>
                </a:lnTo>
                <a:lnTo>
                  <a:pt x="57150" y="61468"/>
                </a:lnTo>
                <a:close/>
              </a:path>
            </a:pathLst>
          </a:custGeom>
          <a:solidFill>
            <a:srgbClr val="7E7E7E">
              <a:alpha val="7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83052" y="3180588"/>
            <a:ext cx="1157224" cy="473710"/>
          </a:xfrm>
          <a:custGeom>
            <a:avLst/>
            <a:gdLst/>
            <a:ahLst/>
            <a:cxnLst/>
            <a:rect l="l" t="t" r="r" b="b"/>
            <a:pathLst>
              <a:path w="1157224" h="473710">
                <a:moveTo>
                  <a:pt x="578611" y="236854"/>
                </a:moveTo>
                <a:lnTo>
                  <a:pt x="1157224" y="236854"/>
                </a:lnTo>
                <a:lnTo>
                  <a:pt x="1157224" y="473710"/>
                </a:lnTo>
                <a:lnTo>
                  <a:pt x="578611" y="236854"/>
                </a:lnTo>
                <a:lnTo>
                  <a:pt x="0" y="236854"/>
                </a:lnTo>
                <a:lnTo>
                  <a:pt x="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64052" y="3834383"/>
            <a:ext cx="1552955" cy="580644"/>
          </a:xfrm>
          <a:custGeom>
            <a:avLst/>
            <a:gdLst/>
            <a:ahLst/>
            <a:cxnLst/>
            <a:rect l="l" t="t" r="r" b="b"/>
            <a:pathLst>
              <a:path w="1552955" h="580644">
                <a:moveTo>
                  <a:pt x="0" y="580644"/>
                </a:moveTo>
                <a:lnTo>
                  <a:pt x="1552955" y="580644"/>
                </a:lnTo>
                <a:lnTo>
                  <a:pt x="1552955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76267" y="3654552"/>
            <a:ext cx="127000" cy="175768"/>
          </a:xfrm>
          <a:custGeom>
            <a:avLst/>
            <a:gdLst/>
            <a:ahLst/>
            <a:cxnLst/>
            <a:rect l="l" t="t" r="r" b="b"/>
            <a:pathLst>
              <a:path w="127000" h="175768">
                <a:moveTo>
                  <a:pt x="57149" y="48767"/>
                </a:moveTo>
                <a:lnTo>
                  <a:pt x="0" y="48768"/>
                </a:lnTo>
                <a:lnTo>
                  <a:pt x="63500" y="175768"/>
                </a:lnTo>
                <a:lnTo>
                  <a:pt x="127000" y="48768"/>
                </a:lnTo>
                <a:lnTo>
                  <a:pt x="69849" y="48767"/>
                </a:lnTo>
                <a:lnTo>
                  <a:pt x="69850" y="61468"/>
                </a:lnTo>
                <a:lnTo>
                  <a:pt x="57150" y="61468"/>
                </a:lnTo>
                <a:lnTo>
                  <a:pt x="57149" y="48767"/>
                </a:lnTo>
                <a:close/>
              </a:path>
              <a:path w="127000" h="175768">
                <a:moveTo>
                  <a:pt x="57150" y="61468"/>
                </a:moveTo>
                <a:lnTo>
                  <a:pt x="69850" y="61468"/>
                </a:lnTo>
                <a:lnTo>
                  <a:pt x="69850" y="0"/>
                </a:lnTo>
                <a:lnTo>
                  <a:pt x="57150" y="0"/>
                </a:lnTo>
                <a:lnTo>
                  <a:pt x="57150" y="61468"/>
                </a:lnTo>
                <a:close/>
              </a:path>
            </a:pathLst>
          </a:custGeom>
          <a:solidFill>
            <a:srgbClr val="7E7E7E">
              <a:alpha val="74902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37380" y="303146"/>
            <a:ext cx="946560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6" dirty="0">
                <a:solidFill>
                  <a:srgbClr val="56555A"/>
                </a:solidFill>
                <a:latin typeface="+mj-lt"/>
                <a:cs typeface="Times New Roman"/>
              </a:rPr>
              <a:t>Levels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80114" y="303146"/>
            <a:ext cx="377356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152" dirty="0">
                <a:solidFill>
                  <a:srgbClr val="56555A"/>
                </a:solidFill>
                <a:latin typeface="+mj-lt"/>
                <a:cs typeface="Times New Roman"/>
              </a:rPr>
              <a:t>of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57968" y="303146"/>
            <a:ext cx="2051029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94" dirty="0">
                <a:solidFill>
                  <a:srgbClr val="56555A"/>
                </a:solidFill>
                <a:latin typeface="+mj-lt"/>
                <a:cs typeface="Times New Roman"/>
              </a:rPr>
              <a:t>measurement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3107" y="4563100"/>
            <a:ext cx="4418938" cy="843845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6338" algn="just">
              <a:lnSpc>
                <a:spcPts val="1540"/>
              </a:lnSpc>
            </a:pP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There are two qualitative levels: nominal and ordinal. The</a:t>
            </a:r>
            <a:endParaRPr sz="1400" dirty="0">
              <a:latin typeface="+mj-lt"/>
              <a:cs typeface="Times New Roman"/>
            </a:endParaRPr>
          </a:p>
          <a:p>
            <a:pPr marL="12700" algn="just">
              <a:lnSpc>
                <a:spcPct val="100041"/>
              </a:lnSpc>
            </a:pP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81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-3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77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4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le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el</a:t>
            </a:r>
            <a:r>
              <a:rPr sz="1400" spc="1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ep</a:t>
            </a:r>
            <a:r>
              <a:rPr sz="1400" spc="13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65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40" dirty="0">
                <a:solidFill>
                  <a:srgbClr val="56555A"/>
                </a:solidFill>
                <a:latin typeface="+mj-lt"/>
                <a:cs typeface="Times New Roman"/>
              </a:rPr>
              <a:t>ts</a:t>
            </a:r>
            <a:r>
              <a:rPr sz="1400" spc="13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60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1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50" dirty="0">
                <a:solidFill>
                  <a:srgbClr val="56555A"/>
                </a:solidFill>
                <a:latin typeface="+mj-lt"/>
                <a:cs typeface="Times New Roman"/>
              </a:rPr>
              <a:t>egories</a:t>
            </a: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31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ot </a:t>
            </a:r>
            <a:r>
              <a:rPr sz="1400" spc="6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be</a:t>
            </a:r>
            <a:r>
              <a:rPr sz="1400" spc="22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25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in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ny</a:t>
            </a:r>
            <a:r>
              <a:rPr sz="1400" spc="13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de</a:t>
            </a:r>
            <a:r>
              <a:rPr sz="1400" spc="-10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,</a:t>
            </a:r>
            <a:r>
              <a:rPr sz="1400" spc="28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wh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le</a:t>
            </a:r>
            <a:r>
              <a:rPr sz="1400" spc="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nal</a:t>
            </a:r>
            <a:r>
              <a:rPr sz="1400" spc="22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ep</a:t>
            </a:r>
            <a:r>
              <a:rPr sz="1400" spc="24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es</a:t>
            </a:r>
            <a:r>
              <a:rPr sz="1400" spc="65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62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28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8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10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60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44" dirty="0">
                <a:solidFill>
                  <a:srgbClr val="56555A"/>
                </a:solidFill>
                <a:latin typeface="+mj-lt"/>
                <a:cs typeface="Times New Roman"/>
              </a:rPr>
              <a:t>te</a:t>
            </a: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g</a:t>
            </a:r>
            <a:r>
              <a:rPr sz="1400" spc="47" dirty="0">
                <a:solidFill>
                  <a:srgbClr val="56555A"/>
                </a:solidFill>
                <a:latin typeface="+mj-lt"/>
                <a:cs typeface="Times New Roman"/>
              </a:rPr>
              <a:t>ories</a:t>
            </a: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29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-9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b="1" spc="-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18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be</a:t>
            </a:r>
            <a:r>
              <a:rPr sz="1400" spc="5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2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15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104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87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1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92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100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-41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91553" y="4602724"/>
            <a:ext cx="4425868" cy="630682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6" dirty="0">
                <a:solidFill>
                  <a:srgbClr val="56555A"/>
                </a:solidFill>
                <a:latin typeface="+mj-lt"/>
                <a:cs typeface="Times New Roman"/>
              </a:rPr>
              <a:t>There are two quantitative levels: interval and ratio. They</a:t>
            </a:r>
            <a:endParaRPr sz="1400" dirty="0">
              <a:latin typeface="+mj-lt"/>
              <a:cs typeface="Times New Roman"/>
            </a:endParaRPr>
          </a:p>
          <a:p>
            <a:pPr marL="12700" marR="5126">
              <a:lnSpc>
                <a:spcPct val="100041"/>
              </a:lnSpc>
            </a:pPr>
            <a:r>
              <a:rPr sz="1400" spc="28" dirty="0">
                <a:solidFill>
                  <a:srgbClr val="56555A"/>
                </a:solidFill>
                <a:latin typeface="+mj-lt"/>
                <a:cs typeface="Times New Roman"/>
              </a:rPr>
              <a:t>both  represent “numbers”,  however,  ratios  have  a  </a:t>
            </a:r>
            <a:r>
              <a:rPr sz="1400" b="1" spc="28" dirty="0">
                <a:solidFill>
                  <a:srgbClr val="56555A"/>
                </a:solidFill>
                <a:latin typeface="+mj-lt"/>
                <a:cs typeface="Times New Roman"/>
              </a:rPr>
              <a:t>true zero</a:t>
            </a:r>
            <a:r>
              <a:rPr sz="1400" spc="28" dirty="0">
                <a:solidFill>
                  <a:srgbClr val="56555A"/>
                </a:solidFill>
                <a:latin typeface="+mj-lt"/>
                <a:cs typeface="Times New Roman"/>
              </a:rPr>
              <a:t>, while intervals don’t.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1553" y="5456443"/>
            <a:ext cx="3084735" cy="63042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30667">
              <a:lnSpc>
                <a:spcPts val="1540"/>
              </a:lnSpc>
            </a:pPr>
            <a:r>
              <a:rPr sz="1400" b="1" spc="-11" dirty="0">
                <a:solidFill>
                  <a:srgbClr val="56555A"/>
                </a:solidFill>
                <a:latin typeface="+mj-lt"/>
                <a:cs typeface="Times New Roman"/>
              </a:rPr>
              <a:t>Examples:</a:t>
            </a:r>
            <a:endParaRPr sz="1400" b="1" dirty="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Interval: degrees Celsius and Fahrenheit</a:t>
            </a:r>
            <a:endParaRPr sz="1400" dirty="0">
              <a:latin typeface="+mj-lt"/>
              <a:cs typeface="Times New Roman"/>
            </a:endParaRPr>
          </a:p>
          <a:p>
            <a:pPr marL="12700" marR="30667">
              <a:lnSpc>
                <a:spcPct val="95825"/>
              </a:lnSpc>
              <a:spcBef>
                <a:spcPts val="70"/>
              </a:spcBef>
            </a:pPr>
            <a:r>
              <a:rPr sz="1400" spc="18" dirty="0">
                <a:solidFill>
                  <a:srgbClr val="56555A"/>
                </a:solidFill>
                <a:latin typeface="+mj-lt"/>
                <a:cs typeface="Times New Roman"/>
              </a:rPr>
              <a:t>Ratio: degrees Kelvin, length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3107" y="5630179"/>
            <a:ext cx="4417007" cy="84378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17967">
              <a:lnSpc>
                <a:spcPts val="1540"/>
              </a:lnSpc>
            </a:pPr>
            <a:r>
              <a:rPr sz="1400" b="1" spc="-11" dirty="0">
                <a:solidFill>
                  <a:srgbClr val="56555A"/>
                </a:solidFill>
                <a:latin typeface="+mj-lt"/>
                <a:cs typeface="Times New Roman"/>
              </a:rPr>
              <a:t>Examples:</a:t>
            </a:r>
            <a:endParaRPr sz="1400" b="1" dirty="0">
              <a:latin typeface="+mj-lt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No</a:t>
            </a:r>
            <a:r>
              <a:rPr sz="1400" spc="66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-3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77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81" dirty="0">
                <a:solidFill>
                  <a:srgbClr val="56555A"/>
                </a:solidFill>
                <a:latin typeface="+mj-lt"/>
                <a:cs typeface="Times New Roman"/>
              </a:rPr>
              <a:t>:</a:t>
            </a: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17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ea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 </a:t>
            </a:r>
            <a:r>
              <a:rPr sz="1400" spc="10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(win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104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,</a:t>
            </a:r>
            <a:r>
              <a:rPr sz="1400" spc="7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pri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g,</a:t>
            </a:r>
            <a:r>
              <a:rPr sz="1400" spc="23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umm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104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, </a:t>
            </a:r>
            <a:r>
              <a:rPr sz="1400" spc="2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45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7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81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n)</a:t>
            </a:r>
            <a:r>
              <a:rPr sz="1400" spc="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1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13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1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21" dirty="0">
                <a:solidFill>
                  <a:srgbClr val="56555A"/>
                </a:solidFill>
                <a:latin typeface="+mj-lt"/>
                <a:cs typeface="Times New Roman"/>
              </a:rPr>
              <a:t>nal</a:t>
            </a:r>
            <a:r>
              <a:rPr sz="1400" spc="-81" dirty="0">
                <a:solidFill>
                  <a:srgbClr val="56555A"/>
                </a:solidFill>
                <a:latin typeface="+mj-lt"/>
                <a:cs typeface="Times New Roman"/>
              </a:rPr>
              <a:t>: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  </a:t>
            </a:r>
            <a:r>
              <a:rPr sz="1400" spc="5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ng  </a:t>
            </a:r>
            <a:r>
              <a:rPr sz="1400" spc="29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y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r  </a:t>
            </a:r>
            <a:r>
              <a:rPr sz="1400" spc="18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2" dirty="0">
                <a:solidFill>
                  <a:srgbClr val="56555A"/>
                </a:solidFill>
                <a:latin typeface="+mj-lt"/>
                <a:cs typeface="Times New Roman"/>
              </a:rPr>
              <a:t>me</a:t>
            </a:r>
            <a:r>
              <a:rPr sz="1400" spc="72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77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  </a:t>
            </a:r>
            <a:r>
              <a:rPr sz="1400" spc="5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(d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g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g,   </a:t>
            </a:r>
            <a:r>
              <a:rPr sz="1400" spc="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94" dirty="0">
                <a:solidFill>
                  <a:srgbClr val="56555A"/>
                </a:solidFill>
                <a:latin typeface="+mj-lt"/>
                <a:cs typeface="Times New Roman"/>
              </a:rPr>
              <a:t>napp</a:t>
            </a:r>
            <a:r>
              <a:rPr sz="1400" spc="8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22" dirty="0">
                <a:solidFill>
                  <a:srgbClr val="56555A"/>
                </a:solidFill>
                <a:latin typeface="+mj-lt"/>
                <a:cs typeface="Times New Roman"/>
              </a:rPr>
              <a:t>z</a:t>
            </a:r>
            <a:r>
              <a:rPr sz="1400" spc="-3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g,</a:t>
            </a:r>
            <a:r>
              <a:rPr sz="1400" spc="2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eu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tr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l,</a:t>
            </a:r>
            <a:r>
              <a:rPr sz="1400" spc="32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ta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69" dirty="0">
                <a:solidFill>
                  <a:srgbClr val="56555A"/>
                </a:solidFill>
                <a:latin typeface="+mj-lt"/>
                <a:cs typeface="Times New Roman"/>
              </a:rPr>
              <a:t>y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,</a:t>
            </a:r>
            <a:r>
              <a:rPr sz="1400" spc="16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nd</a:t>
            </a:r>
            <a:r>
              <a:rPr sz="1400" spc="27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5" dirty="0">
                <a:solidFill>
                  <a:srgbClr val="56555A"/>
                </a:solidFill>
                <a:latin typeface="+mj-lt"/>
                <a:cs typeface="Times New Roman"/>
              </a:rPr>
              <a:t>de</a:t>
            </a:r>
            <a:r>
              <a:rPr sz="1400" spc="21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50" dirty="0">
                <a:solidFill>
                  <a:srgbClr val="56555A"/>
                </a:solidFill>
                <a:latin typeface="+mj-lt"/>
                <a:cs typeface="Times New Roman"/>
              </a:rPr>
              <a:t>ic</a:t>
            </a:r>
            <a:r>
              <a:rPr sz="1400" spc="-43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-60" dirty="0">
                <a:solidFill>
                  <a:srgbClr val="56555A"/>
                </a:solidFill>
                <a:latin typeface="+mj-lt"/>
                <a:cs typeface="Times New Roman"/>
              </a:rPr>
              <a:t>)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4052" y="3834383"/>
            <a:ext cx="1552955" cy="580644"/>
          </a:xfrm>
          <a:prstGeom prst="rect">
            <a:avLst/>
          </a:prstGeom>
        </p:spPr>
        <p:txBody>
          <a:bodyPr wrap="square" lIns="0" tIns="920" rIns="0" bIns="0" rtlCol="0">
            <a:noAutofit/>
          </a:bodyPr>
          <a:lstStyle/>
          <a:p>
            <a:pPr>
              <a:lnSpc>
                <a:spcPts val="1300"/>
              </a:lnSpc>
            </a:pPr>
            <a:endParaRPr sz="1300" dirty="0">
              <a:latin typeface="+mj-lt"/>
            </a:endParaRPr>
          </a:p>
          <a:p>
            <a:pPr marL="458470">
              <a:lnSpc>
                <a:spcPct val="95825"/>
              </a:lnSpc>
            </a:pPr>
            <a:r>
              <a:rPr sz="1600" b="1" spc="12" dirty="0">
                <a:solidFill>
                  <a:srgbClr val="FFFFFF"/>
                </a:solidFill>
                <a:latin typeface="+mj-lt"/>
                <a:cs typeface="Times New Roman"/>
              </a:rPr>
              <a:t>Ordinal</a:t>
            </a:r>
            <a:endParaRPr sz="1600" b="1" dirty="0">
              <a:latin typeface="+mj-lt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3188" y="3834383"/>
            <a:ext cx="1552956" cy="580644"/>
          </a:xfrm>
          <a:prstGeom prst="rect">
            <a:avLst/>
          </a:prstGeom>
        </p:spPr>
        <p:txBody>
          <a:bodyPr wrap="square" lIns="0" tIns="920" rIns="0" bIns="0" rtlCol="0">
            <a:noAutofit/>
          </a:bodyPr>
          <a:lstStyle/>
          <a:p>
            <a:pPr>
              <a:lnSpc>
                <a:spcPts val="1300"/>
              </a:lnSpc>
            </a:pPr>
            <a:endParaRPr sz="1300" dirty="0">
              <a:latin typeface="+mj-lt"/>
            </a:endParaRPr>
          </a:p>
          <a:p>
            <a:pPr marL="409321">
              <a:lnSpc>
                <a:spcPct val="95825"/>
              </a:lnSpc>
            </a:pPr>
            <a:r>
              <a:rPr sz="1600" b="1" spc="20" dirty="0">
                <a:solidFill>
                  <a:srgbClr val="FFFFFF"/>
                </a:solidFill>
                <a:latin typeface="+mj-lt"/>
                <a:cs typeface="Times New Roman"/>
              </a:rPr>
              <a:t>Nominal</a:t>
            </a:r>
            <a:endParaRPr sz="1600" b="1" dirty="0">
              <a:latin typeface="+mj-lt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62160" y="3797807"/>
            <a:ext cx="1552955" cy="579120"/>
          </a:xfrm>
          <a:prstGeom prst="rect">
            <a:avLst/>
          </a:prstGeom>
        </p:spPr>
        <p:txBody>
          <a:bodyPr wrap="square" lIns="0" tIns="12096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 dirty="0">
              <a:latin typeface="+mj-lt"/>
            </a:endParaRPr>
          </a:p>
          <a:p>
            <a:pPr marL="528993" marR="525836" algn="ctr">
              <a:lnSpc>
                <a:spcPct val="95825"/>
              </a:lnSpc>
            </a:pPr>
            <a:r>
              <a:rPr sz="1600" b="1" spc="1" dirty="0">
                <a:solidFill>
                  <a:srgbClr val="FFFFFF"/>
                </a:solidFill>
                <a:latin typeface="+mj-lt"/>
                <a:cs typeface="Times New Roman"/>
              </a:rPr>
              <a:t>Ratio</a:t>
            </a:r>
            <a:endParaRPr sz="1600" b="1" dirty="0">
              <a:latin typeface="+mj-lt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21296" y="3797807"/>
            <a:ext cx="1552955" cy="579120"/>
          </a:xfrm>
          <a:prstGeom prst="rect">
            <a:avLst/>
          </a:prstGeom>
        </p:spPr>
        <p:txBody>
          <a:bodyPr wrap="square" lIns="0" tIns="12096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 dirty="0">
              <a:latin typeface="+mj-lt"/>
            </a:endParaRPr>
          </a:p>
          <a:p>
            <a:pPr marL="457453">
              <a:lnSpc>
                <a:spcPct val="95825"/>
              </a:lnSpc>
            </a:pPr>
            <a:r>
              <a:rPr sz="1600" b="1" spc="3" dirty="0">
                <a:solidFill>
                  <a:srgbClr val="FFFFFF"/>
                </a:solidFill>
                <a:latin typeface="+mj-lt"/>
                <a:cs typeface="Times New Roman"/>
              </a:rPr>
              <a:t>Interval</a:t>
            </a:r>
            <a:endParaRPr sz="1600" b="1" dirty="0">
              <a:latin typeface="+mj-lt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8904" y="2612135"/>
            <a:ext cx="2324099" cy="580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0"/>
              </a:spcBef>
            </a:pPr>
            <a:endParaRPr sz="1300" b="1">
              <a:latin typeface="+mj-lt"/>
            </a:endParaRPr>
          </a:p>
          <a:p>
            <a:pPr marL="701928">
              <a:lnSpc>
                <a:spcPct val="95825"/>
              </a:lnSpc>
            </a:pPr>
            <a:r>
              <a:rPr sz="1600" b="1" spc="11" dirty="0">
                <a:solidFill>
                  <a:srgbClr val="FFFFFF"/>
                </a:solidFill>
                <a:latin typeface="+mj-lt"/>
                <a:cs typeface="Times New Roman"/>
              </a:rPr>
              <a:t>Qualitative</a:t>
            </a:r>
            <a:endParaRPr sz="1600" b="1">
              <a:latin typeface="+mj-lt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8904" y="3192779"/>
            <a:ext cx="1183639" cy="224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b="1">
              <a:latin typeface="+mj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2544" y="3192779"/>
            <a:ext cx="1140459" cy="224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b="1">
              <a:latin typeface="+mj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8904" y="3417442"/>
            <a:ext cx="2324099" cy="23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b="1"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9872" y="2563367"/>
            <a:ext cx="2322576" cy="57912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 b="1">
              <a:latin typeface="+mj-lt"/>
            </a:endParaRPr>
          </a:p>
          <a:p>
            <a:pPr marL="636143">
              <a:lnSpc>
                <a:spcPct val="95825"/>
              </a:lnSpc>
            </a:pPr>
            <a:r>
              <a:rPr sz="1600" b="1" spc="27" dirty="0">
                <a:solidFill>
                  <a:srgbClr val="FFFFFF"/>
                </a:solidFill>
                <a:latin typeface="+mj-lt"/>
                <a:cs typeface="Times New Roman"/>
              </a:rPr>
              <a:t>Quantitative</a:t>
            </a:r>
            <a:endParaRPr sz="1600" b="1">
              <a:latin typeface="+mj-lt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9872" y="3142488"/>
            <a:ext cx="1161033" cy="236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b="1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80906" y="3142488"/>
            <a:ext cx="1161542" cy="236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b="1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9872" y="3379342"/>
            <a:ext cx="2318511" cy="23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b="1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3052" y="1321307"/>
            <a:ext cx="1735836" cy="579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b="1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8888" y="1321307"/>
            <a:ext cx="2519171" cy="579120"/>
          </a:xfrm>
          <a:prstGeom prst="rect">
            <a:avLst/>
          </a:prstGeom>
        </p:spPr>
        <p:txBody>
          <a:bodyPr wrap="square" lIns="0" tIns="8703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 b="1">
              <a:latin typeface="+mj-lt"/>
            </a:endParaRPr>
          </a:p>
          <a:p>
            <a:pPr marL="148462">
              <a:lnSpc>
                <a:spcPct val="95825"/>
              </a:lnSpc>
            </a:pPr>
            <a:r>
              <a:rPr sz="1800" b="1" spc="29" dirty="0">
                <a:solidFill>
                  <a:srgbClr val="FFFFFF"/>
                </a:solidFill>
                <a:latin typeface="+mj-lt"/>
                <a:cs typeface="Times New Roman"/>
              </a:rPr>
              <a:t>Levels of measurement</a:t>
            </a:r>
            <a:endParaRPr sz="1800" b="1">
              <a:latin typeface="+mj-l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8059" y="1321307"/>
            <a:ext cx="1952117" cy="579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b="1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3052" y="1900427"/>
            <a:ext cx="2994914" cy="249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b="1">
              <a:latin typeface="+mj-l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77966" y="1900427"/>
            <a:ext cx="3212210" cy="249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b="1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bject 98"/>
          <p:cNvSpPr/>
          <p:nvPr/>
        </p:nvSpPr>
        <p:spPr>
          <a:xfrm>
            <a:off x="8438388" y="1342643"/>
            <a:ext cx="3176016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8997696" y="1886712"/>
            <a:ext cx="2151888" cy="63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441436" y="1395984"/>
            <a:ext cx="3073908" cy="1635252"/>
          </a:xfrm>
          <a:custGeom>
            <a:avLst/>
            <a:gdLst/>
            <a:ahLst/>
            <a:cxnLst/>
            <a:rect l="l" t="t" r="r" b="b"/>
            <a:pathLst>
              <a:path w="3073908" h="1635252">
                <a:moveTo>
                  <a:pt x="2734437" y="0"/>
                </a:moveTo>
                <a:lnTo>
                  <a:pt x="0" y="0"/>
                </a:lnTo>
                <a:lnTo>
                  <a:pt x="339471" y="817626"/>
                </a:lnTo>
                <a:lnTo>
                  <a:pt x="0" y="1635252"/>
                </a:lnTo>
                <a:lnTo>
                  <a:pt x="2734437" y="1635252"/>
                </a:lnTo>
                <a:lnTo>
                  <a:pt x="3073908" y="817626"/>
                </a:lnTo>
                <a:lnTo>
                  <a:pt x="2734437" y="0"/>
                </a:lnTo>
                <a:close/>
              </a:path>
            </a:pathLst>
          </a:custGeom>
          <a:solidFill>
            <a:srgbClr val="2C4957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730240" y="1342643"/>
            <a:ext cx="3176016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638544" y="1886712"/>
            <a:ext cx="1449324" cy="63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733288" y="1395984"/>
            <a:ext cx="3073908" cy="1635252"/>
          </a:xfrm>
          <a:custGeom>
            <a:avLst/>
            <a:gdLst/>
            <a:ahLst/>
            <a:cxnLst/>
            <a:rect l="l" t="t" r="r" b="b"/>
            <a:pathLst>
              <a:path w="3073908" h="1635252">
                <a:moveTo>
                  <a:pt x="2734437" y="0"/>
                </a:moveTo>
                <a:lnTo>
                  <a:pt x="0" y="0"/>
                </a:lnTo>
                <a:lnTo>
                  <a:pt x="339471" y="817626"/>
                </a:lnTo>
                <a:lnTo>
                  <a:pt x="0" y="1635252"/>
                </a:lnTo>
                <a:lnTo>
                  <a:pt x="2734437" y="1635252"/>
                </a:lnTo>
                <a:lnTo>
                  <a:pt x="3073908" y="817626"/>
                </a:lnTo>
                <a:lnTo>
                  <a:pt x="2734437" y="0"/>
                </a:lnTo>
                <a:close/>
              </a:path>
            </a:pathLst>
          </a:custGeom>
          <a:solidFill>
            <a:srgbClr val="486A75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020568" y="1342643"/>
            <a:ext cx="3176016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848100" y="1886712"/>
            <a:ext cx="1476755" cy="635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023616" y="1395984"/>
            <a:ext cx="3073908" cy="1635252"/>
          </a:xfrm>
          <a:custGeom>
            <a:avLst/>
            <a:gdLst/>
            <a:ahLst/>
            <a:cxnLst/>
            <a:rect l="l" t="t" r="r" b="b"/>
            <a:pathLst>
              <a:path w="3073908" h="1635252">
                <a:moveTo>
                  <a:pt x="2734436" y="0"/>
                </a:moveTo>
                <a:lnTo>
                  <a:pt x="0" y="0"/>
                </a:lnTo>
                <a:lnTo>
                  <a:pt x="339470" y="817626"/>
                </a:lnTo>
                <a:lnTo>
                  <a:pt x="0" y="1635252"/>
                </a:lnTo>
                <a:lnTo>
                  <a:pt x="2734436" y="1635252"/>
                </a:lnTo>
                <a:lnTo>
                  <a:pt x="3073908" y="817626"/>
                </a:lnTo>
                <a:lnTo>
                  <a:pt x="2734436" y="0"/>
                </a:lnTo>
                <a:close/>
              </a:path>
            </a:pathLst>
          </a:custGeom>
          <a:solidFill>
            <a:srgbClr val="688586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03148" y="1342643"/>
            <a:ext cx="2685288" cy="173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91540" y="1734324"/>
            <a:ext cx="2325624" cy="940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806196" y="1395984"/>
            <a:ext cx="2583180" cy="1635252"/>
          </a:xfrm>
          <a:custGeom>
            <a:avLst/>
            <a:gdLst/>
            <a:ahLst/>
            <a:cxnLst/>
            <a:rect l="l" t="t" r="r" b="b"/>
            <a:pathLst>
              <a:path w="2583180" h="1635252">
                <a:moveTo>
                  <a:pt x="0" y="0"/>
                </a:moveTo>
                <a:lnTo>
                  <a:pt x="0" y="1635252"/>
                </a:lnTo>
                <a:lnTo>
                  <a:pt x="2221738" y="1635252"/>
                </a:lnTo>
                <a:lnTo>
                  <a:pt x="2583180" y="817626"/>
                </a:lnTo>
                <a:lnTo>
                  <a:pt x="2221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561332" y="3020567"/>
            <a:ext cx="253" cy="439547"/>
          </a:xfrm>
          <a:custGeom>
            <a:avLst/>
            <a:gdLst/>
            <a:ahLst/>
            <a:cxnLst/>
            <a:rect l="l" t="t" r="r" b="b"/>
            <a:pathLst>
              <a:path w="253" h="439547">
                <a:moveTo>
                  <a:pt x="0" y="439547"/>
                </a:moveTo>
                <a:lnTo>
                  <a:pt x="253" y="0"/>
                </a:lnTo>
              </a:path>
            </a:pathLst>
          </a:custGeom>
          <a:ln w="9144">
            <a:solidFill>
              <a:srgbClr val="92AB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979152" y="3020567"/>
            <a:ext cx="253" cy="439547"/>
          </a:xfrm>
          <a:custGeom>
            <a:avLst/>
            <a:gdLst/>
            <a:ahLst/>
            <a:cxnLst/>
            <a:rect l="l" t="t" r="r" b="b"/>
            <a:pathLst>
              <a:path w="253" h="439547">
                <a:moveTo>
                  <a:pt x="0" y="439547"/>
                </a:moveTo>
                <a:lnTo>
                  <a:pt x="253" y="0"/>
                </a:lnTo>
              </a:path>
            </a:pathLst>
          </a:custGeom>
          <a:ln w="9144">
            <a:solidFill>
              <a:srgbClr val="2C4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097024" y="3020567"/>
            <a:ext cx="253" cy="439547"/>
          </a:xfrm>
          <a:custGeom>
            <a:avLst/>
            <a:gdLst/>
            <a:ahLst/>
            <a:cxnLst/>
            <a:rect l="l" t="t" r="r" b="b"/>
            <a:pathLst>
              <a:path w="253" h="439547">
                <a:moveTo>
                  <a:pt x="0" y="439547"/>
                </a:moveTo>
                <a:lnTo>
                  <a:pt x="253" y="0"/>
                </a:lnTo>
              </a:path>
            </a:pathLst>
          </a:custGeom>
          <a:ln w="9144">
            <a:solidFill>
              <a:srgbClr val="96AD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286244" y="3020567"/>
            <a:ext cx="253" cy="439547"/>
          </a:xfrm>
          <a:custGeom>
            <a:avLst/>
            <a:gdLst/>
            <a:ahLst/>
            <a:cxnLst/>
            <a:rect l="l" t="t" r="r" b="b"/>
            <a:pathLst>
              <a:path w="253" h="439547">
                <a:moveTo>
                  <a:pt x="0" y="439547"/>
                </a:moveTo>
                <a:lnTo>
                  <a:pt x="253" y="0"/>
                </a:lnTo>
              </a:path>
            </a:pathLst>
          </a:custGeom>
          <a:ln w="9144">
            <a:solidFill>
              <a:srgbClr val="486A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302508" y="3401567"/>
            <a:ext cx="2442972" cy="1566672"/>
          </a:xfrm>
          <a:custGeom>
            <a:avLst/>
            <a:gdLst/>
            <a:ahLst/>
            <a:cxnLst/>
            <a:rect l="l" t="t" r="r" b="b"/>
            <a:pathLst>
              <a:path w="2442972" h="1566672">
                <a:moveTo>
                  <a:pt x="0" y="1566672"/>
                </a:moveTo>
                <a:lnTo>
                  <a:pt x="2442972" y="1566672"/>
                </a:lnTo>
                <a:lnTo>
                  <a:pt x="2442972" y="0"/>
                </a:lnTo>
                <a:lnTo>
                  <a:pt x="0" y="0"/>
                </a:lnTo>
                <a:lnTo>
                  <a:pt x="0" y="1566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413248" y="4393692"/>
            <a:ext cx="192024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850892" y="4393692"/>
            <a:ext cx="385572" cy="0"/>
          </a:xfrm>
          <a:custGeom>
            <a:avLst/>
            <a:gdLst/>
            <a:ahLst/>
            <a:cxnLst/>
            <a:rect l="l" t="t" r="r" b="b"/>
            <a:pathLst>
              <a:path w="385572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4288536" y="4393692"/>
            <a:ext cx="385572" cy="0"/>
          </a:xfrm>
          <a:custGeom>
            <a:avLst/>
            <a:gdLst/>
            <a:ahLst/>
            <a:cxnLst/>
            <a:rect l="l" t="t" r="r" b="b"/>
            <a:pathLst>
              <a:path w="385572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919728" y="4393692"/>
            <a:ext cx="192024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413248" y="4098036"/>
            <a:ext cx="192024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4288536" y="4098036"/>
            <a:ext cx="947927" cy="0"/>
          </a:xfrm>
          <a:custGeom>
            <a:avLst/>
            <a:gdLst/>
            <a:ahLst/>
            <a:cxnLst/>
            <a:rect l="l" t="t" r="r" b="b"/>
            <a:pathLst>
              <a:path w="947927">
                <a:moveTo>
                  <a:pt x="0" y="0"/>
                </a:moveTo>
                <a:lnTo>
                  <a:pt x="9479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919728" y="4098036"/>
            <a:ext cx="192024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919728" y="3802379"/>
            <a:ext cx="1685544" cy="0"/>
          </a:xfrm>
          <a:custGeom>
            <a:avLst/>
            <a:gdLst/>
            <a:ahLst/>
            <a:cxnLst/>
            <a:rect l="l" t="t" r="r" b="b"/>
            <a:pathLst>
              <a:path w="1685544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4111752" y="3956304"/>
            <a:ext cx="176784" cy="733044"/>
          </a:xfrm>
          <a:custGeom>
            <a:avLst/>
            <a:gdLst/>
            <a:ahLst/>
            <a:cxnLst/>
            <a:rect l="l" t="t" r="r" b="b"/>
            <a:pathLst>
              <a:path w="176784" h="733044">
                <a:moveTo>
                  <a:pt x="0" y="0"/>
                </a:moveTo>
                <a:lnTo>
                  <a:pt x="0" y="733044"/>
                </a:lnTo>
                <a:lnTo>
                  <a:pt x="176784" y="733044"/>
                </a:lnTo>
                <a:lnTo>
                  <a:pt x="176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4674108" y="4110228"/>
            <a:ext cx="176783" cy="579120"/>
          </a:xfrm>
          <a:custGeom>
            <a:avLst/>
            <a:gdLst/>
            <a:ahLst/>
            <a:cxnLst/>
            <a:rect l="l" t="t" r="r" b="b"/>
            <a:pathLst>
              <a:path w="176783" h="579120">
                <a:moveTo>
                  <a:pt x="0" y="0"/>
                </a:moveTo>
                <a:lnTo>
                  <a:pt x="0" y="579120"/>
                </a:lnTo>
                <a:lnTo>
                  <a:pt x="176783" y="579120"/>
                </a:lnTo>
                <a:lnTo>
                  <a:pt x="176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236464" y="4021836"/>
            <a:ext cx="176784" cy="667512"/>
          </a:xfrm>
          <a:custGeom>
            <a:avLst/>
            <a:gdLst/>
            <a:ahLst/>
            <a:cxnLst/>
            <a:rect l="l" t="t" r="r" b="b"/>
            <a:pathLst>
              <a:path w="176784" h="667512">
                <a:moveTo>
                  <a:pt x="0" y="0"/>
                </a:moveTo>
                <a:lnTo>
                  <a:pt x="0" y="667512"/>
                </a:lnTo>
                <a:lnTo>
                  <a:pt x="176784" y="667512"/>
                </a:lnTo>
                <a:lnTo>
                  <a:pt x="176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919728" y="4689348"/>
            <a:ext cx="1685544" cy="0"/>
          </a:xfrm>
          <a:custGeom>
            <a:avLst/>
            <a:gdLst/>
            <a:ahLst/>
            <a:cxnLst/>
            <a:rect l="l" t="t" r="r" b="b"/>
            <a:pathLst>
              <a:path w="1685544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8674608" y="3395472"/>
            <a:ext cx="2671572" cy="1769364"/>
          </a:xfrm>
          <a:custGeom>
            <a:avLst/>
            <a:gdLst/>
            <a:ahLst/>
            <a:cxnLst/>
            <a:rect l="l" t="t" r="r" b="b"/>
            <a:pathLst>
              <a:path w="2671572" h="1769364">
                <a:moveTo>
                  <a:pt x="0" y="1769364"/>
                </a:moveTo>
                <a:lnTo>
                  <a:pt x="2671572" y="1769364"/>
                </a:lnTo>
                <a:lnTo>
                  <a:pt x="2671572" y="0"/>
                </a:lnTo>
                <a:lnTo>
                  <a:pt x="0" y="0"/>
                </a:lnTo>
                <a:lnTo>
                  <a:pt x="0" y="1769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0690860" y="4521708"/>
            <a:ext cx="181356" cy="0"/>
          </a:xfrm>
          <a:custGeom>
            <a:avLst/>
            <a:gdLst/>
            <a:ahLst/>
            <a:cxnLst/>
            <a:rect l="l" t="t" r="r" b="b"/>
            <a:pathLst>
              <a:path w="181356">
                <a:moveTo>
                  <a:pt x="0" y="0"/>
                </a:moveTo>
                <a:lnTo>
                  <a:pt x="1813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0165080" y="4521708"/>
            <a:ext cx="361188" cy="0"/>
          </a:xfrm>
          <a:custGeom>
            <a:avLst/>
            <a:gdLst/>
            <a:ahLst/>
            <a:cxnLst/>
            <a:rect l="l" t="t" r="r" b="b"/>
            <a:pathLst>
              <a:path w="361188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9637776" y="4521708"/>
            <a:ext cx="362712" cy="0"/>
          </a:xfrm>
          <a:custGeom>
            <a:avLst/>
            <a:gdLst/>
            <a:ahLst/>
            <a:cxnLst/>
            <a:rect l="l" t="t" r="r" b="b"/>
            <a:pathLst>
              <a:path w="362712">
                <a:moveTo>
                  <a:pt x="0" y="0"/>
                </a:moveTo>
                <a:lnTo>
                  <a:pt x="3627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9291828" y="4521708"/>
            <a:ext cx="181355" cy="0"/>
          </a:xfrm>
          <a:custGeom>
            <a:avLst/>
            <a:gdLst/>
            <a:ahLst/>
            <a:cxnLst/>
            <a:rect l="l" t="t" r="r" b="b"/>
            <a:pathLst>
              <a:path w="181355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0165080" y="4158996"/>
            <a:ext cx="707136" cy="0"/>
          </a:xfrm>
          <a:custGeom>
            <a:avLst/>
            <a:gdLst/>
            <a:ahLst/>
            <a:cxnLst/>
            <a:rect l="l" t="t" r="r" b="b"/>
            <a:pathLst>
              <a:path w="707136">
                <a:moveTo>
                  <a:pt x="0" y="0"/>
                </a:moveTo>
                <a:lnTo>
                  <a:pt x="70713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9637776" y="4158996"/>
            <a:ext cx="362712" cy="0"/>
          </a:xfrm>
          <a:custGeom>
            <a:avLst/>
            <a:gdLst/>
            <a:ahLst/>
            <a:cxnLst/>
            <a:rect l="l" t="t" r="r" b="b"/>
            <a:pathLst>
              <a:path w="362712">
                <a:moveTo>
                  <a:pt x="0" y="0"/>
                </a:moveTo>
                <a:lnTo>
                  <a:pt x="3627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9291828" y="4158996"/>
            <a:ext cx="181355" cy="0"/>
          </a:xfrm>
          <a:custGeom>
            <a:avLst/>
            <a:gdLst/>
            <a:ahLst/>
            <a:cxnLst/>
            <a:rect l="l" t="t" r="r" b="b"/>
            <a:pathLst>
              <a:path w="181355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9291828" y="3794760"/>
            <a:ext cx="1580388" cy="0"/>
          </a:xfrm>
          <a:custGeom>
            <a:avLst/>
            <a:gdLst/>
            <a:ahLst/>
            <a:cxnLst/>
            <a:rect l="l" t="t" r="r" b="b"/>
            <a:pathLst>
              <a:path w="1580388">
                <a:moveTo>
                  <a:pt x="0" y="0"/>
                </a:moveTo>
                <a:lnTo>
                  <a:pt x="15803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9473184" y="3983736"/>
            <a:ext cx="164592" cy="902207"/>
          </a:xfrm>
          <a:custGeom>
            <a:avLst/>
            <a:gdLst/>
            <a:ahLst/>
            <a:cxnLst/>
            <a:rect l="l" t="t" r="r" b="b"/>
            <a:pathLst>
              <a:path w="164592" h="902208">
                <a:moveTo>
                  <a:pt x="0" y="0"/>
                </a:moveTo>
                <a:lnTo>
                  <a:pt x="0" y="902207"/>
                </a:lnTo>
                <a:lnTo>
                  <a:pt x="164592" y="902207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0000488" y="4064507"/>
            <a:ext cx="164591" cy="821436"/>
          </a:xfrm>
          <a:custGeom>
            <a:avLst/>
            <a:gdLst/>
            <a:ahLst/>
            <a:cxnLst/>
            <a:rect l="l" t="t" r="r" b="b"/>
            <a:pathLst>
              <a:path w="164591" h="821436">
                <a:moveTo>
                  <a:pt x="0" y="0"/>
                </a:moveTo>
                <a:lnTo>
                  <a:pt x="0" y="821436"/>
                </a:lnTo>
                <a:lnTo>
                  <a:pt x="164591" y="821436"/>
                </a:lnTo>
                <a:lnTo>
                  <a:pt x="1645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0526268" y="4172712"/>
            <a:ext cx="164591" cy="713232"/>
          </a:xfrm>
          <a:custGeom>
            <a:avLst/>
            <a:gdLst/>
            <a:ahLst/>
            <a:cxnLst/>
            <a:rect l="l" t="t" r="r" b="b"/>
            <a:pathLst>
              <a:path w="164591" h="713232">
                <a:moveTo>
                  <a:pt x="0" y="0"/>
                </a:moveTo>
                <a:lnTo>
                  <a:pt x="0" y="713232"/>
                </a:lnTo>
                <a:lnTo>
                  <a:pt x="164591" y="713232"/>
                </a:lnTo>
                <a:lnTo>
                  <a:pt x="1645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9291828" y="4885944"/>
            <a:ext cx="1580388" cy="0"/>
          </a:xfrm>
          <a:custGeom>
            <a:avLst/>
            <a:gdLst/>
            <a:ahLst/>
            <a:cxnLst/>
            <a:rect l="l" t="t" r="r" b="b"/>
            <a:pathLst>
              <a:path w="1580388">
                <a:moveTo>
                  <a:pt x="0" y="0"/>
                </a:moveTo>
                <a:lnTo>
                  <a:pt x="15803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9556242" y="3795522"/>
            <a:ext cx="1053083" cy="687323"/>
          </a:xfrm>
          <a:custGeom>
            <a:avLst/>
            <a:gdLst/>
            <a:ahLst/>
            <a:cxnLst/>
            <a:rect l="l" t="t" r="r" b="b"/>
            <a:pathLst>
              <a:path w="1053083" h="687324">
                <a:moveTo>
                  <a:pt x="0" y="687323"/>
                </a:moveTo>
                <a:lnTo>
                  <a:pt x="525779" y="367283"/>
                </a:lnTo>
                <a:lnTo>
                  <a:pt x="1053083" y="0"/>
                </a:lnTo>
              </a:path>
            </a:pathLst>
          </a:custGeom>
          <a:ln w="28955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9524111" y="4449953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090"/>
                </a:lnTo>
                <a:lnTo>
                  <a:pt x="7356" y="52401"/>
                </a:lnTo>
                <a:lnTo>
                  <a:pt x="18167" y="60862"/>
                </a:lnTo>
                <a:lnTo>
                  <a:pt x="32004" y="64008"/>
                </a:lnTo>
                <a:lnTo>
                  <a:pt x="40090" y="62974"/>
                </a:lnTo>
                <a:lnTo>
                  <a:pt x="52401" y="56651"/>
                </a:lnTo>
                <a:lnTo>
                  <a:pt x="60862" y="45840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9524111" y="4449953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40"/>
                </a:lnTo>
                <a:lnTo>
                  <a:pt x="52401" y="56651"/>
                </a:lnTo>
                <a:lnTo>
                  <a:pt x="40090" y="62974"/>
                </a:lnTo>
                <a:lnTo>
                  <a:pt x="32004" y="64008"/>
                </a:lnTo>
                <a:lnTo>
                  <a:pt x="18167" y="60862"/>
                </a:lnTo>
                <a:lnTo>
                  <a:pt x="7356" y="52401"/>
                </a:lnTo>
                <a:lnTo>
                  <a:pt x="1033" y="40090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0051415" y="4131437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090"/>
                </a:lnTo>
                <a:lnTo>
                  <a:pt x="7356" y="52401"/>
                </a:lnTo>
                <a:lnTo>
                  <a:pt x="18167" y="60862"/>
                </a:lnTo>
                <a:lnTo>
                  <a:pt x="32003" y="64007"/>
                </a:lnTo>
                <a:lnTo>
                  <a:pt x="40090" y="62974"/>
                </a:lnTo>
                <a:lnTo>
                  <a:pt x="52401" y="56651"/>
                </a:lnTo>
                <a:lnTo>
                  <a:pt x="60862" y="45840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0051415" y="4131437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40"/>
                </a:lnTo>
                <a:lnTo>
                  <a:pt x="52401" y="56651"/>
                </a:lnTo>
                <a:lnTo>
                  <a:pt x="40090" y="62974"/>
                </a:lnTo>
                <a:lnTo>
                  <a:pt x="32003" y="64007"/>
                </a:lnTo>
                <a:lnTo>
                  <a:pt x="18167" y="60862"/>
                </a:lnTo>
                <a:lnTo>
                  <a:pt x="7356" y="52401"/>
                </a:lnTo>
                <a:lnTo>
                  <a:pt x="1033" y="40090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0577195" y="3762629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090"/>
                </a:lnTo>
                <a:lnTo>
                  <a:pt x="7356" y="52401"/>
                </a:lnTo>
                <a:lnTo>
                  <a:pt x="18167" y="60862"/>
                </a:lnTo>
                <a:lnTo>
                  <a:pt x="32003" y="64008"/>
                </a:lnTo>
                <a:lnTo>
                  <a:pt x="40090" y="62974"/>
                </a:lnTo>
                <a:lnTo>
                  <a:pt x="52401" y="56651"/>
                </a:lnTo>
                <a:lnTo>
                  <a:pt x="60862" y="45840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0577195" y="3762629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0862" y="45840"/>
                </a:lnTo>
                <a:lnTo>
                  <a:pt x="52401" y="56651"/>
                </a:lnTo>
                <a:lnTo>
                  <a:pt x="40090" y="62974"/>
                </a:lnTo>
                <a:lnTo>
                  <a:pt x="32003" y="64008"/>
                </a:lnTo>
                <a:lnTo>
                  <a:pt x="18167" y="60862"/>
                </a:lnTo>
                <a:lnTo>
                  <a:pt x="7356" y="52401"/>
                </a:lnTo>
                <a:lnTo>
                  <a:pt x="1033" y="40090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115568" y="3628644"/>
            <a:ext cx="2005583" cy="1133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353934" y="3810127"/>
            <a:ext cx="466217" cy="785622"/>
          </a:xfrm>
          <a:custGeom>
            <a:avLst/>
            <a:gdLst/>
            <a:ahLst/>
            <a:cxnLst/>
            <a:rect l="l" t="t" r="r" b="b"/>
            <a:pathLst>
              <a:path w="466217" h="785622">
                <a:moveTo>
                  <a:pt x="0" y="0"/>
                </a:moveTo>
                <a:lnTo>
                  <a:pt x="0" y="466217"/>
                </a:lnTo>
                <a:lnTo>
                  <a:pt x="339598" y="785622"/>
                </a:lnTo>
                <a:lnTo>
                  <a:pt x="362925" y="758899"/>
                </a:lnTo>
                <a:lnTo>
                  <a:pt x="384026" y="730641"/>
                </a:lnTo>
                <a:lnTo>
                  <a:pt x="402848" y="700988"/>
                </a:lnTo>
                <a:lnTo>
                  <a:pt x="419335" y="670082"/>
                </a:lnTo>
                <a:lnTo>
                  <a:pt x="433435" y="638063"/>
                </a:lnTo>
                <a:lnTo>
                  <a:pt x="445092" y="605073"/>
                </a:lnTo>
                <a:lnTo>
                  <a:pt x="454253" y="571252"/>
                </a:lnTo>
                <a:lnTo>
                  <a:pt x="460863" y="536742"/>
                </a:lnTo>
                <a:lnTo>
                  <a:pt x="464869" y="501683"/>
                </a:lnTo>
                <a:lnTo>
                  <a:pt x="466217" y="466217"/>
                </a:lnTo>
                <a:lnTo>
                  <a:pt x="464672" y="427987"/>
                </a:lnTo>
                <a:lnTo>
                  <a:pt x="460116" y="390607"/>
                </a:lnTo>
                <a:lnTo>
                  <a:pt x="452671" y="354197"/>
                </a:lnTo>
                <a:lnTo>
                  <a:pt x="442455" y="318877"/>
                </a:lnTo>
                <a:lnTo>
                  <a:pt x="429589" y="284767"/>
                </a:lnTo>
                <a:lnTo>
                  <a:pt x="414192" y="251987"/>
                </a:lnTo>
                <a:lnTo>
                  <a:pt x="396384" y="220658"/>
                </a:lnTo>
                <a:lnTo>
                  <a:pt x="376284" y="190899"/>
                </a:lnTo>
                <a:lnTo>
                  <a:pt x="354014" y="162830"/>
                </a:lnTo>
                <a:lnTo>
                  <a:pt x="329692" y="136572"/>
                </a:lnTo>
                <a:lnTo>
                  <a:pt x="303438" y="112245"/>
                </a:lnTo>
                <a:lnTo>
                  <a:pt x="275372" y="89968"/>
                </a:lnTo>
                <a:lnTo>
                  <a:pt x="245614" y="69863"/>
                </a:lnTo>
                <a:lnTo>
                  <a:pt x="214285" y="52048"/>
                </a:lnTo>
                <a:lnTo>
                  <a:pt x="181502" y="36645"/>
                </a:lnTo>
                <a:lnTo>
                  <a:pt x="147388" y="23773"/>
                </a:lnTo>
                <a:lnTo>
                  <a:pt x="112060" y="13552"/>
                </a:lnTo>
                <a:lnTo>
                  <a:pt x="75640" y="6103"/>
                </a:lnTo>
                <a:lnTo>
                  <a:pt x="38246" y="1545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956171" y="4276344"/>
            <a:ext cx="737361" cy="465994"/>
          </a:xfrm>
          <a:custGeom>
            <a:avLst/>
            <a:gdLst/>
            <a:ahLst/>
            <a:cxnLst/>
            <a:rect l="l" t="t" r="r" b="b"/>
            <a:pathLst>
              <a:path w="737361" h="465994">
                <a:moveTo>
                  <a:pt x="737361" y="319404"/>
                </a:moveTo>
                <a:lnTo>
                  <a:pt x="397763" y="0"/>
                </a:lnTo>
                <a:lnTo>
                  <a:pt x="0" y="243077"/>
                </a:lnTo>
                <a:lnTo>
                  <a:pt x="19665" y="272686"/>
                </a:lnTo>
                <a:lnTo>
                  <a:pt x="35097" y="292915"/>
                </a:lnTo>
                <a:lnTo>
                  <a:pt x="51612" y="312271"/>
                </a:lnTo>
                <a:lnTo>
                  <a:pt x="69184" y="330722"/>
                </a:lnTo>
                <a:lnTo>
                  <a:pt x="107273" y="364668"/>
                </a:lnTo>
                <a:lnTo>
                  <a:pt x="137629" y="386963"/>
                </a:lnTo>
                <a:lnTo>
                  <a:pt x="169258" y="406486"/>
                </a:lnTo>
                <a:lnTo>
                  <a:pt x="201990" y="423244"/>
                </a:lnTo>
                <a:lnTo>
                  <a:pt x="235656" y="437241"/>
                </a:lnTo>
                <a:lnTo>
                  <a:pt x="270085" y="448482"/>
                </a:lnTo>
                <a:lnTo>
                  <a:pt x="305109" y="456973"/>
                </a:lnTo>
                <a:lnTo>
                  <a:pt x="340558" y="462718"/>
                </a:lnTo>
                <a:lnTo>
                  <a:pt x="376261" y="465724"/>
                </a:lnTo>
                <a:lnTo>
                  <a:pt x="412051" y="465994"/>
                </a:lnTo>
                <a:lnTo>
                  <a:pt x="447757" y="463535"/>
                </a:lnTo>
                <a:lnTo>
                  <a:pt x="483209" y="458351"/>
                </a:lnTo>
                <a:lnTo>
                  <a:pt x="518239" y="450447"/>
                </a:lnTo>
                <a:lnTo>
                  <a:pt x="552676" y="439829"/>
                </a:lnTo>
                <a:lnTo>
                  <a:pt x="586351" y="426501"/>
                </a:lnTo>
                <a:lnTo>
                  <a:pt x="619094" y="410470"/>
                </a:lnTo>
                <a:lnTo>
                  <a:pt x="650736" y="391739"/>
                </a:lnTo>
                <a:lnTo>
                  <a:pt x="681108" y="370314"/>
                </a:lnTo>
                <a:lnTo>
                  <a:pt x="710040" y="346201"/>
                </a:lnTo>
                <a:lnTo>
                  <a:pt x="737361" y="319404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956171" y="4276344"/>
            <a:ext cx="737361" cy="465994"/>
          </a:xfrm>
          <a:custGeom>
            <a:avLst/>
            <a:gdLst/>
            <a:ahLst/>
            <a:cxnLst/>
            <a:rect l="l" t="t" r="r" b="b"/>
            <a:pathLst>
              <a:path w="737361" h="465994">
                <a:moveTo>
                  <a:pt x="737361" y="319404"/>
                </a:moveTo>
                <a:lnTo>
                  <a:pt x="710040" y="346201"/>
                </a:lnTo>
                <a:lnTo>
                  <a:pt x="681108" y="370314"/>
                </a:lnTo>
                <a:lnTo>
                  <a:pt x="650736" y="391739"/>
                </a:lnTo>
                <a:lnTo>
                  <a:pt x="619094" y="410470"/>
                </a:lnTo>
                <a:lnTo>
                  <a:pt x="586351" y="426501"/>
                </a:lnTo>
                <a:lnTo>
                  <a:pt x="552676" y="439829"/>
                </a:lnTo>
                <a:lnTo>
                  <a:pt x="518239" y="450447"/>
                </a:lnTo>
                <a:lnTo>
                  <a:pt x="483209" y="458351"/>
                </a:lnTo>
                <a:lnTo>
                  <a:pt x="447757" y="463535"/>
                </a:lnTo>
                <a:lnTo>
                  <a:pt x="412051" y="465994"/>
                </a:lnTo>
                <a:lnTo>
                  <a:pt x="376261" y="465724"/>
                </a:lnTo>
                <a:lnTo>
                  <a:pt x="340558" y="462718"/>
                </a:lnTo>
                <a:lnTo>
                  <a:pt x="305109" y="456973"/>
                </a:lnTo>
                <a:lnTo>
                  <a:pt x="270085" y="448482"/>
                </a:lnTo>
                <a:lnTo>
                  <a:pt x="235656" y="437241"/>
                </a:lnTo>
                <a:lnTo>
                  <a:pt x="201990" y="423244"/>
                </a:lnTo>
                <a:lnTo>
                  <a:pt x="169258" y="406486"/>
                </a:lnTo>
                <a:lnTo>
                  <a:pt x="137629" y="386963"/>
                </a:lnTo>
                <a:lnTo>
                  <a:pt x="107273" y="364668"/>
                </a:lnTo>
                <a:lnTo>
                  <a:pt x="78358" y="339597"/>
                </a:lnTo>
                <a:lnTo>
                  <a:pt x="60268" y="321612"/>
                </a:lnTo>
                <a:lnTo>
                  <a:pt x="43221" y="302704"/>
                </a:lnTo>
                <a:lnTo>
                  <a:pt x="27244" y="282907"/>
                </a:lnTo>
                <a:lnTo>
                  <a:pt x="12363" y="262254"/>
                </a:lnTo>
                <a:lnTo>
                  <a:pt x="0" y="243077"/>
                </a:lnTo>
                <a:lnTo>
                  <a:pt x="397763" y="0"/>
                </a:lnTo>
                <a:lnTo>
                  <a:pt x="737361" y="31940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887718" y="3810127"/>
            <a:ext cx="466216" cy="709295"/>
          </a:xfrm>
          <a:custGeom>
            <a:avLst/>
            <a:gdLst/>
            <a:ahLst/>
            <a:cxnLst/>
            <a:rect l="l" t="t" r="r" b="b"/>
            <a:pathLst>
              <a:path w="466216" h="709295">
                <a:moveTo>
                  <a:pt x="68452" y="709295"/>
                </a:moveTo>
                <a:lnTo>
                  <a:pt x="466216" y="466217"/>
                </a:lnTo>
                <a:lnTo>
                  <a:pt x="466216" y="0"/>
                </a:lnTo>
                <a:lnTo>
                  <a:pt x="441892" y="637"/>
                </a:lnTo>
                <a:lnTo>
                  <a:pt x="416222" y="2698"/>
                </a:lnTo>
                <a:lnTo>
                  <a:pt x="390757" y="6167"/>
                </a:lnTo>
                <a:lnTo>
                  <a:pt x="365555" y="11027"/>
                </a:lnTo>
                <a:lnTo>
                  <a:pt x="340675" y="17262"/>
                </a:lnTo>
                <a:lnTo>
                  <a:pt x="316175" y="24854"/>
                </a:lnTo>
                <a:lnTo>
                  <a:pt x="292113" y="33786"/>
                </a:lnTo>
                <a:lnTo>
                  <a:pt x="268548" y="44041"/>
                </a:lnTo>
                <a:lnTo>
                  <a:pt x="245536" y="55602"/>
                </a:lnTo>
                <a:lnTo>
                  <a:pt x="223138" y="68453"/>
                </a:lnTo>
                <a:lnTo>
                  <a:pt x="191317" y="89707"/>
                </a:lnTo>
                <a:lnTo>
                  <a:pt x="161793" y="113087"/>
                </a:lnTo>
                <a:lnTo>
                  <a:pt x="134605" y="138430"/>
                </a:lnTo>
                <a:lnTo>
                  <a:pt x="109795" y="165568"/>
                </a:lnTo>
                <a:lnTo>
                  <a:pt x="87401" y="194337"/>
                </a:lnTo>
                <a:lnTo>
                  <a:pt x="67462" y="224573"/>
                </a:lnTo>
                <a:lnTo>
                  <a:pt x="50020" y="256109"/>
                </a:lnTo>
                <a:lnTo>
                  <a:pt x="35113" y="288780"/>
                </a:lnTo>
                <a:lnTo>
                  <a:pt x="22781" y="322422"/>
                </a:lnTo>
                <a:lnTo>
                  <a:pt x="13064" y="356870"/>
                </a:lnTo>
                <a:lnTo>
                  <a:pt x="6001" y="391957"/>
                </a:lnTo>
                <a:lnTo>
                  <a:pt x="1633" y="427519"/>
                </a:lnTo>
                <a:lnTo>
                  <a:pt x="0" y="463391"/>
                </a:lnTo>
                <a:lnTo>
                  <a:pt x="1139" y="499408"/>
                </a:lnTo>
                <a:lnTo>
                  <a:pt x="5093" y="535404"/>
                </a:lnTo>
                <a:lnTo>
                  <a:pt x="11899" y="571214"/>
                </a:lnTo>
                <a:lnTo>
                  <a:pt x="21599" y="606673"/>
                </a:lnTo>
                <a:lnTo>
                  <a:pt x="34231" y="641617"/>
                </a:lnTo>
                <a:lnTo>
                  <a:pt x="49835" y="675879"/>
                </a:lnTo>
                <a:lnTo>
                  <a:pt x="68452" y="709295"/>
                </a:lnTo>
                <a:close/>
              </a:path>
            </a:pathLst>
          </a:custGeom>
          <a:solidFill>
            <a:srgbClr val="7CA4B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887718" y="3810127"/>
            <a:ext cx="466216" cy="709295"/>
          </a:xfrm>
          <a:custGeom>
            <a:avLst/>
            <a:gdLst/>
            <a:ahLst/>
            <a:cxnLst/>
            <a:rect l="l" t="t" r="r" b="b"/>
            <a:pathLst>
              <a:path w="466216" h="709295">
                <a:moveTo>
                  <a:pt x="68452" y="709295"/>
                </a:moveTo>
                <a:lnTo>
                  <a:pt x="49835" y="675879"/>
                </a:lnTo>
                <a:lnTo>
                  <a:pt x="34231" y="641617"/>
                </a:lnTo>
                <a:lnTo>
                  <a:pt x="21599" y="606673"/>
                </a:lnTo>
                <a:lnTo>
                  <a:pt x="11899" y="571214"/>
                </a:lnTo>
                <a:lnTo>
                  <a:pt x="5093" y="535404"/>
                </a:lnTo>
                <a:lnTo>
                  <a:pt x="1139" y="499408"/>
                </a:lnTo>
                <a:lnTo>
                  <a:pt x="0" y="463391"/>
                </a:lnTo>
                <a:lnTo>
                  <a:pt x="1633" y="427519"/>
                </a:lnTo>
                <a:lnTo>
                  <a:pt x="6001" y="391957"/>
                </a:lnTo>
                <a:lnTo>
                  <a:pt x="13064" y="356870"/>
                </a:lnTo>
                <a:lnTo>
                  <a:pt x="22781" y="322422"/>
                </a:lnTo>
                <a:lnTo>
                  <a:pt x="35113" y="288780"/>
                </a:lnTo>
                <a:lnTo>
                  <a:pt x="50020" y="256109"/>
                </a:lnTo>
                <a:lnTo>
                  <a:pt x="67462" y="224573"/>
                </a:lnTo>
                <a:lnTo>
                  <a:pt x="87401" y="194337"/>
                </a:lnTo>
                <a:lnTo>
                  <a:pt x="109795" y="165568"/>
                </a:lnTo>
                <a:lnTo>
                  <a:pt x="134605" y="138430"/>
                </a:lnTo>
                <a:lnTo>
                  <a:pt x="161793" y="113087"/>
                </a:lnTo>
                <a:lnTo>
                  <a:pt x="191317" y="89707"/>
                </a:lnTo>
                <a:lnTo>
                  <a:pt x="223138" y="68453"/>
                </a:lnTo>
                <a:lnTo>
                  <a:pt x="245536" y="55602"/>
                </a:lnTo>
                <a:lnTo>
                  <a:pt x="268548" y="44041"/>
                </a:lnTo>
                <a:lnTo>
                  <a:pt x="292113" y="33786"/>
                </a:lnTo>
                <a:lnTo>
                  <a:pt x="316175" y="24854"/>
                </a:lnTo>
                <a:lnTo>
                  <a:pt x="340675" y="17262"/>
                </a:lnTo>
                <a:lnTo>
                  <a:pt x="365555" y="11027"/>
                </a:lnTo>
                <a:lnTo>
                  <a:pt x="390757" y="6167"/>
                </a:lnTo>
                <a:lnTo>
                  <a:pt x="416222" y="2698"/>
                </a:lnTo>
                <a:lnTo>
                  <a:pt x="441892" y="637"/>
                </a:lnTo>
                <a:lnTo>
                  <a:pt x="466216" y="0"/>
                </a:lnTo>
                <a:lnTo>
                  <a:pt x="466216" y="466217"/>
                </a:lnTo>
                <a:lnTo>
                  <a:pt x="68452" y="709295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782559" y="3835907"/>
            <a:ext cx="337312" cy="345948"/>
          </a:xfrm>
          <a:custGeom>
            <a:avLst/>
            <a:gdLst/>
            <a:ahLst/>
            <a:cxnLst/>
            <a:rect l="l" t="t" r="r" b="b"/>
            <a:pathLst>
              <a:path w="337312" h="345948">
                <a:moveTo>
                  <a:pt x="76962" y="0"/>
                </a:moveTo>
                <a:lnTo>
                  <a:pt x="24892" y="0"/>
                </a:lnTo>
                <a:lnTo>
                  <a:pt x="24892" y="201803"/>
                </a:lnTo>
                <a:lnTo>
                  <a:pt x="0" y="255143"/>
                </a:lnTo>
                <a:lnTo>
                  <a:pt x="24892" y="288290"/>
                </a:lnTo>
                <a:lnTo>
                  <a:pt x="24892" y="345948"/>
                </a:lnTo>
                <a:lnTo>
                  <a:pt x="337312" y="345948"/>
                </a:lnTo>
                <a:lnTo>
                  <a:pt x="337312" y="0"/>
                </a:lnTo>
                <a:lnTo>
                  <a:pt x="76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782559" y="3835907"/>
            <a:ext cx="337312" cy="345948"/>
          </a:xfrm>
          <a:custGeom>
            <a:avLst/>
            <a:gdLst/>
            <a:ahLst/>
            <a:cxnLst/>
            <a:rect l="l" t="t" r="r" b="b"/>
            <a:pathLst>
              <a:path w="337312" h="345948">
                <a:moveTo>
                  <a:pt x="24892" y="0"/>
                </a:moveTo>
                <a:lnTo>
                  <a:pt x="76962" y="0"/>
                </a:lnTo>
                <a:lnTo>
                  <a:pt x="155067" y="0"/>
                </a:lnTo>
                <a:lnTo>
                  <a:pt x="337312" y="0"/>
                </a:lnTo>
                <a:lnTo>
                  <a:pt x="337312" y="201803"/>
                </a:lnTo>
                <a:lnTo>
                  <a:pt x="337312" y="288290"/>
                </a:lnTo>
                <a:lnTo>
                  <a:pt x="337312" y="345948"/>
                </a:lnTo>
                <a:lnTo>
                  <a:pt x="155067" y="345948"/>
                </a:lnTo>
                <a:lnTo>
                  <a:pt x="76962" y="345948"/>
                </a:lnTo>
                <a:lnTo>
                  <a:pt x="24892" y="345948"/>
                </a:lnTo>
                <a:lnTo>
                  <a:pt x="24892" y="288290"/>
                </a:lnTo>
                <a:lnTo>
                  <a:pt x="0" y="255143"/>
                </a:lnTo>
                <a:lnTo>
                  <a:pt x="24892" y="201803"/>
                </a:lnTo>
                <a:lnTo>
                  <a:pt x="24892" y="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069835" y="4623816"/>
            <a:ext cx="355092" cy="344423"/>
          </a:xfrm>
          <a:custGeom>
            <a:avLst/>
            <a:gdLst/>
            <a:ahLst/>
            <a:cxnLst/>
            <a:rect l="l" t="t" r="r" b="b"/>
            <a:pathLst>
              <a:path w="355092" h="344424">
                <a:moveTo>
                  <a:pt x="0" y="0"/>
                </a:moveTo>
                <a:lnTo>
                  <a:pt x="0" y="344423"/>
                </a:lnTo>
                <a:lnTo>
                  <a:pt x="355092" y="344423"/>
                </a:lnTo>
                <a:lnTo>
                  <a:pt x="3550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069835" y="4623816"/>
            <a:ext cx="355092" cy="344423"/>
          </a:xfrm>
          <a:custGeom>
            <a:avLst/>
            <a:gdLst/>
            <a:ahLst/>
            <a:cxnLst/>
            <a:rect l="l" t="t" r="r" b="b"/>
            <a:pathLst>
              <a:path w="355092" h="344424">
                <a:moveTo>
                  <a:pt x="0" y="0"/>
                </a:moveTo>
                <a:lnTo>
                  <a:pt x="207137" y="0"/>
                </a:lnTo>
                <a:lnTo>
                  <a:pt x="295910" y="0"/>
                </a:lnTo>
                <a:lnTo>
                  <a:pt x="355092" y="0"/>
                </a:lnTo>
                <a:lnTo>
                  <a:pt x="355092" y="57403"/>
                </a:lnTo>
                <a:lnTo>
                  <a:pt x="355092" y="116331"/>
                </a:lnTo>
                <a:lnTo>
                  <a:pt x="355092" y="143509"/>
                </a:lnTo>
                <a:lnTo>
                  <a:pt x="355092" y="344423"/>
                </a:lnTo>
                <a:lnTo>
                  <a:pt x="295910" y="344423"/>
                </a:lnTo>
                <a:lnTo>
                  <a:pt x="207137" y="344423"/>
                </a:lnTo>
                <a:lnTo>
                  <a:pt x="0" y="344423"/>
                </a:lnTo>
                <a:lnTo>
                  <a:pt x="0" y="143509"/>
                </a:lnTo>
                <a:lnTo>
                  <a:pt x="0" y="574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458712" y="3649979"/>
            <a:ext cx="488568" cy="498347"/>
          </a:xfrm>
          <a:custGeom>
            <a:avLst/>
            <a:gdLst/>
            <a:ahLst/>
            <a:cxnLst/>
            <a:rect l="l" t="t" r="r" b="b"/>
            <a:pathLst>
              <a:path w="488568" h="498348">
                <a:moveTo>
                  <a:pt x="0" y="0"/>
                </a:moveTo>
                <a:lnTo>
                  <a:pt x="0" y="498348"/>
                </a:lnTo>
                <a:lnTo>
                  <a:pt x="463295" y="498348"/>
                </a:lnTo>
                <a:lnTo>
                  <a:pt x="463295" y="415290"/>
                </a:lnTo>
                <a:lnTo>
                  <a:pt x="488568" y="398018"/>
                </a:lnTo>
                <a:lnTo>
                  <a:pt x="463295" y="290703"/>
                </a:lnTo>
                <a:lnTo>
                  <a:pt x="4632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458712" y="3649979"/>
            <a:ext cx="488568" cy="498347"/>
          </a:xfrm>
          <a:custGeom>
            <a:avLst/>
            <a:gdLst/>
            <a:ahLst/>
            <a:cxnLst/>
            <a:rect l="l" t="t" r="r" b="b"/>
            <a:pathLst>
              <a:path w="488568" h="498348">
                <a:moveTo>
                  <a:pt x="0" y="0"/>
                </a:moveTo>
                <a:lnTo>
                  <a:pt x="270256" y="0"/>
                </a:lnTo>
                <a:lnTo>
                  <a:pt x="386080" y="0"/>
                </a:lnTo>
                <a:lnTo>
                  <a:pt x="463295" y="0"/>
                </a:lnTo>
                <a:lnTo>
                  <a:pt x="463295" y="290703"/>
                </a:lnTo>
                <a:lnTo>
                  <a:pt x="488568" y="398018"/>
                </a:lnTo>
                <a:lnTo>
                  <a:pt x="463295" y="415290"/>
                </a:lnTo>
                <a:lnTo>
                  <a:pt x="463295" y="498348"/>
                </a:lnTo>
                <a:lnTo>
                  <a:pt x="386080" y="498348"/>
                </a:lnTo>
                <a:lnTo>
                  <a:pt x="270256" y="498348"/>
                </a:lnTo>
                <a:lnTo>
                  <a:pt x="0" y="498348"/>
                </a:lnTo>
                <a:lnTo>
                  <a:pt x="0" y="415290"/>
                </a:lnTo>
                <a:lnTo>
                  <a:pt x="0" y="2907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249551" y="303146"/>
            <a:ext cx="1091742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-11" dirty="0">
                <a:solidFill>
                  <a:srgbClr val="56555A"/>
                </a:solidFill>
                <a:latin typeface="+mj-lt"/>
                <a:cs typeface="Times New Roman"/>
              </a:rPr>
              <a:t>Graphs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340637" y="303146"/>
            <a:ext cx="619804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84" dirty="0">
                <a:solidFill>
                  <a:srgbClr val="56555A"/>
                </a:solidFill>
                <a:latin typeface="+mj-lt"/>
                <a:cs typeface="Times New Roman"/>
              </a:rPr>
              <a:t>and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960990" y="303146"/>
            <a:ext cx="1596463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10" dirty="0">
                <a:solidFill>
                  <a:srgbClr val="56555A"/>
                </a:solidFill>
                <a:latin typeface="+mj-lt"/>
                <a:cs typeface="Times New Roman"/>
              </a:rPr>
              <a:t>tables  that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557679" y="303146"/>
            <a:ext cx="3088867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58" dirty="0">
                <a:solidFill>
                  <a:srgbClr val="56555A"/>
                </a:solidFill>
                <a:latin typeface="+mj-lt"/>
                <a:cs typeface="Times New Roman"/>
              </a:rPr>
              <a:t>represent categorical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43279" y="303146"/>
            <a:ext cx="1349140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30" dirty="0">
                <a:solidFill>
                  <a:srgbClr val="56555A"/>
                </a:solidFill>
                <a:latin typeface="+mj-lt"/>
                <a:cs typeface="Times New Roman"/>
              </a:rPr>
              <a:t>variables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33983" y="1891562"/>
            <a:ext cx="2087168" cy="585336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386323" marR="404583" algn="ctr">
              <a:lnSpc>
                <a:spcPts val="2160"/>
              </a:lnSpc>
            </a:pPr>
            <a:r>
              <a:rPr sz="2000" b="1" spc="27" dirty="0">
                <a:solidFill>
                  <a:srgbClr val="FFFFFF"/>
                </a:solidFill>
                <a:latin typeface="+mj-lt"/>
                <a:cs typeface="Times New Roman"/>
              </a:rPr>
              <a:t>Frequency</a:t>
            </a:r>
            <a:endParaRPr sz="2000" b="1" dirty="0">
              <a:latin typeface="+mj-lt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2000" b="1" spc="33" dirty="0">
                <a:solidFill>
                  <a:srgbClr val="FFFFFF"/>
                </a:solidFill>
                <a:latin typeface="+mj-lt"/>
                <a:cs typeface="Times New Roman"/>
              </a:rPr>
              <a:t>distribution tables</a:t>
            </a:r>
            <a:endParaRPr sz="2000" b="1" dirty="0">
              <a:latin typeface="+mj-lt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91102" y="2044590"/>
            <a:ext cx="1134664" cy="279908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12700">
              <a:lnSpc>
                <a:spcPts val="2160"/>
              </a:lnSpc>
            </a:pPr>
            <a:r>
              <a:rPr sz="2000" b="1" spc="23" dirty="0">
                <a:solidFill>
                  <a:srgbClr val="FFFFFF"/>
                </a:solidFill>
                <a:latin typeface="+mj-lt"/>
                <a:cs typeface="Times New Roman"/>
              </a:rPr>
              <a:t>Bar charts</a:t>
            </a:r>
            <a:endParaRPr sz="2000" b="1">
              <a:latin typeface="+mj-lt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782181" y="2044590"/>
            <a:ext cx="1106613" cy="279908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12700">
              <a:lnSpc>
                <a:spcPts val="2160"/>
              </a:lnSpc>
            </a:pPr>
            <a:r>
              <a:rPr sz="2000" b="1" spc="34" dirty="0">
                <a:solidFill>
                  <a:srgbClr val="FFFFFF"/>
                </a:solidFill>
                <a:latin typeface="+mj-lt"/>
                <a:cs typeface="Times New Roman"/>
              </a:rPr>
              <a:t>Pie charts</a:t>
            </a:r>
            <a:endParaRPr sz="2000" b="1">
              <a:latin typeface="+mj-lt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140698" y="2044590"/>
            <a:ext cx="1810837" cy="279908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12700">
              <a:lnSpc>
                <a:spcPts val="2160"/>
              </a:lnSpc>
            </a:pPr>
            <a:r>
              <a:rPr sz="2000" b="1" spc="50" dirty="0">
                <a:solidFill>
                  <a:srgbClr val="FFFFFF"/>
                </a:solidFill>
                <a:latin typeface="+mj-lt"/>
                <a:cs typeface="Times New Roman"/>
              </a:rPr>
              <a:t>Pareto diagrams</a:t>
            </a:r>
            <a:endParaRPr sz="2000" b="1">
              <a:latin typeface="+mj-lt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001506" y="3489696"/>
            <a:ext cx="373885" cy="151891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b="1" spc="-1" dirty="0">
                <a:solidFill>
                  <a:srgbClr val="001F5F"/>
                </a:solidFill>
                <a:latin typeface="+mj-lt"/>
                <a:cs typeface="Arial"/>
              </a:rPr>
              <a:t>Sales</a:t>
            </a:r>
            <a:endParaRPr sz="1000">
              <a:latin typeface="+mj-lt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571494" y="3498840"/>
            <a:ext cx="373885" cy="375131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b="1" spc="-1" dirty="0">
                <a:solidFill>
                  <a:srgbClr val="001F5F"/>
                </a:solidFill>
                <a:latin typeface="+mj-lt"/>
                <a:cs typeface="Arial"/>
              </a:rPr>
              <a:t>Sales</a:t>
            </a:r>
            <a:endParaRPr sz="1000">
              <a:latin typeface="+mj-lt"/>
              <a:cs typeface="Arial"/>
            </a:endParaRPr>
          </a:p>
          <a:p>
            <a:pPr marL="58927" marR="18973">
              <a:lnSpc>
                <a:spcPct val="95825"/>
              </a:lnSpc>
              <a:spcBef>
                <a:spcPts val="663"/>
              </a:spcBef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150</a:t>
            </a:r>
            <a:endParaRPr sz="900">
              <a:latin typeface="+mj-lt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488684" y="3690216"/>
            <a:ext cx="415033" cy="442975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algn="ctr">
              <a:lnSpc>
                <a:spcPts val="1019"/>
              </a:lnSpc>
            </a:pPr>
            <a:r>
              <a:rPr sz="900" spc="-3" dirty="0">
                <a:solidFill>
                  <a:srgbClr val="919094"/>
                </a:solidFill>
                <a:latin typeface="+mj-lt"/>
                <a:cs typeface="Arial"/>
              </a:rPr>
              <a:t>Merced</a:t>
            </a:r>
            <a:endParaRPr sz="900">
              <a:latin typeface="+mj-lt"/>
              <a:cs typeface="Arial"/>
            </a:endParaRPr>
          </a:p>
          <a:p>
            <a:pPr marL="127063" marR="137838" algn="ctr">
              <a:lnSpc>
                <a:spcPct val="95825"/>
              </a:lnSpc>
              <a:spcBef>
                <a:spcPts val="113"/>
              </a:spcBef>
            </a:pPr>
            <a:r>
              <a:rPr sz="900" spc="-57" dirty="0">
                <a:solidFill>
                  <a:srgbClr val="919094"/>
                </a:solidFill>
                <a:latin typeface="+mj-lt"/>
                <a:cs typeface="Arial"/>
              </a:rPr>
              <a:t>es</a:t>
            </a:r>
            <a:endParaRPr sz="900">
              <a:latin typeface="+mj-lt"/>
              <a:cs typeface="Arial"/>
            </a:endParaRPr>
          </a:p>
          <a:p>
            <a:pPr marL="73723" marR="83939" algn="ctr">
              <a:lnSpc>
                <a:spcPct val="95825"/>
              </a:lnSpc>
              <a:spcBef>
                <a:spcPts val="150"/>
              </a:spcBef>
            </a:pPr>
            <a:r>
              <a:rPr sz="900" spc="-41" dirty="0">
                <a:solidFill>
                  <a:srgbClr val="919094"/>
                </a:solidFill>
                <a:latin typeface="+mj-lt"/>
                <a:cs typeface="Arial"/>
              </a:rPr>
              <a:t>34%</a:t>
            </a:r>
            <a:endParaRPr sz="900">
              <a:latin typeface="+mj-lt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991981" y="3727541"/>
            <a:ext cx="23251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150</a:t>
            </a:r>
            <a:endParaRPr sz="900">
              <a:latin typeface="+mj-lt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959211" y="3727541"/>
            <a:ext cx="334467" cy="1230248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dirty="0">
                <a:solidFill>
                  <a:srgbClr val="585858"/>
                </a:solidFill>
                <a:latin typeface="+mj-lt"/>
                <a:cs typeface="Arial"/>
              </a:rPr>
              <a:t>100%</a:t>
            </a:r>
            <a:endParaRPr sz="900">
              <a:latin typeface="+mj-lt"/>
              <a:cs typeface="Arial"/>
            </a:endParaRPr>
          </a:p>
          <a:p>
            <a:pPr marL="12700" marR="17145">
              <a:lnSpc>
                <a:spcPct val="95825"/>
              </a:lnSpc>
              <a:spcBef>
                <a:spcPts val="630"/>
              </a:spcBef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80%</a:t>
            </a:r>
            <a:endParaRPr sz="900">
              <a:latin typeface="+mj-lt"/>
              <a:cs typeface="Arial"/>
            </a:endParaRPr>
          </a:p>
          <a:p>
            <a:pPr marL="12700" marR="17145">
              <a:lnSpc>
                <a:spcPct val="95825"/>
              </a:lnSpc>
              <a:spcBef>
                <a:spcPts val="683"/>
              </a:spcBef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60%</a:t>
            </a:r>
            <a:endParaRPr sz="900">
              <a:latin typeface="+mj-lt"/>
              <a:cs typeface="Arial"/>
            </a:endParaRPr>
          </a:p>
          <a:p>
            <a:pPr marL="12700" marR="17145">
              <a:lnSpc>
                <a:spcPct val="95825"/>
              </a:lnSpc>
              <a:spcBef>
                <a:spcPts val="684"/>
              </a:spcBef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40%</a:t>
            </a:r>
            <a:endParaRPr sz="900">
              <a:latin typeface="+mj-lt"/>
              <a:cs typeface="Arial"/>
            </a:endParaRPr>
          </a:p>
          <a:p>
            <a:pPr marL="12700" marR="17145">
              <a:lnSpc>
                <a:spcPct val="95825"/>
              </a:lnSpc>
              <a:spcBef>
                <a:spcPts val="681"/>
              </a:spcBef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20%</a:t>
            </a:r>
            <a:endParaRPr sz="900">
              <a:latin typeface="+mj-lt"/>
              <a:cs typeface="Arial"/>
            </a:endParaRPr>
          </a:p>
          <a:p>
            <a:pPr marL="12700" marR="17145">
              <a:lnSpc>
                <a:spcPct val="95825"/>
              </a:lnSpc>
              <a:spcBef>
                <a:spcPts val="683"/>
              </a:spcBef>
            </a:pP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0%</a:t>
            </a:r>
            <a:endParaRPr sz="900">
              <a:latin typeface="+mj-lt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834630" y="3876144"/>
            <a:ext cx="274694" cy="2921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3" dirty="0">
                <a:solidFill>
                  <a:srgbClr val="919094"/>
                </a:solidFill>
                <a:latin typeface="+mj-lt"/>
                <a:cs typeface="Arial"/>
              </a:rPr>
              <a:t>Audi</a:t>
            </a:r>
            <a:endParaRPr sz="900">
              <a:latin typeface="+mj-lt"/>
              <a:cs typeface="Arial"/>
            </a:endParaRPr>
          </a:p>
          <a:p>
            <a:pPr marL="21844" marR="17145">
              <a:lnSpc>
                <a:spcPct val="95825"/>
              </a:lnSpc>
              <a:spcBef>
                <a:spcPts val="113"/>
              </a:spcBef>
            </a:pPr>
            <a:r>
              <a:rPr sz="900" spc="-4" dirty="0">
                <a:solidFill>
                  <a:srgbClr val="919094"/>
                </a:solidFill>
                <a:latin typeface="+mj-lt"/>
                <a:cs typeface="Arial"/>
              </a:rPr>
              <a:t>37%</a:t>
            </a:r>
            <a:endParaRPr sz="900">
              <a:latin typeface="+mj-lt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17722" y="4030182"/>
            <a:ext cx="23251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100</a:t>
            </a:r>
            <a:endParaRPr sz="900">
              <a:latin typeface="+mj-lt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991981" y="4090888"/>
            <a:ext cx="23251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100</a:t>
            </a:r>
            <a:endParaRPr sz="900">
              <a:latin typeface="+mj-lt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81476" y="4325838"/>
            <a:ext cx="17056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50</a:t>
            </a:r>
            <a:endParaRPr sz="900">
              <a:latin typeface="+mj-lt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055354" y="4454489"/>
            <a:ext cx="17056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50</a:t>
            </a:r>
            <a:endParaRPr sz="900">
              <a:latin typeface="+mj-lt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44849" y="4621875"/>
            <a:ext cx="106095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dirty="0">
                <a:solidFill>
                  <a:srgbClr val="585858"/>
                </a:solidFill>
                <a:latin typeface="+mj-lt"/>
                <a:cs typeface="Arial"/>
              </a:rPr>
              <a:t>0</a:t>
            </a:r>
            <a:endParaRPr sz="900">
              <a:latin typeface="+mj-lt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073779" y="4758019"/>
            <a:ext cx="859510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A</a:t>
            </a: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u</a:t>
            </a:r>
            <a:r>
              <a:rPr sz="900" spc="-9" dirty="0">
                <a:solidFill>
                  <a:srgbClr val="585858"/>
                </a:solidFill>
                <a:latin typeface="+mj-lt"/>
                <a:cs typeface="Arial"/>
              </a:rPr>
              <a:t>d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i        </a:t>
            </a:r>
            <a:r>
              <a:rPr sz="900" spc="189" dirty="0">
                <a:solidFill>
                  <a:srgbClr val="585858"/>
                </a:solidFill>
                <a:latin typeface="+mj-lt"/>
                <a:cs typeface="Arial"/>
              </a:rPr>
              <a:t> 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B</a:t>
            </a: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M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W</a:t>
            </a:r>
            <a:endParaRPr sz="900">
              <a:latin typeface="+mj-lt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61585" y="4758019"/>
            <a:ext cx="544322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Mercedes</a:t>
            </a:r>
            <a:endParaRPr sz="900">
              <a:latin typeface="+mj-lt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119108" y="4818090"/>
            <a:ext cx="106095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dirty="0">
                <a:solidFill>
                  <a:srgbClr val="585858"/>
                </a:solidFill>
                <a:latin typeface="+mj-lt"/>
                <a:cs typeface="Arial"/>
              </a:rPr>
              <a:t>0</a:t>
            </a:r>
            <a:endParaRPr sz="900">
              <a:latin typeface="+mj-lt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429750" y="4954361"/>
            <a:ext cx="270573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Audi</a:t>
            </a:r>
            <a:endParaRPr sz="900">
              <a:latin typeface="+mj-lt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19894" y="4954361"/>
            <a:ext cx="96050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4" dirty="0">
                <a:solidFill>
                  <a:srgbClr val="585858"/>
                </a:solidFill>
                <a:latin typeface="+mj-lt"/>
                <a:cs typeface="Arial"/>
              </a:rPr>
              <a:t>M</a:t>
            </a: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e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r</a:t>
            </a: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c</a:t>
            </a:r>
            <a:r>
              <a:rPr sz="900" spc="-9" dirty="0">
                <a:solidFill>
                  <a:srgbClr val="585858"/>
                </a:solidFill>
                <a:latin typeface="+mj-lt"/>
                <a:cs typeface="Arial"/>
              </a:rPr>
              <a:t>e</a:t>
            </a: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de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s   </a:t>
            </a:r>
            <a:r>
              <a:rPr sz="900" spc="75" dirty="0">
                <a:solidFill>
                  <a:srgbClr val="585858"/>
                </a:solidFill>
                <a:latin typeface="+mj-lt"/>
                <a:cs typeface="Arial"/>
              </a:rPr>
              <a:t> 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B</a:t>
            </a: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M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W</a:t>
            </a:r>
            <a:endParaRPr sz="900">
              <a:latin typeface="+mj-lt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811" y="5178161"/>
            <a:ext cx="2449033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eq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cy   </a:t>
            </a:r>
            <a:r>
              <a:rPr sz="1400" spc="1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tribution   </a:t>
            </a:r>
            <a:r>
              <a:rPr sz="1400" spc="6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7" dirty="0">
                <a:solidFill>
                  <a:srgbClr val="56555A"/>
                </a:solidFill>
                <a:latin typeface="+mj-lt"/>
                <a:cs typeface="Times New Roman"/>
              </a:rPr>
              <a:t>tables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89401" y="5178161"/>
            <a:ext cx="2440468" cy="84378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3921" algn="just">
              <a:lnSpc>
                <a:spcPts val="1540"/>
              </a:lnSpc>
            </a:pPr>
            <a:r>
              <a:rPr sz="1400" spc="38" dirty="0">
                <a:solidFill>
                  <a:srgbClr val="56555A"/>
                </a:solidFill>
                <a:latin typeface="+mj-lt"/>
                <a:cs typeface="Times New Roman"/>
              </a:rPr>
              <a:t>Bar  charts  are  very  common.</a:t>
            </a:r>
            <a:endParaRPr sz="1400">
              <a:latin typeface="+mj-lt"/>
              <a:cs typeface="Times New Roman"/>
            </a:endParaRPr>
          </a:p>
          <a:p>
            <a:pPr marL="12700" algn="just">
              <a:lnSpc>
                <a:spcPct val="100041"/>
              </a:lnSpc>
            </a:pPr>
            <a:r>
              <a:rPr sz="1400" spc="34" dirty="0">
                <a:solidFill>
                  <a:srgbClr val="56555A"/>
                </a:solidFill>
                <a:latin typeface="+mj-lt"/>
                <a:cs typeface="Times New Roman"/>
              </a:rPr>
              <a:t>Each bar represents a category. On the y-axis we have the absolute frequency.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78067" y="5178161"/>
            <a:ext cx="839489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1" dirty="0">
                <a:solidFill>
                  <a:srgbClr val="56555A"/>
                </a:solidFill>
                <a:latin typeface="+mj-lt"/>
                <a:cs typeface="Times New Roman"/>
              </a:rPr>
              <a:t>Pie  charts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60463" y="5178161"/>
            <a:ext cx="1258526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51" dirty="0">
                <a:solidFill>
                  <a:srgbClr val="56555A"/>
                </a:solidFill>
                <a:latin typeface="+mj-lt"/>
                <a:cs typeface="Times New Roman"/>
              </a:rPr>
              <a:t>are  used  when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560689" y="5178161"/>
            <a:ext cx="266672" cy="41706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914">
              <a:lnSpc>
                <a:spcPts val="1540"/>
              </a:lnSpc>
            </a:pPr>
            <a:r>
              <a:rPr sz="1400" spc="21" dirty="0">
                <a:solidFill>
                  <a:srgbClr val="56555A"/>
                </a:solidFill>
                <a:latin typeface="+mj-lt"/>
                <a:cs typeface="Times New Roman"/>
              </a:rPr>
              <a:t>we</a:t>
            </a:r>
            <a:endParaRPr sz="1400">
              <a:latin typeface="+mj-lt"/>
              <a:cs typeface="Times New Roman"/>
            </a:endParaRPr>
          </a:p>
          <a:p>
            <a:pPr marL="38607">
              <a:lnSpc>
                <a:spcPct val="95825"/>
              </a:lnSpc>
            </a:pPr>
            <a:r>
              <a:rPr sz="1400" spc="76" dirty="0">
                <a:solidFill>
                  <a:srgbClr val="56555A"/>
                </a:solidFill>
                <a:latin typeface="+mj-lt"/>
                <a:cs typeface="Times New Roman"/>
              </a:rPr>
              <a:t>an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57894" y="5178161"/>
            <a:ext cx="334579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16" dirty="0">
                <a:solidFill>
                  <a:srgbClr val="56555A"/>
                </a:solidFill>
                <a:latin typeface="+mj-lt"/>
                <a:cs typeface="Times New Roman"/>
              </a:rPr>
              <a:t>The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94698" y="5178161"/>
            <a:ext cx="1540760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Pareto  diagram  is a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938764" y="5178161"/>
            <a:ext cx="568639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23" dirty="0">
                <a:solidFill>
                  <a:srgbClr val="56555A"/>
                </a:solidFill>
                <a:latin typeface="+mj-lt"/>
                <a:cs typeface="Times New Roman"/>
              </a:rPr>
              <a:t>special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0811" y="5391521"/>
            <a:ext cx="449542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show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54074" y="5391521"/>
            <a:ext cx="297617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74" dirty="0">
                <a:solidFill>
                  <a:srgbClr val="56555A"/>
                </a:solidFill>
                <a:latin typeface="+mj-lt"/>
                <a:cs typeface="Times New Roman"/>
              </a:rPr>
              <a:t>the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54886" y="5391521"/>
            <a:ext cx="725127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55" dirty="0">
                <a:solidFill>
                  <a:srgbClr val="56555A"/>
                </a:solidFill>
                <a:latin typeface="+mj-lt"/>
                <a:cs typeface="Times New Roman"/>
              </a:rPr>
              <a:t>category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83942" y="5391521"/>
            <a:ext cx="342344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and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29204" y="5391521"/>
            <a:ext cx="220185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its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78067" y="5391521"/>
            <a:ext cx="2156182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nt </a:t>
            </a:r>
            <a:r>
              <a:rPr sz="1400" spc="27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 </a:t>
            </a:r>
            <a:r>
              <a:rPr sz="1400" spc="26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34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 </a:t>
            </a:r>
            <a:r>
              <a:rPr sz="1400" spc="34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1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ha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3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" dirty="0">
                <a:solidFill>
                  <a:srgbClr val="56555A"/>
                </a:solidFill>
                <a:latin typeface="+mj-lt"/>
                <a:cs typeface="Times New Roman"/>
              </a:rPr>
              <a:t>of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57894" y="5391521"/>
            <a:ext cx="2448138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type  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 </a:t>
            </a:r>
            <a:r>
              <a:rPr sz="1400" spc="21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b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r  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ha</a:t>
            </a: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  </a:t>
            </a:r>
            <a:r>
              <a:rPr sz="1400" spc="6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wh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5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88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0811" y="5604881"/>
            <a:ext cx="1162204" cy="41706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53" dirty="0">
                <a:solidFill>
                  <a:srgbClr val="56555A"/>
                </a:solidFill>
                <a:latin typeface="+mj-lt"/>
                <a:cs typeface="Times New Roman"/>
              </a:rPr>
              <a:t>corresponding</a:t>
            </a:r>
            <a:endParaRPr sz="140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</a:pPr>
            <a:r>
              <a:rPr sz="1400" spc="17" dirty="0">
                <a:solidFill>
                  <a:srgbClr val="56555A"/>
                </a:solidFill>
                <a:latin typeface="+mj-lt"/>
                <a:cs typeface="Times New Roman"/>
              </a:rPr>
              <a:t>frequency.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47366" y="5604881"/>
            <a:ext cx="702911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53" dirty="0">
                <a:solidFill>
                  <a:srgbClr val="56555A"/>
                </a:solidFill>
                <a:latin typeface="+mj-lt"/>
                <a:cs typeface="Times New Roman"/>
              </a:rPr>
              <a:t>absolute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78067" y="5604881"/>
            <a:ext cx="2447596" cy="63042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em  </a:t>
            </a:r>
            <a:r>
              <a:rPr sz="1400" spc="5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 </a:t>
            </a:r>
            <a:r>
              <a:rPr sz="1400" spc="34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a </a:t>
            </a:r>
            <a:r>
              <a:rPr sz="1400" spc="32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  </a:t>
            </a:r>
            <a:r>
              <a:rPr sz="1400" spc="14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 </a:t>
            </a:r>
            <a:r>
              <a:rPr sz="1400" spc="28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  </a:t>
            </a:r>
            <a:r>
              <a:rPr sz="1400" spc="12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2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0" dirty="0">
                <a:solidFill>
                  <a:srgbClr val="56555A"/>
                </a:solidFill>
                <a:latin typeface="+mj-lt"/>
                <a:cs typeface="Times New Roman"/>
              </a:rPr>
              <a:t>otal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>
              <a:latin typeface="+mj-lt"/>
              <a:cs typeface="Times New Roman"/>
            </a:endParaRPr>
          </a:p>
          <a:p>
            <a:pPr marL="12700" marR="6332">
              <a:lnSpc>
                <a:spcPct val="100041"/>
              </a:lnSpc>
            </a:pPr>
            <a:r>
              <a:rPr sz="1400" dirty="0">
                <a:solidFill>
                  <a:srgbClr val="56555A"/>
                </a:solidFill>
                <a:latin typeface="+mj-lt"/>
                <a:cs typeface="Times New Roman"/>
              </a:rPr>
              <a:t>Ma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k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et </a:t>
            </a:r>
            <a:r>
              <a:rPr sz="1400" spc="11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ha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24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26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92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81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69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3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92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29" dirty="0">
                <a:solidFill>
                  <a:srgbClr val="56555A"/>
                </a:solidFill>
                <a:latin typeface="+mj-lt"/>
                <a:cs typeface="Times New Roman"/>
              </a:rPr>
              <a:t>w</a:t>
            </a:r>
            <a:r>
              <a:rPr sz="1400" spc="12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ys</a:t>
            </a:r>
            <a:r>
              <a:rPr sz="1400" spc="-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32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78" dirty="0">
                <a:solidFill>
                  <a:srgbClr val="56555A"/>
                </a:solidFill>
                <a:latin typeface="+mj-lt"/>
                <a:cs typeface="Times New Roman"/>
              </a:rPr>
              <a:t>ep</a:t>
            </a:r>
            <a:r>
              <a:rPr sz="1400" spc="27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73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7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73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78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2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78" dirty="0">
                <a:solidFill>
                  <a:srgbClr val="56555A"/>
                </a:solidFill>
                <a:latin typeface="+mj-lt"/>
                <a:cs typeface="Times New Roman"/>
              </a:rPr>
              <a:t>ed</a:t>
            </a:r>
            <a:r>
              <a:rPr sz="1400" spc="5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with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12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pie</a:t>
            </a:r>
            <a:r>
              <a:rPr sz="1400" spc="15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4" dirty="0">
                <a:solidFill>
                  <a:srgbClr val="56555A"/>
                </a:solidFill>
                <a:latin typeface="+mj-lt"/>
                <a:cs typeface="Times New Roman"/>
              </a:rPr>
              <a:t>cha</a:t>
            </a:r>
            <a:r>
              <a:rPr sz="1400" spc="71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57894" y="5604881"/>
            <a:ext cx="838048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9" dirty="0">
                <a:solidFill>
                  <a:srgbClr val="56555A"/>
                </a:solidFill>
                <a:latin typeface="+mj-lt"/>
                <a:cs typeface="Times New Roman"/>
              </a:rPr>
              <a:t>categories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89642" y="5604881"/>
            <a:ext cx="291377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are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76052" y="5604881"/>
            <a:ext cx="547664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4" dirty="0">
                <a:solidFill>
                  <a:srgbClr val="56555A"/>
                </a:solidFill>
                <a:latin typeface="+mj-lt"/>
                <a:cs typeface="Times New Roman"/>
              </a:rPr>
              <a:t>shown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316716" y="5604881"/>
            <a:ext cx="189508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in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57894" y="5818241"/>
            <a:ext cx="2449016" cy="63042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2" dirty="0">
                <a:solidFill>
                  <a:srgbClr val="56555A"/>
                </a:solidFill>
                <a:latin typeface="+mj-lt"/>
                <a:cs typeface="Times New Roman"/>
              </a:rPr>
              <a:t>descending order  of frequency,</a:t>
            </a:r>
            <a:endParaRPr sz="1400">
              <a:latin typeface="+mj-lt"/>
              <a:cs typeface="Times New Roman"/>
            </a:endParaRPr>
          </a:p>
          <a:p>
            <a:pPr marL="12700" marR="9224">
              <a:lnSpc>
                <a:spcPct val="100041"/>
              </a:lnSpc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nd  </a:t>
            </a:r>
            <a:r>
              <a:rPr sz="1400" spc="12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a </a:t>
            </a:r>
            <a:r>
              <a:rPr sz="1400" spc="32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67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49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73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5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73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67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3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24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2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7" dirty="0">
                <a:solidFill>
                  <a:srgbClr val="56555A"/>
                </a:solidFill>
                <a:latin typeface="+mj-lt"/>
                <a:cs typeface="Times New Roman"/>
              </a:rPr>
              <a:t>ws</a:t>
            </a:r>
            <a:r>
              <a:rPr sz="1400" spc="-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8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umu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lati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30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6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-1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equenc</a:t>
            </a:r>
            <a:r>
              <a:rPr sz="1400" spc="-31" dirty="0">
                <a:solidFill>
                  <a:srgbClr val="56555A"/>
                </a:solidFill>
                <a:latin typeface="+mj-lt"/>
                <a:cs typeface="Times New Roman"/>
              </a:rPr>
              <a:t>y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 rot="16200000">
            <a:off x="3228224" y="4180535"/>
            <a:ext cx="625125" cy="129539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b="1" dirty="0">
                <a:solidFill>
                  <a:srgbClr val="001F5F"/>
                </a:solidFill>
                <a:latin typeface="+mj-lt"/>
                <a:cs typeface="Arial"/>
              </a:rPr>
              <a:t>Fr</a:t>
            </a:r>
            <a:r>
              <a:rPr sz="900" b="1" spc="4" dirty="0">
                <a:solidFill>
                  <a:srgbClr val="001F5F"/>
                </a:solidFill>
                <a:latin typeface="+mj-lt"/>
                <a:cs typeface="Arial"/>
              </a:rPr>
              <a:t>e</a:t>
            </a:r>
            <a:r>
              <a:rPr sz="900" b="1" spc="0" dirty="0">
                <a:solidFill>
                  <a:srgbClr val="001F5F"/>
                </a:solidFill>
                <a:latin typeface="+mj-lt"/>
                <a:cs typeface="Arial"/>
              </a:rPr>
              <a:t>q</a:t>
            </a:r>
            <a:r>
              <a:rPr sz="900" b="1" spc="4" dirty="0">
                <a:solidFill>
                  <a:srgbClr val="001F5F"/>
                </a:solidFill>
                <a:latin typeface="+mj-lt"/>
                <a:cs typeface="Arial"/>
              </a:rPr>
              <a:t>ue</a:t>
            </a:r>
            <a:r>
              <a:rPr sz="900" b="1" spc="0" dirty="0">
                <a:solidFill>
                  <a:srgbClr val="001F5F"/>
                </a:solidFill>
                <a:latin typeface="+mj-lt"/>
                <a:cs typeface="Arial"/>
              </a:rPr>
              <a:t>n</a:t>
            </a:r>
            <a:r>
              <a:rPr sz="900" b="1" spc="4" dirty="0">
                <a:solidFill>
                  <a:srgbClr val="001F5F"/>
                </a:solidFill>
                <a:latin typeface="+mj-lt"/>
                <a:cs typeface="Arial"/>
              </a:rPr>
              <a:t>c</a:t>
            </a:r>
            <a:r>
              <a:rPr sz="900" b="1" spc="0" dirty="0">
                <a:solidFill>
                  <a:srgbClr val="001F5F"/>
                </a:solidFill>
                <a:latin typeface="+mj-lt"/>
                <a:cs typeface="Arial"/>
              </a:rPr>
              <a:t>y</a:t>
            </a:r>
            <a:endParaRPr sz="900">
              <a:latin typeface="+mj-lt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16200000">
            <a:off x="8602483" y="4274388"/>
            <a:ext cx="625125" cy="129539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b="1" dirty="0">
                <a:solidFill>
                  <a:srgbClr val="585858"/>
                </a:solidFill>
                <a:latin typeface="+mj-lt"/>
                <a:cs typeface="Arial"/>
              </a:rPr>
              <a:t>Fr</a:t>
            </a:r>
            <a:r>
              <a:rPr sz="900" b="1" spc="4" dirty="0">
                <a:solidFill>
                  <a:srgbClr val="585858"/>
                </a:solidFill>
                <a:latin typeface="+mj-lt"/>
                <a:cs typeface="Arial"/>
              </a:rPr>
              <a:t>e</a:t>
            </a:r>
            <a:r>
              <a:rPr sz="900" b="1" spc="0" dirty="0">
                <a:solidFill>
                  <a:srgbClr val="585858"/>
                </a:solidFill>
                <a:latin typeface="+mj-lt"/>
                <a:cs typeface="Arial"/>
              </a:rPr>
              <a:t>q</a:t>
            </a:r>
            <a:r>
              <a:rPr sz="900" b="1" spc="4" dirty="0">
                <a:solidFill>
                  <a:srgbClr val="585858"/>
                </a:solidFill>
                <a:latin typeface="+mj-lt"/>
                <a:cs typeface="Arial"/>
              </a:rPr>
              <a:t>ue</a:t>
            </a:r>
            <a:r>
              <a:rPr sz="900" b="1" spc="0" dirty="0">
                <a:solidFill>
                  <a:srgbClr val="585858"/>
                </a:solidFill>
                <a:latin typeface="+mj-lt"/>
                <a:cs typeface="Arial"/>
              </a:rPr>
              <a:t>n</a:t>
            </a:r>
            <a:r>
              <a:rPr sz="900" b="1" spc="4" dirty="0">
                <a:solidFill>
                  <a:srgbClr val="585858"/>
                </a:solidFill>
                <a:latin typeface="+mj-lt"/>
                <a:cs typeface="Arial"/>
              </a:rPr>
              <a:t>c</a:t>
            </a:r>
            <a:r>
              <a:rPr sz="900" b="1" spc="0" dirty="0">
                <a:solidFill>
                  <a:srgbClr val="585858"/>
                </a:solidFill>
                <a:latin typeface="+mj-lt"/>
                <a:cs typeface="Arial"/>
              </a:rPr>
              <a:t>y</a:t>
            </a:r>
            <a:endParaRPr sz="900">
              <a:latin typeface="+mj-lt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69835" y="4623815"/>
            <a:ext cx="355092" cy="344424"/>
          </a:xfrm>
          <a:prstGeom prst="rect">
            <a:avLst/>
          </a:prstGeom>
        </p:spPr>
        <p:txBody>
          <a:bodyPr wrap="square" lIns="0" tIns="37465" rIns="0" bIns="0" rtlCol="0">
            <a:noAutofit/>
          </a:bodyPr>
          <a:lstStyle/>
          <a:p>
            <a:pPr marL="40894">
              <a:lnSpc>
                <a:spcPct val="95825"/>
              </a:lnSpc>
            </a:pPr>
            <a:r>
              <a:rPr sz="900" spc="-1" dirty="0">
                <a:solidFill>
                  <a:srgbClr val="919094"/>
                </a:solidFill>
                <a:latin typeface="+mj-lt"/>
                <a:cs typeface="Arial"/>
              </a:rPr>
              <a:t>BMW</a:t>
            </a:r>
            <a:endParaRPr sz="900">
              <a:latin typeface="+mj-lt"/>
              <a:cs typeface="Arial"/>
            </a:endParaRPr>
          </a:p>
          <a:p>
            <a:pPr marL="71374">
              <a:lnSpc>
                <a:spcPct val="95825"/>
              </a:lnSpc>
              <a:spcBef>
                <a:spcPts val="165"/>
              </a:spcBef>
            </a:pPr>
            <a:r>
              <a:rPr sz="900" spc="-4" dirty="0">
                <a:solidFill>
                  <a:srgbClr val="919094"/>
                </a:solidFill>
                <a:latin typeface="+mj-lt"/>
                <a:cs typeface="Arial"/>
              </a:rPr>
              <a:t>29%</a:t>
            </a:r>
            <a:endParaRPr sz="900">
              <a:latin typeface="+mj-lt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91828" y="3983736"/>
            <a:ext cx="181355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73184" y="3983736"/>
            <a:ext cx="209423" cy="902208"/>
          </a:xfrm>
          <a:prstGeom prst="rect">
            <a:avLst/>
          </a:prstGeom>
        </p:spPr>
        <p:txBody>
          <a:bodyPr wrap="square" lIns="0" tIns="3023" rIns="0" bIns="0" rtlCol="0">
            <a:noAutofit/>
          </a:bodyPr>
          <a:lstStyle/>
          <a:p>
            <a:pPr marR="44831">
              <a:lnSpc>
                <a:spcPts val="600"/>
              </a:lnSpc>
            </a:pPr>
            <a:endParaRPr sz="600">
              <a:latin typeface="+mj-lt"/>
            </a:endParaRPr>
          </a:p>
          <a:p>
            <a:pPr>
              <a:lnSpc>
                <a:spcPct val="95825"/>
              </a:lnSpc>
              <a:spcBef>
                <a:spcPts val="5000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124</a:t>
            </a:r>
            <a:endParaRPr sz="900">
              <a:latin typeface="+mj-lt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37776" y="3983736"/>
            <a:ext cx="1234440" cy="80771"/>
          </a:xfrm>
          <a:prstGeom prst="rect">
            <a:avLst/>
          </a:prstGeom>
        </p:spPr>
        <p:txBody>
          <a:bodyPr wrap="square" lIns="0" tIns="4571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>
              <a:latin typeface="+mj-l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37776" y="4064507"/>
            <a:ext cx="362712" cy="94488"/>
          </a:xfrm>
          <a:prstGeom prst="rect">
            <a:avLst/>
          </a:prstGeom>
        </p:spPr>
        <p:txBody>
          <a:bodyPr wrap="square" lIns="0" tIns="5588" rIns="0" bIns="0" rtlCol="0">
            <a:noAutofit/>
          </a:bodyPr>
          <a:lstStyle/>
          <a:p>
            <a:pPr marL="25400">
              <a:lnSpc>
                <a:spcPts val="700"/>
              </a:lnSpc>
            </a:pPr>
            <a:endParaRPr sz="700">
              <a:latin typeface="+mj-l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00488" y="4064507"/>
            <a:ext cx="208787" cy="821436"/>
          </a:xfrm>
          <a:prstGeom prst="rect">
            <a:avLst/>
          </a:prstGeom>
        </p:spPr>
        <p:txBody>
          <a:bodyPr wrap="square" lIns="0" tIns="4801" rIns="0" bIns="0" rtlCol="0">
            <a:noAutofit/>
          </a:bodyPr>
          <a:lstStyle/>
          <a:p>
            <a:pPr marR="44196">
              <a:lnSpc>
                <a:spcPts val="950"/>
              </a:lnSpc>
            </a:pPr>
            <a:endParaRPr sz="950">
              <a:latin typeface="+mj-lt"/>
            </a:endParaRPr>
          </a:p>
          <a:p>
            <a:pPr>
              <a:lnSpc>
                <a:spcPct val="95825"/>
              </a:lnSpc>
              <a:spcBef>
                <a:spcPts val="4000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113</a:t>
            </a:r>
            <a:endParaRPr sz="900">
              <a:latin typeface="+mj-lt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65080" y="4064507"/>
            <a:ext cx="707136" cy="94488"/>
          </a:xfrm>
          <a:prstGeom prst="rect">
            <a:avLst/>
          </a:prstGeom>
        </p:spPr>
        <p:txBody>
          <a:bodyPr wrap="square" lIns="0" tIns="5588" rIns="0" bIns="0" rtlCol="0">
            <a:noAutofit/>
          </a:bodyPr>
          <a:lstStyle/>
          <a:p>
            <a:pPr marL="25400">
              <a:lnSpc>
                <a:spcPts val="700"/>
              </a:lnSpc>
            </a:pPr>
            <a:endParaRPr sz="700">
              <a:latin typeface="+mj-l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91828" y="4158996"/>
            <a:ext cx="181355" cy="362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37776" y="4158996"/>
            <a:ext cx="362712" cy="362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65080" y="4158996"/>
            <a:ext cx="361188" cy="362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526268" y="4158996"/>
            <a:ext cx="177419" cy="726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827">
              <a:lnSpc>
                <a:spcPts val="1000"/>
              </a:lnSpc>
            </a:pPr>
            <a:endParaRPr sz="1000">
              <a:latin typeface="+mj-lt"/>
            </a:endParaRPr>
          </a:p>
          <a:p>
            <a:pPr marL="19557">
              <a:lnSpc>
                <a:spcPct val="95825"/>
              </a:lnSpc>
              <a:spcBef>
                <a:spcPts val="3243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98</a:t>
            </a:r>
            <a:endParaRPr sz="900">
              <a:latin typeface="+mj-lt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90860" y="4158996"/>
            <a:ext cx="181356" cy="362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91828" y="4521708"/>
            <a:ext cx="181355" cy="364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37776" y="4521708"/>
            <a:ext cx="362712" cy="364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5080" y="4521708"/>
            <a:ext cx="361188" cy="364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90860" y="4521708"/>
            <a:ext cx="181356" cy="364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9728" y="3956304"/>
            <a:ext cx="192024" cy="141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1752" y="3956304"/>
            <a:ext cx="214249" cy="733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7465">
              <a:lnSpc>
                <a:spcPts val="1000"/>
              </a:lnSpc>
            </a:pPr>
            <a:endParaRPr sz="1000">
              <a:latin typeface="+mj-lt"/>
            </a:endParaRPr>
          </a:p>
          <a:p>
            <a:pPr>
              <a:lnSpc>
                <a:spcPct val="95825"/>
              </a:lnSpc>
              <a:spcBef>
                <a:spcPts val="3293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124</a:t>
            </a:r>
            <a:endParaRPr sz="900">
              <a:latin typeface="+mj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8536" y="3956304"/>
            <a:ext cx="1316736" cy="65532"/>
          </a:xfrm>
          <a:prstGeom prst="rect">
            <a:avLst/>
          </a:prstGeom>
        </p:spPr>
        <p:txBody>
          <a:bodyPr wrap="square" lIns="0" tIns="2032" rIns="0" bIns="0" rtlCol="0">
            <a:noAutofit/>
          </a:bodyPr>
          <a:lstStyle/>
          <a:p>
            <a:pPr marL="25400">
              <a:lnSpc>
                <a:spcPts val="500"/>
              </a:lnSpc>
            </a:pPr>
            <a:endParaRPr sz="500">
              <a:latin typeface="+mj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8536" y="4021836"/>
            <a:ext cx="947927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6464" y="4021836"/>
            <a:ext cx="214249" cy="667512"/>
          </a:xfrm>
          <a:prstGeom prst="rect">
            <a:avLst/>
          </a:prstGeom>
        </p:spPr>
        <p:txBody>
          <a:bodyPr wrap="square" lIns="0" tIns="3531" rIns="0" bIns="0" rtlCol="0">
            <a:noAutofit/>
          </a:bodyPr>
          <a:lstStyle/>
          <a:p>
            <a:pPr marR="37465">
              <a:lnSpc>
                <a:spcPts val="750"/>
              </a:lnSpc>
            </a:pPr>
            <a:endParaRPr sz="750">
              <a:latin typeface="+mj-lt"/>
            </a:endParaRPr>
          </a:p>
          <a:p>
            <a:pPr>
              <a:lnSpc>
                <a:spcPct val="95825"/>
              </a:lnSpc>
              <a:spcBef>
                <a:spcPts val="3000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113</a:t>
            </a:r>
            <a:endParaRPr sz="900">
              <a:latin typeface="+mj-lt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3248" y="4021836"/>
            <a:ext cx="19202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>
              <a:latin typeface="+mj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9728" y="4098036"/>
            <a:ext cx="192024" cy="295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8536" y="4098036"/>
            <a:ext cx="385572" cy="295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4108" y="4098036"/>
            <a:ext cx="176783" cy="591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>
              <a:latin typeface="+mj-lt"/>
            </a:endParaRPr>
          </a:p>
          <a:p>
            <a:pPr marL="24383">
              <a:lnSpc>
                <a:spcPct val="95825"/>
              </a:lnSpc>
              <a:spcBef>
                <a:spcPts val="2177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98</a:t>
            </a:r>
            <a:endParaRPr sz="900">
              <a:latin typeface="+mj-lt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0892" y="4098036"/>
            <a:ext cx="385572" cy="295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3248" y="4098036"/>
            <a:ext cx="192024" cy="295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9728" y="4393692"/>
            <a:ext cx="192024" cy="29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8536" y="4393692"/>
            <a:ext cx="385572" cy="29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0892" y="4393692"/>
            <a:ext cx="385572" cy="29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3248" y="4393692"/>
            <a:ext cx="192024" cy="29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19728" y="3662680"/>
            <a:ext cx="16855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92"/>
          <p:cNvSpPr/>
          <p:nvPr/>
        </p:nvSpPr>
        <p:spPr>
          <a:xfrm>
            <a:off x="8438388" y="1342643"/>
            <a:ext cx="3176016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997696" y="1886712"/>
            <a:ext cx="2151888" cy="63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441436" y="1395984"/>
            <a:ext cx="3073908" cy="1635252"/>
          </a:xfrm>
          <a:custGeom>
            <a:avLst/>
            <a:gdLst/>
            <a:ahLst/>
            <a:cxnLst/>
            <a:rect l="l" t="t" r="r" b="b"/>
            <a:pathLst>
              <a:path w="3073908" h="1635252">
                <a:moveTo>
                  <a:pt x="2734437" y="0"/>
                </a:moveTo>
                <a:lnTo>
                  <a:pt x="0" y="0"/>
                </a:lnTo>
                <a:lnTo>
                  <a:pt x="339471" y="817626"/>
                </a:lnTo>
                <a:lnTo>
                  <a:pt x="0" y="1635252"/>
                </a:lnTo>
                <a:lnTo>
                  <a:pt x="2734437" y="1635252"/>
                </a:lnTo>
                <a:lnTo>
                  <a:pt x="3073908" y="817626"/>
                </a:lnTo>
                <a:lnTo>
                  <a:pt x="2734437" y="0"/>
                </a:lnTo>
                <a:close/>
              </a:path>
            </a:pathLst>
          </a:custGeom>
          <a:solidFill>
            <a:srgbClr val="2C4957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730240" y="1342643"/>
            <a:ext cx="3176016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638544" y="1886712"/>
            <a:ext cx="1449324" cy="63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733288" y="1395984"/>
            <a:ext cx="3073908" cy="1635252"/>
          </a:xfrm>
          <a:custGeom>
            <a:avLst/>
            <a:gdLst/>
            <a:ahLst/>
            <a:cxnLst/>
            <a:rect l="l" t="t" r="r" b="b"/>
            <a:pathLst>
              <a:path w="3073908" h="1635252">
                <a:moveTo>
                  <a:pt x="2734437" y="0"/>
                </a:moveTo>
                <a:lnTo>
                  <a:pt x="0" y="0"/>
                </a:lnTo>
                <a:lnTo>
                  <a:pt x="339471" y="817626"/>
                </a:lnTo>
                <a:lnTo>
                  <a:pt x="0" y="1635252"/>
                </a:lnTo>
                <a:lnTo>
                  <a:pt x="2734437" y="1635252"/>
                </a:lnTo>
                <a:lnTo>
                  <a:pt x="3073908" y="817626"/>
                </a:lnTo>
                <a:lnTo>
                  <a:pt x="2734437" y="0"/>
                </a:lnTo>
                <a:close/>
              </a:path>
            </a:pathLst>
          </a:custGeom>
          <a:solidFill>
            <a:srgbClr val="486A75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020568" y="1342643"/>
            <a:ext cx="3176016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848100" y="1886712"/>
            <a:ext cx="1476755" cy="635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023616" y="1395984"/>
            <a:ext cx="3073908" cy="1635252"/>
          </a:xfrm>
          <a:custGeom>
            <a:avLst/>
            <a:gdLst/>
            <a:ahLst/>
            <a:cxnLst/>
            <a:rect l="l" t="t" r="r" b="b"/>
            <a:pathLst>
              <a:path w="3073908" h="1635252">
                <a:moveTo>
                  <a:pt x="2734436" y="0"/>
                </a:moveTo>
                <a:lnTo>
                  <a:pt x="0" y="0"/>
                </a:lnTo>
                <a:lnTo>
                  <a:pt x="339470" y="817626"/>
                </a:lnTo>
                <a:lnTo>
                  <a:pt x="0" y="1635252"/>
                </a:lnTo>
                <a:lnTo>
                  <a:pt x="2734436" y="1635252"/>
                </a:lnTo>
                <a:lnTo>
                  <a:pt x="3073908" y="817626"/>
                </a:lnTo>
                <a:lnTo>
                  <a:pt x="2734436" y="0"/>
                </a:lnTo>
                <a:close/>
              </a:path>
            </a:pathLst>
          </a:custGeom>
          <a:solidFill>
            <a:srgbClr val="688586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03148" y="1342643"/>
            <a:ext cx="2685288" cy="173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891540" y="1734324"/>
            <a:ext cx="2325624" cy="940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06196" y="1395984"/>
            <a:ext cx="2583180" cy="1635252"/>
          </a:xfrm>
          <a:custGeom>
            <a:avLst/>
            <a:gdLst/>
            <a:ahLst/>
            <a:cxnLst/>
            <a:rect l="l" t="t" r="r" b="b"/>
            <a:pathLst>
              <a:path w="2583180" h="1635252">
                <a:moveTo>
                  <a:pt x="0" y="0"/>
                </a:moveTo>
                <a:lnTo>
                  <a:pt x="0" y="1635252"/>
                </a:lnTo>
                <a:lnTo>
                  <a:pt x="2221738" y="1635252"/>
                </a:lnTo>
                <a:lnTo>
                  <a:pt x="2583180" y="817626"/>
                </a:lnTo>
                <a:lnTo>
                  <a:pt x="2221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561332" y="3020567"/>
            <a:ext cx="253" cy="439547"/>
          </a:xfrm>
          <a:custGeom>
            <a:avLst/>
            <a:gdLst/>
            <a:ahLst/>
            <a:cxnLst/>
            <a:rect l="l" t="t" r="r" b="b"/>
            <a:pathLst>
              <a:path w="253" h="439547">
                <a:moveTo>
                  <a:pt x="0" y="439547"/>
                </a:moveTo>
                <a:lnTo>
                  <a:pt x="253" y="0"/>
                </a:lnTo>
              </a:path>
            </a:pathLst>
          </a:custGeom>
          <a:ln w="9144">
            <a:solidFill>
              <a:srgbClr val="92AB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9979152" y="3020567"/>
            <a:ext cx="253" cy="439547"/>
          </a:xfrm>
          <a:custGeom>
            <a:avLst/>
            <a:gdLst/>
            <a:ahLst/>
            <a:cxnLst/>
            <a:rect l="l" t="t" r="r" b="b"/>
            <a:pathLst>
              <a:path w="253" h="439547">
                <a:moveTo>
                  <a:pt x="0" y="439547"/>
                </a:moveTo>
                <a:lnTo>
                  <a:pt x="253" y="0"/>
                </a:lnTo>
              </a:path>
            </a:pathLst>
          </a:custGeom>
          <a:ln w="9144">
            <a:solidFill>
              <a:srgbClr val="2C4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097024" y="3020567"/>
            <a:ext cx="253" cy="439547"/>
          </a:xfrm>
          <a:custGeom>
            <a:avLst/>
            <a:gdLst/>
            <a:ahLst/>
            <a:cxnLst/>
            <a:rect l="l" t="t" r="r" b="b"/>
            <a:pathLst>
              <a:path w="253" h="439547">
                <a:moveTo>
                  <a:pt x="0" y="439547"/>
                </a:moveTo>
                <a:lnTo>
                  <a:pt x="253" y="0"/>
                </a:lnTo>
              </a:path>
            </a:pathLst>
          </a:custGeom>
          <a:ln w="9144">
            <a:solidFill>
              <a:srgbClr val="96AD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286244" y="3020567"/>
            <a:ext cx="253" cy="439547"/>
          </a:xfrm>
          <a:custGeom>
            <a:avLst/>
            <a:gdLst/>
            <a:ahLst/>
            <a:cxnLst/>
            <a:rect l="l" t="t" r="r" b="b"/>
            <a:pathLst>
              <a:path w="253" h="439547">
                <a:moveTo>
                  <a:pt x="0" y="439547"/>
                </a:moveTo>
                <a:lnTo>
                  <a:pt x="253" y="0"/>
                </a:lnTo>
              </a:path>
            </a:pathLst>
          </a:custGeom>
          <a:ln w="9144">
            <a:solidFill>
              <a:srgbClr val="486A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302508" y="3401567"/>
            <a:ext cx="2442972" cy="1566672"/>
          </a:xfrm>
          <a:custGeom>
            <a:avLst/>
            <a:gdLst/>
            <a:ahLst/>
            <a:cxnLst/>
            <a:rect l="l" t="t" r="r" b="b"/>
            <a:pathLst>
              <a:path w="2442972" h="1566672">
                <a:moveTo>
                  <a:pt x="0" y="1566672"/>
                </a:moveTo>
                <a:lnTo>
                  <a:pt x="2442972" y="1566672"/>
                </a:lnTo>
                <a:lnTo>
                  <a:pt x="2442972" y="0"/>
                </a:lnTo>
                <a:lnTo>
                  <a:pt x="0" y="0"/>
                </a:lnTo>
                <a:lnTo>
                  <a:pt x="0" y="1566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413248" y="4393692"/>
            <a:ext cx="192024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850892" y="4393692"/>
            <a:ext cx="385572" cy="0"/>
          </a:xfrm>
          <a:custGeom>
            <a:avLst/>
            <a:gdLst/>
            <a:ahLst/>
            <a:cxnLst/>
            <a:rect l="l" t="t" r="r" b="b"/>
            <a:pathLst>
              <a:path w="385572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288536" y="4393692"/>
            <a:ext cx="385572" cy="0"/>
          </a:xfrm>
          <a:custGeom>
            <a:avLst/>
            <a:gdLst/>
            <a:ahLst/>
            <a:cxnLst/>
            <a:rect l="l" t="t" r="r" b="b"/>
            <a:pathLst>
              <a:path w="385572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919728" y="4393692"/>
            <a:ext cx="192024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5413248" y="4098036"/>
            <a:ext cx="192024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288536" y="4098036"/>
            <a:ext cx="947927" cy="0"/>
          </a:xfrm>
          <a:custGeom>
            <a:avLst/>
            <a:gdLst/>
            <a:ahLst/>
            <a:cxnLst/>
            <a:rect l="l" t="t" r="r" b="b"/>
            <a:pathLst>
              <a:path w="947927">
                <a:moveTo>
                  <a:pt x="0" y="0"/>
                </a:moveTo>
                <a:lnTo>
                  <a:pt x="9479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919728" y="4098036"/>
            <a:ext cx="192024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919728" y="3802379"/>
            <a:ext cx="1685544" cy="0"/>
          </a:xfrm>
          <a:custGeom>
            <a:avLst/>
            <a:gdLst/>
            <a:ahLst/>
            <a:cxnLst/>
            <a:rect l="l" t="t" r="r" b="b"/>
            <a:pathLst>
              <a:path w="1685544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4111752" y="3956304"/>
            <a:ext cx="176784" cy="733044"/>
          </a:xfrm>
          <a:custGeom>
            <a:avLst/>
            <a:gdLst/>
            <a:ahLst/>
            <a:cxnLst/>
            <a:rect l="l" t="t" r="r" b="b"/>
            <a:pathLst>
              <a:path w="176784" h="733044">
                <a:moveTo>
                  <a:pt x="0" y="0"/>
                </a:moveTo>
                <a:lnTo>
                  <a:pt x="0" y="733044"/>
                </a:lnTo>
                <a:lnTo>
                  <a:pt x="176784" y="733044"/>
                </a:lnTo>
                <a:lnTo>
                  <a:pt x="176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4674108" y="4110228"/>
            <a:ext cx="176783" cy="579120"/>
          </a:xfrm>
          <a:custGeom>
            <a:avLst/>
            <a:gdLst/>
            <a:ahLst/>
            <a:cxnLst/>
            <a:rect l="l" t="t" r="r" b="b"/>
            <a:pathLst>
              <a:path w="176783" h="579120">
                <a:moveTo>
                  <a:pt x="0" y="0"/>
                </a:moveTo>
                <a:lnTo>
                  <a:pt x="0" y="579120"/>
                </a:lnTo>
                <a:lnTo>
                  <a:pt x="176783" y="579120"/>
                </a:lnTo>
                <a:lnTo>
                  <a:pt x="1767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236464" y="4021836"/>
            <a:ext cx="176784" cy="667512"/>
          </a:xfrm>
          <a:custGeom>
            <a:avLst/>
            <a:gdLst/>
            <a:ahLst/>
            <a:cxnLst/>
            <a:rect l="l" t="t" r="r" b="b"/>
            <a:pathLst>
              <a:path w="176784" h="667512">
                <a:moveTo>
                  <a:pt x="0" y="0"/>
                </a:moveTo>
                <a:lnTo>
                  <a:pt x="0" y="667512"/>
                </a:lnTo>
                <a:lnTo>
                  <a:pt x="176784" y="667512"/>
                </a:lnTo>
                <a:lnTo>
                  <a:pt x="176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919728" y="4689348"/>
            <a:ext cx="1685544" cy="0"/>
          </a:xfrm>
          <a:custGeom>
            <a:avLst/>
            <a:gdLst/>
            <a:ahLst/>
            <a:cxnLst/>
            <a:rect l="l" t="t" r="r" b="b"/>
            <a:pathLst>
              <a:path w="1685544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674608" y="3395472"/>
            <a:ext cx="2671572" cy="1769364"/>
          </a:xfrm>
          <a:custGeom>
            <a:avLst/>
            <a:gdLst/>
            <a:ahLst/>
            <a:cxnLst/>
            <a:rect l="l" t="t" r="r" b="b"/>
            <a:pathLst>
              <a:path w="2671572" h="1769364">
                <a:moveTo>
                  <a:pt x="0" y="1769364"/>
                </a:moveTo>
                <a:lnTo>
                  <a:pt x="2671572" y="1769364"/>
                </a:lnTo>
                <a:lnTo>
                  <a:pt x="2671572" y="0"/>
                </a:lnTo>
                <a:lnTo>
                  <a:pt x="0" y="0"/>
                </a:lnTo>
                <a:lnTo>
                  <a:pt x="0" y="1769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0690860" y="4521708"/>
            <a:ext cx="181356" cy="0"/>
          </a:xfrm>
          <a:custGeom>
            <a:avLst/>
            <a:gdLst/>
            <a:ahLst/>
            <a:cxnLst/>
            <a:rect l="l" t="t" r="r" b="b"/>
            <a:pathLst>
              <a:path w="181356">
                <a:moveTo>
                  <a:pt x="0" y="0"/>
                </a:moveTo>
                <a:lnTo>
                  <a:pt x="1813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0165080" y="4521708"/>
            <a:ext cx="361188" cy="0"/>
          </a:xfrm>
          <a:custGeom>
            <a:avLst/>
            <a:gdLst/>
            <a:ahLst/>
            <a:cxnLst/>
            <a:rect l="l" t="t" r="r" b="b"/>
            <a:pathLst>
              <a:path w="361188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9637776" y="4521708"/>
            <a:ext cx="362712" cy="0"/>
          </a:xfrm>
          <a:custGeom>
            <a:avLst/>
            <a:gdLst/>
            <a:ahLst/>
            <a:cxnLst/>
            <a:rect l="l" t="t" r="r" b="b"/>
            <a:pathLst>
              <a:path w="362712">
                <a:moveTo>
                  <a:pt x="0" y="0"/>
                </a:moveTo>
                <a:lnTo>
                  <a:pt x="3627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291828" y="4521708"/>
            <a:ext cx="181355" cy="0"/>
          </a:xfrm>
          <a:custGeom>
            <a:avLst/>
            <a:gdLst/>
            <a:ahLst/>
            <a:cxnLst/>
            <a:rect l="l" t="t" r="r" b="b"/>
            <a:pathLst>
              <a:path w="181355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0165080" y="4158996"/>
            <a:ext cx="707136" cy="0"/>
          </a:xfrm>
          <a:custGeom>
            <a:avLst/>
            <a:gdLst/>
            <a:ahLst/>
            <a:cxnLst/>
            <a:rect l="l" t="t" r="r" b="b"/>
            <a:pathLst>
              <a:path w="707136">
                <a:moveTo>
                  <a:pt x="0" y="0"/>
                </a:moveTo>
                <a:lnTo>
                  <a:pt x="70713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637776" y="4158996"/>
            <a:ext cx="362712" cy="0"/>
          </a:xfrm>
          <a:custGeom>
            <a:avLst/>
            <a:gdLst/>
            <a:ahLst/>
            <a:cxnLst/>
            <a:rect l="l" t="t" r="r" b="b"/>
            <a:pathLst>
              <a:path w="362712">
                <a:moveTo>
                  <a:pt x="0" y="0"/>
                </a:moveTo>
                <a:lnTo>
                  <a:pt x="3627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291828" y="4158996"/>
            <a:ext cx="181355" cy="0"/>
          </a:xfrm>
          <a:custGeom>
            <a:avLst/>
            <a:gdLst/>
            <a:ahLst/>
            <a:cxnLst/>
            <a:rect l="l" t="t" r="r" b="b"/>
            <a:pathLst>
              <a:path w="181355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9291828" y="3794760"/>
            <a:ext cx="1580388" cy="0"/>
          </a:xfrm>
          <a:custGeom>
            <a:avLst/>
            <a:gdLst/>
            <a:ahLst/>
            <a:cxnLst/>
            <a:rect l="l" t="t" r="r" b="b"/>
            <a:pathLst>
              <a:path w="1580388">
                <a:moveTo>
                  <a:pt x="0" y="0"/>
                </a:moveTo>
                <a:lnTo>
                  <a:pt x="15803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9473184" y="3983736"/>
            <a:ext cx="164592" cy="902207"/>
          </a:xfrm>
          <a:custGeom>
            <a:avLst/>
            <a:gdLst/>
            <a:ahLst/>
            <a:cxnLst/>
            <a:rect l="l" t="t" r="r" b="b"/>
            <a:pathLst>
              <a:path w="164592" h="902208">
                <a:moveTo>
                  <a:pt x="0" y="0"/>
                </a:moveTo>
                <a:lnTo>
                  <a:pt x="0" y="902207"/>
                </a:lnTo>
                <a:lnTo>
                  <a:pt x="164592" y="902207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0000488" y="4064507"/>
            <a:ext cx="164591" cy="821436"/>
          </a:xfrm>
          <a:custGeom>
            <a:avLst/>
            <a:gdLst/>
            <a:ahLst/>
            <a:cxnLst/>
            <a:rect l="l" t="t" r="r" b="b"/>
            <a:pathLst>
              <a:path w="164591" h="821436">
                <a:moveTo>
                  <a:pt x="0" y="0"/>
                </a:moveTo>
                <a:lnTo>
                  <a:pt x="0" y="821436"/>
                </a:lnTo>
                <a:lnTo>
                  <a:pt x="164591" y="821436"/>
                </a:lnTo>
                <a:lnTo>
                  <a:pt x="1645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0526268" y="4172712"/>
            <a:ext cx="164591" cy="713232"/>
          </a:xfrm>
          <a:custGeom>
            <a:avLst/>
            <a:gdLst/>
            <a:ahLst/>
            <a:cxnLst/>
            <a:rect l="l" t="t" r="r" b="b"/>
            <a:pathLst>
              <a:path w="164591" h="713232">
                <a:moveTo>
                  <a:pt x="0" y="0"/>
                </a:moveTo>
                <a:lnTo>
                  <a:pt x="0" y="713232"/>
                </a:lnTo>
                <a:lnTo>
                  <a:pt x="164591" y="713232"/>
                </a:lnTo>
                <a:lnTo>
                  <a:pt x="1645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9291828" y="4885944"/>
            <a:ext cx="1580388" cy="0"/>
          </a:xfrm>
          <a:custGeom>
            <a:avLst/>
            <a:gdLst/>
            <a:ahLst/>
            <a:cxnLst/>
            <a:rect l="l" t="t" r="r" b="b"/>
            <a:pathLst>
              <a:path w="1580388">
                <a:moveTo>
                  <a:pt x="0" y="0"/>
                </a:moveTo>
                <a:lnTo>
                  <a:pt x="15803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9556242" y="3795522"/>
            <a:ext cx="1053083" cy="687323"/>
          </a:xfrm>
          <a:custGeom>
            <a:avLst/>
            <a:gdLst/>
            <a:ahLst/>
            <a:cxnLst/>
            <a:rect l="l" t="t" r="r" b="b"/>
            <a:pathLst>
              <a:path w="1053083" h="687324">
                <a:moveTo>
                  <a:pt x="0" y="687323"/>
                </a:moveTo>
                <a:lnTo>
                  <a:pt x="525779" y="367283"/>
                </a:lnTo>
                <a:lnTo>
                  <a:pt x="1053083" y="0"/>
                </a:lnTo>
              </a:path>
            </a:pathLst>
          </a:custGeom>
          <a:ln w="28955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9524111" y="4449953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4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090"/>
                </a:lnTo>
                <a:lnTo>
                  <a:pt x="7356" y="52401"/>
                </a:lnTo>
                <a:lnTo>
                  <a:pt x="18167" y="60862"/>
                </a:lnTo>
                <a:lnTo>
                  <a:pt x="32004" y="64008"/>
                </a:lnTo>
                <a:lnTo>
                  <a:pt x="40090" y="62974"/>
                </a:lnTo>
                <a:lnTo>
                  <a:pt x="52401" y="56651"/>
                </a:lnTo>
                <a:lnTo>
                  <a:pt x="60862" y="45840"/>
                </a:lnTo>
                <a:lnTo>
                  <a:pt x="64008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9524111" y="4449953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4"/>
                </a:moveTo>
                <a:lnTo>
                  <a:pt x="60862" y="45840"/>
                </a:lnTo>
                <a:lnTo>
                  <a:pt x="52401" y="56651"/>
                </a:lnTo>
                <a:lnTo>
                  <a:pt x="40090" y="62974"/>
                </a:lnTo>
                <a:lnTo>
                  <a:pt x="32004" y="64008"/>
                </a:lnTo>
                <a:lnTo>
                  <a:pt x="18167" y="60862"/>
                </a:lnTo>
                <a:lnTo>
                  <a:pt x="7356" y="52401"/>
                </a:lnTo>
                <a:lnTo>
                  <a:pt x="1033" y="40090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4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8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0051415" y="4131437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090"/>
                </a:lnTo>
                <a:lnTo>
                  <a:pt x="7356" y="52401"/>
                </a:lnTo>
                <a:lnTo>
                  <a:pt x="18167" y="60862"/>
                </a:lnTo>
                <a:lnTo>
                  <a:pt x="32003" y="64007"/>
                </a:lnTo>
                <a:lnTo>
                  <a:pt x="40090" y="62974"/>
                </a:lnTo>
                <a:lnTo>
                  <a:pt x="52401" y="56651"/>
                </a:lnTo>
                <a:lnTo>
                  <a:pt x="60862" y="45840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0051415" y="4131437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40"/>
                </a:lnTo>
                <a:lnTo>
                  <a:pt x="52401" y="56651"/>
                </a:lnTo>
                <a:lnTo>
                  <a:pt x="40090" y="62974"/>
                </a:lnTo>
                <a:lnTo>
                  <a:pt x="32003" y="64007"/>
                </a:lnTo>
                <a:lnTo>
                  <a:pt x="18167" y="60862"/>
                </a:lnTo>
                <a:lnTo>
                  <a:pt x="7356" y="52401"/>
                </a:lnTo>
                <a:lnTo>
                  <a:pt x="1033" y="40090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0577195" y="3762629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2974" y="23917"/>
                </a:lnTo>
                <a:lnTo>
                  <a:pt x="56651" y="11606"/>
                </a:lnTo>
                <a:lnTo>
                  <a:pt x="45840" y="3145"/>
                </a:lnTo>
                <a:lnTo>
                  <a:pt x="32003" y="0"/>
                </a:ln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40090"/>
                </a:lnTo>
                <a:lnTo>
                  <a:pt x="7356" y="52401"/>
                </a:lnTo>
                <a:lnTo>
                  <a:pt x="18167" y="60862"/>
                </a:lnTo>
                <a:lnTo>
                  <a:pt x="32003" y="64008"/>
                </a:lnTo>
                <a:lnTo>
                  <a:pt x="40090" y="62974"/>
                </a:lnTo>
                <a:lnTo>
                  <a:pt x="52401" y="56651"/>
                </a:lnTo>
                <a:lnTo>
                  <a:pt x="60862" y="45840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0577195" y="3762629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64007" y="32004"/>
                </a:moveTo>
                <a:lnTo>
                  <a:pt x="60862" y="45840"/>
                </a:lnTo>
                <a:lnTo>
                  <a:pt x="52401" y="56651"/>
                </a:lnTo>
                <a:lnTo>
                  <a:pt x="40090" y="62974"/>
                </a:lnTo>
                <a:lnTo>
                  <a:pt x="32003" y="64008"/>
                </a:lnTo>
                <a:lnTo>
                  <a:pt x="18167" y="60862"/>
                </a:lnTo>
                <a:lnTo>
                  <a:pt x="7356" y="52401"/>
                </a:lnTo>
                <a:lnTo>
                  <a:pt x="1033" y="40090"/>
                </a:lnTo>
                <a:lnTo>
                  <a:pt x="0" y="32004"/>
                </a:ln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2003" y="0"/>
                </a:lnTo>
                <a:lnTo>
                  <a:pt x="45840" y="3145"/>
                </a:lnTo>
                <a:lnTo>
                  <a:pt x="56651" y="11606"/>
                </a:lnTo>
                <a:lnTo>
                  <a:pt x="62974" y="23917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353934" y="3810127"/>
            <a:ext cx="466217" cy="785622"/>
          </a:xfrm>
          <a:custGeom>
            <a:avLst/>
            <a:gdLst/>
            <a:ahLst/>
            <a:cxnLst/>
            <a:rect l="l" t="t" r="r" b="b"/>
            <a:pathLst>
              <a:path w="466217" h="785622">
                <a:moveTo>
                  <a:pt x="0" y="0"/>
                </a:moveTo>
                <a:lnTo>
                  <a:pt x="0" y="466217"/>
                </a:lnTo>
                <a:lnTo>
                  <a:pt x="339598" y="785622"/>
                </a:lnTo>
                <a:lnTo>
                  <a:pt x="362925" y="758899"/>
                </a:lnTo>
                <a:lnTo>
                  <a:pt x="384026" y="730641"/>
                </a:lnTo>
                <a:lnTo>
                  <a:pt x="402848" y="700988"/>
                </a:lnTo>
                <a:lnTo>
                  <a:pt x="419335" y="670082"/>
                </a:lnTo>
                <a:lnTo>
                  <a:pt x="433435" y="638063"/>
                </a:lnTo>
                <a:lnTo>
                  <a:pt x="445092" y="605073"/>
                </a:lnTo>
                <a:lnTo>
                  <a:pt x="454253" y="571252"/>
                </a:lnTo>
                <a:lnTo>
                  <a:pt x="460863" y="536742"/>
                </a:lnTo>
                <a:lnTo>
                  <a:pt x="464869" y="501683"/>
                </a:lnTo>
                <a:lnTo>
                  <a:pt x="466217" y="466217"/>
                </a:lnTo>
                <a:lnTo>
                  <a:pt x="464672" y="427987"/>
                </a:lnTo>
                <a:lnTo>
                  <a:pt x="460116" y="390607"/>
                </a:lnTo>
                <a:lnTo>
                  <a:pt x="452671" y="354197"/>
                </a:lnTo>
                <a:lnTo>
                  <a:pt x="442455" y="318877"/>
                </a:lnTo>
                <a:lnTo>
                  <a:pt x="429589" y="284767"/>
                </a:lnTo>
                <a:lnTo>
                  <a:pt x="414192" y="251987"/>
                </a:lnTo>
                <a:lnTo>
                  <a:pt x="396384" y="220658"/>
                </a:lnTo>
                <a:lnTo>
                  <a:pt x="376284" y="190899"/>
                </a:lnTo>
                <a:lnTo>
                  <a:pt x="354014" y="162830"/>
                </a:lnTo>
                <a:lnTo>
                  <a:pt x="329692" y="136572"/>
                </a:lnTo>
                <a:lnTo>
                  <a:pt x="303438" y="112245"/>
                </a:lnTo>
                <a:lnTo>
                  <a:pt x="275372" y="89968"/>
                </a:lnTo>
                <a:lnTo>
                  <a:pt x="245614" y="69863"/>
                </a:lnTo>
                <a:lnTo>
                  <a:pt x="214285" y="52048"/>
                </a:lnTo>
                <a:lnTo>
                  <a:pt x="181502" y="36645"/>
                </a:lnTo>
                <a:lnTo>
                  <a:pt x="147388" y="23773"/>
                </a:lnTo>
                <a:lnTo>
                  <a:pt x="112060" y="13552"/>
                </a:lnTo>
                <a:lnTo>
                  <a:pt x="75640" y="6103"/>
                </a:lnTo>
                <a:lnTo>
                  <a:pt x="38246" y="1545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956171" y="4276344"/>
            <a:ext cx="737361" cy="465994"/>
          </a:xfrm>
          <a:custGeom>
            <a:avLst/>
            <a:gdLst/>
            <a:ahLst/>
            <a:cxnLst/>
            <a:rect l="l" t="t" r="r" b="b"/>
            <a:pathLst>
              <a:path w="737361" h="465994">
                <a:moveTo>
                  <a:pt x="737361" y="319404"/>
                </a:moveTo>
                <a:lnTo>
                  <a:pt x="397763" y="0"/>
                </a:lnTo>
                <a:lnTo>
                  <a:pt x="0" y="243077"/>
                </a:lnTo>
                <a:lnTo>
                  <a:pt x="19665" y="272686"/>
                </a:lnTo>
                <a:lnTo>
                  <a:pt x="35097" y="292915"/>
                </a:lnTo>
                <a:lnTo>
                  <a:pt x="51612" y="312271"/>
                </a:lnTo>
                <a:lnTo>
                  <a:pt x="69184" y="330722"/>
                </a:lnTo>
                <a:lnTo>
                  <a:pt x="107273" y="364668"/>
                </a:lnTo>
                <a:lnTo>
                  <a:pt x="137629" y="386963"/>
                </a:lnTo>
                <a:lnTo>
                  <a:pt x="169258" y="406486"/>
                </a:lnTo>
                <a:lnTo>
                  <a:pt x="201990" y="423244"/>
                </a:lnTo>
                <a:lnTo>
                  <a:pt x="235656" y="437241"/>
                </a:lnTo>
                <a:lnTo>
                  <a:pt x="270085" y="448482"/>
                </a:lnTo>
                <a:lnTo>
                  <a:pt x="305109" y="456973"/>
                </a:lnTo>
                <a:lnTo>
                  <a:pt x="340558" y="462718"/>
                </a:lnTo>
                <a:lnTo>
                  <a:pt x="376261" y="465724"/>
                </a:lnTo>
                <a:lnTo>
                  <a:pt x="412051" y="465994"/>
                </a:lnTo>
                <a:lnTo>
                  <a:pt x="447757" y="463535"/>
                </a:lnTo>
                <a:lnTo>
                  <a:pt x="483209" y="458351"/>
                </a:lnTo>
                <a:lnTo>
                  <a:pt x="518239" y="450447"/>
                </a:lnTo>
                <a:lnTo>
                  <a:pt x="552676" y="439829"/>
                </a:lnTo>
                <a:lnTo>
                  <a:pt x="586351" y="426501"/>
                </a:lnTo>
                <a:lnTo>
                  <a:pt x="619094" y="410470"/>
                </a:lnTo>
                <a:lnTo>
                  <a:pt x="650736" y="391739"/>
                </a:lnTo>
                <a:lnTo>
                  <a:pt x="681108" y="370314"/>
                </a:lnTo>
                <a:lnTo>
                  <a:pt x="710040" y="346201"/>
                </a:lnTo>
                <a:lnTo>
                  <a:pt x="737361" y="319404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956171" y="4276344"/>
            <a:ext cx="737361" cy="465994"/>
          </a:xfrm>
          <a:custGeom>
            <a:avLst/>
            <a:gdLst/>
            <a:ahLst/>
            <a:cxnLst/>
            <a:rect l="l" t="t" r="r" b="b"/>
            <a:pathLst>
              <a:path w="737361" h="465994">
                <a:moveTo>
                  <a:pt x="737361" y="319404"/>
                </a:moveTo>
                <a:lnTo>
                  <a:pt x="710040" y="346201"/>
                </a:lnTo>
                <a:lnTo>
                  <a:pt x="681108" y="370314"/>
                </a:lnTo>
                <a:lnTo>
                  <a:pt x="650736" y="391739"/>
                </a:lnTo>
                <a:lnTo>
                  <a:pt x="619094" y="410470"/>
                </a:lnTo>
                <a:lnTo>
                  <a:pt x="586351" y="426501"/>
                </a:lnTo>
                <a:lnTo>
                  <a:pt x="552676" y="439829"/>
                </a:lnTo>
                <a:lnTo>
                  <a:pt x="518239" y="450447"/>
                </a:lnTo>
                <a:lnTo>
                  <a:pt x="483209" y="458351"/>
                </a:lnTo>
                <a:lnTo>
                  <a:pt x="447757" y="463535"/>
                </a:lnTo>
                <a:lnTo>
                  <a:pt x="412051" y="465994"/>
                </a:lnTo>
                <a:lnTo>
                  <a:pt x="376261" y="465724"/>
                </a:lnTo>
                <a:lnTo>
                  <a:pt x="340558" y="462718"/>
                </a:lnTo>
                <a:lnTo>
                  <a:pt x="305109" y="456973"/>
                </a:lnTo>
                <a:lnTo>
                  <a:pt x="270085" y="448482"/>
                </a:lnTo>
                <a:lnTo>
                  <a:pt x="235656" y="437241"/>
                </a:lnTo>
                <a:lnTo>
                  <a:pt x="201990" y="423244"/>
                </a:lnTo>
                <a:lnTo>
                  <a:pt x="169258" y="406486"/>
                </a:lnTo>
                <a:lnTo>
                  <a:pt x="137629" y="386963"/>
                </a:lnTo>
                <a:lnTo>
                  <a:pt x="107273" y="364668"/>
                </a:lnTo>
                <a:lnTo>
                  <a:pt x="78358" y="339597"/>
                </a:lnTo>
                <a:lnTo>
                  <a:pt x="60268" y="321612"/>
                </a:lnTo>
                <a:lnTo>
                  <a:pt x="43221" y="302704"/>
                </a:lnTo>
                <a:lnTo>
                  <a:pt x="27244" y="282907"/>
                </a:lnTo>
                <a:lnTo>
                  <a:pt x="12363" y="262254"/>
                </a:lnTo>
                <a:lnTo>
                  <a:pt x="0" y="243077"/>
                </a:lnTo>
                <a:lnTo>
                  <a:pt x="397763" y="0"/>
                </a:lnTo>
                <a:lnTo>
                  <a:pt x="737361" y="31940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887718" y="3810127"/>
            <a:ext cx="466216" cy="709295"/>
          </a:xfrm>
          <a:custGeom>
            <a:avLst/>
            <a:gdLst/>
            <a:ahLst/>
            <a:cxnLst/>
            <a:rect l="l" t="t" r="r" b="b"/>
            <a:pathLst>
              <a:path w="466216" h="709295">
                <a:moveTo>
                  <a:pt x="68452" y="709295"/>
                </a:moveTo>
                <a:lnTo>
                  <a:pt x="466216" y="466217"/>
                </a:lnTo>
                <a:lnTo>
                  <a:pt x="466216" y="0"/>
                </a:lnTo>
                <a:lnTo>
                  <a:pt x="441892" y="637"/>
                </a:lnTo>
                <a:lnTo>
                  <a:pt x="416222" y="2698"/>
                </a:lnTo>
                <a:lnTo>
                  <a:pt x="390757" y="6167"/>
                </a:lnTo>
                <a:lnTo>
                  <a:pt x="365555" y="11027"/>
                </a:lnTo>
                <a:lnTo>
                  <a:pt x="340675" y="17262"/>
                </a:lnTo>
                <a:lnTo>
                  <a:pt x="316175" y="24854"/>
                </a:lnTo>
                <a:lnTo>
                  <a:pt x="292113" y="33786"/>
                </a:lnTo>
                <a:lnTo>
                  <a:pt x="268548" y="44041"/>
                </a:lnTo>
                <a:lnTo>
                  <a:pt x="245536" y="55602"/>
                </a:lnTo>
                <a:lnTo>
                  <a:pt x="223138" y="68453"/>
                </a:lnTo>
                <a:lnTo>
                  <a:pt x="191317" y="89707"/>
                </a:lnTo>
                <a:lnTo>
                  <a:pt x="161793" y="113087"/>
                </a:lnTo>
                <a:lnTo>
                  <a:pt x="134605" y="138430"/>
                </a:lnTo>
                <a:lnTo>
                  <a:pt x="109795" y="165568"/>
                </a:lnTo>
                <a:lnTo>
                  <a:pt x="87401" y="194337"/>
                </a:lnTo>
                <a:lnTo>
                  <a:pt x="67462" y="224573"/>
                </a:lnTo>
                <a:lnTo>
                  <a:pt x="50020" y="256109"/>
                </a:lnTo>
                <a:lnTo>
                  <a:pt x="35113" y="288780"/>
                </a:lnTo>
                <a:lnTo>
                  <a:pt x="22781" y="322422"/>
                </a:lnTo>
                <a:lnTo>
                  <a:pt x="13064" y="356870"/>
                </a:lnTo>
                <a:lnTo>
                  <a:pt x="6001" y="391957"/>
                </a:lnTo>
                <a:lnTo>
                  <a:pt x="1633" y="427519"/>
                </a:lnTo>
                <a:lnTo>
                  <a:pt x="0" y="463391"/>
                </a:lnTo>
                <a:lnTo>
                  <a:pt x="1139" y="499408"/>
                </a:lnTo>
                <a:lnTo>
                  <a:pt x="5093" y="535404"/>
                </a:lnTo>
                <a:lnTo>
                  <a:pt x="11899" y="571214"/>
                </a:lnTo>
                <a:lnTo>
                  <a:pt x="21599" y="606673"/>
                </a:lnTo>
                <a:lnTo>
                  <a:pt x="34231" y="641617"/>
                </a:lnTo>
                <a:lnTo>
                  <a:pt x="49835" y="675879"/>
                </a:lnTo>
                <a:lnTo>
                  <a:pt x="68452" y="709295"/>
                </a:lnTo>
                <a:close/>
              </a:path>
            </a:pathLst>
          </a:custGeom>
          <a:solidFill>
            <a:srgbClr val="7CA4B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87718" y="3810127"/>
            <a:ext cx="466216" cy="709295"/>
          </a:xfrm>
          <a:custGeom>
            <a:avLst/>
            <a:gdLst/>
            <a:ahLst/>
            <a:cxnLst/>
            <a:rect l="l" t="t" r="r" b="b"/>
            <a:pathLst>
              <a:path w="466216" h="709295">
                <a:moveTo>
                  <a:pt x="68452" y="709295"/>
                </a:moveTo>
                <a:lnTo>
                  <a:pt x="49835" y="675879"/>
                </a:lnTo>
                <a:lnTo>
                  <a:pt x="34231" y="641617"/>
                </a:lnTo>
                <a:lnTo>
                  <a:pt x="21599" y="606673"/>
                </a:lnTo>
                <a:lnTo>
                  <a:pt x="11899" y="571214"/>
                </a:lnTo>
                <a:lnTo>
                  <a:pt x="5093" y="535404"/>
                </a:lnTo>
                <a:lnTo>
                  <a:pt x="1139" y="499408"/>
                </a:lnTo>
                <a:lnTo>
                  <a:pt x="0" y="463391"/>
                </a:lnTo>
                <a:lnTo>
                  <a:pt x="1633" y="427519"/>
                </a:lnTo>
                <a:lnTo>
                  <a:pt x="6001" y="391957"/>
                </a:lnTo>
                <a:lnTo>
                  <a:pt x="13064" y="356870"/>
                </a:lnTo>
                <a:lnTo>
                  <a:pt x="22781" y="322422"/>
                </a:lnTo>
                <a:lnTo>
                  <a:pt x="35113" y="288780"/>
                </a:lnTo>
                <a:lnTo>
                  <a:pt x="50020" y="256109"/>
                </a:lnTo>
                <a:lnTo>
                  <a:pt x="67462" y="224573"/>
                </a:lnTo>
                <a:lnTo>
                  <a:pt x="87401" y="194337"/>
                </a:lnTo>
                <a:lnTo>
                  <a:pt x="109795" y="165568"/>
                </a:lnTo>
                <a:lnTo>
                  <a:pt x="134605" y="138430"/>
                </a:lnTo>
                <a:lnTo>
                  <a:pt x="161793" y="113087"/>
                </a:lnTo>
                <a:lnTo>
                  <a:pt x="191317" y="89707"/>
                </a:lnTo>
                <a:lnTo>
                  <a:pt x="223138" y="68453"/>
                </a:lnTo>
                <a:lnTo>
                  <a:pt x="245536" y="55602"/>
                </a:lnTo>
                <a:lnTo>
                  <a:pt x="268548" y="44041"/>
                </a:lnTo>
                <a:lnTo>
                  <a:pt x="292113" y="33786"/>
                </a:lnTo>
                <a:lnTo>
                  <a:pt x="316175" y="24854"/>
                </a:lnTo>
                <a:lnTo>
                  <a:pt x="340675" y="17262"/>
                </a:lnTo>
                <a:lnTo>
                  <a:pt x="365555" y="11027"/>
                </a:lnTo>
                <a:lnTo>
                  <a:pt x="390757" y="6167"/>
                </a:lnTo>
                <a:lnTo>
                  <a:pt x="416222" y="2698"/>
                </a:lnTo>
                <a:lnTo>
                  <a:pt x="441892" y="637"/>
                </a:lnTo>
                <a:lnTo>
                  <a:pt x="466216" y="0"/>
                </a:lnTo>
                <a:lnTo>
                  <a:pt x="466216" y="466217"/>
                </a:lnTo>
                <a:lnTo>
                  <a:pt x="68452" y="709295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782559" y="3835907"/>
            <a:ext cx="337312" cy="345948"/>
          </a:xfrm>
          <a:custGeom>
            <a:avLst/>
            <a:gdLst/>
            <a:ahLst/>
            <a:cxnLst/>
            <a:rect l="l" t="t" r="r" b="b"/>
            <a:pathLst>
              <a:path w="337312" h="345948">
                <a:moveTo>
                  <a:pt x="76962" y="0"/>
                </a:moveTo>
                <a:lnTo>
                  <a:pt x="24892" y="0"/>
                </a:lnTo>
                <a:lnTo>
                  <a:pt x="24892" y="201803"/>
                </a:lnTo>
                <a:lnTo>
                  <a:pt x="0" y="255143"/>
                </a:lnTo>
                <a:lnTo>
                  <a:pt x="24892" y="288290"/>
                </a:lnTo>
                <a:lnTo>
                  <a:pt x="24892" y="345948"/>
                </a:lnTo>
                <a:lnTo>
                  <a:pt x="337312" y="345948"/>
                </a:lnTo>
                <a:lnTo>
                  <a:pt x="337312" y="0"/>
                </a:lnTo>
                <a:lnTo>
                  <a:pt x="76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782559" y="3835907"/>
            <a:ext cx="337312" cy="345948"/>
          </a:xfrm>
          <a:custGeom>
            <a:avLst/>
            <a:gdLst/>
            <a:ahLst/>
            <a:cxnLst/>
            <a:rect l="l" t="t" r="r" b="b"/>
            <a:pathLst>
              <a:path w="337312" h="345948">
                <a:moveTo>
                  <a:pt x="24892" y="0"/>
                </a:moveTo>
                <a:lnTo>
                  <a:pt x="76962" y="0"/>
                </a:lnTo>
                <a:lnTo>
                  <a:pt x="155067" y="0"/>
                </a:lnTo>
                <a:lnTo>
                  <a:pt x="337312" y="0"/>
                </a:lnTo>
                <a:lnTo>
                  <a:pt x="337312" y="201803"/>
                </a:lnTo>
                <a:lnTo>
                  <a:pt x="337312" y="288290"/>
                </a:lnTo>
                <a:lnTo>
                  <a:pt x="337312" y="345948"/>
                </a:lnTo>
                <a:lnTo>
                  <a:pt x="155067" y="345948"/>
                </a:lnTo>
                <a:lnTo>
                  <a:pt x="76962" y="345948"/>
                </a:lnTo>
                <a:lnTo>
                  <a:pt x="24892" y="345948"/>
                </a:lnTo>
                <a:lnTo>
                  <a:pt x="24892" y="288290"/>
                </a:lnTo>
                <a:lnTo>
                  <a:pt x="0" y="255143"/>
                </a:lnTo>
                <a:lnTo>
                  <a:pt x="24892" y="201803"/>
                </a:lnTo>
                <a:lnTo>
                  <a:pt x="24892" y="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069835" y="4623816"/>
            <a:ext cx="355092" cy="344423"/>
          </a:xfrm>
          <a:custGeom>
            <a:avLst/>
            <a:gdLst/>
            <a:ahLst/>
            <a:cxnLst/>
            <a:rect l="l" t="t" r="r" b="b"/>
            <a:pathLst>
              <a:path w="355092" h="344424">
                <a:moveTo>
                  <a:pt x="0" y="0"/>
                </a:moveTo>
                <a:lnTo>
                  <a:pt x="0" y="344423"/>
                </a:lnTo>
                <a:lnTo>
                  <a:pt x="355092" y="344423"/>
                </a:lnTo>
                <a:lnTo>
                  <a:pt x="3550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069835" y="4623816"/>
            <a:ext cx="355092" cy="344423"/>
          </a:xfrm>
          <a:custGeom>
            <a:avLst/>
            <a:gdLst/>
            <a:ahLst/>
            <a:cxnLst/>
            <a:rect l="l" t="t" r="r" b="b"/>
            <a:pathLst>
              <a:path w="355092" h="344424">
                <a:moveTo>
                  <a:pt x="0" y="0"/>
                </a:moveTo>
                <a:lnTo>
                  <a:pt x="207137" y="0"/>
                </a:lnTo>
                <a:lnTo>
                  <a:pt x="295910" y="0"/>
                </a:lnTo>
                <a:lnTo>
                  <a:pt x="355092" y="0"/>
                </a:lnTo>
                <a:lnTo>
                  <a:pt x="355092" y="57403"/>
                </a:lnTo>
                <a:lnTo>
                  <a:pt x="355092" y="116331"/>
                </a:lnTo>
                <a:lnTo>
                  <a:pt x="355092" y="143509"/>
                </a:lnTo>
                <a:lnTo>
                  <a:pt x="355092" y="344423"/>
                </a:lnTo>
                <a:lnTo>
                  <a:pt x="295910" y="344423"/>
                </a:lnTo>
                <a:lnTo>
                  <a:pt x="207137" y="344423"/>
                </a:lnTo>
                <a:lnTo>
                  <a:pt x="0" y="344423"/>
                </a:lnTo>
                <a:lnTo>
                  <a:pt x="0" y="143509"/>
                </a:lnTo>
                <a:lnTo>
                  <a:pt x="0" y="574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458712" y="3649979"/>
            <a:ext cx="488568" cy="498347"/>
          </a:xfrm>
          <a:custGeom>
            <a:avLst/>
            <a:gdLst/>
            <a:ahLst/>
            <a:cxnLst/>
            <a:rect l="l" t="t" r="r" b="b"/>
            <a:pathLst>
              <a:path w="488568" h="498348">
                <a:moveTo>
                  <a:pt x="0" y="0"/>
                </a:moveTo>
                <a:lnTo>
                  <a:pt x="0" y="498348"/>
                </a:lnTo>
                <a:lnTo>
                  <a:pt x="463295" y="498348"/>
                </a:lnTo>
                <a:lnTo>
                  <a:pt x="463295" y="415290"/>
                </a:lnTo>
                <a:lnTo>
                  <a:pt x="488568" y="398018"/>
                </a:lnTo>
                <a:lnTo>
                  <a:pt x="463295" y="290703"/>
                </a:lnTo>
                <a:lnTo>
                  <a:pt x="4632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458712" y="3649979"/>
            <a:ext cx="488568" cy="498347"/>
          </a:xfrm>
          <a:custGeom>
            <a:avLst/>
            <a:gdLst/>
            <a:ahLst/>
            <a:cxnLst/>
            <a:rect l="l" t="t" r="r" b="b"/>
            <a:pathLst>
              <a:path w="488568" h="498348">
                <a:moveTo>
                  <a:pt x="0" y="0"/>
                </a:moveTo>
                <a:lnTo>
                  <a:pt x="270256" y="0"/>
                </a:lnTo>
                <a:lnTo>
                  <a:pt x="386080" y="0"/>
                </a:lnTo>
                <a:lnTo>
                  <a:pt x="463295" y="0"/>
                </a:lnTo>
                <a:lnTo>
                  <a:pt x="463295" y="290703"/>
                </a:lnTo>
                <a:lnTo>
                  <a:pt x="488568" y="398018"/>
                </a:lnTo>
                <a:lnTo>
                  <a:pt x="463295" y="415290"/>
                </a:lnTo>
                <a:lnTo>
                  <a:pt x="463295" y="498348"/>
                </a:lnTo>
                <a:lnTo>
                  <a:pt x="386080" y="498348"/>
                </a:lnTo>
                <a:lnTo>
                  <a:pt x="270256" y="498348"/>
                </a:lnTo>
                <a:lnTo>
                  <a:pt x="0" y="498348"/>
                </a:lnTo>
                <a:lnTo>
                  <a:pt x="0" y="415290"/>
                </a:lnTo>
                <a:lnTo>
                  <a:pt x="0" y="2907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115568" y="3628644"/>
            <a:ext cx="2005583" cy="1133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636520" y="6068568"/>
            <a:ext cx="219456" cy="2164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604004" y="6031992"/>
            <a:ext cx="219455" cy="2164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915656" y="5817108"/>
            <a:ext cx="219455" cy="214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33957" y="303146"/>
            <a:ext cx="2645954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34" dirty="0">
                <a:solidFill>
                  <a:srgbClr val="56555A"/>
                </a:solidFill>
                <a:latin typeface="+mj-lt"/>
                <a:cs typeface="Times New Roman"/>
              </a:rPr>
              <a:t>Graphs and tables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79255" y="303146"/>
            <a:ext cx="2104284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60" dirty="0">
                <a:solidFill>
                  <a:srgbClr val="56555A"/>
                </a:solidFill>
                <a:latin typeface="+mj-lt"/>
                <a:cs typeface="Times New Roman"/>
              </a:rPr>
              <a:t>that represent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80595" y="303146"/>
            <a:ext cx="3076763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42" dirty="0">
                <a:solidFill>
                  <a:srgbClr val="56555A"/>
                </a:solidFill>
                <a:latin typeface="+mj-lt"/>
                <a:cs typeface="Times New Roman"/>
              </a:rPr>
              <a:t>categorical variables.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953833" y="303146"/>
            <a:ext cx="2154933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20" dirty="0">
                <a:solidFill>
                  <a:srgbClr val="56555A"/>
                </a:solidFill>
                <a:latin typeface="+mj-lt"/>
                <a:cs typeface="Times New Roman"/>
              </a:rPr>
              <a:t>Excel formulas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33983" y="1891562"/>
            <a:ext cx="2087168" cy="585336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386323" marR="404583" algn="ctr">
              <a:lnSpc>
                <a:spcPts val="2160"/>
              </a:lnSpc>
            </a:pPr>
            <a:r>
              <a:rPr sz="2000" b="1" spc="27" dirty="0">
                <a:solidFill>
                  <a:srgbClr val="FFFFFF"/>
                </a:solidFill>
                <a:latin typeface="+mj-lt"/>
                <a:cs typeface="Times New Roman"/>
              </a:rPr>
              <a:t>Frequency</a:t>
            </a:r>
            <a:endParaRPr sz="2000" b="1" dirty="0">
              <a:latin typeface="+mj-lt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2000" b="1" spc="33" dirty="0">
                <a:solidFill>
                  <a:srgbClr val="FFFFFF"/>
                </a:solidFill>
                <a:latin typeface="+mj-lt"/>
                <a:cs typeface="Times New Roman"/>
              </a:rPr>
              <a:t>distribution tables</a:t>
            </a:r>
            <a:endParaRPr sz="2000" b="1" dirty="0">
              <a:latin typeface="+mj-lt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991102" y="2044590"/>
            <a:ext cx="1134100" cy="279908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12700">
              <a:lnSpc>
                <a:spcPts val="2160"/>
              </a:lnSpc>
            </a:pPr>
            <a:r>
              <a:rPr sz="2000" b="1" spc="23" dirty="0">
                <a:solidFill>
                  <a:srgbClr val="FFFFFF"/>
                </a:solidFill>
                <a:latin typeface="+mj-lt"/>
                <a:cs typeface="Times New Roman"/>
              </a:rPr>
              <a:t>Bar charts</a:t>
            </a:r>
            <a:endParaRPr sz="2000" b="1">
              <a:latin typeface="+mj-lt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82181" y="2044590"/>
            <a:ext cx="1106613" cy="279908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12700">
              <a:lnSpc>
                <a:spcPts val="2160"/>
              </a:lnSpc>
            </a:pPr>
            <a:r>
              <a:rPr sz="2000" b="1" spc="34" dirty="0">
                <a:solidFill>
                  <a:srgbClr val="FFFFFF"/>
                </a:solidFill>
                <a:latin typeface="+mj-lt"/>
                <a:cs typeface="Times New Roman"/>
              </a:rPr>
              <a:t>Pie charts</a:t>
            </a:r>
            <a:endParaRPr sz="2000" b="1">
              <a:latin typeface="+mj-lt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140698" y="2044590"/>
            <a:ext cx="1810837" cy="279908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12700">
              <a:lnSpc>
                <a:spcPts val="2160"/>
              </a:lnSpc>
            </a:pPr>
            <a:r>
              <a:rPr sz="2000" b="1" spc="50" dirty="0">
                <a:solidFill>
                  <a:srgbClr val="FFFFFF"/>
                </a:solidFill>
                <a:latin typeface="+mj-lt"/>
                <a:cs typeface="Times New Roman"/>
              </a:rPr>
              <a:t>Pareto diagrams</a:t>
            </a:r>
            <a:endParaRPr sz="2000" b="1">
              <a:latin typeface="+mj-lt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001506" y="3489696"/>
            <a:ext cx="373885" cy="151891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b="1" spc="-1" dirty="0">
                <a:solidFill>
                  <a:srgbClr val="001F5F"/>
                </a:solidFill>
                <a:latin typeface="+mj-lt"/>
                <a:cs typeface="Arial"/>
              </a:rPr>
              <a:t>Sales</a:t>
            </a:r>
            <a:endParaRPr sz="1000">
              <a:latin typeface="+mj-lt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71494" y="3498840"/>
            <a:ext cx="373885" cy="375131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b="1" spc="-1" dirty="0">
                <a:solidFill>
                  <a:srgbClr val="001F5F"/>
                </a:solidFill>
                <a:latin typeface="+mj-lt"/>
                <a:cs typeface="Arial"/>
              </a:rPr>
              <a:t>Sales</a:t>
            </a:r>
            <a:endParaRPr sz="1000">
              <a:latin typeface="+mj-lt"/>
              <a:cs typeface="Arial"/>
            </a:endParaRPr>
          </a:p>
          <a:p>
            <a:pPr marL="58927" marR="18973">
              <a:lnSpc>
                <a:spcPct val="95825"/>
              </a:lnSpc>
              <a:spcBef>
                <a:spcPts val="663"/>
              </a:spcBef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150</a:t>
            </a:r>
            <a:endParaRPr sz="900">
              <a:latin typeface="+mj-lt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88684" y="3690216"/>
            <a:ext cx="415033" cy="442975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algn="ctr">
              <a:lnSpc>
                <a:spcPts val="1019"/>
              </a:lnSpc>
            </a:pPr>
            <a:r>
              <a:rPr sz="900" spc="-3" dirty="0">
                <a:solidFill>
                  <a:srgbClr val="919094"/>
                </a:solidFill>
                <a:latin typeface="+mj-lt"/>
                <a:cs typeface="Arial"/>
              </a:rPr>
              <a:t>Merced</a:t>
            </a:r>
            <a:endParaRPr sz="900">
              <a:latin typeface="+mj-lt"/>
              <a:cs typeface="Arial"/>
            </a:endParaRPr>
          </a:p>
          <a:p>
            <a:pPr marL="127063" marR="137838" algn="ctr">
              <a:lnSpc>
                <a:spcPct val="95825"/>
              </a:lnSpc>
              <a:spcBef>
                <a:spcPts val="113"/>
              </a:spcBef>
            </a:pPr>
            <a:r>
              <a:rPr sz="900" spc="-57" dirty="0">
                <a:solidFill>
                  <a:srgbClr val="919094"/>
                </a:solidFill>
                <a:latin typeface="+mj-lt"/>
                <a:cs typeface="Arial"/>
              </a:rPr>
              <a:t>es</a:t>
            </a:r>
            <a:endParaRPr sz="900">
              <a:latin typeface="+mj-lt"/>
              <a:cs typeface="Arial"/>
            </a:endParaRPr>
          </a:p>
          <a:p>
            <a:pPr marL="73723" marR="83939" algn="ctr">
              <a:lnSpc>
                <a:spcPct val="95825"/>
              </a:lnSpc>
              <a:spcBef>
                <a:spcPts val="150"/>
              </a:spcBef>
            </a:pPr>
            <a:r>
              <a:rPr sz="900" spc="-41" dirty="0">
                <a:solidFill>
                  <a:srgbClr val="919094"/>
                </a:solidFill>
                <a:latin typeface="+mj-lt"/>
                <a:cs typeface="Arial"/>
              </a:rPr>
              <a:t>34%</a:t>
            </a:r>
            <a:endParaRPr sz="900">
              <a:latin typeface="+mj-lt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991981" y="3727541"/>
            <a:ext cx="23251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150</a:t>
            </a:r>
            <a:endParaRPr sz="900">
              <a:latin typeface="+mj-lt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9211" y="3727541"/>
            <a:ext cx="334467" cy="1230248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dirty="0">
                <a:solidFill>
                  <a:srgbClr val="585858"/>
                </a:solidFill>
                <a:latin typeface="+mj-lt"/>
                <a:cs typeface="Arial"/>
              </a:rPr>
              <a:t>100%</a:t>
            </a:r>
            <a:endParaRPr sz="900">
              <a:latin typeface="+mj-lt"/>
              <a:cs typeface="Arial"/>
            </a:endParaRPr>
          </a:p>
          <a:p>
            <a:pPr marL="12700" marR="17145">
              <a:lnSpc>
                <a:spcPct val="95825"/>
              </a:lnSpc>
              <a:spcBef>
                <a:spcPts val="630"/>
              </a:spcBef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80%</a:t>
            </a:r>
            <a:endParaRPr sz="900">
              <a:latin typeface="+mj-lt"/>
              <a:cs typeface="Arial"/>
            </a:endParaRPr>
          </a:p>
          <a:p>
            <a:pPr marL="12700" marR="17145">
              <a:lnSpc>
                <a:spcPct val="95825"/>
              </a:lnSpc>
              <a:spcBef>
                <a:spcPts val="683"/>
              </a:spcBef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60%</a:t>
            </a:r>
            <a:endParaRPr sz="900">
              <a:latin typeface="+mj-lt"/>
              <a:cs typeface="Arial"/>
            </a:endParaRPr>
          </a:p>
          <a:p>
            <a:pPr marL="12700" marR="17145">
              <a:lnSpc>
                <a:spcPct val="95825"/>
              </a:lnSpc>
              <a:spcBef>
                <a:spcPts val="684"/>
              </a:spcBef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40%</a:t>
            </a:r>
            <a:endParaRPr sz="900">
              <a:latin typeface="+mj-lt"/>
              <a:cs typeface="Arial"/>
            </a:endParaRPr>
          </a:p>
          <a:p>
            <a:pPr marL="12700" marR="17145">
              <a:lnSpc>
                <a:spcPct val="95825"/>
              </a:lnSpc>
              <a:spcBef>
                <a:spcPts val="681"/>
              </a:spcBef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20%</a:t>
            </a:r>
            <a:endParaRPr sz="900">
              <a:latin typeface="+mj-lt"/>
              <a:cs typeface="Arial"/>
            </a:endParaRPr>
          </a:p>
          <a:p>
            <a:pPr marL="12700" marR="17145">
              <a:lnSpc>
                <a:spcPct val="95825"/>
              </a:lnSpc>
              <a:spcBef>
                <a:spcPts val="683"/>
              </a:spcBef>
            </a:pP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0%</a:t>
            </a:r>
            <a:endParaRPr sz="900">
              <a:latin typeface="+mj-lt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834630" y="3876144"/>
            <a:ext cx="274694" cy="2921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3" dirty="0">
                <a:solidFill>
                  <a:srgbClr val="919094"/>
                </a:solidFill>
                <a:latin typeface="+mj-lt"/>
                <a:cs typeface="Arial"/>
              </a:rPr>
              <a:t>Audi</a:t>
            </a:r>
            <a:endParaRPr sz="900">
              <a:latin typeface="+mj-lt"/>
              <a:cs typeface="Arial"/>
            </a:endParaRPr>
          </a:p>
          <a:p>
            <a:pPr marL="21844" marR="17145">
              <a:lnSpc>
                <a:spcPct val="95825"/>
              </a:lnSpc>
              <a:spcBef>
                <a:spcPts val="113"/>
              </a:spcBef>
            </a:pPr>
            <a:r>
              <a:rPr sz="900" spc="-4" dirty="0">
                <a:solidFill>
                  <a:srgbClr val="919094"/>
                </a:solidFill>
                <a:latin typeface="+mj-lt"/>
                <a:cs typeface="Arial"/>
              </a:rPr>
              <a:t>37%</a:t>
            </a:r>
            <a:endParaRPr sz="900">
              <a:latin typeface="+mj-lt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17722" y="4030182"/>
            <a:ext cx="23251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100</a:t>
            </a:r>
            <a:endParaRPr sz="900">
              <a:latin typeface="+mj-lt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991981" y="4090888"/>
            <a:ext cx="23251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100</a:t>
            </a:r>
            <a:endParaRPr sz="900">
              <a:latin typeface="+mj-lt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81476" y="4325838"/>
            <a:ext cx="17056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50</a:t>
            </a:r>
            <a:endParaRPr sz="900">
              <a:latin typeface="+mj-lt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055354" y="4454489"/>
            <a:ext cx="17056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50</a:t>
            </a:r>
            <a:endParaRPr sz="900">
              <a:latin typeface="+mj-lt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44849" y="4621875"/>
            <a:ext cx="106095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dirty="0">
                <a:solidFill>
                  <a:srgbClr val="585858"/>
                </a:solidFill>
                <a:latin typeface="+mj-lt"/>
                <a:cs typeface="Arial"/>
              </a:rPr>
              <a:t>0</a:t>
            </a:r>
            <a:endParaRPr sz="900">
              <a:latin typeface="+mj-lt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73779" y="4758019"/>
            <a:ext cx="859510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A</a:t>
            </a: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u</a:t>
            </a:r>
            <a:r>
              <a:rPr sz="900" spc="-9" dirty="0">
                <a:solidFill>
                  <a:srgbClr val="585858"/>
                </a:solidFill>
                <a:latin typeface="+mj-lt"/>
                <a:cs typeface="Arial"/>
              </a:rPr>
              <a:t>d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i        </a:t>
            </a:r>
            <a:r>
              <a:rPr sz="900" spc="189" dirty="0">
                <a:solidFill>
                  <a:srgbClr val="585858"/>
                </a:solidFill>
                <a:latin typeface="+mj-lt"/>
                <a:cs typeface="Arial"/>
              </a:rPr>
              <a:t> 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B</a:t>
            </a: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M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W</a:t>
            </a:r>
            <a:endParaRPr sz="900">
              <a:latin typeface="+mj-lt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61585" y="4758019"/>
            <a:ext cx="544322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Mercedes</a:t>
            </a:r>
            <a:endParaRPr sz="900">
              <a:latin typeface="+mj-lt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119108" y="4818090"/>
            <a:ext cx="106095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dirty="0">
                <a:solidFill>
                  <a:srgbClr val="585858"/>
                </a:solidFill>
                <a:latin typeface="+mj-lt"/>
                <a:cs typeface="Arial"/>
              </a:rPr>
              <a:t>0</a:t>
            </a:r>
            <a:endParaRPr sz="900">
              <a:latin typeface="+mj-lt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29750" y="4954361"/>
            <a:ext cx="270573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Audi</a:t>
            </a:r>
            <a:endParaRPr sz="900">
              <a:latin typeface="+mj-lt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19894" y="4954361"/>
            <a:ext cx="96050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4" dirty="0">
                <a:solidFill>
                  <a:srgbClr val="585858"/>
                </a:solidFill>
                <a:latin typeface="+mj-lt"/>
                <a:cs typeface="Arial"/>
              </a:rPr>
              <a:t>M</a:t>
            </a: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e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r</a:t>
            </a: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c</a:t>
            </a:r>
            <a:r>
              <a:rPr sz="900" spc="-9" dirty="0">
                <a:solidFill>
                  <a:srgbClr val="585858"/>
                </a:solidFill>
                <a:latin typeface="+mj-lt"/>
                <a:cs typeface="Arial"/>
              </a:rPr>
              <a:t>e</a:t>
            </a: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de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s   </a:t>
            </a:r>
            <a:r>
              <a:rPr sz="900" spc="75" dirty="0">
                <a:solidFill>
                  <a:srgbClr val="585858"/>
                </a:solidFill>
                <a:latin typeface="+mj-lt"/>
                <a:cs typeface="Arial"/>
              </a:rPr>
              <a:t> 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B</a:t>
            </a: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M</a:t>
            </a: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W</a:t>
            </a:r>
            <a:endParaRPr sz="900">
              <a:latin typeface="+mj-lt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89401" y="5178161"/>
            <a:ext cx="301397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dirty="0">
                <a:solidFill>
                  <a:srgbClr val="56555A"/>
                </a:solidFill>
                <a:latin typeface="+mj-lt"/>
                <a:cs typeface="Times New Roman"/>
              </a:rPr>
              <a:t>Bar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13073" y="5178161"/>
            <a:ext cx="514877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8" dirty="0">
                <a:solidFill>
                  <a:srgbClr val="56555A"/>
                </a:solidFill>
                <a:latin typeface="+mj-lt"/>
                <a:cs typeface="Times New Roman"/>
              </a:rPr>
              <a:t>charts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50105" y="5178161"/>
            <a:ext cx="291377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are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66157" y="5178161"/>
            <a:ext cx="356718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3" dirty="0">
                <a:solidFill>
                  <a:srgbClr val="56555A"/>
                </a:solidFill>
                <a:latin typeface="+mj-lt"/>
                <a:cs typeface="Times New Roman"/>
              </a:rPr>
              <a:t>also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45074" y="5178161"/>
            <a:ext cx="495757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21" dirty="0">
                <a:solidFill>
                  <a:srgbClr val="56555A"/>
                </a:solidFill>
                <a:latin typeface="+mj-lt"/>
                <a:cs typeface="Times New Roman"/>
              </a:rPr>
              <a:t>called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78067" y="5178161"/>
            <a:ext cx="847011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7" dirty="0">
                <a:solidFill>
                  <a:srgbClr val="56555A"/>
                </a:solidFill>
                <a:latin typeface="+mj-lt"/>
                <a:cs typeface="Times New Roman"/>
              </a:rPr>
              <a:t>Pie  charts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74179" y="5178161"/>
            <a:ext cx="964163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are  created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86369" y="5178161"/>
            <a:ext cx="540423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8" dirty="0">
                <a:solidFill>
                  <a:srgbClr val="56555A"/>
                </a:solidFill>
                <a:latin typeface="+mj-lt"/>
                <a:cs typeface="Times New Roman"/>
              </a:rPr>
              <a:t>in  the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57894" y="5178161"/>
            <a:ext cx="844094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12" dirty="0">
                <a:solidFill>
                  <a:srgbClr val="56555A"/>
                </a:solidFill>
                <a:latin typeface="+mj-lt"/>
                <a:cs typeface="Times New Roman"/>
              </a:rPr>
              <a:t>Next slide.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0552" y="5227952"/>
            <a:ext cx="2440013" cy="1057649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12700" marR="4034" algn="just">
              <a:lnSpc>
                <a:spcPts val="1545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In </a:t>
            </a:r>
            <a:r>
              <a:rPr sz="1400" spc="13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x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ce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,</a:t>
            </a:r>
            <a:r>
              <a:rPr sz="1400" spc="29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w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25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can  </a:t>
            </a:r>
            <a:r>
              <a:rPr sz="1400" spc="1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er  </a:t>
            </a:r>
            <a:r>
              <a:rPr sz="1400" spc="10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48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21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104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endParaRPr sz="1400" dirty="0">
              <a:latin typeface="+mj-lt"/>
              <a:cs typeface="Times New Roman"/>
            </a:endParaRPr>
          </a:p>
          <a:p>
            <a:pPr marL="12700" algn="just">
              <a:lnSpc>
                <a:spcPct val="100041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code </a:t>
            </a:r>
            <a:r>
              <a:rPr sz="1400" spc="6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-6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-1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92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109" dirty="0">
                <a:solidFill>
                  <a:srgbClr val="56555A"/>
                </a:solidFill>
                <a:latin typeface="+mj-lt"/>
                <a:cs typeface="Times New Roman"/>
              </a:rPr>
              <a:t>q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108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nc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es</a:t>
            </a:r>
            <a:r>
              <a:rPr sz="1400" spc="15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or</a:t>
            </a:r>
            <a:r>
              <a:rPr sz="1400" spc="21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co</a:t>
            </a:r>
            <a:r>
              <a:rPr sz="1400" spc="67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nt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em  </a:t>
            </a:r>
            <a:r>
              <a:rPr sz="1400" spc="1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with </a:t>
            </a:r>
            <a:r>
              <a:rPr sz="1400" spc="5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a </a:t>
            </a:r>
            <a:r>
              <a:rPr sz="1400" spc="12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co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un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   </a:t>
            </a:r>
            <a:r>
              <a:rPr sz="1400" spc="-5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6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26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-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-7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65" dirty="0">
                <a:solidFill>
                  <a:srgbClr val="56555A"/>
                </a:solidFill>
                <a:latin typeface="+mj-lt"/>
                <a:cs typeface="Times New Roman"/>
              </a:rPr>
              <a:t>will</a:t>
            </a:r>
            <a:r>
              <a:rPr sz="1400" spc="2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co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32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21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la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er</a:t>
            </a:r>
            <a:r>
              <a:rPr sz="1400" spc="19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 dirty="0">
              <a:latin typeface="+mj-lt"/>
              <a:cs typeface="Times New Roman"/>
            </a:endParaRPr>
          </a:p>
          <a:p>
            <a:pPr marL="12700" marR="731230" algn="just">
              <a:lnSpc>
                <a:spcPct val="95825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Total formula: 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=SUM()</a:t>
            </a:r>
            <a:endParaRPr sz="1400" b="1" dirty="0">
              <a:latin typeface="+mj-lt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9401" y="5391521"/>
            <a:ext cx="742713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clustered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58081" y="5391521"/>
            <a:ext cx="1263874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col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   </a:t>
            </a:r>
            <a:r>
              <a:rPr sz="1400" spc="26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1" dirty="0">
                <a:solidFill>
                  <a:srgbClr val="56555A"/>
                </a:solidFill>
                <a:latin typeface="+mj-lt"/>
                <a:cs typeface="Times New Roman"/>
              </a:rPr>
              <a:t>ch</a:t>
            </a:r>
            <a:r>
              <a:rPr sz="1400" spc="53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48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40" dirty="0">
                <a:solidFill>
                  <a:srgbClr val="56555A"/>
                </a:solidFill>
                <a:latin typeface="+mj-lt"/>
                <a:cs typeface="Times New Roman"/>
              </a:rPr>
              <a:t>ts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48350" y="5391521"/>
            <a:ext cx="189508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in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78067" y="5391521"/>
            <a:ext cx="2443979" cy="63042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17967">
              <a:lnSpc>
                <a:spcPts val="1540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following way:</a:t>
            </a:r>
            <a:endParaRPr sz="1400" dirty="0">
              <a:latin typeface="+mj-lt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26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y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r  </a:t>
            </a:r>
            <a:r>
              <a:rPr sz="1400" spc="6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ta,  </a:t>
            </a:r>
            <a:r>
              <a:rPr sz="1400" spc="21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-131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b="1" spc="5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b="1" spc="16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b="1" spc="83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b="1" spc="23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b="1" spc="5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  </a:t>
            </a:r>
            <a:r>
              <a:rPr sz="1400" b="1" spc="-6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73" dirty="0">
                <a:solidFill>
                  <a:srgbClr val="56555A"/>
                </a:solidFill>
                <a:latin typeface="+mj-lt"/>
                <a:cs typeface="Times New Roman"/>
              </a:rPr>
              <a:t>-</a:t>
            </a:r>
            <a:r>
              <a:rPr sz="1400" b="1" spc="140" dirty="0">
                <a:solidFill>
                  <a:srgbClr val="56555A"/>
                </a:solidFill>
                <a:latin typeface="+mj-lt"/>
                <a:cs typeface="Times New Roman"/>
              </a:rPr>
              <a:t>&gt;</a:t>
            </a:r>
            <a:r>
              <a:rPr sz="1400" b="1" spc="6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-4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b="1" spc="-9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b="1" spc="25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b="1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b="1" spc="14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4" dirty="0">
                <a:solidFill>
                  <a:srgbClr val="56555A"/>
                </a:solidFill>
                <a:latin typeface="+mj-lt"/>
                <a:cs typeface="Times New Roman"/>
              </a:rPr>
              <a:t>-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&gt;</a:t>
            </a:r>
            <a:r>
              <a:rPr sz="1400" b="1" spc="22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-12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b="1" spc="-67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b="1" spc="98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b="1" spc="-1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51" dirty="0">
                <a:solidFill>
                  <a:srgbClr val="56555A"/>
                </a:solidFill>
                <a:latin typeface="+mj-lt"/>
                <a:cs typeface="Times New Roman"/>
              </a:rPr>
              <a:t>ch</a:t>
            </a:r>
            <a:r>
              <a:rPr sz="1400" b="1" spc="43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b="1" spc="33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b="1" spc="5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endParaRPr sz="1400" b="1" dirty="0">
              <a:latin typeface="+mj-lt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89401" y="5604881"/>
            <a:ext cx="2451382" cy="63042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16" dirty="0">
                <a:solidFill>
                  <a:srgbClr val="56555A"/>
                </a:solidFill>
                <a:latin typeface="+mj-lt"/>
                <a:cs typeface="Times New Roman"/>
              </a:rPr>
              <a:t>Excel. Choose  your data,  </a:t>
            </a:r>
            <a:r>
              <a:rPr sz="1400" b="1" spc="16" dirty="0">
                <a:solidFill>
                  <a:srgbClr val="56555A"/>
                </a:solidFill>
                <a:latin typeface="+mj-lt"/>
                <a:cs typeface="Times New Roman"/>
              </a:rPr>
              <a:t>Insert</a:t>
            </a:r>
            <a:endParaRPr sz="1400" b="1" dirty="0">
              <a:latin typeface="+mj-lt"/>
              <a:cs typeface="Times New Roman"/>
            </a:endParaRPr>
          </a:p>
          <a:p>
            <a:pPr marL="12700" marR="6880">
              <a:lnSpc>
                <a:spcPct val="100041"/>
              </a:lnSpc>
            </a:pPr>
            <a:r>
              <a:rPr sz="1400" b="1" spc="-9" dirty="0">
                <a:solidFill>
                  <a:srgbClr val="56555A"/>
                </a:solidFill>
                <a:latin typeface="+mj-lt"/>
                <a:cs typeface="Times New Roman"/>
              </a:rPr>
              <a:t>-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&gt; </a:t>
            </a:r>
            <a:r>
              <a:rPr sz="1400" b="1" spc="7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-19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b="1" spc="-29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b="1" spc="-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b="1" spc="14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ts </a:t>
            </a:r>
            <a:r>
              <a:rPr sz="1400" b="1" spc="2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lang="en-US" sz="1400" b="1" spc="23" dirty="0">
                <a:solidFill>
                  <a:srgbClr val="56555A"/>
                </a:solidFill>
                <a:latin typeface="+mj-lt"/>
                <a:cs typeface="Times New Roman"/>
              </a:rPr>
              <a:t>-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&gt; </a:t>
            </a:r>
            <a:r>
              <a:rPr sz="1400" b="1" spc="8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-19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b="1" spc="-1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b="1" spc="-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b="1" spc="-25" dirty="0">
                <a:solidFill>
                  <a:srgbClr val="56555A"/>
                </a:solidFill>
                <a:latin typeface="+mj-lt"/>
                <a:cs typeface="Times New Roman"/>
              </a:rPr>
              <a:t>te</a:t>
            </a:r>
            <a:r>
              <a:rPr sz="1400" b="1" spc="-2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b="1" spc="-1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d </a:t>
            </a:r>
            <a:r>
              <a:rPr sz="1400" b="1" spc="15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1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b="1" spc="83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b="1" spc="-3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b="1" spc="-37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b="1" spc="71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b="1" spc="69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b="1" spc="3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or</a:t>
            </a:r>
            <a:r>
              <a:rPr sz="1400" b="1" spc="9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-4" dirty="0">
                <a:solidFill>
                  <a:srgbClr val="56555A"/>
                </a:solidFill>
                <a:latin typeface="+mj-lt"/>
                <a:cs typeface="Times New Roman"/>
              </a:rPr>
              <a:t>B</a:t>
            </a:r>
            <a:r>
              <a:rPr sz="1400" b="1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b="1" spc="-7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51" dirty="0">
                <a:solidFill>
                  <a:srgbClr val="56555A"/>
                </a:solidFill>
                <a:latin typeface="+mj-lt"/>
                <a:cs typeface="Times New Roman"/>
              </a:rPr>
              <a:t>ch</a:t>
            </a:r>
            <a:r>
              <a:rPr sz="1400" b="1" spc="38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b="1" spc="33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b="1" spc="42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b="1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 b="1" dirty="0">
              <a:latin typeface="+mj-lt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 rot="16200000">
            <a:off x="3228224" y="4180535"/>
            <a:ext cx="625125" cy="129539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b="1" dirty="0">
                <a:solidFill>
                  <a:srgbClr val="001F5F"/>
                </a:solidFill>
                <a:latin typeface="+mj-lt"/>
                <a:cs typeface="Arial"/>
              </a:rPr>
              <a:t>Fr</a:t>
            </a:r>
            <a:r>
              <a:rPr sz="900" b="1" spc="4" dirty="0">
                <a:solidFill>
                  <a:srgbClr val="001F5F"/>
                </a:solidFill>
                <a:latin typeface="+mj-lt"/>
                <a:cs typeface="Arial"/>
              </a:rPr>
              <a:t>e</a:t>
            </a:r>
            <a:r>
              <a:rPr sz="900" b="1" spc="0" dirty="0">
                <a:solidFill>
                  <a:srgbClr val="001F5F"/>
                </a:solidFill>
                <a:latin typeface="+mj-lt"/>
                <a:cs typeface="Arial"/>
              </a:rPr>
              <a:t>q</a:t>
            </a:r>
            <a:r>
              <a:rPr sz="900" b="1" spc="4" dirty="0">
                <a:solidFill>
                  <a:srgbClr val="001F5F"/>
                </a:solidFill>
                <a:latin typeface="+mj-lt"/>
                <a:cs typeface="Arial"/>
              </a:rPr>
              <a:t>ue</a:t>
            </a:r>
            <a:r>
              <a:rPr sz="900" b="1" spc="0" dirty="0">
                <a:solidFill>
                  <a:srgbClr val="001F5F"/>
                </a:solidFill>
                <a:latin typeface="+mj-lt"/>
                <a:cs typeface="Arial"/>
              </a:rPr>
              <a:t>n</a:t>
            </a:r>
            <a:r>
              <a:rPr sz="900" b="1" spc="4" dirty="0">
                <a:solidFill>
                  <a:srgbClr val="001F5F"/>
                </a:solidFill>
                <a:latin typeface="+mj-lt"/>
                <a:cs typeface="Arial"/>
              </a:rPr>
              <a:t>c</a:t>
            </a:r>
            <a:r>
              <a:rPr sz="900" b="1" spc="0" dirty="0">
                <a:solidFill>
                  <a:srgbClr val="001F5F"/>
                </a:solidFill>
                <a:latin typeface="+mj-lt"/>
                <a:cs typeface="Arial"/>
              </a:rPr>
              <a:t>y</a:t>
            </a:r>
            <a:endParaRPr sz="900">
              <a:latin typeface="+mj-lt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16200000">
            <a:off x="8602483" y="4274388"/>
            <a:ext cx="625125" cy="129539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b="1" dirty="0">
                <a:solidFill>
                  <a:srgbClr val="585858"/>
                </a:solidFill>
                <a:latin typeface="+mj-lt"/>
                <a:cs typeface="Arial"/>
              </a:rPr>
              <a:t>Fr</a:t>
            </a:r>
            <a:r>
              <a:rPr sz="900" b="1" spc="4" dirty="0">
                <a:solidFill>
                  <a:srgbClr val="585858"/>
                </a:solidFill>
                <a:latin typeface="+mj-lt"/>
                <a:cs typeface="Arial"/>
              </a:rPr>
              <a:t>e</a:t>
            </a:r>
            <a:r>
              <a:rPr sz="900" b="1" spc="0" dirty="0">
                <a:solidFill>
                  <a:srgbClr val="585858"/>
                </a:solidFill>
                <a:latin typeface="+mj-lt"/>
                <a:cs typeface="Arial"/>
              </a:rPr>
              <a:t>q</a:t>
            </a:r>
            <a:r>
              <a:rPr sz="900" b="1" spc="4" dirty="0">
                <a:solidFill>
                  <a:srgbClr val="585858"/>
                </a:solidFill>
                <a:latin typeface="+mj-lt"/>
                <a:cs typeface="Arial"/>
              </a:rPr>
              <a:t>ue</a:t>
            </a:r>
            <a:r>
              <a:rPr sz="900" b="1" spc="0" dirty="0">
                <a:solidFill>
                  <a:srgbClr val="585858"/>
                </a:solidFill>
                <a:latin typeface="+mj-lt"/>
                <a:cs typeface="Arial"/>
              </a:rPr>
              <a:t>n</a:t>
            </a:r>
            <a:r>
              <a:rPr sz="900" b="1" spc="4" dirty="0">
                <a:solidFill>
                  <a:srgbClr val="585858"/>
                </a:solidFill>
                <a:latin typeface="+mj-lt"/>
                <a:cs typeface="Arial"/>
              </a:rPr>
              <a:t>c</a:t>
            </a:r>
            <a:r>
              <a:rPr sz="900" b="1" spc="0" dirty="0">
                <a:solidFill>
                  <a:srgbClr val="585858"/>
                </a:solidFill>
                <a:latin typeface="+mj-lt"/>
                <a:cs typeface="Arial"/>
              </a:rPr>
              <a:t>y</a:t>
            </a:r>
            <a:endParaRPr sz="900">
              <a:latin typeface="+mj-lt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69835" y="4623815"/>
            <a:ext cx="355092" cy="344424"/>
          </a:xfrm>
          <a:prstGeom prst="rect">
            <a:avLst/>
          </a:prstGeom>
        </p:spPr>
        <p:txBody>
          <a:bodyPr wrap="square" lIns="0" tIns="37465" rIns="0" bIns="0" rtlCol="0">
            <a:noAutofit/>
          </a:bodyPr>
          <a:lstStyle/>
          <a:p>
            <a:pPr marL="40894">
              <a:lnSpc>
                <a:spcPct val="95825"/>
              </a:lnSpc>
            </a:pPr>
            <a:r>
              <a:rPr sz="900" spc="-1" dirty="0">
                <a:solidFill>
                  <a:srgbClr val="919094"/>
                </a:solidFill>
                <a:latin typeface="+mj-lt"/>
                <a:cs typeface="Arial"/>
              </a:rPr>
              <a:t>BMW</a:t>
            </a:r>
            <a:endParaRPr sz="900">
              <a:latin typeface="+mj-lt"/>
              <a:cs typeface="Arial"/>
            </a:endParaRPr>
          </a:p>
          <a:p>
            <a:pPr marL="71374">
              <a:lnSpc>
                <a:spcPct val="95825"/>
              </a:lnSpc>
              <a:spcBef>
                <a:spcPts val="165"/>
              </a:spcBef>
            </a:pPr>
            <a:r>
              <a:rPr sz="900" spc="-4" dirty="0">
                <a:solidFill>
                  <a:srgbClr val="919094"/>
                </a:solidFill>
                <a:latin typeface="+mj-lt"/>
                <a:cs typeface="Arial"/>
              </a:rPr>
              <a:t>29%</a:t>
            </a:r>
            <a:endParaRPr sz="900">
              <a:latin typeface="+mj-lt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91828" y="3983736"/>
            <a:ext cx="181355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73184" y="3983736"/>
            <a:ext cx="209423" cy="902208"/>
          </a:xfrm>
          <a:prstGeom prst="rect">
            <a:avLst/>
          </a:prstGeom>
        </p:spPr>
        <p:txBody>
          <a:bodyPr wrap="square" lIns="0" tIns="3023" rIns="0" bIns="0" rtlCol="0">
            <a:noAutofit/>
          </a:bodyPr>
          <a:lstStyle/>
          <a:p>
            <a:pPr marR="44831">
              <a:lnSpc>
                <a:spcPts val="600"/>
              </a:lnSpc>
            </a:pPr>
            <a:endParaRPr sz="600">
              <a:latin typeface="+mj-lt"/>
            </a:endParaRPr>
          </a:p>
          <a:p>
            <a:pPr>
              <a:lnSpc>
                <a:spcPct val="95825"/>
              </a:lnSpc>
              <a:spcBef>
                <a:spcPts val="5000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124</a:t>
            </a:r>
            <a:endParaRPr sz="900">
              <a:latin typeface="+mj-lt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37776" y="3983736"/>
            <a:ext cx="1234440" cy="80771"/>
          </a:xfrm>
          <a:prstGeom prst="rect">
            <a:avLst/>
          </a:prstGeom>
        </p:spPr>
        <p:txBody>
          <a:bodyPr wrap="square" lIns="0" tIns="4571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>
              <a:latin typeface="+mj-l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37776" y="4064507"/>
            <a:ext cx="362712" cy="94488"/>
          </a:xfrm>
          <a:prstGeom prst="rect">
            <a:avLst/>
          </a:prstGeom>
        </p:spPr>
        <p:txBody>
          <a:bodyPr wrap="square" lIns="0" tIns="5588" rIns="0" bIns="0" rtlCol="0">
            <a:noAutofit/>
          </a:bodyPr>
          <a:lstStyle/>
          <a:p>
            <a:pPr marL="25400">
              <a:lnSpc>
                <a:spcPts val="700"/>
              </a:lnSpc>
            </a:pPr>
            <a:endParaRPr sz="700">
              <a:latin typeface="+mj-l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00488" y="4064507"/>
            <a:ext cx="208787" cy="821436"/>
          </a:xfrm>
          <a:prstGeom prst="rect">
            <a:avLst/>
          </a:prstGeom>
        </p:spPr>
        <p:txBody>
          <a:bodyPr wrap="square" lIns="0" tIns="4801" rIns="0" bIns="0" rtlCol="0">
            <a:noAutofit/>
          </a:bodyPr>
          <a:lstStyle/>
          <a:p>
            <a:pPr marR="44196">
              <a:lnSpc>
                <a:spcPts val="950"/>
              </a:lnSpc>
            </a:pPr>
            <a:endParaRPr sz="950">
              <a:latin typeface="+mj-lt"/>
            </a:endParaRPr>
          </a:p>
          <a:p>
            <a:pPr>
              <a:lnSpc>
                <a:spcPct val="95825"/>
              </a:lnSpc>
              <a:spcBef>
                <a:spcPts val="4000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113</a:t>
            </a:r>
            <a:endParaRPr sz="900">
              <a:latin typeface="+mj-lt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65080" y="4064507"/>
            <a:ext cx="707136" cy="94488"/>
          </a:xfrm>
          <a:prstGeom prst="rect">
            <a:avLst/>
          </a:prstGeom>
        </p:spPr>
        <p:txBody>
          <a:bodyPr wrap="square" lIns="0" tIns="5588" rIns="0" bIns="0" rtlCol="0">
            <a:noAutofit/>
          </a:bodyPr>
          <a:lstStyle/>
          <a:p>
            <a:pPr marL="25400">
              <a:lnSpc>
                <a:spcPts val="700"/>
              </a:lnSpc>
            </a:pPr>
            <a:endParaRPr sz="700">
              <a:latin typeface="+mj-l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91828" y="4158996"/>
            <a:ext cx="181355" cy="362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37776" y="4158996"/>
            <a:ext cx="362712" cy="362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65080" y="4158996"/>
            <a:ext cx="361188" cy="362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526268" y="4158996"/>
            <a:ext cx="177419" cy="726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827">
              <a:lnSpc>
                <a:spcPts val="1000"/>
              </a:lnSpc>
            </a:pPr>
            <a:endParaRPr sz="1000">
              <a:latin typeface="+mj-lt"/>
            </a:endParaRPr>
          </a:p>
          <a:p>
            <a:pPr marL="19557">
              <a:lnSpc>
                <a:spcPct val="95825"/>
              </a:lnSpc>
              <a:spcBef>
                <a:spcPts val="3243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98</a:t>
            </a:r>
            <a:endParaRPr sz="900">
              <a:latin typeface="+mj-lt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90860" y="4158996"/>
            <a:ext cx="181356" cy="362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91828" y="4521708"/>
            <a:ext cx="181355" cy="364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37776" y="4521708"/>
            <a:ext cx="362712" cy="364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5080" y="4521708"/>
            <a:ext cx="361188" cy="364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90860" y="4521708"/>
            <a:ext cx="181356" cy="364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9728" y="3956304"/>
            <a:ext cx="192024" cy="141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1752" y="3956304"/>
            <a:ext cx="214249" cy="733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7465">
              <a:lnSpc>
                <a:spcPts val="1000"/>
              </a:lnSpc>
            </a:pPr>
            <a:endParaRPr sz="1000">
              <a:latin typeface="+mj-lt"/>
            </a:endParaRPr>
          </a:p>
          <a:p>
            <a:pPr>
              <a:lnSpc>
                <a:spcPct val="95825"/>
              </a:lnSpc>
              <a:spcBef>
                <a:spcPts val="3293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124</a:t>
            </a:r>
            <a:endParaRPr sz="900">
              <a:latin typeface="+mj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8536" y="3956304"/>
            <a:ext cx="1316736" cy="65532"/>
          </a:xfrm>
          <a:prstGeom prst="rect">
            <a:avLst/>
          </a:prstGeom>
        </p:spPr>
        <p:txBody>
          <a:bodyPr wrap="square" lIns="0" tIns="2032" rIns="0" bIns="0" rtlCol="0">
            <a:noAutofit/>
          </a:bodyPr>
          <a:lstStyle/>
          <a:p>
            <a:pPr marL="25400">
              <a:lnSpc>
                <a:spcPts val="500"/>
              </a:lnSpc>
            </a:pPr>
            <a:endParaRPr sz="500">
              <a:latin typeface="+mj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8536" y="4021836"/>
            <a:ext cx="947927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6464" y="4021836"/>
            <a:ext cx="214249" cy="667512"/>
          </a:xfrm>
          <a:prstGeom prst="rect">
            <a:avLst/>
          </a:prstGeom>
        </p:spPr>
        <p:txBody>
          <a:bodyPr wrap="square" lIns="0" tIns="3531" rIns="0" bIns="0" rtlCol="0">
            <a:noAutofit/>
          </a:bodyPr>
          <a:lstStyle/>
          <a:p>
            <a:pPr marR="37465">
              <a:lnSpc>
                <a:spcPts val="750"/>
              </a:lnSpc>
            </a:pPr>
            <a:endParaRPr sz="750">
              <a:latin typeface="+mj-lt"/>
            </a:endParaRPr>
          </a:p>
          <a:p>
            <a:pPr>
              <a:lnSpc>
                <a:spcPct val="95825"/>
              </a:lnSpc>
              <a:spcBef>
                <a:spcPts val="3000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113</a:t>
            </a:r>
            <a:endParaRPr sz="900">
              <a:latin typeface="+mj-lt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3248" y="4021836"/>
            <a:ext cx="19202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>
              <a:latin typeface="+mj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9728" y="4098036"/>
            <a:ext cx="192024" cy="295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8536" y="4098036"/>
            <a:ext cx="385572" cy="295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4108" y="4098036"/>
            <a:ext cx="176783" cy="591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>
              <a:latin typeface="+mj-lt"/>
            </a:endParaRPr>
          </a:p>
          <a:p>
            <a:pPr marL="24383">
              <a:lnSpc>
                <a:spcPct val="95825"/>
              </a:lnSpc>
              <a:spcBef>
                <a:spcPts val="2177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98</a:t>
            </a:r>
            <a:endParaRPr sz="900">
              <a:latin typeface="+mj-lt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0892" y="4098036"/>
            <a:ext cx="385572" cy="295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3248" y="4098036"/>
            <a:ext cx="192024" cy="295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9728" y="4393692"/>
            <a:ext cx="192024" cy="29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8536" y="4393692"/>
            <a:ext cx="385572" cy="29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0892" y="4393692"/>
            <a:ext cx="385572" cy="29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3248" y="4393692"/>
            <a:ext cx="192024" cy="29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19728" y="3662680"/>
            <a:ext cx="16855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54880" y="4027932"/>
            <a:ext cx="400812" cy="0"/>
          </a:xfrm>
          <a:custGeom>
            <a:avLst/>
            <a:gdLst/>
            <a:ahLst/>
            <a:cxnLst/>
            <a:rect l="l" t="t" r="r" b="b"/>
            <a:pathLst>
              <a:path w="400812">
                <a:moveTo>
                  <a:pt x="0" y="0"/>
                </a:moveTo>
                <a:lnTo>
                  <a:pt x="4008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89020" y="4027932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423160" y="4027932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658112" y="4027932"/>
            <a:ext cx="399288" cy="0"/>
          </a:xfrm>
          <a:custGeom>
            <a:avLst/>
            <a:gdLst/>
            <a:ahLst/>
            <a:cxnLst/>
            <a:rect l="l" t="t" r="r" b="b"/>
            <a:pathLst>
              <a:path w="399288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423160" y="3220212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58112" y="3220212"/>
            <a:ext cx="399288" cy="0"/>
          </a:xfrm>
          <a:custGeom>
            <a:avLst/>
            <a:gdLst/>
            <a:ahLst/>
            <a:cxnLst/>
            <a:rect l="l" t="t" r="r" b="b"/>
            <a:pathLst>
              <a:path w="399288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057400" y="2831591"/>
            <a:ext cx="365760" cy="2004060"/>
          </a:xfrm>
          <a:custGeom>
            <a:avLst/>
            <a:gdLst/>
            <a:ahLst/>
            <a:cxnLst/>
            <a:rect l="l" t="t" r="r" b="b"/>
            <a:pathLst>
              <a:path w="365760" h="2004060">
                <a:moveTo>
                  <a:pt x="0" y="0"/>
                </a:moveTo>
                <a:lnTo>
                  <a:pt x="0" y="2004060"/>
                </a:lnTo>
                <a:lnTo>
                  <a:pt x="365760" y="2004060"/>
                </a:lnTo>
                <a:lnTo>
                  <a:pt x="3657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89020" y="3220212"/>
            <a:ext cx="1566671" cy="0"/>
          </a:xfrm>
          <a:custGeom>
            <a:avLst/>
            <a:gdLst/>
            <a:ahLst/>
            <a:cxnLst/>
            <a:rect l="l" t="t" r="r" b="b"/>
            <a:pathLst>
              <a:path w="1566671">
                <a:moveTo>
                  <a:pt x="0" y="0"/>
                </a:moveTo>
                <a:lnTo>
                  <a:pt x="15666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223260" y="3009900"/>
            <a:ext cx="365760" cy="1825752"/>
          </a:xfrm>
          <a:custGeom>
            <a:avLst/>
            <a:gdLst/>
            <a:ahLst/>
            <a:cxnLst/>
            <a:rect l="l" t="t" r="r" b="b"/>
            <a:pathLst>
              <a:path w="365760" h="1825752">
                <a:moveTo>
                  <a:pt x="0" y="0"/>
                </a:moveTo>
                <a:lnTo>
                  <a:pt x="0" y="1825752"/>
                </a:lnTo>
                <a:lnTo>
                  <a:pt x="365760" y="1825752"/>
                </a:lnTo>
                <a:lnTo>
                  <a:pt x="3657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389120" y="3252216"/>
            <a:ext cx="365759" cy="1583436"/>
          </a:xfrm>
          <a:custGeom>
            <a:avLst/>
            <a:gdLst/>
            <a:ahLst/>
            <a:cxnLst/>
            <a:rect l="l" t="t" r="r" b="b"/>
            <a:pathLst>
              <a:path w="365759" h="1583436">
                <a:moveTo>
                  <a:pt x="0" y="0"/>
                </a:moveTo>
                <a:lnTo>
                  <a:pt x="0" y="1583436"/>
                </a:lnTo>
                <a:lnTo>
                  <a:pt x="365759" y="1583436"/>
                </a:lnTo>
                <a:lnTo>
                  <a:pt x="3657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58112" y="4835652"/>
            <a:ext cx="3497579" cy="0"/>
          </a:xfrm>
          <a:custGeom>
            <a:avLst/>
            <a:gdLst/>
            <a:ahLst/>
            <a:cxnLst/>
            <a:rect l="l" t="t" r="r" b="b"/>
            <a:pathLst>
              <a:path w="3497579">
                <a:moveTo>
                  <a:pt x="0" y="0"/>
                </a:moveTo>
                <a:lnTo>
                  <a:pt x="349757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58112" y="2410967"/>
            <a:ext cx="3497579" cy="0"/>
          </a:xfrm>
          <a:custGeom>
            <a:avLst/>
            <a:gdLst/>
            <a:ahLst/>
            <a:cxnLst/>
            <a:rect l="l" t="t" r="r" b="b"/>
            <a:pathLst>
              <a:path w="3497579">
                <a:moveTo>
                  <a:pt x="0" y="0"/>
                </a:moveTo>
                <a:lnTo>
                  <a:pt x="349757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241042" y="2411729"/>
            <a:ext cx="2331720" cy="1527048"/>
          </a:xfrm>
          <a:custGeom>
            <a:avLst/>
            <a:gdLst/>
            <a:ahLst/>
            <a:cxnLst/>
            <a:rect l="l" t="t" r="r" b="b"/>
            <a:pathLst>
              <a:path w="2331720" h="1527048">
                <a:moveTo>
                  <a:pt x="0" y="1527048"/>
                </a:moveTo>
                <a:lnTo>
                  <a:pt x="1165859" y="816864"/>
                </a:lnTo>
                <a:lnTo>
                  <a:pt x="2331720" y="0"/>
                </a:lnTo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207895" y="3906012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2974" y="23874"/>
                </a:lnTo>
                <a:lnTo>
                  <a:pt x="56651" y="11553"/>
                </a:lnTo>
                <a:lnTo>
                  <a:pt x="45840" y="3124"/>
                </a:lnTo>
                <a:lnTo>
                  <a:pt x="32004" y="0"/>
                </a:lnTo>
                <a:lnTo>
                  <a:pt x="23917" y="1025"/>
                </a:lnTo>
                <a:lnTo>
                  <a:pt x="11606" y="7315"/>
                </a:lnTo>
                <a:lnTo>
                  <a:pt x="3145" y="18112"/>
                </a:lnTo>
                <a:lnTo>
                  <a:pt x="0" y="32004"/>
                </a:lnTo>
                <a:lnTo>
                  <a:pt x="1033" y="40090"/>
                </a:lnTo>
                <a:lnTo>
                  <a:pt x="7356" y="52401"/>
                </a:lnTo>
                <a:lnTo>
                  <a:pt x="18167" y="60862"/>
                </a:lnTo>
                <a:lnTo>
                  <a:pt x="32004" y="64007"/>
                </a:lnTo>
                <a:lnTo>
                  <a:pt x="40090" y="62974"/>
                </a:lnTo>
                <a:lnTo>
                  <a:pt x="52401" y="56651"/>
                </a:lnTo>
                <a:lnTo>
                  <a:pt x="60862" y="45840"/>
                </a:lnTo>
                <a:lnTo>
                  <a:pt x="64007" y="3200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207895" y="3906012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64007" y="32004"/>
                </a:moveTo>
                <a:lnTo>
                  <a:pt x="60862" y="45840"/>
                </a:lnTo>
                <a:lnTo>
                  <a:pt x="52401" y="56651"/>
                </a:lnTo>
                <a:lnTo>
                  <a:pt x="40090" y="62974"/>
                </a:lnTo>
                <a:lnTo>
                  <a:pt x="32004" y="64007"/>
                </a:lnTo>
                <a:lnTo>
                  <a:pt x="18167" y="60862"/>
                </a:lnTo>
                <a:lnTo>
                  <a:pt x="7356" y="52401"/>
                </a:lnTo>
                <a:lnTo>
                  <a:pt x="1033" y="40090"/>
                </a:lnTo>
                <a:lnTo>
                  <a:pt x="0" y="32004"/>
                </a:lnTo>
                <a:lnTo>
                  <a:pt x="3145" y="18112"/>
                </a:lnTo>
                <a:lnTo>
                  <a:pt x="11606" y="7315"/>
                </a:lnTo>
                <a:lnTo>
                  <a:pt x="23917" y="1025"/>
                </a:lnTo>
                <a:lnTo>
                  <a:pt x="32004" y="0"/>
                </a:lnTo>
                <a:lnTo>
                  <a:pt x="45840" y="3124"/>
                </a:lnTo>
                <a:lnTo>
                  <a:pt x="56651" y="11553"/>
                </a:lnTo>
                <a:lnTo>
                  <a:pt x="62974" y="23874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73754" y="3197352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874"/>
                </a:lnTo>
                <a:lnTo>
                  <a:pt x="56651" y="11553"/>
                </a:lnTo>
                <a:lnTo>
                  <a:pt x="45840" y="3124"/>
                </a:lnTo>
                <a:lnTo>
                  <a:pt x="32004" y="0"/>
                </a:lnTo>
                <a:lnTo>
                  <a:pt x="23917" y="1025"/>
                </a:lnTo>
                <a:lnTo>
                  <a:pt x="11606" y="7315"/>
                </a:lnTo>
                <a:lnTo>
                  <a:pt x="3145" y="18112"/>
                </a:lnTo>
                <a:lnTo>
                  <a:pt x="0" y="32003"/>
                </a:lnTo>
                <a:lnTo>
                  <a:pt x="1033" y="40090"/>
                </a:lnTo>
                <a:lnTo>
                  <a:pt x="7356" y="52401"/>
                </a:lnTo>
                <a:lnTo>
                  <a:pt x="18167" y="60862"/>
                </a:lnTo>
                <a:lnTo>
                  <a:pt x="32004" y="64008"/>
                </a:lnTo>
                <a:lnTo>
                  <a:pt x="40090" y="62974"/>
                </a:lnTo>
                <a:lnTo>
                  <a:pt x="52401" y="56651"/>
                </a:lnTo>
                <a:lnTo>
                  <a:pt x="60862" y="45840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73754" y="3197352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40"/>
                </a:lnTo>
                <a:lnTo>
                  <a:pt x="52401" y="56651"/>
                </a:lnTo>
                <a:lnTo>
                  <a:pt x="40090" y="62974"/>
                </a:lnTo>
                <a:lnTo>
                  <a:pt x="32004" y="64008"/>
                </a:lnTo>
                <a:lnTo>
                  <a:pt x="18167" y="60862"/>
                </a:lnTo>
                <a:lnTo>
                  <a:pt x="7356" y="52401"/>
                </a:lnTo>
                <a:lnTo>
                  <a:pt x="1033" y="40090"/>
                </a:lnTo>
                <a:lnTo>
                  <a:pt x="0" y="32003"/>
                </a:lnTo>
                <a:lnTo>
                  <a:pt x="3145" y="18112"/>
                </a:lnTo>
                <a:lnTo>
                  <a:pt x="11606" y="7315"/>
                </a:lnTo>
                <a:lnTo>
                  <a:pt x="23917" y="1025"/>
                </a:lnTo>
                <a:lnTo>
                  <a:pt x="32004" y="0"/>
                </a:lnTo>
                <a:lnTo>
                  <a:pt x="45840" y="3124"/>
                </a:lnTo>
                <a:lnTo>
                  <a:pt x="56651" y="11553"/>
                </a:lnTo>
                <a:lnTo>
                  <a:pt x="62974" y="23874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539615" y="2378964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2974" y="23874"/>
                </a:lnTo>
                <a:lnTo>
                  <a:pt x="56651" y="11553"/>
                </a:lnTo>
                <a:lnTo>
                  <a:pt x="45840" y="3124"/>
                </a:lnTo>
                <a:lnTo>
                  <a:pt x="32004" y="0"/>
                </a:lnTo>
                <a:lnTo>
                  <a:pt x="23917" y="1025"/>
                </a:lnTo>
                <a:lnTo>
                  <a:pt x="11606" y="7315"/>
                </a:lnTo>
                <a:lnTo>
                  <a:pt x="3145" y="18112"/>
                </a:lnTo>
                <a:lnTo>
                  <a:pt x="0" y="32003"/>
                </a:lnTo>
                <a:lnTo>
                  <a:pt x="1033" y="40090"/>
                </a:lnTo>
                <a:lnTo>
                  <a:pt x="7356" y="52401"/>
                </a:lnTo>
                <a:lnTo>
                  <a:pt x="18167" y="60862"/>
                </a:lnTo>
                <a:lnTo>
                  <a:pt x="32004" y="64008"/>
                </a:lnTo>
                <a:lnTo>
                  <a:pt x="40090" y="62974"/>
                </a:lnTo>
                <a:lnTo>
                  <a:pt x="52401" y="56651"/>
                </a:lnTo>
                <a:lnTo>
                  <a:pt x="60862" y="45840"/>
                </a:lnTo>
                <a:lnTo>
                  <a:pt x="64008" y="320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539615" y="2378964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64008" y="32003"/>
                </a:moveTo>
                <a:lnTo>
                  <a:pt x="60862" y="45840"/>
                </a:lnTo>
                <a:lnTo>
                  <a:pt x="52401" y="56651"/>
                </a:lnTo>
                <a:lnTo>
                  <a:pt x="40090" y="62974"/>
                </a:lnTo>
                <a:lnTo>
                  <a:pt x="32004" y="64008"/>
                </a:lnTo>
                <a:lnTo>
                  <a:pt x="18167" y="60862"/>
                </a:lnTo>
                <a:lnTo>
                  <a:pt x="7356" y="52401"/>
                </a:lnTo>
                <a:lnTo>
                  <a:pt x="1033" y="40090"/>
                </a:lnTo>
                <a:lnTo>
                  <a:pt x="0" y="32003"/>
                </a:lnTo>
                <a:lnTo>
                  <a:pt x="3145" y="18112"/>
                </a:lnTo>
                <a:lnTo>
                  <a:pt x="11606" y="7315"/>
                </a:lnTo>
                <a:lnTo>
                  <a:pt x="23917" y="1025"/>
                </a:lnTo>
                <a:lnTo>
                  <a:pt x="32004" y="0"/>
                </a:lnTo>
                <a:lnTo>
                  <a:pt x="45840" y="3124"/>
                </a:lnTo>
                <a:lnTo>
                  <a:pt x="56651" y="11553"/>
                </a:lnTo>
                <a:lnTo>
                  <a:pt x="62974" y="23874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46164" y="1290827"/>
            <a:ext cx="286511" cy="28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16704" y="282656"/>
            <a:ext cx="1133999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57" dirty="0">
                <a:solidFill>
                  <a:srgbClr val="56555A"/>
                </a:solidFill>
                <a:latin typeface="+mj-lt"/>
                <a:cs typeface="Times New Roman"/>
              </a:rPr>
              <a:t>Pareto</a:t>
            </a:r>
            <a:endParaRPr sz="2800">
              <a:latin typeface="+mj-lt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55040" y="282656"/>
            <a:ext cx="1579173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68" dirty="0">
                <a:solidFill>
                  <a:srgbClr val="56555A"/>
                </a:solidFill>
                <a:latin typeface="+mj-lt"/>
                <a:cs typeface="Times New Roman"/>
              </a:rPr>
              <a:t>diagrams</a:t>
            </a:r>
            <a:endParaRPr sz="2800">
              <a:latin typeface="+mj-lt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41532" y="282656"/>
            <a:ext cx="1292098" cy="38079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b="1" spc="-6" dirty="0">
                <a:solidFill>
                  <a:srgbClr val="56555A"/>
                </a:solidFill>
                <a:latin typeface="+mj-lt"/>
                <a:cs typeface="Times New Roman"/>
              </a:rPr>
              <a:t>in Excel</a:t>
            </a:r>
            <a:endParaRPr sz="2800">
              <a:latin typeface="+mj-lt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87285" y="1344666"/>
            <a:ext cx="2766315" cy="228100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Creating Pareto diagrams  in Excel:</a:t>
            </a:r>
            <a:endParaRPr sz="1400" b="1" dirty="0">
              <a:latin typeface="+mj-lt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42861" y="1771386"/>
            <a:ext cx="158484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-110" dirty="0">
                <a:solidFill>
                  <a:srgbClr val="56555A"/>
                </a:solidFill>
                <a:latin typeface="+mj-lt"/>
                <a:cs typeface="Times New Roman"/>
              </a:rPr>
              <a:t>1.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85761" y="1771386"/>
            <a:ext cx="4368039" cy="361835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1739">
              <a:lnSpc>
                <a:spcPts val="1540"/>
              </a:lnSpc>
            </a:pPr>
            <a:r>
              <a:rPr sz="1400" spc="17" dirty="0">
                <a:solidFill>
                  <a:srgbClr val="56555A"/>
                </a:solidFill>
                <a:latin typeface="+mj-lt"/>
                <a:cs typeface="Times New Roman"/>
              </a:rPr>
              <a:t>Order  the  data  in your frequency  distribution  table  in</a:t>
            </a:r>
            <a:endParaRPr sz="1400" dirty="0">
              <a:latin typeface="+mj-lt"/>
              <a:cs typeface="Times New Roman"/>
            </a:endParaRPr>
          </a:p>
          <a:p>
            <a:pPr marL="12700" marR="25507">
              <a:lnSpc>
                <a:spcPct val="95825"/>
              </a:lnSpc>
            </a:pPr>
            <a:r>
              <a:rPr sz="1400" spc="43" dirty="0">
                <a:solidFill>
                  <a:srgbClr val="56555A"/>
                </a:solidFill>
                <a:latin typeface="+mj-lt"/>
                <a:cs typeface="Times New Roman"/>
              </a:rPr>
              <a:t>descending order.</a:t>
            </a:r>
            <a:endParaRPr sz="1400" dirty="0">
              <a:latin typeface="+mj-lt"/>
              <a:cs typeface="Times New Roman"/>
            </a:endParaRPr>
          </a:p>
          <a:p>
            <a:pPr marL="12700" marR="25507">
              <a:lnSpc>
                <a:spcPct val="95825"/>
              </a:lnSpc>
              <a:spcBef>
                <a:spcPts val="70"/>
              </a:spcBef>
            </a:pPr>
            <a:r>
              <a:rPr sz="1400" spc="43" dirty="0">
                <a:solidFill>
                  <a:srgbClr val="56555A"/>
                </a:solidFill>
                <a:latin typeface="+mj-lt"/>
                <a:cs typeface="Times New Roman"/>
              </a:rPr>
              <a:t>Create a bar chart.</a:t>
            </a:r>
            <a:endParaRPr sz="1400" dirty="0">
              <a:latin typeface="+mj-lt"/>
              <a:cs typeface="Times New Roman"/>
            </a:endParaRPr>
          </a:p>
          <a:p>
            <a:pPr marL="12700" marR="10571">
              <a:lnSpc>
                <a:spcPct val="100041"/>
              </a:lnSpc>
              <a:spcBef>
                <a:spcPts val="70"/>
              </a:spcBef>
            </a:pP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dd</a:t>
            </a:r>
            <a:r>
              <a:rPr sz="1400" spc="14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14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col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30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4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y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19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equency </a:t>
            </a:r>
            <a:r>
              <a:rPr sz="1400" spc="8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trib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on </a:t>
            </a:r>
            <a:r>
              <a:rPr sz="1400" spc="6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table</a:t>
            </a:r>
            <a:r>
              <a:rPr sz="1400" spc="32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7" dirty="0">
                <a:solidFill>
                  <a:srgbClr val="56555A"/>
                </a:solidFill>
                <a:latin typeface="+mj-lt"/>
                <a:cs typeface="Times New Roman"/>
              </a:rPr>
              <a:t>that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1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eas</a:t>
            </a: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51" dirty="0">
                <a:solidFill>
                  <a:srgbClr val="56555A"/>
                </a:solidFill>
                <a:latin typeface="+mj-lt"/>
                <a:cs typeface="Times New Roman"/>
              </a:rPr>
              <a:t>es</a:t>
            </a:r>
            <a:r>
              <a:rPr sz="1400" spc="6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8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umu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lati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31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6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-1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eq</a:t>
            </a:r>
            <a:r>
              <a:rPr sz="1400" spc="80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85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18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-100" dirty="0">
                <a:solidFill>
                  <a:srgbClr val="56555A"/>
                </a:solidFill>
                <a:latin typeface="+mj-lt"/>
                <a:cs typeface="Times New Roman"/>
              </a:rPr>
              <a:t>y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 dirty="0">
              <a:latin typeface="+mj-lt"/>
              <a:cs typeface="Times New Roman"/>
            </a:endParaRPr>
          </a:p>
          <a:p>
            <a:pPr marL="12700" marR="7539">
              <a:lnSpc>
                <a:spcPct val="100041"/>
              </a:lnSpc>
            </a:pPr>
            <a:r>
              <a:rPr sz="1400" dirty="0">
                <a:solidFill>
                  <a:srgbClr val="56555A"/>
                </a:solidFill>
                <a:latin typeface="+mj-lt"/>
                <a:cs typeface="Times New Roman"/>
              </a:rPr>
              <a:t>Se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 </a:t>
            </a:r>
            <a:r>
              <a:rPr sz="1400" spc="11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19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ot </a:t>
            </a:r>
            <a:r>
              <a:rPr sz="1400" spc="16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ea </a:t>
            </a:r>
            <a:r>
              <a:rPr sz="1400" spc="24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 </a:t>
            </a:r>
            <a:r>
              <a:rPr sz="1400" spc="1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19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ha</a:t>
            </a: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 </a:t>
            </a:r>
            <a:r>
              <a:rPr sz="1400" spc="20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30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6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53" dirty="0">
                <a:solidFill>
                  <a:srgbClr val="56555A"/>
                </a:solidFill>
                <a:latin typeface="+mj-lt"/>
                <a:cs typeface="Times New Roman"/>
              </a:rPr>
              <a:t>x</a:t>
            </a:r>
            <a:r>
              <a:rPr sz="1400" spc="-37" dirty="0">
                <a:solidFill>
                  <a:srgbClr val="56555A"/>
                </a:solidFill>
                <a:latin typeface="+mj-lt"/>
                <a:cs typeface="Times New Roman"/>
              </a:rPr>
              <a:t>cel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1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nd </a:t>
            </a:r>
            <a:r>
              <a:rPr sz="1400" spc="21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-15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b="1" spc="6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g</a:t>
            </a:r>
            <a:r>
              <a:rPr sz="1400" b="1" spc="5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b="1" spc="5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b="1" spc="5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-37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b="1" spc="-13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b="1" spc="-67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b="1" spc="1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b="1" spc="-51" dirty="0">
                <a:solidFill>
                  <a:srgbClr val="56555A"/>
                </a:solidFill>
                <a:latin typeface="+mj-lt"/>
                <a:cs typeface="Times New Roman"/>
              </a:rPr>
              <a:t>k</a:t>
            </a:r>
            <a:r>
              <a:rPr sz="1400" b="1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 b="1" dirty="0">
              <a:latin typeface="+mj-lt"/>
              <a:cs typeface="Times New Roman"/>
            </a:endParaRPr>
          </a:p>
          <a:p>
            <a:pPr marL="12700" marR="25507">
              <a:lnSpc>
                <a:spcPct val="95825"/>
              </a:lnSpc>
            </a:pPr>
            <a:r>
              <a:rPr sz="1400" spc="7" dirty="0">
                <a:solidFill>
                  <a:srgbClr val="56555A"/>
                </a:solidFill>
                <a:latin typeface="+mj-lt"/>
                <a:cs typeface="Times New Roman"/>
              </a:rPr>
              <a:t>Choose  </a:t>
            </a:r>
            <a:r>
              <a:rPr sz="1400" b="1" spc="7" dirty="0">
                <a:solidFill>
                  <a:srgbClr val="56555A"/>
                </a:solidFill>
                <a:latin typeface="+mj-lt"/>
                <a:cs typeface="Times New Roman"/>
              </a:rPr>
              <a:t>Select series.</a:t>
            </a:r>
            <a:endParaRPr sz="1400" b="1" dirty="0">
              <a:latin typeface="+mj-lt"/>
              <a:cs typeface="Times New Roman"/>
            </a:endParaRPr>
          </a:p>
          <a:p>
            <a:pPr marL="12700" marR="25507">
              <a:lnSpc>
                <a:spcPct val="95825"/>
              </a:lnSpc>
              <a:spcBef>
                <a:spcPts val="70"/>
              </a:spcBef>
            </a:pP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Click </a:t>
            </a:r>
            <a:r>
              <a:rPr sz="1400" b="1" spc="-14" dirty="0">
                <a:solidFill>
                  <a:srgbClr val="56555A"/>
                </a:solidFill>
                <a:latin typeface="+mj-lt"/>
                <a:cs typeface="Times New Roman"/>
              </a:rPr>
              <a:t>Add</a:t>
            </a:r>
            <a:endParaRPr sz="1400" b="1" dirty="0">
              <a:latin typeface="+mj-lt"/>
              <a:cs typeface="Times New Roman"/>
            </a:endParaRPr>
          </a:p>
          <a:p>
            <a:pPr marL="12700" marR="25507">
              <a:lnSpc>
                <a:spcPct val="95825"/>
              </a:lnSpc>
              <a:spcBef>
                <a:spcPts val="70"/>
              </a:spcBef>
            </a:pPr>
            <a:r>
              <a:rPr sz="1400" spc="5" dirty="0">
                <a:solidFill>
                  <a:srgbClr val="56555A"/>
                </a:solidFill>
                <a:latin typeface="+mj-lt"/>
                <a:cs typeface="Times New Roman"/>
              </a:rPr>
              <a:t>Series name  doesn’t matter.  You can put ‘Line’</a:t>
            </a:r>
            <a:endParaRPr sz="1400" dirty="0">
              <a:latin typeface="+mj-lt"/>
              <a:cs typeface="Times New Roman"/>
            </a:endParaRPr>
          </a:p>
          <a:p>
            <a:pPr marL="12700" marR="10710">
              <a:lnSpc>
                <a:spcPct val="100041"/>
              </a:lnSpc>
              <a:spcBef>
                <a:spcPts val="70"/>
              </a:spcBef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r </a:t>
            </a:r>
            <a:r>
              <a:rPr sz="1400" spc="2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-77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b="1" spc="83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b="1" spc="-92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b="1" spc="83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b="1" spc="2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2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-39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b="1" spc="-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b="1" spc="-1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b="1" spc="-1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s </a:t>
            </a:r>
            <a:r>
              <a:rPr sz="1400" b="1" spc="17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27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cel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 </a:t>
            </a:r>
            <a:r>
              <a:rPr sz="1400" spc="3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ha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 </a:t>
            </a:r>
            <a:r>
              <a:rPr sz="1400" spc="31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er </a:t>
            </a:r>
            <a:r>
              <a:rPr sz="1400" spc="20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 </a:t>
            </a:r>
            <a:r>
              <a:rPr sz="1400" spc="20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5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88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5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umu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lati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30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6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-1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eq</a:t>
            </a:r>
            <a:r>
              <a:rPr sz="1400" spc="80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85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18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-100" dirty="0">
                <a:solidFill>
                  <a:srgbClr val="56555A"/>
                </a:solidFill>
                <a:latin typeface="+mj-lt"/>
                <a:cs typeface="Times New Roman"/>
              </a:rPr>
              <a:t>y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 dirty="0">
              <a:latin typeface="+mj-lt"/>
              <a:cs typeface="Times New Roman"/>
            </a:endParaRPr>
          </a:p>
          <a:p>
            <a:pPr marL="12700" marR="25507">
              <a:lnSpc>
                <a:spcPts val="1625"/>
              </a:lnSpc>
              <a:spcBef>
                <a:spcPts val="81"/>
              </a:spcBef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Click 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OK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. </a:t>
            </a:r>
            <a:r>
              <a:rPr sz="1500" spc="0" dirty="0">
                <a:solidFill>
                  <a:srgbClr val="56555A"/>
                </a:solidFill>
                <a:latin typeface="+mj-lt"/>
                <a:cs typeface="Times New Roman"/>
              </a:rPr>
              <a:t>You should see two side-by-side bars.</a:t>
            </a:r>
            <a:endParaRPr sz="1500" dirty="0">
              <a:latin typeface="+mj-lt"/>
              <a:cs typeface="Times New Roman"/>
            </a:endParaRPr>
          </a:p>
          <a:p>
            <a:pPr marL="12700" marR="25507">
              <a:lnSpc>
                <a:spcPct val="95825"/>
              </a:lnSpc>
            </a:pPr>
            <a:r>
              <a:rPr sz="1400" spc="34" dirty="0">
                <a:solidFill>
                  <a:srgbClr val="56555A"/>
                </a:solidFill>
                <a:latin typeface="+mj-lt"/>
                <a:cs typeface="Times New Roman"/>
              </a:rPr>
              <a:t>Select the plot area of the chart and </a:t>
            </a:r>
            <a:r>
              <a:rPr sz="1400" b="1" spc="34" dirty="0">
                <a:solidFill>
                  <a:srgbClr val="56555A"/>
                </a:solidFill>
                <a:latin typeface="+mj-lt"/>
                <a:cs typeface="Times New Roman"/>
              </a:rPr>
              <a:t>Right click.</a:t>
            </a:r>
            <a:endParaRPr sz="1400" b="1" dirty="0">
              <a:latin typeface="+mj-lt"/>
              <a:cs typeface="Times New Roman"/>
            </a:endParaRPr>
          </a:p>
          <a:p>
            <a:pPr marL="12700" marR="25507">
              <a:lnSpc>
                <a:spcPct val="95825"/>
              </a:lnSpc>
              <a:spcBef>
                <a:spcPts val="70"/>
              </a:spcBef>
            </a:pPr>
            <a:r>
              <a:rPr sz="1400" spc="10" dirty="0">
                <a:solidFill>
                  <a:srgbClr val="56555A"/>
                </a:solidFill>
                <a:latin typeface="+mj-lt"/>
                <a:cs typeface="Times New Roman"/>
              </a:rPr>
              <a:t>Choose  </a:t>
            </a:r>
            <a:r>
              <a:rPr sz="1400" b="1" spc="10" dirty="0">
                <a:solidFill>
                  <a:srgbClr val="56555A"/>
                </a:solidFill>
                <a:latin typeface="+mj-lt"/>
                <a:cs typeface="Times New Roman"/>
              </a:rPr>
              <a:t>Change Chart Type</a:t>
            </a:r>
            <a:r>
              <a:rPr sz="1400" spc="10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 dirty="0">
              <a:latin typeface="+mj-lt"/>
              <a:cs typeface="Times New Roman"/>
            </a:endParaRPr>
          </a:p>
          <a:p>
            <a:pPr marL="12700" marR="25507">
              <a:lnSpc>
                <a:spcPct val="95825"/>
              </a:lnSpc>
              <a:spcBef>
                <a:spcPts val="70"/>
              </a:spcBef>
            </a:pP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Select </a:t>
            </a:r>
            <a:r>
              <a:rPr sz="1400" b="1" spc="30" dirty="0">
                <a:solidFill>
                  <a:srgbClr val="56555A"/>
                </a:solidFill>
                <a:latin typeface="+mj-lt"/>
                <a:cs typeface="Times New Roman"/>
              </a:rPr>
              <a:t>Combo.</a:t>
            </a:r>
            <a:endParaRPr sz="1400" b="1" dirty="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0"/>
              </a:spcBef>
            </a:pPr>
            <a:r>
              <a:rPr sz="1400" spc="47" dirty="0">
                <a:solidFill>
                  <a:srgbClr val="56555A"/>
                </a:solidFill>
                <a:latin typeface="+mj-lt"/>
                <a:cs typeface="Times New Roman"/>
              </a:rPr>
              <a:t>Choose  the type of representation from the</a:t>
            </a:r>
            <a:r>
              <a:rPr lang="en-US" sz="1400" spc="47" dirty="0">
                <a:solidFill>
                  <a:srgbClr val="56555A"/>
                </a:solidFill>
                <a:latin typeface="+mj-lt"/>
                <a:cs typeface="Times New Roman"/>
              </a:rPr>
              <a:t> d</a:t>
            </a:r>
            <a:r>
              <a:rPr sz="1400" spc="47" dirty="0">
                <a:solidFill>
                  <a:srgbClr val="56555A"/>
                </a:solidFill>
                <a:latin typeface="+mj-lt"/>
                <a:cs typeface="Times New Roman"/>
              </a:rPr>
              <a:t>ropdown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79626" y="2158863"/>
            <a:ext cx="373885" cy="151891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b="1" spc="-1" dirty="0">
                <a:solidFill>
                  <a:srgbClr val="001F5F"/>
                </a:solidFill>
                <a:latin typeface="+mj-lt"/>
                <a:cs typeface="Arial"/>
              </a:rPr>
              <a:t>Sales</a:t>
            </a:r>
            <a:endParaRPr sz="1000">
              <a:latin typeface="+mj-lt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42861" y="2198487"/>
            <a:ext cx="186219" cy="41706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2.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3.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56106" y="2343495"/>
            <a:ext cx="23251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150</a:t>
            </a:r>
            <a:endParaRPr sz="900">
              <a:latin typeface="+mj-lt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41417" y="2343495"/>
            <a:ext cx="334467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dirty="0">
                <a:solidFill>
                  <a:srgbClr val="585858"/>
                </a:solidFill>
                <a:latin typeface="+mj-lt"/>
                <a:cs typeface="Arial"/>
              </a:rPr>
              <a:t>100%</a:t>
            </a:r>
            <a:endParaRPr sz="900">
              <a:latin typeface="+mj-lt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41417" y="2585811"/>
            <a:ext cx="270573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90%</a:t>
            </a:r>
            <a:endParaRPr sz="900">
              <a:latin typeface="+mj-lt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41417" y="2828381"/>
            <a:ext cx="270573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80%</a:t>
            </a:r>
            <a:endParaRPr sz="900">
              <a:latin typeface="+mj-lt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2861" y="2838567"/>
            <a:ext cx="188387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4.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41417" y="3070697"/>
            <a:ext cx="270573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70%</a:t>
            </a:r>
            <a:endParaRPr sz="900">
              <a:latin typeface="+mj-lt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56106" y="3151469"/>
            <a:ext cx="232511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100</a:t>
            </a:r>
            <a:endParaRPr sz="900">
              <a:latin typeface="+mj-lt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42861" y="3265040"/>
            <a:ext cx="186219" cy="844289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12700" marR="46">
              <a:lnSpc>
                <a:spcPts val="1545"/>
              </a:lnSpc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5.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6.</a:t>
            </a:r>
            <a:endParaRPr sz="1400">
              <a:latin typeface="+mj-lt"/>
              <a:cs typeface="Times New Roman"/>
            </a:endParaRPr>
          </a:p>
          <a:p>
            <a:pPr marL="12700" marR="5215">
              <a:lnSpc>
                <a:spcPct val="95825"/>
              </a:lnSpc>
              <a:spcBef>
                <a:spcPts val="70"/>
              </a:spcBef>
            </a:pPr>
            <a:r>
              <a:rPr sz="1400" dirty="0">
                <a:solidFill>
                  <a:srgbClr val="56555A"/>
                </a:solidFill>
                <a:latin typeface="+mj-lt"/>
                <a:cs typeface="Times New Roman"/>
              </a:rPr>
              <a:t>7.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0"/>
              </a:spcBef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8.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1417" y="3312766"/>
            <a:ext cx="270998" cy="140004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60%</a:t>
            </a:r>
            <a:endParaRPr sz="900">
              <a:latin typeface="+mj-lt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41417" y="3555583"/>
            <a:ext cx="270573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50%</a:t>
            </a:r>
            <a:endParaRPr sz="900">
              <a:latin typeface="+mj-lt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41417" y="3797899"/>
            <a:ext cx="270573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40%</a:t>
            </a:r>
            <a:endParaRPr sz="900">
              <a:latin typeface="+mj-lt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19860" y="3959824"/>
            <a:ext cx="170560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50</a:t>
            </a:r>
            <a:endParaRPr sz="900">
              <a:latin typeface="+mj-lt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41417" y="4040596"/>
            <a:ext cx="270573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30%</a:t>
            </a:r>
            <a:endParaRPr sz="900">
              <a:latin typeface="+mj-lt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41417" y="4282912"/>
            <a:ext cx="270573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20%</a:t>
            </a:r>
            <a:endParaRPr sz="900">
              <a:latin typeface="+mj-lt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42861" y="4332341"/>
            <a:ext cx="252606" cy="1057402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26746">
              <a:lnSpc>
                <a:spcPts val="1540"/>
              </a:lnSpc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9.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400" spc="1" dirty="0">
                <a:solidFill>
                  <a:srgbClr val="56555A"/>
                </a:solidFill>
                <a:latin typeface="+mj-lt"/>
                <a:cs typeface="Times New Roman"/>
              </a:rPr>
              <a:t>10.</a:t>
            </a:r>
            <a:endParaRPr sz="140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sz="1400" spc="-134" dirty="0">
                <a:solidFill>
                  <a:srgbClr val="56555A"/>
                </a:solidFill>
                <a:latin typeface="+mj-lt"/>
                <a:cs typeface="Times New Roman"/>
              </a:rPr>
              <a:t>11.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0"/>
              </a:spcBef>
            </a:pPr>
            <a:r>
              <a:rPr sz="1400" spc="1" dirty="0">
                <a:solidFill>
                  <a:srgbClr val="56555A"/>
                </a:solidFill>
                <a:latin typeface="+mj-lt"/>
                <a:cs typeface="Times New Roman"/>
              </a:rPr>
              <a:t>12.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0"/>
              </a:spcBef>
            </a:pPr>
            <a:r>
              <a:rPr sz="1400" spc="1" dirty="0">
                <a:solidFill>
                  <a:srgbClr val="56555A"/>
                </a:solidFill>
                <a:latin typeface="+mj-lt"/>
                <a:cs typeface="Times New Roman"/>
              </a:rPr>
              <a:t>13.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41417" y="4525482"/>
            <a:ext cx="270573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10%</a:t>
            </a:r>
            <a:endParaRPr sz="900">
              <a:latin typeface="+mj-lt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83233" y="4767798"/>
            <a:ext cx="106095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dirty="0">
                <a:solidFill>
                  <a:srgbClr val="585858"/>
                </a:solidFill>
                <a:latin typeface="+mj-lt"/>
                <a:cs typeface="Arial"/>
              </a:rPr>
              <a:t>0</a:t>
            </a:r>
            <a:endParaRPr sz="900">
              <a:latin typeface="+mj-lt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41417" y="4767798"/>
            <a:ext cx="208622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4" dirty="0">
                <a:solidFill>
                  <a:srgbClr val="585858"/>
                </a:solidFill>
                <a:latin typeface="+mj-lt"/>
                <a:cs typeface="Arial"/>
              </a:rPr>
              <a:t>0%</a:t>
            </a:r>
            <a:endParaRPr sz="900">
              <a:latin typeface="+mj-lt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13915" y="4904069"/>
            <a:ext cx="270573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-1" dirty="0">
                <a:solidFill>
                  <a:srgbClr val="585858"/>
                </a:solidFill>
                <a:latin typeface="+mj-lt"/>
                <a:cs typeface="Arial"/>
              </a:rPr>
              <a:t>Audi</a:t>
            </a:r>
            <a:endParaRPr sz="900">
              <a:latin typeface="+mj-lt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43250" y="4904069"/>
            <a:ext cx="544322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0" dirty="0">
                <a:solidFill>
                  <a:srgbClr val="585858"/>
                </a:solidFill>
                <a:latin typeface="+mj-lt"/>
                <a:cs typeface="Arial"/>
              </a:rPr>
              <a:t>Mercedes</a:t>
            </a:r>
            <a:endParaRPr sz="900">
              <a:latin typeface="+mj-lt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0616" y="4904069"/>
            <a:ext cx="322579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spc="1" dirty="0">
                <a:solidFill>
                  <a:srgbClr val="585858"/>
                </a:solidFill>
                <a:latin typeface="+mj-lt"/>
                <a:cs typeface="Arial"/>
              </a:rPr>
              <a:t>BMW</a:t>
            </a:r>
            <a:endParaRPr sz="900">
              <a:latin typeface="+mj-lt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85761" y="5399395"/>
            <a:ext cx="300026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-24" dirty="0">
                <a:solidFill>
                  <a:srgbClr val="56555A"/>
                </a:solidFill>
                <a:latin typeface="+mj-lt"/>
                <a:cs typeface="Times New Roman"/>
              </a:rPr>
              <a:t>list.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92670" y="5399395"/>
            <a:ext cx="394652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-50" dirty="0">
                <a:solidFill>
                  <a:srgbClr val="56555A"/>
                </a:solidFill>
                <a:latin typeface="+mj-lt"/>
                <a:cs typeface="Times New Roman"/>
              </a:rPr>
              <a:t>Your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94066" y="5399395"/>
            <a:ext cx="2072193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ial  </a:t>
            </a:r>
            <a:r>
              <a:rPr sz="1400" spc="10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5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52" dirty="0">
                <a:solidFill>
                  <a:srgbClr val="56555A"/>
                </a:solidFill>
                <a:latin typeface="+mj-lt"/>
                <a:cs typeface="Times New Roman"/>
              </a:rPr>
              <a:t>ego</a:t>
            </a:r>
            <a:r>
              <a:rPr sz="1400" spc="42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40" dirty="0">
                <a:solidFill>
                  <a:srgbClr val="56555A"/>
                </a:solidFill>
                <a:latin typeface="+mj-lt"/>
                <a:cs typeface="Times New Roman"/>
              </a:rPr>
              <a:t>ies</a:t>
            </a:r>
            <a:r>
              <a:rPr sz="1400" spc="27" dirty="0">
                <a:solidFill>
                  <a:srgbClr val="56555A"/>
                </a:solidFill>
                <a:latin typeface="+mj-lt"/>
                <a:cs typeface="Times New Roman"/>
              </a:rPr>
              <a:t>  </a:t>
            </a:r>
            <a:r>
              <a:rPr sz="1400" spc="18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ld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72243" y="5399395"/>
            <a:ext cx="1144881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be   </a:t>
            </a:r>
            <a:r>
              <a:rPr sz="1400" b="1" spc="-218" dirty="0">
                <a:solidFill>
                  <a:srgbClr val="56555A"/>
                </a:solidFill>
                <a:latin typeface="+mj-lt"/>
                <a:cs typeface="Times New Roman"/>
              </a:rPr>
              <a:t>‘</a:t>
            </a:r>
            <a:r>
              <a:rPr lang="en-US" sz="1400" b="1" spc="-21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b="1" spc="-85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b="1" spc="-63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b="1" spc="50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b="1" spc="16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b="1" spc="42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b="1" spc="83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b="1" spc="-35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b="1" spc="83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b="1" spc="104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endParaRPr sz="1400" b="1" dirty="0">
              <a:latin typeface="+mj-lt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85761" y="5612806"/>
            <a:ext cx="4228414" cy="630485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b="1" spc="-85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b="1" spc="83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b="1" spc="0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b="1" spc="-1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b="1" spc="56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b="1" spc="5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b="1" spc="-243" dirty="0">
                <a:solidFill>
                  <a:srgbClr val="56555A"/>
                </a:solidFill>
                <a:latin typeface="+mj-lt"/>
                <a:cs typeface="Times New Roman"/>
              </a:rPr>
              <a:t>’</a:t>
            </a:r>
            <a:r>
              <a:rPr sz="1400" b="1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han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g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24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co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  </a:t>
            </a:r>
            <a:r>
              <a:rPr sz="1400" spc="7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eries, </a:t>
            </a:r>
            <a:r>
              <a:rPr sz="1400" spc="18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hat </a:t>
            </a:r>
            <a:r>
              <a:rPr sz="1400" spc="28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y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ou </a:t>
            </a:r>
            <a:r>
              <a:rPr sz="1400" spc="13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2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47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77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82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ed</a:t>
            </a:r>
            <a:endParaRPr sz="1400" dirty="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</a:pPr>
            <a:r>
              <a:rPr sz="1400" spc="-50" dirty="0">
                <a:solidFill>
                  <a:srgbClr val="56555A"/>
                </a:solidFill>
                <a:latin typeface="+mj-lt"/>
                <a:cs typeface="Times New Roman"/>
              </a:rPr>
              <a:t>‘Line’, to </a:t>
            </a:r>
            <a:r>
              <a:rPr sz="1400" b="1" spc="-50" dirty="0">
                <a:solidFill>
                  <a:srgbClr val="56555A"/>
                </a:solidFill>
                <a:latin typeface="+mj-lt"/>
                <a:cs typeface="Times New Roman"/>
              </a:rPr>
              <a:t>‘Line’.</a:t>
            </a:r>
            <a:endParaRPr sz="1400" b="1" dirty="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Done.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2861" y="6039279"/>
            <a:ext cx="256358" cy="204012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12700">
              <a:lnSpc>
                <a:spcPts val="1545"/>
              </a:lnSpc>
            </a:pPr>
            <a:r>
              <a:rPr sz="1400" dirty="0">
                <a:solidFill>
                  <a:srgbClr val="56555A"/>
                </a:solidFill>
                <a:latin typeface="+mj-lt"/>
                <a:cs typeface="Times New Roman"/>
              </a:rPr>
              <a:t>14.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 rot="16200000">
            <a:off x="966608" y="3557219"/>
            <a:ext cx="625125" cy="129539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b="1" dirty="0">
                <a:solidFill>
                  <a:srgbClr val="585858"/>
                </a:solidFill>
                <a:latin typeface="+mj-lt"/>
                <a:cs typeface="Arial"/>
              </a:rPr>
              <a:t>Fr</a:t>
            </a:r>
            <a:r>
              <a:rPr sz="900" b="1" spc="4" dirty="0">
                <a:solidFill>
                  <a:srgbClr val="585858"/>
                </a:solidFill>
                <a:latin typeface="+mj-lt"/>
                <a:cs typeface="Arial"/>
              </a:rPr>
              <a:t>e</a:t>
            </a:r>
            <a:r>
              <a:rPr sz="900" b="1" spc="0" dirty="0">
                <a:solidFill>
                  <a:srgbClr val="585858"/>
                </a:solidFill>
                <a:latin typeface="+mj-lt"/>
                <a:cs typeface="Arial"/>
              </a:rPr>
              <a:t>q</a:t>
            </a:r>
            <a:r>
              <a:rPr sz="900" b="1" spc="4" dirty="0">
                <a:solidFill>
                  <a:srgbClr val="585858"/>
                </a:solidFill>
                <a:latin typeface="+mj-lt"/>
                <a:cs typeface="Arial"/>
              </a:rPr>
              <a:t>ue</a:t>
            </a:r>
            <a:r>
              <a:rPr sz="900" b="1" spc="0" dirty="0">
                <a:solidFill>
                  <a:srgbClr val="585858"/>
                </a:solidFill>
                <a:latin typeface="+mj-lt"/>
                <a:cs typeface="Arial"/>
              </a:rPr>
              <a:t>n</a:t>
            </a:r>
            <a:r>
              <a:rPr sz="900" b="1" spc="4" dirty="0">
                <a:solidFill>
                  <a:srgbClr val="585858"/>
                </a:solidFill>
                <a:latin typeface="+mj-lt"/>
                <a:cs typeface="Arial"/>
              </a:rPr>
              <a:t>c</a:t>
            </a:r>
            <a:r>
              <a:rPr sz="900" b="1" spc="0" dirty="0">
                <a:solidFill>
                  <a:srgbClr val="585858"/>
                </a:solidFill>
                <a:latin typeface="+mj-lt"/>
                <a:cs typeface="Arial"/>
              </a:rPr>
              <a:t>y</a:t>
            </a:r>
            <a:endParaRPr sz="900">
              <a:latin typeface="+mj-lt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8112" y="2831591"/>
            <a:ext cx="399288" cy="388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7400" y="2831591"/>
            <a:ext cx="365760" cy="2004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>
              <a:latin typeface="+mj-lt"/>
            </a:endParaRPr>
          </a:p>
          <a:p>
            <a:pPr marL="87502">
              <a:lnSpc>
                <a:spcPct val="95825"/>
              </a:lnSpc>
              <a:spcBef>
                <a:spcPts val="13299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124</a:t>
            </a:r>
            <a:endParaRPr sz="900">
              <a:latin typeface="+mj-lt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3160" y="2831591"/>
            <a:ext cx="2732531" cy="17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3160" y="3009900"/>
            <a:ext cx="800100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3260" y="3009900"/>
            <a:ext cx="365760" cy="1825752"/>
          </a:xfrm>
          <a:prstGeom prst="rect">
            <a:avLst/>
          </a:prstGeom>
        </p:spPr>
        <p:txBody>
          <a:bodyPr wrap="square" lIns="0" tIns="5817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>
              <a:latin typeface="+mj-lt"/>
            </a:endParaRPr>
          </a:p>
          <a:p>
            <a:pPr marL="87502">
              <a:lnSpc>
                <a:spcPct val="95825"/>
              </a:lnSpc>
              <a:spcBef>
                <a:spcPts val="12000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113</a:t>
            </a:r>
            <a:endParaRPr sz="900">
              <a:latin typeface="+mj-lt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9020" y="3009900"/>
            <a:ext cx="1566671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112" y="3220212"/>
            <a:ext cx="399288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3160" y="3220212"/>
            <a:ext cx="800100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9020" y="3220212"/>
            <a:ext cx="800100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9120" y="3220212"/>
            <a:ext cx="365759" cy="1615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>
              <a:latin typeface="+mj-lt"/>
            </a:endParaRPr>
          </a:p>
          <a:p>
            <a:pPr marL="119760">
              <a:lnSpc>
                <a:spcPct val="95825"/>
              </a:lnSpc>
              <a:spcBef>
                <a:spcPts val="10239"/>
              </a:spcBef>
            </a:pP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98</a:t>
            </a:r>
            <a:endParaRPr sz="900"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4880" y="3220212"/>
            <a:ext cx="400812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8112" y="4027932"/>
            <a:ext cx="399288" cy="80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3160" y="4027932"/>
            <a:ext cx="800100" cy="80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9020" y="4027932"/>
            <a:ext cx="800100" cy="80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54880" y="4027932"/>
            <a:ext cx="400812" cy="80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46304" y="1068324"/>
            <a:ext cx="5632704" cy="1574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2440" y="3130296"/>
            <a:ext cx="288036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9329" y="303146"/>
            <a:ext cx="1560649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46" dirty="0">
                <a:solidFill>
                  <a:srgbClr val="56555A"/>
                </a:solidFill>
                <a:latin typeface="+mj-lt"/>
                <a:cs typeface="Times New Roman"/>
              </a:rPr>
              <a:t>Numerical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6710" y="303146"/>
            <a:ext cx="1429673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28" dirty="0">
                <a:solidFill>
                  <a:srgbClr val="56555A"/>
                </a:solidFill>
                <a:latin typeface="+mj-lt"/>
                <a:cs typeface="Times New Roman"/>
              </a:rPr>
              <a:t>variables.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2857" y="303146"/>
            <a:ext cx="6282193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48" dirty="0">
                <a:solidFill>
                  <a:srgbClr val="56555A"/>
                </a:solidFill>
                <a:latin typeface="+mj-lt"/>
                <a:cs typeface="Times New Roman"/>
              </a:rPr>
              <a:t>Frequency distribution table and histogram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8637" y="1130671"/>
            <a:ext cx="5578093" cy="63042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4454">
              <a:lnSpc>
                <a:spcPts val="1540"/>
              </a:lnSpc>
            </a:pPr>
            <a:r>
              <a:rPr sz="1400" spc="15" dirty="0">
                <a:solidFill>
                  <a:srgbClr val="56555A"/>
                </a:solidFill>
                <a:latin typeface="+mj-lt"/>
                <a:cs typeface="Times New Roman"/>
              </a:rPr>
              <a:t>Frequency  distribution  tables  for numerical  variables  are  different  than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400" spc="27" dirty="0">
                <a:solidFill>
                  <a:srgbClr val="56555A"/>
                </a:solidFill>
                <a:latin typeface="+mj-lt"/>
                <a:cs typeface="Times New Roman"/>
              </a:rPr>
              <a:t>the ones  for categorical.  Usually, they are divided into intervals of equal</a:t>
            </a:r>
            <a:endParaRPr sz="1400">
              <a:latin typeface="+mj-lt"/>
              <a:cs typeface="Times New Roman"/>
            </a:endParaRPr>
          </a:p>
          <a:p>
            <a:pPr marL="12700" marR="6891">
              <a:lnSpc>
                <a:spcPct val="95825"/>
              </a:lnSpc>
              <a:spcBef>
                <a:spcPts val="70"/>
              </a:spcBef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(or  </a:t>
            </a:r>
            <a:r>
              <a:rPr sz="1400" spc="6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q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l)   </a:t>
            </a:r>
            <a:r>
              <a:rPr sz="1400" spc="3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g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.  </a:t>
            </a:r>
            <a:r>
              <a:rPr sz="1400" spc="29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Th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7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tables  </a:t>
            </a:r>
            <a:r>
              <a:rPr sz="1400" spc="31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1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  </a:t>
            </a:r>
            <a:r>
              <a:rPr sz="1400" spc="17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25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67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61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105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-78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59" dirty="0">
                <a:solidFill>
                  <a:srgbClr val="56555A"/>
                </a:solidFill>
                <a:latin typeface="+mj-lt"/>
                <a:cs typeface="Times New Roman"/>
              </a:rPr>
              <a:t>l,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  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24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39" dirty="0">
                <a:solidFill>
                  <a:srgbClr val="56555A"/>
                </a:solidFill>
                <a:latin typeface="+mj-lt"/>
                <a:cs typeface="Times New Roman"/>
              </a:rPr>
              <a:t>bsol</a:t>
            </a:r>
            <a:r>
              <a:rPr sz="1400" spc="43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42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8637" y="1770751"/>
            <a:ext cx="5156969" cy="41706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27" dirty="0">
                <a:solidFill>
                  <a:srgbClr val="56555A"/>
                </a:solidFill>
                <a:latin typeface="+mj-lt"/>
                <a:cs typeface="Times New Roman"/>
              </a:rPr>
              <a:t>frequency  and  sometimes it is useful  to  also  include  the  relative</a:t>
            </a:r>
            <a:endParaRPr sz="140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</a:pP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cumulative) frequencies.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39348" y="1770751"/>
            <a:ext cx="394588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8" dirty="0">
                <a:solidFill>
                  <a:srgbClr val="56555A"/>
                </a:solidFill>
                <a:latin typeface="+mj-lt"/>
                <a:cs typeface="Times New Roman"/>
              </a:rPr>
              <a:t>(and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8637" y="2411212"/>
            <a:ext cx="4578529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17" dirty="0">
                <a:solidFill>
                  <a:srgbClr val="56555A"/>
                </a:solidFill>
                <a:latin typeface="+mj-lt"/>
                <a:cs typeface="Times New Roman"/>
              </a:rPr>
              <a:t>The interval width is calculated  using the following formula: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944" y="3174736"/>
            <a:ext cx="3718942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13" dirty="0">
                <a:solidFill>
                  <a:srgbClr val="56555A"/>
                </a:solidFill>
                <a:latin typeface="+mj-lt"/>
                <a:cs typeface="Times New Roman"/>
              </a:rPr>
              <a:t>Creating the frequency distribution table in Excel: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188" y="3601456"/>
            <a:ext cx="188334" cy="1484122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26791">
              <a:lnSpc>
                <a:spcPts val="1540"/>
              </a:lnSpc>
            </a:pPr>
            <a:r>
              <a:rPr sz="1400" spc="-110" dirty="0">
                <a:solidFill>
                  <a:srgbClr val="56555A"/>
                </a:solidFill>
                <a:latin typeface="+mj-lt"/>
                <a:cs typeface="Times New Roman"/>
              </a:rPr>
              <a:t>1.</a:t>
            </a:r>
            <a:endParaRPr sz="1400">
              <a:latin typeface="+mj-lt"/>
              <a:cs typeface="Times New Roman"/>
            </a:endParaRPr>
          </a:p>
          <a:p>
            <a:pPr marL="12700" marR="2114">
              <a:lnSpc>
                <a:spcPct val="95825"/>
              </a:lnSpc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2.</a:t>
            </a:r>
            <a:endParaRPr sz="1400">
              <a:latin typeface="+mj-lt"/>
              <a:cs typeface="Times New Roman"/>
            </a:endParaRPr>
          </a:p>
          <a:p>
            <a:pPr marL="12700" marR="2114">
              <a:lnSpc>
                <a:spcPct val="95825"/>
              </a:lnSpc>
              <a:spcBef>
                <a:spcPts val="70"/>
              </a:spcBef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3.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0"/>
              </a:spcBef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4.</a:t>
            </a:r>
            <a:endParaRPr sz="1400">
              <a:latin typeface="+mj-lt"/>
              <a:cs typeface="Times New Roman"/>
            </a:endParaRPr>
          </a:p>
          <a:p>
            <a:pPr marL="12700" marR="2114">
              <a:lnSpc>
                <a:spcPct val="95825"/>
              </a:lnSpc>
              <a:spcBef>
                <a:spcPts val="70"/>
              </a:spcBef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5.</a:t>
            </a:r>
            <a:endParaRPr sz="1400">
              <a:latin typeface="+mj-lt"/>
              <a:cs typeface="Times New Roman"/>
            </a:endParaRPr>
          </a:p>
          <a:p>
            <a:pPr marL="12700" marR="2114">
              <a:lnSpc>
                <a:spcPct val="95825"/>
              </a:lnSpc>
              <a:spcBef>
                <a:spcPts val="70"/>
              </a:spcBef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6.</a:t>
            </a:r>
            <a:endParaRPr sz="1400">
              <a:latin typeface="+mj-lt"/>
              <a:cs typeface="Times New Roman"/>
            </a:endParaRPr>
          </a:p>
          <a:p>
            <a:pPr marL="12700" marR="7330">
              <a:lnSpc>
                <a:spcPct val="95825"/>
              </a:lnSpc>
              <a:spcBef>
                <a:spcPts val="70"/>
              </a:spcBef>
            </a:pPr>
            <a:r>
              <a:rPr sz="1400" dirty="0">
                <a:solidFill>
                  <a:srgbClr val="56555A"/>
                </a:solidFill>
                <a:latin typeface="+mj-lt"/>
                <a:cs typeface="Times New Roman"/>
              </a:rPr>
              <a:t>7.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088" y="3601456"/>
            <a:ext cx="10202295" cy="212422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17967">
              <a:lnSpc>
                <a:spcPts val="1540"/>
              </a:lnSpc>
            </a:pPr>
            <a:r>
              <a:rPr sz="1400" spc="35" dirty="0">
                <a:solidFill>
                  <a:srgbClr val="56555A"/>
                </a:solidFill>
                <a:latin typeface="+mj-lt"/>
                <a:cs typeface="Times New Roman"/>
              </a:rPr>
              <a:t>Decide on the number of intervals you would like to use.</a:t>
            </a:r>
            <a:endParaRPr sz="1400" dirty="0">
              <a:latin typeface="+mj-lt"/>
              <a:cs typeface="Times New Roman"/>
            </a:endParaRPr>
          </a:p>
          <a:p>
            <a:pPr marL="12700" marR="17967">
              <a:lnSpc>
                <a:spcPct val="95825"/>
              </a:lnSpc>
            </a:pPr>
            <a:r>
              <a:rPr sz="1400" spc="31" dirty="0">
                <a:solidFill>
                  <a:srgbClr val="56555A"/>
                </a:solidFill>
                <a:latin typeface="+mj-lt"/>
                <a:cs typeface="Times New Roman"/>
              </a:rPr>
              <a:t>Find the interval width (using a the formula above).</a:t>
            </a:r>
            <a:endParaRPr sz="1400" dirty="0">
              <a:latin typeface="+mj-lt"/>
              <a:cs typeface="Times New Roman"/>
            </a:endParaRPr>
          </a:p>
          <a:p>
            <a:pPr marL="12700" marR="17967">
              <a:lnSpc>
                <a:spcPct val="95825"/>
              </a:lnSpc>
              <a:spcBef>
                <a:spcPts val="70"/>
              </a:spcBef>
            </a:pPr>
            <a:r>
              <a:rPr sz="1400" spc="31" dirty="0">
                <a:solidFill>
                  <a:srgbClr val="56555A"/>
                </a:solidFill>
                <a:latin typeface="+mj-lt"/>
                <a:cs typeface="Times New Roman"/>
              </a:rPr>
              <a:t>Start your 1st interval at the lowest value in your dataset.</a:t>
            </a:r>
            <a:endParaRPr sz="1400" dirty="0">
              <a:latin typeface="+mj-lt"/>
              <a:cs typeface="Times New Roman"/>
            </a:endParaRPr>
          </a:p>
          <a:p>
            <a:pPr marL="12700" marR="17967">
              <a:lnSpc>
                <a:spcPct val="95825"/>
              </a:lnSpc>
              <a:spcBef>
                <a:spcPts val="70"/>
              </a:spcBef>
            </a:pPr>
            <a:r>
              <a:rPr sz="1400" spc="19" dirty="0">
                <a:solidFill>
                  <a:srgbClr val="56555A"/>
                </a:solidFill>
                <a:latin typeface="+mj-lt"/>
                <a:cs typeface="Times New Roman"/>
              </a:rPr>
              <a:t>Finish your 1st interval at the lowest value + the interval width. ( = start_interval_cell + interval_width_cell )</a:t>
            </a:r>
            <a:endParaRPr sz="1400" dirty="0">
              <a:latin typeface="+mj-lt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70"/>
              </a:spcBef>
            </a:pPr>
            <a:r>
              <a:rPr sz="1400" spc="24" dirty="0">
                <a:solidFill>
                  <a:srgbClr val="56555A"/>
                </a:solidFill>
                <a:latin typeface="+mj-lt"/>
                <a:cs typeface="Times New Roman"/>
              </a:rPr>
              <a:t>Start your 2nd interval where the 1st stops  (that's a formula as well - just make the starting  cell of interval 2 = the ending  of interval 1) Continue  in this way until you have created the desired  number of intervals.</a:t>
            </a:r>
            <a:endParaRPr sz="1400" dirty="0">
              <a:latin typeface="+mj-lt"/>
              <a:cs typeface="Times New Roman"/>
            </a:endParaRPr>
          </a:p>
          <a:p>
            <a:pPr marL="12700" marR="17967">
              <a:lnSpc>
                <a:spcPct val="95825"/>
              </a:lnSpc>
            </a:pP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Count the absolute frequencies using the following COUNTIF formula:</a:t>
            </a:r>
            <a:endParaRPr sz="1400" dirty="0">
              <a:latin typeface="+mj-lt"/>
              <a:cs typeface="Times New Roman"/>
            </a:endParaRPr>
          </a:p>
          <a:p>
            <a:pPr marL="14223" marR="17967">
              <a:lnSpc>
                <a:spcPct val="95825"/>
              </a:lnSpc>
              <a:spcBef>
                <a:spcPts val="70"/>
              </a:spcBef>
            </a:pPr>
            <a:r>
              <a:rPr sz="1400" spc="12" dirty="0">
                <a:solidFill>
                  <a:srgbClr val="56555A"/>
                </a:solidFill>
                <a:latin typeface="+mj-lt"/>
                <a:cs typeface="Times New Roman"/>
              </a:rPr>
              <a:t>=COUNTIF(dataset_range,"&gt;=“&amp;interval start) -COUNTIF(dataset_range,"&gt;“&amp;interval end).</a:t>
            </a:r>
            <a:endParaRPr sz="1400" dirty="0">
              <a:latin typeface="+mj-lt"/>
              <a:cs typeface="Times New Roman"/>
            </a:endParaRPr>
          </a:p>
          <a:p>
            <a:pPr marL="12700" marR="17967">
              <a:lnSpc>
                <a:spcPct val="95825"/>
              </a:lnSpc>
              <a:spcBef>
                <a:spcPts val="70"/>
              </a:spcBef>
            </a:pPr>
            <a:r>
              <a:rPr sz="1400" spc="26" dirty="0">
                <a:solidFill>
                  <a:srgbClr val="56555A"/>
                </a:solidFill>
                <a:latin typeface="+mj-lt"/>
                <a:cs typeface="Times New Roman"/>
              </a:rPr>
              <a:t>In order  to calculate the relative frequencies,  use the following formula: = absolute_frequency_cell / number_of_observations</a:t>
            </a:r>
            <a:endParaRPr sz="1400" dirty="0">
              <a:latin typeface="+mj-lt"/>
              <a:cs typeface="Times New Roman"/>
            </a:endParaRPr>
          </a:p>
          <a:p>
            <a:pPr marL="12700" marR="17967">
              <a:lnSpc>
                <a:spcPct val="95825"/>
              </a:lnSpc>
              <a:spcBef>
                <a:spcPts val="70"/>
              </a:spcBef>
            </a:pPr>
            <a:r>
              <a:rPr sz="1400" spc="26" dirty="0">
                <a:solidFill>
                  <a:srgbClr val="56555A"/>
                </a:solidFill>
                <a:latin typeface="+mj-lt"/>
                <a:cs typeface="Times New Roman"/>
              </a:rPr>
              <a:t>In order  to calculate the cumulative frequencies: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188" y="5308590"/>
            <a:ext cx="186219" cy="417093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8.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9.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388" y="5735088"/>
            <a:ext cx="130524" cy="204012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12700">
              <a:lnSpc>
                <a:spcPts val="1545"/>
              </a:lnSpc>
            </a:pP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7531" y="5735088"/>
            <a:ext cx="4886457" cy="204012"/>
          </a:xfrm>
          <a:prstGeom prst="rect">
            <a:avLst/>
          </a:prstGeom>
        </p:spPr>
        <p:txBody>
          <a:bodyPr wrap="square" lIns="0" tIns="9810" rIns="0" bIns="0" rtlCol="0">
            <a:noAutofit/>
          </a:bodyPr>
          <a:lstStyle/>
          <a:p>
            <a:pPr marL="12700">
              <a:lnSpc>
                <a:spcPts val="1545"/>
              </a:lnSpc>
            </a:pPr>
            <a:r>
              <a:rPr sz="1400" spc="24" dirty="0">
                <a:solidFill>
                  <a:srgbClr val="56555A"/>
                </a:solidFill>
                <a:latin typeface="+mj-lt"/>
                <a:cs typeface="Times New Roman"/>
              </a:rPr>
              <a:t>The first cumulative frequency  is equal to the relative frequency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388" y="5949000"/>
            <a:ext cx="8669473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-73" dirty="0">
                <a:solidFill>
                  <a:srgbClr val="56555A"/>
                </a:solidFill>
                <a:latin typeface="+mj-lt"/>
                <a:cs typeface="Times New Roman"/>
              </a:rPr>
              <a:t>ii</a:t>
            </a:r>
            <a:r>
              <a:rPr sz="1400" spc="-62" dirty="0">
                <a:solidFill>
                  <a:srgbClr val="56555A"/>
                </a:solidFill>
                <a:latin typeface="+mj-lt"/>
                <a:cs typeface="Times New Roman"/>
              </a:rPr>
              <a:t>.     </a:t>
            </a:r>
            <a:r>
              <a:rPr sz="1400" spc="-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ch</a:t>
            </a:r>
            <a:r>
              <a:rPr sz="1400" spc="3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co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eq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11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umu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lati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31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eq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cy </a:t>
            </a:r>
            <a:r>
              <a:rPr sz="1400" spc="4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=</a:t>
            </a:r>
            <a:r>
              <a:rPr sz="1400" spc="18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evio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32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umu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lati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30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eq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cy </a:t>
            </a:r>
            <a:r>
              <a:rPr sz="1400" spc="6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+</a:t>
            </a:r>
            <a:r>
              <a:rPr sz="1400" spc="17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8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pec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6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elat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iv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17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6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-1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eq</a:t>
            </a:r>
            <a:r>
              <a:rPr sz="1400" spc="80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85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cy</a:t>
            </a:r>
            <a:endParaRPr sz="1400">
              <a:latin typeface="+mj-lt"/>
              <a:cs typeface="Times New Roman"/>
            </a:endParaRPr>
          </a:p>
        </p:txBody>
      </p:sp>
      <p:pic>
        <p:nvPicPr>
          <p:cNvPr id="27" name="Picture 26" descr="A close up of a number&#10;&#10;Description automatically generated">
            <a:extLst>
              <a:ext uri="{FF2B5EF4-FFF2-40B4-BE49-F238E27FC236}">
                <a16:creationId xmlns:a16="http://schemas.microsoft.com/office/drawing/2014/main" id="{5E883946-297B-9FCE-EE61-47E9A2A26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77" y="2813413"/>
            <a:ext cx="4223178" cy="4906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3004" y="1072896"/>
            <a:ext cx="5173218" cy="2469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6823" y="3840479"/>
            <a:ext cx="286511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33972" y="3541776"/>
            <a:ext cx="4572762" cy="2172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9329" y="303146"/>
            <a:ext cx="1560649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46" dirty="0">
                <a:solidFill>
                  <a:srgbClr val="56555A"/>
                </a:solidFill>
                <a:latin typeface="+mj-lt"/>
                <a:cs typeface="Times New Roman"/>
              </a:rPr>
              <a:t>Numerical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6710" y="303146"/>
            <a:ext cx="1429673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28" dirty="0">
                <a:solidFill>
                  <a:srgbClr val="56555A"/>
                </a:solidFill>
                <a:latin typeface="+mj-lt"/>
                <a:cs typeface="Times New Roman"/>
              </a:rPr>
              <a:t>variables.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2857" y="303146"/>
            <a:ext cx="1562204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33" dirty="0">
                <a:solidFill>
                  <a:srgbClr val="56555A"/>
                </a:solidFill>
                <a:latin typeface="+mj-lt"/>
                <a:cs typeface="Times New Roman"/>
              </a:rPr>
              <a:t>Frequency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2141" y="303146"/>
            <a:ext cx="4722909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56" dirty="0">
                <a:solidFill>
                  <a:srgbClr val="56555A"/>
                </a:solidFill>
                <a:latin typeface="+mj-lt"/>
                <a:cs typeface="Times New Roman"/>
              </a:rPr>
              <a:t>distribution table and histogram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5375" y="1893941"/>
            <a:ext cx="5566700" cy="84378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6764" algn="just">
              <a:lnSpc>
                <a:spcPts val="1540"/>
              </a:lnSpc>
            </a:pP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His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ogr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  </a:t>
            </a:r>
            <a:r>
              <a:rPr sz="1400" spc="23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4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8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 </a:t>
            </a:r>
            <a:r>
              <a:rPr sz="1400" spc="12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 </a:t>
            </a:r>
            <a:r>
              <a:rPr sz="1400" spc="26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  </a:t>
            </a:r>
            <a:r>
              <a:rPr sz="1400" spc="9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mo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  </a:t>
            </a:r>
            <a:r>
              <a:rPr sz="1400" spc="12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co</a:t>
            </a:r>
            <a:r>
              <a:rPr sz="1400" spc="91" dirty="0">
                <a:solidFill>
                  <a:srgbClr val="56555A"/>
                </a:solidFill>
                <a:latin typeface="+mj-lt"/>
                <a:cs typeface="Times New Roman"/>
              </a:rPr>
              <a:t>mm</a:t>
            </a:r>
            <a:r>
              <a:rPr sz="1400" spc="62" dirty="0">
                <a:solidFill>
                  <a:srgbClr val="56555A"/>
                </a:solidFill>
                <a:latin typeface="+mj-lt"/>
                <a:cs typeface="Times New Roman"/>
              </a:rPr>
              <a:t>on</a:t>
            </a: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18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ys </a:t>
            </a:r>
            <a:r>
              <a:rPr sz="1400" spc="24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  </a:t>
            </a:r>
            <a:r>
              <a:rPr sz="1400" spc="2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78" dirty="0">
                <a:solidFill>
                  <a:srgbClr val="56555A"/>
                </a:solidFill>
                <a:latin typeface="+mj-lt"/>
                <a:cs typeface="Times New Roman"/>
              </a:rPr>
              <a:t>ep</a:t>
            </a:r>
            <a:r>
              <a:rPr sz="1400" spc="2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61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68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95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endParaRPr sz="1400" dirty="0">
              <a:latin typeface="+mj-lt"/>
              <a:cs typeface="Times New Roman"/>
            </a:endParaRPr>
          </a:p>
          <a:p>
            <a:pPr marL="12700" algn="just">
              <a:lnSpc>
                <a:spcPct val="100041"/>
              </a:lnSpc>
            </a:pPr>
            <a:r>
              <a:rPr sz="1400" spc="69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5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81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19" dirty="0">
                <a:solidFill>
                  <a:srgbClr val="56555A"/>
                </a:solidFill>
                <a:latin typeface="+mj-lt"/>
                <a:cs typeface="Times New Roman"/>
              </a:rPr>
              <a:t>eric</a:t>
            </a:r>
            <a:r>
              <a:rPr sz="1400" spc="28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77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3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dat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. </a:t>
            </a:r>
            <a:r>
              <a:rPr sz="1400" spc="15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21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b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r 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has </a:t>
            </a:r>
            <a:r>
              <a:rPr sz="1400" spc="3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wid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32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2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109" dirty="0">
                <a:solidFill>
                  <a:srgbClr val="56555A"/>
                </a:solidFill>
                <a:latin typeface="+mj-lt"/>
                <a:cs typeface="Times New Roman"/>
              </a:rPr>
              <a:t>q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77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3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 </a:t>
            </a:r>
            <a:r>
              <a:rPr sz="1400" spc="2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 </a:t>
            </a:r>
            <a:r>
              <a:rPr sz="1400" spc="9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wid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32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26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9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67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61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105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-78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72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</a:t>
            </a:r>
            <a:r>
              <a:rPr sz="1400" spc="8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b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14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27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5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ng </a:t>
            </a:r>
            <a:r>
              <a:rPr sz="1400" spc="9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16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4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 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72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67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69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59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on</a:t>
            </a:r>
            <a:r>
              <a:rPr sz="1400" spc="10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69" dirty="0">
                <a:solidFill>
                  <a:srgbClr val="56555A"/>
                </a:solidFill>
                <a:latin typeface="+mj-lt"/>
                <a:cs typeface="Times New Roman"/>
              </a:rPr>
              <a:t>b</a:t>
            </a:r>
            <a:r>
              <a:rPr sz="1400" spc="72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3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90" dirty="0">
                <a:solidFill>
                  <a:srgbClr val="56555A"/>
                </a:solidFill>
                <a:latin typeface="+mj-lt"/>
                <a:cs typeface="Times New Roman"/>
              </a:rPr>
              <a:t>w</a:t>
            </a:r>
            <a:r>
              <a:rPr sz="1400" spc="61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72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69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7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67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7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te</a:t>
            </a:r>
            <a:r>
              <a:rPr sz="1400" spc="11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-78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23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22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-81" dirty="0">
                <a:solidFill>
                  <a:srgbClr val="56555A"/>
                </a:solidFill>
                <a:latin typeface="+mj-lt"/>
                <a:cs typeface="Times New Roman"/>
              </a:rPr>
              <a:t>:</a:t>
            </a:r>
            <a:r>
              <a:rPr sz="1400" spc="-1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0" dirty="0">
                <a:solidFill>
                  <a:srgbClr val="56555A"/>
                </a:solidFill>
                <a:latin typeface="+mj-lt"/>
                <a:cs typeface="Times New Roman"/>
              </a:rPr>
              <a:t>wh</a:t>
            </a:r>
            <a:r>
              <a:rPr sz="1400" spc="31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10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5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31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ds</a:t>
            </a:r>
            <a:r>
              <a:rPr sz="1400" spc="34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-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&gt;</a:t>
            </a:r>
            <a:r>
              <a:rPr sz="1400" spc="27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8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ot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er 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8" dirty="0">
                <a:solidFill>
                  <a:srgbClr val="56555A"/>
                </a:solidFill>
                <a:latin typeface="+mj-lt"/>
                <a:cs typeface="Times New Roman"/>
              </a:rPr>
              <a:t>be</a:t>
            </a:r>
            <a:r>
              <a:rPr sz="1400" spc="100" dirty="0">
                <a:solidFill>
                  <a:srgbClr val="56555A"/>
                </a:solidFill>
                <a:latin typeface="+mj-lt"/>
                <a:cs typeface="Times New Roman"/>
              </a:rPr>
              <a:t>g</a:t>
            </a:r>
            <a:r>
              <a:rPr sz="1400" spc="-3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082" y="3879713"/>
            <a:ext cx="2263293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8" dirty="0">
                <a:solidFill>
                  <a:srgbClr val="56555A"/>
                </a:solidFill>
                <a:latin typeface="+mj-lt"/>
                <a:cs typeface="Times New Roman"/>
              </a:rPr>
              <a:t>Creating a histogram in Excel: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6647" y="3964600"/>
            <a:ext cx="200421" cy="113792"/>
          </a:xfrm>
          <a:prstGeom prst="rect">
            <a:avLst/>
          </a:prstGeom>
        </p:spPr>
        <p:txBody>
          <a:bodyPr wrap="square" lIns="0" tIns="635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700" spc="-24" dirty="0">
                <a:solidFill>
                  <a:srgbClr val="807E85"/>
                </a:solidFill>
                <a:latin typeface="+mj-lt"/>
                <a:cs typeface="Arial"/>
              </a:rPr>
              <a:t>0.30</a:t>
            </a:r>
            <a:endParaRPr sz="700">
              <a:latin typeface="+mj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6647" y="4203868"/>
            <a:ext cx="200421" cy="113792"/>
          </a:xfrm>
          <a:prstGeom prst="rect">
            <a:avLst/>
          </a:prstGeom>
        </p:spPr>
        <p:txBody>
          <a:bodyPr wrap="square" lIns="0" tIns="635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700" spc="-24" dirty="0">
                <a:solidFill>
                  <a:srgbClr val="807E85"/>
                </a:solidFill>
                <a:latin typeface="+mj-lt"/>
                <a:cs typeface="Arial"/>
              </a:rPr>
              <a:t>0.25</a:t>
            </a:r>
            <a:endParaRPr sz="700">
              <a:latin typeface="+mj-lt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658" y="4306433"/>
            <a:ext cx="186219" cy="630682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26746">
              <a:lnSpc>
                <a:spcPts val="1540"/>
              </a:lnSpc>
            </a:pPr>
            <a:r>
              <a:rPr sz="1400" spc="-110" dirty="0">
                <a:solidFill>
                  <a:srgbClr val="56555A"/>
                </a:solidFill>
                <a:latin typeface="+mj-lt"/>
                <a:cs typeface="Times New Roman"/>
              </a:rPr>
              <a:t>1.</a:t>
            </a:r>
            <a:endParaRPr sz="1400">
              <a:latin typeface="+mj-lt"/>
              <a:cs typeface="Times New Roman"/>
            </a:endParaRPr>
          </a:p>
          <a:p>
            <a:pPr marL="12700" marR="3094">
              <a:lnSpc>
                <a:spcPct val="95825"/>
              </a:lnSpc>
            </a:pP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2.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0"/>
              </a:spcBef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3.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558" y="4306433"/>
            <a:ext cx="3173121" cy="630682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26746">
              <a:lnSpc>
                <a:spcPts val="1540"/>
              </a:lnSpc>
            </a:pPr>
            <a:r>
              <a:rPr sz="1400" spc="28" dirty="0">
                <a:solidFill>
                  <a:srgbClr val="56555A"/>
                </a:solidFill>
                <a:latin typeface="+mj-lt"/>
                <a:cs typeface="Times New Roman"/>
              </a:rPr>
              <a:t>Choose  your data</a:t>
            </a:r>
            <a:endParaRPr sz="1400" dirty="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34" dirty="0">
                <a:solidFill>
                  <a:srgbClr val="56555A"/>
                </a:solidFill>
                <a:latin typeface="+mj-lt"/>
                <a:cs typeface="Times New Roman"/>
              </a:rPr>
              <a:t>Insert -&gt; Charts -&gt; Histogram</a:t>
            </a:r>
            <a:endParaRPr sz="1400" b="1" dirty="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0"/>
              </a:spcBef>
            </a:pP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To change the number of bins (intervals):</a:t>
            </a:r>
            <a:endParaRPr sz="1400" dirty="0">
              <a:latin typeface="+mj-lt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6647" y="4441612"/>
            <a:ext cx="200421" cy="113792"/>
          </a:xfrm>
          <a:prstGeom prst="rect">
            <a:avLst/>
          </a:prstGeom>
        </p:spPr>
        <p:txBody>
          <a:bodyPr wrap="square" lIns="0" tIns="635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700" spc="-24" dirty="0">
                <a:solidFill>
                  <a:srgbClr val="807E85"/>
                </a:solidFill>
                <a:latin typeface="+mj-lt"/>
                <a:cs typeface="Arial"/>
              </a:rPr>
              <a:t>0.20</a:t>
            </a:r>
            <a:endParaRPr sz="70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6647" y="4680880"/>
            <a:ext cx="200421" cy="113792"/>
          </a:xfrm>
          <a:prstGeom prst="rect">
            <a:avLst/>
          </a:prstGeom>
        </p:spPr>
        <p:txBody>
          <a:bodyPr wrap="square" lIns="0" tIns="635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700" spc="-24" dirty="0">
                <a:solidFill>
                  <a:srgbClr val="807E85"/>
                </a:solidFill>
                <a:latin typeface="+mj-lt"/>
                <a:cs typeface="Arial"/>
              </a:rPr>
              <a:t>0.15</a:t>
            </a:r>
            <a:endParaRPr sz="70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6647" y="4920148"/>
            <a:ext cx="200421" cy="113792"/>
          </a:xfrm>
          <a:prstGeom prst="rect">
            <a:avLst/>
          </a:prstGeom>
        </p:spPr>
        <p:txBody>
          <a:bodyPr wrap="square" lIns="0" tIns="635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700" spc="-24" dirty="0">
                <a:solidFill>
                  <a:srgbClr val="807E85"/>
                </a:solidFill>
                <a:latin typeface="+mj-lt"/>
                <a:cs typeface="Arial"/>
              </a:rPr>
              <a:t>0.10</a:t>
            </a:r>
            <a:endParaRPr sz="70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9858" y="4946767"/>
            <a:ext cx="186219" cy="63042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26746">
              <a:lnSpc>
                <a:spcPts val="1540"/>
              </a:lnSpc>
            </a:pPr>
            <a:r>
              <a:rPr sz="1400" spc="-110" dirty="0">
                <a:solidFill>
                  <a:srgbClr val="56555A"/>
                </a:solidFill>
                <a:latin typeface="+mj-lt"/>
                <a:cs typeface="Times New Roman"/>
              </a:rPr>
              <a:t>1.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2.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0"/>
              </a:spcBef>
            </a:pP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3.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92733" y="4946767"/>
            <a:ext cx="4764344" cy="84383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17967">
              <a:lnSpc>
                <a:spcPts val="1540"/>
              </a:lnSpc>
            </a:pPr>
            <a:r>
              <a:rPr sz="1400" spc="28" dirty="0">
                <a:solidFill>
                  <a:srgbClr val="56555A"/>
                </a:solidFill>
                <a:latin typeface="+mj-lt"/>
                <a:cs typeface="Times New Roman"/>
              </a:rPr>
              <a:t>Select the x-axis</a:t>
            </a:r>
            <a:endParaRPr sz="1400" dirty="0">
              <a:latin typeface="+mj-lt"/>
              <a:cs typeface="Times New Roman"/>
            </a:endParaRPr>
          </a:p>
          <a:p>
            <a:pPr marL="12700" marR="17967">
              <a:lnSpc>
                <a:spcPct val="95825"/>
              </a:lnSpc>
            </a:pP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Click </a:t>
            </a:r>
            <a:r>
              <a:rPr sz="1400" b="1" spc="9" dirty="0">
                <a:solidFill>
                  <a:srgbClr val="56555A"/>
                </a:solidFill>
                <a:latin typeface="+mj-lt"/>
                <a:cs typeface="Times New Roman"/>
              </a:rPr>
              <a:t>Chart Tools -&gt; Format -&gt; Axis options</a:t>
            </a:r>
            <a:endParaRPr sz="1400" b="1" dirty="0">
              <a:latin typeface="+mj-lt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70"/>
              </a:spcBef>
            </a:pPr>
            <a:r>
              <a:rPr sz="1400" spc="-372" dirty="0">
                <a:solidFill>
                  <a:srgbClr val="56555A"/>
                </a:solidFill>
                <a:latin typeface="+mj-lt"/>
                <a:cs typeface="Times New Roman"/>
              </a:rPr>
              <a:t>Y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ou</a:t>
            </a:r>
            <a:r>
              <a:rPr sz="1400" spc="10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27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el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32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 </a:t>
            </a:r>
            <a:r>
              <a:rPr sz="1400" spc="1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bin</a:t>
            </a:r>
            <a:r>
              <a:rPr sz="1400" spc="20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wid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23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75" dirty="0">
                <a:solidFill>
                  <a:srgbClr val="56555A"/>
                </a:solidFill>
                <a:latin typeface="+mj-lt"/>
                <a:cs typeface="Times New Roman"/>
              </a:rPr>
              <a:t>(</a:t>
            </a:r>
            <a:r>
              <a:rPr sz="1400" spc="-58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83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61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105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-68" dirty="0">
                <a:solidFill>
                  <a:srgbClr val="56555A"/>
                </a:solidFill>
                <a:latin typeface="+mj-lt"/>
                <a:cs typeface="Times New Roman"/>
              </a:rPr>
              <a:t>v</a:t>
            </a:r>
            <a:r>
              <a:rPr sz="1400" spc="8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77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10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wid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)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,</a:t>
            </a:r>
            <a:r>
              <a:rPr sz="1400" spc="13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75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102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ber</a:t>
            </a:r>
            <a:r>
              <a:rPr sz="1400" spc="13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15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114" dirty="0">
                <a:solidFill>
                  <a:srgbClr val="56555A"/>
                </a:solidFill>
                <a:latin typeface="+mj-lt"/>
                <a:cs typeface="Times New Roman"/>
              </a:rPr>
              <a:t>b</a:t>
            </a:r>
            <a:r>
              <a:rPr sz="1400" spc="-3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12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, </a:t>
            </a:r>
            <a:r>
              <a:rPr sz="1400" spc="92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32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11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 dirty="0"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 146"/>
          <p:cNvSpPr/>
          <p:nvPr/>
        </p:nvSpPr>
        <p:spPr>
          <a:xfrm>
            <a:off x="0" y="161544"/>
            <a:ext cx="12192000" cy="638555"/>
          </a:xfrm>
          <a:custGeom>
            <a:avLst/>
            <a:gdLst/>
            <a:ahLst/>
            <a:cxnLst/>
            <a:rect l="l" t="t" r="r" b="b"/>
            <a:pathLst>
              <a:path w="12192000" h="638555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54736" y="4593336"/>
            <a:ext cx="288036" cy="28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41959" y="1356360"/>
            <a:ext cx="3745991" cy="1045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13004" y="2426208"/>
            <a:ext cx="3706367" cy="1004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0602468" y="5465064"/>
            <a:ext cx="256031" cy="0"/>
          </a:xfrm>
          <a:custGeom>
            <a:avLst/>
            <a:gdLst/>
            <a:ahLst/>
            <a:cxnLst/>
            <a:rect l="l" t="t" r="r" b="b"/>
            <a:pathLst>
              <a:path w="256031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9241536" y="5465064"/>
            <a:ext cx="513588" cy="0"/>
          </a:xfrm>
          <a:custGeom>
            <a:avLst/>
            <a:gdLst/>
            <a:ahLst/>
            <a:cxnLst/>
            <a:rect l="l" t="t" r="r" b="b"/>
            <a:pathLst>
              <a:path w="513588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677656" y="546506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882128" y="5465064"/>
            <a:ext cx="513588" cy="0"/>
          </a:xfrm>
          <a:custGeom>
            <a:avLst/>
            <a:gdLst/>
            <a:ahLst/>
            <a:cxnLst/>
            <a:rect l="l" t="t" r="r" b="b"/>
            <a:pathLst>
              <a:path w="513588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677656" y="5283708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882128" y="5283708"/>
            <a:ext cx="513588" cy="0"/>
          </a:xfrm>
          <a:custGeom>
            <a:avLst/>
            <a:gdLst/>
            <a:ahLst/>
            <a:cxnLst/>
            <a:rect l="l" t="t" r="r" b="b"/>
            <a:pathLst>
              <a:path w="513588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677656" y="5102352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882128" y="5102352"/>
            <a:ext cx="513588" cy="0"/>
          </a:xfrm>
          <a:custGeom>
            <a:avLst/>
            <a:gdLst/>
            <a:ahLst/>
            <a:cxnLst/>
            <a:rect l="l" t="t" r="r" b="b"/>
            <a:pathLst>
              <a:path w="513588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677656" y="4920996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882128" y="4920996"/>
            <a:ext cx="513588" cy="0"/>
          </a:xfrm>
          <a:custGeom>
            <a:avLst/>
            <a:gdLst/>
            <a:ahLst/>
            <a:cxnLst/>
            <a:rect l="l" t="t" r="r" b="b"/>
            <a:pathLst>
              <a:path w="513588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8677656" y="4738116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600188" y="4738116"/>
            <a:ext cx="795527" cy="0"/>
          </a:xfrm>
          <a:custGeom>
            <a:avLst/>
            <a:gdLst/>
            <a:ahLst/>
            <a:cxnLst/>
            <a:rect l="l" t="t" r="r" b="b"/>
            <a:pathLst>
              <a:path w="795527">
                <a:moveTo>
                  <a:pt x="0" y="0"/>
                </a:moveTo>
                <a:lnTo>
                  <a:pt x="7955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8677656" y="455676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600188" y="4556760"/>
            <a:ext cx="795527" cy="0"/>
          </a:xfrm>
          <a:custGeom>
            <a:avLst/>
            <a:gdLst/>
            <a:ahLst/>
            <a:cxnLst/>
            <a:rect l="l" t="t" r="r" b="b"/>
            <a:pathLst>
              <a:path w="795527">
                <a:moveTo>
                  <a:pt x="0" y="0"/>
                </a:moveTo>
                <a:lnTo>
                  <a:pt x="7955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677656" y="437540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600188" y="4375404"/>
            <a:ext cx="795527" cy="0"/>
          </a:xfrm>
          <a:custGeom>
            <a:avLst/>
            <a:gdLst/>
            <a:ahLst/>
            <a:cxnLst/>
            <a:rect l="l" t="t" r="r" b="b"/>
            <a:pathLst>
              <a:path w="795527">
                <a:moveTo>
                  <a:pt x="0" y="0"/>
                </a:moveTo>
                <a:lnTo>
                  <a:pt x="7955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677656" y="4194048"/>
            <a:ext cx="2180844" cy="0"/>
          </a:xfrm>
          <a:custGeom>
            <a:avLst/>
            <a:gdLst/>
            <a:ahLst/>
            <a:cxnLst/>
            <a:rect l="l" t="t" r="r" b="b"/>
            <a:pathLst>
              <a:path w="2180844">
                <a:moveTo>
                  <a:pt x="0" y="0"/>
                </a:moveTo>
                <a:lnTo>
                  <a:pt x="21808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600188" y="4194048"/>
            <a:ext cx="795527" cy="0"/>
          </a:xfrm>
          <a:custGeom>
            <a:avLst/>
            <a:gdLst/>
            <a:ahLst/>
            <a:cxnLst/>
            <a:rect l="l" t="t" r="r" b="b"/>
            <a:pathLst>
              <a:path w="795527">
                <a:moveTo>
                  <a:pt x="0" y="0"/>
                </a:moveTo>
                <a:lnTo>
                  <a:pt x="7955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8677656" y="4012692"/>
            <a:ext cx="2180844" cy="0"/>
          </a:xfrm>
          <a:custGeom>
            <a:avLst/>
            <a:gdLst/>
            <a:ahLst/>
            <a:cxnLst/>
            <a:rect l="l" t="t" r="r" b="b"/>
            <a:pathLst>
              <a:path w="2180844">
                <a:moveTo>
                  <a:pt x="0" y="0"/>
                </a:moveTo>
                <a:lnTo>
                  <a:pt x="21808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780276" y="4012692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>
                <a:moveTo>
                  <a:pt x="0" y="0"/>
                </a:moveTo>
                <a:lnTo>
                  <a:pt x="16154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395716" y="3966972"/>
            <a:ext cx="281939" cy="1679447"/>
          </a:xfrm>
          <a:custGeom>
            <a:avLst/>
            <a:gdLst/>
            <a:ahLst/>
            <a:cxnLst/>
            <a:rect l="l" t="t" r="r" b="b"/>
            <a:pathLst>
              <a:path w="281939" h="1679448">
                <a:moveTo>
                  <a:pt x="0" y="0"/>
                </a:moveTo>
                <a:lnTo>
                  <a:pt x="0" y="1679447"/>
                </a:lnTo>
                <a:lnTo>
                  <a:pt x="281939" y="1679447"/>
                </a:lnTo>
                <a:lnTo>
                  <a:pt x="281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9241536" y="5283708"/>
            <a:ext cx="1077468" cy="0"/>
          </a:xfrm>
          <a:custGeom>
            <a:avLst/>
            <a:gdLst/>
            <a:ahLst/>
            <a:cxnLst/>
            <a:rect l="l" t="t" r="r" b="b"/>
            <a:pathLst>
              <a:path w="1077468">
                <a:moveTo>
                  <a:pt x="0" y="0"/>
                </a:moveTo>
                <a:lnTo>
                  <a:pt x="10774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9755124" y="5292852"/>
            <a:ext cx="281940" cy="353567"/>
          </a:xfrm>
          <a:custGeom>
            <a:avLst/>
            <a:gdLst/>
            <a:ahLst/>
            <a:cxnLst/>
            <a:rect l="l" t="t" r="r" b="b"/>
            <a:pathLst>
              <a:path w="281940" h="353567">
                <a:moveTo>
                  <a:pt x="0" y="0"/>
                </a:moveTo>
                <a:lnTo>
                  <a:pt x="0" y="353568"/>
                </a:lnTo>
                <a:lnTo>
                  <a:pt x="281940" y="353568"/>
                </a:lnTo>
                <a:lnTo>
                  <a:pt x="281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780276" y="5465064"/>
            <a:ext cx="256031" cy="0"/>
          </a:xfrm>
          <a:custGeom>
            <a:avLst/>
            <a:gdLst/>
            <a:ahLst/>
            <a:cxnLst/>
            <a:rect l="l" t="t" r="r" b="b"/>
            <a:pathLst>
              <a:path w="256031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780276" y="5283708"/>
            <a:ext cx="256031" cy="0"/>
          </a:xfrm>
          <a:custGeom>
            <a:avLst/>
            <a:gdLst/>
            <a:ahLst/>
            <a:cxnLst/>
            <a:rect l="l" t="t" r="r" b="b"/>
            <a:pathLst>
              <a:path w="256031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780276" y="5102352"/>
            <a:ext cx="256031" cy="0"/>
          </a:xfrm>
          <a:custGeom>
            <a:avLst/>
            <a:gdLst/>
            <a:ahLst/>
            <a:cxnLst/>
            <a:rect l="l" t="t" r="r" b="b"/>
            <a:pathLst>
              <a:path w="256031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780276" y="4920996"/>
            <a:ext cx="256031" cy="0"/>
          </a:xfrm>
          <a:custGeom>
            <a:avLst/>
            <a:gdLst/>
            <a:ahLst/>
            <a:cxnLst/>
            <a:rect l="l" t="t" r="r" b="b"/>
            <a:pathLst>
              <a:path w="256031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780276" y="4738116"/>
            <a:ext cx="537972" cy="0"/>
          </a:xfrm>
          <a:custGeom>
            <a:avLst/>
            <a:gdLst/>
            <a:ahLst/>
            <a:cxnLst/>
            <a:rect l="l" t="t" r="r" b="b"/>
            <a:pathLst>
              <a:path w="537972">
                <a:moveTo>
                  <a:pt x="0" y="0"/>
                </a:moveTo>
                <a:lnTo>
                  <a:pt x="5379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7036308" y="4774692"/>
            <a:ext cx="281940" cy="871727"/>
          </a:xfrm>
          <a:custGeom>
            <a:avLst/>
            <a:gdLst/>
            <a:ahLst/>
            <a:cxnLst/>
            <a:rect l="l" t="t" r="r" b="b"/>
            <a:pathLst>
              <a:path w="281940" h="871727">
                <a:moveTo>
                  <a:pt x="0" y="0"/>
                </a:moveTo>
                <a:lnTo>
                  <a:pt x="0" y="871727"/>
                </a:lnTo>
                <a:lnTo>
                  <a:pt x="281940" y="871727"/>
                </a:lnTo>
                <a:lnTo>
                  <a:pt x="281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780276" y="4556760"/>
            <a:ext cx="537972" cy="0"/>
          </a:xfrm>
          <a:custGeom>
            <a:avLst/>
            <a:gdLst/>
            <a:ahLst/>
            <a:cxnLst/>
            <a:rect l="l" t="t" r="r" b="b"/>
            <a:pathLst>
              <a:path w="537972">
                <a:moveTo>
                  <a:pt x="0" y="0"/>
                </a:moveTo>
                <a:lnTo>
                  <a:pt x="5379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6780276" y="4375404"/>
            <a:ext cx="537972" cy="0"/>
          </a:xfrm>
          <a:custGeom>
            <a:avLst/>
            <a:gdLst/>
            <a:ahLst/>
            <a:cxnLst/>
            <a:rect l="l" t="t" r="r" b="b"/>
            <a:pathLst>
              <a:path w="537972">
                <a:moveTo>
                  <a:pt x="0" y="0"/>
                </a:moveTo>
                <a:lnTo>
                  <a:pt x="5379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780276" y="4194048"/>
            <a:ext cx="537972" cy="0"/>
          </a:xfrm>
          <a:custGeom>
            <a:avLst/>
            <a:gdLst/>
            <a:ahLst/>
            <a:cxnLst/>
            <a:rect l="l" t="t" r="r" b="b"/>
            <a:pathLst>
              <a:path w="537972">
                <a:moveTo>
                  <a:pt x="0" y="0"/>
                </a:moveTo>
                <a:lnTo>
                  <a:pt x="5379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318248" y="4003548"/>
            <a:ext cx="281940" cy="1642871"/>
          </a:xfrm>
          <a:custGeom>
            <a:avLst/>
            <a:gdLst/>
            <a:ahLst/>
            <a:cxnLst/>
            <a:rect l="l" t="t" r="r" b="b"/>
            <a:pathLst>
              <a:path w="281940" h="1642872">
                <a:moveTo>
                  <a:pt x="0" y="0"/>
                </a:moveTo>
                <a:lnTo>
                  <a:pt x="0" y="1642871"/>
                </a:lnTo>
                <a:lnTo>
                  <a:pt x="281940" y="1642871"/>
                </a:lnTo>
                <a:lnTo>
                  <a:pt x="281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64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8677656" y="563270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28701">
            <a:solidFill>
              <a:srgbClr val="FF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0037064" y="5382768"/>
            <a:ext cx="281939" cy="263651"/>
          </a:xfrm>
          <a:custGeom>
            <a:avLst/>
            <a:gdLst/>
            <a:ahLst/>
            <a:cxnLst/>
            <a:rect l="l" t="t" r="r" b="b"/>
            <a:pathLst>
              <a:path w="281939" h="263651">
                <a:moveTo>
                  <a:pt x="0" y="0"/>
                </a:moveTo>
                <a:lnTo>
                  <a:pt x="0" y="263651"/>
                </a:lnTo>
                <a:lnTo>
                  <a:pt x="281939" y="263651"/>
                </a:lnTo>
                <a:lnTo>
                  <a:pt x="281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64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600188" y="4847844"/>
            <a:ext cx="281939" cy="798576"/>
          </a:xfrm>
          <a:custGeom>
            <a:avLst/>
            <a:gdLst/>
            <a:ahLst/>
            <a:cxnLst/>
            <a:rect l="l" t="t" r="r" b="b"/>
            <a:pathLst>
              <a:path w="281939" h="798576">
                <a:moveTo>
                  <a:pt x="0" y="0"/>
                </a:moveTo>
                <a:lnTo>
                  <a:pt x="0" y="798575"/>
                </a:lnTo>
                <a:lnTo>
                  <a:pt x="281939" y="798575"/>
                </a:lnTo>
                <a:lnTo>
                  <a:pt x="281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241536" y="5102352"/>
            <a:ext cx="1077468" cy="0"/>
          </a:xfrm>
          <a:custGeom>
            <a:avLst/>
            <a:gdLst/>
            <a:ahLst/>
            <a:cxnLst/>
            <a:rect l="l" t="t" r="r" b="b"/>
            <a:pathLst>
              <a:path w="1077468">
                <a:moveTo>
                  <a:pt x="0" y="0"/>
                </a:moveTo>
                <a:lnTo>
                  <a:pt x="10774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9241536" y="4920996"/>
            <a:ext cx="1077468" cy="0"/>
          </a:xfrm>
          <a:custGeom>
            <a:avLst/>
            <a:gdLst/>
            <a:ahLst/>
            <a:cxnLst/>
            <a:rect l="l" t="t" r="r" b="b"/>
            <a:pathLst>
              <a:path w="1077468">
                <a:moveTo>
                  <a:pt x="0" y="0"/>
                </a:moveTo>
                <a:lnTo>
                  <a:pt x="10774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9241536" y="4738116"/>
            <a:ext cx="1077468" cy="0"/>
          </a:xfrm>
          <a:custGeom>
            <a:avLst/>
            <a:gdLst/>
            <a:ahLst/>
            <a:cxnLst/>
            <a:rect l="l" t="t" r="r" b="b"/>
            <a:pathLst>
              <a:path w="1077468">
                <a:moveTo>
                  <a:pt x="0" y="0"/>
                </a:moveTo>
                <a:lnTo>
                  <a:pt x="10774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9241536" y="4556760"/>
            <a:ext cx="1077468" cy="0"/>
          </a:xfrm>
          <a:custGeom>
            <a:avLst/>
            <a:gdLst/>
            <a:ahLst/>
            <a:cxnLst/>
            <a:rect l="l" t="t" r="r" b="b"/>
            <a:pathLst>
              <a:path w="1077468">
                <a:moveTo>
                  <a:pt x="0" y="0"/>
                </a:moveTo>
                <a:lnTo>
                  <a:pt x="10774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241536" y="4375404"/>
            <a:ext cx="1077468" cy="0"/>
          </a:xfrm>
          <a:custGeom>
            <a:avLst/>
            <a:gdLst/>
            <a:ahLst/>
            <a:cxnLst/>
            <a:rect l="l" t="t" r="r" b="b"/>
            <a:pathLst>
              <a:path w="1077468">
                <a:moveTo>
                  <a:pt x="0" y="0"/>
                </a:moveTo>
                <a:lnTo>
                  <a:pt x="10774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8959596" y="4267200"/>
            <a:ext cx="281939" cy="1379220"/>
          </a:xfrm>
          <a:custGeom>
            <a:avLst/>
            <a:gdLst/>
            <a:ahLst/>
            <a:cxnLst/>
            <a:rect l="l" t="t" r="r" b="b"/>
            <a:pathLst>
              <a:path w="281939" h="1379220">
                <a:moveTo>
                  <a:pt x="0" y="0"/>
                </a:moveTo>
                <a:lnTo>
                  <a:pt x="0" y="1379220"/>
                </a:lnTo>
                <a:lnTo>
                  <a:pt x="281939" y="1379220"/>
                </a:lnTo>
                <a:lnTo>
                  <a:pt x="281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0602468" y="5283708"/>
            <a:ext cx="256031" cy="0"/>
          </a:xfrm>
          <a:custGeom>
            <a:avLst/>
            <a:gdLst/>
            <a:ahLst/>
            <a:cxnLst/>
            <a:rect l="l" t="t" r="r" b="b"/>
            <a:pathLst>
              <a:path w="256031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0602468" y="5102352"/>
            <a:ext cx="256031" cy="0"/>
          </a:xfrm>
          <a:custGeom>
            <a:avLst/>
            <a:gdLst/>
            <a:ahLst/>
            <a:cxnLst/>
            <a:rect l="l" t="t" r="r" b="b"/>
            <a:pathLst>
              <a:path w="256031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0602468" y="4920996"/>
            <a:ext cx="256031" cy="0"/>
          </a:xfrm>
          <a:custGeom>
            <a:avLst/>
            <a:gdLst/>
            <a:ahLst/>
            <a:cxnLst/>
            <a:rect l="l" t="t" r="r" b="b"/>
            <a:pathLst>
              <a:path w="256031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0602468" y="4738116"/>
            <a:ext cx="256031" cy="0"/>
          </a:xfrm>
          <a:custGeom>
            <a:avLst/>
            <a:gdLst/>
            <a:ahLst/>
            <a:cxnLst/>
            <a:rect l="l" t="t" r="r" b="b"/>
            <a:pathLst>
              <a:path w="256031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0602468" y="4556760"/>
            <a:ext cx="256031" cy="0"/>
          </a:xfrm>
          <a:custGeom>
            <a:avLst/>
            <a:gdLst/>
            <a:ahLst/>
            <a:cxnLst/>
            <a:rect l="l" t="t" r="r" b="b"/>
            <a:pathLst>
              <a:path w="256031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0602468" y="4375404"/>
            <a:ext cx="256031" cy="0"/>
          </a:xfrm>
          <a:custGeom>
            <a:avLst/>
            <a:gdLst/>
            <a:ahLst/>
            <a:cxnLst/>
            <a:rect l="l" t="t" r="r" b="b"/>
            <a:pathLst>
              <a:path w="256031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0319004" y="4357116"/>
            <a:ext cx="283464" cy="1289303"/>
          </a:xfrm>
          <a:custGeom>
            <a:avLst/>
            <a:gdLst/>
            <a:ahLst/>
            <a:cxnLst/>
            <a:rect l="l" t="t" r="r" b="b"/>
            <a:pathLst>
              <a:path w="283464" h="1289303">
                <a:moveTo>
                  <a:pt x="0" y="0"/>
                </a:moveTo>
                <a:lnTo>
                  <a:pt x="0" y="1289303"/>
                </a:lnTo>
                <a:lnTo>
                  <a:pt x="283464" y="1289303"/>
                </a:lnTo>
                <a:lnTo>
                  <a:pt x="283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6780276" y="5646420"/>
            <a:ext cx="4078224" cy="0"/>
          </a:xfrm>
          <a:custGeom>
            <a:avLst/>
            <a:gdLst/>
            <a:ahLst/>
            <a:cxnLst/>
            <a:rect l="l" t="t" r="r" b="b"/>
            <a:pathLst>
              <a:path w="407822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780276" y="3831336"/>
            <a:ext cx="4078224" cy="0"/>
          </a:xfrm>
          <a:custGeom>
            <a:avLst/>
            <a:gdLst/>
            <a:ahLst/>
            <a:cxnLst/>
            <a:rect l="l" t="t" r="r" b="b"/>
            <a:pathLst>
              <a:path w="407822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970520" y="5998464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53085">
            <a:solidFill>
              <a:srgbClr val="A9D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474202" y="5972556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51562">
            <a:solidFill>
              <a:srgbClr val="FF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935974" y="5972556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51562">
            <a:solidFill>
              <a:srgbClr val="1F38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35405" y="303146"/>
            <a:ext cx="1091742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-11" dirty="0">
                <a:solidFill>
                  <a:srgbClr val="56555A"/>
                </a:solidFill>
                <a:latin typeface="+mj-lt"/>
                <a:cs typeface="Times New Roman"/>
              </a:rPr>
              <a:t>Graphs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426491" y="303146"/>
            <a:ext cx="619804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84" dirty="0">
                <a:solidFill>
                  <a:srgbClr val="56555A"/>
                </a:solidFill>
                <a:latin typeface="+mj-lt"/>
                <a:cs typeface="Times New Roman"/>
              </a:rPr>
              <a:t>and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46844" y="303146"/>
            <a:ext cx="934514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82" dirty="0">
                <a:solidFill>
                  <a:srgbClr val="56555A"/>
                </a:solidFill>
                <a:latin typeface="+mj-lt"/>
                <a:cs typeface="Times New Roman"/>
              </a:rPr>
              <a:t>tables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980703" y="303146"/>
            <a:ext cx="502139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58" dirty="0">
                <a:solidFill>
                  <a:srgbClr val="56555A"/>
                </a:solidFill>
                <a:latin typeface="+mj-lt"/>
                <a:cs typeface="Times New Roman"/>
              </a:rPr>
              <a:t>for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483452" y="303146"/>
            <a:ext cx="6424498" cy="342391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31" dirty="0">
                <a:solidFill>
                  <a:srgbClr val="56555A"/>
                </a:solidFill>
                <a:latin typeface="+mj-lt"/>
                <a:cs typeface="Times New Roman"/>
              </a:rPr>
              <a:t>relationships between variables.  Cross tables</a:t>
            </a:r>
            <a:endParaRPr sz="2500">
              <a:latin typeface="+mj-lt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41342" y="1872605"/>
            <a:ext cx="6725246" cy="8456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6920" algn="just">
              <a:lnSpc>
                <a:spcPts val="1540"/>
              </a:lnSpc>
            </a:pP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Cross tables (or contingency tables) are used to represent categorical variables. One set</a:t>
            </a:r>
            <a:endParaRPr sz="1400">
              <a:latin typeface="+mj-lt"/>
              <a:cs typeface="Times New Roman"/>
            </a:endParaRPr>
          </a:p>
          <a:p>
            <a:pPr marL="12700" algn="just">
              <a:lnSpc>
                <a:spcPct val="98604"/>
              </a:lnSpc>
            </a:pPr>
            <a:r>
              <a:rPr sz="1400" spc="-25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20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8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5" dirty="0">
                <a:solidFill>
                  <a:srgbClr val="56555A"/>
                </a:solidFill>
                <a:latin typeface="+mj-lt"/>
                <a:cs typeface="Times New Roman"/>
              </a:rPr>
              <a:t>egories</a:t>
            </a:r>
            <a:r>
              <a:rPr sz="1400" spc="22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11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label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ng </a:t>
            </a:r>
            <a:r>
              <a:rPr sz="1400" spc="4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4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ows</a:t>
            </a:r>
            <a:r>
              <a:rPr sz="1400" spc="26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nd 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73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76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71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71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er</a:t>
            </a:r>
            <a:r>
              <a:rPr sz="1400" spc="20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11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label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ng </a:t>
            </a:r>
            <a:r>
              <a:rPr sz="1400" spc="4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col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ns. </a:t>
            </a:r>
            <a:r>
              <a:rPr sz="1400" spc="4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34" dirty="0">
                <a:solidFill>
                  <a:srgbClr val="56555A"/>
                </a:solidFill>
                <a:latin typeface="+mj-lt"/>
                <a:cs typeface="Times New Roman"/>
              </a:rPr>
              <a:t>W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3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en </a:t>
            </a:r>
            <a:r>
              <a:rPr sz="1400" spc="12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87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400" spc="-69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73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69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167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in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table </a:t>
            </a:r>
            <a:r>
              <a:rPr sz="1400" spc="3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with</a:t>
            </a:r>
            <a:r>
              <a:rPr sz="1400" spc="13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</a:t>
            </a:r>
            <a:r>
              <a:rPr sz="1400" spc="33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1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pp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icable </a:t>
            </a:r>
            <a:r>
              <a:rPr sz="1400" spc="9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. </a:t>
            </a:r>
            <a:r>
              <a:rPr sz="1400" spc="4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It</a:t>
            </a:r>
            <a:r>
              <a:rPr sz="1400" spc="4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4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20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g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od </a:t>
            </a:r>
            <a:r>
              <a:rPr sz="1400" spc="18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d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321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27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c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u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la</a:t>
            </a: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1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he  </a:t>
            </a:r>
            <a:r>
              <a:rPr sz="1400" spc="-14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otal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r>
              <a:rPr sz="1400" spc="31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22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81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29" dirty="0">
                <a:solidFill>
                  <a:srgbClr val="56555A"/>
                </a:solidFill>
                <a:latin typeface="+mj-lt"/>
                <a:cs typeface="Times New Roman"/>
              </a:rPr>
              <a:t>et</a:t>
            </a:r>
            <a:r>
              <a:rPr sz="1400" spc="17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81" dirty="0">
                <a:solidFill>
                  <a:srgbClr val="56555A"/>
                </a:solidFill>
                <a:latin typeface="+mj-lt"/>
                <a:cs typeface="Times New Roman"/>
              </a:rPr>
              <a:t>m</a:t>
            </a:r>
            <a:r>
              <a:rPr sz="1400" spc="61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,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400" spc="5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tables</a:t>
            </a:r>
            <a:r>
              <a:rPr sz="1400" spc="33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2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co</a:t>
            </a:r>
            <a:r>
              <a:rPr sz="1400" spc="57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5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47" dirty="0">
                <a:solidFill>
                  <a:srgbClr val="56555A"/>
                </a:solidFill>
                <a:latin typeface="+mj-lt"/>
                <a:cs typeface="Times New Roman"/>
              </a:rPr>
              <a:t>truc</a:t>
            </a:r>
            <a:r>
              <a:rPr sz="1400" spc="17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58" dirty="0">
                <a:solidFill>
                  <a:srgbClr val="56555A"/>
                </a:solidFill>
                <a:latin typeface="+mj-lt"/>
                <a:cs typeface="Times New Roman"/>
              </a:rPr>
              <a:t>ed</a:t>
            </a:r>
            <a:r>
              <a:rPr sz="1400" spc="82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with</a:t>
            </a:r>
            <a:r>
              <a:rPr sz="1400" spc="6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8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5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500" spc="0" dirty="0">
                <a:solidFill>
                  <a:srgbClr val="56555A"/>
                </a:solidFill>
                <a:latin typeface="+mj-lt"/>
                <a:cs typeface="Times New Roman"/>
              </a:rPr>
              <a:t>elat</a:t>
            </a:r>
            <a:r>
              <a:rPr sz="1500" spc="-4" dirty="0">
                <a:solidFill>
                  <a:srgbClr val="56555A"/>
                </a:solidFill>
                <a:latin typeface="+mj-lt"/>
                <a:cs typeface="Times New Roman"/>
              </a:rPr>
              <a:t>iv</a:t>
            </a:r>
            <a:r>
              <a:rPr sz="1500" spc="0" dirty="0">
                <a:solidFill>
                  <a:srgbClr val="56555A"/>
                </a:solidFill>
                <a:latin typeface="+mj-lt"/>
                <a:cs typeface="Times New Roman"/>
              </a:rPr>
              <a:t>e </a:t>
            </a:r>
            <a:r>
              <a:rPr sz="1500" spc="-4" dirty="0">
                <a:solidFill>
                  <a:srgbClr val="56555A"/>
                </a:solidFill>
                <a:latin typeface="+mj-lt"/>
                <a:cs typeface="Times New Roman"/>
              </a:rPr>
              <a:t>f</a:t>
            </a:r>
            <a:r>
              <a:rPr sz="1500" spc="-19" dirty="0">
                <a:solidFill>
                  <a:srgbClr val="56555A"/>
                </a:solidFill>
                <a:latin typeface="+mj-lt"/>
                <a:cs typeface="Times New Roman"/>
              </a:rPr>
              <a:t>r</a:t>
            </a:r>
            <a:r>
              <a:rPr sz="1500" spc="0" dirty="0">
                <a:solidFill>
                  <a:srgbClr val="56555A"/>
                </a:solidFill>
                <a:latin typeface="+mj-lt"/>
                <a:cs typeface="Times New Roman"/>
              </a:rPr>
              <a:t>equencies</a:t>
            </a:r>
            <a:r>
              <a:rPr sz="1500" spc="245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14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" dirty="0">
                <a:solidFill>
                  <a:srgbClr val="56555A"/>
                </a:solidFill>
                <a:latin typeface="+mj-lt"/>
                <a:cs typeface="Times New Roman"/>
              </a:rPr>
              <a:t>s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wn</a:t>
            </a:r>
            <a:r>
              <a:rPr sz="1400" spc="253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i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n</a:t>
            </a:r>
            <a:r>
              <a:rPr sz="1400" spc="29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</a:t>
            </a:r>
            <a:r>
              <a:rPr sz="1400" spc="-4" dirty="0">
                <a:solidFill>
                  <a:srgbClr val="56555A"/>
                </a:solidFill>
                <a:latin typeface="+mj-lt"/>
                <a:cs typeface="Times New Roman"/>
              </a:rPr>
              <a:t>h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e</a:t>
            </a:r>
            <a:r>
              <a:rPr sz="1400" spc="28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table</a:t>
            </a:r>
            <a:r>
              <a:rPr sz="1400" spc="306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45" dirty="0">
                <a:solidFill>
                  <a:srgbClr val="56555A"/>
                </a:solidFill>
                <a:latin typeface="+mj-lt"/>
                <a:cs typeface="Times New Roman"/>
              </a:rPr>
              <a:t>be</a:t>
            </a:r>
            <a:r>
              <a:rPr sz="1400" spc="21" dirty="0">
                <a:solidFill>
                  <a:srgbClr val="56555A"/>
                </a:solidFill>
                <a:latin typeface="+mj-lt"/>
                <a:cs typeface="Times New Roman"/>
              </a:rPr>
              <a:t>l</a:t>
            </a:r>
            <a:r>
              <a:rPr sz="1400" spc="27" dirty="0">
                <a:solidFill>
                  <a:srgbClr val="56555A"/>
                </a:solidFill>
                <a:latin typeface="+mj-lt"/>
                <a:cs typeface="Times New Roman"/>
              </a:rPr>
              <a:t>o</a:t>
            </a:r>
            <a:r>
              <a:rPr sz="1400" spc="-29" dirty="0">
                <a:solidFill>
                  <a:srgbClr val="56555A"/>
                </a:solidFill>
                <a:latin typeface="+mj-lt"/>
                <a:cs typeface="Times New Roman"/>
              </a:rPr>
              <a:t>w</a:t>
            </a:r>
            <a:r>
              <a:rPr sz="1400" spc="-45" dirty="0">
                <a:solidFill>
                  <a:srgbClr val="56555A"/>
                </a:solidFill>
                <a:latin typeface="+mj-lt"/>
                <a:cs typeface="Times New Roman"/>
              </a:rPr>
              <a:t>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808724" y="3545195"/>
            <a:ext cx="1375799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b="1" spc="-2" dirty="0">
                <a:solidFill>
                  <a:srgbClr val="001F5F"/>
                </a:solidFill>
                <a:latin typeface="+mj-lt"/>
                <a:cs typeface="Arial"/>
              </a:rPr>
              <a:t>Side-by-side bar chart</a:t>
            </a:r>
            <a:endParaRPr sz="1000">
              <a:latin typeface="+mj-lt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510655" y="3767900"/>
            <a:ext cx="210135" cy="1943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911" algn="ctr">
              <a:lnSpc>
                <a:spcPct val="95825"/>
              </a:lnSpc>
            </a:pPr>
            <a:r>
              <a:rPr sz="800" spc="-4" dirty="0">
                <a:solidFill>
                  <a:srgbClr val="585858"/>
                </a:solidFill>
                <a:latin typeface="+mj-lt"/>
                <a:cs typeface="Arial"/>
              </a:rPr>
              <a:t>200</a:t>
            </a:r>
            <a:endParaRPr sz="800">
              <a:latin typeface="+mj-lt"/>
              <a:cs typeface="Arial"/>
            </a:endParaRPr>
          </a:p>
          <a:p>
            <a:pPr marR="7911" algn="ctr">
              <a:lnSpc>
                <a:spcPct val="95825"/>
              </a:lnSpc>
              <a:spcBef>
                <a:spcPts val="510"/>
              </a:spcBef>
            </a:pPr>
            <a:r>
              <a:rPr sz="800" spc="-4" dirty="0">
                <a:solidFill>
                  <a:srgbClr val="585858"/>
                </a:solidFill>
                <a:latin typeface="+mj-lt"/>
                <a:cs typeface="Arial"/>
              </a:rPr>
              <a:t>180</a:t>
            </a:r>
            <a:endParaRPr sz="800">
              <a:latin typeface="+mj-lt"/>
              <a:cs typeface="Arial"/>
            </a:endParaRPr>
          </a:p>
          <a:p>
            <a:pPr marR="7911" algn="ctr">
              <a:lnSpc>
                <a:spcPct val="95825"/>
              </a:lnSpc>
              <a:spcBef>
                <a:spcPts val="511"/>
              </a:spcBef>
            </a:pPr>
            <a:r>
              <a:rPr sz="800" spc="-4" dirty="0">
                <a:solidFill>
                  <a:srgbClr val="585858"/>
                </a:solidFill>
                <a:latin typeface="+mj-lt"/>
                <a:cs typeface="Arial"/>
              </a:rPr>
              <a:t>160</a:t>
            </a:r>
            <a:endParaRPr sz="800">
              <a:latin typeface="+mj-lt"/>
              <a:cs typeface="Arial"/>
            </a:endParaRPr>
          </a:p>
          <a:p>
            <a:pPr marR="7911" algn="ctr">
              <a:lnSpc>
                <a:spcPct val="95825"/>
              </a:lnSpc>
              <a:spcBef>
                <a:spcPts val="510"/>
              </a:spcBef>
            </a:pPr>
            <a:r>
              <a:rPr sz="800" spc="-4" dirty="0">
                <a:solidFill>
                  <a:srgbClr val="585858"/>
                </a:solidFill>
                <a:latin typeface="+mj-lt"/>
                <a:cs typeface="Arial"/>
              </a:rPr>
              <a:t>140</a:t>
            </a:r>
            <a:endParaRPr sz="800">
              <a:latin typeface="+mj-lt"/>
              <a:cs typeface="Arial"/>
            </a:endParaRPr>
          </a:p>
          <a:p>
            <a:pPr marR="7911" algn="ctr">
              <a:lnSpc>
                <a:spcPct val="95825"/>
              </a:lnSpc>
              <a:spcBef>
                <a:spcPts val="511"/>
              </a:spcBef>
            </a:pPr>
            <a:r>
              <a:rPr sz="800" spc="-4" dirty="0">
                <a:solidFill>
                  <a:srgbClr val="585858"/>
                </a:solidFill>
                <a:latin typeface="+mj-lt"/>
                <a:cs typeface="Arial"/>
              </a:rPr>
              <a:t>120</a:t>
            </a:r>
            <a:endParaRPr sz="800">
              <a:latin typeface="+mj-lt"/>
              <a:cs typeface="Arial"/>
            </a:endParaRPr>
          </a:p>
          <a:p>
            <a:pPr marR="7911" algn="ctr">
              <a:lnSpc>
                <a:spcPct val="95825"/>
              </a:lnSpc>
              <a:spcBef>
                <a:spcPts val="510"/>
              </a:spcBef>
            </a:pPr>
            <a:r>
              <a:rPr sz="800" spc="-4" dirty="0">
                <a:solidFill>
                  <a:srgbClr val="585858"/>
                </a:solidFill>
                <a:latin typeface="+mj-lt"/>
                <a:cs typeface="Arial"/>
              </a:rPr>
              <a:t>100</a:t>
            </a:r>
            <a:endParaRPr sz="800">
              <a:latin typeface="+mj-lt"/>
              <a:cs typeface="Arial"/>
            </a:endParaRPr>
          </a:p>
          <a:p>
            <a:pPr marL="69342">
              <a:lnSpc>
                <a:spcPct val="95825"/>
              </a:lnSpc>
              <a:spcBef>
                <a:spcPts val="510"/>
              </a:spcBef>
            </a:pPr>
            <a:r>
              <a:rPr sz="800" spc="-4" dirty="0">
                <a:solidFill>
                  <a:srgbClr val="585858"/>
                </a:solidFill>
                <a:latin typeface="+mj-lt"/>
                <a:cs typeface="Arial"/>
              </a:rPr>
              <a:t>80</a:t>
            </a:r>
            <a:endParaRPr sz="800">
              <a:latin typeface="+mj-lt"/>
              <a:cs typeface="Arial"/>
            </a:endParaRPr>
          </a:p>
          <a:p>
            <a:pPr marL="69342">
              <a:lnSpc>
                <a:spcPct val="95825"/>
              </a:lnSpc>
              <a:spcBef>
                <a:spcPts val="511"/>
              </a:spcBef>
            </a:pPr>
            <a:r>
              <a:rPr sz="800" spc="-4" dirty="0">
                <a:solidFill>
                  <a:srgbClr val="585858"/>
                </a:solidFill>
                <a:latin typeface="+mj-lt"/>
                <a:cs typeface="Arial"/>
              </a:rPr>
              <a:t>60</a:t>
            </a:r>
            <a:endParaRPr sz="800">
              <a:latin typeface="+mj-lt"/>
              <a:cs typeface="Arial"/>
            </a:endParaRPr>
          </a:p>
          <a:p>
            <a:pPr marL="69342">
              <a:lnSpc>
                <a:spcPct val="95825"/>
              </a:lnSpc>
              <a:spcBef>
                <a:spcPts val="508"/>
              </a:spcBef>
            </a:pPr>
            <a:r>
              <a:rPr sz="800" spc="-4" dirty="0">
                <a:solidFill>
                  <a:srgbClr val="585858"/>
                </a:solidFill>
                <a:latin typeface="+mj-lt"/>
                <a:cs typeface="Arial"/>
              </a:rPr>
              <a:t>40</a:t>
            </a:r>
            <a:endParaRPr sz="800">
              <a:latin typeface="+mj-lt"/>
              <a:cs typeface="Arial"/>
            </a:endParaRPr>
          </a:p>
          <a:p>
            <a:pPr marL="69342">
              <a:lnSpc>
                <a:spcPct val="95825"/>
              </a:lnSpc>
              <a:spcBef>
                <a:spcPts val="510"/>
              </a:spcBef>
            </a:pPr>
            <a:r>
              <a:rPr sz="800" spc="-4" dirty="0">
                <a:solidFill>
                  <a:srgbClr val="585858"/>
                </a:solidFill>
                <a:latin typeface="+mj-lt"/>
                <a:cs typeface="Arial"/>
              </a:rPr>
              <a:t>20</a:t>
            </a:r>
            <a:endParaRPr sz="800">
              <a:latin typeface="+mj-lt"/>
              <a:cs typeface="Arial"/>
            </a:endParaRPr>
          </a:p>
          <a:p>
            <a:pPr marL="105371" marR="7275" algn="ctr">
              <a:lnSpc>
                <a:spcPct val="95825"/>
              </a:lnSpc>
              <a:spcBef>
                <a:spcPts val="510"/>
              </a:spcBef>
            </a:pPr>
            <a:r>
              <a:rPr sz="800" dirty="0">
                <a:solidFill>
                  <a:srgbClr val="585858"/>
                </a:solidFill>
                <a:latin typeface="+mj-lt"/>
                <a:cs typeface="Arial"/>
              </a:rPr>
              <a:t>0</a:t>
            </a:r>
            <a:endParaRPr sz="800">
              <a:latin typeface="+mj-lt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51789" y="3837041"/>
            <a:ext cx="3445725" cy="41706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5" dirty="0">
                <a:solidFill>
                  <a:srgbClr val="56555A"/>
                </a:solidFill>
                <a:latin typeface="+mj-lt"/>
                <a:cs typeface="Times New Roman"/>
              </a:rPr>
              <a:t>A common way to  represent the  data  from</a:t>
            </a:r>
            <a:endParaRPr sz="1400">
              <a:latin typeface="+mj-lt"/>
              <a:cs typeface="Times New Roman"/>
            </a:endParaRPr>
          </a:p>
          <a:p>
            <a:pPr marL="12700" marR="26746">
              <a:lnSpc>
                <a:spcPct val="95825"/>
              </a:lnSpc>
            </a:pPr>
            <a:r>
              <a:rPr sz="1400" spc="42" dirty="0">
                <a:solidFill>
                  <a:srgbClr val="56555A"/>
                </a:solidFill>
                <a:latin typeface="+mj-lt"/>
                <a:cs typeface="Times New Roman"/>
              </a:rPr>
              <a:t>side-by-side bar chart.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011549" y="3837041"/>
            <a:ext cx="141474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168521" y="3837041"/>
            <a:ext cx="438405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0" dirty="0">
                <a:solidFill>
                  <a:srgbClr val="56555A"/>
                </a:solidFill>
                <a:latin typeface="+mj-lt"/>
                <a:cs typeface="Times New Roman"/>
              </a:rPr>
              <a:t>cross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24578" y="3837041"/>
            <a:ext cx="431921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53" dirty="0">
                <a:solidFill>
                  <a:srgbClr val="56555A"/>
                </a:solidFill>
                <a:latin typeface="+mj-lt"/>
                <a:cs typeface="Times New Roman"/>
              </a:rPr>
              <a:t>table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071110" y="3837041"/>
            <a:ext cx="166872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9" dirty="0">
                <a:solidFill>
                  <a:srgbClr val="56555A"/>
                </a:solidFill>
                <a:latin typeface="+mj-lt"/>
                <a:cs typeface="Times New Roman"/>
              </a:rPr>
              <a:t>is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52466" y="3837041"/>
            <a:ext cx="237459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27" dirty="0">
                <a:solidFill>
                  <a:srgbClr val="56555A"/>
                </a:solidFill>
                <a:latin typeface="+mj-lt"/>
                <a:cs typeface="Times New Roman"/>
              </a:rPr>
              <a:t>by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05450" y="3837041"/>
            <a:ext cx="462115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35" dirty="0">
                <a:solidFill>
                  <a:srgbClr val="56555A"/>
                </a:solidFill>
                <a:latin typeface="+mj-lt"/>
                <a:cs typeface="Times New Roman"/>
              </a:rPr>
              <a:t>using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83986" y="3837041"/>
            <a:ext cx="141474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79" dirty="0">
                <a:solidFill>
                  <a:srgbClr val="56555A"/>
                </a:solidFill>
                <a:latin typeface="+mj-lt"/>
                <a:cs typeface="Times New Roman"/>
              </a:rPr>
              <a:t>a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96213" y="4631680"/>
            <a:ext cx="2859101" cy="20370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b="1" spc="13" dirty="0">
                <a:solidFill>
                  <a:srgbClr val="56555A"/>
                </a:solidFill>
                <a:latin typeface="+mj-lt"/>
                <a:cs typeface="Times New Roman"/>
              </a:rPr>
              <a:t>Creating a side-by-side chart in Excel:</a:t>
            </a:r>
            <a:endParaRPr sz="1400" b="1" dirty="0">
              <a:latin typeface="+mj-lt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51789" y="5058400"/>
            <a:ext cx="183171" cy="41706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26746">
              <a:lnSpc>
                <a:spcPts val="1540"/>
              </a:lnSpc>
            </a:pPr>
            <a:r>
              <a:rPr sz="1400" spc="-110" dirty="0">
                <a:solidFill>
                  <a:srgbClr val="56555A"/>
                </a:solidFill>
                <a:latin typeface="+mj-lt"/>
                <a:cs typeface="Times New Roman"/>
              </a:rPr>
              <a:t>1.</a:t>
            </a:r>
            <a:endParaRPr sz="14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400" spc="-9" dirty="0">
                <a:solidFill>
                  <a:srgbClr val="56555A"/>
                </a:solidFill>
                <a:latin typeface="+mj-lt"/>
                <a:cs typeface="Times New Roman"/>
              </a:rPr>
              <a:t>2.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94689" y="5058400"/>
            <a:ext cx="2858378" cy="417068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26746">
              <a:lnSpc>
                <a:spcPts val="1540"/>
              </a:lnSpc>
            </a:pPr>
            <a:r>
              <a:rPr sz="1400" spc="28" dirty="0">
                <a:solidFill>
                  <a:srgbClr val="56555A"/>
                </a:solidFill>
                <a:latin typeface="+mj-lt"/>
                <a:cs typeface="Times New Roman"/>
              </a:rPr>
              <a:t>Choose  your data</a:t>
            </a:r>
            <a:endParaRPr sz="1400" dirty="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400" b="1" spc="29" dirty="0">
                <a:solidFill>
                  <a:srgbClr val="56555A"/>
                </a:solidFill>
                <a:latin typeface="+mj-lt"/>
                <a:cs typeface="Times New Roman"/>
              </a:rPr>
              <a:t>Insert -&gt; Charts -&gt; Clustered Column</a:t>
            </a:r>
            <a:endParaRPr sz="1400" b="1" dirty="0">
              <a:latin typeface="+mj-lt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1789" y="5485095"/>
            <a:ext cx="3333059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43" dirty="0">
                <a:solidFill>
                  <a:srgbClr val="56555A"/>
                </a:solidFill>
                <a:latin typeface="+mj-lt"/>
                <a:cs typeface="Times New Roman"/>
              </a:rPr>
              <a:t>Selecting  more  than  one  series  ( groups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921633" y="5485095"/>
            <a:ext cx="200636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-1" dirty="0">
                <a:solidFill>
                  <a:srgbClr val="56555A"/>
                </a:solidFill>
                <a:latin typeface="+mj-lt"/>
                <a:cs typeface="Times New Roman"/>
              </a:rPr>
              <a:t>of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60901" y="5485095"/>
            <a:ext cx="863845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dirty="0">
                <a:solidFill>
                  <a:srgbClr val="56555A"/>
                </a:solidFill>
                <a:latin typeface="+mj-lt"/>
                <a:cs typeface="Times New Roman"/>
              </a:rPr>
              <a:t>data </a:t>
            </a:r>
            <a:r>
              <a:rPr sz="1400" spc="330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)</a:t>
            </a:r>
            <a:r>
              <a:rPr sz="1400" spc="284" dirty="0">
                <a:solidFill>
                  <a:srgbClr val="56555A"/>
                </a:solidFill>
                <a:latin typeface="+mj-lt"/>
                <a:cs typeface="Times New Roman"/>
              </a:rPr>
              <a:t> </a:t>
            </a:r>
            <a:r>
              <a:rPr sz="1400" spc="0" dirty="0">
                <a:solidFill>
                  <a:srgbClr val="56555A"/>
                </a:solidFill>
                <a:latin typeface="+mj-lt"/>
                <a:cs typeface="Times New Roman"/>
              </a:rPr>
              <a:t>will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61966" y="5485095"/>
            <a:ext cx="1064447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25" dirty="0">
                <a:solidFill>
                  <a:srgbClr val="56555A"/>
                </a:solidFill>
                <a:latin typeface="+mj-lt"/>
                <a:cs typeface="Times New Roman"/>
              </a:rPr>
              <a:t>automatically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1789" y="5698455"/>
            <a:ext cx="4398722" cy="20370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29" dirty="0">
                <a:solidFill>
                  <a:srgbClr val="56555A"/>
                </a:solidFill>
                <a:latin typeface="+mj-lt"/>
                <a:cs typeface="Times New Roman"/>
              </a:rPr>
              <a:t>prompt Excel to create  a side-by-side bar (column) chart.</a:t>
            </a:r>
            <a:endParaRPr sz="1400">
              <a:latin typeface="+mj-lt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218680" y="5705209"/>
            <a:ext cx="498772" cy="127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-1" dirty="0">
                <a:solidFill>
                  <a:srgbClr val="585858"/>
                </a:solidFill>
                <a:latin typeface="+mj-lt"/>
                <a:cs typeface="Arial"/>
              </a:rPr>
              <a:t>Investor A</a:t>
            </a:r>
            <a:endParaRPr sz="800">
              <a:latin typeface="+mj-lt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78723" y="5705209"/>
            <a:ext cx="498772" cy="127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-1" dirty="0">
                <a:solidFill>
                  <a:srgbClr val="585858"/>
                </a:solidFill>
                <a:latin typeface="+mj-lt"/>
                <a:cs typeface="Arial"/>
              </a:rPr>
              <a:t>Investor B</a:t>
            </a:r>
            <a:endParaRPr sz="800">
              <a:latin typeface="+mj-lt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935718" y="5705209"/>
            <a:ext cx="504388" cy="127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-1" dirty="0">
                <a:solidFill>
                  <a:srgbClr val="585858"/>
                </a:solidFill>
                <a:latin typeface="+mj-lt"/>
                <a:cs typeface="Arial"/>
              </a:rPr>
              <a:t>Investor C</a:t>
            </a:r>
            <a:endParaRPr sz="800">
              <a:latin typeface="+mj-lt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030718" y="5935942"/>
            <a:ext cx="346121" cy="127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-1" dirty="0">
                <a:solidFill>
                  <a:srgbClr val="585858"/>
                </a:solidFill>
                <a:latin typeface="+mj-lt"/>
                <a:cs typeface="Arial"/>
              </a:rPr>
              <a:t>Stocks</a:t>
            </a:r>
            <a:endParaRPr sz="800">
              <a:latin typeface="+mj-lt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508873" y="5935942"/>
            <a:ext cx="329375" cy="127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-1" dirty="0">
                <a:solidFill>
                  <a:srgbClr val="585858"/>
                </a:solidFill>
                <a:latin typeface="+mj-lt"/>
                <a:cs typeface="Arial"/>
              </a:rPr>
              <a:t>Bonds</a:t>
            </a:r>
            <a:endParaRPr sz="800">
              <a:latin typeface="+mj-lt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970645" y="5935942"/>
            <a:ext cx="566572" cy="127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-1" dirty="0">
                <a:solidFill>
                  <a:srgbClr val="585858"/>
                </a:solidFill>
                <a:latin typeface="+mj-lt"/>
                <a:cs typeface="Arial"/>
              </a:rPr>
              <a:t>Real Estate</a:t>
            </a:r>
            <a:endParaRPr sz="800">
              <a:latin typeface="+mj-lt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780276" y="3966972"/>
            <a:ext cx="1615440" cy="45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95716" y="3966972"/>
            <a:ext cx="281939" cy="1679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677656" y="3966972"/>
            <a:ext cx="2180844" cy="45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80276" y="4012692"/>
            <a:ext cx="537972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18248" y="4012692"/>
            <a:ext cx="281940" cy="1633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00188" y="4012692"/>
            <a:ext cx="795527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677656" y="4012692"/>
            <a:ext cx="2180844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80276" y="4194048"/>
            <a:ext cx="537972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00188" y="4194048"/>
            <a:ext cx="795527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77656" y="4194048"/>
            <a:ext cx="2180844" cy="73151"/>
          </a:xfrm>
          <a:prstGeom prst="rect">
            <a:avLst/>
          </a:prstGeom>
        </p:spPr>
        <p:txBody>
          <a:bodyPr wrap="square" lIns="0" tIns="3301" rIns="0" bIns="0" rtlCol="0">
            <a:noAutofit/>
          </a:bodyPr>
          <a:lstStyle/>
          <a:p>
            <a:pPr marL="25400">
              <a:lnSpc>
                <a:spcPts val="550"/>
              </a:lnSpc>
            </a:pPr>
            <a:endParaRPr sz="550">
              <a:latin typeface="+mj-l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77656" y="4267200"/>
            <a:ext cx="281940" cy="108204"/>
          </a:xfrm>
          <a:prstGeom prst="rect">
            <a:avLst/>
          </a:prstGeom>
        </p:spPr>
        <p:txBody>
          <a:bodyPr wrap="square" lIns="0" tIns="254" rIns="0" bIns="0" rtlCol="0">
            <a:noAutofit/>
          </a:bodyPr>
          <a:lstStyle/>
          <a:p>
            <a:pPr marL="25400">
              <a:lnSpc>
                <a:spcPts val="850"/>
              </a:lnSpc>
            </a:pPr>
            <a:endParaRPr sz="850">
              <a:latin typeface="+mj-l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959596" y="4267200"/>
            <a:ext cx="281939" cy="1379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41536" y="4267200"/>
            <a:ext cx="1616964" cy="108204"/>
          </a:xfrm>
          <a:prstGeom prst="rect">
            <a:avLst/>
          </a:prstGeom>
        </p:spPr>
        <p:txBody>
          <a:bodyPr wrap="square" lIns="0" tIns="254" rIns="0" bIns="0" rtlCol="0">
            <a:noAutofit/>
          </a:bodyPr>
          <a:lstStyle/>
          <a:p>
            <a:pPr marL="25400">
              <a:lnSpc>
                <a:spcPts val="850"/>
              </a:lnSpc>
            </a:pPr>
            <a:endParaRPr sz="850">
              <a:latin typeface="+mj-l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80276" y="4375404"/>
            <a:ext cx="537972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00188" y="4375404"/>
            <a:ext cx="795527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77656" y="4375404"/>
            <a:ext cx="281940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41536" y="4375404"/>
            <a:ext cx="1077468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319004" y="4375404"/>
            <a:ext cx="283464" cy="1271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02468" y="4375404"/>
            <a:ext cx="256031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80276" y="4556760"/>
            <a:ext cx="537972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00188" y="4556760"/>
            <a:ext cx="795527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77656" y="4556760"/>
            <a:ext cx="281940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41536" y="4556760"/>
            <a:ext cx="1077468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602468" y="4556760"/>
            <a:ext cx="256031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80276" y="4738116"/>
            <a:ext cx="256031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36308" y="4738116"/>
            <a:ext cx="281940" cy="908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00188" y="4738116"/>
            <a:ext cx="795527" cy="109727"/>
          </a:xfrm>
          <a:prstGeom prst="rect">
            <a:avLst/>
          </a:prstGeom>
        </p:spPr>
        <p:txBody>
          <a:bodyPr wrap="square" lIns="0" tIns="1777" rIns="0" bIns="0" rtlCol="0">
            <a:noAutofit/>
          </a:bodyPr>
          <a:lstStyle/>
          <a:p>
            <a:pPr marL="25400">
              <a:lnSpc>
                <a:spcPts val="850"/>
              </a:lnSpc>
            </a:pPr>
            <a:endParaRPr sz="850">
              <a:latin typeface="+mj-l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77656" y="4738116"/>
            <a:ext cx="281940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41536" y="4738116"/>
            <a:ext cx="1077468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02468" y="4738116"/>
            <a:ext cx="256031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00188" y="4847844"/>
            <a:ext cx="281939" cy="798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82128" y="4847844"/>
            <a:ext cx="513588" cy="73152"/>
          </a:xfrm>
          <a:prstGeom prst="rect">
            <a:avLst/>
          </a:prstGeom>
        </p:spPr>
        <p:txBody>
          <a:bodyPr wrap="square" lIns="0" tIns="3302" rIns="0" bIns="0" rtlCol="0">
            <a:noAutofit/>
          </a:bodyPr>
          <a:lstStyle/>
          <a:p>
            <a:pPr marL="25400">
              <a:lnSpc>
                <a:spcPts val="550"/>
              </a:lnSpc>
            </a:pPr>
            <a:endParaRPr sz="550">
              <a:latin typeface="+mj-l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80276" y="4920996"/>
            <a:ext cx="256031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82128" y="4920996"/>
            <a:ext cx="513588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77656" y="4920996"/>
            <a:ext cx="281940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41536" y="4920996"/>
            <a:ext cx="1077468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02468" y="4920996"/>
            <a:ext cx="256031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80276" y="5102352"/>
            <a:ext cx="256031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82128" y="5102352"/>
            <a:ext cx="513588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77656" y="5102352"/>
            <a:ext cx="281940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1536" y="5102352"/>
            <a:ext cx="1077468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02468" y="5102352"/>
            <a:ext cx="256031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0276" y="5283708"/>
            <a:ext cx="256031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82128" y="5283708"/>
            <a:ext cx="513588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7656" y="5283708"/>
            <a:ext cx="281940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41536" y="5283708"/>
            <a:ext cx="513588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55124" y="5283708"/>
            <a:ext cx="281940" cy="3627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37064" y="5283708"/>
            <a:ext cx="281939" cy="99059"/>
          </a:xfrm>
          <a:prstGeom prst="rect">
            <a:avLst/>
          </a:prstGeom>
        </p:spPr>
        <p:txBody>
          <a:bodyPr wrap="square" lIns="0" tIns="3809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02468" y="5283708"/>
            <a:ext cx="256031" cy="18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37064" y="5382768"/>
            <a:ext cx="281939" cy="263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0276" y="5465064"/>
            <a:ext cx="256031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2128" y="5465064"/>
            <a:ext cx="513588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7656" y="5465064"/>
            <a:ext cx="281940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1536" y="5465064"/>
            <a:ext cx="513588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2468" y="5465064"/>
            <a:ext cx="256031" cy="18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80276" y="3691636"/>
            <a:ext cx="40782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82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2177</Words>
  <Application>Microsoft Office PowerPoint</Application>
  <PresentationFormat>Widescreen</PresentationFormat>
  <Paragraphs>500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Osama Subhani</cp:lastModifiedBy>
  <cp:revision>2</cp:revision>
  <dcterms:modified xsi:type="dcterms:W3CDTF">2024-12-09T09:56:45Z</dcterms:modified>
</cp:coreProperties>
</file>