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7" r:id="rId2"/>
    <p:sldId id="257" r:id="rId3"/>
    <p:sldId id="265" r:id="rId4"/>
    <p:sldId id="264" r:id="rId5"/>
    <p:sldId id="259" r:id="rId6"/>
    <p:sldId id="258" r:id="rId7"/>
    <p:sldId id="266" r:id="rId8"/>
    <p:sldId id="263" r:id="rId9"/>
    <p:sldId id="260" r:id="rId10"/>
    <p:sldId id="261"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8FCF5-03F6-47D8-87D3-D6AB3D6C6340}"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B2701-C885-4E8A-A909-FCEE10EE43BB}" type="slidenum">
              <a:rPr lang="en-US" smtClean="0"/>
              <a:t>‹#›</a:t>
            </a:fld>
            <a:endParaRPr lang="en-US"/>
          </a:p>
        </p:txBody>
      </p:sp>
    </p:spTree>
    <p:extLst>
      <p:ext uri="{BB962C8B-B14F-4D97-AF65-F5344CB8AC3E}">
        <p14:creationId xmlns:p14="http://schemas.microsoft.com/office/powerpoint/2010/main" val="1565996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11/16/2021</a:t>
            </a:r>
            <a:endParaRPr lang="en-US"/>
          </a:p>
        </p:txBody>
      </p:sp>
      <p:sp>
        <p:nvSpPr>
          <p:cNvPr id="5" name="Footer Placeholder 4"/>
          <p:cNvSpPr>
            <a:spLocks noGrp="1"/>
          </p:cNvSpPr>
          <p:nvPr>
            <p:ph type="ftr" sz="quarter" idx="11"/>
          </p:nvPr>
        </p:nvSpPr>
        <p:spPr/>
        <p:txBody>
          <a:bodyPr/>
          <a:lstStyle/>
          <a:p>
            <a:r>
              <a:rPr lang="en-US" smtClean="0"/>
              <a:t>RzM</a:t>
            </a:r>
            <a:endParaRPr lang="en-US"/>
          </a:p>
        </p:txBody>
      </p:sp>
      <p:sp>
        <p:nvSpPr>
          <p:cNvPr id="6" name="Slide Number Placeholder 5"/>
          <p:cNvSpPr>
            <a:spLocks noGrp="1"/>
          </p:cNvSpPr>
          <p:nvPr>
            <p:ph type="sldNum" sz="quarter" idx="12"/>
          </p:nvPr>
        </p:nvSpPr>
        <p:spPr/>
        <p:txBody>
          <a:bodyPr/>
          <a:lstStyle/>
          <a:p>
            <a:fld id="{27F70550-5409-4958-A60D-E06C09D6B1E4}" type="slidenum">
              <a:rPr lang="en-US" smtClean="0"/>
              <a:t>‹#›</a:t>
            </a:fld>
            <a:endParaRPr lang="en-US"/>
          </a:p>
        </p:txBody>
      </p:sp>
    </p:spTree>
    <p:extLst>
      <p:ext uri="{BB962C8B-B14F-4D97-AF65-F5344CB8AC3E}">
        <p14:creationId xmlns:p14="http://schemas.microsoft.com/office/powerpoint/2010/main" val="162308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11/16/2021</a:t>
            </a:r>
            <a:endParaRPr lang="en-US"/>
          </a:p>
        </p:txBody>
      </p:sp>
      <p:sp>
        <p:nvSpPr>
          <p:cNvPr id="5" name="Footer Placeholder 4"/>
          <p:cNvSpPr>
            <a:spLocks noGrp="1"/>
          </p:cNvSpPr>
          <p:nvPr>
            <p:ph type="ftr" sz="quarter" idx="11"/>
          </p:nvPr>
        </p:nvSpPr>
        <p:spPr/>
        <p:txBody>
          <a:bodyPr/>
          <a:lstStyle/>
          <a:p>
            <a:r>
              <a:rPr lang="en-US" smtClean="0"/>
              <a:t>RzM</a:t>
            </a:r>
            <a:endParaRPr lang="en-US"/>
          </a:p>
        </p:txBody>
      </p:sp>
      <p:sp>
        <p:nvSpPr>
          <p:cNvPr id="6" name="Slide Number Placeholder 5"/>
          <p:cNvSpPr>
            <a:spLocks noGrp="1"/>
          </p:cNvSpPr>
          <p:nvPr>
            <p:ph type="sldNum" sz="quarter" idx="12"/>
          </p:nvPr>
        </p:nvSpPr>
        <p:spPr/>
        <p:txBody>
          <a:bodyPr/>
          <a:lstStyle/>
          <a:p>
            <a:fld id="{27F70550-5409-4958-A60D-E06C09D6B1E4}" type="slidenum">
              <a:rPr lang="en-US" smtClean="0"/>
              <a:t>‹#›</a:t>
            </a:fld>
            <a:endParaRPr lang="en-US"/>
          </a:p>
        </p:txBody>
      </p:sp>
    </p:spTree>
    <p:extLst>
      <p:ext uri="{BB962C8B-B14F-4D97-AF65-F5344CB8AC3E}">
        <p14:creationId xmlns:p14="http://schemas.microsoft.com/office/powerpoint/2010/main" val="306514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11/16/2021</a:t>
            </a:r>
            <a:endParaRPr lang="en-US"/>
          </a:p>
        </p:txBody>
      </p:sp>
      <p:sp>
        <p:nvSpPr>
          <p:cNvPr id="5" name="Footer Placeholder 4"/>
          <p:cNvSpPr>
            <a:spLocks noGrp="1"/>
          </p:cNvSpPr>
          <p:nvPr>
            <p:ph type="ftr" sz="quarter" idx="11"/>
          </p:nvPr>
        </p:nvSpPr>
        <p:spPr/>
        <p:txBody>
          <a:bodyPr/>
          <a:lstStyle/>
          <a:p>
            <a:r>
              <a:rPr lang="en-US" smtClean="0"/>
              <a:t>RzM</a:t>
            </a:r>
            <a:endParaRPr lang="en-US"/>
          </a:p>
        </p:txBody>
      </p:sp>
      <p:sp>
        <p:nvSpPr>
          <p:cNvPr id="6" name="Slide Number Placeholder 5"/>
          <p:cNvSpPr>
            <a:spLocks noGrp="1"/>
          </p:cNvSpPr>
          <p:nvPr>
            <p:ph type="sldNum" sz="quarter" idx="12"/>
          </p:nvPr>
        </p:nvSpPr>
        <p:spPr/>
        <p:txBody>
          <a:bodyPr/>
          <a:lstStyle/>
          <a:p>
            <a:fld id="{27F70550-5409-4958-A60D-E06C09D6B1E4}" type="slidenum">
              <a:rPr lang="en-US" smtClean="0"/>
              <a:t>‹#›</a:t>
            </a:fld>
            <a:endParaRPr lang="en-US"/>
          </a:p>
        </p:txBody>
      </p:sp>
    </p:spTree>
    <p:extLst>
      <p:ext uri="{BB962C8B-B14F-4D97-AF65-F5344CB8AC3E}">
        <p14:creationId xmlns:p14="http://schemas.microsoft.com/office/powerpoint/2010/main" val="415772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11/16/2021</a:t>
            </a:r>
            <a:endParaRPr lang="en-US"/>
          </a:p>
        </p:txBody>
      </p:sp>
      <p:sp>
        <p:nvSpPr>
          <p:cNvPr id="5" name="Footer Placeholder 4"/>
          <p:cNvSpPr>
            <a:spLocks noGrp="1"/>
          </p:cNvSpPr>
          <p:nvPr>
            <p:ph type="ftr" sz="quarter" idx="11"/>
          </p:nvPr>
        </p:nvSpPr>
        <p:spPr/>
        <p:txBody>
          <a:bodyPr/>
          <a:lstStyle/>
          <a:p>
            <a:r>
              <a:rPr lang="en-US" smtClean="0"/>
              <a:t>RzM</a:t>
            </a:r>
            <a:endParaRPr lang="en-US"/>
          </a:p>
        </p:txBody>
      </p:sp>
      <p:sp>
        <p:nvSpPr>
          <p:cNvPr id="6" name="Slide Number Placeholder 5"/>
          <p:cNvSpPr>
            <a:spLocks noGrp="1"/>
          </p:cNvSpPr>
          <p:nvPr>
            <p:ph type="sldNum" sz="quarter" idx="12"/>
          </p:nvPr>
        </p:nvSpPr>
        <p:spPr/>
        <p:txBody>
          <a:bodyPr/>
          <a:lstStyle/>
          <a:p>
            <a:fld id="{27F70550-5409-4958-A60D-E06C09D6B1E4}" type="slidenum">
              <a:rPr lang="en-US" smtClean="0"/>
              <a:t>‹#›</a:t>
            </a:fld>
            <a:endParaRPr lang="en-US"/>
          </a:p>
        </p:txBody>
      </p:sp>
    </p:spTree>
    <p:extLst>
      <p:ext uri="{BB962C8B-B14F-4D97-AF65-F5344CB8AC3E}">
        <p14:creationId xmlns:p14="http://schemas.microsoft.com/office/powerpoint/2010/main" val="4813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11/16/2021</a:t>
            </a:r>
            <a:endParaRPr lang="en-US"/>
          </a:p>
        </p:txBody>
      </p:sp>
      <p:sp>
        <p:nvSpPr>
          <p:cNvPr id="5" name="Footer Placeholder 4"/>
          <p:cNvSpPr>
            <a:spLocks noGrp="1"/>
          </p:cNvSpPr>
          <p:nvPr>
            <p:ph type="ftr" sz="quarter" idx="11"/>
          </p:nvPr>
        </p:nvSpPr>
        <p:spPr/>
        <p:txBody>
          <a:bodyPr/>
          <a:lstStyle/>
          <a:p>
            <a:r>
              <a:rPr lang="en-US" smtClean="0"/>
              <a:t>RzM</a:t>
            </a:r>
            <a:endParaRPr lang="en-US"/>
          </a:p>
        </p:txBody>
      </p:sp>
      <p:sp>
        <p:nvSpPr>
          <p:cNvPr id="6" name="Slide Number Placeholder 5"/>
          <p:cNvSpPr>
            <a:spLocks noGrp="1"/>
          </p:cNvSpPr>
          <p:nvPr>
            <p:ph type="sldNum" sz="quarter" idx="12"/>
          </p:nvPr>
        </p:nvSpPr>
        <p:spPr/>
        <p:txBody>
          <a:bodyPr/>
          <a:lstStyle/>
          <a:p>
            <a:fld id="{27F70550-5409-4958-A60D-E06C09D6B1E4}" type="slidenum">
              <a:rPr lang="en-US" smtClean="0"/>
              <a:t>‹#›</a:t>
            </a:fld>
            <a:endParaRPr lang="en-US"/>
          </a:p>
        </p:txBody>
      </p:sp>
    </p:spTree>
    <p:extLst>
      <p:ext uri="{BB962C8B-B14F-4D97-AF65-F5344CB8AC3E}">
        <p14:creationId xmlns:p14="http://schemas.microsoft.com/office/powerpoint/2010/main" val="188054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11/16/2021</a:t>
            </a:r>
            <a:endParaRPr lang="en-US"/>
          </a:p>
        </p:txBody>
      </p:sp>
      <p:sp>
        <p:nvSpPr>
          <p:cNvPr id="6" name="Footer Placeholder 5"/>
          <p:cNvSpPr>
            <a:spLocks noGrp="1"/>
          </p:cNvSpPr>
          <p:nvPr>
            <p:ph type="ftr" sz="quarter" idx="11"/>
          </p:nvPr>
        </p:nvSpPr>
        <p:spPr/>
        <p:txBody>
          <a:bodyPr/>
          <a:lstStyle/>
          <a:p>
            <a:r>
              <a:rPr lang="en-US" smtClean="0"/>
              <a:t>RzM</a:t>
            </a:r>
            <a:endParaRPr lang="en-US"/>
          </a:p>
        </p:txBody>
      </p:sp>
      <p:sp>
        <p:nvSpPr>
          <p:cNvPr id="7" name="Slide Number Placeholder 6"/>
          <p:cNvSpPr>
            <a:spLocks noGrp="1"/>
          </p:cNvSpPr>
          <p:nvPr>
            <p:ph type="sldNum" sz="quarter" idx="12"/>
          </p:nvPr>
        </p:nvSpPr>
        <p:spPr/>
        <p:txBody>
          <a:bodyPr/>
          <a:lstStyle/>
          <a:p>
            <a:fld id="{27F70550-5409-4958-A60D-E06C09D6B1E4}" type="slidenum">
              <a:rPr lang="en-US" smtClean="0"/>
              <a:t>‹#›</a:t>
            </a:fld>
            <a:endParaRPr lang="en-US"/>
          </a:p>
        </p:txBody>
      </p:sp>
    </p:spTree>
    <p:extLst>
      <p:ext uri="{BB962C8B-B14F-4D97-AF65-F5344CB8AC3E}">
        <p14:creationId xmlns:p14="http://schemas.microsoft.com/office/powerpoint/2010/main" val="311840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11/16/2021</a:t>
            </a:r>
            <a:endParaRPr lang="en-US"/>
          </a:p>
        </p:txBody>
      </p:sp>
      <p:sp>
        <p:nvSpPr>
          <p:cNvPr id="8" name="Footer Placeholder 7"/>
          <p:cNvSpPr>
            <a:spLocks noGrp="1"/>
          </p:cNvSpPr>
          <p:nvPr>
            <p:ph type="ftr" sz="quarter" idx="11"/>
          </p:nvPr>
        </p:nvSpPr>
        <p:spPr/>
        <p:txBody>
          <a:bodyPr/>
          <a:lstStyle/>
          <a:p>
            <a:r>
              <a:rPr lang="en-US" smtClean="0"/>
              <a:t>RzM</a:t>
            </a:r>
            <a:endParaRPr lang="en-US"/>
          </a:p>
        </p:txBody>
      </p:sp>
      <p:sp>
        <p:nvSpPr>
          <p:cNvPr id="9" name="Slide Number Placeholder 8"/>
          <p:cNvSpPr>
            <a:spLocks noGrp="1"/>
          </p:cNvSpPr>
          <p:nvPr>
            <p:ph type="sldNum" sz="quarter" idx="12"/>
          </p:nvPr>
        </p:nvSpPr>
        <p:spPr/>
        <p:txBody>
          <a:bodyPr/>
          <a:lstStyle/>
          <a:p>
            <a:fld id="{27F70550-5409-4958-A60D-E06C09D6B1E4}" type="slidenum">
              <a:rPr lang="en-US" smtClean="0"/>
              <a:t>‹#›</a:t>
            </a:fld>
            <a:endParaRPr lang="en-US"/>
          </a:p>
        </p:txBody>
      </p:sp>
    </p:spTree>
    <p:extLst>
      <p:ext uri="{BB962C8B-B14F-4D97-AF65-F5344CB8AC3E}">
        <p14:creationId xmlns:p14="http://schemas.microsoft.com/office/powerpoint/2010/main" val="2391560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11/16/2021</a:t>
            </a:r>
            <a:endParaRPr lang="en-US"/>
          </a:p>
        </p:txBody>
      </p:sp>
      <p:sp>
        <p:nvSpPr>
          <p:cNvPr id="4" name="Footer Placeholder 3"/>
          <p:cNvSpPr>
            <a:spLocks noGrp="1"/>
          </p:cNvSpPr>
          <p:nvPr>
            <p:ph type="ftr" sz="quarter" idx="11"/>
          </p:nvPr>
        </p:nvSpPr>
        <p:spPr/>
        <p:txBody>
          <a:bodyPr/>
          <a:lstStyle/>
          <a:p>
            <a:r>
              <a:rPr lang="en-US" smtClean="0"/>
              <a:t>RzM</a:t>
            </a:r>
            <a:endParaRPr lang="en-US"/>
          </a:p>
        </p:txBody>
      </p:sp>
      <p:sp>
        <p:nvSpPr>
          <p:cNvPr id="5" name="Slide Number Placeholder 4"/>
          <p:cNvSpPr>
            <a:spLocks noGrp="1"/>
          </p:cNvSpPr>
          <p:nvPr>
            <p:ph type="sldNum" sz="quarter" idx="12"/>
          </p:nvPr>
        </p:nvSpPr>
        <p:spPr/>
        <p:txBody>
          <a:bodyPr/>
          <a:lstStyle/>
          <a:p>
            <a:fld id="{27F70550-5409-4958-A60D-E06C09D6B1E4}" type="slidenum">
              <a:rPr lang="en-US" smtClean="0"/>
              <a:t>‹#›</a:t>
            </a:fld>
            <a:endParaRPr lang="en-US"/>
          </a:p>
        </p:txBody>
      </p:sp>
    </p:spTree>
    <p:extLst>
      <p:ext uri="{BB962C8B-B14F-4D97-AF65-F5344CB8AC3E}">
        <p14:creationId xmlns:p14="http://schemas.microsoft.com/office/powerpoint/2010/main" val="173347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11/16/2021</a:t>
            </a:r>
            <a:endParaRPr lang="en-US"/>
          </a:p>
        </p:txBody>
      </p:sp>
      <p:sp>
        <p:nvSpPr>
          <p:cNvPr id="3" name="Footer Placeholder 2"/>
          <p:cNvSpPr>
            <a:spLocks noGrp="1"/>
          </p:cNvSpPr>
          <p:nvPr>
            <p:ph type="ftr" sz="quarter" idx="11"/>
          </p:nvPr>
        </p:nvSpPr>
        <p:spPr/>
        <p:txBody>
          <a:bodyPr/>
          <a:lstStyle/>
          <a:p>
            <a:r>
              <a:rPr lang="en-US" smtClean="0"/>
              <a:t>RzM</a:t>
            </a:r>
            <a:endParaRPr lang="en-US"/>
          </a:p>
        </p:txBody>
      </p:sp>
      <p:sp>
        <p:nvSpPr>
          <p:cNvPr id="4" name="Slide Number Placeholder 3"/>
          <p:cNvSpPr>
            <a:spLocks noGrp="1"/>
          </p:cNvSpPr>
          <p:nvPr>
            <p:ph type="sldNum" sz="quarter" idx="12"/>
          </p:nvPr>
        </p:nvSpPr>
        <p:spPr/>
        <p:txBody>
          <a:bodyPr/>
          <a:lstStyle/>
          <a:p>
            <a:fld id="{27F70550-5409-4958-A60D-E06C09D6B1E4}" type="slidenum">
              <a:rPr lang="en-US" smtClean="0"/>
              <a:t>‹#›</a:t>
            </a:fld>
            <a:endParaRPr lang="en-US"/>
          </a:p>
        </p:txBody>
      </p:sp>
    </p:spTree>
    <p:extLst>
      <p:ext uri="{BB962C8B-B14F-4D97-AF65-F5344CB8AC3E}">
        <p14:creationId xmlns:p14="http://schemas.microsoft.com/office/powerpoint/2010/main" val="42740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11/16/2021</a:t>
            </a:r>
            <a:endParaRPr lang="en-US"/>
          </a:p>
        </p:txBody>
      </p:sp>
      <p:sp>
        <p:nvSpPr>
          <p:cNvPr id="6" name="Footer Placeholder 5"/>
          <p:cNvSpPr>
            <a:spLocks noGrp="1"/>
          </p:cNvSpPr>
          <p:nvPr>
            <p:ph type="ftr" sz="quarter" idx="11"/>
          </p:nvPr>
        </p:nvSpPr>
        <p:spPr/>
        <p:txBody>
          <a:bodyPr/>
          <a:lstStyle/>
          <a:p>
            <a:r>
              <a:rPr lang="en-US" smtClean="0"/>
              <a:t>RzM</a:t>
            </a:r>
            <a:endParaRPr lang="en-US"/>
          </a:p>
        </p:txBody>
      </p:sp>
      <p:sp>
        <p:nvSpPr>
          <p:cNvPr id="7" name="Slide Number Placeholder 6"/>
          <p:cNvSpPr>
            <a:spLocks noGrp="1"/>
          </p:cNvSpPr>
          <p:nvPr>
            <p:ph type="sldNum" sz="quarter" idx="12"/>
          </p:nvPr>
        </p:nvSpPr>
        <p:spPr/>
        <p:txBody>
          <a:bodyPr/>
          <a:lstStyle/>
          <a:p>
            <a:fld id="{27F70550-5409-4958-A60D-E06C09D6B1E4}" type="slidenum">
              <a:rPr lang="en-US" smtClean="0"/>
              <a:t>‹#›</a:t>
            </a:fld>
            <a:endParaRPr lang="en-US"/>
          </a:p>
        </p:txBody>
      </p:sp>
    </p:spTree>
    <p:extLst>
      <p:ext uri="{BB962C8B-B14F-4D97-AF65-F5344CB8AC3E}">
        <p14:creationId xmlns:p14="http://schemas.microsoft.com/office/powerpoint/2010/main" val="155451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11/16/2021</a:t>
            </a:r>
            <a:endParaRPr lang="en-US"/>
          </a:p>
        </p:txBody>
      </p:sp>
      <p:sp>
        <p:nvSpPr>
          <p:cNvPr id="6" name="Footer Placeholder 5"/>
          <p:cNvSpPr>
            <a:spLocks noGrp="1"/>
          </p:cNvSpPr>
          <p:nvPr>
            <p:ph type="ftr" sz="quarter" idx="11"/>
          </p:nvPr>
        </p:nvSpPr>
        <p:spPr/>
        <p:txBody>
          <a:bodyPr/>
          <a:lstStyle/>
          <a:p>
            <a:r>
              <a:rPr lang="en-US" smtClean="0"/>
              <a:t>RzM</a:t>
            </a:r>
            <a:endParaRPr lang="en-US"/>
          </a:p>
        </p:txBody>
      </p:sp>
      <p:sp>
        <p:nvSpPr>
          <p:cNvPr id="7" name="Slide Number Placeholder 6"/>
          <p:cNvSpPr>
            <a:spLocks noGrp="1"/>
          </p:cNvSpPr>
          <p:nvPr>
            <p:ph type="sldNum" sz="quarter" idx="12"/>
          </p:nvPr>
        </p:nvSpPr>
        <p:spPr/>
        <p:txBody>
          <a:bodyPr/>
          <a:lstStyle/>
          <a:p>
            <a:fld id="{27F70550-5409-4958-A60D-E06C09D6B1E4}" type="slidenum">
              <a:rPr lang="en-US" smtClean="0"/>
              <a:t>‹#›</a:t>
            </a:fld>
            <a:endParaRPr lang="en-US"/>
          </a:p>
        </p:txBody>
      </p:sp>
    </p:spTree>
    <p:extLst>
      <p:ext uri="{BB962C8B-B14F-4D97-AF65-F5344CB8AC3E}">
        <p14:creationId xmlns:p14="http://schemas.microsoft.com/office/powerpoint/2010/main" val="2742609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11/16/2021</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RzM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70550-5409-4958-A60D-E06C09D6B1E4}" type="slidenum">
              <a:rPr lang="en-US" smtClean="0"/>
              <a:t>‹#›</a:t>
            </a:fld>
            <a:endParaRPr lang="en-US"/>
          </a:p>
        </p:txBody>
      </p:sp>
    </p:spTree>
    <p:extLst>
      <p:ext uri="{BB962C8B-B14F-4D97-AF65-F5344CB8AC3E}">
        <p14:creationId xmlns:p14="http://schemas.microsoft.com/office/powerpoint/2010/main" val="225238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staflutter.com/" TargetMode="External"/><Relationship Id="rId2" Type="http://schemas.openxmlformats.org/officeDocument/2006/relationships/hyperlink" Target="https://github.com/lohanidamodar/flutter_ui_challenges" TargetMode="External"/><Relationship Id="rId1" Type="http://schemas.openxmlformats.org/officeDocument/2006/relationships/slideLayout" Target="../slideLayouts/slideLayout7.xml"/><Relationship Id="rId4" Type="http://schemas.openxmlformats.org/officeDocument/2006/relationships/hyperlink" Target="https://www.instaflutter.com/design/best-flutter-app-templat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instaflutter.com/" TargetMode="External"/><Relationship Id="rId2" Type="http://schemas.openxmlformats.org/officeDocument/2006/relationships/hyperlink" Target="https://github.com/londonappbrewery/Build-Your-Own-RESTful-API" TargetMode="External"/><Relationship Id="rId1" Type="http://schemas.openxmlformats.org/officeDocument/2006/relationships/slideLayout" Target="../slideLayouts/slideLayout7.xml"/><Relationship Id="rId4" Type="http://schemas.openxmlformats.org/officeDocument/2006/relationships/hyperlink" Target="https://www.instaflutter.com/design/best-flutter-app-templates/"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londonappbrewery/bmi-calculator-flutter"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londonappbrewery/bmi-calculator-flutter"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ohannesMilke/user_profile_example" TargetMode="External"/><Relationship Id="rId7" Type="http://schemas.openxmlformats.org/officeDocument/2006/relationships/hyperlink" Target="https://www.youtube.com/watch?v=vCQQJ42zC58" TargetMode="External"/><Relationship Id="rId2" Type="http://schemas.openxmlformats.org/officeDocument/2006/relationships/hyperlink" Target="https://github.com/SanjayAS144/Todoey" TargetMode="External"/><Relationship Id="rId1" Type="http://schemas.openxmlformats.org/officeDocument/2006/relationships/slideLayout" Target="../slideLayouts/slideLayout7.xml"/><Relationship Id="rId6" Type="http://schemas.openxmlformats.org/officeDocument/2006/relationships/hyperlink" Target="https://github.com/abuanwar072/Chat-Messaging-App-Light-and-Dark-Theme" TargetMode="External"/><Relationship Id="rId5" Type="http://schemas.openxmlformats.org/officeDocument/2006/relationships/hyperlink" Target="https://www.youtube.com/watch?v=uiJF-ShOLyo" TargetMode="External"/><Relationship Id="rId4" Type="http://schemas.openxmlformats.org/officeDocument/2006/relationships/hyperlink" Target="https://github.com/afzalali15/Flutter-Rounded-Desig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PeGfX7W1mJk"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instaflutter.com/design/best-flutter-app-templates/" TargetMode="External"/><Relationship Id="rId2" Type="http://schemas.openxmlformats.org/officeDocument/2006/relationships/hyperlink" Target="https://www.instaflutter.com/templat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ninesystems/node-chat-one-to-one" TargetMode="External"/><Relationship Id="rId3" Type="http://schemas.openxmlformats.org/officeDocument/2006/relationships/hyperlink" Target="https://github.com/neelabhsinha/Private-Chat-Application-using-MongoDB-and-Socket.io" TargetMode="External"/><Relationship Id="rId7" Type="http://schemas.openxmlformats.org/officeDocument/2006/relationships/hyperlink" Target="https://github.com/dgewe/Tinder-App-Flutter" TargetMode="External"/><Relationship Id="rId2" Type="http://schemas.openxmlformats.org/officeDocument/2006/relationships/hyperlink" Target="https://github.com/tarush-r/End-To-End-Ecrypted-Chat-App" TargetMode="External"/><Relationship Id="rId1" Type="http://schemas.openxmlformats.org/officeDocument/2006/relationships/slideLayout" Target="../slideLayouts/slideLayout7.xml"/><Relationship Id="rId6" Type="http://schemas.openxmlformats.org/officeDocument/2006/relationships/hyperlink" Target="https://github.com/aliyazdi75/flutter_chat" TargetMode="External"/><Relationship Id="rId11" Type="http://schemas.openxmlformats.org/officeDocument/2006/relationships/hyperlink" Target="https://github.com/amirsanni/Video-Call-App-NodeJS" TargetMode="External"/><Relationship Id="rId5" Type="http://schemas.openxmlformats.org/officeDocument/2006/relationships/hyperlink" Target="https://github.com/qwertypool/Messenger-whatsapp-UI-Flutter" TargetMode="External"/><Relationship Id="rId10" Type="http://schemas.openxmlformats.org/officeDocument/2006/relationships/hyperlink" Target="https://github.com/ThalKod/discord-clone" TargetMode="External"/><Relationship Id="rId4" Type="http://schemas.openxmlformats.org/officeDocument/2006/relationships/hyperlink" Target="https://github.com/cliffhall/node-multi-server-chat" TargetMode="External"/><Relationship Id="rId9" Type="http://schemas.openxmlformats.org/officeDocument/2006/relationships/hyperlink" Target="https://github.com/vithalreddy/nodeJS-socketIO-chat-ap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flutter-community/s-o-l-i-d-the-first-5-principles-of-object-oriented-design-with-dart-f31d62135b7e" TargetMode="External"/><Relationship Id="rId2" Type="http://schemas.openxmlformats.org/officeDocument/2006/relationships/hyperlink" Target="https://poojabhaumik.medium.com/becoming-a-flutter-gde-before-i-could-graduate-8a86271b11d2"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11/16/2021</a:t>
            </a:r>
            <a:endParaRPr lang="en-US"/>
          </a:p>
        </p:txBody>
      </p:sp>
      <p:sp>
        <p:nvSpPr>
          <p:cNvPr id="3" name="Footer Placeholder 2"/>
          <p:cNvSpPr>
            <a:spLocks noGrp="1"/>
          </p:cNvSpPr>
          <p:nvPr>
            <p:ph type="ftr" sz="quarter" idx="11"/>
          </p:nvPr>
        </p:nvSpPr>
        <p:spPr/>
        <p:txBody>
          <a:bodyPr/>
          <a:lstStyle/>
          <a:p>
            <a:r>
              <a:rPr lang="en-US" smtClean="0"/>
              <a:t>RzM</a:t>
            </a:r>
            <a:endParaRPr lang="en-US"/>
          </a:p>
        </p:txBody>
      </p:sp>
      <p:sp>
        <p:nvSpPr>
          <p:cNvPr id="4" name="Slide Number Placeholder 3"/>
          <p:cNvSpPr>
            <a:spLocks noGrp="1"/>
          </p:cNvSpPr>
          <p:nvPr>
            <p:ph type="sldNum" sz="quarter" idx="12"/>
          </p:nvPr>
        </p:nvSpPr>
        <p:spPr/>
        <p:txBody>
          <a:bodyPr/>
          <a:lstStyle/>
          <a:p>
            <a:fld id="{27F70550-5409-4958-A60D-E06C09D6B1E4}" type="slidenum">
              <a:rPr lang="en-US" smtClean="0"/>
              <a:t>1</a:t>
            </a:fld>
            <a:endParaRPr lang="en-US"/>
          </a:p>
        </p:txBody>
      </p:sp>
      <p:sp>
        <p:nvSpPr>
          <p:cNvPr id="5" name="TextBox 4"/>
          <p:cNvSpPr txBox="1"/>
          <p:nvPr/>
        </p:nvSpPr>
        <p:spPr>
          <a:xfrm>
            <a:off x="609600" y="1080655"/>
            <a:ext cx="10889673" cy="1477328"/>
          </a:xfrm>
          <a:prstGeom prst="rect">
            <a:avLst/>
          </a:prstGeom>
          <a:noFill/>
        </p:spPr>
        <p:txBody>
          <a:bodyPr wrap="square" rtlCol="0">
            <a:spAutoFit/>
          </a:bodyPr>
          <a:lstStyle/>
          <a:p>
            <a:pPr marL="342900" indent="-342900">
              <a:buFont typeface="+mj-lt"/>
              <a:buAutoNum type="arabicPeriod"/>
            </a:pPr>
            <a:r>
              <a:rPr lang="en-US" dirty="0" err="1" smtClean="0"/>
              <a:t>Uplabs</a:t>
            </a:r>
            <a:endParaRPr lang="en-US" dirty="0" smtClean="0"/>
          </a:p>
          <a:p>
            <a:pPr marL="342900" indent="-342900">
              <a:buFont typeface="+mj-lt"/>
              <a:buAutoNum type="arabicPeriod"/>
            </a:pPr>
            <a:r>
              <a:rPr lang="en-US" dirty="0" err="1" smtClean="0"/>
              <a:t>Figma</a:t>
            </a:r>
            <a:endParaRPr lang="en-US" dirty="0" smtClean="0"/>
          </a:p>
          <a:p>
            <a:pPr marL="342900" indent="-342900">
              <a:buFont typeface="+mj-lt"/>
              <a:buAutoNum type="arabicPeriod"/>
            </a:pPr>
            <a:r>
              <a:rPr lang="en-US" dirty="0" smtClean="0"/>
              <a:t>Web pages</a:t>
            </a:r>
          </a:p>
          <a:p>
            <a:pPr marL="342900" indent="-342900">
              <a:buFont typeface="+mj-lt"/>
              <a:buAutoNum type="arabicPeriod"/>
            </a:pPr>
            <a:r>
              <a:rPr lang="en-US" dirty="0" smtClean="0"/>
              <a:t>Chat application</a:t>
            </a:r>
          </a:p>
          <a:p>
            <a:pPr marL="342900" indent="-342900">
              <a:buFont typeface="+mj-lt"/>
              <a:buAutoNum type="arabicPeriod"/>
            </a:pPr>
            <a:r>
              <a:rPr lang="en-US" dirty="0" smtClean="0"/>
              <a:t>Project Tutorial</a:t>
            </a:r>
            <a:endParaRPr lang="en-US" dirty="0"/>
          </a:p>
        </p:txBody>
      </p:sp>
    </p:spTree>
    <p:extLst>
      <p:ext uri="{BB962C8B-B14F-4D97-AF65-F5344CB8AC3E}">
        <p14:creationId xmlns:p14="http://schemas.microsoft.com/office/powerpoint/2010/main" val="793204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57802" y="398527"/>
            <a:ext cx="2161309" cy="523220"/>
          </a:xfrm>
          <a:prstGeom prst="rect">
            <a:avLst/>
          </a:prstGeom>
          <a:noFill/>
        </p:spPr>
        <p:txBody>
          <a:bodyPr wrap="square" rtlCol="0">
            <a:spAutoFit/>
          </a:bodyPr>
          <a:lstStyle/>
          <a:p>
            <a:r>
              <a:rPr lang="en-US" sz="2800" b="1" dirty="0" smtClean="0"/>
              <a:t>Designs</a:t>
            </a:r>
            <a:endParaRPr lang="en-US" sz="2000" b="1" dirty="0"/>
          </a:p>
        </p:txBody>
      </p:sp>
      <p:graphicFrame>
        <p:nvGraphicFramePr>
          <p:cNvPr id="4" name="Table 3"/>
          <p:cNvGraphicFramePr>
            <a:graphicFrameLocks noGrp="1"/>
          </p:cNvGraphicFramePr>
          <p:nvPr>
            <p:extLst>
              <p:ext uri="{D42A27DB-BD31-4B8C-83A1-F6EECF244321}">
                <p14:modId xmlns:p14="http://schemas.microsoft.com/office/powerpoint/2010/main" val="148231162"/>
              </p:ext>
            </p:extLst>
          </p:nvPr>
        </p:nvGraphicFramePr>
        <p:xfrm>
          <a:off x="872837" y="1067724"/>
          <a:ext cx="10681855" cy="1996440"/>
        </p:xfrm>
        <a:graphic>
          <a:graphicData uri="http://schemas.openxmlformats.org/drawingml/2006/table">
            <a:tbl>
              <a:tblPr firstRow="1" bandRow="1">
                <a:tableStyleId>{E8B1032C-EA38-4F05-BA0D-38AFFFC7BED3}</a:tableStyleId>
              </a:tblPr>
              <a:tblGrid>
                <a:gridCol w="2493151">
                  <a:extLst>
                    <a:ext uri="{9D8B030D-6E8A-4147-A177-3AD203B41FA5}">
                      <a16:colId xmlns:a16="http://schemas.microsoft.com/office/drawing/2014/main" val="2112699426"/>
                    </a:ext>
                  </a:extLst>
                </a:gridCol>
                <a:gridCol w="5910483">
                  <a:extLst>
                    <a:ext uri="{9D8B030D-6E8A-4147-A177-3AD203B41FA5}">
                      <a16:colId xmlns:a16="http://schemas.microsoft.com/office/drawing/2014/main" val="972372375"/>
                    </a:ext>
                  </a:extLst>
                </a:gridCol>
                <a:gridCol w="2278221">
                  <a:extLst>
                    <a:ext uri="{9D8B030D-6E8A-4147-A177-3AD203B41FA5}">
                      <a16:colId xmlns:a16="http://schemas.microsoft.com/office/drawing/2014/main" val="2761345676"/>
                    </a:ext>
                  </a:extLst>
                </a:gridCol>
              </a:tblGrid>
              <a:tr h="370840">
                <a:tc>
                  <a:txBody>
                    <a:bodyPr/>
                    <a:lstStyle/>
                    <a:p>
                      <a:r>
                        <a:rPr lang="en-US" b="0" dirty="0" smtClean="0"/>
                        <a:t>Name</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smtClean="0"/>
                        <a:t>Link</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err="1" smtClean="0"/>
                        <a:t>Impl</a:t>
                      </a:r>
                      <a:r>
                        <a:rPr lang="en-US" b="0" dirty="0" smtClean="0"/>
                        <a:t>.</a:t>
                      </a:r>
                      <a:r>
                        <a:rPr lang="en-US" b="0" baseline="0" dirty="0" smtClean="0"/>
                        <a:t> </a:t>
                      </a:r>
                      <a:r>
                        <a:rPr lang="en-US" b="0" dirty="0" smtClean="0"/>
                        <a:t>Status</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15687"/>
                  </a:ext>
                </a:extLst>
              </a:tr>
              <a:tr h="370840">
                <a:tc>
                  <a:txBody>
                    <a:bodyPr/>
                    <a:lstStyle/>
                    <a:p>
                      <a:r>
                        <a:rPr lang="en-US" b="0" dirty="0" err="1" smtClean="0"/>
                        <a:t>Ui</a:t>
                      </a:r>
                      <a:r>
                        <a:rPr lang="en-US" b="0" dirty="0" smtClean="0"/>
                        <a:t> </a:t>
                      </a:r>
                      <a:r>
                        <a:rPr lang="en-US" b="0" smtClean="0"/>
                        <a:t>challenge flutter</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smtClean="0">
                          <a:hlinkClick r:id="rId2"/>
                        </a:rPr>
                        <a:t>https://github.com/lohanidamodar/flutter_ui_challenges</a:t>
                      </a:r>
                      <a:r>
                        <a:rPr lang="en-US" sz="14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b="0" dirty="0" smtClean="0"/>
                        <a:t>No</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51575213"/>
                  </a:ext>
                </a:extLst>
              </a:tr>
              <a:tr h="370840">
                <a:tc>
                  <a:txBody>
                    <a:bodyPr/>
                    <a:lstStyle/>
                    <a:p>
                      <a:r>
                        <a:rPr lang="en-US" b="0" dirty="0" smtClean="0"/>
                        <a:t>Flutter</a:t>
                      </a:r>
                      <a:r>
                        <a:rPr lang="en-US" b="0" baseline="0" dirty="0" smtClean="0"/>
                        <a:t> </a:t>
                      </a:r>
                      <a:r>
                        <a:rPr lang="en-US" b="0" baseline="0" dirty="0" err="1" smtClean="0"/>
                        <a:t>ui</a:t>
                      </a:r>
                      <a:r>
                        <a:rPr lang="en-US" b="0" baseline="0" dirty="0" smtClean="0"/>
                        <a:t> market place</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hlinkClick r:id="rId3"/>
                        </a:rPr>
                        <a:t>https://www.instaflutter.com/</a:t>
                      </a:r>
                      <a:endParaRPr lang="en-US" sz="1400"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hlinkClick r:id="rId4"/>
                        </a:rPr>
                        <a:t>https://www.instaflutter.com/design/best-flutter-app-templates/</a:t>
                      </a:r>
                      <a:r>
                        <a:rPr lang="en-US" sz="14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b="0" dirty="0" smtClean="0"/>
                        <a:t>No</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2421127758"/>
                  </a:ext>
                </a:extLst>
              </a:tr>
              <a:tr h="370840">
                <a:tc>
                  <a:txBody>
                    <a:bodyPr/>
                    <a:lstStyle/>
                    <a:p>
                      <a:r>
                        <a:rPr lang="en-US" b="0" dirty="0" smtClean="0"/>
                        <a:t>Cake </a:t>
                      </a:r>
                      <a:r>
                        <a:rPr lang="en-US" b="0" dirty="0" err="1" smtClean="0"/>
                        <a:t>catatlog</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https://github.com/rajayogan/flutterUI-cakescatalog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b="0" dirty="0" smtClean="0"/>
                        <a:t>No</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2006858613"/>
                  </a:ext>
                </a:extLst>
              </a:tr>
              <a:tr h="355138">
                <a:tc>
                  <a:txBody>
                    <a:bodyPr/>
                    <a:lstStyle/>
                    <a:p>
                      <a:endParaRPr lang="en-US" sz="1800" b="0" i="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55356572"/>
                  </a:ext>
                </a:extLst>
              </a:tr>
            </a:tbl>
          </a:graphicData>
        </a:graphic>
      </p:graphicFrame>
      <p:sp>
        <p:nvSpPr>
          <p:cNvPr id="2" name="Date Placeholder 1"/>
          <p:cNvSpPr>
            <a:spLocks noGrp="1"/>
          </p:cNvSpPr>
          <p:nvPr>
            <p:ph type="dt" sz="half" idx="10"/>
          </p:nvPr>
        </p:nvSpPr>
        <p:spPr/>
        <p:txBody>
          <a:bodyPr/>
          <a:lstStyle/>
          <a:p>
            <a:r>
              <a:rPr lang="en-US" smtClean="0"/>
              <a:t>11/16/2021</a:t>
            </a:r>
            <a:endParaRPr lang="en-US"/>
          </a:p>
        </p:txBody>
      </p:sp>
      <p:sp>
        <p:nvSpPr>
          <p:cNvPr id="5" name="Footer Placeholder 4"/>
          <p:cNvSpPr>
            <a:spLocks noGrp="1"/>
          </p:cNvSpPr>
          <p:nvPr>
            <p:ph type="ftr" sz="quarter" idx="11"/>
          </p:nvPr>
        </p:nvSpPr>
        <p:spPr/>
        <p:txBody>
          <a:bodyPr/>
          <a:lstStyle/>
          <a:p>
            <a:r>
              <a:rPr lang="en-US" smtClean="0"/>
              <a:t>RzM</a:t>
            </a:r>
            <a:endParaRPr lang="en-US"/>
          </a:p>
        </p:txBody>
      </p:sp>
      <p:sp>
        <p:nvSpPr>
          <p:cNvPr id="6" name="Slide Number Placeholder 5"/>
          <p:cNvSpPr>
            <a:spLocks noGrp="1"/>
          </p:cNvSpPr>
          <p:nvPr>
            <p:ph type="sldNum" sz="quarter" idx="12"/>
          </p:nvPr>
        </p:nvSpPr>
        <p:spPr/>
        <p:txBody>
          <a:bodyPr/>
          <a:lstStyle/>
          <a:p>
            <a:fld id="{27F70550-5409-4958-A60D-E06C09D6B1E4}" type="slidenum">
              <a:rPr lang="en-US" smtClean="0"/>
              <a:t>10</a:t>
            </a:fld>
            <a:endParaRPr lang="en-US"/>
          </a:p>
        </p:txBody>
      </p:sp>
    </p:spTree>
    <p:extLst>
      <p:ext uri="{BB962C8B-B14F-4D97-AF65-F5344CB8AC3E}">
        <p14:creationId xmlns:p14="http://schemas.microsoft.com/office/powerpoint/2010/main" val="1896847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57802" y="398527"/>
            <a:ext cx="2161309" cy="523220"/>
          </a:xfrm>
          <a:prstGeom prst="rect">
            <a:avLst/>
          </a:prstGeom>
          <a:noFill/>
        </p:spPr>
        <p:txBody>
          <a:bodyPr wrap="square" rtlCol="0">
            <a:spAutoFit/>
          </a:bodyPr>
          <a:lstStyle/>
          <a:p>
            <a:r>
              <a:rPr lang="en-US" sz="2800" b="1" dirty="0" smtClean="0"/>
              <a:t>N</a:t>
            </a:r>
            <a:endParaRPr lang="en-US" sz="2000" b="1" dirty="0"/>
          </a:p>
        </p:txBody>
      </p:sp>
      <p:graphicFrame>
        <p:nvGraphicFramePr>
          <p:cNvPr id="4" name="Table 3"/>
          <p:cNvGraphicFramePr>
            <a:graphicFrameLocks noGrp="1"/>
          </p:cNvGraphicFramePr>
          <p:nvPr>
            <p:extLst>
              <p:ext uri="{D42A27DB-BD31-4B8C-83A1-F6EECF244321}">
                <p14:modId xmlns:p14="http://schemas.microsoft.com/office/powerpoint/2010/main" val="3612539783"/>
              </p:ext>
            </p:extLst>
          </p:nvPr>
        </p:nvGraphicFramePr>
        <p:xfrm>
          <a:off x="872837" y="1067724"/>
          <a:ext cx="10681855" cy="1625600"/>
        </p:xfrm>
        <a:graphic>
          <a:graphicData uri="http://schemas.openxmlformats.org/drawingml/2006/table">
            <a:tbl>
              <a:tblPr firstRow="1" bandRow="1">
                <a:tableStyleId>{E8B1032C-EA38-4F05-BA0D-38AFFFC7BED3}</a:tableStyleId>
              </a:tblPr>
              <a:tblGrid>
                <a:gridCol w="2493151">
                  <a:extLst>
                    <a:ext uri="{9D8B030D-6E8A-4147-A177-3AD203B41FA5}">
                      <a16:colId xmlns:a16="http://schemas.microsoft.com/office/drawing/2014/main" val="2112699426"/>
                    </a:ext>
                  </a:extLst>
                </a:gridCol>
                <a:gridCol w="5910483">
                  <a:extLst>
                    <a:ext uri="{9D8B030D-6E8A-4147-A177-3AD203B41FA5}">
                      <a16:colId xmlns:a16="http://schemas.microsoft.com/office/drawing/2014/main" val="972372375"/>
                    </a:ext>
                  </a:extLst>
                </a:gridCol>
                <a:gridCol w="2278221">
                  <a:extLst>
                    <a:ext uri="{9D8B030D-6E8A-4147-A177-3AD203B41FA5}">
                      <a16:colId xmlns:a16="http://schemas.microsoft.com/office/drawing/2014/main" val="2761345676"/>
                    </a:ext>
                  </a:extLst>
                </a:gridCol>
              </a:tblGrid>
              <a:tr h="370840">
                <a:tc>
                  <a:txBody>
                    <a:bodyPr/>
                    <a:lstStyle/>
                    <a:p>
                      <a:r>
                        <a:rPr lang="en-US" b="0" dirty="0" smtClean="0"/>
                        <a:t>Name</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smtClean="0"/>
                        <a:t>Link</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err="1" smtClean="0"/>
                        <a:t>Impl</a:t>
                      </a:r>
                      <a:r>
                        <a:rPr lang="en-US" b="0" dirty="0" smtClean="0"/>
                        <a:t>.</a:t>
                      </a:r>
                      <a:r>
                        <a:rPr lang="en-US" b="0" baseline="0" dirty="0" smtClean="0"/>
                        <a:t> </a:t>
                      </a:r>
                      <a:r>
                        <a:rPr lang="en-US" b="0" dirty="0" smtClean="0"/>
                        <a:t>Status</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15687"/>
                  </a:ext>
                </a:extLst>
              </a:tr>
              <a:tr h="370840">
                <a:tc>
                  <a:txBody>
                    <a:bodyPr/>
                    <a:lstStyle/>
                    <a:p>
                      <a:r>
                        <a:rPr lang="en-US" sz="1600" b="0" dirty="0" smtClean="0"/>
                        <a:t>Cheat</a:t>
                      </a:r>
                      <a:r>
                        <a:rPr lang="en-US" sz="1600" b="0" baseline="0" dirty="0" smtClean="0"/>
                        <a:t> sheet of rest </a:t>
                      </a:r>
                      <a:r>
                        <a:rPr lang="en-US" sz="1600" b="0" baseline="0" dirty="0" err="1" smtClean="0"/>
                        <a:t>api</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smtClean="0">
                          <a:hlinkClick r:id="rId2"/>
                        </a:rPr>
                        <a:t>https://github.com/londonappbrewery/Build-Your-Own-RESTful-API</a:t>
                      </a:r>
                      <a:r>
                        <a:rPr lang="en-US" sz="14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b="0" dirty="0" err="1" smtClean="0"/>
                        <a:t>Good|No</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51575213"/>
                  </a:ext>
                </a:extLst>
              </a:tr>
              <a:tr h="370840">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hlinkClick r:id="rId3"/>
                        </a:rPr>
                        <a:t>https://www.instaflutter.com/</a:t>
                      </a:r>
                      <a:endParaRPr lang="en-US" sz="1400"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hlinkClick r:id="rId4"/>
                        </a:rPr>
                        <a:t>https://www.instaflutter.com/design/best-flutter-app-templates/</a:t>
                      </a:r>
                      <a:r>
                        <a:rPr lang="en-US" sz="14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b="0" dirty="0" smtClean="0"/>
                        <a:t>No</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2421127758"/>
                  </a:ext>
                </a:extLst>
              </a:tr>
              <a:tr h="355138">
                <a:tc>
                  <a:txBody>
                    <a:bodyPr/>
                    <a:lstStyle/>
                    <a:p>
                      <a:endParaRPr lang="en-US" sz="1800" b="0" i="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55356572"/>
                  </a:ext>
                </a:extLst>
              </a:tr>
            </a:tbl>
          </a:graphicData>
        </a:graphic>
      </p:graphicFrame>
      <p:sp>
        <p:nvSpPr>
          <p:cNvPr id="2" name="Date Placeholder 1"/>
          <p:cNvSpPr>
            <a:spLocks noGrp="1"/>
          </p:cNvSpPr>
          <p:nvPr>
            <p:ph type="dt" sz="half" idx="10"/>
          </p:nvPr>
        </p:nvSpPr>
        <p:spPr/>
        <p:txBody>
          <a:bodyPr/>
          <a:lstStyle/>
          <a:p>
            <a:r>
              <a:rPr lang="en-US" smtClean="0"/>
              <a:t>11/16/2021</a:t>
            </a:r>
            <a:endParaRPr lang="en-US"/>
          </a:p>
        </p:txBody>
      </p:sp>
      <p:sp>
        <p:nvSpPr>
          <p:cNvPr id="5" name="Footer Placeholder 4"/>
          <p:cNvSpPr>
            <a:spLocks noGrp="1"/>
          </p:cNvSpPr>
          <p:nvPr>
            <p:ph type="ftr" sz="quarter" idx="11"/>
          </p:nvPr>
        </p:nvSpPr>
        <p:spPr/>
        <p:txBody>
          <a:bodyPr/>
          <a:lstStyle/>
          <a:p>
            <a:r>
              <a:rPr lang="en-US" smtClean="0"/>
              <a:t>RzM</a:t>
            </a:r>
            <a:endParaRPr lang="en-US"/>
          </a:p>
        </p:txBody>
      </p:sp>
      <p:sp>
        <p:nvSpPr>
          <p:cNvPr id="6" name="Slide Number Placeholder 5"/>
          <p:cNvSpPr>
            <a:spLocks noGrp="1"/>
          </p:cNvSpPr>
          <p:nvPr>
            <p:ph type="sldNum" sz="quarter" idx="12"/>
          </p:nvPr>
        </p:nvSpPr>
        <p:spPr/>
        <p:txBody>
          <a:bodyPr/>
          <a:lstStyle/>
          <a:p>
            <a:fld id="{27F70550-5409-4958-A60D-E06C09D6B1E4}" type="slidenum">
              <a:rPr lang="en-US" smtClean="0"/>
              <a:t>11</a:t>
            </a:fld>
            <a:endParaRPr lang="en-US"/>
          </a:p>
        </p:txBody>
      </p:sp>
    </p:spTree>
    <p:extLst>
      <p:ext uri="{BB962C8B-B14F-4D97-AF65-F5344CB8AC3E}">
        <p14:creationId xmlns:p14="http://schemas.microsoft.com/office/powerpoint/2010/main" val="415149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57802" y="398527"/>
            <a:ext cx="2161309" cy="523220"/>
          </a:xfrm>
          <a:prstGeom prst="rect">
            <a:avLst/>
          </a:prstGeom>
          <a:noFill/>
        </p:spPr>
        <p:txBody>
          <a:bodyPr wrap="square" rtlCol="0">
            <a:spAutoFit/>
          </a:bodyPr>
          <a:lstStyle/>
          <a:p>
            <a:r>
              <a:rPr lang="en-US" sz="2800" b="1" dirty="0" smtClean="0"/>
              <a:t>Projects</a:t>
            </a:r>
            <a:endParaRPr lang="en-US" sz="2000" b="1" dirty="0"/>
          </a:p>
        </p:txBody>
      </p:sp>
      <p:graphicFrame>
        <p:nvGraphicFramePr>
          <p:cNvPr id="4" name="Table 3"/>
          <p:cNvGraphicFramePr>
            <a:graphicFrameLocks noGrp="1"/>
          </p:cNvGraphicFramePr>
          <p:nvPr>
            <p:extLst>
              <p:ext uri="{D42A27DB-BD31-4B8C-83A1-F6EECF244321}">
                <p14:modId xmlns:p14="http://schemas.microsoft.com/office/powerpoint/2010/main" val="1461007809"/>
              </p:ext>
            </p:extLst>
          </p:nvPr>
        </p:nvGraphicFramePr>
        <p:xfrm>
          <a:off x="872837" y="1067724"/>
          <a:ext cx="10681855" cy="1107440"/>
        </p:xfrm>
        <a:graphic>
          <a:graphicData uri="http://schemas.openxmlformats.org/drawingml/2006/table">
            <a:tbl>
              <a:tblPr firstRow="1" bandRow="1">
                <a:tableStyleId>{E8B1032C-EA38-4F05-BA0D-38AFFFC7BED3}</a:tableStyleId>
              </a:tblPr>
              <a:tblGrid>
                <a:gridCol w="2493151">
                  <a:extLst>
                    <a:ext uri="{9D8B030D-6E8A-4147-A177-3AD203B41FA5}">
                      <a16:colId xmlns:a16="http://schemas.microsoft.com/office/drawing/2014/main" val="2112699426"/>
                    </a:ext>
                  </a:extLst>
                </a:gridCol>
                <a:gridCol w="5910483">
                  <a:extLst>
                    <a:ext uri="{9D8B030D-6E8A-4147-A177-3AD203B41FA5}">
                      <a16:colId xmlns:a16="http://schemas.microsoft.com/office/drawing/2014/main" val="972372375"/>
                    </a:ext>
                  </a:extLst>
                </a:gridCol>
                <a:gridCol w="2278221">
                  <a:extLst>
                    <a:ext uri="{9D8B030D-6E8A-4147-A177-3AD203B41FA5}">
                      <a16:colId xmlns:a16="http://schemas.microsoft.com/office/drawing/2014/main" val="2761345676"/>
                    </a:ext>
                  </a:extLst>
                </a:gridCol>
              </a:tblGrid>
              <a:tr h="370840">
                <a:tc>
                  <a:txBody>
                    <a:bodyPr/>
                    <a:lstStyle/>
                    <a:p>
                      <a:r>
                        <a:rPr lang="en-US" b="0" dirty="0" smtClean="0"/>
                        <a:t>Name</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smtClean="0"/>
                        <a:t>Link</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err="1" smtClean="0"/>
                        <a:t>Impl</a:t>
                      </a:r>
                      <a:r>
                        <a:rPr lang="en-US" b="0" dirty="0" smtClean="0"/>
                        <a:t>.</a:t>
                      </a:r>
                      <a:r>
                        <a:rPr lang="en-US" b="0" baseline="0" dirty="0" smtClean="0"/>
                        <a:t> </a:t>
                      </a:r>
                      <a:r>
                        <a:rPr lang="en-US" b="0" dirty="0" smtClean="0"/>
                        <a:t>Status</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15687"/>
                  </a:ext>
                </a:extLst>
              </a:tr>
              <a:tr h="370840">
                <a:tc>
                  <a:txBody>
                    <a:bodyPr/>
                    <a:lstStyle/>
                    <a:p>
                      <a:r>
                        <a:rPr lang="en-US" sz="1600" b="0" dirty="0" err="1" smtClean="0"/>
                        <a:t>Bmi</a:t>
                      </a:r>
                      <a:r>
                        <a:rPr lang="en-US" sz="1600" b="0" baseline="0" dirty="0" smtClean="0"/>
                        <a:t> </a:t>
                      </a:r>
                      <a:r>
                        <a:rPr lang="en-US" sz="1600" b="0" baseline="0" dirty="0" err="1" smtClean="0"/>
                        <a:t>calclulator</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smtClean="0">
                          <a:hlinkClick r:id="rId2"/>
                        </a:rPr>
                        <a:t>https://github.com/londonappbrewery/bmi-calculator-flutter</a:t>
                      </a:r>
                      <a:r>
                        <a:rPr lang="en-US" sz="14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b="0" smtClean="0"/>
                        <a:t>No</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51575213"/>
                  </a:ext>
                </a:extLst>
              </a:tr>
              <a:tr h="355138">
                <a:tc>
                  <a:txBody>
                    <a:bodyPr/>
                    <a:lstStyle/>
                    <a:p>
                      <a:endParaRPr lang="en-US" sz="1800" b="0" i="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55356572"/>
                  </a:ext>
                </a:extLst>
              </a:tr>
            </a:tbl>
          </a:graphicData>
        </a:graphic>
      </p:graphicFrame>
      <p:sp>
        <p:nvSpPr>
          <p:cNvPr id="2" name="Date Placeholder 1"/>
          <p:cNvSpPr>
            <a:spLocks noGrp="1"/>
          </p:cNvSpPr>
          <p:nvPr>
            <p:ph type="dt" sz="half" idx="10"/>
          </p:nvPr>
        </p:nvSpPr>
        <p:spPr/>
        <p:txBody>
          <a:bodyPr/>
          <a:lstStyle/>
          <a:p>
            <a:r>
              <a:rPr lang="en-US" smtClean="0"/>
              <a:t>11/16/2021</a:t>
            </a:r>
            <a:endParaRPr lang="en-US"/>
          </a:p>
        </p:txBody>
      </p:sp>
      <p:sp>
        <p:nvSpPr>
          <p:cNvPr id="5" name="Footer Placeholder 4"/>
          <p:cNvSpPr>
            <a:spLocks noGrp="1"/>
          </p:cNvSpPr>
          <p:nvPr>
            <p:ph type="ftr" sz="quarter" idx="11"/>
          </p:nvPr>
        </p:nvSpPr>
        <p:spPr/>
        <p:txBody>
          <a:bodyPr/>
          <a:lstStyle/>
          <a:p>
            <a:r>
              <a:rPr lang="en-US" smtClean="0"/>
              <a:t>RzM</a:t>
            </a:r>
            <a:endParaRPr lang="en-US"/>
          </a:p>
        </p:txBody>
      </p:sp>
      <p:sp>
        <p:nvSpPr>
          <p:cNvPr id="6" name="Slide Number Placeholder 5"/>
          <p:cNvSpPr>
            <a:spLocks noGrp="1"/>
          </p:cNvSpPr>
          <p:nvPr>
            <p:ph type="sldNum" sz="quarter" idx="12"/>
          </p:nvPr>
        </p:nvSpPr>
        <p:spPr/>
        <p:txBody>
          <a:bodyPr/>
          <a:lstStyle/>
          <a:p>
            <a:fld id="{27F70550-5409-4958-A60D-E06C09D6B1E4}" type="slidenum">
              <a:rPr lang="en-US" smtClean="0"/>
              <a:t>12</a:t>
            </a:fld>
            <a:endParaRPr lang="en-US"/>
          </a:p>
        </p:txBody>
      </p:sp>
    </p:spTree>
    <p:extLst>
      <p:ext uri="{BB962C8B-B14F-4D97-AF65-F5344CB8AC3E}">
        <p14:creationId xmlns:p14="http://schemas.microsoft.com/office/powerpoint/2010/main" val="1147563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84620" y="179513"/>
            <a:ext cx="3068780" cy="523220"/>
          </a:xfrm>
          <a:prstGeom prst="rect">
            <a:avLst/>
          </a:prstGeom>
          <a:noFill/>
        </p:spPr>
        <p:txBody>
          <a:bodyPr wrap="square" rtlCol="0">
            <a:spAutoFit/>
          </a:bodyPr>
          <a:lstStyle/>
          <a:p>
            <a:r>
              <a:rPr lang="en-US" sz="2800" b="1" dirty="0" smtClean="0"/>
              <a:t>Projects Tutorial</a:t>
            </a:r>
            <a:endParaRPr lang="en-US" sz="2000" b="1" dirty="0"/>
          </a:p>
        </p:txBody>
      </p:sp>
      <p:sp>
        <p:nvSpPr>
          <p:cNvPr id="2" name="Date Placeholder 1"/>
          <p:cNvSpPr>
            <a:spLocks noGrp="1"/>
          </p:cNvSpPr>
          <p:nvPr>
            <p:ph type="dt" sz="half" idx="10"/>
          </p:nvPr>
        </p:nvSpPr>
        <p:spPr/>
        <p:txBody>
          <a:bodyPr/>
          <a:lstStyle/>
          <a:p>
            <a:r>
              <a:rPr lang="en-US" smtClean="0"/>
              <a:t>11/16/2021</a:t>
            </a:r>
            <a:endParaRPr lang="en-US"/>
          </a:p>
        </p:txBody>
      </p:sp>
      <p:sp>
        <p:nvSpPr>
          <p:cNvPr id="5" name="Footer Placeholder 4"/>
          <p:cNvSpPr>
            <a:spLocks noGrp="1"/>
          </p:cNvSpPr>
          <p:nvPr>
            <p:ph type="ftr" sz="quarter" idx="11"/>
          </p:nvPr>
        </p:nvSpPr>
        <p:spPr/>
        <p:txBody>
          <a:bodyPr/>
          <a:lstStyle/>
          <a:p>
            <a:r>
              <a:rPr lang="en-US" smtClean="0"/>
              <a:t>RzM</a:t>
            </a:r>
            <a:endParaRPr lang="en-US"/>
          </a:p>
        </p:txBody>
      </p:sp>
      <p:sp>
        <p:nvSpPr>
          <p:cNvPr id="6" name="Slide Number Placeholder 5"/>
          <p:cNvSpPr>
            <a:spLocks noGrp="1"/>
          </p:cNvSpPr>
          <p:nvPr>
            <p:ph type="sldNum" sz="quarter" idx="12"/>
          </p:nvPr>
        </p:nvSpPr>
        <p:spPr/>
        <p:txBody>
          <a:bodyPr/>
          <a:lstStyle/>
          <a:p>
            <a:fld id="{27F70550-5409-4958-A60D-E06C09D6B1E4}" type="slidenum">
              <a:rPr lang="en-US" smtClean="0"/>
              <a:t>13</a:t>
            </a:fld>
            <a:endParaRPr lang="en-US"/>
          </a:p>
        </p:txBody>
      </p:sp>
      <p:sp>
        <p:nvSpPr>
          <p:cNvPr id="7" name="TextBox 6"/>
          <p:cNvSpPr txBox="1"/>
          <p:nvPr/>
        </p:nvSpPr>
        <p:spPr>
          <a:xfrm>
            <a:off x="335972" y="702733"/>
            <a:ext cx="11520055" cy="430887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Title: </a:t>
            </a:r>
            <a:r>
              <a:rPr lang="en-US" sz="1600" b="1" dirty="0">
                <a:solidFill>
                  <a:srgbClr val="24292F"/>
                </a:solidFill>
                <a:latin typeface="-apple-system"/>
              </a:rPr>
              <a:t>BMI Calculator </a:t>
            </a:r>
            <a:r>
              <a:rPr lang="en-US" sz="1600" b="1" dirty="0" smtClean="0">
                <a:solidFill>
                  <a:srgbClr val="24292F"/>
                </a:solidFill>
                <a:latin typeface="-apple-system"/>
              </a:rPr>
              <a:t>💪</a:t>
            </a:r>
            <a:endParaRPr lang="en-US" dirty="0"/>
          </a:p>
          <a:p>
            <a:pPr marL="285750" indent="-285750">
              <a:buFont typeface="Arial" panose="020B0604020202020204" pitchFamily="34" charset="0"/>
              <a:buChar char="•"/>
            </a:pPr>
            <a:r>
              <a:rPr lang="en-US" sz="1600" b="1" dirty="0"/>
              <a:t>Our </a:t>
            </a:r>
            <a:r>
              <a:rPr lang="en-US" sz="1600" b="1" dirty="0" smtClean="0"/>
              <a:t>Goal</a:t>
            </a:r>
            <a:r>
              <a:rPr lang="en-US" b="1" dirty="0" smtClean="0">
                <a:solidFill>
                  <a:srgbClr val="24292F"/>
                </a:solidFill>
                <a:latin typeface="-apple-system"/>
              </a:rPr>
              <a:t>: </a:t>
            </a:r>
            <a:r>
              <a:rPr lang="en-US" sz="1600" dirty="0"/>
              <a:t>The objective of this tutorial is to look at how we can </a:t>
            </a:r>
            <a:r>
              <a:rPr lang="en-US" sz="1600" dirty="0" smtClean="0"/>
              <a:t>customize </a:t>
            </a:r>
            <a:r>
              <a:rPr lang="en-US" sz="1600" dirty="0"/>
              <a:t>Flutter Widgets to achieve our own beautiful user interface designs. If you have a designer on board, no matter how unconventional their designs are, we can create them using Flutter</a:t>
            </a:r>
            <a:r>
              <a:rPr lang="en-US" sz="1600" dirty="0" smtClean="0"/>
              <a:t>.</a:t>
            </a:r>
          </a:p>
          <a:p>
            <a:pPr marL="285750" indent="-285750">
              <a:buFont typeface="Arial" panose="020B0604020202020204" pitchFamily="34" charset="0"/>
              <a:buChar char="•"/>
            </a:pPr>
            <a:r>
              <a:rPr lang="en-US" sz="1600" b="1" dirty="0" smtClean="0"/>
              <a:t>What </a:t>
            </a:r>
            <a:r>
              <a:rPr lang="en-US" sz="1600" b="1" dirty="0"/>
              <a:t>you will create</a:t>
            </a:r>
            <a:r>
              <a:rPr lang="en-US" sz="1600" b="1" dirty="0" smtClean="0">
                <a:solidFill>
                  <a:srgbClr val="24292F"/>
                </a:solidFill>
                <a:latin typeface="-apple-system"/>
              </a:rPr>
              <a:t>: </a:t>
            </a:r>
            <a:r>
              <a:rPr lang="en-US" sz="1600" dirty="0"/>
              <a:t>We’re going to make a Body Mass Index Calculator inspired by the beautiful designs made by Ruben </a:t>
            </a:r>
            <a:r>
              <a:rPr lang="en-US" sz="1600" dirty="0" err="1"/>
              <a:t>Vaalt</a:t>
            </a:r>
            <a:r>
              <a:rPr lang="en-US" sz="1600" dirty="0"/>
              <a:t>. It will be a multi screen app with simple functionality but full-on custom styling</a:t>
            </a:r>
            <a:r>
              <a:rPr lang="en-US" sz="1600" dirty="0" smtClean="0"/>
              <a:t>. Here add screen shots.</a:t>
            </a:r>
          </a:p>
          <a:p>
            <a:pPr marL="285750" indent="-285750">
              <a:buFont typeface="Arial" panose="020B0604020202020204" pitchFamily="34" charset="0"/>
              <a:buChar char="•"/>
            </a:pPr>
            <a:r>
              <a:rPr lang="en-US" sz="1600" b="1" dirty="0" smtClean="0"/>
              <a:t>What you will learn</a:t>
            </a:r>
            <a:r>
              <a:rPr lang="en-US" sz="1600" b="1" dirty="0" smtClean="0">
                <a:solidFill>
                  <a:srgbClr val="24292F"/>
                </a:solidFill>
                <a:latin typeface="-apple-system"/>
              </a:rPr>
              <a:t>:</a:t>
            </a:r>
          </a:p>
          <a:p>
            <a:pPr marL="742950" lvl="1" indent="-285750">
              <a:buFont typeface="Arial" panose="020B0604020202020204" pitchFamily="34" charset="0"/>
              <a:buChar char="•"/>
            </a:pPr>
            <a:r>
              <a:rPr lang="en-US" sz="1600" dirty="0"/>
              <a:t>How to use Flutter themes to create coherent branding</a:t>
            </a:r>
            <a:r>
              <a:rPr lang="en-US" sz="1600" dirty="0" smtClean="0"/>
              <a:t>.</a:t>
            </a:r>
          </a:p>
          <a:p>
            <a:pPr marL="742950" lvl="1" indent="-285750">
              <a:buFont typeface="Arial" panose="020B0604020202020204" pitchFamily="34" charset="0"/>
              <a:buChar char="•"/>
            </a:pPr>
            <a:r>
              <a:rPr lang="en-US" sz="1600" dirty="0" smtClean="0"/>
              <a:t>How </a:t>
            </a:r>
            <a:r>
              <a:rPr lang="en-US" sz="1600" dirty="0"/>
              <a:t>to create multi-page apps using Flutter Routes and Navigator.</a:t>
            </a:r>
          </a:p>
          <a:p>
            <a:pPr marL="742950" lvl="1" indent="-285750">
              <a:buFont typeface="Arial" panose="020B0604020202020204" pitchFamily="34" charset="0"/>
              <a:buChar char="•"/>
            </a:pPr>
            <a:r>
              <a:rPr lang="en-US" sz="1600" dirty="0" smtClean="0"/>
              <a:t>How </a:t>
            </a:r>
            <a:r>
              <a:rPr lang="en-US" sz="1600" dirty="0"/>
              <a:t>to extract and refactor Flutter Widgets with a click of the button.</a:t>
            </a:r>
          </a:p>
          <a:p>
            <a:pPr marL="742950" lvl="1" indent="-285750">
              <a:buFont typeface="Arial" panose="020B0604020202020204" pitchFamily="34" charset="0"/>
              <a:buChar char="•"/>
            </a:pPr>
            <a:r>
              <a:rPr lang="en-US" sz="1600" dirty="0"/>
              <a:t>How to pass functions as parameters and fields.</a:t>
            </a:r>
          </a:p>
          <a:p>
            <a:pPr marL="742950" lvl="1" indent="-285750">
              <a:buFont typeface="Arial" panose="020B0604020202020204" pitchFamily="34" charset="0"/>
              <a:buChar char="•"/>
            </a:pPr>
            <a:r>
              <a:rPr lang="en-US" sz="1600" dirty="0"/>
              <a:t>How to use the </a:t>
            </a:r>
            <a:r>
              <a:rPr lang="en-US" sz="1600" dirty="0" err="1"/>
              <a:t>GestureDetector</a:t>
            </a:r>
            <a:r>
              <a:rPr lang="en-US" sz="1600" dirty="0"/>
              <a:t> Widget to detect more than just a tap.</a:t>
            </a:r>
          </a:p>
          <a:p>
            <a:pPr marL="742950" lvl="1" indent="-285750">
              <a:buFont typeface="Arial" panose="020B0604020202020204" pitchFamily="34" charset="0"/>
              <a:buChar char="•"/>
            </a:pPr>
            <a:r>
              <a:rPr lang="en-US" sz="1600" dirty="0"/>
              <a:t>How to use custom </a:t>
            </a:r>
            <a:r>
              <a:rPr lang="en-US" sz="1600" dirty="0" err="1"/>
              <a:t>colour</a:t>
            </a:r>
            <a:r>
              <a:rPr lang="en-US" sz="1600" dirty="0"/>
              <a:t> palettes by using hex codes.</a:t>
            </a:r>
          </a:p>
          <a:p>
            <a:pPr marL="742950" lvl="1" indent="-285750">
              <a:buFont typeface="Arial" panose="020B0604020202020204" pitchFamily="34" charset="0"/>
              <a:buChar char="•"/>
            </a:pPr>
            <a:r>
              <a:rPr lang="en-US" sz="1600" dirty="0"/>
              <a:t>How to </a:t>
            </a:r>
            <a:r>
              <a:rPr lang="en-US" sz="1600" dirty="0" err="1"/>
              <a:t>customise</a:t>
            </a:r>
            <a:r>
              <a:rPr lang="en-US" sz="1600" dirty="0"/>
              <a:t> Flutter Widgets to achieve a specific design style.</a:t>
            </a:r>
          </a:p>
          <a:p>
            <a:pPr marL="742950" lvl="1" indent="-285750">
              <a:buFont typeface="Arial" panose="020B0604020202020204" pitchFamily="34" charset="0"/>
              <a:buChar char="•"/>
            </a:pPr>
            <a:r>
              <a:rPr lang="en-US" sz="1600" dirty="0"/>
              <a:t>Understand Dart </a:t>
            </a:r>
            <a:r>
              <a:rPr lang="en-US" sz="1600" dirty="0" err="1"/>
              <a:t>Enums</a:t>
            </a:r>
            <a:r>
              <a:rPr lang="en-US" sz="1600" dirty="0"/>
              <a:t> and the Ternary Operator.</a:t>
            </a:r>
          </a:p>
          <a:p>
            <a:pPr marL="742950" lvl="1" indent="-285750">
              <a:buFont typeface="Arial" panose="020B0604020202020204" pitchFamily="34" charset="0"/>
              <a:buChar char="•"/>
            </a:pPr>
            <a:r>
              <a:rPr lang="en-US" sz="1600" dirty="0"/>
              <a:t>Learn about composition vs. inheritance and the Flutter way of creating custom UI.</a:t>
            </a:r>
          </a:p>
          <a:p>
            <a:pPr marL="742950" lvl="1" indent="-285750">
              <a:buFont typeface="Arial" panose="020B0604020202020204" pitchFamily="34" charset="0"/>
              <a:buChar char="•"/>
            </a:pPr>
            <a:r>
              <a:rPr lang="en-US" sz="1600" dirty="0"/>
              <a:t>Understand the difference between </a:t>
            </a:r>
            <a:r>
              <a:rPr lang="en-US" sz="1600" dirty="0" err="1"/>
              <a:t>const</a:t>
            </a:r>
            <a:r>
              <a:rPr lang="en-US" sz="1600" dirty="0"/>
              <a:t> and final in Dart and when to use each</a:t>
            </a:r>
            <a:r>
              <a:rPr lang="en-US" sz="1600" dirty="0" smtClean="0"/>
              <a:t>.</a:t>
            </a:r>
            <a:endParaRPr lang="en-US" sz="1600" b="1" dirty="0" smtClean="0"/>
          </a:p>
          <a:p>
            <a:pPr marL="285750" indent="-285750">
              <a:buFont typeface="Arial" panose="020B0604020202020204" pitchFamily="34" charset="0"/>
              <a:buChar char="•"/>
            </a:pPr>
            <a:r>
              <a:rPr lang="en-US" sz="1600" b="1" dirty="0"/>
              <a:t>Reference: </a:t>
            </a:r>
            <a:r>
              <a:rPr lang="en-US" sz="1400" dirty="0">
                <a:hlinkClick r:id="rId2"/>
              </a:rPr>
              <a:t>https://</a:t>
            </a:r>
            <a:r>
              <a:rPr lang="en-US" sz="1400" dirty="0" smtClean="0">
                <a:hlinkClick r:id="rId2"/>
              </a:rPr>
              <a:t>github.com/londonappbrewery/bmi-calculator-flutter</a:t>
            </a:r>
            <a:r>
              <a:rPr lang="en-US" sz="1400" dirty="0" smtClean="0"/>
              <a:t> </a:t>
            </a:r>
            <a:endParaRPr lang="en-US" sz="1600" dirty="0" smtClean="0"/>
          </a:p>
        </p:txBody>
      </p:sp>
    </p:spTree>
    <p:extLst>
      <p:ext uri="{BB962C8B-B14F-4D97-AF65-F5344CB8AC3E}">
        <p14:creationId xmlns:p14="http://schemas.microsoft.com/office/powerpoint/2010/main" val="4254665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57802" y="398527"/>
            <a:ext cx="2161309" cy="523220"/>
          </a:xfrm>
          <a:prstGeom prst="rect">
            <a:avLst/>
          </a:prstGeom>
          <a:noFill/>
        </p:spPr>
        <p:txBody>
          <a:bodyPr wrap="square" rtlCol="0">
            <a:spAutoFit/>
          </a:bodyPr>
          <a:lstStyle/>
          <a:p>
            <a:r>
              <a:rPr lang="en-US" sz="2800" b="1" dirty="0" smtClean="0"/>
              <a:t>CC</a:t>
            </a:r>
            <a:endParaRPr lang="en-US" sz="2000" b="1" dirty="0"/>
          </a:p>
        </p:txBody>
      </p:sp>
      <p:graphicFrame>
        <p:nvGraphicFramePr>
          <p:cNvPr id="4" name="Table 3"/>
          <p:cNvGraphicFramePr>
            <a:graphicFrameLocks noGrp="1"/>
          </p:cNvGraphicFramePr>
          <p:nvPr>
            <p:extLst>
              <p:ext uri="{D42A27DB-BD31-4B8C-83A1-F6EECF244321}">
                <p14:modId xmlns:p14="http://schemas.microsoft.com/office/powerpoint/2010/main" val="2311316996"/>
              </p:ext>
            </p:extLst>
          </p:nvPr>
        </p:nvGraphicFramePr>
        <p:xfrm>
          <a:off x="277091" y="1067724"/>
          <a:ext cx="11665526" cy="3581400"/>
        </p:xfrm>
        <a:graphic>
          <a:graphicData uri="http://schemas.openxmlformats.org/drawingml/2006/table">
            <a:tbl>
              <a:tblPr firstRow="1" bandRow="1">
                <a:tableStyleId>{E8B1032C-EA38-4F05-BA0D-38AFFFC7BED3}</a:tableStyleId>
              </a:tblPr>
              <a:tblGrid>
                <a:gridCol w="1982080">
                  <a:extLst>
                    <a:ext uri="{9D8B030D-6E8A-4147-A177-3AD203B41FA5}">
                      <a16:colId xmlns:a16="http://schemas.microsoft.com/office/drawing/2014/main" val="2112699426"/>
                    </a:ext>
                  </a:extLst>
                </a:gridCol>
                <a:gridCol w="5374684">
                  <a:extLst>
                    <a:ext uri="{9D8B030D-6E8A-4147-A177-3AD203B41FA5}">
                      <a16:colId xmlns:a16="http://schemas.microsoft.com/office/drawing/2014/main" val="972372375"/>
                    </a:ext>
                  </a:extLst>
                </a:gridCol>
                <a:gridCol w="4308762">
                  <a:extLst>
                    <a:ext uri="{9D8B030D-6E8A-4147-A177-3AD203B41FA5}">
                      <a16:colId xmlns:a16="http://schemas.microsoft.com/office/drawing/2014/main" val="2761345676"/>
                    </a:ext>
                  </a:extLst>
                </a:gridCol>
              </a:tblGrid>
              <a:tr h="370840">
                <a:tc>
                  <a:txBody>
                    <a:bodyPr/>
                    <a:lstStyle/>
                    <a:p>
                      <a:r>
                        <a:rPr lang="en-US" b="0" dirty="0" smtClean="0"/>
                        <a:t>Name</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smtClean="0"/>
                        <a:t>Link</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err="1" smtClean="0"/>
                        <a:t>Impl</a:t>
                      </a:r>
                      <a:r>
                        <a:rPr lang="en-US" b="0" dirty="0" smtClean="0"/>
                        <a:t>.</a:t>
                      </a:r>
                      <a:r>
                        <a:rPr lang="en-US" b="0" baseline="0" dirty="0" smtClean="0"/>
                        <a:t> </a:t>
                      </a:r>
                      <a:r>
                        <a:rPr lang="en-US" b="0" dirty="0" smtClean="0"/>
                        <a:t>Status</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15687"/>
                  </a:ext>
                </a:extLst>
              </a:tr>
              <a:tr h="370840">
                <a:tc>
                  <a:txBody>
                    <a:bodyPr/>
                    <a:lstStyle/>
                    <a:p>
                      <a:r>
                        <a:rPr lang="en-US" sz="1600" b="0" dirty="0" err="1" smtClean="0"/>
                        <a:t>Firestore</a:t>
                      </a:r>
                      <a:r>
                        <a:rPr lang="en-US" sz="1600" b="0" dirty="0" smtClean="0"/>
                        <a:t> crud (1)</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b="0" dirty="0" smtClean="0"/>
                        <a:t>Text </a:t>
                      </a:r>
                      <a:r>
                        <a:rPr lang="en-US" sz="1600" b="0" dirty="0" err="1" smtClean="0"/>
                        <a:t>Field|Form</a:t>
                      </a:r>
                      <a:r>
                        <a:rPr lang="en-US" sz="1600" b="0" dirty="0" smtClean="0"/>
                        <a:t> </a:t>
                      </a:r>
                      <a:r>
                        <a:rPr lang="en-US" sz="1600" b="0" dirty="0" err="1" smtClean="0"/>
                        <a:t>page|Yes</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493719208"/>
                  </a:ext>
                </a:extLst>
              </a:tr>
              <a:tr h="370840">
                <a:tc>
                  <a:txBody>
                    <a:bodyPr/>
                    <a:lstStyle/>
                    <a:p>
                      <a:r>
                        <a:rPr lang="en-US" sz="1600" b="0" dirty="0" err="1" smtClean="0"/>
                        <a:t>Todey</a:t>
                      </a:r>
                      <a:r>
                        <a:rPr lang="en-US" sz="1600" b="0" dirty="0" smtClean="0"/>
                        <a:t> (2)</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smtClean="0">
                          <a:hlinkClick r:id="rId2"/>
                        </a:rPr>
                        <a:t>https://github.com/SanjayAS144/Todoey</a:t>
                      </a:r>
                      <a:r>
                        <a:rPr lang="en-US" sz="14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b="0" dirty="0" err="1" smtClean="0"/>
                        <a:t>Date|DB</a:t>
                      </a:r>
                      <a:r>
                        <a:rPr lang="en-US" sz="1600" b="0" dirty="0" smtClean="0"/>
                        <a:t> </a:t>
                      </a:r>
                      <a:r>
                        <a:rPr lang="en-US" sz="1600" b="0" dirty="0" err="1" smtClean="0"/>
                        <a:t>helper|grap</a:t>
                      </a:r>
                      <a:r>
                        <a:rPr lang="en-US" sz="1600" b="0" dirty="0" smtClean="0"/>
                        <a:t> with circular </a:t>
                      </a:r>
                      <a:r>
                        <a:rPr lang="en-US" sz="1600" b="0" dirty="0" err="1" smtClean="0"/>
                        <a:t>progress|Yes</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51575213"/>
                  </a:ext>
                </a:extLst>
              </a:tr>
              <a:tr h="355138">
                <a:tc>
                  <a:txBody>
                    <a:bodyPr/>
                    <a:lstStyle/>
                    <a:p>
                      <a:r>
                        <a:rPr lang="en-US" sz="1600" b="0" i="0" kern="1200" dirty="0" smtClean="0">
                          <a:solidFill>
                            <a:schemeClr val="tx1"/>
                          </a:solidFill>
                          <a:effectLst/>
                          <a:latin typeface="+mn-lt"/>
                          <a:ea typeface="+mn-ea"/>
                          <a:cs typeface="+mn-cs"/>
                        </a:rPr>
                        <a:t>Profile</a:t>
                      </a:r>
                      <a:r>
                        <a:rPr lang="en-US" sz="1600" b="0" i="0" kern="1200" baseline="0" dirty="0" smtClean="0">
                          <a:solidFill>
                            <a:schemeClr val="tx1"/>
                          </a:solidFill>
                          <a:effectLst/>
                          <a:latin typeface="+mn-lt"/>
                          <a:ea typeface="+mn-ea"/>
                          <a:cs typeface="+mn-cs"/>
                        </a:rPr>
                        <a:t> page (3)</a:t>
                      </a:r>
                      <a:endParaRPr lang="en-US" sz="1600" b="0" i="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400" dirty="0" smtClean="0">
                          <a:hlinkClick r:id="rId3"/>
                        </a:rPr>
                        <a:t>https://github.com/JohannesMilke/user_profile_example</a:t>
                      </a:r>
                      <a:r>
                        <a:rPr lang="en-US" sz="1400"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dirty="0" smtClean="0"/>
                        <a:t>Them</a:t>
                      </a:r>
                      <a:r>
                        <a:rPr lang="en-US" sz="1600" baseline="0" dirty="0" smtClean="0"/>
                        <a:t>e </a:t>
                      </a:r>
                      <a:r>
                        <a:rPr lang="en-US" sz="1600" baseline="0" smtClean="0"/>
                        <a:t>control|ThemeData|circular</a:t>
                      </a:r>
                      <a:r>
                        <a:rPr lang="en-US" sz="1600" baseline="0" dirty="0" smtClean="0"/>
                        <a:t> </a:t>
                      </a:r>
                      <a:r>
                        <a:rPr lang="en-US" sz="1600" baseline="0" dirty="0" err="1" smtClean="0"/>
                        <a:t>widget|Buttom</a:t>
                      </a:r>
                      <a:r>
                        <a:rPr lang="en-US" sz="1600" baseline="0" dirty="0" smtClean="0"/>
                        <a:t> </a:t>
                      </a:r>
                      <a:r>
                        <a:rPr lang="en-US" sz="1600" baseline="0" dirty="0" err="1" smtClean="0"/>
                        <a:t>widget|yes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55356572"/>
                  </a:ext>
                </a:extLst>
              </a:tr>
              <a:tr h="355138">
                <a:tc>
                  <a:txBody>
                    <a:bodyPr/>
                    <a:lstStyle/>
                    <a:p>
                      <a:r>
                        <a:rPr lang="en-US" sz="1600" b="0" i="0" kern="1200" dirty="0" err="1" smtClean="0">
                          <a:solidFill>
                            <a:schemeClr val="tx1"/>
                          </a:solidFill>
                          <a:effectLst/>
                          <a:latin typeface="+mn-lt"/>
                          <a:ea typeface="+mn-ea"/>
                          <a:cs typeface="+mn-cs"/>
                        </a:rPr>
                        <a:t>Dashbord</a:t>
                      </a:r>
                      <a:endParaRPr lang="en-US" sz="1600" b="0" i="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400" dirty="0" smtClean="0">
                          <a:hlinkClick r:id="rId4"/>
                        </a:rPr>
                        <a:t>https://github.com/afzalali15/Flutter-Rounded-Design</a:t>
                      </a:r>
                      <a:r>
                        <a:rPr lang="en-US" sz="1400" dirty="0" smtClean="0"/>
                        <a: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dirty="0" smtClean="0"/>
                        <a:t>Page Design</a:t>
                      </a:r>
                      <a:r>
                        <a:rPr lang="en-US" sz="1600" baseline="0" dirty="0" smtClean="0"/>
                        <a:t> </a:t>
                      </a:r>
                      <a:r>
                        <a:rPr lang="en-US" sz="1600" baseline="0" dirty="0" err="1" smtClean="0"/>
                        <a:t>structure|</a:t>
                      </a:r>
                      <a:r>
                        <a:rPr lang="en-US" sz="1600" b="0" dirty="0" err="1" smtClean="0"/>
                        <a:t>grap</a:t>
                      </a:r>
                      <a:r>
                        <a:rPr lang="en-US" sz="1600" b="0" dirty="0" smtClean="0"/>
                        <a:t> with linear </a:t>
                      </a:r>
                      <a:r>
                        <a:rPr lang="en-US" sz="1600" b="0" dirty="0" err="1" smtClean="0"/>
                        <a:t>progress|List</a:t>
                      </a:r>
                      <a:r>
                        <a:rPr lang="en-US" sz="1600" b="0" dirty="0" smtClean="0"/>
                        <a:t> </a:t>
                      </a:r>
                      <a:r>
                        <a:rPr lang="en-US" sz="1600" b="0" dirty="0" err="1" smtClean="0"/>
                        <a:t>itme</a:t>
                      </a:r>
                      <a:r>
                        <a:rPr lang="en-US" sz="1600" b="0" dirty="0" smtClean="0"/>
                        <a:t> </a:t>
                      </a:r>
                      <a:r>
                        <a:rPr lang="en-US" sz="1600" b="0" dirty="0" err="1" smtClean="0"/>
                        <a:t>design|yes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879970502"/>
                  </a:ext>
                </a:extLst>
              </a:tr>
              <a:tr h="355138">
                <a:tc>
                  <a:txBody>
                    <a:bodyPr/>
                    <a:lstStyle/>
                    <a:p>
                      <a:r>
                        <a:rPr lang="en-US" sz="1600" b="0" i="0" kern="1200" dirty="0" smtClean="0">
                          <a:solidFill>
                            <a:schemeClr val="tx1"/>
                          </a:solidFill>
                          <a:effectLst/>
                          <a:latin typeface="+mn-lt"/>
                          <a:ea typeface="+mn-ea"/>
                          <a:cs typeface="+mn-cs"/>
                        </a:rPr>
                        <a:t>Chat </a:t>
                      </a:r>
                      <a:r>
                        <a:rPr lang="en-US" sz="1600" b="0" i="0" kern="1200" dirty="0" err="1" smtClean="0">
                          <a:solidFill>
                            <a:schemeClr val="tx1"/>
                          </a:solidFill>
                          <a:effectLst/>
                          <a:latin typeface="+mn-lt"/>
                          <a:ea typeface="+mn-ea"/>
                          <a:cs typeface="+mn-cs"/>
                        </a:rPr>
                        <a:t>ui</a:t>
                      </a:r>
                      <a:endParaRPr lang="en-US" sz="1600" b="0" i="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400" dirty="0" smtClean="0">
                          <a:hlinkClick r:id="rId5"/>
                        </a:rPr>
                        <a:t>https://www.youtube.com/watch?v=uiJF-ShOLyo</a:t>
                      </a:r>
                      <a:endParaRPr lang="en-US" sz="1400" dirty="0" smtClean="0"/>
                    </a:p>
                    <a:p>
                      <a:r>
                        <a:rPr lang="en-US" sz="1400" dirty="0" smtClean="0">
                          <a:hlinkClick r:id="rId6"/>
                        </a:rPr>
                        <a:t>https://github.com/abuanwar072/Chat-Messaging-App-Light-and-Dark-Theme</a:t>
                      </a:r>
                      <a:r>
                        <a:rPr lang="en-US" sz="1400" dirty="0" smtClean="0"/>
                        <a: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dirty="0" smtClean="0"/>
                        <a:t>Full chat </a:t>
                      </a:r>
                      <a:r>
                        <a:rPr lang="en-US" sz="1600" dirty="0" err="1" smtClean="0"/>
                        <a:t>ui</a:t>
                      </a:r>
                      <a:r>
                        <a:rPr lang="en-US" sz="1600" dirty="0" smtClean="0"/>
                        <a:t> kit</a:t>
                      </a:r>
                      <a:r>
                        <a:rPr lang="en-US" sz="1600" baseline="0" dirty="0" smtClean="0"/>
                        <a:t> design from screen </a:t>
                      </a:r>
                      <a:r>
                        <a:rPr lang="en-US" sz="1600" baseline="0" dirty="0" err="1" smtClean="0"/>
                        <a:t>shot|ThemeData|yes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550368123"/>
                  </a:ext>
                </a:extLst>
              </a:tr>
              <a:tr h="355138">
                <a:tc>
                  <a:txBody>
                    <a:bodyPr/>
                    <a:lstStyle/>
                    <a:p>
                      <a:r>
                        <a:rPr lang="en-US" sz="1600" b="0" i="0" kern="1200" dirty="0" smtClean="0">
                          <a:solidFill>
                            <a:schemeClr val="tx1"/>
                          </a:solidFill>
                          <a:effectLst/>
                          <a:latin typeface="+mn-lt"/>
                          <a:ea typeface="+mn-ea"/>
                          <a:cs typeface="+mn-cs"/>
                        </a:rPr>
                        <a:t>Custom Animation - Grocery App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400" dirty="0" smtClean="0">
                          <a:hlinkClick r:id="rId7"/>
                        </a:rPr>
                        <a:t>https://www.youtube.com/watch?v=vCQQJ42zC58</a:t>
                      </a:r>
                      <a:r>
                        <a:rPr lang="en-US" sz="1400" dirty="0" smtClean="0"/>
                        <a:t> </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dirty="0" smtClean="0"/>
                        <a:t>Change</a:t>
                      </a:r>
                      <a:r>
                        <a:rPr lang="en-US" sz="1600" baseline="0" dirty="0" smtClean="0"/>
                        <a:t> </a:t>
                      </a:r>
                      <a:r>
                        <a:rPr lang="en-US" sz="1600" baseline="0" dirty="0" err="1" smtClean="0"/>
                        <a:t>notifier|</a:t>
                      </a:r>
                      <a:r>
                        <a:rPr lang="en-US" sz="1600" dirty="0" err="1" smtClean="0"/>
                        <a:t>Controller|stack|gesture</a:t>
                      </a:r>
                      <a:r>
                        <a:rPr lang="en-US" sz="1600" baseline="0" dirty="0" smtClean="0"/>
                        <a:t> </a:t>
                      </a:r>
                      <a:r>
                        <a:rPr lang="en-US" sz="1600" baseline="0" dirty="0" err="1" smtClean="0"/>
                        <a:t>ditector|animation|yes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725024562"/>
                  </a:ext>
                </a:extLst>
              </a:tr>
            </a:tbl>
          </a:graphicData>
        </a:graphic>
      </p:graphicFrame>
      <p:sp>
        <p:nvSpPr>
          <p:cNvPr id="2" name="Date Placeholder 1"/>
          <p:cNvSpPr>
            <a:spLocks noGrp="1"/>
          </p:cNvSpPr>
          <p:nvPr>
            <p:ph type="dt" sz="half" idx="10"/>
          </p:nvPr>
        </p:nvSpPr>
        <p:spPr/>
        <p:txBody>
          <a:bodyPr/>
          <a:lstStyle/>
          <a:p>
            <a:r>
              <a:rPr lang="en-US" smtClean="0"/>
              <a:t>11/16/2021</a:t>
            </a:r>
            <a:endParaRPr lang="en-US"/>
          </a:p>
        </p:txBody>
      </p:sp>
      <p:sp>
        <p:nvSpPr>
          <p:cNvPr id="5" name="Footer Placeholder 4"/>
          <p:cNvSpPr>
            <a:spLocks noGrp="1"/>
          </p:cNvSpPr>
          <p:nvPr>
            <p:ph type="ftr" sz="quarter" idx="11"/>
          </p:nvPr>
        </p:nvSpPr>
        <p:spPr/>
        <p:txBody>
          <a:bodyPr/>
          <a:lstStyle/>
          <a:p>
            <a:r>
              <a:rPr lang="en-US" smtClean="0"/>
              <a:t>RzM</a:t>
            </a:r>
            <a:endParaRPr lang="en-US"/>
          </a:p>
        </p:txBody>
      </p:sp>
      <p:sp>
        <p:nvSpPr>
          <p:cNvPr id="6" name="Slide Number Placeholder 5"/>
          <p:cNvSpPr>
            <a:spLocks noGrp="1"/>
          </p:cNvSpPr>
          <p:nvPr>
            <p:ph type="sldNum" sz="quarter" idx="12"/>
          </p:nvPr>
        </p:nvSpPr>
        <p:spPr/>
        <p:txBody>
          <a:bodyPr/>
          <a:lstStyle/>
          <a:p>
            <a:fld id="{27F70550-5409-4958-A60D-E06C09D6B1E4}" type="slidenum">
              <a:rPr lang="en-US" smtClean="0"/>
              <a:t>14</a:t>
            </a:fld>
            <a:endParaRPr lang="en-US"/>
          </a:p>
        </p:txBody>
      </p:sp>
    </p:spTree>
    <p:extLst>
      <p:ext uri="{BB962C8B-B14F-4D97-AF65-F5344CB8AC3E}">
        <p14:creationId xmlns:p14="http://schemas.microsoft.com/office/powerpoint/2010/main" val="2789212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57802" y="398527"/>
            <a:ext cx="2161309" cy="523220"/>
          </a:xfrm>
          <a:prstGeom prst="rect">
            <a:avLst/>
          </a:prstGeom>
          <a:noFill/>
        </p:spPr>
        <p:txBody>
          <a:bodyPr wrap="square" rtlCol="0">
            <a:spAutoFit/>
          </a:bodyPr>
          <a:lstStyle/>
          <a:p>
            <a:r>
              <a:rPr lang="en-US" sz="2800" b="1" dirty="0" smtClean="0"/>
              <a:t>CC</a:t>
            </a:r>
            <a:endParaRPr lang="en-US" sz="2000" b="1" dirty="0"/>
          </a:p>
        </p:txBody>
      </p:sp>
      <p:sp>
        <p:nvSpPr>
          <p:cNvPr id="2" name="Date Placeholder 1"/>
          <p:cNvSpPr>
            <a:spLocks noGrp="1"/>
          </p:cNvSpPr>
          <p:nvPr>
            <p:ph type="dt" sz="half" idx="10"/>
          </p:nvPr>
        </p:nvSpPr>
        <p:spPr/>
        <p:txBody>
          <a:bodyPr/>
          <a:lstStyle/>
          <a:p>
            <a:r>
              <a:rPr lang="en-US" smtClean="0"/>
              <a:t>11/16/2021</a:t>
            </a:r>
            <a:endParaRPr lang="en-US"/>
          </a:p>
        </p:txBody>
      </p:sp>
      <p:sp>
        <p:nvSpPr>
          <p:cNvPr id="5" name="Footer Placeholder 4"/>
          <p:cNvSpPr>
            <a:spLocks noGrp="1"/>
          </p:cNvSpPr>
          <p:nvPr>
            <p:ph type="ftr" sz="quarter" idx="11"/>
          </p:nvPr>
        </p:nvSpPr>
        <p:spPr/>
        <p:txBody>
          <a:bodyPr/>
          <a:lstStyle/>
          <a:p>
            <a:r>
              <a:rPr lang="en-US" smtClean="0"/>
              <a:t>RzM</a:t>
            </a:r>
            <a:endParaRPr lang="en-US"/>
          </a:p>
        </p:txBody>
      </p:sp>
      <p:sp>
        <p:nvSpPr>
          <p:cNvPr id="6" name="Slide Number Placeholder 5"/>
          <p:cNvSpPr>
            <a:spLocks noGrp="1"/>
          </p:cNvSpPr>
          <p:nvPr>
            <p:ph type="sldNum" sz="quarter" idx="12"/>
          </p:nvPr>
        </p:nvSpPr>
        <p:spPr/>
        <p:txBody>
          <a:bodyPr/>
          <a:lstStyle/>
          <a:p>
            <a:fld id="{27F70550-5409-4958-A60D-E06C09D6B1E4}" type="slidenum">
              <a:rPr lang="en-US" smtClean="0"/>
              <a:t>15</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648061188"/>
              </p:ext>
            </p:extLst>
          </p:nvPr>
        </p:nvGraphicFramePr>
        <p:xfrm>
          <a:off x="263237" y="1080656"/>
          <a:ext cx="11665526" cy="1952510"/>
        </p:xfrm>
        <a:graphic>
          <a:graphicData uri="http://schemas.openxmlformats.org/drawingml/2006/table">
            <a:tbl>
              <a:tblPr firstRow="1" bandRow="1">
                <a:tableStyleId>{E8B1032C-EA38-4F05-BA0D-38AFFFC7BED3}</a:tableStyleId>
              </a:tblPr>
              <a:tblGrid>
                <a:gridCol w="1982080">
                  <a:extLst>
                    <a:ext uri="{9D8B030D-6E8A-4147-A177-3AD203B41FA5}">
                      <a16:colId xmlns:a16="http://schemas.microsoft.com/office/drawing/2014/main" val="2112699426"/>
                    </a:ext>
                  </a:extLst>
                </a:gridCol>
                <a:gridCol w="4169338">
                  <a:extLst>
                    <a:ext uri="{9D8B030D-6E8A-4147-A177-3AD203B41FA5}">
                      <a16:colId xmlns:a16="http://schemas.microsoft.com/office/drawing/2014/main" val="972372375"/>
                    </a:ext>
                  </a:extLst>
                </a:gridCol>
                <a:gridCol w="5514108">
                  <a:extLst>
                    <a:ext uri="{9D8B030D-6E8A-4147-A177-3AD203B41FA5}">
                      <a16:colId xmlns:a16="http://schemas.microsoft.com/office/drawing/2014/main" val="2761345676"/>
                    </a:ext>
                  </a:extLst>
                </a:gridCol>
              </a:tblGrid>
              <a:tr h="387870">
                <a:tc>
                  <a:txBody>
                    <a:bodyPr/>
                    <a:lstStyle/>
                    <a:p>
                      <a:r>
                        <a:rPr lang="en-US" b="0" dirty="0" smtClean="0"/>
                        <a:t>Name</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smtClean="0"/>
                        <a:t>Link</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err="1" smtClean="0"/>
                        <a:t>Impl</a:t>
                      </a:r>
                      <a:r>
                        <a:rPr lang="en-US" b="0" dirty="0" smtClean="0"/>
                        <a:t>.</a:t>
                      </a:r>
                      <a:r>
                        <a:rPr lang="en-US" b="0" baseline="0" dirty="0" smtClean="0"/>
                        <a:t> </a:t>
                      </a:r>
                      <a:r>
                        <a:rPr lang="en-US" b="0" dirty="0" smtClean="0"/>
                        <a:t>Status</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15687"/>
                  </a:ext>
                </a:extLst>
              </a:tr>
              <a:tr h="370840">
                <a:tc>
                  <a:txBody>
                    <a:bodyPr/>
                    <a:lstStyle/>
                    <a:p>
                      <a:r>
                        <a:rPr lang="en-US" sz="1600" b="0" dirty="0" smtClean="0"/>
                        <a:t>Assistance</a:t>
                      </a:r>
                      <a:r>
                        <a:rPr lang="en-US" sz="1600" b="0" baseline="0" dirty="0" smtClean="0"/>
                        <a:t> </a:t>
                      </a:r>
                      <a:r>
                        <a:rPr lang="en-US" sz="1600" b="0" baseline="0" dirty="0" err="1" smtClean="0"/>
                        <a:t>calc</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734699545"/>
                  </a:ext>
                </a:extLst>
              </a:tr>
              <a:tr h="370840">
                <a:tc>
                  <a:txBody>
                    <a:bodyPr/>
                    <a:lstStyle/>
                    <a:p>
                      <a:r>
                        <a:rPr lang="en-US" sz="1600" b="0" dirty="0" smtClean="0"/>
                        <a:t>Chat </a:t>
                      </a:r>
                      <a:r>
                        <a:rPr lang="en-US" sz="1600" b="0" dirty="0" err="1" smtClean="0"/>
                        <a:t>Ui</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b="0" dirty="0" smtClean="0"/>
                        <a:t>Form </a:t>
                      </a:r>
                      <a:r>
                        <a:rPr lang="en-US" sz="1600" b="0" dirty="0" err="1" smtClean="0"/>
                        <a:t>page|Theme</a:t>
                      </a:r>
                      <a:r>
                        <a:rPr lang="en-US" sz="1600" b="0" baseline="0" dirty="0" smtClean="0"/>
                        <a:t> </a:t>
                      </a:r>
                      <a:r>
                        <a:rPr lang="en-US" sz="1600" b="0" baseline="0" dirty="0" err="1" smtClean="0"/>
                        <a:t>control|Text</a:t>
                      </a:r>
                      <a:r>
                        <a:rPr lang="en-US" sz="1600" b="0" baseline="0" dirty="0" smtClean="0"/>
                        <a:t> </a:t>
                      </a:r>
                      <a:r>
                        <a:rPr lang="en-US" sz="1600" b="0" baseline="0" dirty="0" err="1" smtClean="0"/>
                        <a:t>Field|Prototype|Button</a:t>
                      </a:r>
                      <a:r>
                        <a:rPr lang="en-US" sz="1600" b="0" dirty="0" err="1" smtClean="0"/>
                        <a:t>|Yes</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493719208"/>
                  </a:ext>
                </a:extLst>
              </a:tr>
              <a:tr h="370840">
                <a:tc>
                  <a:txBody>
                    <a:bodyPr/>
                    <a:lstStyle/>
                    <a:p>
                      <a:r>
                        <a:rPr lang="en-US" sz="1600" b="0" dirty="0" smtClean="0"/>
                        <a:t>Wm</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b="0" dirty="0" smtClean="0"/>
                        <a:t>Project </a:t>
                      </a:r>
                      <a:r>
                        <a:rPr lang="en-US" sz="1600" b="0" dirty="0" err="1" smtClean="0"/>
                        <a:t>structure|page</a:t>
                      </a:r>
                      <a:r>
                        <a:rPr lang="en-US" sz="1600" b="0" dirty="0" smtClean="0"/>
                        <a:t> </a:t>
                      </a:r>
                      <a:r>
                        <a:rPr lang="en-US" sz="1600" b="0" dirty="0" err="1" smtClean="0"/>
                        <a:t>structure|Form</a:t>
                      </a:r>
                      <a:r>
                        <a:rPr lang="en-US" sz="1600" b="0" dirty="0" smtClean="0"/>
                        <a:t> </a:t>
                      </a:r>
                      <a:r>
                        <a:rPr lang="en-US" sz="1600" b="0" dirty="0" err="1" smtClean="0"/>
                        <a:t>page|Controller</a:t>
                      </a:r>
                      <a:r>
                        <a:rPr lang="en-US" sz="1600" b="0" baseline="0" dirty="0" smtClean="0"/>
                        <a:t> of change </a:t>
                      </a:r>
                      <a:r>
                        <a:rPr lang="en-US" sz="1600" b="0" baseline="0" dirty="0" err="1" smtClean="0"/>
                        <a:t>notifier|</a:t>
                      </a:r>
                      <a:r>
                        <a:rPr lang="en-US" sz="1600" b="0" dirty="0" err="1" smtClean="0"/>
                        <a:t>Date|graph</a:t>
                      </a:r>
                      <a:r>
                        <a:rPr lang="en-US" sz="1600" b="0" dirty="0" smtClean="0"/>
                        <a:t> with circular </a:t>
                      </a:r>
                      <a:r>
                        <a:rPr lang="en-US" sz="1600" b="0" dirty="0" err="1" smtClean="0"/>
                        <a:t>progress|Theme</a:t>
                      </a:r>
                      <a:r>
                        <a:rPr lang="en-US" sz="1600" b="0" baseline="0" dirty="0" smtClean="0"/>
                        <a:t> </a:t>
                      </a:r>
                      <a:r>
                        <a:rPr lang="en-US" sz="1600" b="0" baseline="0" dirty="0" err="1" smtClean="0"/>
                        <a:t>control</a:t>
                      </a:r>
                      <a:r>
                        <a:rPr lang="en-US" sz="1600" b="0" dirty="0" err="1" smtClean="0"/>
                        <a:t>|DB</a:t>
                      </a:r>
                      <a:r>
                        <a:rPr lang="en-US" sz="1600" b="0" dirty="0" smtClean="0"/>
                        <a:t> </a:t>
                      </a:r>
                      <a:r>
                        <a:rPr lang="en-US" sz="1600" b="0" dirty="0" err="1" smtClean="0"/>
                        <a:t>helper|Yes</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51575213"/>
                  </a:ext>
                </a:extLst>
              </a:tr>
            </a:tbl>
          </a:graphicData>
        </a:graphic>
      </p:graphicFrame>
    </p:spTree>
    <p:extLst>
      <p:ext uri="{BB962C8B-B14F-4D97-AF65-F5344CB8AC3E}">
        <p14:creationId xmlns:p14="http://schemas.microsoft.com/office/powerpoint/2010/main" val="1314520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435" y="817418"/>
            <a:ext cx="10875819"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Upload a design to </a:t>
            </a:r>
            <a:r>
              <a:rPr lang="en-US" dirty="0" err="1" smtClean="0"/>
              <a:t>uplabs</a:t>
            </a:r>
            <a:r>
              <a:rPr lang="en-US" dirty="0" smtClean="0"/>
              <a:t> of assistance calculator(market place)</a:t>
            </a:r>
          </a:p>
          <a:p>
            <a:pPr marL="285750" indent="-285750">
              <a:buFont typeface="Arial" panose="020B0604020202020204" pitchFamily="34" charset="0"/>
              <a:buChar char="•"/>
            </a:pPr>
            <a:r>
              <a:rPr lang="en-US" dirty="0" smtClean="0"/>
              <a:t>Upload a mockup in </a:t>
            </a:r>
            <a:r>
              <a:rPr lang="en-US" dirty="0" err="1" smtClean="0"/>
              <a:t>figma</a:t>
            </a:r>
            <a:r>
              <a:rPr lang="en-US" dirty="0" smtClean="0"/>
              <a:t> of assistance application(tool to design)</a:t>
            </a:r>
          </a:p>
          <a:p>
            <a:pPr marL="285750" indent="-285750">
              <a:buFont typeface="Arial" panose="020B0604020202020204" pitchFamily="34" charset="0"/>
              <a:buChar char="•"/>
            </a:pPr>
            <a:r>
              <a:rPr lang="en-US" dirty="0"/>
              <a:t>logo design for assistance </a:t>
            </a:r>
            <a:r>
              <a:rPr lang="en-US" dirty="0" smtClean="0"/>
              <a:t>calculator by </a:t>
            </a:r>
            <a:r>
              <a:rPr lang="en-US" dirty="0" err="1" smtClean="0"/>
              <a:t>figma</a:t>
            </a:r>
            <a:endParaRPr lang="en-US" dirty="0" smtClean="0"/>
          </a:p>
          <a:p>
            <a:pPr marL="285750" indent="-285750">
              <a:buFont typeface="Arial" panose="020B0604020202020204" pitchFamily="34" charset="0"/>
              <a:buChar char="•"/>
            </a:pPr>
            <a:r>
              <a:rPr lang="en-US" dirty="0" smtClean="0"/>
              <a:t>Upload assistance calculation on </a:t>
            </a:r>
            <a:r>
              <a:rPr lang="en-US" dirty="0" err="1" smtClean="0"/>
              <a:t>PureApk</a:t>
            </a:r>
            <a:endParaRPr lang="en-US" dirty="0" smtClean="0"/>
          </a:p>
          <a:p>
            <a:pPr marL="285750" indent="-285750">
              <a:buFont typeface="Arial" panose="020B0604020202020204" pitchFamily="34" charset="0"/>
              <a:buChar char="•"/>
            </a:pPr>
            <a:r>
              <a:rPr lang="en-US" dirty="0" smtClean="0"/>
              <a:t>Web page for portfolio</a:t>
            </a:r>
          </a:p>
          <a:p>
            <a:pPr marL="285750" indent="-285750">
              <a:buFont typeface="Arial" panose="020B0604020202020204" pitchFamily="34" charset="0"/>
              <a:buChar char="•"/>
            </a:pPr>
            <a:r>
              <a:rPr lang="en-US" dirty="0" smtClean="0"/>
              <a:t>Chat application </a:t>
            </a:r>
            <a:r>
              <a:rPr lang="en-US" dirty="0" err="1" smtClean="0"/>
              <a:t>ui</a:t>
            </a:r>
            <a:r>
              <a:rPr lang="en-US" dirty="0" smtClean="0"/>
              <a:t> + backend</a:t>
            </a:r>
          </a:p>
          <a:p>
            <a:pPr marL="285750" indent="-285750">
              <a:buFont typeface="Arial" panose="020B0604020202020204" pitchFamily="34" charset="0"/>
              <a:buChar char="•"/>
            </a:pPr>
            <a:r>
              <a:rPr lang="en-US" dirty="0" smtClean="0"/>
              <a:t>Project template page design to sell project</a:t>
            </a:r>
            <a:endParaRPr lang="en-US" dirty="0"/>
          </a:p>
        </p:txBody>
      </p:sp>
      <p:sp>
        <p:nvSpPr>
          <p:cNvPr id="3" name="Date Placeholder 2"/>
          <p:cNvSpPr>
            <a:spLocks noGrp="1"/>
          </p:cNvSpPr>
          <p:nvPr>
            <p:ph type="dt" sz="half" idx="10"/>
          </p:nvPr>
        </p:nvSpPr>
        <p:spPr/>
        <p:txBody>
          <a:bodyPr/>
          <a:lstStyle/>
          <a:p>
            <a:r>
              <a:rPr lang="en-US" smtClean="0"/>
              <a:t>11/16/2021</a:t>
            </a:r>
            <a:endParaRPr lang="en-US"/>
          </a:p>
        </p:txBody>
      </p:sp>
      <p:sp>
        <p:nvSpPr>
          <p:cNvPr id="4" name="Footer Placeholder 3"/>
          <p:cNvSpPr>
            <a:spLocks noGrp="1"/>
          </p:cNvSpPr>
          <p:nvPr>
            <p:ph type="ftr" sz="quarter" idx="11"/>
          </p:nvPr>
        </p:nvSpPr>
        <p:spPr/>
        <p:txBody>
          <a:bodyPr/>
          <a:lstStyle/>
          <a:p>
            <a:r>
              <a:rPr lang="en-US" smtClean="0"/>
              <a:t>RzM</a:t>
            </a:r>
            <a:endParaRPr lang="en-US"/>
          </a:p>
        </p:txBody>
      </p:sp>
      <p:sp>
        <p:nvSpPr>
          <p:cNvPr id="5" name="Slide Number Placeholder 4"/>
          <p:cNvSpPr>
            <a:spLocks noGrp="1"/>
          </p:cNvSpPr>
          <p:nvPr>
            <p:ph type="sldNum" sz="quarter" idx="12"/>
          </p:nvPr>
        </p:nvSpPr>
        <p:spPr/>
        <p:txBody>
          <a:bodyPr/>
          <a:lstStyle/>
          <a:p>
            <a:fld id="{27F70550-5409-4958-A60D-E06C09D6B1E4}" type="slidenum">
              <a:rPr lang="en-US" smtClean="0"/>
              <a:t>2</a:t>
            </a:fld>
            <a:endParaRPr lang="en-US"/>
          </a:p>
        </p:txBody>
      </p:sp>
    </p:spTree>
    <p:extLst>
      <p:ext uri="{BB962C8B-B14F-4D97-AF65-F5344CB8AC3E}">
        <p14:creationId xmlns:p14="http://schemas.microsoft.com/office/powerpoint/2010/main" val="2495217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8420" y="356963"/>
            <a:ext cx="1212271" cy="523220"/>
          </a:xfrm>
          <a:prstGeom prst="rect">
            <a:avLst/>
          </a:prstGeom>
          <a:noFill/>
        </p:spPr>
        <p:txBody>
          <a:bodyPr wrap="square" rtlCol="0">
            <a:spAutoFit/>
          </a:bodyPr>
          <a:lstStyle/>
          <a:p>
            <a:r>
              <a:rPr lang="en-US" sz="2800" b="1" dirty="0" smtClean="0"/>
              <a:t>Uplabs</a:t>
            </a:r>
            <a:endParaRPr lang="en-US" sz="2000" b="1" dirty="0"/>
          </a:p>
        </p:txBody>
      </p:sp>
      <p:graphicFrame>
        <p:nvGraphicFramePr>
          <p:cNvPr id="6" name="Table 5"/>
          <p:cNvGraphicFramePr>
            <a:graphicFrameLocks noGrp="1"/>
          </p:cNvGraphicFramePr>
          <p:nvPr>
            <p:extLst>
              <p:ext uri="{D42A27DB-BD31-4B8C-83A1-F6EECF244321}">
                <p14:modId xmlns:p14="http://schemas.microsoft.com/office/powerpoint/2010/main" val="4011139792"/>
              </p:ext>
            </p:extLst>
          </p:nvPr>
        </p:nvGraphicFramePr>
        <p:xfrm>
          <a:off x="1886529" y="920558"/>
          <a:ext cx="8127999" cy="370840"/>
        </p:xfrm>
        <a:graphic>
          <a:graphicData uri="http://schemas.openxmlformats.org/drawingml/2006/table">
            <a:tbl>
              <a:tblPr firstRow="1" bandRow="1">
                <a:tableStyleId>{E8B1032C-EA38-4F05-BA0D-38AFFFC7BED3}</a:tableStyleId>
              </a:tblPr>
              <a:tblGrid>
                <a:gridCol w="2709333">
                  <a:extLst>
                    <a:ext uri="{9D8B030D-6E8A-4147-A177-3AD203B41FA5}">
                      <a16:colId xmlns:a16="http://schemas.microsoft.com/office/drawing/2014/main" val="2368221143"/>
                    </a:ext>
                  </a:extLst>
                </a:gridCol>
                <a:gridCol w="2709333">
                  <a:extLst>
                    <a:ext uri="{9D8B030D-6E8A-4147-A177-3AD203B41FA5}">
                      <a16:colId xmlns:a16="http://schemas.microsoft.com/office/drawing/2014/main" val="1059768313"/>
                    </a:ext>
                  </a:extLst>
                </a:gridCol>
                <a:gridCol w="2709333">
                  <a:extLst>
                    <a:ext uri="{9D8B030D-6E8A-4147-A177-3AD203B41FA5}">
                      <a16:colId xmlns:a16="http://schemas.microsoft.com/office/drawing/2014/main" val="358614878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t>Account: 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t>Upload: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t>No of Upload: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66938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98960972"/>
              </p:ext>
            </p:extLst>
          </p:nvPr>
        </p:nvGraphicFramePr>
        <p:xfrm>
          <a:off x="290945" y="2463801"/>
          <a:ext cx="11623964" cy="1468120"/>
        </p:xfrm>
        <a:graphic>
          <a:graphicData uri="http://schemas.openxmlformats.org/drawingml/2006/table">
            <a:tbl>
              <a:tblPr firstRow="1" bandRow="1">
                <a:tableStyleId>{E8B1032C-EA38-4F05-BA0D-38AFFFC7BED3}</a:tableStyleId>
              </a:tblPr>
              <a:tblGrid>
                <a:gridCol w="1233055">
                  <a:extLst>
                    <a:ext uri="{9D8B030D-6E8A-4147-A177-3AD203B41FA5}">
                      <a16:colId xmlns:a16="http://schemas.microsoft.com/office/drawing/2014/main" val="2112699426"/>
                    </a:ext>
                  </a:extLst>
                </a:gridCol>
                <a:gridCol w="3906982">
                  <a:extLst>
                    <a:ext uri="{9D8B030D-6E8A-4147-A177-3AD203B41FA5}">
                      <a16:colId xmlns:a16="http://schemas.microsoft.com/office/drawing/2014/main" val="972372375"/>
                    </a:ext>
                  </a:extLst>
                </a:gridCol>
                <a:gridCol w="5015346">
                  <a:extLst>
                    <a:ext uri="{9D8B030D-6E8A-4147-A177-3AD203B41FA5}">
                      <a16:colId xmlns:a16="http://schemas.microsoft.com/office/drawing/2014/main" val="1185999497"/>
                    </a:ext>
                  </a:extLst>
                </a:gridCol>
                <a:gridCol w="1468581">
                  <a:extLst>
                    <a:ext uri="{9D8B030D-6E8A-4147-A177-3AD203B41FA5}">
                      <a16:colId xmlns:a16="http://schemas.microsoft.com/office/drawing/2014/main" val="2761345676"/>
                    </a:ext>
                  </a:extLst>
                </a:gridCol>
              </a:tblGrid>
              <a:tr h="370840">
                <a:tc>
                  <a:txBody>
                    <a:bodyPr/>
                    <a:lstStyle/>
                    <a:p>
                      <a:r>
                        <a:rPr lang="en-US" sz="1600" b="0" dirty="0" smtClean="0"/>
                        <a:t>Name</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smtClean="0"/>
                        <a:t>GitHub</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smtClean="0"/>
                        <a:t>uplab</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smtClean="0"/>
                        <a:t>Impl</a:t>
                      </a:r>
                      <a:r>
                        <a:rPr lang="en-US" sz="1600" b="0" dirty="0" smtClean="0"/>
                        <a:t>.</a:t>
                      </a:r>
                      <a:r>
                        <a:rPr lang="en-US" sz="1600" b="0" baseline="0" dirty="0" smtClean="0"/>
                        <a:t> </a:t>
                      </a:r>
                      <a:r>
                        <a:rPr lang="en-US" sz="1600" b="0" dirty="0" smtClean="0"/>
                        <a:t>Status</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15687"/>
                  </a:ext>
                </a:extLst>
              </a:tr>
              <a:tr h="490450">
                <a:tc>
                  <a:txBody>
                    <a:bodyPr/>
                    <a:lstStyle/>
                    <a:p>
                      <a:r>
                        <a:rPr lang="en-US" sz="1600" b="0" i="0" kern="1200" dirty="0" smtClean="0">
                          <a:solidFill>
                            <a:schemeClr val="tx1"/>
                          </a:solidFill>
                          <a:effectLst/>
                          <a:latin typeface="+mn-lt"/>
                          <a:ea typeface="+mn-ea"/>
                          <a:cs typeface="+mn-cs"/>
                        </a:rPr>
                        <a:t>Iron shop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400" dirty="0" smtClean="0"/>
                        <a:t>https://github.com/kaushikchandru/ironshop</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400" dirty="0" smtClean="0"/>
                        <a:t>https://www.uplabs.com/posts/laundry-service-iron-only-app-design-concept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dirty="0" smtClean="0"/>
                        <a:t>No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55356572"/>
                  </a:ext>
                </a:extLst>
              </a:tr>
              <a:tr h="447350">
                <a:tc>
                  <a:txBody>
                    <a:bodyPr/>
                    <a:lstStyle/>
                    <a:p>
                      <a:r>
                        <a:rPr lang="en-US" sz="1600" b="0" i="0" kern="1200" dirty="0" smtClean="0">
                          <a:solidFill>
                            <a:schemeClr val="tx1"/>
                          </a:solidFill>
                          <a:effectLst/>
                          <a:latin typeface="+mn-lt"/>
                          <a:ea typeface="+mn-ea"/>
                          <a:cs typeface="+mn-cs"/>
                        </a:rPr>
                        <a:t>Assistance calculator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400" dirty="0" smtClean="0"/>
                        <a:t>Add design to </a:t>
                      </a:r>
                      <a:r>
                        <a:rPr lang="en-US" sz="1400" dirty="0" err="1" smtClean="0"/>
                        <a:t>uplabs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smtClean="0"/>
                        <a:t>No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965736439"/>
                  </a:ext>
                </a:extLst>
              </a:tr>
            </a:tbl>
          </a:graphicData>
        </a:graphic>
      </p:graphicFrame>
      <p:sp>
        <p:nvSpPr>
          <p:cNvPr id="11" name="TextBox 10"/>
          <p:cNvSpPr txBox="1"/>
          <p:nvPr/>
        </p:nvSpPr>
        <p:spPr>
          <a:xfrm>
            <a:off x="290945" y="1462101"/>
            <a:ext cx="11623964"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err="1" smtClean="0"/>
              <a:t>UpLabs</a:t>
            </a:r>
            <a:r>
              <a:rPr lang="en-US" sz="1600" dirty="0" smtClean="0"/>
              <a:t> is a website for designers and developers to find and share resources to build apps and sites.</a:t>
            </a:r>
          </a:p>
          <a:p>
            <a:pPr marL="285750" indent="-285750">
              <a:buFont typeface="Arial" panose="020B0604020202020204" pitchFamily="34" charset="0"/>
              <a:buChar char="•"/>
            </a:pPr>
            <a:r>
              <a:rPr lang="en-US" sz="1600" dirty="0" err="1" smtClean="0"/>
              <a:t>UpLabs</a:t>
            </a:r>
            <a:r>
              <a:rPr lang="en-US" sz="1600" dirty="0" smtClean="0"/>
              <a:t>: Unlimited UI Kits, Icons, Mockup, Templates, Themes and More. UI Kits to help prepare you for creating your next Android mobile app.</a:t>
            </a:r>
            <a:endParaRPr lang="en-US" dirty="0"/>
          </a:p>
        </p:txBody>
      </p:sp>
      <p:sp>
        <p:nvSpPr>
          <p:cNvPr id="3" name="Date Placeholder 2"/>
          <p:cNvSpPr>
            <a:spLocks noGrp="1"/>
          </p:cNvSpPr>
          <p:nvPr>
            <p:ph type="dt" sz="half" idx="10"/>
          </p:nvPr>
        </p:nvSpPr>
        <p:spPr/>
        <p:txBody>
          <a:bodyPr/>
          <a:lstStyle/>
          <a:p>
            <a:r>
              <a:rPr lang="en-US" smtClean="0"/>
              <a:t>11/16/2021</a:t>
            </a:r>
            <a:endParaRPr lang="en-US"/>
          </a:p>
        </p:txBody>
      </p:sp>
      <p:sp>
        <p:nvSpPr>
          <p:cNvPr id="4" name="Footer Placeholder 3"/>
          <p:cNvSpPr>
            <a:spLocks noGrp="1"/>
          </p:cNvSpPr>
          <p:nvPr>
            <p:ph type="ftr" sz="quarter" idx="11"/>
          </p:nvPr>
        </p:nvSpPr>
        <p:spPr/>
        <p:txBody>
          <a:bodyPr/>
          <a:lstStyle/>
          <a:p>
            <a:r>
              <a:rPr lang="en-US" smtClean="0"/>
              <a:t>RzM</a:t>
            </a:r>
            <a:endParaRPr lang="en-US"/>
          </a:p>
        </p:txBody>
      </p:sp>
      <p:sp>
        <p:nvSpPr>
          <p:cNvPr id="5" name="Slide Number Placeholder 4"/>
          <p:cNvSpPr>
            <a:spLocks noGrp="1"/>
          </p:cNvSpPr>
          <p:nvPr>
            <p:ph type="sldNum" sz="quarter" idx="12"/>
          </p:nvPr>
        </p:nvSpPr>
        <p:spPr/>
        <p:txBody>
          <a:bodyPr/>
          <a:lstStyle/>
          <a:p>
            <a:fld id="{27F70550-5409-4958-A60D-E06C09D6B1E4}" type="slidenum">
              <a:rPr lang="en-US" smtClean="0"/>
              <a:t>3</a:t>
            </a:fld>
            <a:endParaRPr lang="en-US"/>
          </a:p>
        </p:txBody>
      </p:sp>
    </p:spTree>
    <p:extLst>
      <p:ext uri="{BB962C8B-B14F-4D97-AF65-F5344CB8AC3E}">
        <p14:creationId xmlns:p14="http://schemas.microsoft.com/office/powerpoint/2010/main" val="3551401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8420" y="356963"/>
            <a:ext cx="1212271" cy="523220"/>
          </a:xfrm>
          <a:prstGeom prst="rect">
            <a:avLst/>
          </a:prstGeom>
          <a:noFill/>
        </p:spPr>
        <p:txBody>
          <a:bodyPr wrap="square" rtlCol="0">
            <a:spAutoFit/>
          </a:bodyPr>
          <a:lstStyle/>
          <a:p>
            <a:r>
              <a:rPr lang="en-US" sz="2800" b="1" dirty="0" smtClean="0"/>
              <a:t>Figma</a:t>
            </a:r>
            <a:endParaRPr lang="en-US" sz="2000" b="1" dirty="0"/>
          </a:p>
        </p:txBody>
      </p:sp>
      <p:graphicFrame>
        <p:nvGraphicFramePr>
          <p:cNvPr id="6" name="Table 5"/>
          <p:cNvGraphicFramePr>
            <a:graphicFrameLocks noGrp="1"/>
          </p:cNvGraphicFramePr>
          <p:nvPr>
            <p:extLst>
              <p:ext uri="{D42A27DB-BD31-4B8C-83A1-F6EECF244321}">
                <p14:modId xmlns:p14="http://schemas.microsoft.com/office/powerpoint/2010/main" val="4011139792"/>
              </p:ext>
            </p:extLst>
          </p:nvPr>
        </p:nvGraphicFramePr>
        <p:xfrm>
          <a:off x="1886529" y="920558"/>
          <a:ext cx="8127999" cy="370840"/>
        </p:xfrm>
        <a:graphic>
          <a:graphicData uri="http://schemas.openxmlformats.org/drawingml/2006/table">
            <a:tbl>
              <a:tblPr firstRow="1" bandRow="1">
                <a:tableStyleId>{E8B1032C-EA38-4F05-BA0D-38AFFFC7BED3}</a:tableStyleId>
              </a:tblPr>
              <a:tblGrid>
                <a:gridCol w="2709333">
                  <a:extLst>
                    <a:ext uri="{9D8B030D-6E8A-4147-A177-3AD203B41FA5}">
                      <a16:colId xmlns:a16="http://schemas.microsoft.com/office/drawing/2014/main" val="2368221143"/>
                    </a:ext>
                  </a:extLst>
                </a:gridCol>
                <a:gridCol w="2709333">
                  <a:extLst>
                    <a:ext uri="{9D8B030D-6E8A-4147-A177-3AD203B41FA5}">
                      <a16:colId xmlns:a16="http://schemas.microsoft.com/office/drawing/2014/main" val="1059768313"/>
                    </a:ext>
                  </a:extLst>
                </a:gridCol>
                <a:gridCol w="2709333">
                  <a:extLst>
                    <a:ext uri="{9D8B030D-6E8A-4147-A177-3AD203B41FA5}">
                      <a16:colId xmlns:a16="http://schemas.microsoft.com/office/drawing/2014/main" val="358614878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t>Account: 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t>Upload: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t>No of Upload: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669387"/>
                  </a:ext>
                </a:extLst>
              </a:tr>
            </a:tbl>
          </a:graphicData>
        </a:graphic>
      </p:graphicFrame>
      <p:sp>
        <p:nvSpPr>
          <p:cNvPr id="11" name="TextBox 10"/>
          <p:cNvSpPr txBox="1"/>
          <p:nvPr/>
        </p:nvSpPr>
        <p:spPr>
          <a:xfrm>
            <a:off x="290945" y="1462101"/>
            <a:ext cx="11623964"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Figma is a vector graphics editor and prototyping tool</a:t>
            </a:r>
          </a:p>
          <a:p>
            <a:pPr marL="285750" indent="-285750">
              <a:buFont typeface="Arial" panose="020B0604020202020204" pitchFamily="34" charset="0"/>
              <a:buChar char="•"/>
            </a:pPr>
            <a:r>
              <a:rPr lang="en-US" sz="1600" dirty="0" smtClean="0"/>
              <a:t>You can use it to do all kinds of graphic design work from </a:t>
            </a:r>
            <a:r>
              <a:rPr lang="en-US" sz="1600" dirty="0" err="1" smtClean="0"/>
              <a:t>wireframing</a:t>
            </a:r>
            <a:r>
              <a:rPr lang="en-US" sz="1600" dirty="0" smtClean="0"/>
              <a:t> websites, designing mobile app interfaces, prototyping designs, crafting social media posts, and everything in between.</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820112344"/>
              </p:ext>
            </p:extLst>
          </p:nvPr>
        </p:nvGraphicFramePr>
        <p:xfrm>
          <a:off x="290945" y="2463801"/>
          <a:ext cx="11623964" cy="1097280"/>
        </p:xfrm>
        <a:graphic>
          <a:graphicData uri="http://schemas.openxmlformats.org/drawingml/2006/table">
            <a:tbl>
              <a:tblPr firstRow="1" bandRow="1">
                <a:tableStyleId>{E8B1032C-EA38-4F05-BA0D-38AFFFC7BED3}</a:tableStyleId>
              </a:tblPr>
              <a:tblGrid>
                <a:gridCol w="2202873">
                  <a:extLst>
                    <a:ext uri="{9D8B030D-6E8A-4147-A177-3AD203B41FA5}">
                      <a16:colId xmlns:a16="http://schemas.microsoft.com/office/drawing/2014/main" val="2112699426"/>
                    </a:ext>
                  </a:extLst>
                </a:gridCol>
                <a:gridCol w="7569609">
                  <a:extLst>
                    <a:ext uri="{9D8B030D-6E8A-4147-A177-3AD203B41FA5}">
                      <a16:colId xmlns:a16="http://schemas.microsoft.com/office/drawing/2014/main" val="972372375"/>
                    </a:ext>
                  </a:extLst>
                </a:gridCol>
                <a:gridCol w="1851482">
                  <a:extLst>
                    <a:ext uri="{9D8B030D-6E8A-4147-A177-3AD203B41FA5}">
                      <a16:colId xmlns:a16="http://schemas.microsoft.com/office/drawing/2014/main" val="2761345676"/>
                    </a:ext>
                  </a:extLst>
                </a:gridCol>
              </a:tblGrid>
              <a:tr h="320963">
                <a:tc>
                  <a:txBody>
                    <a:bodyPr/>
                    <a:lstStyle/>
                    <a:p>
                      <a:r>
                        <a:rPr lang="en-US" b="0" dirty="0" smtClean="0"/>
                        <a:t>Name</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smtClean="0"/>
                        <a:t>Link</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err="1" smtClean="0"/>
                        <a:t>Impl</a:t>
                      </a:r>
                      <a:r>
                        <a:rPr lang="en-US" b="0" dirty="0" smtClean="0"/>
                        <a:t>.</a:t>
                      </a:r>
                      <a:r>
                        <a:rPr lang="en-US" b="0" baseline="0" dirty="0" smtClean="0"/>
                        <a:t> </a:t>
                      </a:r>
                      <a:r>
                        <a:rPr lang="en-US" b="0" dirty="0" smtClean="0"/>
                        <a:t>Status</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15687"/>
                  </a:ext>
                </a:extLst>
              </a:tr>
              <a:tr h="343130">
                <a:tc>
                  <a:txBody>
                    <a:bodyPr/>
                    <a:lstStyle/>
                    <a:p>
                      <a:r>
                        <a:rPr lang="en-US" sz="1800" b="0" i="0" kern="1200" dirty="0" err="1" smtClean="0">
                          <a:solidFill>
                            <a:schemeClr val="tx1"/>
                          </a:solidFill>
                          <a:effectLst/>
                          <a:latin typeface="+mn-lt"/>
                          <a:ea typeface="+mn-ea"/>
                          <a:cs typeface="+mn-cs"/>
                        </a:rPr>
                        <a:t>Todo</a:t>
                      </a:r>
                      <a:endParaRPr lang="en-US" sz="1800" b="0" i="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400" dirty="0" smtClean="0"/>
                        <a:t>https://www.figma.com/file/SHz3yB5U3YoNTEvo7pHuXF/Todo-Application-(Copy)?node-id=0%3A1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55356572"/>
                  </a:ext>
                </a:extLst>
              </a:tr>
              <a:tr h="343130">
                <a:tc>
                  <a:txBody>
                    <a:bodyPr/>
                    <a:lstStyle/>
                    <a:p>
                      <a:r>
                        <a:rPr lang="en-US" sz="1800" b="0" i="0" kern="1200" dirty="0" smtClean="0">
                          <a:solidFill>
                            <a:schemeClr val="tx1"/>
                          </a:solidFill>
                          <a:effectLst/>
                          <a:latin typeface="+mn-lt"/>
                          <a:ea typeface="+mn-ea"/>
                          <a:cs typeface="+mn-cs"/>
                        </a:rPr>
                        <a:t>Assistance</a:t>
                      </a:r>
                      <a:r>
                        <a:rPr lang="en-US" sz="1800" b="0" i="0" kern="1200" baseline="0" dirty="0" smtClean="0">
                          <a:solidFill>
                            <a:schemeClr val="tx1"/>
                          </a:solidFill>
                          <a:effectLst/>
                          <a:latin typeface="+mn-lt"/>
                          <a:ea typeface="+mn-ea"/>
                          <a:cs typeface="+mn-cs"/>
                        </a:rPr>
                        <a:t> calculator</a:t>
                      </a:r>
                      <a:endParaRPr lang="en-US" sz="1800" b="0" i="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400" dirty="0" smtClean="0"/>
                        <a:t>Logo</a:t>
                      </a:r>
                      <a:r>
                        <a:rPr lang="en-US" sz="1400" baseline="0" dirty="0" smtClean="0"/>
                        <a:t> design for ac.</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350489663"/>
                  </a:ext>
                </a:extLst>
              </a:tr>
            </a:tbl>
          </a:graphicData>
        </a:graphic>
      </p:graphicFrame>
      <p:sp>
        <p:nvSpPr>
          <p:cNvPr id="3" name="Date Placeholder 2"/>
          <p:cNvSpPr>
            <a:spLocks noGrp="1"/>
          </p:cNvSpPr>
          <p:nvPr>
            <p:ph type="dt" sz="half" idx="10"/>
          </p:nvPr>
        </p:nvSpPr>
        <p:spPr/>
        <p:txBody>
          <a:bodyPr/>
          <a:lstStyle/>
          <a:p>
            <a:r>
              <a:rPr lang="en-US" smtClean="0"/>
              <a:t>11/16/2021</a:t>
            </a:r>
            <a:endParaRPr lang="en-US"/>
          </a:p>
        </p:txBody>
      </p:sp>
      <p:sp>
        <p:nvSpPr>
          <p:cNvPr id="4" name="Footer Placeholder 3"/>
          <p:cNvSpPr>
            <a:spLocks noGrp="1"/>
          </p:cNvSpPr>
          <p:nvPr>
            <p:ph type="ftr" sz="quarter" idx="11"/>
          </p:nvPr>
        </p:nvSpPr>
        <p:spPr/>
        <p:txBody>
          <a:bodyPr/>
          <a:lstStyle/>
          <a:p>
            <a:r>
              <a:rPr lang="en-US" smtClean="0"/>
              <a:t>RzM</a:t>
            </a:r>
            <a:endParaRPr lang="en-US"/>
          </a:p>
        </p:txBody>
      </p:sp>
      <p:sp>
        <p:nvSpPr>
          <p:cNvPr id="5" name="Slide Number Placeholder 4"/>
          <p:cNvSpPr>
            <a:spLocks noGrp="1"/>
          </p:cNvSpPr>
          <p:nvPr>
            <p:ph type="sldNum" sz="quarter" idx="12"/>
          </p:nvPr>
        </p:nvSpPr>
        <p:spPr/>
        <p:txBody>
          <a:bodyPr/>
          <a:lstStyle/>
          <a:p>
            <a:fld id="{27F70550-5409-4958-A60D-E06C09D6B1E4}" type="slidenum">
              <a:rPr lang="en-US" smtClean="0"/>
              <a:t>4</a:t>
            </a:fld>
            <a:endParaRPr lang="en-US"/>
          </a:p>
        </p:txBody>
      </p:sp>
    </p:spTree>
    <p:extLst>
      <p:ext uri="{BB962C8B-B14F-4D97-AF65-F5344CB8AC3E}">
        <p14:creationId xmlns:p14="http://schemas.microsoft.com/office/powerpoint/2010/main" val="4176058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219" y="817418"/>
            <a:ext cx="11471564"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 Adobe XD is used for creating wireframes, prototypes, and designs for digital products and is specifically designed for creative teams and designers.</a:t>
            </a:r>
          </a:p>
          <a:p>
            <a:pPr marL="285750" indent="-285750">
              <a:buFont typeface="Arial" panose="020B0604020202020204" pitchFamily="34" charset="0"/>
              <a:buChar char="•"/>
            </a:pPr>
            <a:r>
              <a:rPr lang="en-US" sz="1600" dirty="0" smtClean="0"/>
              <a:t> A wireframe is a layout of a web page that demonstrates what interface elements will exist on key pages.</a:t>
            </a:r>
          </a:p>
          <a:p>
            <a:pPr marL="285750" indent="-285750">
              <a:buFont typeface="Arial" panose="020B0604020202020204" pitchFamily="34" charset="0"/>
              <a:buChar char="•"/>
            </a:pPr>
            <a:r>
              <a:rPr lang="en-US" sz="1600" dirty="0" smtClean="0"/>
              <a:t> A prototype is an early sample, model, or release of a product built to test a concept or process.</a:t>
            </a:r>
          </a:p>
          <a:p>
            <a:r>
              <a:rPr lang="en-US" sz="1600" dirty="0"/>
              <a:t>	</a:t>
            </a:r>
            <a:r>
              <a:rPr lang="en-US" sz="1600" dirty="0" smtClean="0"/>
              <a:t>* Prototyping is an experimental process where design teams implement ideas into tangible forms from paper to digital. </a:t>
            </a:r>
          </a:p>
          <a:p>
            <a:pPr marL="285750" indent="-285750">
              <a:buFont typeface="Arial" panose="020B0604020202020204" pitchFamily="34" charset="0"/>
              <a:buChar char="•"/>
            </a:pPr>
            <a:r>
              <a:rPr lang="en-US" sz="1600" dirty="0" smtClean="0"/>
              <a:t>A design is a plan or specification for the construction of an object or system or for the implementation of an activity or process, or the result of that plan or specification in the form of a prototype, product or process.</a:t>
            </a:r>
          </a:p>
          <a:p>
            <a:pPr marL="285750" indent="-285750">
              <a:buFont typeface="Arial" panose="020B0604020202020204" pitchFamily="34" charset="0"/>
              <a:buChar char="•"/>
            </a:pPr>
            <a:r>
              <a:rPr lang="en-US" sz="1600" dirty="0" smtClean="0"/>
              <a:t>Figma: </a:t>
            </a:r>
            <a:r>
              <a:rPr lang="en-US" sz="1600" dirty="0" smtClean="0">
                <a:hlinkClick r:id="rId2"/>
              </a:rPr>
              <a:t>https://www.youtube.com/watch?v=PeGfX7W1mJk</a:t>
            </a:r>
            <a:endParaRPr lang="en-US" sz="1600" dirty="0" smtClean="0"/>
          </a:p>
          <a:p>
            <a:pPr marL="285750" indent="-285750">
              <a:buFont typeface="Arial" panose="020B0604020202020204" pitchFamily="34" charset="0"/>
              <a:buChar char="•"/>
            </a:pPr>
            <a:r>
              <a:rPr lang="en-US" sz="1600" dirty="0" smtClean="0"/>
              <a:t>Adobe </a:t>
            </a:r>
            <a:r>
              <a:rPr lang="en-US" sz="1600" dirty="0" err="1" smtClean="0"/>
              <a:t>xd</a:t>
            </a:r>
            <a:r>
              <a:rPr lang="en-US" sz="1600" dirty="0" smtClean="0"/>
              <a:t>: phone Mock up https://www.youtube.com/watch?v=5RFsN0YmHRc</a:t>
            </a:r>
          </a:p>
          <a:p>
            <a:pPr marL="285750" indent="-285750">
              <a:buFont typeface="Arial" panose="020B0604020202020204" pitchFamily="34" charset="0"/>
              <a:buChar char="•"/>
            </a:pPr>
            <a:r>
              <a:rPr lang="en-US" sz="1600" dirty="0" smtClean="0"/>
              <a:t>Wireframe, prototype, export https://www.youtube.com/watch?v=195RY7jCuZg</a:t>
            </a:r>
            <a:endParaRPr lang="en-US" sz="1600" dirty="0"/>
          </a:p>
        </p:txBody>
      </p:sp>
      <p:sp>
        <p:nvSpPr>
          <p:cNvPr id="3" name="Date Placeholder 2"/>
          <p:cNvSpPr>
            <a:spLocks noGrp="1"/>
          </p:cNvSpPr>
          <p:nvPr>
            <p:ph type="dt" sz="half" idx="10"/>
          </p:nvPr>
        </p:nvSpPr>
        <p:spPr/>
        <p:txBody>
          <a:bodyPr/>
          <a:lstStyle/>
          <a:p>
            <a:r>
              <a:rPr lang="en-US" smtClean="0"/>
              <a:t>11/16/2021</a:t>
            </a:r>
            <a:endParaRPr lang="en-US"/>
          </a:p>
        </p:txBody>
      </p:sp>
      <p:sp>
        <p:nvSpPr>
          <p:cNvPr id="4" name="Footer Placeholder 3"/>
          <p:cNvSpPr>
            <a:spLocks noGrp="1"/>
          </p:cNvSpPr>
          <p:nvPr>
            <p:ph type="ftr" sz="quarter" idx="11"/>
          </p:nvPr>
        </p:nvSpPr>
        <p:spPr/>
        <p:txBody>
          <a:bodyPr/>
          <a:lstStyle/>
          <a:p>
            <a:r>
              <a:rPr lang="en-US" smtClean="0"/>
              <a:t>RzM</a:t>
            </a:r>
            <a:endParaRPr lang="en-US"/>
          </a:p>
        </p:txBody>
      </p:sp>
      <p:sp>
        <p:nvSpPr>
          <p:cNvPr id="5" name="Slide Number Placeholder 4"/>
          <p:cNvSpPr>
            <a:spLocks noGrp="1"/>
          </p:cNvSpPr>
          <p:nvPr>
            <p:ph type="sldNum" sz="quarter" idx="12"/>
          </p:nvPr>
        </p:nvSpPr>
        <p:spPr/>
        <p:txBody>
          <a:bodyPr/>
          <a:lstStyle/>
          <a:p>
            <a:fld id="{27F70550-5409-4958-A60D-E06C09D6B1E4}" type="slidenum">
              <a:rPr lang="en-US" smtClean="0"/>
              <a:t>5</a:t>
            </a:fld>
            <a:endParaRPr lang="en-US"/>
          </a:p>
        </p:txBody>
      </p:sp>
    </p:spTree>
    <p:extLst>
      <p:ext uri="{BB962C8B-B14F-4D97-AF65-F5344CB8AC3E}">
        <p14:creationId xmlns:p14="http://schemas.microsoft.com/office/powerpoint/2010/main" val="719286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8420" y="356963"/>
            <a:ext cx="1946562" cy="523220"/>
          </a:xfrm>
          <a:prstGeom prst="rect">
            <a:avLst/>
          </a:prstGeom>
          <a:noFill/>
        </p:spPr>
        <p:txBody>
          <a:bodyPr wrap="square" rtlCol="0">
            <a:spAutoFit/>
          </a:bodyPr>
          <a:lstStyle/>
          <a:p>
            <a:r>
              <a:rPr lang="en-US" sz="2800" b="1" dirty="0" smtClean="0"/>
              <a:t>Web pages</a:t>
            </a:r>
            <a:endParaRPr lang="en-US" sz="2000" b="1" dirty="0"/>
          </a:p>
        </p:txBody>
      </p:sp>
      <p:graphicFrame>
        <p:nvGraphicFramePr>
          <p:cNvPr id="6" name="Table 5"/>
          <p:cNvGraphicFramePr>
            <a:graphicFrameLocks noGrp="1"/>
          </p:cNvGraphicFramePr>
          <p:nvPr>
            <p:extLst>
              <p:ext uri="{D42A27DB-BD31-4B8C-83A1-F6EECF244321}">
                <p14:modId xmlns:p14="http://schemas.microsoft.com/office/powerpoint/2010/main" val="4011139792"/>
              </p:ext>
            </p:extLst>
          </p:nvPr>
        </p:nvGraphicFramePr>
        <p:xfrm>
          <a:off x="1886529" y="920558"/>
          <a:ext cx="8127999" cy="370840"/>
        </p:xfrm>
        <a:graphic>
          <a:graphicData uri="http://schemas.openxmlformats.org/drawingml/2006/table">
            <a:tbl>
              <a:tblPr firstRow="1" bandRow="1">
                <a:tableStyleId>{E8B1032C-EA38-4F05-BA0D-38AFFFC7BED3}</a:tableStyleId>
              </a:tblPr>
              <a:tblGrid>
                <a:gridCol w="2709333">
                  <a:extLst>
                    <a:ext uri="{9D8B030D-6E8A-4147-A177-3AD203B41FA5}">
                      <a16:colId xmlns:a16="http://schemas.microsoft.com/office/drawing/2014/main" val="2368221143"/>
                    </a:ext>
                  </a:extLst>
                </a:gridCol>
                <a:gridCol w="2709333">
                  <a:extLst>
                    <a:ext uri="{9D8B030D-6E8A-4147-A177-3AD203B41FA5}">
                      <a16:colId xmlns:a16="http://schemas.microsoft.com/office/drawing/2014/main" val="1059768313"/>
                    </a:ext>
                  </a:extLst>
                </a:gridCol>
                <a:gridCol w="2709333">
                  <a:extLst>
                    <a:ext uri="{9D8B030D-6E8A-4147-A177-3AD203B41FA5}">
                      <a16:colId xmlns:a16="http://schemas.microsoft.com/office/drawing/2014/main" val="358614878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t>Account: 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t>Upload: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t>No of Upload: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66938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09421341"/>
              </p:ext>
            </p:extLst>
          </p:nvPr>
        </p:nvGraphicFramePr>
        <p:xfrm>
          <a:off x="290945" y="1971358"/>
          <a:ext cx="11623964" cy="2676232"/>
        </p:xfrm>
        <a:graphic>
          <a:graphicData uri="http://schemas.openxmlformats.org/drawingml/2006/table">
            <a:tbl>
              <a:tblPr firstRow="1" bandRow="1">
                <a:tableStyleId>{E8B1032C-EA38-4F05-BA0D-38AFFFC7BED3}</a:tableStyleId>
              </a:tblPr>
              <a:tblGrid>
                <a:gridCol w="2081556">
                  <a:extLst>
                    <a:ext uri="{9D8B030D-6E8A-4147-A177-3AD203B41FA5}">
                      <a16:colId xmlns:a16="http://schemas.microsoft.com/office/drawing/2014/main" val="2112699426"/>
                    </a:ext>
                  </a:extLst>
                </a:gridCol>
                <a:gridCol w="5386044">
                  <a:extLst>
                    <a:ext uri="{9D8B030D-6E8A-4147-A177-3AD203B41FA5}">
                      <a16:colId xmlns:a16="http://schemas.microsoft.com/office/drawing/2014/main" val="972372375"/>
                    </a:ext>
                  </a:extLst>
                </a:gridCol>
                <a:gridCol w="4156364">
                  <a:extLst>
                    <a:ext uri="{9D8B030D-6E8A-4147-A177-3AD203B41FA5}">
                      <a16:colId xmlns:a16="http://schemas.microsoft.com/office/drawing/2014/main" val="2761345676"/>
                    </a:ext>
                  </a:extLst>
                </a:gridCol>
              </a:tblGrid>
              <a:tr h="370840">
                <a:tc>
                  <a:txBody>
                    <a:bodyPr/>
                    <a:lstStyle/>
                    <a:p>
                      <a:r>
                        <a:rPr lang="en-US" b="0" dirty="0" smtClean="0"/>
                        <a:t>Name</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smtClean="0"/>
                        <a:t>Link</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smtClean="0"/>
                        <a:t>Implement</a:t>
                      </a:r>
                      <a:r>
                        <a:rPr lang="en-US" sz="1600" b="0" baseline="0" dirty="0" smtClean="0"/>
                        <a:t> </a:t>
                      </a:r>
                      <a:r>
                        <a:rPr lang="en-US" sz="1600" b="0" dirty="0" smtClean="0"/>
                        <a:t>Status</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15687"/>
                  </a:ext>
                </a:extLst>
              </a:tr>
              <a:tr h="393468">
                <a:tc>
                  <a:txBody>
                    <a:bodyPr/>
                    <a:lstStyle/>
                    <a:p>
                      <a:r>
                        <a:rPr lang="en-US" sz="1800" b="0" i="0" kern="1200" dirty="0" err="1" smtClean="0">
                          <a:solidFill>
                            <a:schemeClr val="tx1"/>
                          </a:solidFill>
                          <a:effectLst/>
                          <a:latin typeface="+mn-lt"/>
                          <a:ea typeface="+mn-ea"/>
                          <a:cs typeface="+mn-cs"/>
                        </a:rPr>
                        <a:t>Debo</a:t>
                      </a:r>
                      <a:r>
                        <a:rPr lang="en-US" sz="1800" b="0" i="0" kern="1200" dirty="0" smtClean="0">
                          <a:solidFill>
                            <a:schemeClr val="tx1"/>
                          </a:solidFill>
                          <a:effectLst/>
                          <a:latin typeface="+mn-lt"/>
                          <a:ea typeface="+mn-ea"/>
                          <a:cs typeface="+mn-cs"/>
                        </a:rPr>
                        <a:t> cv (profile)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400" dirty="0" smtClean="0"/>
                        <a:t>This</a:t>
                      </a:r>
                      <a:r>
                        <a:rPr lang="en-US" sz="1400" baseline="0" dirty="0" smtClean="0"/>
                        <a:t> file exist in email and desktop</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dirty="0" err="1" smtClean="0"/>
                        <a:t>Resource|No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55356572"/>
                  </a:ext>
                </a:extLst>
              </a:tr>
              <a:tr h="393468">
                <a:tc>
                  <a:txBody>
                    <a:bodyPr/>
                    <a:lstStyle/>
                    <a:p>
                      <a:r>
                        <a:rPr lang="en-US" sz="1800" b="0" i="0" kern="1200" dirty="0" smtClean="0">
                          <a:solidFill>
                            <a:schemeClr val="tx1"/>
                          </a:solidFill>
                          <a:effectLst/>
                          <a:latin typeface="+mn-lt"/>
                          <a:ea typeface="+mn-ea"/>
                          <a:cs typeface="+mn-cs"/>
                        </a:rPr>
                        <a:t>Portfolio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400" dirty="0" smtClean="0"/>
                        <a:t>rzm10.w3spaces.com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dirty="0" smtClean="0"/>
                        <a:t>Project </a:t>
                      </a:r>
                      <a:r>
                        <a:rPr lang="en-US" sz="1600" dirty="0" err="1" smtClean="0"/>
                        <a:t>Des.</a:t>
                      </a:r>
                      <a:r>
                        <a:rPr lang="en-US" sz="1600" baseline="0" dirty="0" err="1" smtClean="0"/>
                        <a:t>|Processing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797222315"/>
                  </a:ext>
                </a:extLst>
              </a:tr>
              <a:tr h="393468">
                <a:tc>
                  <a:txBody>
                    <a:bodyPr/>
                    <a:lstStyle/>
                    <a:p>
                      <a:r>
                        <a:rPr lang="en-US" sz="1800" b="0" i="0" kern="1200" dirty="0" smtClean="0">
                          <a:solidFill>
                            <a:schemeClr val="tx1"/>
                          </a:solidFill>
                          <a:effectLst/>
                          <a:latin typeface="+mn-lt"/>
                          <a:ea typeface="+mn-ea"/>
                          <a:cs typeface="+mn-cs"/>
                        </a:rPr>
                        <a:t>Project page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285750" indent="-285750">
                        <a:buFont typeface="Arial" panose="020B0604020202020204" pitchFamily="34" charset="0"/>
                        <a:buChar char="•"/>
                      </a:pPr>
                      <a:r>
                        <a:rPr lang="en-US" sz="1400" dirty="0" smtClean="0"/>
                        <a:t>Show all projects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hlinkClick r:id="rId2"/>
                        </a:rPr>
                        <a:t>https://www.instaflutter.com/templates/</a:t>
                      </a:r>
                      <a:r>
                        <a:rPr lang="en-US" sz="1400" baseline="0" dirty="0"/>
                        <a:t> </a:t>
                      </a:r>
                      <a:r>
                        <a:rPr lang="en-US" sz="1400" baseline="0" dirty="0" smtClean="0"/>
                        <a:t>(template site)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hlinkClick r:id="rId3"/>
                        </a:rPr>
                        <a:t>https://www.instaflutter.com/design/best-flutter-app-templates/</a:t>
                      </a:r>
                      <a:r>
                        <a:rPr lang="en-US" sz="14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dirty="0" smtClean="0"/>
                        <a:t>No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222838443"/>
                  </a:ext>
                </a:extLst>
              </a:tr>
              <a:tr h="393468">
                <a:tc>
                  <a:txBody>
                    <a:bodyPr/>
                    <a:lstStyle/>
                    <a:p>
                      <a:r>
                        <a:rPr lang="en-US" sz="1800" b="0" i="0" kern="1200" dirty="0" smtClean="0">
                          <a:solidFill>
                            <a:schemeClr val="tx1"/>
                          </a:solidFill>
                          <a:effectLst/>
                          <a:latin typeface="+mn-lt"/>
                          <a:ea typeface="+mn-ea"/>
                          <a:cs typeface="+mn-cs"/>
                        </a:rPr>
                        <a:t>Project info page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400" dirty="0" smtClean="0"/>
                        <a:t>A</a:t>
                      </a:r>
                      <a:r>
                        <a:rPr lang="en-US" sz="1400" baseline="0" dirty="0" smtClean="0"/>
                        <a:t> testing page a</a:t>
                      </a:r>
                      <a:r>
                        <a:rPr lang="en-US" sz="1400" dirty="0" smtClean="0"/>
                        <a:t>dded</a:t>
                      </a:r>
                      <a:r>
                        <a:rPr lang="en-US" sz="1400" baseline="0" dirty="0" smtClean="0"/>
                        <a:t> in w3spaces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dirty="0" smtClean="0"/>
                        <a:t>Collecting</a:t>
                      </a:r>
                      <a:r>
                        <a:rPr lang="en-US" sz="1600" baseline="0" dirty="0" smtClean="0"/>
                        <a:t> </a:t>
                      </a:r>
                      <a:r>
                        <a:rPr lang="en-US" sz="1600" baseline="0" dirty="0" err="1" smtClean="0"/>
                        <a:t>info|Data</a:t>
                      </a:r>
                      <a:r>
                        <a:rPr lang="en-US" sz="1600" baseline="0" dirty="0" smtClean="0"/>
                        <a:t> </a:t>
                      </a:r>
                      <a:r>
                        <a:rPr lang="en-US" sz="1600" baseline="0" dirty="0" err="1" smtClean="0"/>
                        <a:t>collection|Processing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648914595"/>
                  </a:ext>
                </a:extLst>
              </a:tr>
              <a:tr h="393468">
                <a:tc>
                  <a:txBody>
                    <a:bodyPr/>
                    <a:lstStyle/>
                    <a:p>
                      <a:r>
                        <a:rPr lang="en-US" sz="1800" b="0" i="0" kern="1200" dirty="0" smtClean="0">
                          <a:solidFill>
                            <a:schemeClr val="tx1"/>
                          </a:solidFill>
                          <a:effectLst/>
                          <a:latin typeface="+mn-lt"/>
                          <a:ea typeface="+mn-ea"/>
                          <a:cs typeface="+mn-cs"/>
                        </a:rPr>
                        <a:t>Tutorial Site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400" dirty="0" smtClean="0"/>
                        <a:t>In</a:t>
                      </a:r>
                      <a:r>
                        <a:rPr lang="en-US" sz="1400" baseline="0" dirty="0" smtClean="0"/>
                        <a:t> testing </a:t>
                      </a:r>
                      <a:r>
                        <a:rPr lang="en-US" sz="1400" baseline="0" dirty="0" err="1" smtClean="0"/>
                        <a:t>process|git</a:t>
                      </a:r>
                      <a:r>
                        <a:rPr lang="en-US" sz="1400" baseline="0" dirty="0" smtClean="0"/>
                        <a:t> </a:t>
                      </a:r>
                      <a:r>
                        <a:rPr lang="en-US" sz="1400" baseline="0" dirty="0" err="1" smtClean="0"/>
                        <a:t>tuitorial</a:t>
                      </a:r>
                      <a:r>
                        <a:rPr lang="en-US" sz="1400" baseline="0" dirty="0" smtClean="0"/>
                        <a:t> data collection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600" dirty="0" smtClean="0"/>
                        <a:t>Design</a:t>
                      </a:r>
                      <a:r>
                        <a:rPr lang="en-US" sz="1600" baseline="0" dirty="0" smtClean="0"/>
                        <a:t> </a:t>
                      </a:r>
                      <a:r>
                        <a:rPr lang="en-US" sz="1600" baseline="0" dirty="0" err="1" smtClean="0"/>
                        <a:t>testing|Data</a:t>
                      </a:r>
                      <a:r>
                        <a:rPr lang="en-US" sz="1600" baseline="0" dirty="0" smtClean="0"/>
                        <a:t> </a:t>
                      </a:r>
                      <a:r>
                        <a:rPr lang="en-US" sz="1600" baseline="0" dirty="0" err="1" smtClean="0"/>
                        <a:t>collection|No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010425880"/>
                  </a:ext>
                </a:extLst>
              </a:tr>
            </a:tbl>
          </a:graphicData>
        </a:graphic>
      </p:graphicFrame>
      <p:sp>
        <p:nvSpPr>
          <p:cNvPr id="11" name="TextBox 10"/>
          <p:cNvSpPr txBox="1"/>
          <p:nvPr/>
        </p:nvSpPr>
        <p:spPr>
          <a:xfrm>
            <a:off x="290945" y="1462101"/>
            <a:ext cx="11623964"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Trying to design portfolio for share.</a:t>
            </a:r>
          </a:p>
        </p:txBody>
      </p:sp>
      <p:sp>
        <p:nvSpPr>
          <p:cNvPr id="3" name="Date Placeholder 2"/>
          <p:cNvSpPr>
            <a:spLocks noGrp="1"/>
          </p:cNvSpPr>
          <p:nvPr>
            <p:ph type="dt" sz="half" idx="10"/>
          </p:nvPr>
        </p:nvSpPr>
        <p:spPr/>
        <p:txBody>
          <a:bodyPr/>
          <a:lstStyle/>
          <a:p>
            <a:r>
              <a:rPr lang="en-US" smtClean="0"/>
              <a:t>11/16/2021</a:t>
            </a:r>
            <a:endParaRPr lang="en-US"/>
          </a:p>
        </p:txBody>
      </p:sp>
      <p:sp>
        <p:nvSpPr>
          <p:cNvPr id="4" name="Footer Placeholder 3"/>
          <p:cNvSpPr>
            <a:spLocks noGrp="1"/>
          </p:cNvSpPr>
          <p:nvPr>
            <p:ph type="ftr" sz="quarter" idx="11"/>
          </p:nvPr>
        </p:nvSpPr>
        <p:spPr/>
        <p:txBody>
          <a:bodyPr/>
          <a:lstStyle/>
          <a:p>
            <a:r>
              <a:rPr lang="en-US" smtClean="0"/>
              <a:t>RzM</a:t>
            </a:r>
            <a:endParaRPr lang="en-US"/>
          </a:p>
        </p:txBody>
      </p:sp>
      <p:sp>
        <p:nvSpPr>
          <p:cNvPr id="5" name="Slide Number Placeholder 4"/>
          <p:cNvSpPr>
            <a:spLocks noGrp="1"/>
          </p:cNvSpPr>
          <p:nvPr>
            <p:ph type="sldNum" sz="quarter" idx="12"/>
          </p:nvPr>
        </p:nvSpPr>
        <p:spPr/>
        <p:txBody>
          <a:bodyPr/>
          <a:lstStyle/>
          <a:p>
            <a:fld id="{27F70550-5409-4958-A60D-E06C09D6B1E4}" type="slidenum">
              <a:rPr lang="en-US" smtClean="0"/>
              <a:t>6</a:t>
            </a:fld>
            <a:endParaRPr lang="en-US"/>
          </a:p>
        </p:txBody>
      </p:sp>
    </p:spTree>
    <p:extLst>
      <p:ext uri="{BB962C8B-B14F-4D97-AF65-F5344CB8AC3E}">
        <p14:creationId xmlns:p14="http://schemas.microsoft.com/office/powerpoint/2010/main" val="1823444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8419" y="356963"/>
            <a:ext cx="2694707" cy="523220"/>
          </a:xfrm>
          <a:prstGeom prst="rect">
            <a:avLst/>
          </a:prstGeom>
          <a:noFill/>
        </p:spPr>
        <p:txBody>
          <a:bodyPr wrap="square" rtlCol="0">
            <a:spAutoFit/>
          </a:bodyPr>
          <a:lstStyle/>
          <a:p>
            <a:r>
              <a:rPr lang="en-US" sz="2800" b="1" dirty="0" smtClean="0"/>
              <a:t>Chat Application</a:t>
            </a:r>
            <a:endParaRPr lang="en-US" sz="2000" b="1" dirty="0"/>
          </a:p>
        </p:txBody>
      </p:sp>
      <p:graphicFrame>
        <p:nvGraphicFramePr>
          <p:cNvPr id="6" name="Table 5"/>
          <p:cNvGraphicFramePr>
            <a:graphicFrameLocks noGrp="1"/>
          </p:cNvGraphicFramePr>
          <p:nvPr>
            <p:extLst>
              <p:ext uri="{D42A27DB-BD31-4B8C-83A1-F6EECF244321}">
                <p14:modId xmlns:p14="http://schemas.microsoft.com/office/powerpoint/2010/main" val="4011139792"/>
              </p:ext>
            </p:extLst>
          </p:nvPr>
        </p:nvGraphicFramePr>
        <p:xfrm>
          <a:off x="1886529" y="920558"/>
          <a:ext cx="8127999" cy="370840"/>
        </p:xfrm>
        <a:graphic>
          <a:graphicData uri="http://schemas.openxmlformats.org/drawingml/2006/table">
            <a:tbl>
              <a:tblPr firstRow="1" bandRow="1">
                <a:tableStyleId>{E8B1032C-EA38-4F05-BA0D-38AFFFC7BED3}</a:tableStyleId>
              </a:tblPr>
              <a:tblGrid>
                <a:gridCol w="2709333">
                  <a:extLst>
                    <a:ext uri="{9D8B030D-6E8A-4147-A177-3AD203B41FA5}">
                      <a16:colId xmlns:a16="http://schemas.microsoft.com/office/drawing/2014/main" val="2368221143"/>
                    </a:ext>
                  </a:extLst>
                </a:gridCol>
                <a:gridCol w="2709333">
                  <a:extLst>
                    <a:ext uri="{9D8B030D-6E8A-4147-A177-3AD203B41FA5}">
                      <a16:colId xmlns:a16="http://schemas.microsoft.com/office/drawing/2014/main" val="1059768313"/>
                    </a:ext>
                  </a:extLst>
                </a:gridCol>
                <a:gridCol w="2709333">
                  <a:extLst>
                    <a:ext uri="{9D8B030D-6E8A-4147-A177-3AD203B41FA5}">
                      <a16:colId xmlns:a16="http://schemas.microsoft.com/office/drawing/2014/main" val="358614878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t>Account: 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t>Upload: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t>No of Upload: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66938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78143952"/>
              </p:ext>
            </p:extLst>
          </p:nvPr>
        </p:nvGraphicFramePr>
        <p:xfrm>
          <a:off x="290945" y="1971358"/>
          <a:ext cx="11623964" cy="4297680"/>
        </p:xfrm>
        <a:graphic>
          <a:graphicData uri="http://schemas.openxmlformats.org/drawingml/2006/table">
            <a:tbl>
              <a:tblPr firstRow="1" bandRow="1">
                <a:tableStyleId>{E8B1032C-EA38-4F05-BA0D-38AFFFC7BED3}</a:tableStyleId>
              </a:tblPr>
              <a:tblGrid>
                <a:gridCol w="2081556">
                  <a:extLst>
                    <a:ext uri="{9D8B030D-6E8A-4147-A177-3AD203B41FA5}">
                      <a16:colId xmlns:a16="http://schemas.microsoft.com/office/drawing/2014/main" val="2112699426"/>
                    </a:ext>
                  </a:extLst>
                </a:gridCol>
                <a:gridCol w="5496881">
                  <a:extLst>
                    <a:ext uri="{9D8B030D-6E8A-4147-A177-3AD203B41FA5}">
                      <a16:colId xmlns:a16="http://schemas.microsoft.com/office/drawing/2014/main" val="972372375"/>
                    </a:ext>
                  </a:extLst>
                </a:gridCol>
                <a:gridCol w="4045527">
                  <a:extLst>
                    <a:ext uri="{9D8B030D-6E8A-4147-A177-3AD203B41FA5}">
                      <a16:colId xmlns:a16="http://schemas.microsoft.com/office/drawing/2014/main" val="2761345676"/>
                    </a:ext>
                  </a:extLst>
                </a:gridCol>
              </a:tblGrid>
              <a:tr h="328497">
                <a:tc>
                  <a:txBody>
                    <a:bodyPr/>
                    <a:lstStyle/>
                    <a:p>
                      <a:r>
                        <a:rPr lang="en-US" b="0" dirty="0" smtClean="0"/>
                        <a:t>Name</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smtClean="0"/>
                        <a:t>Link</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smtClean="0"/>
                        <a:t>Implement</a:t>
                      </a:r>
                      <a:r>
                        <a:rPr lang="en-US" b="0" baseline="0" dirty="0" smtClean="0"/>
                        <a:t> </a:t>
                      </a:r>
                      <a:r>
                        <a:rPr lang="en-US" b="0" dirty="0" smtClean="0"/>
                        <a:t>Status</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15687"/>
                  </a:ext>
                </a:extLst>
              </a:tr>
              <a:tr h="393468">
                <a:tc>
                  <a:txBody>
                    <a:bodyPr/>
                    <a:lstStyle/>
                    <a:p>
                      <a:r>
                        <a:rPr lang="en-US" sz="1800" b="0" i="0" kern="1200" dirty="0" smtClean="0">
                          <a:solidFill>
                            <a:schemeClr val="tx1"/>
                          </a:solidFill>
                          <a:effectLst/>
                          <a:latin typeface="+mn-lt"/>
                          <a:ea typeface="+mn-ea"/>
                          <a:cs typeface="+mn-cs"/>
                        </a:rPr>
                        <a:t>Chat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285750" indent="-285750">
                        <a:buFont typeface="Arial" panose="020B0604020202020204" pitchFamily="34" charset="0"/>
                        <a:buChar char="•"/>
                      </a:pPr>
                      <a:r>
                        <a:rPr lang="en-US" sz="1400" dirty="0" smtClean="0">
                          <a:hlinkClick r:id="rId2"/>
                        </a:rPr>
                        <a:t>https://github.com/tarush-r/End-To-End-Ecrypted-Chat-App</a:t>
                      </a:r>
                      <a:r>
                        <a:rPr lang="en-US" sz="1400" dirty="0" smtClean="0"/>
                        <a:t> (</a:t>
                      </a:r>
                      <a:r>
                        <a:rPr lang="en-US" sz="1400" dirty="0" err="1" smtClean="0"/>
                        <a:t>bend+fend</a:t>
                      </a:r>
                      <a:r>
                        <a:rPr lang="en-US" sz="1400" dirty="0" smtClean="0"/>
                        <a:t>)</a:t>
                      </a:r>
                    </a:p>
                    <a:p>
                      <a:pPr marL="285750" indent="-285750">
                        <a:buFont typeface="Arial" panose="020B0604020202020204" pitchFamily="34" charset="0"/>
                        <a:buChar char="•"/>
                      </a:pPr>
                      <a:r>
                        <a:rPr lang="en-US" sz="1400" dirty="0" smtClean="0">
                          <a:hlinkClick r:id="rId3"/>
                        </a:rPr>
                        <a:t>https://github.com/neelabhsinha/Private-Chat-Application-using-MongoDB-and-Socket.io</a:t>
                      </a:r>
                      <a:r>
                        <a:rPr lang="en-US" sz="1400" dirty="0" smtClean="0"/>
                        <a:t> (html_nodejs_express_mongodb_socket.io)</a:t>
                      </a:r>
                    </a:p>
                    <a:p>
                      <a:pPr marL="285750" indent="-285750">
                        <a:buFont typeface="Arial" panose="020B0604020202020204" pitchFamily="34" charset="0"/>
                        <a:buChar char="•"/>
                      </a:pPr>
                      <a:r>
                        <a:rPr lang="en-US" sz="1400" dirty="0" smtClean="0">
                          <a:hlinkClick r:id="rId4"/>
                        </a:rPr>
                        <a:t>https://github.com/cliffhall/node-multi-server-chat</a:t>
                      </a:r>
                      <a:r>
                        <a:rPr lang="en-US" sz="1400" dirty="0" smtClean="0"/>
                        <a:t> (</a:t>
                      </a:r>
                      <a:r>
                        <a:rPr lang="en-US" sz="1400" dirty="0" err="1" smtClean="0"/>
                        <a:t>complex+nodejs</a:t>
                      </a:r>
                      <a:r>
                        <a:rPr lang="en-US" sz="1400" dirty="0" smtClean="0"/>
                        <a:t> socket.io)</a:t>
                      </a:r>
                    </a:p>
                    <a:p>
                      <a:pPr marL="285750" indent="-285750">
                        <a:buFont typeface="Arial" panose="020B0604020202020204" pitchFamily="34" charset="0"/>
                        <a:buChar char="•"/>
                      </a:pPr>
                      <a:r>
                        <a:rPr lang="en-US" sz="1400" dirty="0" smtClean="0">
                          <a:hlinkClick r:id="rId5"/>
                        </a:rPr>
                        <a:t>https://github.com/qwertypool/Messenger-whatsapp-UI-Flutter</a:t>
                      </a:r>
                      <a:r>
                        <a:rPr lang="en-US" sz="1400" dirty="0" smtClean="0"/>
                        <a:t> (</a:t>
                      </a:r>
                      <a:r>
                        <a:rPr lang="en-US" sz="1400" dirty="0" err="1" smtClean="0"/>
                        <a:t>ui</a:t>
                      </a:r>
                      <a:r>
                        <a:rPr lang="en-US" sz="1400" dirty="0" smtClean="0"/>
                        <a:t>)</a:t>
                      </a:r>
                    </a:p>
                    <a:p>
                      <a:pPr marL="285750" indent="-285750">
                        <a:buFont typeface="Arial" panose="020B0604020202020204" pitchFamily="34" charset="0"/>
                        <a:buChar char="•"/>
                      </a:pPr>
                      <a:r>
                        <a:rPr lang="en-US" sz="1400" baseline="0" dirty="0" smtClean="0">
                          <a:hlinkClick r:id="rId6"/>
                        </a:rPr>
                        <a:t>https://github.com/aliyazdi75/flutter_chat</a:t>
                      </a:r>
                      <a:r>
                        <a:rPr lang="en-US" sz="1400" baseline="0" dirty="0" smtClean="0"/>
                        <a:t> (</a:t>
                      </a:r>
                      <a:r>
                        <a:rPr lang="en-US" sz="1400" baseline="0" dirty="0" err="1" smtClean="0"/>
                        <a:t>video_voice</a:t>
                      </a:r>
                      <a:r>
                        <a:rPr lang="en-US" sz="1400" baseline="0" dirty="0" smtClean="0"/>
                        <a:t> feature)</a:t>
                      </a:r>
                    </a:p>
                    <a:p>
                      <a:pPr marL="285750" indent="-285750">
                        <a:buFont typeface="Arial" panose="020B0604020202020204" pitchFamily="34" charset="0"/>
                        <a:buChar char="•"/>
                      </a:pPr>
                      <a:r>
                        <a:rPr lang="en-US" sz="1400" dirty="0" smtClean="0">
                          <a:hlinkClick r:id="rId7"/>
                        </a:rPr>
                        <a:t>https://github.com/dgewe/Tinder-App-Flutter</a:t>
                      </a:r>
                      <a:r>
                        <a:rPr lang="en-US" sz="1400" dirty="0" smtClean="0"/>
                        <a:t> (</a:t>
                      </a:r>
                      <a:r>
                        <a:rPr lang="en-US" sz="1400" dirty="0" err="1" smtClean="0"/>
                        <a:t>flutter_firebase</a:t>
                      </a:r>
                      <a:r>
                        <a:rPr lang="en-US" sz="1400" dirty="0" smtClean="0"/>
                        <a:t>)</a:t>
                      </a:r>
                    </a:p>
                    <a:p>
                      <a:pPr marL="285750" indent="-285750">
                        <a:buFont typeface="Arial" panose="020B0604020202020204" pitchFamily="34" charset="0"/>
                        <a:buChar char="•"/>
                      </a:pPr>
                      <a:r>
                        <a:rPr lang="en-US" sz="1400" dirty="0" smtClean="0">
                          <a:hlinkClick r:id="rId8"/>
                        </a:rPr>
                        <a:t>https://github.com/ninesystems/node-chat-one-to-one</a:t>
                      </a:r>
                      <a:r>
                        <a:rPr lang="en-US" sz="1400" dirty="0" smtClean="0"/>
                        <a:t> (</a:t>
                      </a:r>
                      <a:r>
                        <a:rPr lang="en-US" sz="1400" dirty="0" err="1" smtClean="0"/>
                        <a:t>ejs_express_socket</a:t>
                      </a:r>
                      <a:r>
                        <a:rPr lang="en-US" sz="1400" baseline="0" dirty="0" smtClean="0"/>
                        <a:t> io)(nice project description)</a:t>
                      </a:r>
                    </a:p>
                    <a:p>
                      <a:pPr marL="285750" indent="-285750">
                        <a:buFont typeface="Arial" panose="020B0604020202020204" pitchFamily="34" charset="0"/>
                        <a:buChar char="•"/>
                      </a:pPr>
                      <a:r>
                        <a:rPr lang="en-US" sz="1400" dirty="0" smtClean="0">
                          <a:hlinkClick r:id="rId9"/>
                        </a:rPr>
                        <a:t>https://github.com/vithalreddy/nodeJS-socketIO-chat-app</a:t>
                      </a:r>
                      <a:r>
                        <a:rPr lang="en-US" sz="1400" dirty="0" smtClean="0"/>
                        <a:t> (MEAN </a:t>
                      </a:r>
                      <a:r>
                        <a:rPr lang="en-US" sz="1400" dirty="0" err="1" smtClean="0"/>
                        <a:t>stack_with</a:t>
                      </a:r>
                      <a:r>
                        <a:rPr lang="en-US" sz="1400" baseline="0" dirty="0" smtClean="0"/>
                        <a:t> mongoose model for chat application)</a:t>
                      </a:r>
                    </a:p>
                    <a:p>
                      <a:pPr marL="285750" indent="-285750">
                        <a:buFont typeface="Arial" panose="020B0604020202020204" pitchFamily="34" charset="0"/>
                        <a:buChar char="•"/>
                      </a:pPr>
                      <a:r>
                        <a:rPr lang="en-US" sz="1400" dirty="0" smtClean="0">
                          <a:hlinkClick r:id="rId10"/>
                        </a:rPr>
                        <a:t>https://github.com/ThalKod/discord-clone</a:t>
                      </a:r>
                      <a:r>
                        <a:rPr lang="en-US" sz="1400" dirty="0" smtClean="0"/>
                        <a:t> (discord</a:t>
                      </a:r>
                      <a:r>
                        <a:rPr lang="en-US" sz="1400" baseline="0" dirty="0" smtClean="0"/>
                        <a:t> clone-</a:t>
                      </a:r>
                      <a:r>
                        <a:rPr lang="en-US" sz="1400" dirty="0" err="1" smtClean="0"/>
                        <a:t>ejs_express_mongodb_socket</a:t>
                      </a:r>
                      <a:r>
                        <a:rPr lang="en-US" sz="1400" baseline="0" dirty="0" smtClean="0"/>
                        <a:t> io)</a:t>
                      </a:r>
                    </a:p>
                    <a:p>
                      <a:pPr marL="285750" indent="-285750">
                        <a:buFont typeface="Arial" panose="020B0604020202020204" pitchFamily="34" charset="0"/>
                        <a:buChar char="•"/>
                      </a:pPr>
                      <a:r>
                        <a:rPr lang="en-US" sz="1400" dirty="0" smtClean="0">
                          <a:hlinkClick r:id="rId11"/>
                        </a:rPr>
                        <a:t>https://github.com/amirsanni/Video-Call-App-NodeJS</a:t>
                      </a:r>
                      <a:r>
                        <a:rPr lang="en-US" sz="1400" dirty="0" smtClean="0"/>
                        <a:t> (conference call using WebRTC_Socket.io_Node.js)</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dirty="0" err="1" smtClean="0"/>
                        <a:t>Resource|Dummy</a:t>
                      </a:r>
                      <a:r>
                        <a:rPr lang="en-US" dirty="0" smtClean="0"/>
                        <a:t> </a:t>
                      </a:r>
                      <a:r>
                        <a:rPr lang="en-US" dirty="0" err="1" smtClean="0"/>
                        <a:t>design|No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55356572"/>
                  </a:ext>
                </a:extLst>
              </a:tr>
            </a:tbl>
          </a:graphicData>
        </a:graphic>
      </p:graphicFrame>
      <p:sp>
        <p:nvSpPr>
          <p:cNvPr id="11" name="TextBox 10"/>
          <p:cNvSpPr txBox="1"/>
          <p:nvPr/>
        </p:nvSpPr>
        <p:spPr>
          <a:xfrm>
            <a:off x="290945" y="1462101"/>
            <a:ext cx="11623964"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Trying to implement calling </a:t>
            </a:r>
            <a:r>
              <a:rPr lang="en-US" sz="1600" dirty="0" err="1" smtClean="0"/>
              <a:t>fluctionality</a:t>
            </a:r>
            <a:r>
              <a:rPr lang="en-US" sz="1600" dirty="0" smtClean="0"/>
              <a:t> (have a </a:t>
            </a:r>
            <a:r>
              <a:rPr lang="en-US" sz="1600" dirty="0" err="1" smtClean="0"/>
              <a:t>ui</a:t>
            </a:r>
            <a:r>
              <a:rPr lang="en-US" sz="1600" dirty="0" smtClean="0"/>
              <a:t> for chat application)</a:t>
            </a:r>
          </a:p>
        </p:txBody>
      </p:sp>
      <p:sp>
        <p:nvSpPr>
          <p:cNvPr id="3" name="Date Placeholder 2"/>
          <p:cNvSpPr>
            <a:spLocks noGrp="1"/>
          </p:cNvSpPr>
          <p:nvPr>
            <p:ph type="dt" sz="half" idx="10"/>
          </p:nvPr>
        </p:nvSpPr>
        <p:spPr/>
        <p:txBody>
          <a:bodyPr/>
          <a:lstStyle/>
          <a:p>
            <a:r>
              <a:rPr lang="en-US" smtClean="0"/>
              <a:t>11/16/2021</a:t>
            </a:r>
            <a:endParaRPr lang="en-US"/>
          </a:p>
        </p:txBody>
      </p:sp>
      <p:sp>
        <p:nvSpPr>
          <p:cNvPr id="4" name="Footer Placeholder 3"/>
          <p:cNvSpPr>
            <a:spLocks noGrp="1"/>
          </p:cNvSpPr>
          <p:nvPr>
            <p:ph type="ftr" sz="quarter" idx="11"/>
          </p:nvPr>
        </p:nvSpPr>
        <p:spPr/>
        <p:txBody>
          <a:bodyPr/>
          <a:lstStyle/>
          <a:p>
            <a:r>
              <a:rPr lang="en-US" smtClean="0"/>
              <a:t>RzM</a:t>
            </a:r>
            <a:endParaRPr lang="en-US"/>
          </a:p>
        </p:txBody>
      </p:sp>
      <p:sp>
        <p:nvSpPr>
          <p:cNvPr id="5" name="Slide Number Placeholder 4"/>
          <p:cNvSpPr>
            <a:spLocks noGrp="1"/>
          </p:cNvSpPr>
          <p:nvPr>
            <p:ph type="sldNum" sz="quarter" idx="12"/>
          </p:nvPr>
        </p:nvSpPr>
        <p:spPr/>
        <p:txBody>
          <a:bodyPr/>
          <a:lstStyle/>
          <a:p>
            <a:fld id="{27F70550-5409-4958-A60D-E06C09D6B1E4}" type="slidenum">
              <a:rPr lang="en-US" smtClean="0"/>
              <a:t>7</a:t>
            </a:fld>
            <a:endParaRPr lang="en-US"/>
          </a:p>
        </p:txBody>
      </p:sp>
    </p:spTree>
    <p:extLst>
      <p:ext uri="{BB962C8B-B14F-4D97-AF65-F5344CB8AC3E}">
        <p14:creationId xmlns:p14="http://schemas.microsoft.com/office/powerpoint/2010/main" val="2861603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435" y="817418"/>
            <a:ext cx="1087581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Slideshare</a:t>
            </a:r>
            <a:r>
              <a:rPr lang="en-US" dirty="0" smtClean="0"/>
              <a:t>  _thbHU5$vg,3yjM(</a:t>
            </a:r>
            <a:r>
              <a:rPr lang="en-US" dirty="0" err="1" smtClean="0"/>
              <a:t>RzM</a:t>
            </a:r>
            <a:r>
              <a:rPr lang="en-US" dirty="0" smtClean="0"/>
              <a:t>), </a:t>
            </a:r>
            <a:r>
              <a:rPr lang="en-US" dirty="0"/>
              <a:t>figma123</a:t>
            </a:r>
          </a:p>
        </p:txBody>
      </p:sp>
      <p:sp>
        <p:nvSpPr>
          <p:cNvPr id="3" name="Date Placeholder 2"/>
          <p:cNvSpPr>
            <a:spLocks noGrp="1"/>
          </p:cNvSpPr>
          <p:nvPr>
            <p:ph type="dt" sz="half" idx="10"/>
          </p:nvPr>
        </p:nvSpPr>
        <p:spPr/>
        <p:txBody>
          <a:bodyPr/>
          <a:lstStyle/>
          <a:p>
            <a:r>
              <a:rPr lang="en-US" smtClean="0"/>
              <a:t>11/16/2021</a:t>
            </a:r>
            <a:endParaRPr lang="en-US"/>
          </a:p>
        </p:txBody>
      </p:sp>
      <p:sp>
        <p:nvSpPr>
          <p:cNvPr id="4" name="Footer Placeholder 3"/>
          <p:cNvSpPr>
            <a:spLocks noGrp="1"/>
          </p:cNvSpPr>
          <p:nvPr>
            <p:ph type="ftr" sz="quarter" idx="11"/>
          </p:nvPr>
        </p:nvSpPr>
        <p:spPr/>
        <p:txBody>
          <a:bodyPr/>
          <a:lstStyle/>
          <a:p>
            <a:r>
              <a:rPr lang="en-US" smtClean="0"/>
              <a:t>RzM</a:t>
            </a:r>
            <a:endParaRPr lang="en-US"/>
          </a:p>
        </p:txBody>
      </p:sp>
      <p:sp>
        <p:nvSpPr>
          <p:cNvPr id="5" name="Slide Number Placeholder 4"/>
          <p:cNvSpPr>
            <a:spLocks noGrp="1"/>
          </p:cNvSpPr>
          <p:nvPr>
            <p:ph type="sldNum" sz="quarter" idx="12"/>
          </p:nvPr>
        </p:nvSpPr>
        <p:spPr/>
        <p:txBody>
          <a:bodyPr/>
          <a:lstStyle/>
          <a:p>
            <a:fld id="{27F70550-5409-4958-A60D-E06C09D6B1E4}" type="slidenum">
              <a:rPr lang="en-US" smtClean="0"/>
              <a:t>8</a:t>
            </a:fld>
            <a:endParaRPr lang="en-US"/>
          </a:p>
        </p:txBody>
      </p:sp>
    </p:spTree>
    <p:extLst>
      <p:ext uri="{BB962C8B-B14F-4D97-AF65-F5344CB8AC3E}">
        <p14:creationId xmlns:p14="http://schemas.microsoft.com/office/powerpoint/2010/main" val="4171961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57802" y="398527"/>
            <a:ext cx="2161309" cy="523220"/>
          </a:xfrm>
          <a:prstGeom prst="rect">
            <a:avLst/>
          </a:prstGeom>
          <a:noFill/>
        </p:spPr>
        <p:txBody>
          <a:bodyPr wrap="square" rtlCol="0">
            <a:spAutoFit/>
          </a:bodyPr>
          <a:lstStyle/>
          <a:p>
            <a:r>
              <a:rPr lang="en-US" sz="2800" b="1" dirty="0" smtClean="0"/>
              <a:t>Topics</a:t>
            </a:r>
            <a:endParaRPr lang="en-US" sz="2000" b="1" dirty="0"/>
          </a:p>
        </p:txBody>
      </p:sp>
      <p:graphicFrame>
        <p:nvGraphicFramePr>
          <p:cNvPr id="4" name="Table 3"/>
          <p:cNvGraphicFramePr>
            <a:graphicFrameLocks noGrp="1"/>
          </p:cNvGraphicFramePr>
          <p:nvPr>
            <p:extLst>
              <p:ext uri="{D42A27DB-BD31-4B8C-83A1-F6EECF244321}">
                <p14:modId xmlns:p14="http://schemas.microsoft.com/office/powerpoint/2010/main" val="1261481929"/>
              </p:ext>
            </p:extLst>
          </p:nvPr>
        </p:nvGraphicFramePr>
        <p:xfrm>
          <a:off x="872837" y="1078346"/>
          <a:ext cx="10681855" cy="2281230"/>
        </p:xfrm>
        <a:graphic>
          <a:graphicData uri="http://schemas.openxmlformats.org/drawingml/2006/table">
            <a:tbl>
              <a:tblPr firstRow="1" bandRow="1">
                <a:tableStyleId>{E8B1032C-EA38-4F05-BA0D-38AFFFC7BED3}</a:tableStyleId>
              </a:tblPr>
              <a:tblGrid>
                <a:gridCol w="2493151">
                  <a:extLst>
                    <a:ext uri="{9D8B030D-6E8A-4147-A177-3AD203B41FA5}">
                      <a16:colId xmlns:a16="http://schemas.microsoft.com/office/drawing/2014/main" val="2112699426"/>
                    </a:ext>
                  </a:extLst>
                </a:gridCol>
                <a:gridCol w="5910483">
                  <a:extLst>
                    <a:ext uri="{9D8B030D-6E8A-4147-A177-3AD203B41FA5}">
                      <a16:colId xmlns:a16="http://schemas.microsoft.com/office/drawing/2014/main" val="972372375"/>
                    </a:ext>
                  </a:extLst>
                </a:gridCol>
                <a:gridCol w="2278221">
                  <a:extLst>
                    <a:ext uri="{9D8B030D-6E8A-4147-A177-3AD203B41FA5}">
                      <a16:colId xmlns:a16="http://schemas.microsoft.com/office/drawing/2014/main" val="2761345676"/>
                    </a:ext>
                  </a:extLst>
                </a:gridCol>
              </a:tblGrid>
              <a:tr h="370840">
                <a:tc>
                  <a:txBody>
                    <a:bodyPr/>
                    <a:lstStyle/>
                    <a:p>
                      <a:r>
                        <a:rPr lang="en-US" b="0" dirty="0" smtClean="0"/>
                        <a:t>Name</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smtClean="0"/>
                        <a:t>Link</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err="1" smtClean="0"/>
                        <a:t>Impl</a:t>
                      </a:r>
                      <a:r>
                        <a:rPr lang="en-US" b="0" dirty="0" smtClean="0"/>
                        <a:t>.</a:t>
                      </a:r>
                      <a:r>
                        <a:rPr lang="en-US" b="0" baseline="0" dirty="0" smtClean="0"/>
                        <a:t> </a:t>
                      </a:r>
                      <a:r>
                        <a:rPr lang="en-US" b="0" dirty="0" smtClean="0"/>
                        <a:t>Status</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15687"/>
                  </a:ext>
                </a:extLst>
              </a:tr>
              <a:tr h="370840">
                <a:tc>
                  <a:txBody>
                    <a:bodyPr/>
                    <a:lstStyle/>
                    <a:p>
                      <a:r>
                        <a:rPr lang="en-US" b="0" dirty="0" smtClean="0"/>
                        <a:t>Medium</a:t>
                      </a:r>
                      <a:r>
                        <a:rPr lang="en-US" b="0" baseline="0" dirty="0" smtClean="0"/>
                        <a:t> </a:t>
                      </a:r>
                      <a:r>
                        <a:rPr lang="en-US" b="0" dirty="0" smtClean="0"/>
                        <a:t>Profile</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2"/>
                        </a:rPr>
                        <a:t>https://poojabhaumik.medium.com/becoming-a-flutter-gde-before-i-could-graduate-8a86271b11d2</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b="0" dirty="0" smtClean="0"/>
                        <a:t>No</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2006858613"/>
                  </a:ext>
                </a:extLst>
              </a:tr>
              <a:tr h="447350">
                <a:tc>
                  <a:txBody>
                    <a:bodyPr/>
                    <a:lstStyle/>
                    <a:p>
                      <a:r>
                        <a:rPr lang="en-US" sz="1800" b="0" i="0" kern="1200" dirty="0" smtClean="0">
                          <a:solidFill>
                            <a:schemeClr val="tx1"/>
                          </a:solidFill>
                          <a:effectLst/>
                          <a:latin typeface="+mn-lt"/>
                          <a:ea typeface="+mn-ea"/>
                          <a:cs typeface="+mn-cs"/>
                        </a:rPr>
                        <a:t>SOLID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400" dirty="0" smtClean="0">
                          <a:hlinkClick r:id="rId3"/>
                        </a:rPr>
                        <a:t>https://medium.com/flutter-community/s-o-l-i-d-the-first-5-principles-of-object-oriented-design-with-dart-f31d62135b7e</a:t>
                      </a:r>
                      <a:endParaRPr lang="en-US" sz="1400" dirty="0" smtClean="0"/>
                    </a:p>
                    <a:p>
                      <a:endParaRPr lang="en-US" sz="1400" dirty="0" smtClean="0"/>
                    </a:p>
                    <a:p>
                      <a:r>
                        <a:rPr lang="en-US" sz="1400" dirty="0" smtClean="0"/>
                        <a:t>https://medium.flutterdevs.com/s-o-l-i-d-principles-in-dart-e6c0c8d1f8f1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55356572"/>
                  </a:ext>
                </a:extLst>
              </a:tr>
              <a:tr h="447350">
                <a:tc>
                  <a:txBody>
                    <a:bodyPr/>
                    <a:lstStyle/>
                    <a:p>
                      <a:r>
                        <a:rPr lang="en-US" sz="1800" b="0" i="0" kern="1200" dirty="0" err="1" smtClean="0">
                          <a:solidFill>
                            <a:schemeClr val="tx1"/>
                          </a:solidFill>
                          <a:effectLst/>
                          <a:latin typeface="+mn-lt"/>
                          <a:ea typeface="+mn-ea"/>
                          <a:cs typeface="+mn-cs"/>
                        </a:rPr>
                        <a:t>Dart_bocab</a:t>
                      </a:r>
                      <a:endParaRPr lang="en-US" sz="1800" b="0" i="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sz="1400" dirty="0" smtClean="0"/>
                        <a:t>https://github.com/ptyagicodecamp/dart_vocab/tree/master/src</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937773544"/>
                  </a:ext>
                </a:extLst>
              </a:tr>
            </a:tbl>
          </a:graphicData>
        </a:graphic>
      </p:graphicFrame>
      <p:sp>
        <p:nvSpPr>
          <p:cNvPr id="2" name="Date Placeholder 1"/>
          <p:cNvSpPr>
            <a:spLocks noGrp="1"/>
          </p:cNvSpPr>
          <p:nvPr>
            <p:ph type="dt" sz="half" idx="10"/>
          </p:nvPr>
        </p:nvSpPr>
        <p:spPr/>
        <p:txBody>
          <a:bodyPr/>
          <a:lstStyle/>
          <a:p>
            <a:r>
              <a:rPr lang="en-US" smtClean="0"/>
              <a:t>11/16/2021</a:t>
            </a:r>
            <a:endParaRPr lang="en-US"/>
          </a:p>
        </p:txBody>
      </p:sp>
      <p:sp>
        <p:nvSpPr>
          <p:cNvPr id="5" name="Footer Placeholder 4"/>
          <p:cNvSpPr>
            <a:spLocks noGrp="1"/>
          </p:cNvSpPr>
          <p:nvPr>
            <p:ph type="ftr" sz="quarter" idx="11"/>
          </p:nvPr>
        </p:nvSpPr>
        <p:spPr/>
        <p:txBody>
          <a:bodyPr/>
          <a:lstStyle/>
          <a:p>
            <a:r>
              <a:rPr lang="en-US" smtClean="0"/>
              <a:t>RzM</a:t>
            </a:r>
            <a:endParaRPr lang="en-US"/>
          </a:p>
        </p:txBody>
      </p:sp>
      <p:sp>
        <p:nvSpPr>
          <p:cNvPr id="6" name="Slide Number Placeholder 5"/>
          <p:cNvSpPr>
            <a:spLocks noGrp="1"/>
          </p:cNvSpPr>
          <p:nvPr>
            <p:ph type="sldNum" sz="quarter" idx="12"/>
          </p:nvPr>
        </p:nvSpPr>
        <p:spPr/>
        <p:txBody>
          <a:bodyPr/>
          <a:lstStyle/>
          <a:p>
            <a:fld id="{27F70550-5409-4958-A60D-E06C09D6B1E4}" type="slidenum">
              <a:rPr lang="en-US" smtClean="0"/>
              <a:t>9</a:t>
            </a:fld>
            <a:endParaRPr lang="en-US"/>
          </a:p>
        </p:txBody>
      </p:sp>
    </p:spTree>
    <p:extLst>
      <p:ext uri="{BB962C8B-B14F-4D97-AF65-F5344CB8AC3E}">
        <p14:creationId xmlns:p14="http://schemas.microsoft.com/office/powerpoint/2010/main" val="1187249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736</Words>
  <Application>Microsoft Office PowerPoint</Application>
  <PresentationFormat>Widescreen</PresentationFormat>
  <Paragraphs>236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ASL-010</dc:creator>
  <cp:lastModifiedBy>ASL-010</cp:lastModifiedBy>
  <cp:revision>86</cp:revision>
  <dcterms:created xsi:type="dcterms:W3CDTF">2021-11-11T06:34:43Z</dcterms:created>
  <dcterms:modified xsi:type="dcterms:W3CDTF">2021-11-18T09:13:33Z</dcterms:modified>
</cp:coreProperties>
</file>