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hy6dulpXlAcZ7aOL32KkYDqDa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41"/>
    <p:restoredTop sz="94703"/>
  </p:normalViewPr>
  <p:slideViewPr>
    <p:cSldViewPr snapToGrid="0" snapToObjects="1">
      <p:cViewPr varScale="1">
        <p:scale>
          <a:sx n="196" d="100"/>
          <a:sy n="196" d="100"/>
        </p:scale>
        <p:origin x="230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635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x">
  <p:cSld name="TITLE_AND_BODY">
    <p:spTree>
      <p:nvGrpSpPr>
        <p:cNvPr id="1" name="Shape 10"/>
        <p:cNvGrpSpPr/>
        <p:nvPr/>
      </p:nvGrpSpPr>
      <p:grpSpPr>
        <a:xfrm>
          <a:off x="0" y="0"/>
          <a:ext cx="0" cy="0"/>
          <a:chOff x="0" y="0"/>
          <a:chExt cx="0" cy="0"/>
        </a:xfrm>
      </p:grpSpPr>
      <p:sp>
        <p:nvSpPr>
          <p:cNvPr id="11" name="Google Shape;11;p13"/>
          <p:cNvSpPr/>
          <p:nvPr/>
        </p:nvSpPr>
        <p:spPr>
          <a:xfrm>
            <a:off x="0" y="-2"/>
            <a:ext cx="9144000" cy="565612"/>
          </a:xfrm>
          <a:prstGeom prst="rect">
            <a:avLst/>
          </a:prstGeom>
          <a:solidFill>
            <a:srgbClr val="D9D8DA"/>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12" name="Google Shape;12;p13"/>
          <p:cNvSpPr txBox="1"/>
          <p:nvPr/>
        </p:nvSpPr>
        <p:spPr>
          <a:xfrm>
            <a:off x="673737" y="1935443"/>
            <a:ext cx="8050523" cy="733143"/>
          </a:xfrm>
          <a:prstGeom prst="rect">
            <a:avLst/>
          </a:prstGeom>
          <a:noFill/>
          <a:ln>
            <a:noFill/>
          </a:ln>
        </p:spPr>
        <p:txBody>
          <a:bodyPr spcFirstLastPara="1" wrap="square" lIns="45700" tIns="45700" rIns="45700" bIns="45700" anchor="t" anchorCtr="0">
            <a:spAutoFit/>
          </a:bodyPr>
          <a:lstStyle/>
          <a:p>
            <a:pPr marL="0" marR="0" lvl="0" indent="0" algn="ctr" rtl="0">
              <a:lnSpc>
                <a:spcPct val="80000"/>
              </a:lnSpc>
              <a:spcBef>
                <a:spcPts val="0"/>
              </a:spcBef>
              <a:spcAft>
                <a:spcPts val="0"/>
              </a:spcAft>
              <a:buClr>
                <a:srgbClr val="000000"/>
              </a:buClr>
              <a:buSzPts val="4500"/>
              <a:buFont typeface="Arial"/>
              <a:buNone/>
            </a:pPr>
            <a:r>
              <a:rPr lang="en-US" sz="4500" b="0" i="0" u="none" strike="noStrike" cap="none">
                <a:solidFill>
                  <a:srgbClr val="000000"/>
                </a:solidFill>
                <a:latin typeface="Arial"/>
                <a:ea typeface="Arial"/>
                <a:cs typeface="Arial"/>
                <a:sym typeface="Arial"/>
              </a:rPr>
              <a:t>Module 7: Final Project Template</a:t>
            </a:r>
            <a:endParaRPr/>
          </a:p>
        </p:txBody>
      </p:sp>
      <p:sp>
        <p:nvSpPr>
          <p:cNvPr id="13" name="Google Shape;13;p13"/>
          <p:cNvSpPr txBox="1">
            <a:spLocks noGrp="1"/>
          </p:cNvSpPr>
          <p:nvPr>
            <p:ph type="title"/>
          </p:nvPr>
        </p:nvSpPr>
        <p:spPr>
          <a:xfrm>
            <a:off x="685800" y="1822694"/>
            <a:ext cx="7772400" cy="238760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4000"/>
              <a:buFont typeface="Arial"/>
              <a:buNone/>
              <a:defRPr sz="4000" b="1">
                <a:solidFill>
                  <a:srgbClr val="000000"/>
                </a:solidFill>
                <a:latin typeface="Arial"/>
                <a:ea typeface="Arial"/>
                <a:cs typeface="Arial"/>
                <a:sym typeface="Aria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4" name="Google Shape;14;p13"/>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74"/>
        <p:cNvGrpSpPr/>
        <p:nvPr/>
      </p:nvGrpSpPr>
      <p:grpSpPr>
        <a:xfrm>
          <a:off x="0" y="0"/>
          <a:ext cx="0" cy="0"/>
          <a:chOff x="0" y="0"/>
          <a:chExt cx="0" cy="0"/>
        </a:xfrm>
      </p:grpSpPr>
      <p:sp>
        <p:nvSpPr>
          <p:cNvPr id="75" name="Google Shape;75;p22"/>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76" name="Google Shape;76;p22"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77" name="Google Shape;77;p22"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78" name="Google Shape;78;p22" descr="Picture 6"/>
          <p:cNvPicPr preferRelativeResize="0"/>
          <p:nvPr/>
        </p:nvPicPr>
        <p:blipFill rotWithShape="1">
          <a:blip r:embed="rId4">
            <a:alphaModFix/>
          </a:blip>
          <a:srcRect/>
          <a:stretch/>
        </p:blipFill>
        <p:spPr>
          <a:xfrm>
            <a:off x="2366940" y="1627907"/>
            <a:ext cx="4410118" cy="3602186"/>
          </a:xfrm>
          <a:prstGeom prst="rect">
            <a:avLst/>
          </a:prstGeom>
          <a:noFill/>
          <a:ln>
            <a:noFill/>
          </a:ln>
        </p:spPr>
      </p:pic>
      <p:sp>
        <p:nvSpPr>
          <p:cNvPr id="79" name="Google Shape;79;p22"/>
          <p:cNvSpPr/>
          <p:nvPr/>
        </p:nvSpPr>
        <p:spPr>
          <a:xfrm>
            <a:off x="0" y="0"/>
            <a:ext cx="9144000" cy="900545"/>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80" name="Google Shape;80;p22"/>
          <p:cNvSpPr txBox="1">
            <a:spLocks noGrp="1"/>
          </p:cNvSpPr>
          <p:nvPr>
            <p:ph type="sldNum" idx="12"/>
          </p:nvPr>
        </p:nvSpPr>
        <p:spPr>
          <a:xfrm>
            <a:off x="6290039" y="6221731"/>
            <a:ext cx="263162"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200"/>
              <a:buFont typeface="Georgia"/>
              <a:buNone/>
              <a:defRPr sz="1200"/>
            </a:lvl1pPr>
            <a:lvl2pPr marL="0" lvl="1" indent="0" algn="r">
              <a:lnSpc>
                <a:spcPct val="100000"/>
              </a:lnSpc>
              <a:spcBef>
                <a:spcPts val="0"/>
              </a:spcBef>
              <a:spcAft>
                <a:spcPts val="0"/>
              </a:spcAft>
              <a:buClr>
                <a:srgbClr val="000000"/>
              </a:buClr>
              <a:buSzPts val="1200"/>
              <a:buFont typeface="Georgia"/>
              <a:buNone/>
              <a:defRPr sz="1200"/>
            </a:lvl2pPr>
            <a:lvl3pPr marL="0" lvl="2" indent="0" algn="r">
              <a:lnSpc>
                <a:spcPct val="100000"/>
              </a:lnSpc>
              <a:spcBef>
                <a:spcPts val="0"/>
              </a:spcBef>
              <a:spcAft>
                <a:spcPts val="0"/>
              </a:spcAft>
              <a:buClr>
                <a:srgbClr val="000000"/>
              </a:buClr>
              <a:buSzPts val="1200"/>
              <a:buFont typeface="Georgia"/>
              <a:buNone/>
              <a:defRPr sz="1200"/>
            </a:lvl3pPr>
            <a:lvl4pPr marL="0" lvl="3" indent="0" algn="r">
              <a:lnSpc>
                <a:spcPct val="100000"/>
              </a:lnSpc>
              <a:spcBef>
                <a:spcPts val="0"/>
              </a:spcBef>
              <a:spcAft>
                <a:spcPts val="0"/>
              </a:spcAft>
              <a:buClr>
                <a:srgbClr val="000000"/>
              </a:buClr>
              <a:buSzPts val="1200"/>
              <a:buFont typeface="Georgia"/>
              <a:buNone/>
              <a:defRPr sz="1200"/>
            </a:lvl4pPr>
            <a:lvl5pPr marL="0" lvl="4" indent="0" algn="r">
              <a:lnSpc>
                <a:spcPct val="100000"/>
              </a:lnSpc>
              <a:spcBef>
                <a:spcPts val="0"/>
              </a:spcBef>
              <a:spcAft>
                <a:spcPts val="0"/>
              </a:spcAft>
              <a:buClr>
                <a:srgbClr val="000000"/>
              </a:buClr>
              <a:buSzPts val="1200"/>
              <a:buFont typeface="Georgia"/>
              <a:buNone/>
              <a:defRPr sz="1200"/>
            </a:lvl5pPr>
            <a:lvl6pPr marL="0" lvl="5" indent="0" algn="r">
              <a:lnSpc>
                <a:spcPct val="100000"/>
              </a:lnSpc>
              <a:spcBef>
                <a:spcPts val="0"/>
              </a:spcBef>
              <a:spcAft>
                <a:spcPts val="0"/>
              </a:spcAft>
              <a:buClr>
                <a:srgbClr val="000000"/>
              </a:buClr>
              <a:buSzPts val="1200"/>
              <a:buFont typeface="Georgia"/>
              <a:buNone/>
              <a:defRPr sz="1200"/>
            </a:lvl6pPr>
            <a:lvl7pPr marL="0" lvl="6" indent="0" algn="r">
              <a:lnSpc>
                <a:spcPct val="100000"/>
              </a:lnSpc>
              <a:spcBef>
                <a:spcPts val="0"/>
              </a:spcBef>
              <a:spcAft>
                <a:spcPts val="0"/>
              </a:spcAft>
              <a:buClr>
                <a:srgbClr val="000000"/>
              </a:buClr>
              <a:buSzPts val="1200"/>
              <a:buFont typeface="Georgia"/>
              <a:buNone/>
              <a:defRPr sz="1200"/>
            </a:lvl7pPr>
            <a:lvl8pPr marL="0" lvl="7" indent="0" algn="r">
              <a:lnSpc>
                <a:spcPct val="100000"/>
              </a:lnSpc>
              <a:spcBef>
                <a:spcPts val="0"/>
              </a:spcBef>
              <a:spcAft>
                <a:spcPts val="0"/>
              </a:spcAft>
              <a:buClr>
                <a:srgbClr val="000000"/>
              </a:buClr>
              <a:buSzPts val="1200"/>
              <a:buFont typeface="Georgia"/>
              <a:buNone/>
              <a:defRPr sz="1200"/>
            </a:lvl8pPr>
            <a:lvl9pPr marL="0" lvl="8" indent="0" algn="r">
              <a:lnSpc>
                <a:spcPct val="100000"/>
              </a:lnSpc>
              <a:spcBef>
                <a:spcPts val="0"/>
              </a:spcBef>
              <a:spcAft>
                <a:spcPts val="0"/>
              </a:spcAft>
              <a:buClr>
                <a:srgbClr val="000000"/>
              </a:buClr>
              <a:buSzPts val="1200"/>
              <a:buFont typeface="Georgia"/>
              <a:buNone/>
              <a:defRPr sz="1200"/>
            </a:lvl9pPr>
          </a:lstStyle>
          <a:p>
            <a:pPr marL="0" lvl="0" indent="0" algn="r" rtl="0">
              <a:spcBef>
                <a:spcPts val="0"/>
              </a:spcBef>
              <a:spcAft>
                <a:spcPts val="0"/>
              </a:spcAft>
              <a:buNone/>
            </a:pPr>
            <a:fld id="{00000000-1234-1234-1234-123412341234}" type="slidenum">
              <a:rPr lang="en-US"/>
              <a:t>‹#›</a:t>
            </a:fld>
            <a:endParaRPr b="0" i="0" u="none" strike="noStrike" cap="none">
              <a:solidFill>
                <a:srgbClr val="000000"/>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81"/>
        <p:cNvGrpSpPr/>
        <p:nvPr/>
      </p:nvGrpSpPr>
      <p:grpSpPr>
        <a:xfrm>
          <a:off x="0" y="0"/>
          <a:ext cx="0" cy="0"/>
          <a:chOff x="0" y="0"/>
          <a:chExt cx="0" cy="0"/>
        </a:xfrm>
      </p:grpSpPr>
      <p:pic>
        <p:nvPicPr>
          <p:cNvPr id="82" name="Google Shape;82;p23" descr="Picture 6"/>
          <p:cNvPicPr preferRelativeResize="0"/>
          <p:nvPr/>
        </p:nvPicPr>
        <p:blipFill rotWithShape="1">
          <a:blip r:embed="rId2">
            <a:alphaModFix/>
          </a:blip>
          <a:srcRect/>
          <a:stretch/>
        </p:blipFill>
        <p:spPr>
          <a:xfrm>
            <a:off x="534324" y="569519"/>
            <a:ext cx="4989253" cy="458389"/>
          </a:xfrm>
          <a:prstGeom prst="rect">
            <a:avLst/>
          </a:prstGeom>
          <a:noFill/>
          <a:ln>
            <a:noFill/>
          </a:ln>
        </p:spPr>
      </p:pic>
      <p:sp>
        <p:nvSpPr>
          <p:cNvPr id="83" name="Google Shape;83;p23"/>
          <p:cNvSpPr/>
          <p:nvPr/>
        </p:nvSpPr>
        <p:spPr>
          <a:xfrm>
            <a:off x="0" y="0"/>
            <a:ext cx="9144000" cy="437322"/>
          </a:xfrm>
          <a:prstGeom prst="rect">
            <a:avLst/>
          </a:prstGeom>
          <a:solidFill>
            <a:srgbClr val="0081C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23"/>
          <p:cNvSpPr txBox="1"/>
          <p:nvPr/>
        </p:nvSpPr>
        <p:spPr>
          <a:xfrm>
            <a:off x="2520493" y="1072"/>
            <a:ext cx="3875034" cy="333086"/>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Blockchain in Business: Beyond the Hype</a:t>
            </a:r>
            <a:endParaRPr/>
          </a:p>
        </p:txBody>
      </p:sp>
      <p:sp>
        <p:nvSpPr>
          <p:cNvPr id="85" name="Google Shape;85;p23"/>
          <p:cNvSpPr txBox="1">
            <a:spLocks noGrp="1"/>
          </p:cNvSpPr>
          <p:nvPr>
            <p:ph type="title"/>
          </p:nvPr>
        </p:nvSpPr>
        <p:spPr>
          <a:xfrm>
            <a:off x="1143000" y="1122362"/>
            <a:ext cx="6858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solidFill>
                  <a:srgbClr val="000000"/>
                </a:solidFill>
                <a:latin typeface="Calibri"/>
                <a:ea typeface="Calibri"/>
                <a:cs typeface="Calibri"/>
                <a:sym typeface="Calibri"/>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86" name="Google Shape;86;p23"/>
          <p:cNvSpPr txBox="1">
            <a:spLocks noGrp="1"/>
          </p:cNvSpPr>
          <p:nvPr>
            <p:ph type="body" idx="1"/>
          </p:nvPr>
        </p:nvSpPr>
        <p:spPr>
          <a:xfrm>
            <a:off x="1143000" y="3602037"/>
            <a:ext cx="6858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1pPr>
            <a:lvl2pPr marL="914400" lvl="1"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2pPr>
            <a:lvl3pPr marL="1371600" lvl="2"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3pPr>
            <a:lvl4pPr marL="1828800" lvl="3"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4pPr>
            <a:lvl5pPr marL="2286000" lvl="4"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7" name="Google Shape;87;p23"/>
          <p:cNvSpPr txBox="1">
            <a:spLocks noGrp="1"/>
          </p:cNvSpPr>
          <p:nvPr>
            <p:ph type="sldNum" idx="12"/>
          </p:nvPr>
        </p:nvSpPr>
        <p:spPr>
          <a:xfrm>
            <a:off x="8256728" y="6414761"/>
            <a:ext cx="258623" cy="248303"/>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i="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7" name="Google Shape;17;p14"/>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8" name="Google Shape;18;p14"/>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9"/>
        <p:cNvGrpSpPr/>
        <p:nvPr/>
      </p:nvGrpSpPr>
      <p:grpSpPr>
        <a:xfrm>
          <a:off x="0" y="0"/>
          <a:ext cx="0" cy="0"/>
          <a:chOff x="0" y="0"/>
          <a:chExt cx="0" cy="0"/>
        </a:xfrm>
      </p:grpSpPr>
      <p:pic>
        <p:nvPicPr>
          <p:cNvPr id="20" name="Google Shape;20;p15"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1" name="Google Shape;21;p15"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22" name="Google Shape;22;p15"/>
          <p:cNvSpPr txBox="1">
            <a:spLocks noGrp="1"/>
          </p:cNvSpPr>
          <p:nvPr>
            <p:ph type="title"/>
          </p:nvPr>
        </p:nvSpPr>
        <p:spPr>
          <a:xfrm>
            <a:off x="623887" y="1709739"/>
            <a:ext cx="7886701"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Georgia"/>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23" name="Google Shape;23;p15"/>
          <p:cNvSpPr txBox="1">
            <a:spLocks noGrp="1"/>
          </p:cNvSpPr>
          <p:nvPr>
            <p:ph type="body" idx="1"/>
          </p:nvPr>
        </p:nvSpPr>
        <p:spPr>
          <a:xfrm>
            <a:off x="623887" y="4589464"/>
            <a:ext cx="7886701"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2400"/>
              <a:buFont typeface="Georgia"/>
              <a:buNone/>
              <a:defRPr sz="2400"/>
            </a:lvl1pPr>
            <a:lvl2pPr marL="914400" lvl="1" indent="-228600" algn="l">
              <a:lnSpc>
                <a:spcPct val="90000"/>
              </a:lnSpc>
              <a:spcBef>
                <a:spcPts val="1000"/>
              </a:spcBef>
              <a:spcAft>
                <a:spcPts val="0"/>
              </a:spcAft>
              <a:buClr>
                <a:srgbClr val="000000"/>
              </a:buClr>
              <a:buSzPts val="2400"/>
              <a:buFont typeface="Georgia"/>
              <a:buNone/>
              <a:defRPr sz="2400"/>
            </a:lvl2pPr>
            <a:lvl3pPr marL="1371600" lvl="2" indent="-228600" algn="l">
              <a:lnSpc>
                <a:spcPct val="90000"/>
              </a:lnSpc>
              <a:spcBef>
                <a:spcPts val="1000"/>
              </a:spcBef>
              <a:spcAft>
                <a:spcPts val="0"/>
              </a:spcAft>
              <a:buClr>
                <a:srgbClr val="000000"/>
              </a:buClr>
              <a:buSzPts val="2400"/>
              <a:buFont typeface="Georgia"/>
              <a:buNone/>
              <a:defRPr sz="2400"/>
            </a:lvl3pPr>
            <a:lvl4pPr marL="1828800" lvl="3" indent="-228600" algn="l">
              <a:lnSpc>
                <a:spcPct val="90000"/>
              </a:lnSpc>
              <a:spcBef>
                <a:spcPts val="1000"/>
              </a:spcBef>
              <a:spcAft>
                <a:spcPts val="0"/>
              </a:spcAft>
              <a:buClr>
                <a:srgbClr val="000000"/>
              </a:buClr>
              <a:buSzPts val="2400"/>
              <a:buFont typeface="Georgia"/>
              <a:buNone/>
              <a:defRPr sz="2400"/>
            </a:lvl4pPr>
            <a:lvl5pPr marL="2286000" lvl="4" indent="-228600" algn="l">
              <a:lnSpc>
                <a:spcPct val="90000"/>
              </a:lnSpc>
              <a:spcBef>
                <a:spcPts val="1000"/>
              </a:spcBef>
              <a:spcAft>
                <a:spcPts val="0"/>
              </a:spcAft>
              <a:buClr>
                <a:srgbClr val="000000"/>
              </a:buClr>
              <a:buSzPts val="2400"/>
              <a:buFont typeface="Georgia"/>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4" name="Google Shape;24;p15" descr="Picture 6"/>
          <p:cNvPicPr preferRelativeResize="0"/>
          <p:nvPr/>
        </p:nvPicPr>
        <p:blipFill rotWithShape="1">
          <a:blip r:embed="rId3">
            <a:alphaModFix/>
          </a:blip>
          <a:srcRect l="76311" t="88219"/>
          <a:stretch/>
        </p:blipFill>
        <p:spPr>
          <a:xfrm>
            <a:off x="6613862" y="6052939"/>
            <a:ext cx="2166153" cy="606821"/>
          </a:xfrm>
          <a:prstGeom prst="rect">
            <a:avLst/>
          </a:prstGeom>
          <a:noFill/>
          <a:ln>
            <a:noFill/>
          </a:ln>
        </p:spPr>
      </p:pic>
      <p:sp>
        <p:nvSpPr>
          <p:cNvPr id="25" name="Google Shape;25;p15"/>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26"/>
        <p:cNvGrpSpPr/>
        <p:nvPr/>
      </p:nvGrpSpPr>
      <p:grpSpPr>
        <a:xfrm>
          <a:off x="0" y="0"/>
          <a:ext cx="0" cy="0"/>
          <a:chOff x="0" y="0"/>
          <a:chExt cx="0" cy="0"/>
        </a:xfrm>
      </p:grpSpPr>
      <p:sp>
        <p:nvSpPr>
          <p:cNvPr id="27" name="Google Shape;27;p16"/>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28" name="Google Shape;28;p16"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9" name="Google Shape;29;p16"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0" name="Google Shape;30;p16"/>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1" name="Google Shape;31;p16"/>
          <p:cNvSpPr txBox="1">
            <a:spLocks noGrp="1"/>
          </p:cNvSpPr>
          <p:nvPr>
            <p:ph type="body" idx="1"/>
          </p:nvPr>
        </p:nvSpPr>
        <p:spPr>
          <a:xfrm>
            <a:off x="628650" y="1825625"/>
            <a:ext cx="38862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32" name="Google Shape;32;p16"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3" name="Google Shape;33;p16"/>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p:cSld name="Comparison">
    <p:spTree>
      <p:nvGrpSpPr>
        <p:cNvPr id="1" name="Shape 34"/>
        <p:cNvGrpSpPr/>
        <p:nvPr/>
      </p:nvGrpSpPr>
      <p:grpSpPr>
        <a:xfrm>
          <a:off x="0" y="0"/>
          <a:ext cx="0" cy="0"/>
          <a:chOff x="0" y="0"/>
          <a:chExt cx="0" cy="0"/>
        </a:xfrm>
      </p:grpSpPr>
      <p:sp>
        <p:nvSpPr>
          <p:cNvPr id="35" name="Google Shape;35;p17"/>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36" name="Google Shape;36;p17"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37" name="Google Shape;37;p17"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8" name="Google Shape;38;p17"/>
          <p:cNvSpPr txBox="1">
            <a:spLocks noGrp="1"/>
          </p:cNvSpPr>
          <p:nvPr>
            <p:ph type="title"/>
          </p:nvPr>
        </p:nvSpPr>
        <p:spPr>
          <a:xfrm>
            <a:off x="629841" y="365125"/>
            <a:ext cx="7886701"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9" name="Google Shape;39;p17"/>
          <p:cNvSpPr txBox="1">
            <a:spLocks noGrp="1"/>
          </p:cNvSpPr>
          <p:nvPr>
            <p:ph type="body" idx="1"/>
          </p:nvPr>
        </p:nvSpPr>
        <p:spPr>
          <a:xfrm>
            <a:off x="629841" y="1681163"/>
            <a:ext cx="3868342"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Georgia"/>
              <a:buNone/>
              <a:defRPr sz="2400" b="1"/>
            </a:lvl1pPr>
            <a:lvl2pPr marL="914400" lvl="1" indent="-228600" algn="l">
              <a:lnSpc>
                <a:spcPct val="90000"/>
              </a:lnSpc>
              <a:spcBef>
                <a:spcPts val="1000"/>
              </a:spcBef>
              <a:spcAft>
                <a:spcPts val="0"/>
              </a:spcAft>
              <a:buClr>
                <a:srgbClr val="000000"/>
              </a:buClr>
              <a:buSzPts val="2400"/>
              <a:buFont typeface="Georgia"/>
              <a:buNone/>
              <a:defRPr sz="2400" b="1"/>
            </a:lvl2pPr>
            <a:lvl3pPr marL="1371600" lvl="2" indent="-228600" algn="l">
              <a:lnSpc>
                <a:spcPct val="90000"/>
              </a:lnSpc>
              <a:spcBef>
                <a:spcPts val="1000"/>
              </a:spcBef>
              <a:spcAft>
                <a:spcPts val="0"/>
              </a:spcAft>
              <a:buClr>
                <a:srgbClr val="000000"/>
              </a:buClr>
              <a:buSzPts val="2400"/>
              <a:buFont typeface="Georgia"/>
              <a:buNone/>
              <a:defRPr sz="2400" b="1"/>
            </a:lvl3pPr>
            <a:lvl4pPr marL="1828800" lvl="3" indent="-228600" algn="l">
              <a:lnSpc>
                <a:spcPct val="90000"/>
              </a:lnSpc>
              <a:spcBef>
                <a:spcPts val="1000"/>
              </a:spcBef>
              <a:spcAft>
                <a:spcPts val="0"/>
              </a:spcAft>
              <a:buClr>
                <a:srgbClr val="000000"/>
              </a:buClr>
              <a:buSzPts val="2400"/>
              <a:buFont typeface="Georgia"/>
              <a:buNone/>
              <a:defRPr sz="2400" b="1"/>
            </a:lvl4pPr>
            <a:lvl5pPr marL="2286000" lvl="4" indent="-228600" algn="l">
              <a:lnSpc>
                <a:spcPct val="90000"/>
              </a:lnSpc>
              <a:spcBef>
                <a:spcPts val="1000"/>
              </a:spcBef>
              <a:spcAft>
                <a:spcPts val="0"/>
              </a:spcAft>
              <a:buClr>
                <a:srgbClr val="000000"/>
              </a:buClr>
              <a:buSzPts val="2400"/>
              <a:buFont typeface="Georgia"/>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7"/>
          <p:cNvSpPr txBox="1">
            <a:spLocks noGrp="1"/>
          </p:cNvSpPr>
          <p:nvPr>
            <p:ph type="body" idx="2"/>
          </p:nvPr>
        </p:nvSpPr>
        <p:spPr>
          <a:xfrm>
            <a:off x="4629150" y="1681163"/>
            <a:ext cx="3887393"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41" name="Google Shape;41;p17" descr="Picture 9"/>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2" name="Google Shape;42;p17"/>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3"/>
        <p:cNvGrpSpPr/>
        <p:nvPr/>
      </p:nvGrpSpPr>
      <p:grpSpPr>
        <a:xfrm>
          <a:off x="0" y="0"/>
          <a:ext cx="0" cy="0"/>
          <a:chOff x="0" y="0"/>
          <a:chExt cx="0" cy="0"/>
        </a:xfrm>
      </p:grpSpPr>
      <p:sp>
        <p:nvSpPr>
          <p:cNvPr id="44" name="Google Shape;44;p18"/>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45" name="Google Shape;45;p18"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46" name="Google Shape;46;p18"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7" name="Google Shape;47;p18"/>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pic>
        <p:nvPicPr>
          <p:cNvPr id="48" name="Google Shape;48;p18" descr="Picture 5"/>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9" name="Google Shape;49;p18"/>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50"/>
        <p:cNvGrpSpPr/>
        <p:nvPr/>
      </p:nvGrpSpPr>
      <p:grpSpPr>
        <a:xfrm>
          <a:off x="0" y="0"/>
          <a:ext cx="0" cy="0"/>
          <a:chOff x="0" y="0"/>
          <a:chExt cx="0" cy="0"/>
        </a:xfrm>
      </p:grpSpPr>
      <p:sp>
        <p:nvSpPr>
          <p:cNvPr id="51" name="Google Shape;51;p19"/>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2" name="Google Shape;52;p19"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3" name="Google Shape;53;p19"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54" name="Google Shape;54;p19" descr="Picture 4"/>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55" name="Google Shape;55;p19"/>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56"/>
        <p:cNvGrpSpPr/>
        <p:nvPr/>
      </p:nvGrpSpPr>
      <p:grpSpPr>
        <a:xfrm>
          <a:off x="0" y="0"/>
          <a:ext cx="0" cy="0"/>
          <a:chOff x="0" y="0"/>
          <a:chExt cx="0" cy="0"/>
        </a:xfrm>
      </p:grpSpPr>
      <p:sp>
        <p:nvSpPr>
          <p:cNvPr id="57" name="Google Shape;57;p20"/>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8" name="Google Shape;58;p20"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9" name="Google Shape;59;p20"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0" name="Google Shape;60;p20"/>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61" name="Google Shape;61;p20"/>
          <p:cNvSpPr txBox="1">
            <a:spLocks noGrp="1"/>
          </p:cNvSpPr>
          <p:nvPr>
            <p:ph type="body" idx="1"/>
          </p:nvPr>
        </p:nvSpPr>
        <p:spPr>
          <a:xfrm>
            <a:off x="3887391" y="987425"/>
            <a:ext cx="4629152" cy="4873627"/>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2"/>
          </p:nvPr>
        </p:nvSpPr>
        <p:spPr>
          <a:xfrm>
            <a:off x="629839" y="2057400"/>
            <a:ext cx="2949182"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63" name="Google Shape;63;p20"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4" name="Google Shape;64;p20"/>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65"/>
        <p:cNvGrpSpPr/>
        <p:nvPr/>
      </p:nvGrpSpPr>
      <p:grpSpPr>
        <a:xfrm>
          <a:off x="0" y="0"/>
          <a:ext cx="0" cy="0"/>
          <a:chOff x="0" y="0"/>
          <a:chExt cx="0" cy="0"/>
        </a:xfrm>
      </p:grpSpPr>
      <p:sp>
        <p:nvSpPr>
          <p:cNvPr id="66" name="Google Shape;66;p21"/>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67" name="Google Shape;67;p21"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68" name="Google Shape;68;p21"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9" name="Google Shape;69;p21"/>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70" name="Google Shape;70;p21"/>
          <p:cNvSpPr>
            <a:spLocks noGrp="1"/>
          </p:cNvSpPr>
          <p:nvPr>
            <p:ph type="pic" idx="2"/>
          </p:nvPr>
        </p:nvSpPr>
        <p:spPr>
          <a:xfrm>
            <a:off x="3887391" y="987425"/>
            <a:ext cx="4629152" cy="4873627"/>
          </a:xfrm>
          <a:prstGeom prst="rect">
            <a:avLst/>
          </a:prstGeom>
          <a:noFill/>
          <a:ln>
            <a:noFill/>
          </a:ln>
        </p:spPr>
      </p:sp>
      <p:sp>
        <p:nvSpPr>
          <p:cNvPr id="71" name="Google Shape;71;p21"/>
          <p:cNvSpPr txBox="1">
            <a:spLocks noGrp="1"/>
          </p:cNvSpPr>
          <p:nvPr>
            <p:ph type="body" idx="1"/>
          </p:nvPr>
        </p:nvSpPr>
        <p:spPr>
          <a:xfrm>
            <a:off x="629841" y="2057400"/>
            <a:ext cx="2949178"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Georgia"/>
              <a:buNone/>
              <a:defRPr sz="1600"/>
            </a:lvl1pPr>
            <a:lvl2pPr marL="914400" lvl="1" indent="-228600" algn="l">
              <a:lnSpc>
                <a:spcPct val="90000"/>
              </a:lnSpc>
              <a:spcBef>
                <a:spcPts val="1000"/>
              </a:spcBef>
              <a:spcAft>
                <a:spcPts val="0"/>
              </a:spcAft>
              <a:buClr>
                <a:srgbClr val="000000"/>
              </a:buClr>
              <a:buSzPts val="1600"/>
              <a:buFont typeface="Georgia"/>
              <a:buNone/>
              <a:defRPr sz="1600"/>
            </a:lvl2pPr>
            <a:lvl3pPr marL="1371600" lvl="2" indent="-228600" algn="l">
              <a:lnSpc>
                <a:spcPct val="90000"/>
              </a:lnSpc>
              <a:spcBef>
                <a:spcPts val="1000"/>
              </a:spcBef>
              <a:spcAft>
                <a:spcPts val="0"/>
              </a:spcAft>
              <a:buClr>
                <a:srgbClr val="000000"/>
              </a:buClr>
              <a:buSzPts val="1600"/>
              <a:buFont typeface="Georgia"/>
              <a:buNone/>
              <a:defRPr sz="1600"/>
            </a:lvl3pPr>
            <a:lvl4pPr marL="1828800" lvl="3" indent="-228600" algn="l">
              <a:lnSpc>
                <a:spcPct val="90000"/>
              </a:lnSpc>
              <a:spcBef>
                <a:spcPts val="1000"/>
              </a:spcBef>
              <a:spcAft>
                <a:spcPts val="0"/>
              </a:spcAft>
              <a:buClr>
                <a:srgbClr val="000000"/>
              </a:buClr>
              <a:buSzPts val="1600"/>
              <a:buFont typeface="Georgia"/>
              <a:buNone/>
              <a:defRPr sz="1600"/>
            </a:lvl4pPr>
            <a:lvl5pPr marL="2286000" lvl="4" indent="-228600" algn="l">
              <a:lnSpc>
                <a:spcPct val="90000"/>
              </a:lnSpc>
              <a:spcBef>
                <a:spcPts val="1000"/>
              </a:spcBef>
              <a:spcAft>
                <a:spcPts val="0"/>
              </a:spcAft>
              <a:buClr>
                <a:srgbClr val="000000"/>
              </a:buClr>
              <a:buSzPts val="1600"/>
              <a:buFont typeface="Georgia"/>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72" name="Google Shape;72;p21"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73" name="Google Shape;73;p21"/>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p:nvPr/>
        </p:nvSpPr>
        <p:spPr>
          <a:xfrm>
            <a:off x="0" y="-2"/>
            <a:ext cx="9144000" cy="565612"/>
          </a:xfrm>
          <a:prstGeom prst="rect">
            <a:avLst/>
          </a:prstGeom>
          <a:solidFill>
            <a:schemeClr val="accent3"/>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7" name="Google Shape;7;p1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1pPr>
            <a:lvl2pPr marR="0" lvl="1"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2pPr>
            <a:lvl3pPr marR="0" lvl="2"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3pPr>
            <a:lvl4pPr marR="0" lvl="3"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4pPr>
            <a:lvl5pPr marR="0" lvl="4"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5pPr>
            <a:lvl6pPr marR="0" lvl="5"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6pPr>
            <a:lvl7pPr marR="0" lvl="6"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7pPr>
            <a:lvl8pPr marR="0" lvl="7"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8pPr>
            <a:lvl9pPr marR="0" lvl="8"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9pPr>
          </a:lstStyle>
          <a:p>
            <a:endParaRPr/>
          </a:p>
        </p:txBody>
      </p:sp>
      <p:sp>
        <p:nvSpPr>
          <p:cNvPr id="8" name="Google Shape;8;p12"/>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9pPr>
          </a:lstStyle>
          <a:p>
            <a:endParaRPr/>
          </a:p>
        </p:txBody>
      </p:sp>
      <p:sp>
        <p:nvSpPr>
          <p:cNvPr id="9" name="Google Shape;9;p12"/>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title"/>
          </p:nvPr>
        </p:nvSpPr>
        <p:spPr>
          <a:xfrm>
            <a:off x="685800" y="1108214"/>
            <a:ext cx="7772400" cy="2387602"/>
          </a:xfrm>
          <a:prstGeom prst="rect">
            <a:avLst/>
          </a:prstGeom>
          <a:noFill/>
          <a:ln>
            <a:noFill/>
          </a:ln>
        </p:spPr>
        <p:txBody>
          <a:bodyPr spcFirstLastPara="1" wrap="square" lIns="45700" tIns="45700" rIns="45700" bIns="45700" anchor="b" anchorCtr="0">
            <a:normAutofit/>
          </a:bodyPr>
          <a:lstStyle/>
          <a:p>
            <a:pPr marL="0" lvl="0" indent="0" algn="ctr" rtl="0">
              <a:lnSpc>
                <a:spcPct val="90000"/>
              </a:lnSpc>
              <a:spcBef>
                <a:spcPts val="0"/>
              </a:spcBef>
              <a:spcAft>
                <a:spcPts val="0"/>
              </a:spcAft>
              <a:buClr>
                <a:srgbClr val="000000"/>
              </a:buClr>
              <a:buSzPts val="4000"/>
              <a:buFont typeface="Arial"/>
              <a:buNone/>
            </a:pPr>
            <a:endParaRPr dirty="0"/>
          </a:p>
          <a:p>
            <a:pPr marL="0" lvl="0" indent="0" algn="ctr" rtl="0">
              <a:lnSpc>
                <a:spcPct val="90000"/>
              </a:lnSpc>
              <a:spcBef>
                <a:spcPts val="0"/>
              </a:spcBef>
              <a:spcAft>
                <a:spcPts val="0"/>
              </a:spcAft>
              <a:buClr>
                <a:srgbClr val="000000"/>
              </a:buClr>
              <a:buSzPts val="4000"/>
              <a:buFont typeface="Arial"/>
              <a:buNone/>
            </a:pPr>
            <a:endParaRPr dirty="0"/>
          </a:p>
          <a:p>
            <a:pPr marL="0" lvl="0" indent="0" algn="ctr" rtl="0">
              <a:lnSpc>
                <a:spcPct val="90000"/>
              </a:lnSpc>
              <a:spcBef>
                <a:spcPts val="0"/>
              </a:spcBef>
              <a:spcAft>
                <a:spcPts val="0"/>
              </a:spcAft>
              <a:buClr>
                <a:srgbClr val="000000"/>
              </a:buClr>
              <a:buSzPts val="2900"/>
              <a:buFont typeface="Arial"/>
              <a:buNone/>
            </a:pPr>
            <a:r>
              <a:rPr lang="en-US" sz="2900" b="0" dirty="0">
                <a:latin typeface="Verdana" panose="020B0604030504040204" pitchFamily="34" charset="0"/>
                <a:ea typeface="Verdana" panose="020B0604030504040204" pitchFamily="34" charset="0"/>
                <a:cs typeface="Verdana" panose="020B0604030504040204" pitchFamily="34" charset="0"/>
                <a:sym typeface="Arial"/>
              </a:rPr>
              <a:t>Title: Housing Prediction</a:t>
            </a:r>
            <a:endParaRPr dirty="0">
              <a:latin typeface="Verdana" panose="020B0604030504040204" pitchFamily="34" charset="0"/>
              <a:ea typeface="Verdana" panose="020B0604030504040204" pitchFamily="34" charset="0"/>
              <a:cs typeface="Verdana" panose="020B0604030504040204" pitchFamily="34" charset="0"/>
            </a:endParaRPr>
          </a:p>
        </p:txBody>
      </p:sp>
      <p:sp>
        <p:nvSpPr>
          <p:cNvPr id="93" name="Google Shape;93;p1"/>
          <p:cNvSpPr txBox="1"/>
          <p:nvPr/>
        </p:nvSpPr>
        <p:spPr>
          <a:xfrm>
            <a:off x="501472" y="5740549"/>
            <a:ext cx="7795260" cy="301107"/>
          </a:xfrm>
          <a:prstGeom prst="rect">
            <a:avLst/>
          </a:prstGeom>
          <a:noFill/>
          <a:ln>
            <a:noFill/>
          </a:ln>
        </p:spPr>
        <p:txBody>
          <a:bodyPr spcFirstLastPara="1" wrap="square" lIns="45700" tIns="45700" rIns="45700" bIns="45700" anchor="t" anchorCtr="0">
            <a:spAutoFit/>
          </a:bodyPr>
          <a:lstStyle/>
          <a:p>
            <a:pPr marL="0" marR="0" lvl="0" indent="0" algn="l" rtl="0">
              <a:lnSpc>
                <a:spcPct val="90000"/>
              </a:lnSpc>
              <a:spcBef>
                <a:spcPts val="0"/>
              </a:spcBef>
              <a:spcAft>
                <a:spcPts val="0"/>
              </a:spcAft>
              <a:buClr>
                <a:srgbClr val="000000"/>
              </a:buClr>
              <a:buSzPts val="1500"/>
              <a:buFont typeface="Arial"/>
              <a:buNone/>
            </a:pPr>
            <a:r>
              <a:rPr lang="en-US" sz="1500" b="0" i="0" u="none" strike="noStrike" cap="none"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Author: Rajat Nathan</a:t>
            </a:r>
            <a:endParaRPr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Verification</a:t>
            </a:r>
            <a:endParaRPr/>
          </a:p>
        </p:txBody>
      </p:sp>
      <p:sp>
        <p:nvSpPr>
          <p:cNvPr id="153" name="Google Shape;153;p9"/>
          <p:cNvSpPr txBox="1">
            <a:spLocks noGrp="1"/>
          </p:cNvSpPr>
          <p:nvPr>
            <p:ph type="sldNum" idx="4294967295"/>
          </p:nvPr>
        </p:nvSpPr>
        <p:spPr>
          <a:xfrm>
            <a:off x="4235669" y="6356351"/>
            <a:ext cx="453085"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10</a:t>
            </a:fld>
            <a:endParaRPr dirty="0"/>
          </a:p>
        </p:txBody>
      </p:sp>
      <p:sp>
        <p:nvSpPr>
          <p:cNvPr id="154" name="Google Shape;154;p9"/>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0" lvl="0" indent="0">
              <a:lnSpc>
                <a:spcPct val="110000"/>
              </a:lnSpc>
              <a:spcBef>
                <a:spcPts val="0"/>
              </a:spcBef>
              <a:buNone/>
            </a:pPr>
            <a:r>
              <a:rPr lang="en-US" sz="1600" dirty="0">
                <a:latin typeface="Verdana" panose="020B0604030504040204" pitchFamily="34" charset="0"/>
                <a:ea typeface="Verdana" panose="020B0604030504040204" pitchFamily="34" charset="0"/>
                <a:cs typeface="Verdana" panose="020B0604030504040204" pitchFamily="34" charset="0"/>
                <a:sym typeface="Arial"/>
              </a:rPr>
              <a:t>R^2 of value of the test data as : 0.7705677801288706</a:t>
            </a:r>
          </a:p>
          <a:p>
            <a:pPr marL="0" indent="0">
              <a:lnSpc>
                <a:spcPct val="110000"/>
              </a:lnSpc>
              <a:spcBef>
                <a:spcPts val="0"/>
              </a:spcBef>
              <a:buNone/>
            </a:pPr>
            <a:endParaRPr lang="en-US" sz="1600" dirty="0">
              <a:latin typeface="Verdana" panose="020B0604030504040204" pitchFamily="34" charset="0"/>
              <a:ea typeface="Verdana" panose="020B0604030504040204" pitchFamily="34" charset="0"/>
              <a:cs typeface="Verdana" panose="020B0604030504040204" pitchFamily="34" charset="0"/>
              <a:sym typeface="Arial"/>
            </a:endParaRPr>
          </a:p>
          <a:p>
            <a:pPr marL="0" indent="0">
              <a:lnSpc>
                <a:spcPct val="110000"/>
              </a:lnSpc>
              <a:spcBef>
                <a:spcPts val="0"/>
              </a:spcBef>
              <a:buNone/>
            </a:pPr>
            <a:r>
              <a:rPr lang="en-US" sz="1600" b="1" u="sng" dirty="0">
                <a:latin typeface="Verdana" panose="020B0604030504040204" pitchFamily="34" charset="0"/>
                <a:ea typeface="Verdana" panose="020B0604030504040204" pitchFamily="34" charset="0"/>
                <a:cs typeface="Verdana" panose="020B0604030504040204" pitchFamily="34" charset="0"/>
                <a:sym typeface="Arial"/>
              </a:rPr>
              <a:t>Key Observations:</a:t>
            </a:r>
          </a:p>
          <a:p>
            <a:pPr marL="0" indent="0">
              <a:lnSpc>
                <a:spcPct val="110000"/>
              </a:lnSpc>
              <a:spcBef>
                <a:spcPts val="0"/>
              </a:spcBef>
              <a:buNone/>
            </a:pPr>
            <a:endParaRPr lang="en-US" sz="1600" b="1" u="sng" dirty="0">
              <a:latin typeface="Verdana" panose="020B0604030504040204" pitchFamily="34" charset="0"/>
              <a:ea typeface="Verdana" panose="020B0604030504040204" pitchFamily="34" charset="0"/>
              <a:cs typeface="Verdana" panose="020B0604030504040204" pitchFamily="34" charset="0"/>
              <a:sym typeface="Arial"/>
            </a:endParaRPr>
          </a:p>
          <a:p>
            <a:pPr marL="285750" indent="-285750">
              <a:lnSpc>
                <a:spcPct val="110000"/>
              </a:lnSpc>
              <a:spcBef>
                <a:spcPts val="0"/>
              </a:spcBef>
            </a:pPr>
            <a:r>
              <a:rPr lang="en-US" sz="1600" dirty="0">
                <a:latin typeface="Verdana" panose="020B0604030504040204" pitchFamily="34" charset="0"/>
                <a:ea typeface="Verdana" panose="020B0604030504040204" pitchFamily="34" charset="0"/>
                <a:cs typeface="Verdana" panose="020B0604030504040204" pitchFamily="34" charset="0"/>
                <a:sym typeface="Arial"/>
              </a:rPr>
              <a:t>The reason for lower R^2 is perhaps due to certain biases in the training data that are unraveled when applying the model on the test data. </a:t>
            </a:r>
          </a:p>
          <a:p>
            <a:pPr marL="285750" indent="-285750">
              <a:lnSpc>
                <a:spcPct val="110000"/>
              </a:lnSpc>
              <a:spcBef>
                <a:spcPts val="0"/>
              </a:spcBef>
            </a:pPr>
            <a:endParaRPr lang="en-US" sz="1600" dirty="0">
              <a:latin typeface="Verdana" panose="020B0604030504040204" pitchFamily="34" charset="0"/>
              <a:ea typeface="Verdana" panose="020B0604030504040204" pitchFamily="34" charset="0"/>
              <a:cs typeface="Verdana" panose="020B0604030504040204" pitchFamily="34" charset="0"/>
              <a:sym typeface="Arial"/>
            </a:endParaRPr>
          </a:p>
          <a:p>
            <a:pPr marL="285750" indent="-285750">
              <a:lnSpc>
                <a:spcPct val="110000"/>
              </a:lnSpc>
              <a:spcBef>
                <a:spcPts val="0"/>
              </a:spcBef>
            </a:pPr>
            <a:r>
              <a:rPr lang="en-US" sz="1600" dirty="0">
                <a:latin typeface="Verdana" panose="020B0604030504040204" pitchFamily="34" charset="0"/>
                <a:ea typeface="Verdana" panose="020B0604030504040204" pitchFamily="34" charset="0"/>
                <a:cs typeface="Verdana" panose="020B0604030504040204" pitchFamily="34" charset="0"/>
                <a:sym typeface="Arial"/>
              </a:rPr>
              <a:t>It should be noted though that both training and sample data are small samples(in the global sense) and only consists of a 100 rows each. </a:t>
            </a:r>
          </a:p>
          <a:p>
            <a:pPr marL="285750" indent="-285750">
              <a:lnSpc>
                <a:spcPct val="110000"/>
              </a:lnSpc>
              <a:spcBef>
                <a:spcPts val="0"/>
              </a:spcBef>
            </a:pPr>
            <a:endParaRPr lang="en-US" sz="1600" dirty="0">
              <a:latin typeface="Verdana" panose="020B0604030504040204" pitchFamily="34" charset="0"/>
              <a:ea typeface="Verdana" panose="020B0604030504040204" pitchFamily="34" charset="0"/>
              <a:cs typeface="Verdana" panose="020B0604030504040204" pitchFamily="34" charset="0"/>
              <a:sym typeface="Arial"/>
            </a:endParaRPr>
          </a:p>
          <a:p>
            <a:pPr marL="285750" indent="-285750">
              <a:lnSpc>
                <a:spcPct val="110000"/>
              </a:lnSpc>
              <a:spcBef>
                <a:spcPts val="0"/>
              </a:spcBef>
            </a:pPr>
            <a:r>
              <a:rPr lang="en-US" sz="1600" dirty="0">
                <a:latin typeface="Verdana" panose="020B0604030504040204" pitchFamily="34" charset="0"/>
                <a:ea typeface="Verdana" panose="020B0604030504040204" pitchFamily="34" charset="0"/>
                <a:cs typeface="Verdana" panose="020B0604030504040204" pitchFamily="34" charset="0"/>
                <a:sym typeface="Arial"/>
              </a:rPr>
              <a:t>I believe that the model can be greatly improved with additional data (5-10 X)</a:t>
            </a:r>
            <a:endParaRPr sz="16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3" y="6356351"/>
            <a:ext cx="34267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11</a:t>
            </a:fld>
            <a:endParaRPr/>
          </a:p>
        </p:txBody>
      </p:sp>
      <p:sp>
        <p:nvSpPr>
          <p:cNvPr id="162" name="Google Shape;162;p10"/>
          <p:cNvSpPr txBox="1">
            <a:spLocks noGrp="1"/>
          </p:cNvSpPr>
          <p:nvPr>
            <p:ph type="body" idx="1"/>
          </p:nvPr>
        </p:nvSpPr>
        <p:spPr>
          <a:xfrm>
            <a:off x="667252" y="991915"/>
            <a:ext cx="7909189" cy="4925409"/>
          </a:xfrm>
          <a:prstGeom prst="rect">
            <a:avLst/>
          </a:prstGeom>
          <a:noFill/>
          <a:ln>
            <a:noFill/>
          </a:ln>
        </p:spPr>
        <p:txBody>
          <a:bodyPr spcFirstLastPara="1" wrap="square" lIns="45700" tIns="45700" rIns="45700" bIns="45700" anchor="t" anchorCtr="0">
            <a:noAutofit/>
          </a:bodyPr>
          <a:lstStyle/>
          <a:p>
            <a:pPr marL="114300" indent="0">
              <a:buNone/>
            </a:pPr>
            <a:r>
              <a:rPr lang="en-CA" sz="1600" dirty="0">
                <a:latin typeface="Verdana" panose="020B0604030504040204" pitchFamily="34" charset="0"/>
                <a:ea typeface="Verdana" panose="020B0604030504040204" pitchFamily="34" charset="0"/>
                <a:cs typeface="Verdana" panose="020B0604030504040204" pitchFamily="34" charset="0"/>
              </a:rPr>
              <a:t>In conclusion, The approach that worked best was using:</a:t>
            </a:r>
          </a:p>
          <a:p>
            <a:pPr lvl="1">
              <a:buFont typeface="+mj-lt"/>
              <a:buAutoNum type="arabicPeriod"/>
            </a:pPr>
            <a:r>
              <a:rPr lang="en-CA" sz="1600" dirty="0">
                <a:latin typeface="Verdana" panose="020B0604030504040204" pitchFamily="34" charset="0"/>
                <a:ea typeface="Verdana" panose="020B0604030504040204" pitchFamily="34" charset="0"/>
                <a:cs typeface="Verdana" panose="020B0604030504040204" pitchFamily="34" charset="0"/>
              </a:rPr>
              <a:t>Data preparation and cleansing - removing </a:t>
            </a:r>
            <a:r>
              <a:rPr lang="en-CA" sz="1600" dirty="0" err="1">
                <a:latin typeface="Verdana" panose="020B0604030504040204" pitchFamily="34" charset="0"/>
                <a:ea typeface="Verdana" panose="020B0604030504040204" pitchFamily="34" charset="0"/>
                <a:cs typeface="Verdana" panose="020B0604030504040204" pitchFamily="34" charset="0"/>
              </a:rPr>
              <a:t>NaNs</a:t>
            </a:r>
            <a:r>
              <a:rPr lang="en-CA" sz="1600" dirty="0">
                <a:latin typeface="Verdana" panose="020B0604030504040204" pitchFamily="34" charset="0"/>
                <a:ea typeface="Verdana" panose="020B0604030504040204" pitchFamily="34" charset="0"/>
                <a:cs typeface="Verdana" panose="020B0604030504040204" pitchFamily="34" charset="0"/>
              </a:rPr>
              <a:t> in the data</a:t>
            </a:r>
          </a:p>
          <a:p>
            <a:pPr lvl="1">
              <a:buFont typeface="+mj-lt"/>
              <a:buAutoNum type="arabicPeriod"/>
            </a:pPr>
            <a:r>
              <a:rPr lang="en-CA" sz="1600" dirty="0">
                <a:latin typeface="Verdana" panose="020B0604030504040204" pitchFamily="34" charset="0"/>
                <a:ea typeface="Verdana" panose="020B0604030504040204" pitchFamily="34" charset="0"/>
                <a:cs typeface="Verdana" panose="020B0604030504040204" pitchFamily="34" charset="0"/>
              </a:rPr>
              <a:t>Using one hot encoding to transform the categorical data intro numeric data</a:t>
            </a:r>
          </a:p>
          <a:p>
            <a:pPr lvl="1">
              <a:buFont typeface="+mj-lt"/>
              <a:buAutoNum type="arabicPeriod"/>
            </a:pPr>
            <a:r>
              <a:rPr lang="en-CA" sz="1600" dirty="0">
                <a:latin typeface="Verdana" panose="020B0604030504040204" pitchFamily="34" charset="0"/>
                <a:ea typeface="Verdana" panose="020B0604030504040204" pitchFamily="34" charset="0"/>
                <a:cs typeface="Verdana" panose="020B0604030504040204" pitchFamily="34" charset="0"/>
              </a:rPr>
              <a:t>Using highly correlated variables to the dependent variable and finding the optimal number of variables to be used</a:t>
            </a:r>
          </a:p>
          <a:p>
            <a:pPr marL="114300" indent="0">
              <a:buNone/>
            </a:pPr>
            <a:r>
              <a:rPr lang="en-CA" sz="1600" dirty="0">
                <a:latin typeface="Verdana" panose="020B0604030504040204" pitchFamily="34" charset="0"/>
                <a:ea typeface="Verdana" panose="020B0604030504040204" pitchFamily="34" charset="0"/>
                <a:cs typeface="Verdana" panose="020B0604030504040204" pitchFamily="34" charset="0"/>
              </a:rPr>
              <a:t>I learned a lot during this exercise about data modeling. Key lessons for me:</a:t>
            </a:r>
          </a:p>
          <a:p>
            <a:pPr lvl="1"/>
            <a:r>
              <a:rPr lang="en-CA" sz="1600" dirty="0">
                <a:latin typeface="Verdana" panose="020B0604030504040204" pitchFamily="34" charset="0"/>
                <a:ea typeface="Verdana" panose="020B0604030504040204" pitchFamily="34" charset="0"/>
                <a:cs typeface="Verdana" panose="020B0604030504040204" pitchFamily="34" charset="0"/>
              </a:rPr>
              <a:t>Experimentation to identify if the dependent variable should be used in the predication model or a function of the dependent variable such as log of '</a:t>
            </a:r>
            <a:r>
              <a:rPr lang="en-CA" sz="1600" dirty="0" err="1">
                <a:latin typeface="Verdana" panose="020B0604030504040204" pitchFamily="34" charset="0"/>
                <a:ea typeface="Verdana" panose="020B0604030504040204" pitchFamily="34" charset="0"/>
                <a:cs typeface="Verdana" panose="020B0604030504040204" pitchFamily="34" charset="0"/>
              </a:rPr>
              <a:t>SalePrice</a:t>
            </a:r>
            <a:r>
              <a:rPr lang="en-CA" sz="1600" dirty="0">
                <a:latin typeface="Verdana" panose="020B0604030504040204" pitchFamily="34" charset="0"/>
                <a:ea typeface="Verdana" panose="020B0604030504040204" pitchFamily="34" charset="0"/>
                <a:cs typeface="Verdana" panose="020B0604030504040204" pitchFamily="34" charset="0"/>
              </a:rPr>
              <a:t>'(</a:t>
            </a:r>
            <a:r>
              <a:rPr lang="en-CA" sz="1600" dirty="0" err="1">
                <a:latin typeface="Verdana" panose="020B0604030504040204" pitchFamily="34" charset="0"/>
                <a:ea typeface="Verdana" panose="020B0604030504040204" pitchFamily="34" charset="0"/>
                <a:cs typeface="Verdana" panose="020B0604030504040204" pitchFamily="34" charset="0"/>
              </a:rPr>
              <a:t>i</a:t>
            </a:r>
            <a:r>
              <a:rPr lang="en-CA" sz="1600" dirty="0">
                <a:latin typeface="Verdana" panose="020B0604030504040204" pitchFamily="34" charset="0"/>
                <a:ea typeface="Verdana" panose="020B0604030504040204" pitchFamily="34" charset="0"/>
                <a:cs typeface="Verdana" panose="020B0604030504040204" pitchFamily="34" charset="0"/>
              </a:rPr>
              <a:t> confirmed that model R^2 using this approach was lesser than without conversion. .85 vs .88 respectively)</a:t>
            </a:r>
          </a:p>
          <a:p>
            <a:pPr lvl="1"/>
            <a:r>
              <a:rPr lang="en-CA" sz="1600" dirty="0">
                <a:latin typeface="Verdana" panose="020B0604030504040204" pitchFamily="34" charset="0"/>
                <a:ea typeface="Verdana" panose="020B0604030504040204" pitchFamily="34" charset="0"/>
                <a:cs typeface="Verdana" panose="020B0604030504040204" pitchFamily="34" charset="0"/>
              </a:rPr>
              <a:t>Use a larger set of data where possible. This becomes evident given the large difference between model R^2 between training and test data sets</a:t>
            </a:r>
          </a:p>
        </p:txBody>
      </p:sp>
      <p:sp>
        <p:nvSpPr>
          <p:cNvPr id="163" name="Google Shape;163;p10"/>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References </a:t>
            </a:r>
            <a:endParaRPr dirty="0"/>
          </a:p>
        </p:txBody>
      </p:sp>
      <p:sp>
        <p:nvSpPr>
          <p:cNvPr id="169" name="Google Shape;169;p11"/>
          <p:cNvSpPr txBox="1">
            <a:spLocks noGrp="1"/>
          </p:cNvSpPr>
          <p:nvPr>
            <p:ph type="sldNum" idx="4294967295"/>
          </p:nvPr>
        </p:nvSpPr>
        <p:spPr>
          <a:xfrm>
            <a:off x="4421704" y="6356351"/>
            <a:ext cx="623262"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12</a:t>
            </a:fld>
            <a:endParaRPr dirty="0"/>
          </a:p>
        </p:txBody>
      </p:sp>
      <p:sp>
        <p:nvSpPr>
          <p:cNvPr id="170" name="Google Shape;170;p11"/>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Autofit/>
          </a:bodyPr>
          <a:lstStyle/>
          <a:p>
            <a:pPr marL="0" lvl="0" indent="0" algn="l" rtl="0">
              <a:lnSpc>
                <a:spcPct val="99000"/>
              </a:lnSpc>
              <a:spcBef>
                <a:spcPts val="0"/>
              </a:spcBef>
              <a:spcAft>
                <a:spcPts val="0"/>
              </a:spcAft>
              <a:buClr>
                <a:srgbClr val="000000"/>
              </a:buClr>
              <a:buSzPts val="1800"/>
              <a:buNone/>
            </a:pPr>
            <a:r>
              <a:rPr lang="en-US" sz="1600" b="1" dirty="0">
                <a:solidFill>
                  <a:srgbClr val="0070C0"/>
                </a:solidFill>
                <a:latin typeface="Verdana" panose="020B0604030504040204" pitchFamily="34" charset="0"/>
                <a:ea typeface="Verdana" panose="020B0604030504040204" pitchFamily="34" charset="0"/>
                <a:cs typeface="Verdana" panose="020B0604030504040204" pitchFamily="34" charset="0"/>
                <a:sym typeface="Arial"/>
              </a:rPr>
              <a:t>** I did not explicitly use any references outside of course materials for this project, I do have prior knowledge of statistics and modeling **</a:t>
            </a:r>
          </a:p>
          <a:p>
            <a:pPr marL="0" lvl="0" indent="0" algn="l" rtl="0">
              <a:lnSpc>
                <a:spcPct val="99000"/>
              </a:lnSpc>
              <a:spcBef>
                <a:spcPts val="0"/>
              </a:spcBef>
              <a:spcAft>
                <a:spcPts val="0"/>
              </a:spcAft>
              <a:buClr>
                <a:srgbClr val="000000"/>
              </a:buClr>
              <a:buSzPts val="1800"/>
              <a:buNone/>
            </a:pPr>
            <a:endParaRPr lang="en-US" sz="1600" b="1" dirty="0">
              <a:latin typeface="Verdana" panose="020B0604030504040204" pitchFamily="34" charset="0"/>
              <a:ea typeface="Verdana" panose="020B0604030504040204" pitchFamily="34" charset="0"/>
              <a:cs typeface="Verdana" panose="020B0604030504040204" pitchFamily="34" charset="0"/>
              <a:sym typeface="Arial"/>
            </a:endParaRPr>
          </a:p>
          <a:p>
            <a:pPr marL="0" lvl="0" indent="0" algn="l" rtl="0">
              <a:lnSpc>
                <a:spcPct val="99000"/>
              </a:lnSpc>
              <a:spcBef>
                <a:spcPts val="0"/>
              </a:spcBef>
              <a:spcAft>
                <a:spcPts val="0"/>
              </a:spcAft>
              <a:buClr>
                <a:srgbClr val="000000"/>
              </a:buClr>
              <a:buSzPts val="1800"/>
              <a:buNone/>
            </a:pPr>
            <a:r>
              <a:rPr lang="en-US" sz="1600" b="1" dirty="0">
                <a:latin typeface="Verdana" panose="020B0604030504040204" pitchFamily="34" charset="0"/>
                <a:ea typeface="Verdana" panose="020B0604030504040204" pitchFamily="34" charset="0"/>
                <a:cs typeface="Verdana" panose="020B0604030504040204" pitchFamily="34" charset="0"/>
                <a:sym typeface="Arial"/>
              </a:rPr>
              <a:t>Use this as a sample for articles:</a:t>
            </a:r>
            <a:endParaRPr sz="1600" dirty="0">
              <a:latin typeface="Verdana" panose="020B0604030504040204" pitchFamily="34" charset="0"/>
              <a:ea typeface="Verdana" panose="020B0604030504040204" pitchFamily="34" charset="0"/>
              <a:cs typeface="Verdana" panose="020B0604030504040204" pitchFamily="34" charset="0"/>
            </a:endParaRPr>
          </a:p>
          <a:p>
            <a:pPr marL="0" lvl="0" indent="0" algn="l" rtl="0">
              <a:lnSpc>
                <a:spcPct val="99000"/>
              </a:lnSpc>
              <a:spcBef>
                <a:spcPts val="1200"/>
              </a:spcBef>
              <a:spcAft>
                <a:spcPts val="0"/>
              </a:spcAft>
              <a:buClr>
                <a:srgbClr val="000000"/>
              </a:buClr>
              <a:buSzPts val="1800"/>
              <a:buNone/>
            </a:pPr>
            <a:r>
              <a:rPr lang="en-US" sz="1600" dirty="0">
                <a:latin typeface="Verdana" panose="020B0604030504040204" pitchFamily="34" charset="0"/>
                <a:ea typeface="Verdana" panose="020B0604030504040204" pitchFamily="34" charset="0"/>
                <a:cs typeface="Verdana" panose="020B0604030504040204" pitchFamily="34" charset="0"/>
                <a:sym typeface="Arial"/>
              </a:rPr>
              <a:t>Author Last Name, Author First Name. “Article Title.” Journal Title Volume #, no. Issue # (year): page range.</a:t>
            </a:r>
            <a:endParaRPr sz="1600" dirty="0">
              <a:latin typeface="Verdana" panose="020B0604030504040204" pitchFamily="34" charset="0"/>
              <a:ea typeface="Verdana" panose="020B0604030504040204" pitchFamily="34" charset="0"/>
              <a:cs typeface="Verdana" panose="020B0604030504040204" pitchFamily="34" charset="0"/>
            </a:endParaRPr>
          </a:p>
          <a:p>
            <a:pPr marL="0" lvl="0" indent="0" algn="l" rtl="0">
              <a:lnSpc>
                <a:spcPct val="99000"/>
              </a:lnSpc>
              <a:spcBef>
                <a:spcPts val="1200"/>
              </a:spcBef>
              <a:spcAft>
                <a:spcPts val="0"/>
              </a:spcAft>
              <a:buClr>
                <a:srgbClr val="000000"/>
              </a:buClr>
              <a:buSzPts val="1800"/>
              <a:buNone/>
            </a:pPr>
            <a:r>
              <a:rPr lang="en-US" sz="1600" dirty="0">
                <a:latin typeface="Verdana" panose="020B0604030504040204" pitchFamily="34" charset="0"/>
                <a:ea typeface="Verdana" panose="020B0604030504040204" pitchFamily="34" charset="0"/>
                <a:cs typeface="Verdana" panose="020B0604030504040204" pitchFamily="34" charset="0"/>
                <a:sym typeface="Arial"/>
              </a:rPr>
              <a:t>Ex: Doe, John. “Data Engineering.” Data Engineering Journal 18, no. 4 (2021): 12-18.</a:t>
            </a:r>
            <a:endParaRPr sz="1600" dirty="0">
              <a:latin typeface="Verdana" panose="020B0604030504040204" pitchFamily="34" charset="0"/>
              <a:ea typeface="Verdana" panose="020B0604030504040204" pitchFamily="34" charset="0"/>
              <a:cs typeface="Verdana" panose="020B0604030504040204" pitchFamily="34" charset="0"/>
            </a:endParaRPr>
          </a:p>
          <a:p>
            <a:pPr marL="0" lvl="0" indent="0" algn="l" rtl="0">
              <a:lnSpc>
                <a:spcPct val="99000"/>
              </a:lnSpc>
              <a:spcBef>
                <a:spcPts val="1200"/>
              </a:spcBef>
              <a:spcAft>
                <a:spcPts val="0"/>
              </a:spcAft>
              <a:buClr>
                <a:srgbClr val="000000"/>
              </a:buClr>
              <a:buSzPts val="1800"/>
              <a:buNone/>
            </a:pPr>
            <a:r>
              <a:rPr lang="en-US" sz="1600" b="1" dirty="0">
                <a:latin typeface="Verdana" panose="020B0604030504040204" pitchFamily="34" charset="0"/>
                <a:ea typeface="Verdana" panose="020B0604030504040204" pitchFamily="34" charset="0"/>
                <a:cs typeface="Verdana" panose="020B0604030504040204" pitchFamily="34" charset="0"/>
                <a:sym typeface="Arial"/>
              </a:rPr>
              <a:t>Use this as a sample for websites:</a:t>
            </a:r>
            <a:endParaRPr sz="1600" dirty="0">
              <a:latin typeface="Verdana" panose="020B0604030504040204" pitchFamily="34" charset="0"/>
              <a:ea typeface="Verdana" panose="020B0604030504040204" pitchFamily="34" charset="0"/>
              <a:cs typeface="Verdana" panose="020B0604030504040204" pitchFamily="34" charset="0"/>
            </a:endParaRPr>
          </a:p>
          <a:p>
            <a:pPr marL="0" lvl="0" indent="0" algn="l" rtl="0">
              <a:lnSpc>
                <a:spcPct val="99000"/>
              </a:lnSpc>
              <a:spcBef>
                <a:spcPts val="1200"/>
              </a:spcBef>
              <a:spcAft>
                <a:spcPts val="0"/>
              </a:spcAft>
              <a:buClr>
                <a:srgbClr val="000000"/>
              </a:buClr>
              <a:buSzPts val="1800"/>
              <a:buNone/>
            </a:pPr>
            <a:r>
              <a:rPr lang="en-US" sz="1600" dirty="0">
                <a:latin typeface="Verdana" panose="020B0604030504040204" pitchFamily="34" charset="0"/>
                <a:ea typeface="Verdana" panose="020B0604030504040204" pitchFamily="34" charset="0"/>
                <a:cs typeface="Verdana" panose="020B0604030504040204" pitchFamily="34" charset="0"/>
                <a:sym typeface="Arial"/>
              </a:rPr>
              <a:t>Author Last Name, Author First Name. “Title of Web Page.” Name of Website. Publishing organization, publication or revision date if available. Access date if no other date is available. URL .</a:t>
            </a:r>
            <a:endParaRPr sz="1600" dirty="0">
              <a:latin typeface="Verdana" panose="020B0604030504040204" pitchFamily="34" charset="0"/>
              <a:ea typeface="Verdana" panose="020B0604030504040204" pitchFamily="34" charset="0"/>
              <a:cs typeface="Verdana" panose="020B0604030504040204" pitchFamily="34" charset="0"/>
            </a:endParaRPr>
          </a:p>
          <a:p>
            <a:pPr marL="0" lvl="0" indent="0" algn="l" rtl="0">
              <a:lnSpc>
                <a:spcPct val="99000"/>
              </a:lnSpc>
              <a:spcBef>
                <a:spcPts val="1200"/>
              </a:spcBef>
              <a:spcAft>
                <a:spcPts val="0"/>
              </a:spcAft>
              <a:buClr>
                <a:srgbClr val="000000"/>
              </a:buClr>
              <a:buSzPts val="1800"/>
              <a:buNone/>
            </a:pPr>
            <a:r>
              <a:rPr lang="en-US" sz="1600" dirty="0">
                <a:latin typeface="Verdana" panose="020B0604030504040204" pitchFamily="34" charset="0"/>
                <a:ea typeface="Verdana" panose="020B0604030504040204" pitchFamily="34" charset="0"/>
                <a:cs typeface="Verdana" panose="020B0604030504040204" pitchFamily="34" charset="0"/>
                <a:sym typeface="Arial"/>
              </a:rPr>
              <a:t>Doe, John. “Data Engineering.” Data Engineer Resource. Cengage, 2021. </a:t>
            </a:r>
            <a:r>
              <a:rPr lang="en-US" sz="1600" dirty="0" err="1">
                <a:latin typeface="Verdana" panose="020B0604030504040204" pitchFamily="34" charset="0"/>
                <a:ea typeface="Verdana" panose="020B0604030504040204" pitchFamily="34" charset="0"/>
                <a:cs typeface="Verdana" panose="020B0604030504040204" pitchFamily="34" charset="0"/>
                <a:sym typeface="Arial"/>
              </a:rPr>
              <a:t>www.dataengineerresource.com</a:t>
            </a:r>
            <a:r>
              <a:rPr lang="en-US" sz="1600" dirty="0">
                <a:latin typeface="Verdana" panose="020B0604030504040204" pitchFamily="34" charset="0"/>
                <a:ea typeface="Verdana" panose="020B0604030504040204" pitchFamily="34" charset="0"/>
                <a:cs typeface="Verdana" panose="020B0604030504040204" pitchFamily="34" charset="0"/>
                <a:sym typeface="Arial"/>
              </a:rPr>
              <a:t> .</a:t>
            </a:r>
            <a:endParaRPr sz="1600" dirty="0">
              <a:latin typeface="Verdana" panose="020B0604030504040204" pitchFamily="34" charset="0"/>
              <a:ea typeface="Verdana" panose="020B0604030504040204" pitchFamily="34" charset="0"/>
              <a:cs typeface="Verdana" panose="020B0604030504040204" pitchFamily="34" charset="0"/>
            </a:endParaRPr>
          </a:p>
        </p:txBody>
      </p:sp>
      <p:sp>
        <p:nvSpPr>
          <p:cNvPr id="171" name="Google Shape;171;p11"/>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Introduction</a:t>
            </a:r>
            <a:endParaRPr/>
          </a:p>
        </p:txBody>
      </p:sp>
      <p:sp>
        <p:nvSpPr>
          <p:cNvPr id="99" name="Google Shape;99;p2"/>
          <p:cNvSpPr txBox="1">
            <a:spLocks noGrp="1"/>
          </p:cNvSpPr>
          <p:nvPr>
            <p:ph type="sldNum" idx="4294967295"/>
          </p:nvPr>
        </p:nvSpPr>
        <p:spPr>
          <a:xfrm>
            <a:off x="4456083" y="6356351"/>
            <a:ext cx="231833"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a:t>
            </a:fld>
            <a:endParaRPr/>
          </a:p>
        </p:txBody>
      </p:sp>
      <p:sp>
        <p:nvSpPr>
          <p:cNvPr id="100" name="Google Shape;100;p2"/>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fontScale="85000" lnSpcReduction="10000"/>
          </a:bodyPr>
          <a:lstStyle/>
          <a:p>
            <a:pPr marL="0" lvl="0" indent="0">
              <a:lnSpc>
                <a:spcPct val="110000"/>
              </a:lnSpc>
              <a:spcBef>
                <a:spcPts val="0"/>
              </a:spcBef>
              <a:buNone/>
            </a:pPr>
            <a:endParaRPr lang="en-US" sz="1800" dirty="0">
              <a:latin typeface="Verdana" panose="020B0604030504040204" pitchFamily="34" charset="0"/>
              <a:ea typeface="Verdana" panose="020B0604030504040204" pitchFamily="34" charset="0"/>
              <a:cs typeface="Verdana" panose="020B0604030504040204" pitchFamily="34" charset="0"/>
              <a:sym typeface="Arial"/>
            </a:endParaRPr>
          </a:p>
          <a:p>
            <a:pPr marL="0" lvl="0" indent="0">
              <a:lnSpc>
                <a:spcPct val="110000"/>
              </a:lnSpc>
              <a:spcBef>
                <a:spcPts val="0"/>
              </a:spcBef>
              <a:buNone/>
            </a:pPr>
            <a:r>
              <a:rPr lang="en-US" sz="1800" dirty="0">
                <a:latin typeface="Verdana" panose="020B0604030504040204" pitchFamily="34" charset="0"/>
                <a:ea typeface="Verdana" panose="020B0604030504040204" pitchFamily="34" charset="0"/>
                <a:cs typeface="Verdana" panose="020B0604030504040204" pitchFamily="34" charset="0"/>
                <a:sym typeface="Arial"/>
              </a:rPr>
              <a:t>My housing prediction model uses linear regression to compute the relationship between dependent and independent variables. The model identifies this relationship through a linear equation that require computation of weights for each independent variable that must be applied to the values of independent variables such that:</a:t>
            </a:r>
          </a:p>
          <a:p>
            <a:pPr marL="0" lvl="0" indent="0">
              <a:lnSpc>
                <a:spcPct val="110000"/>
              </a:lnSpc>
              <a:spcBef>
                <a:spcPts val="0"/>
              </a:spcBef>
              <a:buNone/>
            </a:pPr>
            <a:r>
              <a:rPr lang="en-US" sz="1800" dirty="0">
                <a:latin typeface="Verdana" panose="020B0604030504040204" pitchFamily="34" charset="0"/>
                <a:ea typeface="Verdana" panose="020B0604030504040204" pitchFamily="34" charset="0"/>
                <a:cs typeface="Verdana" panose="020B0604030504040204" pitchFamily="34" charset="0"/>
                <a:sym typeface="Arial"/>
              </a:rPr>
              <a:t>Y = w1 * X1 + w2 * X2 + w3 * X3 .... + b </a:t>
            </a:r>
          </a:p>
          <a:p>
            <a:pPr marL="0" lvl="0" indent="0">
              <a:lnSpc>
                <a:spcPct val="110000"/>
              </a:lnSpc>
              <a:spcBef>
                <a:spcPts val="0"/>
              </a:spcBef>
              <a:buNone/>
            </a:pPr>
            <a:endParaRPr lang="en-US" sz="1800" dirty="0">
              <a:latin typeface="Verdana" panose="020B0604030504040204" pitchFamily="34" charset="0"/>
              <a:ea typeface="Verdana" panose="020B0604030504040204" pitchFamily="34" charset="0"/>
              <a:cs typeface="Verdana" panose="020B0604030504040204" pitchFamily="34" charset="0"/>
              <a:sym typeface="Arial"/>
            </a:endParaRPr>
          </a:p>
          <a:p>
            <a:pPr marL="0" lvl="0" indent="0">
              <a:lnSpc>
                <a:spcPct val="110000"/>
              </a:lnSpc>
              <a:spcBef>
                <a:spcPts val="0"/>
              </a:spcBef>
              <a:buNone/>
            </a:pPr>
            <a:r>
              <a:rPr lang="en-US" sz="1800" dirty="0">
                <a:latin typeface="Verdana" panose="020B0604030504040204" pitchFamily="34" charset="0"/>
                <a:ea typeface="Verdana" panose="020B0604030504040204" pitchFamily="34" charset="0"/>
                <a:cs typeface="Verdana" panose="020B0604030504040204" pitchFamily="34" charset="0"/>
                <a:sym typeface="Arial"/>
              </a:rPr>
              <a:t>For this project - I identified 8 independent variables in the 'training data' that demonstrated the largest correlation with the dependent variable: '</a:t>
            </a:r>
            <a:r>
              <a:rPr lang="en-US" sz="1800" dirty="0" err="1">
                <a:latin typeface="Verdana" panose="020B0604030504040204" pitchFamily="34" charset="0"/>
                <a:ea typeface="Verdana" panose="020B0604030504040204" pitchFamily="34" charset="0"/>
                <a:cs typeface="Verdana" panose="020B0604030504040204" pitchFamily="34" charset="0"/>
                <a:sym typeface="Arial"/>
              </a:rPr>
              <a:t>SalePrice</a:t>
            </a:r>
            <a:r>
              <a:rPr lang="en-US" sz="1800" dirty="0">
                <a:latin typeface="Verdana" panose="020B0604030504040204" pitchFamily="34" charset="0"/>
                <a:ea typeface="Verdana" panose="020B0604030504040204" pitchFamily="34" charset="0"/>
                <a:cs typeface="Verdana" panose="020B0604030504040204" pitchFamily="34" charset="0"/>
                <a:sym typeface="Arial"/>
              </a:rPr>
              <a:t>'</a:t>
            </a:r>
          </a:p>
          <a:p>
            <a:pPr marL="0" lvl="0" indent="0">
              <a:lnSpc>
                <a:spcPct val="110000"/>
              </a:lnSpc>
              <a:spcBef>
                <a:spcPts val="0"/>
              </a:spcBef>
              <a:buNone/>
            </a:pPr>
            <a:endParaRPr lang="en-US" sz="1800" dirty="0">
              <a:latin typeface="Verdana" panose="020B0604030504040204" pitchFamily="34" charset="0"/>
              <a:ea typeface="Verdana" panose="020B0604030504040204" pitchFamily="34" charset="0"/>
              <a:cs typeface="Verdana" panose="020B0604030504040204" pitchFamily="34" charset="0"/>
              <a:sym typeface="Arial"/>
            </a:endParaRPr>
          </a:p>
          <a:p>
            <a:pPr marL="0" lvl="0" indent="0">
              <a:lnSpc>
                <a:spcPct val="110000"/>
              </a:lnSpc>
              <a:spcBef>
                <a:spcPts val="0"/>
              </a:spcBef>
              <a:buNone/>
            </a:pPr>
            <a:r>
              <a:rPr lang="en-US" sz="1800" dirty="0">
                <a:latin typeface="Verdana" panose="020B0604030504040204" pitchFamily="34" charset="0"/>
                <a:ea typeface="Verdana" panose="020B0604030504040204" pitchFamily="34" charset="0"/>
                <a:cs typeface="Verdana" panose="020B0604030504040204" pitchFamily="34" charset="0"/>
                <a:sym typeface="Arial"/>
              </a:rPr>
              <a:t>'Fitting' this data into the linear regression model from the sci-kit library (</a:t>
            </a:r>
            <a:r>
              <a:rPr lang="en-US" sz="1800" dirty="0" err="1">
                <a:latin typeface="Verdana" panose="020B0604030504040204" pitchFamily="34" charset="0"/>
                <a:ea typeface="Verdana" panose="020B0604030504040204" pitchFamily="34" charset="0"/>
                <a:cs typeface="Verdana" panose="020B0604030504040204" pitchFamily="34" charset="0"/>
                <a:sym typeface="Arial"/>
              </a:rPr>
              <a:t>sklearn</a:t>
            </a:r>
            <a:r>
              <a:rPr lang="en-US" sz="1800" dirty="0">
                <a:latin typeface="Verdana" panose="020B0604030504040204" pitchFamily="34" charset="0"/>
                <a:ea typeface="Verdana" panose="020B0604030504040204" pitchFamily="34" charset="0"/>
                <a:cs typeface="Verdana" panose="020B0604030504040204" pitchFamily="34" charset="0"/>
                <a:sym typeface="Arial"/>
              </a:rPr>
              <a:t>) resulted in a R^2 value of : **0.8824472376719946**</a:t>
            </a:r>
          </a:p>
          <a:p>
            <a:pPr marL="0" lvl="0" indent="0">
              <a:lnSpc>
                <a:spcPct val="110000"/>
              </a:lnSpc>
              <a:spcBef>
                <a:spcPts val="0"/>
              </a:spcBef>
              <a:buNone/>
            </a:pPr>
            <a:endParaRPr lang="en-US" sz="1800" dirty="0">
              <a:latin typeface="Verdana" panose="020B0604030504040204" pitchFamily="34" charset="0"/>
              <a:ea typeface="Verdana" panose="020B0604030504040204" pitchFamily="34" charset="0"/>
              <a:cs typeface="Verdana" panose="020B0604030504040204" pitchFamily="34" charset="0"/>
              <a:sym typeface="Arial"/>
            </a:endParaRPr>
          </a:p>
          <a:p>
            <a:pPr marL="0" lvl="0" indent="0">
              <a:lnSpc>
                <a:spcPct val="110000"/>
              </a:lnSpc>
              <a:spcBef>
                <a:spcPts val="0"/>
              </a:spcBef>
              <a:buNone/>
            </a:pPr>
            <a:r>
              <a:rPr lang="en-US" sz="1800" dirty="0">
                <a:latin typeface="Verdana" panose="020B0604030504040204" pitchFamily="34" charset="0"/>
                <a:ea typeface="Verdana" panose="020B0604030504040204" pitchFamily="34" charset="0"/>
                <a:cs typeface="Verdana" panose="020B0604030504040204" pitchFamily="34" charset="0"/>
                <a:sym typeface="Arial"/>
              </a:rPr>
              <a:t>Using this model R^2 value of the test data as : **0.7705677801288706**</a:t>
            </a:r>
            <a:endParaRPr dirty="0">
              <a:latin typeface="Verdana" panose="020B0604030504040204" pitchFamily="34" charset="0"/>
              <a:ea typeface="Verdana" panose="020B0604030504040204" pitchFamily="34" charset="0"/>
              <a:cs typeface="Verdana" panose="020B0604030504040204" pitchFamily="34" charset="0"/>
            </a:endParaRPr>
          </a:p>
        </p:txBody>
      </p:sp>
      <p:sp>
        <p:nvSpPr>
          <p:cNvPr id="101" name="Google Shape;101;p2"/>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The Data</a:t>
            </a:r>
            <a:endParaRPr/>
          </a:p>
        </p:txBody>
      </p:sp>
      <p:sp>
        <p:nvSpPr>
          <p:cNvPr id="107" name="Google Shape;107;p3"/>
          <p:cNvSpPr txBox="1">
            <a:spLocks noGrp="1"/>
          </p:cNvSpPr>
          <p:nvPr>
            <p:ph type="sldNum" idx="4294967295"/>
          </p:nvPr>
        </p:nvSpPr>
        <p:spPr>
          <a:xfrm>
            <a:off x="4456865" y="6356351"/>
            <a:ext cx="230270"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a:t>
            </a:fld>
            <a:endParaRPr/>
          </a:p>
        </p:txBody>
      </p:sp>
      <p:sp>
        <p:nvSpPr>
          <p:cNvPr id="108" name="Google Shape;108;p3"/>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Autofit/>
          </a:bodyPr>
          <a:lstStyle/>
          <a:p>
            <a:pPr marL="285750" indent="-285750">
              <a:lnSpc>
                <a:spcPct val="110000"/>
              </a:lnSpc>
              <a:spcBef>
                <a:spcPts val="0"/>
              </a:spcBef>
            </a:pPr>
            <a:r>
              <a:rPr lang="en-US" sz="1200" dirty="0">
                <a:latin typeface="Verdana" panose="020B0604030504040204" pitchFamily="34" charset="0"/>
                <a:ea typeface="Verdana" panose="020B0604030504040204" pitchFamily="34" charset="0"/>
                <a:cs typeface="Verdana" panose="020B0604030504040204" pitchFamily="34" charset="0"/>
                <a:sym typeface="Arial"/>
              </a:rPr>
              <a:t>The shape of the training data frame is = 100 X 82.</a:t>
            </a:r>
          </a:p>
          <a:p>
            <a:pPr marL="285750" indent="-285750">
              <a:lnSpc>
                <a:spcPct val="110000"/>
              </a:lnSpc>
              <a:spcBef>
                <a:spcPts val="0"/>
              </a:spcBef>
            </a:pPr>
            <a:endParaRPr lang="en-US" sz="1200" dirty="0">
              <a:latin typeface="Verdana" panose="020B0604030504040204" pitchFamily="34" charset="0"/>
              <a:ea typeface="Verdana" panose="020B0604030504040204" pitchFamily="34" charset="0"/>
              <a:cs typeface="Verdana" panose="020B0604030504040204" pitchFamily="34" charset="0"/>
              <a:sym typeface="Arial"/>
            </a:endParaRPr>
          </a:p>
          <a:p>
            <a:pPr marL="285750" indent="-285750">
              <a:lnSpc>
                <a:spcPct val="110000"/>
              </a:lnSpc>
              <a:spcBef>
                <a:spcPts val="0"/>
              </a:spcBef>
            </a:pPr>
            <a:r>
              <a:rPr lang="en-US" sz="1200" dirty="0">
                <a:latin typeface="Verdana" panose="020B0604030504040204" pitchFamily="34" charset="0"/>
                <a:ea typeface="Verdana" panose="020B0604030504040204" pitchFamily="34" charset="0"/>
                <a:cs typeface="Verdana" panose="020B0604030504040204" pitchFamily="34" charset="0"/>
                <a:sym typeface="Arial"/>
              </a:rPr>
              <a:t>I then removed the columns with large number of </a:t>
            </a:r>
            <a:r>
              <a:rPr lang="en-US" sz="1200" dirty="0" err="1">
                <a:latin typeface="Verdana" panose="020B0604030504040204" pitchFamily="34" charset="0"/>
                <a:ea typeface="Verdana" panose="020B0604030504040204" pitchFamily="34" charset="0"/>
                <a:cs typeface="Verdana" panose="020B0604030504040204" pitchFamily="34" charset="0"/>
                <a:sym typeface="Arial"/>
              </a:rPr>
              <a:t>NaNs</a:t>
            </a:r>
            <a:r>
              <a:rPr lang="en-US" sz="1200" dirty="0">
                <a:latin typeface="Verdana" panose="020B0604030504040204" pitchFamily="34" charset="0"/>
                <a:ea typeface="Verdana" panose="020B0604030504040204" pitchFamily="34" charset="0"/>
                <a:cs typeface="Verdana" panose="020B0604030504040204" pitchFamily="34" charset="0"/>
                <a:sym typeface="Arial"/>
              </a:rPr>
              <a:t> - 15 or more count and interpolated the </a:t>
            </a:r>
            <a:r>
              <a:rPr lang="en-US" sz="1200" dirty="0" err="1">
                <a:latin typeface="Verdana" panose="020B0604030504040204" pitchFamily="34" charset="0"/>
                <a:ea typeface="Verdana" panose="020B0604030504040204" pitchFamily="34" charset="0"/>
                <a:cs typeface="Verdana" panose="020B0604030504040204" pitchFamily="34" charset="0"/>
                <a:sym typeface="Arial"/>
              </a:rPr>
              <a:t>NaNs</a:t>
            </a:r>
            <a:r>
              <a:rPr lang="en-US" sz="1200" dirty="0">
                <a:latin typeface="Verdana" panose="020B0604030504040204" pitchFamily="34" charset="0"/>
                <a:ea typeface="Verdana" panose="020B0604030504040204" pitchFamily="34" charset="0"/>
                <a:cs typeface="Verdana" panose="020B0604030504040204" pitchFamily="34" charset="0"/>
                <a:sym typeface="Arial"/>
              </a:rPr>
              <a:t> in the remaining numerical columns, so that </a:t>
            </a:r>
            <a:r>
              <a:rPr lang="en-US" sz="1200" dirty="0" err="1">
                <a:latin typeface="Verdana" panose="020B0604030504040204" pitchFamily="34" charset="0"/>
                <a:ea typeface="Verdana" panose="020B0604030504040204" pitchFamily="34" charset="0"/>
                <a:cs typeface="Verdana" panose="020B0604030504040204" pitchFamily="34" charset="0"/>
                <a:sym typeface="Arial"/>
              </a:rPr>
              <a:t>i</a:t>
            </a:r>
            <a:r>
              <a:rPr lang="en-US" sz="1200" dirty="0">
                <a:latin typeface="Verdana" panose="020B0604030504040204" pitchFamily="34" charset="0"/>
                <a:ea typeface="Verdana" panose="020B0604030504040204" pitchFamily="34" charset="0"/>
                <a:cs typeface="Verdana" panose="020B0604030504040204" pitchFamily="34" charset="0"/>
                <a:sym typeface="Arial"/>
              </a:rPr>
              <a:t> could work with a cleaner training data set. The data shape of the frame at this time = 100 X 77.</a:t>
            </a:r>
          </a:p>
          <a:p>
            <a:pPr marL="285750" indent="-285750">
              <a:lnSpc>
                <a:spcPct val="110000"/>
              </a:lnSpc>
              <a:spcBef>
                <a:spcPts val="0"/>
              </a:spcBef>
            </a:pPr>
            <a:endParaRPr lang="en-US" sz="1200" dirty="0">
              <a:latin typeface="Verdana" panose="020B0604030504040204" pitchFamily="34" charset="0"/>
              <a:ea typeface="Verdana" panose="020B0604030504040204" pitchFamily="34" charset="0"/>
              <a:cs typeface="Verdana" panose="020B0604030504040204" pitchFamily="34" charset="0"/>
              <a:sym typeface="Arial"/>
            </a:endParaRPr>
          </a:p>
          <a:p>
            <a:pPr marL="285750" indent="-285750">
              <a:lnSpc>
                <a:spcPct val="110000"/>
              </a:lnSpc>
              <a:spcBef>
                <a:spcPts val="0"/>
              </a:spcBef>
            </a:pPr>
            <a:r>
              <a:rPr lang="en-US" sz="1200" dirty="0">
                <a:latin typeface="Verdana" panose="020B0604030504040204" pitchFamily="34" charset="0"/>
                <a:ea typeface="Verdana" panose="020B0604030504040204" pitchFamily="34" charset="0"/>
                <a:cs typeface="Verdana" panose="020B0604030504040204" pitchFamily="34" charset="0"/>
                <a:sym typeface="Arial"/>
              </a:rPr>
              <a:t>From the remaining data set </a:t>
            </a:r>
            <a:r>
              <a:rPr lang="en-US" sz="1200" dirty="0" err="1">
                <a:latin typeface="Verdana" panose="020B0604030504040204" pitchFamily="34" charset="0"/>
                <a:ea typeface="Verdana" panose="020B0604030504040204" pitchFamily="34" charset="0"/>
                <a:cs typeface="Verdana" panose="020B0604030504040204" pitchFamily="34" charset="0"/>
                <a:sym typeface="Arial"/>
              </a:rPr>
              <a:t>i</a:t>
            </a:r>
            <a:r>
              <a:rPr lang="en-US" sz="1200" dirty="0">
                <a:latin typeface="Verdana" panose="020B0604030504040204" pitchFamily="34" charset="0"/>
                <a:ea typeface="Verdana" panose="020B0604030504040204" pitchFamily="34" charset="0"/>
                <a:cs typeface="Verdana" panose="020B0604030504040204" pitchFamily="34" charset="0"/>
                <a:sym typeface="Arial"/>
              </a:rPr>
              <a:t> identified the categorical data columns and used **one hot encoding** to transform categorical data into numerical columns(this process removed the small number of </a:t>
            </a:r>
            <a:r>
              <a:rPr lang="en-US" sz="1200" dirty="0" err="1">
                <a:latin typeface="Verdana" panose="020B0604030504040204" pitchFamily="34" charset="0"/>
                <a:ea typeface="Verdana" panose="020B0604030504040204" pitchFamily="34" charset="0"/>
                <a:cs typeface="Verdana" panose="020B0604030504040204" pitchFamily="34" charset="0"/>
                <a:sym typeface="Arial"/>
              </a:rPr>
              <a:t>NaNs</a:t>
            </a:r>
            <a:r>
              <a:rPr lang="en-US" sz="1200" dirty="0">
                <a:latin typeface="Verdana" panose="020B0604030504040204" pitchFamily="34" charset="0"/>
                <a:ea typeface="Verdana" panose="020B0604030504040204" pitchFamily="34" charset="0"/>
                <a:cs typeface="Verdana" panose="020B0604030504040204" pitchFamily="34" charset="0"/>
                <a:sym typeface="Arial"/>
              </a:rPr>
              <a:t> in categorical data). I then joined the categorical columns with the 'cleaned data set'; shape : 100 X 248 and then </a:t>
            </a:r>
            <a:r>
              <a:rPr lang="en-US" sz="1200" b="1" dirty="0">
                <a:latin typeface="Verdana" panose="020B0604030504040204" pitchFamily="34" charset="0"/>
                <a:ea typeface="Verdana" panose="020B0604030504040204" pitchFamily="34" charset="0"/>
                <a:cs typeface="Verdana" panose="020B0604030504040204" pitchFamily="34" charset="0"/>
                <a:sym typeface="Arial"/>
              </a:rPr>
              <a:t>dropped</a:t>
            </a:r>
            <a:r>
              <a:rPr lang="en-US" sz="1200" dirty="0">
                <a:latin typeface="Verdana" panose="020B0604030504040204" pitchFamily="34" charset="0"/>
                <a:ea typeface="Verdana" panose="020B0604030504040204" pitchFamily="34" charset="0"/>
                <a:cs typeface="Verdana" panose="020B0604030504040204" pitchFamily="34" charset="0"/>
                <a:sym typeface="Arial"/>
              </a:rPr>
              <a:t> the categorical columns from the 'cleaned data set'. The data shape of the frame at this time = 100 X 210. There are 38 categorical columns in the data.</a:t>
            </a:r>
          </a:p>
          <a:p>
            <a:pPr marL="285750" indent="-285750">
              <a:lnSpc>
                <a:spcPct val="110000"/>
              </a:lnSpc>
              <a:spcBef>
                <a:spcPts val="0"/>
              </a:spcBef>
            </a:pPr>
            <a:endParaRPr lang="en-US" sz="1200" dirty="0">
              <a:latin typeface="Verdana" panose="020B0604030504040204" pitchFamily="34" charset="0"/>
              <a:ea typeface="Verdana" panose="020B0604030504040204" pitchFamily="34" charset="0"/>
              <a:cs typeface="Verdana" panose="020B0604030504040204" pitchFamily="34" charset="0"/>
              <a:sym typeface="Arial"/>
            </a:endParaRPr>
          </a:p>
          <a:p>
            <a:pPr marL="285750" indent="-285750">
              <a:lnSpc>
                <a:spcPct val="110000"/>
              </a:lnSpc>
              <a:spcBef>
                <a:spcPts val="0"/>
              </a:spcBef>
            </a:pPr>
            <a:r>
              <a:rPr lang="en-US" sz="1200" dirty="0">
                <a:latin typeface="Verdana" panose="020B0604030504040204" pitchFamily="34" charset="0"/>
                <a:ea typeface="Verdana" panose="020B0604030504040204" pitchFamily="34" charset="0"/>
                <a:cs typeface="Verdana" panose="020B0604030504040204" pitchFamily="34" charset="0"/>
                <a:sym typeface="Arial"/>
              </a:rPr>
              <a:t>In the resulting data set, I then proceeded to calculate the correlation of the dependent variable with the remaining columns to identify eight distinct independent variables/columns (X) with the highest correlation with the dependent variable - '</a:t>
            </a:r>
            <a:r>
              <a:rPr lang="en-US" sz="1200" dirty="0" err="1">
                <a:latin typeface="Verdana" panose="020B0604030504040204" pitchFamily="34" charset="0"/>
                <a:ea typeface="Verdana" panose="020B0604030504040204" pitchFamily="34" charset="0"/>
                <a:cs typeface="Verdana" panose="020B0604030504040204" pitchFamily="34" charset="0"/>
                <a:sym typeface="Arial"/>
              </a:rPr>
              <a:t>SalePrice</a:t>
            </a:r>
            <a:r>
              <a:rPr lang="en-US" sz="1200" dirty="0">
                <a:latin typeface="Verdana" panose="020B0604030504040204" pitchFamily="34" charset="0"/>
                <a:ea typeface="Verdana" panose="020B0604030504040204" pitchFamily="34" charset="0"/>
                <a:cs typeface="Verdana" panose="020B0604030504040204" pitchFamily="34" charset="0"/>
                <a:sym typeface="Arial"/>
              </a:rPr>
              <a:t>'(Y). I noted that one of the independent variables identified was a result of </a:t>
            </a:r>
            <a:r>
              <a:rPr lang="en-US" sz="1200" b="1" dirty="0">
                <a:latin typeface="Verdana" panose="020B0604030504040204" pitchFamily="34" charset="0"/>
                <a:ea typeface="Verdana" panose="020B0604030504040204" pitchFamily="34" charset="0"/>
                <a:cs typeface="Verdana" panose="020B0604030504040204" pitchFamily="34" charset="0"/>
                <a:sym typeface="Arial"/>
              </a:rPr>
              <a:t>one hot encoding</a:t>
            </a:r>
            <a:r>
              <a:rPr lang="en-US" sz="1200" dirty="0">
                <a:latin typeface="Verdana" panose="020B0604030504040204" pitchFamily="34" charset="0"/>
                <a:ea typeface="Verdana" panose="020B0604030504040204" pitchFamily="34" charset="0"/>
                <a:cs typeface="Verdana" panose="020B0604030504040204" pitchFamily="34" charset="0"/>
                <a:sym typeface="Arial"/>
              </a:rPr>
              <a:t> process implemented in the data cleansing/transformation process. This variable was called: </a:t>
            </a:r>
            <a:r>
              <a:rPr lang="en-US" sz="1200" dirty="0" err="1">
                <a:latin typeface="Verdana" panose="020B0604030504040204" pitchFamily="34" charset="0"/>
                <a:ea typeface="Verdana" panose="020B0604030504040204" pitchFamily="34" charset="0"/>
                <a:cs typeface="Verdana" panose="020B0604030504040204" pitchFamily="34" charset="0"/>
                <a:sym typeface="Arial"/>
              </a:rPr>
              <a:t>BsmtQual_Ex</a:t>
            </a:r>
            <a:r>
              <a:rPr lang="en-US" sz="1200" dirty="0">
                <a:latin typeface="Verdana" panose="020B0604030504040204" pitchFamily="34" charset="0"/>
                <a:ea typeface="Verdana" panose="020B0604030504040204" pitchFamily="34" charset="0"/>
                <a:cs typeface="Verdana" panose="020B0604030504040204" pitchFamily="34" charset="0"/>
                <a:sym typeface="Arial"/>
              </a:rPr>
              <a:t> - indicating excellent basement quality </a:t>
            </a:r>
          </a:p>
          <a:p>
            <a:pPr marL="285750" indent="-285750">
              <a:lnSpc>
                <a:spcPct val="110000"/>
              </a:lnSpc>
              <a:spcBef>
                <a:spcPts val="0"/>
              </a:spcBef>
            </a:pPr>
            <a:endParaRPr lang="en-US" sz="1200" dirty="0">
              <a:latin typeface="Verdana" panose="020B0604030504040204" pitchFamily="34" charset="0"/>
              <a:ea typeface="Verdana" panose="020B0604030504040204" pitchFamily="34" charset="0"/>
              <a:cs typeface="Verdana" panose="020B0604030504040204" pitchFamily="34" charset="0"/>
              <a:sym typeface="Arial"/>
            </a:endParaRPr>
          </a:p>
          <a:p>
            <a:pPr marL="285750" indent="-285750">
              <a:lnSpc>
                <a:spcPct val="110000"/>
              </a:lnSpc>
              <a:spcBef>
                <a:spcPts val="0"/>
              </a:spcBef>
            </a:pPr>
            <a:r>
              <a:rPr lang="en-US" sz="1200" dirty="0">
                <a:latin typeface="Verdana" panose="020B0604030504040204" pitchFamily="34" charset="0"/>
                <a:ea typeface="Verdana" panose="020B0604030504040204" pitchFamily="34" charset="0"/>
                <a:cs typeface="Verdana" panose="020B0604030504040204" pitchFamily="34" charset="0"/>
                <a:sym typeface="Arial"/>
              </a:rPr>
              <a:t>Finally, a </a:t>
            </a:r>
            <a:r>
              <a:rPr lang="en-US" sz="1200" dirty="0" err="1">
                <a:latin typeface="Verdana" panose="020B0604030504040204" pitchFamily="34" charset="0"/>
                <a:ea typeface="Verdana" panose="020B0604030504040204" pitchFamily="34" charset="0"/>
                <a:cs typeface="Verdana" panose="020B0604030504040204" pitchFamily="34" charset="0"/>
                <a:sym typeface="Arial"/>
              </a:rPr>
              <a:t>dataframe</a:t>
            </a:r>
            <a:r>
              <a:rPr lang="en-US" sz="1200" dirty="0">
                <a:latin typeface="Verdana" panose="020B0604030504040204" pitchFamily="34" charset="0"/>
                <a:ea typeface="Verdana" panose="020B0604030504040204" pitchFamily="34" charset="0"/>
                <a:cs typeface="Verdana" panose="020B0604030504040204" pitchFamily="34" charset="0"/>
                <a:sym typeface="Arial"/>
              </a:rPr>
              <a:t> with the top 8 correlated variables to the dependent variable ‘</a:t>
            </a:r>
            <a:r>
              <a:rPr lang="en-US" sz="1200" dirty="0" err="1">
                <a:latin typeface="Verdana" panose="020B0604030504040204" pitchFamily="34" charset="0"/>
                <a:ea typeface="Verdana" panose="020B0604030504040204" pitchFamily="34" charset="0"/>
                <a:cs typeface="Verdana" panose="020B0604030504040204" pitchFamily="34" charset="0"/>
                <a:sym typeface="Arial"/>
              </a:rPr>
              <a:t>SalePrice</a:t>
            </a:r>
            <a:r>
              <a:rPr lang="en-US" sz="1200" dirty="0">
                <a:latin typeface="Verdana" panose="020B0604030504040204" pitchFamily="34" charset="0"/>
                <a:ea typeface="Verdana" panose="020B0604030504040204" pitchFamily="34" charset="0"/>
                <a:cs typeface="Verdana" panose="020B0604030504040204" pitchFamily="34" charset="0"/>
                <a:sym typeface="Arial"/>
              </a:rPr>
              <a:t>’ was created and used as an input to the linear regression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628650" y="1321652"/>
            <a:ext cx="7886700" cy="435134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sz="1800" dirty="0">
              <a:latin typeface="Arial"/>
              <a:ea typeface="Arial"/>
              <a:cs typeface="Arial"/>
              <a:sym typeface="Arial"/>
            </a:endParaRP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4</a:t>
            </a:fld>
            <a:endParaRPr/>
          </a:p>
        </p:txBody>
      </p:sp>
      <p:pic>
        <p:nvPicPr>
          <p:cNvPr id="2" name="Picture 1">
            <a:extLst>
              <a:ext uri="{FF2B5EF4-FFF2-40B4-BE49-F238E27FC236}">
                <a16:creationId xmlns:a16="http://schemas.microsoft.com/office/drawing/2014/main" id="{C5ABDC4E-763E-D348-8F32-2723B0B37E36}"/>
              </a:ext>
            </a:extLst>
          </p:cNvPr>
          <p:cNvPicPr>
            <a:picLocks noChangeAspect="1"/>
          </p:cNvPicPr>
          <p:nvPr/>
        </p:nvPicPr>
        <p:blipFill>
          <a:blip r:embed="rId3"/>
          <a:stretch>
            <a:fillRect/>
          </a:stretch>
        </p:blipFill>
        <p:spPr>
          <a:xfrm>
            <a:off x="628650" y="1185007"/>
            <a:ext cx="3291709" cy="2108621"/>
          </a:xfrm>
          <a:prstGeom prst="rect">
            <a:avLst/>
          </a:prstGeom>
        </p:spPr>
      </p:pic>
      <p:pic>
        <p:nvPicPr>
          <p:cNvPr id="4" name="Picture 3">
            <a:extLst>
              <a:ext uri="{FF2B5EF4-FFF2-40B4-BE49-F238E27FC236}">
                <a16:creationId xmlns:a16="http://schemas.microsoft.com/office/drawing/2014/main" id="{B672D912-9F40-3B41-A61F-7BEEBB686E86}"/>
              </a:ext>
            </a:extLst>
          </p:cNvPr>
          <p:cNvPicPr>
            <a:picLocks noChangeAspect="1"/>
          </p:cNvPicPr>
          <p:nvPr/>
        </p:nvPicPr>
        <p:blipFill>
          <a:blip r:embed="rId4"/>
          <a:stretch>
            <a:fillRect/>
          </a:stretch>
        </p:blipFill>
        <p:spPr>
          <a:xfrm>
            <a:off x="5001130" y="1449218"/>
            <a:ext cx="3137338" cy="1702422"/>
          </a:xfrm>
          <a:prstGeom prst="rect">
            <a:avLst/>
          </a:prstGeom>
        </p:spPr>
      </p:pic>
      <p:pic>
        <p:nvPicPr>
          <p:cNvPr id="5" name="Picture 4">
            <a:extLst>
              <a:ext uri="{FF2B5EF4-FFF2-40B4-BE49-F238E27FC236}">
                <a16:creationId xmlns:a16="http://schemas.microsoft.com/office/drawing/2014/main" id="{50C4ACA8-1899-CD44-A291-B3EEF39C1006}"/>
              </a:ext>
            </a:extLst>
          </p:cNvPr>
          <p:cNvPicPr>
            <a:picLocks noChangeAspect="1"/>
          </p:cNvPicPr>
          <p:nvPr/>
        </p:nvPicPr>
        <p:blipFill>
          <a:blip r:embed="rId5"/>
          <a:stretch>
            <a:fillRect/>
          </a:stretch>
        </p:blipFill>
        <p:spPr>
          <a:xfrm>
            <a:off x="709417" y="3564372"/>
            <a:ext cx="3088131" cy="2314800"/>
          </a:xfrm>
          <a:prstGeom prst="rect">
            <a:avLst/>
          </a:prstGeom>
        </p:spPr>
      </p:pic>
      <p:pic>
        <p:nvPicPr>
          <p:cNvPr id="6" name="Picture 5">
            <a:extLst>
              <a:ext uri="{FF2B5EF4-FFF2-40B4-BE49-F238E27FC236}">
                <a16:creationId xmlns:a16="http://schemas.microsoft.com/office/drawing/2014/main" id="{28A1A568-8A7D-AB4E-B3F5-2FD8CC67C9F6}"/>
              </a:ext>
            </a:extLst>
          </p:cNvPr>
          <p:cNvPicPr>
            <a:picLocks noChangeAspect="1"/>
          </p:cNvPicPr>
          <p:nvPr/>
        </p:nvPicPr>
        <p:blipFill>
          <a:blip r:embed="rId6"/>
          <a:stretch>
            <a:fillRect/>
          </a:stretch>
        </p:blipFill>
        <p:spPr>
          <a:xfrm>
            <a:off x="4688642" y="3536731"/>
            <a:ext cx="3449826" cy="23739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628650" y="1321652"/>
            <a:ext cx="7886700" cy="435134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CA"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sz="1800" dirty="0">
              <a:latin typeface="Arial"/>
              <a:ea typeface="Arial"/>
              <a:cs typeface="Arial"/>
              <a:sym typeface="Arial"/>
            </a:endParaRP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5</a:t>
            </a:fld>
            <a:endParaRPr/>
          </a:p>
        </p:txBody>
      </p:sp>
      <p:pic>
        <p:nvPicPr>
          <p:cNvPr id="4" name="Picture 3">
            <a:extLst>
              <a:ext uri="{FF2B5EF4-FFF2-40B4-BE49-F238E27FC236}">
                <a16:creationId xmlns:a16="http://schemas.microsoft.com/office/drawing/2014/main" id="{B672D912-9F40-3B41-A61F-7BEEBB686E86}"/>
              </a:ext>
            </a:extLst>
          </p:cNvPr>
          <p:cNvPicPr>
            <a:picLocks noChangeAspect="1"/>
          </p:cNvPicPr>
          <p:nvPr/>
        </p:nvPicPr>
        <p:blipFill>
          <a:blip r:embed="rId3"/>
          <a:stretch>
            <a:fillRect/>
          </a:stretch>
        </p:blipFill>
        <p:spPr>
          <a:xfrm>
            <a:off x="856754" y="1085642"/>
            <a:ext cx="3137338" cy="1812620"/>
          </a:xfrm>
          <a:prstGeom prst="rect">
            <a:avLst/>
          </a:prstGeom>
        </p:spPr>
      </p:pic>
      <p:pic>
        <p:nvPicPr>
          <p:cNvPr id="3" name="Picture 2">
            <a:extLst>
              <a:ext uri="{FF2B5EF4-FFF2-40B4-BE49-F238E27FC236}">
                <a16:creationId xmlns:a16="http://schemas.microsoft.com/office/drawing/2014/main" id="{FD385D05-BD6E-A748-A1D2-15CFDCE3099B}"/>
              </a:ext>
            </a:extLst>
          </p:cNvPr>
          <p:cNvPicPr>
            <a:picLocks noChangeAspect="1"/>
          </p:cNvPicPr>
          <p:nvPr/>
        </p:nvPicPr>
        <p:blipFill>
          <a:blip r:embed="rId4"/>
          <a:stretch>
            <a:fillRect/>
          </a:stretch>
        </p:blipFill>
        <p:spPr>
          <a:xfrm>
            <a:off x="345964" y="3264685"/>
            <a:ext cx="4342678" cy="2774731"/>
          </a:xfrm>
          <a:prstGeom prst="rect">
            <a:avLst/>
          </a:prstGeom>
        </p:spPr>
      </p:pic>
      <p:pic>
        <p:nvPicPr>
          <p:cNvPr id="7" name="Picture 6">
            <a:extLst>
              <a:ext uri="{FF2B5EF4-FFF2-40B4-BE49-F238E27FC236}">
                <a16:creationId xmlns:a16="http://schemas.microsoft.com/office/drawing/2014/main" id="{99021A52-217B-544E-9AB7-489C2BA1CFFF}"/>
              </a:ext>
            </a:extLst>
          </p:cNvPr>
          <p:cNvPicPr>
            <a:picLocks noChangeAspect="1"/>
          </p:cNvPicPr>
          <p:nvPr/>
        </p:nvPicPr>
        <p:blipFill>
          <a:blip r:embed="rId5"/>
          <a:stretch>
            <a:fillRect/>
          </a:stretch>
        </p:blipFill>
        <p:spPr>
          <a:xfrm>
            <a:off x="4268484" y="3239942"/>
            <a:ext cx="4529551" cy="2799474"/>
          </a:xfrm>
          <a:prstGeom prst="rect">
            <a:avLst/>
          </a:prstGeom>
        </p:spPr>
      </p:pic>
    </p:spTree>
    <p:extLst>
      <p:ext uri="{BB962C8B-B14F-4D97-AF65-F5344CB8AC3E}">
        <p14:creationId xmlns:p14="http://schemas.microsoft.com/office/powerpoint/2010/main" val="424313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Preparation</a:t>
            </a:r>
            <a:endParaRPr/>
          </a:p>
        </p:txBody>
      </p:sp>
      <p:sp>
        <p:nvSpPr>
          <p:cNvPr id="123" name="Google Shape;123;p5"/>
          <p:cNvSpPr txBox="1">
            <a:spLocks noGrp="1"/>
          </p:cNvSpPr>
          <p:nvPr>
            <p:ph type="sldNum" idx="4294967295"/>
          </p:nvPr>
        </p:nvSpPr>
        <p:spPr>
          <a:xfrm>
            <a:off x="4459543" y="6356351"/>
            <a:ext cx="22491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6</a:t>
            </a:fld>
            <a:endParaRPr/>
          </a:p>
        </p:txBody>
      </p:sp>
      <p:sp>
        <p:nvSpPr>
          <p:cNvPr id="124" name="Google Shape;124;p5"/>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342900" lvl="0">
              <a:lnSpc>
                <a:spcPct val="110000"/>
              </a:lnSpc>
              <a:spcBef>
                <a:spcPts val="0"/>
              </a:spcBef>
              <a:buFont typeface="+mj-lt"/>
              <a:buAutoNum type="arabicPeriod"/>
            </a:pPr>
            <a:r>
              <a:rPr lang="en-US" sz="1800" dirty="0">
                <a:latin typeface="Verdana" panose="020B0604030504040204" pitchFamily="34" charset="0"/>
                <a:ea typeface="Verdana" panose="020B0604030504040204" pitchFamily="34" charset="0"/>
                <a:cs typeface="Verdana" panose="020B0604030504040204" pitchFamily="34" charset="0"/>
                <a:sym typeface="Arial"/>
              </a:rPr>
              <a:t>Exclude high % </a:t>
            </a:r>
            <a:r>
              <a:rPr lang="en-US" sz="1800" dirty="0" err="1">
                <a:latin typeface="Verdana" panose="020B0604030504040204" pitchFamily="34" charset="0"/>
                <a:ea typeface="Verdana" panose="020B0604030504040204" pitchFamily="34" charset="0"/>
                <a:cs typeface="Verdana" panose="020B0604030504040204" pitchFamily="34" charset="0"/>
                <a:sym typeface="Arial"/>
              </a:rPr>
              <a:t>NaN</a:t>
            </a:r>
            <a:r>
              <a:rPr lang="en-US" sz="1800" dirty="0">
                <a:latin typeface="Verdana" panose="020B0604030504040204" pitchFamily="34" charset="0"/>
                <a:ea typeface="Verdana" panose="020B0604030504040204" pitchFamily="34" charset="0"/>
                <a:cs typeface="Verdana" panose="020B0604030504040204" pitchFamily="34" charset="0"/>
                <a:sym typeface="Arial"/>
              </a:rPr>
              <a:t> columns - basically anything &gt;15% </a:t>
            </a:r>
            <a:r>
              <a:rPr lang="en-US" sz="1800" dirty="0" err="1">
                <a:latin typeface="Verdana" panose="020B0604030504040204" pitchFamily="34" charset="0"/>
                <a:ea typeface="Verdana" panose="020B0604030504040204" pitchFamily="34" charset="0"/>
                <a:cs typeface="Verdana" panose="020B0604030504040204" pitchFamily="34" charset="0"/>
                <a:sym typeface="Arial"/>
              </a:rPr>
              <a:t>NaN</a:t>
            </a:r>
            <a:r>
              <a:rPr lang="en-US" sz="1800" dirty="0">
                <a:latin typeface="Verdana" panose="020B0604030504040204" pitchFamily="34" charset="0"/>
                <a:ea typeface="Verdana" panose="020B0604030504040204" pitchFamily="34" charset="0"/>
                <a:cs typeface="Verdana" panose="020B0604030504040204" pitchFamily="34" charset="0"/>
                <a:sym typeface="Arial"/>
              </a:rPr>
              <a:t>; interpolate data for the remaining columns replacing </a:t>
            </a:r>
            <a:r>
              <a:rPr lang="en-US" sz="1800" dirty="0" err="1">
                <a:latin typeface="Verdana" panose="020B0604030504040204" pitchFamily="34" charset="0"/>
                <a:ea typeface="Verdana" panose="020B0604030504040204" pitchFamily="34" charset="0"/>
                <a:cs typeface="Verdana" panose="020B0604030504040204" pitchFamily="34" charset="0"/>
                <a:sym typeface="Arial"/>
              </a:rPr>
              <a:t>NaN</a:t>
            </a:r>
            <a:r>
              <a:rPr lang="en-US" sz="1800" dirty="0">
                <a:latin typeface="Verdana" panose="020B0604030504040204" pitchFamily="34" charset="0"/>
                <a:ea typeface="Verdana" panose="020B0604030504040204" pitchFamily="34" charset="0"/>
                <a:cs typeface="Verdana" panose="020B0604030504040204" pitchFamily="34" charset="0"/>
                <a:sym typeface="Arial"/>
              </a:rPr>
              <a:t> values where present in the data</a:t>
            </a:r>
          </a:p>
          <a:p>
            <a:pPr marL="342900" lvl="0">
              <a:lnSpc>
                <a:spcPct val="110000"/>
              </a:lnSpc>
              <a:spcBef>
                <a:spcPts val="0"/>
              </a:spcBef>
              <a:buFont typeface="+mj-lt"/>
              <a:buAutoNum type="arabicPeriod"/>
            </a:pPr>
            <a:r>
              <a:rPr lang="en-US" sz="1800" dirty="0">
                <a:latin typeface="Verdana" panose="020B0604030504040204" pitchFamily="34" charset="0"/>
                <a:ea typeface="Verdana" panose="020B0604030504040204" pitchFamily="34" charset="0"/>
                <a:cs typeface="Verdana" panose="020B0604030504040204" pitchFamily="34" charset="0"/>
                <a:sym typeface="Arial"/>
              </a:rPr>
              <a:t>Identify columns that have string values as candidates for one hot encoding ; remember to drop these columns afterwards</a:t>
            </a:r>
          </a:p>
          <a:p>
            <a:pPr marL="342900" lvl="0">
              <a:lnSpc>
                <a:spcPct val="110000"/>
              </a:lnSpc>
              <a:spcBef>
                <a:spcPts val="0"/>
              </a:spcBef>
              <a:buFont typeface="+mj-lt"/>
              <a:buAutoNum type="arabicPeriod"/>
            </a:pPr>
            <a:r>
              <a:rPr lang="en-US" sz="1800" dirty="0">
                <a:latin typeface="Verdana" panose="020B0604030504040204" pitchFamily="34" charset="0"/>
                <a:ea typeface="Verdana" panose="020B0604030504040204" pitchFamily="34" charset="0"/>
                <a:cs typeface="Verdana" panose="020B0604030504040204" pitchFamily="34" charset="0"/>
                <a:sym typeface="Arial"/>
              </a:rPr>
              <a:t>Create prefixes for one hot encoding and join with original </a:t>
            </a:r>
            <a:r>
              <a:rPr lang="en-US" sz="1800" dirty="0" err="1">
                <a:latin typeface="Verdana" panose="020B0604030504040204" pitchFamily="34" charset="0"/>
                <a:ea typeface="Verdana" panose="020B0604030504040204" pitchFamily="34" charset="0"/>
                <a:cs typeface="Verdana" panose="020B0604030504040204" pitchFamily="34" charset="0"/>
                <a:sym typeface="Arial"/>
              </a:rPr>
              <a:t>dataframe</a:t>
            </a:r>
            <a:endParaRPr lang="en-US" sz="1800" dirty="0">
              <a:latin typeface="Verdana" panose="020B0604030504040204" pitchFamily="34" charset="0"/>
              <a:ea typeface="Verdana" panose="020B0604030504040204" pitchFamily="34" charset="0"/>
              <a:cs typeface="Verdana" panose="020B0604030504040204" pitchFamily="34" charset="0"/>
              <a:sym typeface="Arial"/>
            </a:endParaRPr>
          </a:p>
          <a:p>
            <a:pPr marL="342900" lvl="0">
              <a:lnSpc>
                <a:spcPct val="110000"/>
              </a:lnSpc>
              <a:spcBef>
                <a:spcPts val="0"/>
              </a:spcBef>
              <a:buFont typeface="+mj-lt"/>
              <a:buAutoNum type="arabicPeriod"/>
            </a:pPr>
            <a:r>
              <a:rPr lang="en-US" sz="1800" dirty="0">
                <a:latin typeface="Verdana" panose="020B0604030504040204" pitchFamily="34" charset="0"/>
                <a:ea typeface="Verdana" panose="020B0604030504040204" pitchFamily="34" charset="0"/>
                <a:cs typeface="Verdana" panose="020B0604030504040204" pitchFamily="34" charset="0"/>
                <a:sym typeface="Arial"/>
              </a:rPr>
              <a:t>Drop the categorical columns to prepare the final data set</a:t>
            </a:r>
          </a:p>
          <a:p>
            <a:pPr marL="342900" lvl="0">
              <a:lnSpc>
                <a:spcPct val="110000"/>
              </a:lnSpc>
              <a:spcBef>
                <a:spcPts val="0"/>
              </a:spcBef>
              <a:buFont typeface="+mj-lt"/>
              <a:buAutoNum type="arabicPeriod"/>
            </a:pPr>
            <a:r>
              <a:rPr lang="en-US" sz="1800" dirty="0">
                <a:latin typeface="Verdana" panose="020B0604030504040204" pitchFamily="34" charset="0"/>
                <a:ea typeface="Verdana" panose="020B0604030504040204" pitchFamily="34" charset="0"/>
                <a:cs typeface="Verdana" panose="020B0604030504040204" pitchFamily="34" charset="0"/>
                <a:sym typeface="Arial"/>
              </a:rPr>
              <a:t>Create correlation matrix and associated </a:t>
            </a:r>
            <a:r>
              <a:rPr lang="en-US" sz="1800" dirty="0" err="1">
                <a:latin typeface="Verdana" panose="020B0604030504040204" pitchFamily="34" charset="0"/>
                <a:ea typeface="Verdana" panose="020B0604030504040204" pitchFamily="34" charset="0"/>
                <a:cs typeface="Verdana" panose="020B0604030504040204" pitchFamily="34" charset="0"/>
                <a:sym typeface="Arial"/>
              </a:rPr>
              <a:t>dataframe</a:t>
            </a:r>
            <a:r>
              <a:rPr lang="en-US" sz="1800" dirty="0">
                <a:latin typeface="Verdana" panose="020B0604030504040204" pitchFamily="34" charset="0"/>
                <a:ea typeface="Verdana" panose="020B0604030504040204" pitchFamily="34" charset="0"/>
                <a:cs typeface="Verdana" panose="020B0604030504040204" pitchFamily="34" charset="0"/>
                <a:sym typeface="Arial"/>
              </a:rPr>
              <a:t> using Top 8 correlated variables to dependent variable '</a:t>
            </a:r>
            <a:r>
              <a:rPr lang="en-US" sz="1800" dirty="0" err="1">
                <a:latin typeface="Verdana" panose="020B0604030504040204" pitchFamily="34" charset="0"/>
                <a:ea typeface="Verdana" panose="020B0604030504040204" pitchFamily="34" charset="0"/>
                <a:cs typeface="Verdana" panose="020B0604030504040204" pitchFamily="34" charset="0"/>
                <a:sym typeface="Arial"/>
              </a:rPr>
              <a:t>SalePrice</a:t>
            </a:r>
            <a:r>
              <a:rPr lang="en-US" sz="1800" dirty="0">
                <a:latin typeface="Verdana" panose="020B0604030504040204" pitchFamily="34" charset="0"/>
                <a:ea typeface="Verdana" panose="020B0604030504040204" pitchFamily="34" charset="0"/>
                <a:cs typeface="Verdana" panose="020B0604030504040204" pitchFamily="34" charset="0"/>
                <a:sym typeface="Arial"/>
              </a:rPr>
              <a:t>’</a:t>
            </a:r>
          </a:p>
          <a:p>
            <a:pPr marL="342900" lvl="0">
              <a:lnSpc>
                <a:spcPct val="110000"/>
              </a:lnSpc>
              <a:spcBef>
                <a:spcPts val="0"/>
              </a:spcBef>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Create independent and dependent columns for linear regression</a:t>
            </a:r>
            <a:endParaRPr sz="1800" dirty="0">
              <a:latin typeface="Verdana" panose="020B0604030504040204" pitchFamily="34" charset="0"/>
              <a:ea typeface="Verdana" panose="020B0604030504040204" pitchFamily="34" charset="0"/>
              <a:cs typeface="Verdana" panose="020B0604030504040204" pitchFamily="34" charset="0"/>
            </a:endParaRPr>
          </a:p>
        </p:txBody>
      </p:sp>
      <p:sp>
        <p:nvSpPr>
          <p:cNvPr id="125" name="Google Shape;125;p5"/>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31" name="Google Shape;131;p6"/>
          <p:cNvSpPr txBox="1">
            <a:spLocks noGrp="1"/>
          </p:cNvSpPr>
          <p:nvPr>
            <p:ph type="body" idx="1"/>
          </p:nvPr>
        </p:nvSpPr>
        <p:spPr>
          <a:xfrm>
            <a:off x="628650" y="1253331"/>
            <a:ext cx="7886700" cy="435133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Verdana" panose="020B0604030504040204" pitchFamily="34" charset="0"/>
                <a:ea typeface="Verdana" panose="020B0604030504040204" pitchFamily="34" charset="0"/>
                <a:cs typeface="Verdana" panose="020B0604030504040204" pitchFamily="34" charset="0"/>
                <a:sym typeface="Arial"/>
              </a:rPr>
              <a:t>Summary of Correlation:</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p:txBody>
      </p:sp>
      <p:pic>
        <p:nvPicPr>
          <p:cNvPr id="2" name="Picture 1">
            <a:extLst>
              <a:ext uri="{FF2B5EF4-FFF2-40B4-BE49-F238E27FC236}">
                <a16:creationId xmlns:a16="http://schemas.microsoft.com/office/drawing/2014/main" id="{F994E2C4-E3B4-4540-B739-730672699929}"/>
              </a:ext>
            </a:extLst>
          </p:cNvPr>
          <p:cNvPicPr>
            <a:picLocks noChangeAspect="1"/>
          </p:cNvPicPr>
          <p:nvPr/>
        </p:nvPicPr>
        <p:blipFill>
          <a:blip r:embed="rId3"/>
          <a:stretch>
            <a:fillRect/>
          </a:stretch>
        </p:blipFill>
        <p:spPr>
          <a:xfrm>
            <a:off x="628650" y="1821136"/>
            <a:ext cx="4048453" cy="2984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Project Description</a:t>
            </a:r>
            <a:endParaRPr/>
          </a:p>
        </p:txBody>
      </p:sp>
      <p:sp>
        <p:nvSpPr>
          <p:cNvPr id="137" name="Google Shape;137;p7"/>
          <p:cNvSpPr txBox="1">
            <a:spLocks noGrp="1"/>
          </p:cNvSpPr>
          <p:nvPr>
            <p:ph type="sldNum" idx="4294967295"/>
          </p:nvPr>
        </p:nvSpPr>
        <p:spPr>
          <a:xfrm>
            <a:off x="4462499" y="6356351"/>
            <a:ext cx="21899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8</a:t>
            </a:fld>
            <a:endParaRPr/>
          </a:p>
        </p:txBody>
      </p:sp>
      <p:sp>
        <p:nvSpPr>
          <p:cNvPr id="138" name="Google Shape;138;p7"/>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lnSpcReduction="10000"/>
          </a:bodyPr>
          <a:lstStyle/>
          <a:p>
            <a:pPr marL="0" lvl="0" indent="0">
              <a:lnSpc>
                <a:spcPct val="110000"/>
              </a:lnSpc>
              <a:spcBef>
                <a:spcPts val="0"/>
              </a:spcBef>
              <a:buNone/>
            </a:pPr>
            <a:r>
              <a:rPr lang="en-CA" sz="1400" dirty="0">
                <a:latin typeface="Verdana" panose="020B0604030504040204" pitchFamily="34" charset="0"/>
                <a:ea typeface="Verdana" panose="020B0604030504040204" pitchFamily="34" charset="0"/>
                <a:cs typeface="Verdana" panose="020B0604030504040204" pitchFamily="34" charset="0"/>
              </a:rPr>
              <a:t>The housing prediction model implemented here,  uses linear regression to compute the relationship between dependent and independent variables. The model identifies this relationship through a linear equation that require computation of weights for each independent variable that must be applied to the values of independent variables such that:</a:t>
            </a:r>
          </a:p>
          <a:p>
            <a:pPr marL="0" lvl="0" indent="0">
              <a:lnSpc>
                <a:spcPct val="110000"/>
              </a:lnSpc>
              <a:spcBef>
                <a:spcPts val="0"/>
              </a:spcBef>
              <a:buNone/>
            </a:pPr>
            <a:endParaRPr lang="en-CA" sz="1400" dirty="0">
              <a:latin typeface="Verdana" panose="020B0604030504040204" pitchFamily="34" charset="0"/>
              <a:ea typeface="Verdana" panose="020B0604030504040204" pitchFamily="34" charset="0"/>
              <a:cs typeface="Verdana" panose="020B0604030504040204" pitchFamily="34" charset="0"/>
            </a:endParaRPr>
          </a:p>
          <a:p>
            <a:pPr marL="0" lvl="0" indent="0">
              <a:lnSpc>
                <a:spcPct val="110000"/>
              </a:lnSpc>
              <a:spcBef>
                <a:spcPts val="0"/>
              </a:spcBef>
              <a:buNone/>
            </a:pPr>
            <a:r>
              <a:rPr lang="en-CA" sz="1400" dirty="0">
                <a:latin typeface="Verdana" panose="020B0604030504040204" pitchFamily="34" charset="0"/>
                <a:ea typeface="Verdana" panose="020B0604030504040204" pitchFamily="34" charset="0"/>
                <a:cs typeface="Verdana" panose="020B0604030504040204" pitchFamily="34" charset="0"/>
              </a:rPr>
              <a:t>Y = w1 * X1 + w2 * X2 + w3 * X3 .... + b </a:t>
            </a:r>
          </a:p>
          <a:p>
            <a:pPr marL="0" lvl="0" indent="0">
              <a:lnSpc>
                <a:spcPct val="110000"/>
              </a:lnSpc>
              <a:spcBef>
                <a:spcPts val="0"/>
              </a:spcBef>
              <a:buNone/>
            </a:pPr>
            <a:endParaRPr lang="en-CA" sz="1400" dirty="0">
              <a:latin typeface="Verdana" panose="020B0604030504040204" pitchFamily="34" charset="0"/>
              <a:ea typeface="Verdana" panose="020B0604030504040204" pitchFamily="34" charset="0"/>
              <a:cs typeface="Verdana" panose="020B0604030504040204" pitchFamily="34" charset="0"/>
            </a:endParaRPr>
          </a:p>
          <a:p>
            <a:pPr marL="0" lvl="0" indent="0">
              <a:lnSpc>
                <a:spcPct val="110000"/>
              </a:lnSpc>
              <a:spcBef>
                <a:spcPts val="0"/>
              </a:spcBef>
              <a:buNone/>
            </a:pPr>
            <a:r>
              <a:rPr lang="en-CA" sz="1400" dirty="0">
                <a:latin typeface="Verdana" panose="020B0604030504040204" pitchFamily="34" charset="0"/>
                <a:ea typeface="Verdana" panose="020B0604030504040204" pitchFamily="34" charset="0"/>
                <a:cs typeface="Verdana" panose="020B0604030504040204" pitchFamily="34" charset="0"/>
              </a:rPr>
              <a:t>Where :</a:t>
            </a:r>
          </a:p>
          <a:p>
            <a:pPr marL="0" lvl="0" indent="0">
              <a:lnSpc>
                <a:spcPct val="110000"/>
              </a:lnSpc>
              <a:spcBef>
                <a:spcPts val="0"/>
              </a:spcBef>
              <a:buNone/>
            </a:pPr>
            <a:r>
              <a:rPr lang="en-CA" sz="1400" dirty="0">
                <a:latin typeface="Verdana" panose="020B0604030504040204" pitchFamily="34" charset="0"/>
                <a:ea typeface="Verdana" panose="020B0604030504040204" pitchFamily="34" charset="0"/>
                <a:cs typeface="Verdana" panose="020B0604030504040204" pitchFamily="34" charset="0"/>
              </a:rPr>
              <a:t>w1,w2,w3… are the slope or weights in the equation and;</a:t>
            </a:r>
          </a:p>
          <a:p>
            <a:pPr marL="0" lvl="0" indent="0">
              <a:lnSpc>
                <a:spcPct val="110000"/>
              </a:lnSpc>
              <a:spcBef>
                <a:spcPts val="0"/>
              </a:spcBef>
              <a:buNone/>
            </a:pPr>
            <a:r>
              <a:rPr lang="en-CA" sz="1400" dirty="0">
                <a:latin typeface="Verdana" panose="020B0604030504040204" pitchFamily="34" charset="0"/>
                <a:ea typeface="Verdana" panose="020B0604030504040204" pitchFamily="34" charset="0"/>
                <a:cs typeface="Verdana" panose="020B0604030504040204" pitchFamily="34" charset="0"/>
              </a:rPr>
              <a:t>b : is the constant y-intercept or bias</a:t>
            </a:r>
          </a:p>
          <a:p>
            <a:pPr marL="0" lvl="0" indent="0">
              <a:lnSpc>
                <a:spcPct val="110000"/>
              </a:lnSpc>
              <a:spcBef>
                <a:spcPts val="0"/>
              </a:spcBef>
              <a:buNone/>
            </a:pPr>
            <a:endParaRPr lang="en-CA" sz="1400" dirty="0">
              <a:latin typeface="Verdana" panose="020B0604030504040204" pitchFamily="34" charset="0"/>
              <a:ea typeface="Verdana" panose="020B0604030504040204" pitchFamily="34" charset="0"/>
              <a:cs typeface="Verdana" panose="020B0604030504040204" pitchFamily="34" charset="0"/>
            </a:endParaRPr>
          </a:p>
          <a:p>
            <a:pPr marL="0" lvl="0" indent="0">
              <a:lnSpc>
                <a:spcPct val="110000"/>
              </a:lnSpc>
              <a:spcBef>
                <a:spcPts val="0"/>
              </a:spcBef>
              <a:buNone/>
            </a:pPr>
            <a:r>
              <a:rPr lang="en-CA" sz="1400" dirty="0">
                <a:latin typeface="Verdana" panose="020B0604030504040204" pitchFamily="34" charset="0"/>
                <a:ea typeface="Verdana" panose="020B0604030504040204" pitchFamily="34" charset="0"/>
                <a:cs typeface="Verdana" panose="020B0604030504040204" pitchFamily="34" charset="0"/>
              </a:rPr>
              <a:t>m = n * sum(x,y) – sum(x)*sum(y) / n * sum(x^2) – (sum(x))^2</a:t>
            </a:r>
          </a:p>
          <a:p>
            <a:pPr marL="0" lvl="0" indent="0">
              <a:lnSpc>
                <a:spcPct val="110000"/>
              </a:lnSpc>
              <a:spcBef>
                <a:spcPts val="0"/>
              </a:spcBef>
              <a:buNone/>
            </a:pPr>
            <a:r>
              <a:rPr lang="en-CA" sz="1400" dirty="0">
                <a:latin typeface="Verdana" panose="020B0604030504040204" pitchFamily="34" charset="0"/>
                <a:ea typeface="Verdana" panose="020B0604030504040204" pitchFamily="34" charset="0"/>
                <a:cs typeface="Verdana" panose="020B0604030504040204" pitchFamily="34" charset="0"/>
              </a:rPr>
              <a:t>b = sum(y) – m*sum(x)/n</a:t>
            </a:r>
          </a:p>
          <a:p>
            <a:pPr marL="0" lvl="0" indent="0">
              <a:lnSpc>
                <a:spcPct val="110000"/>
              </a:lnSpc>
              <a:spcBef>
                <a:spcPts val="0"/>
              </a:spcBef>
              <a:buNone/>
            </a:pPr>
            <a:endParaRPr lang="en-CA" sz="1400" dirty="0">
              <a:latin typeface="Verdana" panose="020B0604030504040204" pitchFamily="34" charset="0"/>
              <a:ea typeface="Verdana" panose="020B0604030504040204" pitchFamily="34" charset="0"/>
              <a:cs typeface="Verdana" panose="020B0604030504040204" pitchFamily="34" charset="0"/>
            </a:endParaRPr>
          </a:p>
          <a:p>
            <a:pPr marL="0" lvl="0" indent="0">
              <a:lnSpc>
                <a:spcPct val="110000"/>
              </a:lnSpc>
              <a:spcBef>
                <a:spcPts val="0"/>
              </a:spcBef>
              <a:buNone/>
            </a:pPr>
            <a:endParaRPr lang="en-CA" sz="1400" dirty="0">
              <a:latin typeface="Verdana" panose="020B0604030504040204" pitchFamily="34" charset="0"/>
              <a:ea typeface="Verdana" panose="020B0604030504040204" pitchFamily="34" charset="0"/>
              <a:cs typeface="Verdana" panose="020B0604030504040204" pitchFamily="34" charset="0"/>
            </a:endParaRPr>
          </a:p>
          <a:p>
            <a:pPr marL="0" lvl="0" indent="0">
              <a:lnSpc>
                <a:spcPct val="110000"/>
              </a:lnSpc>
              <a:spcBef>
                <a:spcPts val="0"/>
              </a:spcBef>
              <a:buNone/>
            </a:pPr>
            <a:r>
              <a:rPr lang="en-CA" sz="1400" dirty="0">
                <a:latin typeface="Verdana" panose="020B0604030504040204" pitchFamily="34" charset="0"/>
                <a:ea typeface="Verdana" panose="020B0604030504040204" pitchFamily="34" charset="0"/>
                <a:cs typeface="Verdana" panose="020B0604030504040204" pitchFamily="34" charset="0"/>
              </a:rPr>
              <a:t>The Linear Model is appropriate in this situation because it captures the linear relationship of individual variables to the dependent variable as is demonstrated by the correlation coefficients presented on the previous slide.</a:t>
            </a:r>
          </a:p>
          <a:p>
            <a:pPr marL="0" lvl="0" indent="0">
              <a:lnSpc>
                <a:spcPct val="110000"/>
              </a:lnSpc>
              <a:spcBef>
                <a:spcPts val="0"/>
              </a:spcBef>
              <a:buNone/>
            </a:pPr>
            <a:endParaRPr lang="en-CA" sz="1400" dirty="0">
              <a:latin typeface="Verdana" panose="020B0604030504040204" pitchFamily="34" charset="0"/>
              <a:ea typeface="Verdana" panose="020B0604030504040204" pitchFamily="34" charset="0"/>
              <a:cs typeface="Verdana" panose="020B0604030504040204" pitchFamily="34" charset="0"/>
            </a:endParaRPr>
          </a:p>
          <a:p>
            <a:pPr marL="0" lvl="0" indent="0">
              <a:lnSpc>
                <a:spcPct val="110000"/>
              </a:lnSpc>
              <a:spcBef>
                <a:spcPts val="0"/>
              </a:spcBef>
              <a:buNone/>
            </a:pPr>
            <a:endParaRPr sz="1300" dirty="0">
              <a:latin typeface="Verdana" panose="020B0604030504040204" pitchFamily="34" charset="0"/>
              <a:ea typeface="Verdana" panose="020B0604030504040204" pitchFamily="34" charset="0"/>
              <a:cs typeface="Verdana" panose="020B0604030504040204" pitchFamily="34" charset="0"/>
            </a:endParaRPr>
          </a:p>
        </p:txBody>
      </p:sp>
      <p:sp>
        <p:nvSpPr>
          <p:cNvPr id="139" name="Google Shape;139;p7"/>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5" y="6356351"/>
            <a:ext cx="24042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9</a:t>
            </a:fld>
            <a:endParaRPr/>
          </a:p>
        </p:txBody>
      </p:sp>
      <p:sp>
        <p:nvSpPr>
          <p:cNvPr id="146" name="Google Shape;146;p8"/>
          <p:cNvSpPr txBox="1">
            <a:spLocks noGrp="1"/>
          </p:cNvSpPr>
          <p:nvPr>
            <p:ph type="body" idx="1"/>
          </p:nvPr>
        </p:nvSpPr>
        <p:spPr>
          <a:xfrm>
            <a:off x="606342" y="1379811"/>
            <a:ext cx="7931316" cy="4148198"/>
          </a:xfrm>
          <a:prstGeom prst="rect">
            <a:avLst/>
          </a:prstGeom>
          <a:noFill/>
          <a:ln>
            <a:noFill/>
          </a:ln>
        </p:spPr>
        <p:txBody>
          <a:bodyPr spcFirstLastPara="1" wrap="square" lIns="45700" tIns="45700" rIns="45700" bIns="45700" anchor="t" anchorCtr="0">
            <a:normAutofit fontScale="92500" lnSpcReduction="20000"/>
          </a:bodyPr>
          <a:lstStyle/>
          <a:p>
            <a:pPr marL="0" lvl="0" indent="0">
              <a:lnSpc>
                <a:spcPct val="110000"/>
              </a:lnSpc>
              <a:spcBef>
                <a:spcPts val="0"/>
              </a:spcBef>
              <a:buNone/>
            </a:pPr>
            <a:r>
              <a:rPr lang="en-US" sz="1600" dirty="0">
                <a:latin typeface="Verdana" panose="020B0604030504040204" pitchFamily="34" charset="0"/>
                <a:ea typeface="Verdana" panose="020B0604030504040204" pitchFamily="34" charset="0"/>
                <a:cs typeface="Verdana" panose="020B0604030504040204" pitchFamily="34" charset="0"/>
                <a:sym typeface="Arial"/>
              </a:rPr>
              <a:t>Three distinct groups of highly correlated variables (ordered from highest to lowest) were used:</a:t>
            </a:r>
          </a:p>
          <a:p>
            <a:pPr marL="285750" indent="-285750">
              <a:lnSpc>
                <a:spcPct val="110000"/>
              </a:lnSpc>
              <a:spcBef>
                <a:spcPts val="0"/>
              </a:spcBef>
            </a:pPr>
            <a:endParaRPr lang="en-US" sz="1600" dirty="0">
              <a:latin typeface="Verdana" panose="020B0604030504040204" pitchFamily="34" charset="0"/>
              <a:ea typeface="Verdana" panose="020B0604030504040204" pitchFamily="34" charset="0"/>
              <a:cs typeface="Verdana" panose="020B0604030504040204" pitchFamily="34" charset="0"/>
              <a:sym typeface="Arial"/>
            </a:endParaRPr>
          </a:p>
          <a:p>
            <a:pPr marL="285750" indent="-285750">
              <a:lnSpc>
                <a:spcPct val="110000"/>
              </a:lnSpc>
              <a:spcBef>
                <a:spcPts val="0"/>
              </a:spcBef>
            </a:pPr>
            <a:r>
              <a:rPr lang="en-US" sz="1600" dirty="0">
                <a:latin typeface="Verdana" panose="020B0604030504040204" pitchFamily="34" charset="0"/>
                <a:ea typeface="Verdana" panose="020B0604030504040204" pitchFamily="34" charset="0"/>
                <a:cs typeface="Verdana" panose="020B0604030504040204" pitchFamily="34" charset="0"/>
                <a:sym typeface="Arial"/>
              </a:rPr>
              <a:t>Group 1 (baseline) : 8 independent variables : R^2 = 0.8824472376719946</a:t>
            </a:r>
          </a:p>
          <a:p>
            <a:pPr marL="285750" indent="-285750">
              <a:lnSpc>
                <a:spcPct val="110000"/>
              </a:lnSpc>
              <a:spcBef>
                <a:spcPts val="0"/>
              </a:spcBef>
            </a:pPr>
            <a:endParaRPr lang="en-US" sz="1600" dirty="0">
              <a:latin typeface="Verdana" panose="020B0604030504040204" pitchFamily="34" charset="0"/>
              <a:ea typeface="Verdana" panose="020B0604030504040204" pitchFamily="34" charset="0"/>
              <a:cs typeface="Verdana" panose="020B0604030504040204" pitchFamily="34" charset="0"/>
              <a:sym typeface="Arial"/>
            </a:endParaRPr>
          </a:p>
          <a:p>
            <a:pPr marL="285750" indent="-285750">
              <a:lnSpc>
                <a:spcPct val="110000"/>
              </a:lnSpc>
              <a:spcBef>
                <a:spcPts val="0"/>
              </a:spcBef>
            </a:pPr>
            <a:r>
              <a:rPr lang="en-US" sz="1600" dirty="0">
                <a:latin typeface="Verdana" panose="020B0604030504040204" pitchFamily="34" charset="0"/>
                <a:ea typeface="Verdana" panose="020B0604030504040204" pitchFamily="34" charset="0"/>
                <a:cs typeface="Verdana" panose="020B0604030504040204" pitchFamily="34" charset="0"/>
                <a:sym typeface="Arial"/>
              </a:rPr>
              <a:t>Group 2 (adversary_1) : 5 independent variables : R^2  = 0.836871490561969</a:t>
            </a:r>
          </a:p>
          <a:p>
            <a:pPr marL="285750" indent="-285750">
              <a:lnSpc>
                <a:spcPct val="110000"/>
              </a:lnSpc>
              <a:spcBef>
                <a:spcPts val="0"/>
              </a:spcBef>
            </a:pPr>
            <a:endParaRPr lang="en-US" sz="1600" dirty="0">
              <a:latin typeface="Verdana" panose="020B0604030504040204" pitchFamily="34" charset="0"/>
              <a:ea typeface="Verdana" panose="020B0604030504040204" pitchFamily="34" charset="0"/>
              <a:cs typeface="Verdana" panose="020B0604030504040204" pitchFamily="34" charset="0"/>
              <a:sym typeface="Arial"/>
            </a:endParaRPr>
          </a:p>
          <a:p>
            <a:pPr marL="285750" indent="-285750">
              <a:lnSpc>
                <a:spcPct val="110000"/>
              </a:lnSpc>
              <a:spcBef>
                <a:spcPts val="0"/>
              </a:spcBef>
            </a:pPr>
            <a:r>
              <a:rPr lang="en-US" sz="1600" dirty="0">
                <a:latin typeface="Verdana" panose="020B0604030504040204" pitchFamily="34" charset="0"/>
                <a:ea typeface="Verdana" panose="020B0604030504040204" pitchFamily="34" charset="0"/>
                <a:cs typeface="Verdana" panose="020B0604030504040204" pitchFamily="34" charset="0"/>
                <a:sym typeface="Arial"/>
              </a:rPr>
              <a:t>Group 3 (adversary_2) : 11 independent variables : R^2  = 0.8848705848801298</a:t>
            </a:r>
          </a:p>
          <a:p>
            <a:pPr marL="285750" indent="-285750">
              <a:lnSpc>
                <a:spcPct val="110000"/>
              </a:lnSpc>
              <a:spcBef>
                <a:spcPts val="0"/>
              </a:spcBef>
            </a:pPr>
            <a:endParaRPr lang="en-US" sz="1600" dirty="0">
              <a:latin typeface="Verdana" panose="020B0604030504040204" pitchFamily="34" charset="0"/>
              <a:ea typeface="Verdana" panose="020B0604030504040204" pitchFamily="34" charset="0"/>
              <a:cs typeface="Verdana" panose="020B0604030504040204" pitchFamily="34" charset="0"/>
              <a:sym typeface="Arial"/>
            </a:endParaRPr>
          </a:p>
          <a:p>
            <a:pPr marL="0" lvl="0" indent="0">
              <a:lnSpc>
                <a:spcPct val="110000"/>
              </a:lnSpc>
              <a:spcBef>
                <a:spcPts val="0"/>
              </a:spcBef>
              <a:buNone/>
            </a:pPr>
            <a:r>
              <a:rPr lang="en-US" sz="1600" dirty="0">
                <a:latin typeface="Verdana" panose="020B0604030504040204" pitchFamily="34" charset="0"/>
                <a:ea typeface="Verdana" panose="020B0604030504040204" pitchFamily="34" charset="0"/>
                <a:cs typeface="Verdana" panose="020B0604030504040204" pitchFamily="34" charset="0"/>
                <a:sym typeface="Arial"/>
              </a:rPr>
              <a:t>As you can see, the correlation increases the number of independent variables are increased, however the increase is marginal as we go from 8 to 11 variables. As such, using 8 independent variables for predication seems to be optimal for this data set</a:t>
            </a:r>
          </a:p>
          <a:p>
            <a:pPr marL="0" lvl="0" indent="0">
              <a:lnSpc>
                <a:spcPct val="110000"/>
              </a:lnSpc>
              <a:spcBef>
                <a:spcPts val="0"/>
              </a:spcBef>
              <a:buNone/>
            </a:pPr>
            <a:endParaRPr lang="en-US" sz="1600" dirty="0">
              <a:latin typeface="Verdana" panose="020B0604030504040204" pitchFamily="34" charset="0"/>
              <a:ea typeface="Verdana" panose="020B0604030504040204" pitchFamily="34" charset="0"/>
              <a:cs typeface="Verdana" panose="020B0604030504040204" pitchFamily="34" charset="0"/>
              <a:sym typeface="Arial"/>
            </a:endParaRPr>
          </a:p>
          <a:p>
            <a:pPr marL="0" lvl="0" indent="0">
              <a:lnSpc>
                <a:spcPct val="110000"/>
              </a:lnSpc>
              <a:spcBef>
                <a:spcPts val="0"/>
              </a:spcBef>
              <a:buNone/>
            </a:pPr>
            <a:r>
              <a:rPr lang="en-CA" sz="1600" dirty="0">
                <a:latin typeface="Verdana" panose="020B0604030504040204" pitchFamily="34" charset="0"/>
                <a:ea typeface="Verdana" panose="020B0604030504040204" pitchFamily="34" charset="0"/>
                <a:cs typeface="Verdana" panose="020B0604030504040204" pitchFamily="34" charset="0"/>
              </a:rPr>
              <a:t>Group 1 (baseline) : 8 independent variables : R^2  = 0.8824472376719946 </a:t>
            </a:r>
          </a:p>
          <a:p>
            <a:pPr marL="0" lvl="0" indent="0">
              <a:lnSpc>
                <a:spcPct val="110000"/>
              </a:lnSpc>
              <a:spcBef>
                <a:spcPts val="0"/>
              </a:spcBef>
              <a:buNone/>
            </a:pPr>
            <a:r>
              <a:rPr lang="en-CA" sz="1600" dirty="0">
                <a:latin typeface="Verdana" panose="020B0604030504040204" pitchFamily="34" charset="0"/>
                <a:ea typeface="Verdana" panose="020B0604030504040204" pitchFamily="34" charset="0"/>
                <a:cs typeface="Verdana" panose="020B0604030504040204" pitchFamily="34" charset="0"/>
              </a:rPr>
              <a:t>is the most optimal model and was therefore chosen for the model</a:t>
            </a:r>
            <a:endParaRPr sz="1600" dirty="0">
              <a:latin typeface="Verdana" panose="020B0604030504040204" pitchFamily="34" charset="0"/>
              <a:ea typeface="Verdana" panose="020B0604030504040204" pitchFamily="34" charset="0"/>
              <a:cs typeface="Verdana" panose="020B0604030504040204" pitchFamily="34" charset="0"/>
            </a:endParaRPr>
          </a:p>
        </p:txBody>
      </p:sp>
      <p:sp>
        <p:nvSpPr>
          <p:cNvPr id="147" name="Google Shape;147;p8"/>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1275</Words>
  <Application>Microsoft Macintosh PowerPoint</Application>
  <PresentationFormat>On-screen Show (4:3)</PresentationFormat>
  <Paragraphs>121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Georgia</vt:lpstr>
      <vt:lpstr>Verdana</vt:lpstr>
      <vt:lpstr>Office Theme</vt:lpstr>
      <vt:lpstr>  Title: Housing Prediction</vt:lpstr>
      <vt:lpstr>Introduction</vt:lpstr>
      <vt:lpstr>The Data</vt:lpstr>
      <vt:lpstr>Data Exploration</vt:lpstr>
      <vt:lpstr>Data Exploration</vt:lpstr>
      <vt:lpstr>Data Preparation</vt:lpstr>
      <vt:lpstr>Correlation</vt:lpstr>
      <vt:lpstr>Project Description</vt:lpstr>
      <vt:lpstr>Analysis and Results</vt:lpstr>
      <vt:lpstr>Verification</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Housing Prediction</dc:title>
  <dc:creator>Britni Epstein</dc:creator>
  <cp:lastModifiedBy>rajat nathan</cp:lastModifiedBy>
  <cp:revision>8</cp:revision>
  <dcterms:modified xsi:type="dcterms:W3CDTF">2022-01-09T17:30:37Z</dcterms:modified>
</cp:coreProperties>
</file>