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905613F-E9ED-47DE-8529-D1506D093A59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5" autoAdjust="0"/>
  </p:normalViewPr>
  <p:slideViewPr>
    <p:cSldViewPr snapToGrid="0">
      <p:cViewPr>
        <p:scale>
          <a:sx n="60" d="100"/>
          <a:sy n="60" d="100"/>
        </p:scale>
        <p:origin x="152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89C26-BCED-4AA7-9071-95E1A0EF4A5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8A3E2-51FA-4FB0-867F-12C962919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1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8A3E2-51FA-4FB0-867F-12C9629193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4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5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0D8F-5DDF-4277-8B2F-F2C0CD00AD41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54" y="550166"/>
            <a:ext cx="8134972" cy="5864747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840281" y="42677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ТРЕХФАЗНЫЙ </a:t>
            </a:r>
            <a:r>
              <a:rPr lang="ru-RU" b="1" dirty="0"/>
              <a:t>АИН</a:t>
            </a:r>
          </a:p>
        </p:txBody>
      </p:sp>
      <p:grpSp>
        <p:nvGrpSpPr>
          <p:cNvPr id="61" name="Группа 60"/>
          <p:cNvGrpSpPr/>
          <p:nvPr/>
        </p:nvGrpSpPr>
        <p:grpSpPr>
          <a:xfrm>
            <a:off x="3350084" y="787464"/>
            <a:ext cx="7167833" cy="5610504"/>
            <a:chOff x="2636363" y="798056"/>
            <a:chExt cx="7167833" cy="5610504"/>
          </a:xfrm>
        </p:grpSpPr>
        <p:cxnSp>
          <p:nvCxnSpPr>
            <p:cNvPr id="101" name="Прямая со стрелкой 100"/>
            <p:cNvCxnSpPr/>
            <p:nvPr/>
          </p:nvCxnSpPr>
          <p:spPr>
            <a:xfrm flipV="1">
              <a:off x="4787900" y="798057"/>
              <a:ext cx="15300" cy="5735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 flipV="1">
              <a:off x="4803200" y="1841501"/>
              <a:ext cx="0" cy="7429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5651500" y="2584450"/>
              <a:ext cx="23382" cy="379095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>
              <a:off x="4803200" y="2584450"/>
              <a:ext cx="8483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V="1">
              <a:off x="5674882" y="6374896"/>
              <a:ext cx="4129314" cy="15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7777843" y="2584450"/>
              <a:ext cx="11921" cy="382411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/>
            <p:nvPr/>
          </p:nvCxnSpPr>
          <p:spPr>
            <a:xfrm>
              <a:off x="2725020" y="798056"/>
              <a:ext cx="2115261" cy="204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/>
            <p:nvPr/>
          </p:nvCxnSpPr>
          <p:spPr>
            <a:xfrm flipH="1" flipV="1">
              <a:off x="4803200" y="1371602"/>
              <a:ext cx="226000" cy="21589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/>
            <p:nvPr/>
          </p:nvCxnSpPr>
          <p:spPr>
            <a:xfrm flipH="1">
              <a:off x="4803200" y="1638300"/>
              <a:ext cx="226000" cy="2032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/>
            <p:cNvCxnSpPr/>
            <p:nvPr/>
          </p:nvCxnSpPr>
          <p:spPr>
            <a:xfrm flipH="1" flipV="1">
              <a:off x="9780814" y="2551290"/>
              <a:ext cx="11921" cy="382411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6941464" y="2584450"/>
              <a:ext cx="8483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/>
            <p:nvPr/>
          </p:nvCxnSpPr>
          <p:spPr>
            <a:xfrm>
              <a:off x="8932514" y="2584450"/>
              <a:ext cx="8483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 стрелкой 142"/>
            <p:cNvCxnSpPr/>
            <p:nvPr/>
          </p:nvCxnSpPr>
          <p:spPr>
            <a:xfrm flipH="1" flipV="1">
              <a:off x="6904144" y="2584449"/>
              <a:ext cx="18138" cy="71453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143"/>
            <p:cNvCxnSpPr/>
            <p:nvPr/>
          </p:nvCxnSpPr>
          <p:spPr>
            <a:xfrm flipV="1">
              <a:off x="6937582" y="3768882"/>
              <a:ext cx="0" cy="81400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/>
            <p:nvPr/>
          </p:nvCxnSpPr>
          <p:spPr>
            <a:xfrm flipH="1" flipV="1">
              <a:off x="6937582" y="3298982"/>
              <a:ext cx="226000" cy="21589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Прямая со стрелкой 145"/>
            <p:cNvCxnSpPr/>
            <p:nvPr/>
          </p:nvCxnSpPr>
          <p:spPr>
            <a:xfrm flipH="1">
              <a:off x="6937582" y="3565680"/>
              <a:ext cx="226000" cy="2032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/>
            <p:cNvCxnSpPr/>
            <p:nvPr/>
          </p:nvCxnSpPr>
          <p:spPr>
            <a:xfrm flipV="1">
              <a:off x="8891815" y="2584449"/>
              <a:ext cx="15300" cy="71453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/>
            <p:nvPr/>
          </p:nvCxnSpPr>
          <p:spPr>
            <a:xfrm flipV="1">
              <a:off x="8891815" y="3768882"/>
              <a:ext cx="15300" cy="81400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 flipH="1" flipV="1">
              <a:off x="8907115" y="3298982"/>
              <a:ext cx="226000" cy="21589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/>
            <p:nvPr/>
          </p:nvCxnSpPr>
          <p:spPr>
            <a:xfrm flipH="1">
              <a:off x="8907115" y="3565680"/>
              <a:ext cx="226000" cy="2032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 стрелкой 150"/>
            <p:cNvCxnSpPr/>
            <p:nvPr/>
          </p:nvCxnSpPr>
          <p:spPr>
            <a:xfrm flipH="1" flipV="1">
              <a:off x="2636363" y="4536756"/>
              <a:ext cx="6255452" cy="4613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Прямоугольник 58"/>
            <p:cNvSpPr/>
            <p:nvPr/>
          </p:nvSpPr>
          <p:spPr>
            <a:xfrm>
              <a:off x="4933950" y="1228725"/>
              <a:ext cx="419100" cy="2190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7086600" y="3124200"/>
              <a:ext cx="419100" cy="2190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9056133" y="3137460"/>
              <a:ext cx="419100" cy="2190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06" name="Группа 205"/>
          <p:cNvGrpSpPr/>
          <p:nvPr/>
        </p:nvGrpSpPr>
        <p:grpSpPr>
          <a:xfrm>
            <a:off x="4037156" y="772242"/>
            <a:ext cx="6495130" cy="5620900"/>
            <a:chOff x="3490333" y="864335"/>
            <a:chExt cx="6495130" cy="5620900"/>
          </a:xfrm>
        </p:grpSpPr>
        <p:cxnSp>
          <p:nvCxnSpPr>
            <p:cNvPr id="156" name="Прямая со стрелкой 155"/>
            <p:cNvCxnSpPr/>
            <p:nvPr/>
          </p:nvCxnSpPr>
          <p:spPr>
            <a:xfrm flipV="1">
              <a:off x="4984467" y="2677002"/>
              <a:ext cx="0" cy="5238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/>
            <p:cNvCxnSpPr/>
            <p:nvPr/>
          </p:nvCxnSpPr>
          <p:spPr>
            <a:xfrm flipV="1">
              <a:off x="5832767" y="2661125"/>
              <a:ext cx="23382" cy="379095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/>
            <p:nvPr/>
          </p:nvCxnSpPr>
          <p:spPr>
            <a:xfrm>
              <a:off x="4984467" y="2661125"/>
              <a:ext cx="8483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 стрелкой 158"/>
            <p:cNvCxnSpPr/>
            <p:nvPr/>
          </p:nvCxnSpPr>
          <p:spPr>
            <a:xfrm flipV="1">
              <a:off x="5856149" y="6451571"/>
              <a:ext cx="4129314" cy="15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 стрелкой 159"/>
            <p:cNvCxnSpPr/>
            <p:nvPr/>
          </p:nvCxnSpPr>
          <p:spPr>
            <a:xfrm flipH="1" flipV="1">
              <a:off x="7959110" y="2661125"/>
              <a:ext cx="11921" cy="382411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 стрелкой 160"/>
            <p:cNvCxnSpPr/>
            <p:nvPr/>
          </p:nvCxnSpPr>
          <p:spPr>
            <a:xfrm>
              <a:off x="3490333" y="4635186"/>
              <a:ext cx="1532805" cy="204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 стрелкой 163"/>
            <p:cNvCxnSpPr/>
            <p:nvPr/>
          </p:nvCxnSpPr>
          <p:spPr>
            <a:xfrm flipH="1" flipV="1">
              <a:off x="9962081" y="2627965"/>
              <a:ext cx="11921" cy="382411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/>
            <p:cNvCxnSpPr/>
            <p:nvPr/>
          </p:nvCxnSpPr>
          <p:spPr>
            <a:xfrm>
              <a:off x="7122731" y="2661125"/>
              <a:ext cx="8483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/>
            <p:nvPr/>
          </p:nvCxnSpPr>
          <p:spPr>
            <a:xfrm>
              <a:off x="9113781" y="2661125"/>
              <a:ext cx="8483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/>
            <p:nvPr/>
          </p:nvCxnSpPr>
          <p:spPr>
            <a:xfrm flipV="1">
              <a:off x="7085411" y="2115832"/>
              <a:ext cx="0" cy="5452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/>
            <p:nvPr/>
          </p:nvCxnSpPr>
          <p:spPr>
            <a:xfrm>
              <a:off x="6566398" y="1251255"/>
              <a:ext cx="1" cy="883454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/>
            <p:nvPr/>
          </p:nvCxnSpPr>
          <p:spPr>
            <a:xfrm flipH="1">
              <a:off x="6587262" y="2115832"/>
              <a:ext cx="498149" cy="122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/>
            <p:nvPr/>
          </p:nvCxnSpPr>
          <p:spPr>
            <a:xfrm flipH="1">
              <a:off x="6587262" y="1298757"/>
              <a:ext cx="4559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/>
            <p:cNvCxnSpPr/>
            <p:nvPr/>
          </p:nvCxnSpPr>
          <p:spPr>
            <a:xfrm flipV="1">
              <a:off x="9073082" y="2115832"/>
              <a:ext cx="0" cy="5452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 стрелкой 174"/>
            <p:cNvCxnSpPr/>
            <p:nvPr/>
          </p:nvCxnSpPr>
          <p:spPr>
            <a:xfrm flipH="1" flipV="1">
              <a:off x="3490333" y="885165"/>
              <a:ext cx="5582750" cy="6005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/>
            <p:nvPr/>
          </p:nvCxnSpPr>
          <p:spPr>
            <a:xfrm flipV="1">
              <a:off x="4471418" y="3181825"/>
              <a:ext cx="497749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/>
            <p:nvPr/>
          </p:nvCxnSpPr>
          <p:spPr>
            <a:xfrm flipV="1">
              <a:off x="4471418" y="4000975"/>
              <a:ext cx="497749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/>
            <p:nvPr/>
          </p:nvCxnSpPr>
          <p:spPr>
            <a:xfrm flipH="1" flipV="1">
              <a:off x="4471418" y="3181825"/>
              <a:ext cx="9069" cy="81915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/>
            <p:cNvCxnSpPr/>
            <p:nvPr/>
          </p:nvCxnSpPr>
          <p:spPr>
            <a:xfrm flipV="1">
              <a:off x="4984467" y="3960958"/>
              <a:ext cx="0" cy="67422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/>
            <p:nvPr/>
          </p:nvCxnSpPr>
          <p:spPr>
            <a:xfrm>
              <a:off x="8547220" y="1298757"/>
              <a:ext cx="6849" cy="82930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 flipH="1">
              <a:off x="8547220" y="1298757"/>
              <a:ext cx="525863" cy="66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 flipH="1" flipV="1">
              <a:off x="7077872" y="864335"/>
              <a:ext cx="7539" cy="44106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 стрелкой 195"/>
            <p:cNvCxnSpPr/>
            <p:nvPr/>
          </p:nvCxnSpPr>
          <p:spPr>
            <a:xfrm flipH="1" flipV="1">
              <a:off x="9053763" y="901457"/>
              <a:ext cx="7539" cy="44106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 flipH="1">
              <a:off x="8547220" y="2134709"/>
              <a:ext cx="498149" cy="122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flipH="1">
              <a:off x="3508574" y="901457"/>
              <a:ext cx="28438" cy="1726508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/>
            <p:nvPr/>
          </p:nvCxnSpPr>
          <p:spPr>
            <a:xfrm flipH="1">
              <a:off x="3522793" y="2686548"/>
              <a:ext cx="14219" cy="191547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Группа 215"/>
          <p:cNvGrpSpPr/>
          <p:nvPr/>
        </p:nvGrpSpPr>
        <p:grpSpPr>
          <a:xfrm>
            <a:off x="4624063" y="472970"/>
            <a:ext cx="5742585" cy="5416233"/>
            <a:chOff x="4624063" y="472970"/>
            <a:chExt cx="5742585" cy="5416233"/>
          </a:xfrm>
        </p:grpSpPr>
        <p:sp>
          <p:nvSpPr>
            <p:cNvPr id="208" name="Овал 207"/>
            <p:cNvSpPr/>
            <p:nvPr/>
          </p:nvSpPr>
          <p:spPr>
            <a:xfrm>
              <a:off x="4624063" y="489205"/>
              <a:ext cx="1688937" cy="489051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991996" y="5473225"/>
              <a:ext cx="10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00B050"/>
                  </a:solidFill>
                </a:rPr>
                <a:t>Плечо </a:t>
              </a:r>
              <a:r>
                <a:rPr lang="en-US" dirty="0" smtClean="0">
                  <a:solidFill>
                    <a:srgbClr val="00B050"/>
                  </a:solidFill>
                </a:rPr>
                <a:t>A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060050" y="5519871"/>
              <a:ext cx="10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00B050"/>
                  </a:solidFill>
                </a:rPr>
                <a:t>Плечо </a:t>
              </a:r>
              <a:r>
                <a:rPr lang="en-US" dirty="0" smtClean="0">
                  <a:solidFill>
                    <a:srgbClr val="00B050"/>
                  </a:solidFill>
                </a:rPr>
                <a:t>B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044412" y="5466802"/>
              <a:ext cx="10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00B050"/>
                  </a:solidFill>
                </a:rPr>
                <a:t>Плечо </a:t>
              </a:r>
              <a:r>
                <a:rPr lang="en-US" dirty="0" smtClean="0">
                  <a:solidFill>
                    <a:srgbClr val="00B050"/>
                  </a:solidFill>
                </a:rPr>
                <a:t>C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>
              <a:off x="6696511" y="472970"/>
              <a:ext cx="1688937" cy="489051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Овал 214"/>
            <p:cNvSpPr/>
            <p:nvPr/>
          </p:nvSpPr>
          <p:spPr>
            <a:xfrm>
              <a:off x="8677711" y="488210"/>
              <a:ext cx="1688937" cy="489051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7" name="Группа 216"/>
          <p:cNvGrpSpPr/>
          <p:nvPr/>
        </p:nvGrpSpPr>
        <p:grpSpPr>
          <a:xfrm>
            <a:off x="3505966" y="326155"/>
            <a:ext cx="8686034" cy="4789258"/>
            <a:chOff x="1189999" y="1210461"/>
            <a:chExt cx="8686034" cy="4789258"/>
          </a:xfrm>
        </p:grpSpPr>
        <p:sp>
          <p:nvSpPr>
            <p:cNvPr id="218" name="Овал 217"/>
            <p:cNvSpPr/>
            <p:nvPr/>
          </p:nvSpPr>
          <p:spPr>
            <a:xfrm>
              <a:off x="1189999" y="1210461"/>
              <a:ext cx="7095585" cy="1966359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Овал 218"/>
            <p:cNvSpPr/>
            <p:nvPr/>
          </p:nvSpPr>
          <p:spPr>
            <a:xfrm>
              <a:off x="1267753" y="3518236"/>
              <a:ext cx="7095585" cy="1966359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959825" y="3068482"/>
              <a:ext cx="185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Верхняя группа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022975" y="5630387"/>
              <a:ext cx="185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Нижняя группа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7115" y="1857075"/>
            <a:ext cx="107659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В любой момент времени открыты </a:t>
            </a:r>
            <a:r>
              <a:rPr lang="ru-RU" dirty="0" smtClean="0"/>
              <a:t>три транзистора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7115" y="2516598"/>
            <a:ext cx="1104439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Недопустимо одновременное открытие двух транзисторов в одном плече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95882" y="3322529"/>
            <a:ext cx="834435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Обычно из открытых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трех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транзисторов один принадлежит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одной группе, два других - другой группе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6253A-50FD-4B0F-AF62-F93E2D201D43}"/>
              </a:ext>
            </a:extLst>
          </p:cNvPr>
          <p:cNvSpPr txBox="1"/>
          <p:nvPr/>
        </p:nvSpPr>
        <p:spPr>
          <a:xfrm>
            <a:off x="4840281" y="262811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ТРЕХФАЗНЫЙ </a:t>
            </a:r>
            <a:r>
              <a:rPr lang="ru-RU" b="1" dirty="0"/>
              <a:t>АИН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5D4B7E-D719-448D-A920-4320238B3912}"/>
              </a:ext>
            </a:extLst>
          </p:cNvPr>
          <p:cNvSpPr/>
          <p:nvPr/>
        </p:nvSpPr>
        <p:spPr>
          <a:xfrm>
            <a:off x="4479563" y="934256"/>
            <a:ext cx="319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Правила коммутации ключей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A1D0BD-13B1-404B-9BCE-853C46D81FD9}"/>
              </a:ext>
            </a:extLst>
          </p:cNvPr>
          <p:cNvSpPr/>
          <p:nvPr/>
        </p:nvSpPr>
        <p:spPr>
          <a:xfrm>
            <a:off x="1195882" y="4234311"/>
            <a:ext cx="834435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Возможен вариант, когда из открытых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трех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транзисторов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все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принадлежат верхней  или нижней группе. В этом случае напряжение на нагрузке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1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06253A-50FD-4B0F-AF62-F93E2D201D43}"/>
              </a:ext>
            </a:extLst>
          </p:cNvPr>
          <p:cNvSpPr txBox="1"/>
          <p:nvPr/>
        </p:nvSpPr>
        <p:spPr>
          <a:xfrm>
            <a:off x="4979981" y="262811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ТРЕХФАЗНЫЙ </a:t>
            </a:r>
            <a:r>
              <a:rPr lang="ru-RU" b="1" dirty="0"/>
              <a:t>АИН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5D4B7E-D719-448D-A920-4320238B3912}"/>
              </a:ext>
            </a:extLst>
          </p:cNvPr>
          <p:cNvSpPr/>
          <p:nvPr/>
        </p:nvSpPr>
        <p:spPr>
          <a:xfrm>
            <a:off x="3910788" y="632143"/>
            <a:ext cx="436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Варианты подачи напряжения на нагрузку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1" y="2001113"/>
            <a:ext cx="3832860" cy="431292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061521" y="1077783"/>
            <a:ext cx="89489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зависимости от состояния шести транзисторов (открыт/закрыт) и учитывая правила коммутации ключей схема подключения трехфазной нагрузки к источнику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 общем виде выглядит так: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90" y="2788920"/>
            <a:ext cx="2598420" cy="10668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30" y="4547666"/>
            <a:ext cx="2598420" cy="107442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275830" y="2655391"/>
            <a:ext cx="48005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В случае, если в группе открыт только один транзистор, то напряжение на фазе, подключенной к данному транзистору = 2/3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275830" y="4494758"/>
            <a:ext cx="48005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В случае, если в группе открыт</a:t>
            </a:r>
            <a:r>
              <a:rPr lang="ru-RU" dirty="0"/>
              <a:t>ы</a:t>
            </a:r>
            <a:r>
              <a:rPr lang="ru-RU" dirty="0" smtClean="0"/>
              <a:t> два транзистора, то напряжение на фазах, подключенных к данным транзисторам = 1/3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300" y="773906"/>
            <a:ext cx="1474781" cy="738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accent2">
                    <a:lumMod val="50000"/>
                  </a:schemeClr>
                </a:solidFill>
              </a:rPr>
              <a:t>«+» если</a:t>
            </a:r>
          </a:p>
          <a:p>
            <a:pPr algn="ctr"/>
            <a:r>
              <a:rPr lang="ru-RU" sz="1200" dirty="0">
                <a:solidFill>
                  <a:schemeClr val="accent2">
                    <a:lumMod val="50000"/>
                  </a:schemeClr>
                </a:solidFill>
              </a:rPr>
              <a:t>п</a:t>
            </a:r>
            <a:r>
              <a:rPr lang="ru-RU" sz="1200" dirty="0" smtClean="0">
                <a:solidFill>
                  <a:schemeClr val="accent2">
                    <a:lumMod val="50000"/>
                  </a:schemeClr>
                </a:solidFill>
              </a:rPr>
              <a:t>одключаем к +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Udc</a:t>
            </a:r>
            <a:r>
              <a:rPr lang="ru-RU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</a:rPr>
              <a:t>«-» </a:t>
            </a:r>
            <a:r>
              <a:rPr lang="ru-RU" sz="1200" dirty="0" smtClean="0">
                <a:solidFill>
                  <a:schemeClr val="accent2">
                    <a:lumMod val="50000"/>
                  </a:schemeClr>
                </a:solidFill>
              </a:rPr>
              <a:t>если к </a:t>
            </a:r>
            <a:r>
              <a:rPr lang="ru-RU" sz="12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Udc</a:t>
            </a:r>
            <a:endParaRPr lang="ru-RU" sz="1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676587" y="1556613"/>
            <a:ext cx="117953" cy="6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06253A-50FD-4B0F-AF62-F93E2D201D43}"/>
              </a:ext>
            </a:extLst>
          </p:cNvPr>
          <p:cNvSpPr txBox="1"/>
          <p:nvPr/>
        </p:nvSpPr>
        <p:spPr>
          <a:xfrm>
            <a:off x="5267001" y="74414"/>
            <a:ext cx="24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ТРЕХФАЗНЫЙ </a:t>
            </a:r>
            <a:r>
              <a:rPr lang="ru-RU" b="1" dirty="0"/>
              <a:t>АИН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5D4B7E-D719-448D-A920-4320238B3912}"/>
              </a:ext>
            </a:extLst>
          </p:cNvPr>
          <p:cNvSpPr/>
          <p:nvPr/>
        </p:nvSpPr>
        <p:spPr>
          <a:xfrm>
            <a:off x="5267001" y="1643738"/>
            <a:ext cx="541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Используя предыдущие правила можно построить </a:t>
            </a: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графики выходного фазного напряжения на нагрузке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259080"/>
            <a:ext cx="4617719" cy="614700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5D4B7E-D719-448D-A920-4320238B3912}"/>
              </a:ext>
            </a:extLst>
          </p:cNvPr>
          <p:cNvSpPr/>
          <p:nvPr/>
        </p:nvSpPr>
        <p:spPr>
          <a:xfrm>
            <a:off x="5267001" y="2843730"/>
            <a:ext cx="5614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Для примера построим также график линейного напряжения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Uab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которое вычисляется как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Uab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sz="20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Ua-Ub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0387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189</Words>
  <Application>Microsoft Office PowerPoint</Application>
  <PresentationFormat>Широкоэкранный</PresentationFormat>
  <Paragraphs>25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Безденежных Даниил Владимирович</dc:creator>
  <cp:lastModifiedBy>Безденежных Даниил Владимирович</cp:lastModifiedBy>
  <cp:revision>69</cp:revision>
  <dcterms:created xsi:type="dcterms:W3CDTF">2021-12-21T10:43:29Z</dcterms:created>
  <dcterms:modified xsi:type="dcterms:W3CDTF">2022-01-10T11:53:09Z</dcterms:modified>
</cp:coreProperties>
</file>