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3" r:id="rId3"/>
    <p:sldId id="266" r:id="rId4"/>
    <p:sldId id="264" r:id="rId5"/>
    <p:sldId id="265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2" autoAdjust="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</a:t>
            </a:r>
            <a:r>
              <a:rPr lang="ru-RU"/>
              <a:t>н=</a:t>
            </a:r>
            <a:r>
              <a:rPr lang="en-US"/>
              <a:t>f(</a:t>
            </a:r>
            <a:r>
              <a:rPr lang="el-GR">
                <a:latin typeface="Calibri" panose="020F0502020204030204" pitchFamily="34" charset="0"/>
              </a:rPr>
              <a:t>α</a:t>
            </a:r>
            <a:r>
              <a:rPr lang="en-US">
                <a:latin typeface="Calibri" panose="020F0502020204030204" pitchFamily="34" charset="0"/>
              </a:rPr>
              <a:t>)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8.5483814523184598E-2"/>
          <c:y val="0.17171296296296296"/>
          <c:w val="0.91451618547681535"/>
          <c:h val="0.7208876494604841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Лист1!$C$7:$C$43</c:f>
              <c:numCache>
                <c:formatCode>General</c:formatCode>
                <c:ptCount val="37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</c:numCache>
            </c:numRef>
          </c:cat>
          <c:val>
            <c:numRef>
              <c:f>Лист1!$D$7:$D$43</c:f>
              <c:numCache>
                <c:formatCode>General</c:formatCode>
                <c:ptCount val="37"/>
                <c:pt idx="0">
                  <c:v>1</c:v>
                </c:pt>
                <c:pt idx="1">
                  <c:v>0.98601329718326935</c:v>
                </c:pt>
                <c:pt idx="2">
                  <c:v>0.97182531580755005</c:v>
                </c:pt>
                <c:pt idx="3">
                  <c:v>0.9574271077563381</c:v>
                </c:pt>
                <c:pt idx="4">
                  <c:v>0.94280904158206336</c:v>
                </c:pt>
                <c:pt idx="5">
                  <c:v>0.92796072713833699</c:v>
                </c:pt>
                <c:pt idx="6">
                  <c:v>0.9128709291752769</c:v>
                </c:pt>
                <c:pt idx="7">
                  <c:v>0.89752746785575066</c:v>
                </c:pt>
                <c:pt idx="8">
                  <c:v>0.88191710368819687</c:v>
                </c:pt>
                <c:pt idx="9">
                  <c:v>0.8660254037844386</c:v>
                </c:pt>
                <c:pt idx="10">
                  <c:v>0.84983658559879749</c:v>
                </c:pt>
                <c:pt idx="11">
                  <c:v>0.83333333333333337</c:v>
                </c:pt>
                <c:pt idx="12">
                  <c:v>0.81649658092772603</c:v>
                </c:pt>
                <c:pt idx="13">
                  <c:v>0.79930525388545326</c:v>
                </c:pt>
                <c:pt idx="14">
                  <c:v>0.78173595997057166</c:v>
                </c:pt>
                <c:pt idx="15">
                  <c:v>0.76376261582597338</c:v>
                </c:pt>
                <c:pt idx="16">
                  <c:v>0.7453559924999299</c:v>
                </c:pt>
                <c:pt idx="17">
                  <c:v>0.72648315725677892</c:v>
                </c:pt>
                <c:pt idx="18">
                  <c:v>0.70710678118654757</c:v>
                </c:pt>
                <c:pt idx="19">
                  <c:v>0.68718427093627676</c:v>
                </c:pt>
                <c:pt idx="20">
                  <c:v>0.66666666666666663</c:v>
                </c:pt>
                <c:pt idx="21">
                  <c:v>0.6454972243679028</c:v>
                </c:pt>
                <c:pt idx="22">
                  <c:v>0.62360956446232352</c:v>
                </c:pt>
                <c:pt idx="23">
                  <c:v>0.60092521257733156</c:v>
                </c:pt>
                <c:pt idx="24">
                  <c:v>0.57735026918962573</c:v>
                </c:pt>
                <c:pt idx="25">
                  <c:v>0.55277079839256671</c:v>
                </c:pt>
                <c:pt idx="26">
                  <c:v>0.52704627669472992</c:v>
                </c:pt>
                <c:pt idx="27">
                  <c:v>0.5</c:v>
                </c:pt>
                <c:pt idx="28">
                  <c:v>0.47140452079103168</c:v>
                </c:pt>
                <c:pt idx="29">
                  <c:v>0.44095855184409843</c:v>
                </c:pt>
                <c:pt idx="30">
                  <c:v>0.40824829046386302</c:v>
                </c:pt>
                <c:pt idx="31">
                  <c:v>0.37267799624996495</c:v>
                </c:pt>
                <c:pt idx="32">
                  <c:v>0.33333333333333331</c:v>
                </c:pt>
                <c:pt idx="33">
                  <c:v>0.28867513459481287</c:v>
                </c:pt>
                <c:pt idx="34">
                  <c:v>0.23570226039551584</c:v>
                </c:pt>
                <c:pt idx="35">
                  <c:v>0.16666666666666666</c:v>
                </c:pt>
                <c:pt idx="3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66-4244-80DB-EDAA9D3A1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5468096"/>
        <c:axId val="255470592"/>
      </c:lineChart>
      <c:catAx>
        <c:axId val="25546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5470592"/>
        <c:crosses val="autoZero"/>
        <c:auto val="0"/>
        <c:lblAlgn val="ctr"/>
        <c:lblOffset val="100"/>
        <c:noMultiLvlLbl val="0"/>
      </c:catAx>
      <c:valAx>
        <c:axId val="2554705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5468096"/>
        <c:crosses val="autoZero"/>
        <c:crossBetween val="between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D93DF-BDB3-4758-BF17-EA4BD4A42C56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DCFD5-3889-4EEA-9108-CEA7E10E3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8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CFD5-3889-4EEA-9108-CEA7E10E30A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4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DCFD5-3889-4EEA-9108-CEA7E10E30A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11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40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08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59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00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4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51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9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9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75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50D8F-5DDF-4277-8B2F-F2C0CD00AD41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30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0D8F-5DDF-4277-8B2F-F2C0CD00AD41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5C1D-10C9-414D-93C4-848AC143C9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93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54EC11-AFD4-459C-8F48-E9F32E33E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7" y="971893"/>
            <a:ext cx="7673140" cy="49780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77946" y="113640"/>
            <a:ext cx="885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ШИРОТНО-ИМПУЛЬСНОЕ РЕГУЛИРОВАНИЕ МЕТОДОМ ФАЗОВОГО СДВИГА</a:t>
            </a:r>
            <a:endParaRPr lang="ru-RU" b="1" dirty="0"/>
          </a:p>
        </p:txBody>
      </p:sp>
      <p:sp>
        <p:nvSpPr>
          <p:cNvPr id="5" name="Овал 4"/>
          <p:cNvSpPr/>
          <p:nvPr/>
        </p:nvSpPr>
        <p:spPr>
          <a:xfrm>
            <a:off x="2305638" y="501626"/>
            <a:ext cx="2214987" cy="559836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5713843" y="482817"/>
            <a:ext cx="2214987" cy="55983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935409" y="6182266"/>
            <a:ext cx="102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Плечо 1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347944" y="6090663"/>
            <a:ext cx="102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Плечо 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4" name="Прямоугольник 93"/>
          <p:cNvSpPr/>
          <p:nvPr/>
        </p:nvSpPr>
        <p:spPr>
          <a:xfrm>
            <a:off x="8325375" y="999692"/>
            <a:ext cx="366266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 smtClean="0"/>
              <a:t>Частота выходного напряжения изменяется просто путем изменения частоты подачи управляющих импульсов на транзисторы</a:t>
            </a:r>
            <a:endParaRPr lang="ru-RU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8336906" y="2709661"/>
            <a:ext cx="3651129" cy="2185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 smtClean="0"/>
              <a:t>Действующее значение выходного напряжения можно изменять следующим образом: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ru-RU" dirty="0" smtClean="0"/>
              <a:t>изменяя величину напряжения в звене постоянного тока </a:t>
            </a:r>
            <a:r>
              <a:rPr lang="en-US" dirty="0" err="1" smtClean="0"/>
              <a:t>Ud</a:t>
            </a:r>
            <a:r>
              <a:rPr lang="ru-RU" dirty="0" smtClean="0"/>
              <a:t>;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ru-RU" dirty="0"/>
              <a:t>изменяя </a:t>
            </a:r>
            <a:r>
              <a:rPr lang="ru-RU" dirty="0" smtClean="0"/>
              <a:t>ширину управляющих импульсов на транзисторы </a:t>
            </a:r>
            <a:endParaRPr lang="ru-RU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8100280" y="5082661"/>
            <a:ext cx="3878424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 smtClean="0"/>
              <a:t>Один </a:t>
            </a:r>
            <a:r>
              <a:rPr lang="ru-RU" dirty="0"/>
              <a:t>из способов </a:t>
            </a:r>
            <a:r>
              <a:rPr lang="ru-RU" dirty="0" smtClean="0"/>
              <a:t>регулирования ширины </a:t>
            </a:r>
            <a:r>
              <a:rPr lang="ru-RU" dirty="0"/>
              <a:t>управляющих </a:t>
            </a:r>
            <a:r>
              <a:rPr lang="ru-RU" dirty="0" smtClean="0"/>
              <a:t>импульсов – </a:t>
            </a:r>
            <a:r>
              <a:rPr lang="ru-RU" b="1" i="1" dirty="0" smtClean="0"/>
              <a:t>метод фазового сдвига </a:t>
            </a:r>
            <a:r>
              <a:rPr lang="ru-RU" dirty="0" smtClean="0"/>
              <a:t>импульсов на транзисторы одного плеча относительно другого</a:t>
            </a:r>
            <a:endParaRPr lang="ru-RU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6136839" y="6436358"/>
            <a:ext cx="12521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991128" y="6389070"/>
            <a:ext cx="182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ф</a:t>
            </a:r>
            <a:r>
              <a:rPr lang="ru-RU" dirty="0" smtClean="0">
                <a:solidFill>
                  <a:srgbClr val="FF0000"/>
                </a:solidFill>
              </a:rPr>
              <a:t>азовый сдвиг </a:t>
            </a:r>
            <a:r>
              <a:rPr lang="el-GR" dirty="0" smtClean="0">
                <a:solidFill>
                  <a:srgbClr val="FF0000"/>
                </a:solidFill>
                <a:latin typeface="Calibri" panose="020F0502020204030204" pitchFamily="34" charset="0"/>
              </a:rPr>
              <a:t>α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77946" y="113640"/>
            <a:ext cx="885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ШИРОТНО-ИМПУЛЬСНОЕ РЕГУЛИРОВАНИЕ МЕТОДОМ ФАЗОВОГО СДВИГА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950"/>
            <a:ext cx="5882640" cy="44729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603" y="893950"/>
            <a:ext cx="5882640" cy="447294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772008" y="5647240"/>
            <a:ext cx="4338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Фазовый </a:t>
            </a:r>
            <a:r>
              <a:rPr lang="ru-RU" dirty="0"/>
              <a:t>сдвиг </a:t>
            </a:r>
            <a:r>
              <a:rPr lang="el-GR" dirty="0" smtClean="0">
                <a:latin typeface="Calibri" panose="020F0502020204030204" pitchFamily="34" charset="0"/>
              </a:rPr>
              <a:t>α</a:t>
            </a:r>
            <a:r>
              <a:rPr lang="ru-RU" dirty="0" smtClean="0">
                <a:latin typeface="Calibri" panose="020F0502020204030204" pitchFamily="34" charset="0"/>
              </a:rPr>
              <a:t>=0</a:t>
            </a:r>
          </a:p>
          <a:p>
            <a:r>
              <a:rPr lang="ru-RU" dirty="0" smtClean="0">
                <a:latin typeface="Calibri" panose="020F0502020204030204" pitchFamily="34" charset="0"/>
              </a:rPr>
              <a:t>Действующее значение </a:t>
            </a:r>
            <a:r>
              <a:rPr lang="en-US" dirty="0" smtClean="0">
                <a:latin typeface="Calibri" panose="020F0502020204030204" pitchFamily="34" charset="0"/>
              </a:rPr>
              <a:t>U</a:t>
            </a:r>
            <a:r>
              <a:rPr lang="ru-RU" dirty="0" smtClean="0">
                <a:latin typeface="Calibri" panose="020F0502020204030204" pitchFamily="34" charset="0"/>
              </a:rPr>
              <a:t>н максимальное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454345" y="5647240"/>
            <a:ext cx="4294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Фазовый </a:t>
            </a:r>
            <a:r>
              <a:rPr lang="ru-RU" dirty="0">
                <a:solidFill>
                  <a:srgbClr val="FF0000"/>
                </a:solidFill>
              </a:rPr>
              <a:t>сдвиг </a:t>
            </a:r>
            <a:r>
              <a:rPr lang="el-GR" dirty="0" smtClean="0">
                <a:solidFill>
                  <a:srgbClr val="FF0000"/>
                </a:solidFill>
                <a:latin typeface="Calibri" panose="020F0502020204030204" pitchFamily="34" charset="0"/>
              </a:rPr>
              <a:t>α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r>
              <a:rPr lang="ru-RU" dirty="0" smtClean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 (</a:t>
            </a:r>
            <a:r>
              <a:rPr lang="ru-RU" dirty="0" smtClean="0">
                <a:solidFill>
                  <a:srgbClr val="FF0000"/>
                </a:solidFill>
                <a:latin typeface="Calibri" panose="020F0502020204030204" pitchFamily="34" charset="0"/>
              </a:rPr>
              <a:t>в примере 120°)</a:t>
            </a:r>
          </a:p>
          <a:p>
            <a:r>
              <a:rPr lang="ru-RU" dirty="0" smtClean="0">
                <a:solidFill>
                  <a:srgbClr val="FF0000"/>
                </a:solidFill>
                <a:latin typeface="Calibri" panose="020F0502020204030204" pitchFamily="34" charset="0"/>
              </a:rPr>
              <a:t>Действующее значение 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U</a:t>
            </a:r>
            <a:r>
              <a:rPr lang="ru-RU" dirty="0" smtClean="0">
                <a:solidFill>
                  <a:srgbClr val="FF0000"/>
                </a:solidFill>
                <a:latin typeface="Calibri" panose="020F0502020204030204" pitchFamily="34" charset="0"/>
              </a:rPr>
              <a:t>н уменьшается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2673" y="216276"/>
            <a:ext cx="885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ШИРОТНО-ИМПУЛЬСНОЕ РЕГУЛИРОВАНИЕ МЕТОДОМ ФАЗОВОГО СДВИГА</a:t>
            </a:r>
            <a:endParaRPr lang="ru-RU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30BA145-AE45-43E8-A3DA-4778717CEC7B}"/>
              </a:ext>
            </a:extLst>
          </p:cNvPr>
          <p:cNvSpPr/>
          <p:nvPr/>
        </p:nvSpPr>
        <p:spPr>
          <a:xfrm>
            <a:off x="924797" y="1002843"/>
            <a:ext cx="10674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Существует зависимость между величиной фазового сдвига </a:t>
            </a:r>
            <a:r>
              <a:rPr lang="el-GR" dirty="0" smtClean="0">
                <a:latin typeface="Calibri" panose="020F0502020204030204" pitchFamily="34" charset="0"/>
              </a:rPr>
              <a:t>α</a:t>
            </a:r>
            <a:r>
              <a:rPr lang="ru-RU" dirty="0" smtClean="0">
                <a:latin typeface="Calibri" panose="020F0502020204030204" pitchFamily="34" charset="0"/>
              </a:rPr>
              <a:t> и действующим значением напряжения </a:t>
            </a:r>
            <a:r>
              <a:rPr lang="en-US" dirty="0" smtClean="0">
                <a:latin typeface="Calibri" panose="020F0502020204030204" pitchFamily="34" charset="0"/>
              </a:rPr>
              <a:t>U</a:t>
            </a:r>
            <a:r>
              <a:rPr lang="ru-RU" dirty="0" smtClean="0">
                <a:latin typeface="Calibri" panose="020F0502020204030204" pitchFamily="34" charset="0"/>
              </a:rPr>
              <a:t>н: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917656" y="1622120"/>
                <a:ext cx="2210932" cy="751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н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1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656" y="1622120"/>
                <a:ext cx="2210932" cy="751552"/>
              </a:xfrm>
              <a:prstGeom prst="rect">
                <a:avLst/>
              </a:prstGeom>
              <a:blipFill>
                <a:blip r:embed="rId2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30BA145-AE45-43E8-A3DA-4778717CEC7B}"/>
              </a:ext>
            </a:extLst>
          </p:cNvPr>
          <p:cNvSpPr/>
          <p:nvPr/>
        </p:nvSpPr>
        <p:spPr>
          <a:xfrm>
            <a:off x="2747377" y="2425731"/>
            <a:ext cx="6216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Это называется регулировочной характеристикой, ее график:</a:t>
            </a:r>
            <a:endParaRPr lang="ru-RU" dirty="0"/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529955"/>
              </p:ext>
            </p:extLst>
          </p:nvPr>
        </p:nvGraphicFramePr>
        <p:xfrm>
          <a:off x="3601615" y="2957804"/>
          <a:ext cx="6263999" cy="3213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2"/>
          <p:cNvSpPr txBox="1"/>
          <p:nvPr/>
        </p:nvSpPr>
        <p:spPr>
          <a:xfrm>
            <a:off x="3601614" y="3367554"/>
            <a:ext cx="457006" cy="15726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/>
              <a:t>Ud</a:t>
            </a:r>
            <a:r>
              <a:rPr lang="en-US" sz="1100" dirty="0"/>
              <a:t> x</a:t>
            </a:r>
            <a:endParaRPr lang="ru-RU" sz="1100" dirty="0"/>
          </a:p>
        </p:txBody>
      </p:sp>
      <p:sp>
        <p:nvSpPr>
          <p:cNvPr id="13" name="TextBox 2"/>
          <p:cNvSpPr txBox="1"/>
          <p:nvPr/>
        </p:nvSpPr>
        <p:spPr>
          <a:xfrm>
            <a:off x="9865615" y="5919223"/>
            <a:ext cx="607453" cy="25192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100" dirty="0" smtClean="0">
                <a:latin typeface="Calibri" panose="020F0502020204030204" pitchFamily="34" charset="0"/>
              </a:rPr>
              <a:t>α</a:t>
            </a:r>
            <a:r>
              <a:rPr lang="ru-RU" sz="1100" dirty="0" smtClean="0">
                <a:latin typeface="Calibri" panose="020F0502020204030204" pitchFamily="34" charset="0"/>
              </a:rPr>
              <a:t>, град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48144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30BA145-AE45-43E8-A3DA-4778717CEC7B}"/>
              </a:ext>
            </a:extLst>
          </p:cNvPr>
          <p:cNvSpPr/>
          <p:nvPr/>
        </p:nvSpPr>
        <p:spPr>
          <a:xfrm>
            <a:off x="7260282" y="2383773"/>
            <a:ext cx="426212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Ток протекает</a:t>
            </a:r>
          </a:p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Участок 1-2: 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+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Ud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VT1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нагрузка,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VT4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-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Ud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Участок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нагрузка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VT4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VD2,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нагрузка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Участок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VD2,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нагрузка,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VD3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+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Ud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Участок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: +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Ud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VT3,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нагрузка,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VT2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Ud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Участок 5-6: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нагрузка,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VD1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VT3,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нагрузка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Участок 6-7: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Ud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VD4,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нагрузка,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VD1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Ud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86" y="636659"/>
            <a:ext cx="5882640" cy="463296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260282" y="842169"/>
            <a:ext cx="396165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smtClean="0"/>
              <a:t>Рассмотрим контуры протекания тока нагрузки </a:t>
            </a:r>
            <a:r>
              <a:rPr lang="en-US" dirty="0" smtClean="0"/>
              <a:t>I</a:t>
            </a:r>
            <a:r>
              <a:rPr lang="ru-RU" dirty="0" smtClean="0"/>
              <a:t>н в разные моменты времени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896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54EC11-AFD4-459C-8F48-E9F32E33E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565" y="634338"/>
            <a:ext cx="7673140" cy="4978076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5135389" y="2925198"/>
            <a:ext cx="4255814" cy="2375272"/>
            <a:chOff x="5149629" y="2947880"/>
            <a:chExt cx="4255814" cy="2375272"/>
          </a:xfrm>
        </p:grpSpPr>
        <p:cxnSp>
          <p:nvCxnSpPr>
            <p:cNvPr id="99" name="Прямая со стрелкой 98"/>
            <p:cNvCxnSpPr/>
            <p:nvPr/>
          </p:nvCxnSpPr>
          <p:spPr>
            <a:xfrm>
              <a:off x="5738447" y="2947880"/>
              <a:ext cx="9005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/>
            <p:nvPr/>
          </p:nvCxnSpPr>
          <p:spPr>
            <a:xfrm>
              <a:off x="7941320" y="2947880"/>
              <a:ext cx="121227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 flipV="1">
              <a:off x="5738447" y="2973959"/>
              <a:ext cx="0" cy="6469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>
              <a:off x="5149629" y="3632048"/>
              <a:ext cx="58881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5149629" y="3587918"/>
              <a:ext cx="0" cy="10117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>
              <a:off x="5149629" y="4599621"/>
              <a:ext cx="58881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V="1">
              <a:off x="5738447" y="4589156"/>
              <a:ext cx="0" cy="7060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>
              <a:off x="5794499" y="5305700"/>
              <a:ext cx="3359093" cy="1745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9153592" y="2978285"/>
              <a:ext cx="13854" cy="8691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>
              <a:off x="9160519" y="3847406"/>
              <a:ext cx="244924" cy="2006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 стрелкой 127"/>
            <p:cNvCxnSpPr/>
            <p:nvPr/>
          </p:nvCxnSpPr>
          <p:spPr>
            <a:xfrm flipV="1">
              <a:off x="9167446" y="4311449"/>
              <a:ext cx="0" cy="10117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 стрелкой 136"/>
            <p:cNvCxnSpPr/>
            <p:nvPr/>
          </p:nvCxnSpPr>
          <p:spPr>
            <a:xfrm flipV="1">
              <a:off x="9167446" y="4162969"/>
              <a:ext cx="237997" cy="1484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 стрелкой 137"/>
            <p:cNvCxnSpPr/>
            <p:nvPr/>
          </p:nvCxnSpPr>
          <p:spPr>
            <a:xfrm>
              <a:off x="9397465" y="4053540"/>
              <a:ext cx="7978" cy="1091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048500" y="4925903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2-3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Группа 48"/>
          <p:cNvGrpSpPr/>
          <p:nvPr/>
        </p:nvGrpSpPr>
        <p:grpSpPr>
          <a:xfrm>
            <a:off x="3447944" y="515186"/>
            <a:ext cx="6283656" cy="4822889"/>
            <a:chOff x="9802254" y="4405752"/>
            <a:chExt cx="6283656" cy="4822889"/>
          </a:xfrm>
        </p:grpSpPr>
        <p:grpSp>
          <p:nvGrpSpPr>
            <p:cNvPr id="140" name="Группа 139"/>
            <p:cNvGrpSpPr/>
            <p:nvPr/>
          </p:nvGrpSpPr>
          <p:grpSpPr>
            <a:xfrm>
              <a:off x="9802254" y="4828854"/>
              <a:ext cx="6283656" cy="4399787"/>
              <a:chOff x="1537855" y="1384486"/>
              <a:chExt cx="6283656" cy="4399787"/>
            </a:xfrm>
          </p:grpSpPr>
          <p:grpSp>
            <p:nvGrpSpPr>
              <p:cNvPr id="142" name="Группа 141"/>
              <p:cNvGrpSpPr/>
              <p:nvPr/>
            </p:nvGrpSpPr>
            <p:grpSpPr>
              <a:xfrm>
                <a:off x="3798691" y="1414732"/>
                <a:ext cx="228459" cy="1990289"/>
                <a:chOff x="3999582" y="1530927"/>
                <a:chExt cx="228459" cy="1990289"/>
              </a:xfrm>
            </p:grpSpPr>
            <p:cxnSp>
              <p:nvCxnSpPr>
                <p:cNvPr id="157" name="Прямая со стрелкой 156"/>
                <p:cNvCxnSpPr/>
                <p:nvPr/>
              </p:nvCxnSpPr>
              <p:spPr>
                <a:xfrm>
                  <a:off x="3999582" y="2722947"/>
                  <a:ext cx="6349" cy="79826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Прямая со стрелкой 157"/>
                <p:cNvCxnSpPr/>
                <p:nvPr/>
              </p:nvCxnSpPr>
              <p:spPr>
                <a:xfrm flipV="1">
                  <a:off x="4005931" y="1530927"/>
                  <a:ext cx="0" cy="66637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Прямая со стрелкой 158"/>
                <p:cNvCxnSpPr/>
                <p:nvPr/>
              </p:nvCxnSpPr>
              <p:spPr>
                <a:xfrm flipH="1" flipV="1">
                  <a:off x="4014826" y="2197297"/>
                  <a:ext cx="213215" cy="16721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Прямая со стрелкой 159"/>
                <p:cNvCxnSpPr/>
                <p:nvPr/>
              </p:nvCxnSpPr>
              <p:spPr>
                <a:xfrm flipH="1">
                  <a:off x="4005932" y="2529774"/>
                  <a:ext cx="222109" cy="19317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Прямая со стрелкой 160"/>
                <p:cNvCxnSpPr/>
                <p:nvPr/>
              </p:nvCxnSpPr>
              <p:spPr>
                <a:xfrm>
                  <a:off x="4228041" y="2393207"/>
                  <a:ext cx="0" cy="13656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3" name="Прямая со стрелкой 142"/>
              <p:cNvCxnSpPr/>
              <p:nvPr/>
            </p:nvCxnSpPr>
            <p:spPr>
              <a:xfrm>
                <a:off x="3800081" y="3377313"/>
                <a:ext cx="91739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Группа 143"/>
              <p:cNvGrpSpPr/>
              <p:nvPr/>
            </p:nvGrpSpPr>
            <p:grpSpPr>
              <a:xfrm>
                <a:off x="7218980" y="3405021"/>
                <a:ext cx="228459" cy="2379252"/>
                <a:chOff x="3999582" y="1290634"/>
                <a:chExt cx="228459" cy="2379252"/>
              </a:xfrm>
            </p:grpSpPr>
            <p:cxnSp>
              <p:nvCxnSpPr>
                <p:cNvPr id="152" name="Прямая со стрелкой 151"/>
                <p:cNvCxnSpPr/>
                <p:nvPr/>
              </p:nvCxnSpPr>
              <p:spPr>
                <a:xfrm>
                  <a:off x="3999582" y="2722947"/>
                  <a:ext cx="6349" cy="94693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Прямая со стрелкой 152"/>
                <p:cNvCxnSpPr/>
                <p:nvPr/>
              </p:nvCxnSpPr>
              <p:spPr>
                <a:xfrm flipV="1">
                  <a:off x="4005931" y="1290634"/>
                  <a:ext cx="1" cy="90666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Прямая со стрелкой 153"/>
                <p:cNvCxnSpPr/>
                <p:nvPr/>
              </p:nvCxnSpPr>
              <p:spPr>
                <a:xfrm flipH="1" flipV="1">
                  <a:off x="4014826" y="2197297"/>
                  <a:ext cx="213215" cy="16721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Прямая со стрелкой 154"/>
                <p:cNvCxnSpPr/>
                <p:nvPr/>
              </p:nvCxnSpPr>
              <p:spPr>
                <a:xfrm flipH="1">
                  <a:off x="4005932" y="2529774"/>
                  <a:ext cx="222109" cy="19317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Прямая со стрелкой 155"/>
                <p:cNvCxnSpPr/>
                <p:nvPr/>
              </p:nvCxnSpPr>
              <p:spPr>
                <a:xfrm>
                  <a:off x="4228041" y="2393207"/>
                  <a:ext cx="0" cy="13656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5" name="Прямая со стрелкой 144"/>
              <p:cNvCxnSpPr/>
              <p:nvPr/>
            </p:nvCxnSpPr>
            <p:spPr>
              <a:xfrm>
                <a:off x="5996026" y="3367190"/>
                <a:ext cx="1238198" cy="1012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Прямая со стрелкой 145"/>
              <p:cNvCxnSpPr/>
              <p:nvPr/>
            </p:nvCxnSpPr>
            <p:spPr>
              <a:xfrm>
                <a:off x="1537855" y="5735782"/>
                <a:ext cx="5687476" cy="4849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Прямая со стрелкой 146"/>
              <p:cNvCxnSpPr/>
              <p:nvPr/>
            </p:nvCxnSpPr>
            <p:spPr>
              <a:xfrm>
                <a:off x="1537855" y="1384486"/>
                <a:ext cx="2258291" cy="2424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Прямоугольник 147"/>
              <p:cNvSpPr/>
              <p:nvPr/>
            </p:nvSpPr>
            <p:spPr>
              <a:xfrm>
                <a:off x="4676386" y="2805945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149" name="Прямоугольник 148"/>
              <p:cNvSpPr/>
              <p:nvPr/>
            </p:nvSpPr>
            <p:spPr>
              <a:xfrm>
                <a:off x="5750774" y="2772958"/>
                <a:ext cx="2551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b="1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150" name="Прямоугольник 149"/>
              <p:cNvSpPr/>
              <p:nvPr/>
            </p:nvSpPr>
            <p:spPr>
              <a:xfrm>
                <a:off x="4007521" y="1856772"/>
                <a:ext cx="374072" cy="25114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1" name="Прямоугольник 150"/>
              <p:cNvSpPr/>
              <p:nvPr/>
            </p:nvSpPr>
            <p:spPr>
              <a:xfrm>
                <a:off x="7447439" y="4101208"/>
                <a:ext cx="374072" cy="25114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0695925" y="440575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1-2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2" name="Группа 51"/>
          <p:cNvGrpSpPr/>
          <p:nvPr/>
        </p:nvGrpSpPr>
        <p:grpSpPr>
          <a:xfrm>
            <a:off x="4044342" y="935439"/>
            <a:ext cx="5116774" cy="4364648"/>
            <a:chOff x="-2367787" y="-802197"/>
            <a:chExt cx="5116774" cy="4364648"/>
          </a:xfrm>
        </p:grpSpPr>
        <p:grpSp>
          <p:nvGrpSpPr>
            <p:cNvPr id="78" name="Группа 77"/>
            <p:cNvGrpSpPr/>
            <p:nvPr/>
          </p:nvGrpSpPr>
          <p:grpSpPr>
            <a:xfrm>
              <a:off x="-2367787" y="-802197"/>
              <a:ext cx="5116774" cy="4364648"/>
              <a:chOff x="2108370" y="1384486"/>
              <a:chExt cx="5116774" cy="4364648"/>
            </a:xfrm>
          </p:grpSpPr>
          <p:cxnSp>
            <p:nvCxnSpPr>
              <p:cNvPr id="41" name="Прямая со стрелкой 40"/>
              <p:cNvCxnSpPr/>
              <p:nvPr/>
            </p:nvCxnSpPr>
            <p:spPr>
              <a:xfrm>
                <a:off x="3796145" y="3391314"/>
                <a:ext cx="90054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 стрелкой 45"/>
              <p:cNvCxnSpPr/>
              <p:nvPr/>
            </p:nvCxnSpPr>
            <p:spPr>
              <a:xfrm>
                <a:off x="5999018" y="3391314"/>
                <a:ext cx="121227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 стрелкой 47"/>
              <p:cNvCxnSpPr/>
              <p:nvPr/>
            </p:nvCxnSpPr>
            <p:spPr>
              <a:xfrm flipV="1">
                <a:off x="3796145" y="3417393"/>
                <a:ext cx="0" cy="64694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/>
              <p:cNvCxnSpPr/>
              <p:nvPr/>
            </p:nvCxnSpPr>
            <p:spPr>
              <a:xfrm>
                <a:off x="3207327" y="4075482"/>
                <a:ext cx="58881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/>
              <p:cNvCxnSpPr/>
              <p:nvPr/>
            </p:nvCxnSpPr>
            <p:spPr>
              <a:xfrm flipV="1">
                <a:off x="3207327" y="4031352"/>
                <a:ext cx="0" cy="10117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 стрелкой 56"/>
              <p:cNvCxnSpPr/>
              <p:nvPr/>
            </p:nvCxnSpPr>
            <p:spPr>
              <a:xfrm>
                <a:off x="3207327" y="5043055"/>
                <a:ext cx="58881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 стрелкой 57"/>
              <p:cNvCxnSpPr/>
              <p:nvPr/>
            </p:nvCxnSpPr>
            <p:spPr>
              <a:xfrm flipV="1">
                <a:off x="3796145" y="5032590"/>
                <a:ext cx="0" cy="70607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 стрелкой 59"/>
              <p:cNvCxnSpPr/>
              <p:nvPr/>
            </p:nvCxnSpPr>
            <p:spPr>
              <a:xfrm flipV="1">
                <a:off x="2119745" y="5738670"/>
                <a:ext cx="1676400" cy="1046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 стрелкой 62"/>
              <p:cNvCxnSpPr/>
              <p:nvPr/>
            </p:nvCxnSpPr>
            <p:spPr>
              <a:xfrm flipV="1">
                <a:off x="7211290" y="2821644"/>
                <a:ext cx="0" cy="58746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Прямая со стрелкой 65"/>
              <p:cNvCxnSpPr/>
              <p:nvPr/>
            </p:nvCxnSpPr>
            <p:spPr>
              <a:xfrm>
                <a:off x="6605154" y="2821644"/>
                <a:ext cx="58881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 стрелкой 66"/>
              <p:cNvCxnSpPr/>
              <p:nvPr/>
            </p:nvCxnSpPr>
            <p:spPr>
              <a:xfrm flipV="1">
                <a:off x="6612081" y="1823795"/>
                <a:ext cx="0" cy="10117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Прямая со стрелкой 67"/>
              <p:cNvCxnSpPr/>
              <p:nvPr/>
            </p:nvCxnSpPr>
            <p:spPr>
              <a:xfrm>
                <a:off x="6612081" y="1844576"/>
                <a:ext cx="58881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Прямая со стрелкой 68"/>
              <p:cNvCxnSpPr/>
              <p:nvPr/>
            </p:nvCxnSpPr>
            <p:spPr>
              <a:xfrm flipH="1" flipV="1">
                <a:off x="7211290" y="1384486"/>
                <a:ext cx="13854" cy="4600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Прямая со стрелкой 70"/>
              <p:cNvCxnSpPr/>
              <p:nvPr/>
            </p:nvCxnSpPr>
            <p:spPr>
              <a:xfrm>
                <a:off x="2119745" y="1384486"/>
                <a:ext cx="5105399" cy="884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 стрелкой 72"/>
              <p:cNvCxnSpPr/>
              <p:nvPr/>
            </p:nvCxnSpPr>
            <p:spPr>
              <a:xfrm>
                <a:off x="2119745" y="1384486"/>
                <a:ext cx="0" cy="200682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Прямая со стрелкой 74"/>
              <p:cNvCxnSpPr/>
              <p:nvPr/>
            </p:nvCxnSpPr>
            <p:spPr>
              <a:xfrm flipH="1">
                <a:off x="2108370" y="3475334"/>
                <a:ext cx="4447" cy="22738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476195" y="1455120"/>
              <a:ext cx="551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3-4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4009245" y="377504"/>
            <a:ext cx="5126763" cy="4936325"/>
            <a:chOff x="-3454665" y="152469"/>
            <a:chExt cx="5126763" cy="4936325"/>
          </a:xfrm>
        </p:grpSpPr>
        <p:grpSp>
          <p:nvGrpSpPr>
            <p:cNvPr id="141" name="Группа 140"/>
            <p:cNvGrpSpPr/>
            <p:nvPr/>
          </p:nvGrpSpPr>
          <p:grpSpPr>
            <a:xfrm>
              <a:off x="-3454665" y="685625"/>
              <a:ext cx="5126763" cy="4403169"/>
              <a:chOff x="2086922" y="1384486"/>
              <a:chExt cx="5126763" cy="4403169"/>
            </a:xfrm>
          </p:grpSpPr>
          <p:cxnSp>
            <p:nvCxnSpPr>
              <p:cNvPr id="108" name="Прямая со стрелкой 107"/>
              <p:cNvCxnSpPr/>
              <p:nvPr/>
            </p:nvCxnSpPr>
            <p:spPr>
              <a:xfrm flipH="1">
                <a:off x="6009725" y="3387751"/>
                <a:ext cx="1174150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 стрелкой 108"/>
              <p:cNvCxnSpPr/>
              <p:nvPr/>
            </p:nvCxnSpPr>
            <p:spPr>
              <a:xfrm flipH="1">
                <a:off x="3802288" y="3385690"/>
                <a:ext cx="883887" cy="206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Прямоугольник 109"/>
              <p:cNvSpPr/>
              <p:nvPr/>
            </p:nvSpPr>
            <p:spPr>
              <a:xfrm>
                <a:off x="5993913" y="3010715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b="1" dirty="0">
                    <a:solidFill>
                      <a:srgbClr val="00B0F0"/>
                    </a:solidFill>
                  </a:rPr>
                  <a:t>+</a:t>
                </a:r>
              </a:p>
            </p:txBody>
          </p:sp>
          <p:sp>
            <p:nvSpPr>
              <p:cNvPr id="111" name="Прямоугольник 110"/>
              <p:cNvSpPr/>
              <p:nvPr/>
            </p:nvSpPr>
            <p:spPr>
              <a:xfrm>
                <a:off x="4409314" y="3018748"/>
                <a:ext cx="2551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b="1" dirty="0">
                    <a:solidFill>
                      <a:srgbClr val="00B0F0"/>
                    </a:solidFill>
                  </a:rPr>
                  <a:t>-</a:t>
                </a:r>
              </a:p>
            </p:txBody>
          </p:sp>
          <p:cxnSp>
            <p:nvCxnSpPr>
              <p:cNvPr id="112" name="Прямая со стрелкой 111"/>
              <p:cNvCxnSpPr/>
              <p:nvPr/>
            </p:nvCxnSpPr>
            <p:spPr>
              <a:xfrm flipV="1">
                <a:off x="3793821" y="1384486"/>
                <a:ext cx="0" cy="45289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Прямая со стрелкой 112"/>
              <p:cNvCxnSpPr/>
              <p:nvPr/>
            </p:nvCxnSpPr>
            <p:spPr>
              <a:xfrm>
                <a:off x="3205003" y="1848529"/>
                <a:ext cx="588818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Прямая со стрелкой 113"/>
              <p:cNvCxnSpPr/>
              <p:nvPr/>
            </p:nvCxnSpPr>
            <p:spPr>
              <a:xfrm flipV="1">
                <a:off x="3205003" y="1804400"/>
                <a:ext cx="0" cy="101170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Прямая со стрелкой 114"/>
              <p:cNvCxnSpPr/>
              <p:nvPr/>
            </p:nvCxnSpPr>
            <p:spPr>
              <a:xfrm>
                <a:off x="3205003" y="2816102"/>
                <a:ext cx="588818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 стрелкой 115"/>
              <p:cNvCxnSpPr/>
              <p:nvPr/>
            </p:nvCxnSpPr>
            <p:spPr>
              <a:xfrm flipH="1" flipV="1">
                <a:off x="3793821" y="2805638"/>
                <a:ext cx="8467" cy="58211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 стрелкой 122"/>
              <p:cNvCxnSpPr/>
              <p:nvPr/>
            </p:nvCxnSpPr>
            <p:spPr>
              <a:xfrm flipV="1">
                <a:off x="7205218" y="3387751"/>
                <a:ext cx="8467" cy="643205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 стрелкой 123"/>
              <p:cNvCxnSpPr/>
              <p:nvPr/>
            </p:nvCxnSpPr>
            <p:spPr>
              <a:xfrm>
                <a:off x="6616400" y="4042099"/>
                <a:ext cx="588818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 стрелкой 124"/>
              <p:cNvCxnSpPr/>
              <p:nvPr/>
            </p:nvCxnSpPr>
            <p:spPr>
              <a:xfrm flipV="1">
                <a:off x="6616400" y="3997970"/>
                <a:ext cx="0" cy="101170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Прямая со стрелкой 125"/>
              <p:cNvCxnSpPr/>
              <p:nvPr/>
            </p:nvCxnSpPr>
            <p:spPr>
              <a:xfrm>
                <a:off x="6616400" y="5009672"/>
                <a:ext cx="588818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 стрелкой 126"/>
              <p:cNvCxnSpPr/>
              <p:nvPr/>
            </p:nvCxnSpPr>
            <p:spPr>
              <a:xfrm flipV="1">
                <a:off x="7213685" y="5009672"/>
                <a:ext cx="0" cy="77798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Прямая со стрелкой 130"/>
              <p:cNvCxnSpPr/>
              <p:nvPr/>
            </p:nvCxnSpPr>
            <p:spPr>
              <a:xfrm flipH="1" flipV="1">
                <a:off x="2086922" y="5765921"/>
                <a:ext cx="5126763" cy="2173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 стрелкой 133"/>
              <p:cNvCxnSpPr/>
              <p:nvPr/>
            </p:nvCxnSpPr>
            <p:spPr>
              <a:xfrm>
                <a:off x="2086922" y="1384486"/>
                <a:ext cx="1706899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Прямая со стрелкой 135"/>
              <p:cNvCxnSpPr/>
              <p:nvPr/>
            </p:nvCxnSpPr>
            <p:spPr>
              <a:xfrm flipH="1">
                <a:off x="2086922" y="1426168"/>
                <a:ext cx="1" cy="1988225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 стрелкой 138"/>
              <p:cNvCxnSpPr/>
              <p:nvPr/>
            </p:nvCxnSpPr>
            <p:spPr>
              <a:xfrm flipH="1">
                <a:off x="2086922" y="3456927"/>
                <a:ext cx="1" cy="230899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/>
            <p:cNvSpPr txBox="1"/>
            <p:nvPr/>
          </p:nvSpPr>
          <p:spPr>
            <a:xfrm>
              <a:off x="-3030562" y="152469"/>
              <a:ext cx="693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6-7</a:t>
              </a:r>
              <a:endParaRPr lang="ru-RU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61" name="Группа 60"/>
          <p:cNvGrpSpPr/>
          <p:nvPr/>
        </p:nvGrpSpPr>
        <p:grpSpPr>
          <a:xfrm>
            <a:off x="3367440" y="924554"/>
            <a:ext cx="6351297" cy="4423646"/>
            <a:chOff x="-984084" y="6364829"/>
            <a:chExt cx="6351297" cy="4423646"/>
          </a:xfrm>
        </p:grpSpPr>
        <p:grpSp>
          <p:nvGrpSpPr>
            <p:cNvPr id="107" name="Группа 106"/>
            <p:cNvGrpSpPr/>
            <p:nvPr/>
          </p:nvGrpSpPr>
          <p:grpSpPr>
            <a:xfrm>
              <a:off x="-984084" y="6364829"/>
              <a:ext cx="6351297" cy="4423646"/>
              <a:chOff x="1455706" y="1384487"/>
              <a:chExt cx="6351297" cy="4423646"/>
            </a:xfrm>
          </p:grpSpPr>
          <p:cxnSp>
            <p:nvCxnSpPr>
              <p:cNvPr id="79" name="Прямая со стрелкой 78"/>
              <p:cNvCxnSpPr/>
              <p:nvPr/>
            </p:nvCxnSpPr>
            <p:spPr>
              <a:xfrm>
                <a:off x="7224101" y="2628653"/>
                <a:ext cx="6349" cy="79826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 стрелкой 79"/>
              <p:cNvCxnSpPr/>
              <p:nvPr/>
            </p:nvCxnSpPr>
            <p:spPr>
              <a:xfrm flipH="1" flipV="1">
                <a:off x="7224101" y="1436633"/>
                <a:ext cx="6349" cy="66637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/>
              <p:cNvCxnSpPr/>
              <p:nvPr/>
            </p:nvCxnSpPr>
            <p:spPr>
              <a:xfrm flipH="1" flipV="1">
                <a:off x="7239345" y="2103003"/>
                <a:ext cx="213215" cy="16721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/>
              <p:cNvCxnSpPr/>
              <p:nvPr/>
            </p:nvCxnSpPr>
            <p:spPr>
              <a:xfrm flipH="1">
                <a:off x="7230451" y="2435480"/>
                <a:ext cx="222109" cy="19317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82"/>
              <p:cNvCxnSpPr/>
              <p:nvPr/>
            </p:nvCxnSpPr>
            <p:spPr>
              <a:xfrm>
                <a:off x="7452560" y="2298913"/>
                <a:ext cx="0" cy="136567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Прямоугольник 83"/>
              <p:cNvSpPr/>
              <p:nvPr/>
            </p:nvSpPr>
            <p:spPr>
              <a:xfrm>
                <a:off x="7432931" y="1878673"/>
                <a:ext cx="374072" cy="251143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5" name="Прямая со стрелкой 84"/>
              <p:cNvCxnSpPr/>
              <p:nvPr/>
            </p:nvCxnSpPr>
            <p:spPr>
              <a:xfrm>
                <a:off x="3812034" y="4825456"/>
                <a:ext cx="6349" cy="982677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Прямая со стрелкой 85"/>
              <p:cNvCxnSpPr/>
              <p:nvPr/>
            </p:nvCxnSpPr>
            <p:spPr>
              <a:xfrm flipH="1" flipV="1">
                <a:off x="3812034" y="3350739"/>
                <a:ext cx="6349" cy="949067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Прямая со стрелкой 86"/>
              <p:cNvCxnSpPr/>
              <p:nvPr/>
            </p:nvCxnSpPr>
            <p:spPr>
              <a:xfrm flipH="1" flipV="1">
                <a:off x="3827278" y="4299806"/>
                <a:ext cx="213215" cy="16721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Прямая со стрелкой 87"/>
              <p:cNvCxnSpPr/>
              <p:nvPr/>
            </p:nvCxnSpPr>
            <p:spPr>
              <a:xfrm flipH="1">
                <a:off x="3818384" y="4632283"/>
                <a:ext cx="222109" cy="19317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Прямая со стрелкой 88"/>
              <p:cNvCxnSpPr/>
              <p:nvPr/>
            </p:nvCxnSpPr>
            <p:spPr>
              <a:xfrm>
                <a:off x="4040493" y="4495716"/>
                <a:ext cx="0" cy="136567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Прямоугольник 89"/>
              <p:cNvSpPr/>
              <p:nvPr/>
            </p:nvSpPr>
            <p:spPr>
              <a:xfrm>
                <a:off x="4020864" y="4075476"/>
                <a:ext cx="374072" cy="251143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5" name="Прямая со стрелкой 94"/>
              <p:cNvCxnSpPr/>
              <p:nvPr/>
            </p:nvCxnSpPr>
            <p:spPr>
              <a:xfrm flipH="1" flipV="1">
                <a:off x="1490133" y="1384487"/>
                <a:ext cx="5749211" cy="202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 стрелкой 97"/>
              <p:cNvCxnSpPr/>
              <p:nvPr/>
            </p:nvCxnSpPr>
            <p:spPr>
              <a:xfrm flipH="1" flipV="1">
                <a:off x="1455706" y="5743288"/>
                <a:ext cx="2371572" cy="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 стрелкой 99"/>
              <p:cNvCxnSpPr/>
              <p:nvPr/>
            </p:nvCxnSpPr>
            <p:spPr>
              <a:xfrm flipH="1">
                <a:off x="6019471" y="3365979"/>
                <a:ext cx="1174150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 стрелкой 102"/>
              <p:cNvCxnSpPr/>
              <p:nvPr/>
            </p:nvCxnSpPr>
            <p:spPr>
              <a:xfrm flipH="1">
                <a:off x="3812034" y="3363918"/>
                <a:ext cx="883887" cy="206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Прямоугольник 104"/>
              <p:cNvSpPr/>
              <p:nvPr/>
            </p:nvSpPr>
            <p:spPr>
              <a:xfrm>
                <a:off x="6003659" y="2988943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b="1" dirty="0">
                    <a:solidFill>
                      <a:srgbClr val="00B0F0"/>
                    </a:solidFill>
                  </a:rPr>
                  <a:t>+</a:t>
                </a:r>
              </a:p>
            </p:txBody>
          </p:sp>
          <p:sp>
            <p:nvSpPr>
              <p:cNvPr id="106" name="Прямоугольник 105"/>
              <p:cNvSpPr/>
              <p:nvPr/>
            </p:nvSpPr>
            <p:spPr>
              <a:xfrm>
                <a:off x="4419060" y="2996976"/>
                <a:ext cx="2551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b="1" dirty="0">
                    <a:solidFill>
                      <a:srgbClr val="00B0F0"/>
                    </a:solidFill>
                  </a:rPr>
                  <a:t>-</a:t>
                </a: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2738300" y="8613234"/>
              <a:ext cx="686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4-5</a:t>
              </a:r>
              <a:endParaRPr lang="ru-RU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90" name="Группа 189"/>
          <p:cNvGrpSpPr/>
          <p:nvPr/>
        </p:nvGrpSpPr>
        <p:grpSpPr>
          <a:xfrm>
            <a:off x="5113977" y="951799"/>
            <a:ext cx="4580401" cy="2597503"/>
            <a:chOff x="5128388" y="295110"/>
            <a:chExt cx="4580401" cy="2597503"/>
          </a:xfrm>
        </p:grpSpPr>
        <p:cxnSp>
          <p:nvCxnSpPr>
            <p:cNvPr id="165" name="Прямая со стрелкой 164"/>
            <p:cNvCxnSpPr/>
            <p:nvPr/>
          </p:nvCxnSpPr>
          <p:spPr>
            <a:xfrm>
              <a:off x="9125887" y="1519042"/>
              <a:ext cx="6349" cy="79826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 стрелкой 165"/>
            <p:cNvCxnSpPr/>
            <p:nvPr/>
          </p:nvCxnSpPr>
          <p:spPr>
            <a:xfrm flipH="1" flipV="1">
              <a:off x="9125887" y="327022"/>
              <a:ext cx="6349" cy="66637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 стрелкой 166"/>
            <p:cNvCxnSpPr/>
            <p:nvPr/>
          </p:nvCxnSpPr>
          <p:spPr>
            <a:xfrm flipH="1" flipV="1">
              <a:off x="9141131" y="993392"/>
              <a:ext cx="213215" cy="16721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 стрелкой 167"/>
            <p:cNvCxnSpPr/>
            <p:nvPr/>
          </p:nvCxnSpPr>
          <p:spPr>
            <a:xfrm flipH="1">
              <a:off x="9132237" y="1325869"/>
              <a:ext cx="222109" cy="19317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 стрелкой 168"/>
            <p:cNvCxnSpPr/>
            <p:nvPr/>
          </p:nvCxnSpPr>
          <p:spPr>
            <a:xfrm>
              <a:off x="9354346" y="1189302"/>
              <a:ext cx="0" cy="13656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Прямоугольник 169"/>
            <p:cNvSpPr/>
            <p:nvPr/>
          </p:nvSpPr>
          <p:spPr>
            <a:xfrm>
              <a:off x="9334717" y="769062"/>
              <a:ext cx="374072" cy="25114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2" name="Прямая со стрелкой 171"/>
            <p:cNvCxnSpPr/>
            <p:nvPr/>
          </p:nvCxnSpPr>
          <p:spPr>
            <a:xfrm flipH="1" flipV="1">
              <a:off x="5720170" y="1716960"/>
              <a:ext cx="8894" cy="55540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 flipH="1">
              <a:off x="5713820" y="327022"/>
              <a:ext cx="3272" cy="39750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 стрелкой 176"/>
            <p:cNvCxnSpPr/>
            <p:nvPr/>
          </p:nvCxnSpPr>
          <p:spPr>
            <a:xfrm flipH="1">
              <a:off x="5729064" y="295110"/>
              <a:ext cx="3412067" cy="220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/>
            <p:cNvCxnSpPr/>
            <p:nvPr/>
          </p:nvCxnSpPr>
          <p:spPr>
            <a:xfrm flipH="1">
              <a:off x="7921257" y="2256368"/>
              <a:ext cx="1174150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 стрелкой 179"/>
            <p:cNvCxnSpPr/>
            <p:nvPr/>
          </p:nvCxnSpPr>
          <p:spPr>
            <a:xfrm flipH="1">
              <a:off x="5713820" y="2254307"/>
              <a:ext cx="883887" cy="206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Прямоугольник 180"/>
            <p:cNvSpPr/>
            <p:nvPr/>
          </p:nvSpPr>
          <p:spPr>
            <a:xfrm>
              <a:off x="7905445" y="1879332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dirty="0">
                  <a:solidFill>
                    <a:srgbClr val="00B0F0"/>
                  </a:solidFill>
                </a:rPr>
                <a:t>+</a:t>
              </a:r>
            </a:p>
          </p:txBody>
        </p:sp>
        <p:sp>
          <p:nvSpPr>
            <p:cNvPr id="182" name="Прямоугольник 181"/>
            <p:cNvSpPr/>
            <p:nvPr/>
          </p:nvSpPr>
          <p:spPr>
            <a:xfrm>
              <a:off x="6320846" y="1887365"/>
              <a:ext cx="255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dirty="0">
                  <a:solidFill>
                    <a:srgbClr val="00B0F0"/>
                  </a:solidFill>
                </a:rPr>
                <a:t>-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079876" y="2523281"/>
              <a:ext cx="686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5-6</a:t>
              </a:r>
              <a:endParaRPr lang="ru-RU" dirty="0">
                <a:solidFill>
                  <a:srgbClr val="00B0F0"/>
                </a:solidFill>
              </a:endParaRPr>
            </a:p>
          </p:txBody>
        </p:sp>
        <p:cxnSp>
          <p:nvCxnSpPr>
            <p:cNvPr id="183" name="Прямая со стрелкой 182"/>
            <p:cNvCxnSpPr/>
            <p:nvPr/>
          </p:nvCxnSpPr>
          <p:spPr>
            <a:xfrm flipH="1">
              <a:off x="5128388" y="1716631"/>
              <a:ext cx="585432" cy="33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Прямая со стрелкой 183"/>
            <p:cNvCxnSpPr/>
            <p:nvPr/>
          </p:nvCxnSpPr>
          <p:spPr>
            <a:xfrm>
              <a:off x="5128388" y="724860"/>
              <a:ext cx="0" cy="972915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Прямая со стрелкой 184"/>
            <p:cNvCxnSpPr/>
            <p:nvPr/>
          </p:nvCxnSpPr>
          <p:spPr>
            <a:xfrm>
              <a:off x="5128388" y="724860"/>
              <a:ext cx="600676" cy="1506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36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257</Words>
  <Application>Microsoft Office PowerPoint</Application>
  <PresentationFormat>Широкоэкранный</PresentationFormat>
  <Paragraphs>45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Безденежных Даниил Владимирович</dc:creator>
  <cp:lastModifiedBy>Безденежных Даниил Владимирович</cp:lastModifiedBy>
  <cp:revision>76</cp:revision>
  <dcterms:created xsi:type="dcterms:W3CDTF">2021-12-21T10:43:29Z</dcterms:created>
  <dcterms:modified xsi:type="dcterms:W3CDTF">2022-01-11T13:01:18Z</dcterms:modified>
</cp:coreProperties>
</file>