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56" r:id="rId3"/>
    <p:sldId id="258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2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0F9FA-714F-44AC-A8E6-A832B7FCACE0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96B49-D857-41AB-977B-4CDFA447B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83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96B49-D857-41AB-977B-4CDFA447BA8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03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11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40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08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59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0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51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9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9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75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0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0D8F-5DDF-4277-8B2F-F2C0CD00AD41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9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2.pn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15B75A-A80F-4848-8E6A-9B44B24E807D}"/>
              </a:ext>
            </a:extLst>
          </p:cNvPr>
          <p:cNvSpPr/>
          <p:nvPr/>
        </p:nvSpPr>
        <p:spPr>
          <a:xfrm>
            <a:off x="318361" y="2043953"/>
            <a:ext cx="1425388" cy="1093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F0A9BB-4938-45A1-9CEA-B63394358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" y="2274234"/>
            <a:ext cx="1099133" cy="63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58B379F-7EC1-49AC-8AFF-42FEFF579ED4}"/>
              </a:ext>
            </a:extLst>
          </p:cNvPr>
          <p:cNvCxnSpPr>
            <a:cxnSpLocks/>
          </p:cNvCxnSpPr>
          <p:nvPr/>
        </p:nvCxnSpPr>
        <p:spPr>
          <a:xfrm flipV="1">
            <a:off x="1860291" y="1638282"/>
            <a:ext cx="362901" cy="97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F46F22-2F35-4FDE-8206-43702A2CD82E}"/>
              </a:ext>
            </a:extLst>
          </p:cNvPr>
          <p:cNvSpPr/>
          <p:nvPr/>
        </p:nvSpPr>
        <p:spPr>
          <a:xfrm>
            <a:off x="2288103" y="850568"/>
            <a:ext cx="1425388" cy="1093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87F34-94E8-4CF4-B1A9-F05E5364868D}"/>
              </a:ext>
            </a:extLst>
          </p:cNvPr>
          <p:cNvSpPr txBox="1"/>
          <p:nvPr/>
        </p:nvSpPr>
        <p:spPr>
          <a:xfrm>
            <a:off x="833829" y="1644134"/>
            <a:ext cx="59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30B7FC-8F2D-43BA-A086-87804637E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13" y="1147103"/>
            <a:ext cx="847768" cy="626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C1C767-FB56-45F0-BF67-A95D94843F1C}"/>
              </a:ext>
            </a:extLst>
          </p:cNvPr>
          <p:cNvSpPr txBox="1"/>
          <p:nvPr/>
        </p:nvSpPr>
        <p:spPr>
          <a:xfrm>
            <a:off x="2263151" y="204237"/>
            <a:ext cx="165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Регулируемый выпрямитель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B32DF4-8C43-4CA4-90FE-B88A03BC0E74}"/>
              </a:ext>
            </a:extLst>
          </p:cNvPr>
          <p:cNvSpPr txBox="1"/>
          <p:nvPr/>
        </p:nvSpPr>
        <p:spPr>
          <a:xfrm>
            <a:off x="4164558" y="430747"/>
            <a:ext cx="19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</a:t>
            </a:r>
            <a:r>
              <a:rPr lang="ru-RU" dirty="0"/>
              <a:t>регулируемое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34294AF-E084-4848-AF0A-EEDC750F4579}"/>
              </a:ext>
            </a:extLst>
          </p:cNvPr>
          <p:cNvSpPr/>
          <p:nvPr/>
        </p:nvSpPr>
        <p:spPr>
          <a:xfrm>
            <a:off x="4347782" y="818008"/>
            <a:ext cx="1425388" cy="1093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3D8BA38-A21D-420F-BB0C-042CF664EBB2}"/>
              </a:ext>
            </a:extLst>
          </p:cNvPr>
          <p:cNvCxnSpPr>
            <a:cxnSpLocks/>
          </p:cNvCxnSpPr>
          <p:nvPr/>
        </p:nvCxnSpPr>
        <p:spPr>
          <a:xfrm>
            <a:off x="1860291" y="2849093"/>
            <a:ext cx="402860" cy="89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BFA65ED-4E40-409C-AF6E-59CDE39952B8}"/>
              </a:ext>
            </a:extLst>
          </p:cNvPr>
          <p:cNvSpPr/>
          <p:nvPr/>
        </p:nvSpPr>
        <p:spPr>
          <a:xfrm>
            <a:off x="2329833" y="3710685"/>
            <a:ext cx="1425388" cy="1093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6C499B-3699-40B2-AE82-15454B8FDD5F}"/>
              </a:ext>
            </a:extLst>
          </p:cNvPr>
          <p:cNvSpPr txBox="1"/>
          <p:nvPr/>
        </p:nvSpPr>
        <p:spPr>
          <a:xfrm>
            <a:off x="2304881" y="3064354"/>
            <a:ext cx="19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Нерегулируемый выпрямитель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66882AB-6A1E-4143-91E8-B5A4D7646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69" y="921584"/>
            <a:ext cx="1357509" cy="716698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5039844-501C-447F-9355-D1012CC4F547}"/>
              </a:ext>
            </a:extLst>
          </p:cNvPr>
          <p:cNvSpPr/>
          <p:nvPr/>
        </p:nvSpPr>
        <p:spPr>
          <a:xfrm>
            <a:off x="4415571" y="3710685"/>
            <a:ext cx="1425388" cy="1093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4AF8AF6-2E09-40CF-8FF3-33F1566AA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253" y="3936483"/>
            <a:ext cx="1292024" cy="642097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4E42100-E4EB-4F9B-8D85-C9186A9CBFBB}"/>
              </a:ext>
            </a:extLst>
          </p:cNvPr>
          <p:cNvCxnSpPr>
            <a:cxnSpLocks/>
          </p:cNvCxnSpPr>
          <p:nvPr/>
        </p:nvCxnSpPr>
        <p:spPr>
          <a:xfrm>
            <a:off x="3764186" y="4193202"/>
            <a:ext cx="63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6DAC3-1BA6-48BE-B5AA-1B772CA859B2}"/>
              </a:ext>
            </a:extLst>
          </p:cNvPr>
          <p:cNvSpPr txBox="1"/>
          <p:nvPr/>
        </p:nvSpPr>
        <p:spPr>
          <a:xfrm>
            <a:off x="4164558" y="3288365"/>
            <a:ext cx="21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</a:t>
            </a:r>
            <a:r>
              <a:rPr lang="ru-RU" dirty="0"/>
              <a:t>нерегулируемое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DC7BDDD-59AF-4387-9488-7803B149DDFF}"/>
              </a:ext>
            </a:extLst>
          </p:cNvPr>
          <p:cNvSpPr/>
          <p:nvPr/>
        </p:nvSpPr>
        <p:spPr>
          <a:xfrm>
            <a:off x="6939856" y="2154437"/>
            <a:ext cx="1425388" cy="1093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D25E377-850A-492C-AA63-A4B3FE2D3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562" y="3926502"/>
            <a:ext cx="1019175" cy="533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2FC967C4-006E-4086-8733-09F53902D967}"/>
              </a:ext>
            </a:extLst>
          </p:cNvPr>
          <p:cNvCxnSpPr>
            <a:cxnSpLocks/>
          </p:cNvCxnSpPr>
          <p:nvPr/>
        </p:nvCxnSpPr>
        <p:spPr>
          <a:xfrm flipV="1">
            <a:off x="5855757" y="2819400"/>
            <a:ext cx="1064457" cy="139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A81AB5B-3C8C-4E62-86DB-6CFA901ED658}"/>
              </a:ext>
            </a:extLst>
          </p:cNvPr>
          <p:cNvSpPr txBox="1"/>
          <p:nvPr/>
        </p:nvSpPr>
        <p:spPr>
          <a:xfrm>
            <a:off x="6853348" y="1215695"/>
            <a:ext cx="2171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</a:t>
            </a:r>
            <a:r>
              <a:rPr lang="ru-RU" dirty="0"/>
              <a:t>/</a:t>
            </a:r>
            <a:r>
              <a:rPr lang="en-US" dirty="0"/>
              <a:t>AC </a:t>
            </a:r>
            <a:r>
              <a:rPr lang="ru-RU" dirty="0"/>
              <a:t>преобразователь</a:t>
            </a:r>
            <a:r>
              <a:rPr lang="en-US" dirty="0"/>
              <a:t> (</a:t>
            </a:r>
            <a:r>
              <a:rPr lang="ru-RU" dirty="0"/>
              <a:t>инвертор)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48B9401-7EF2-4441-8061-35DDA77D4838}"/>
              </a:ext>
            </a:extLst>
          </p:cNvPr>
          <p:cNvCxnSpPr>
            <a:cxnSpLocks/>
          </p:cNvCxnSpPr>
          <p:nvPr/>
        </p:nvCxnSpPr>
        <p:spPr>
          <a:xfrm>
            <a:off x="8434978" y="2701283"/>
            <a:ext cx="1084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9FB05B10-AA08-4550-BAC4-B74BA4CAE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7827" y="2338213"/>
            <a:ext cx="568991" cy="726141"/>
          </a:xfrm>
          <a:prstGeom prst="rect">
            <a:avLst/>
          </a:prstGeom>
        </p:spPr>
      </p:pic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3D06C150-3682-42CB-A908-F37AE483B3BC}"/>
              </a:ext>
            </a:extLst>
          </p:cNvPr>
          <p:cNvSpPr/>
          <p:nvPr/>
        </p:nvSpPr>
        <p:spPr>
          <a:xfrm>
            <a:off x="6640770" y="1092187"/>
            <a:ext cx="2261912" cy="2894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3CDAFB01-3968-4A4E-9AEA-22DB1AF4F1CD}"/>
              </a:ext>
            </a:extLst>
          </p:cNvPr>
          <p:cNvCxnSpPr>
            <a:cxnSpLocks/>
          </p:cNvCxnSpPr>
          <p:nvPr/>
        </p:nvCxnSpPr>
        <p:spPr>
          <a:xfrm>
            <a:off x="3723630" y="1366096"/>
            <a:ext cx="63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843EA90-EE01-4C05-8E1F-2CC640B5DE45}"/>
              </a:ext>
            </a:extLst>
          </p:cNvPr>
          <p:cNvCxnSpPr>
            <a:cxnSpLocks/>
          </p:cNvCxnSpPr>
          <p:nvPr/>
        </p:nvCxnSpPr>
        <p:spPr>
          <a:xfrm>
            <a:off x="5840959" y="1364855"/>
            <a:ext cx="1079255" cy="122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A5CB6E5C-E788-461C-8F8C-3D01C56AF227}"/>
              </a:ext>
            </a:extLst>
          </p:cNvPr>
          <p:cNvSpPr/>
          <p:nvPr/>
        </p:nvSpPr>
        <p:spPr>
          <a:xfrm>
            <a:off x="9549523" y="2128875"/>
            <a:ext cx="1425388" cy="1093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3D16D87-2290-444B-B67B-956E61E34A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2219" y="2238604"/>
            <a:ext cx="1194320" cy="83602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45EFCD7-B7D8-46D7-8F6C-887AB28C6EE0}"/>
              </a:ext>
            </a:extLst>
          </p:cNvPr>
          <p:cNvSpPr txBox="1"/>
          <p:nvPr/>
        </p:nvSpPr>
        <p:spPr>
          <a:xfrm>
            <a:off x="9236938" y="1588143"/>
            <a:ext cx="19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 </a:t>
            </a:r>
            <a:r>
              <a:rPr lang="ru-RU" dirty="0"/>
              <a:t>регулируемое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F30E94B-33CA-42F3-9BE4-22F4DED8EC49}"/>
              </a:ext>
            </a:extLst>
          </p:cNvPr>
          <p:cNvSpPr/>
          <p:nvPr/>
        </p:nvSpPr>
        <p:spPr>
          <a:xfrm>
            <a:off x="4677955" y="4948147"/>
            <a:ext cx="7514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Инве́ртор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— устройство для преобразования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</a:rPr>
              <a:t>постоянного тока/напряжения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в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</a:rPr>
              <a:t>переменный ток/напряжение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CECCB76C-7120-42F3-B8B9-8F1B6F3083CE}"/>
              </a:ext>
            </a:extLst>
          </p:cNvPr>
          <p:cNvSpPr/>
          <p:nvPr/>
        </p:nvSpPr>
        <p:spPr>
          <a:xfrm>
            <a:off x="4655659" y="5530808"/>
            <a:ext cx="7514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Автономный инвертор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— инвертор, коммутация силовых ключей которого никак не связана с питающей сетью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09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A8ED610-796B-4504-8326-9F63F0AB554A}"/>
              </a:ext>
            </a:extLst>
          </p:cNvPr>
          <p:cNvSpPr/>
          <p:nvPr/>
        </p:nvSpPr>
        <p:spPr>
          <a:xfrm>
            <a:off x="6014482" y="1816206"/>
            <a:ext cx="1425388" cy="27529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AD8CD7-C601-451A-87C1-64755595824F}"/>
              </a:ext>
            </a:extLst>
          </p:cNvPr>
          <p:cNvSpPr txBox="1"/>
          <p:nvPr/>
        </p:nvSpPr>
        <p:spPr>
          <a:xfrm>
            <a:off x="3820073" y="205375"/>
            <a:ext cx="364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ИНВЕРТОР НАПРЯЖЕНИЯ (АИН)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D44BBD-6183-41AF-9BC9-0F1F1112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546" y="2177194"/>
            <a:ext cx="1221259" cy="1847957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4547D49-432A-4794-B00A-9A2A5580A5D0}"/>
              </a:ext>
            </a:extLst>
          </p:cNvPr>
          <p:cNvCxnSpPr>
            <a:cxnSpLocks/>
          </p:cNvCxnSpPr>
          <p:nvPr/>
        </p:nvCxnSpPr>
        <p:spPr>
          <a:xfrm>
            <a:off x="3492882" y="2329913"/>
            <a:ext cx="252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B44406B-46D4-4407-BBBF-1250ABECF199}"/>
              </a:ext>
            </a:extLst>
          </p:cNvPr>
          <p:cNvCxnSpPr>
            <a:cxnSpLocks/>
          </p:cNvCxnSpPr>
          <p:nvPr/>
        </p:nvCxnSpPr>
        <p:spPr>
          <a:xfrm>
            <a:off x="3492882" y="4025151"/>
            <a:ext cx="252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BD0D177-B95D-4842-BB49-CE3D087329BA}"/>
              </a:ext>
            </a:extLst>
          </p:cNvPr>
          <p:cNvSpPr/>
          <p:nvPr/>
        </p:nvSpPr>
        <p:spPr>
          <a:xfrm>
            <a:off x="2067494" y="1724685"/>
            <a:ext cx="1425388" cy="27529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854C235-2731-4CC3-9FA5-4FC628F291BF}"/>
              </a:ext>
            </a:extLst>
          </p:cNvPr>
          <p:cNvCxnSpPr>
            <a:cxnSpLocks/>
          </p:cNvCxnSpPr>
          <p:nvPr/>
        </p:nvCxnSpPr>
        <p:spPr>
          <a:xfrm flipV="1">
            <a:off x="4749046" y="2329913"/>
            <a:ext cx="0" cy="8339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35DC19B-03AC-49DB-853B-A1F965751098}"/>
              </a:ext>
            </a:extLst>
          </p:cNvPr>
          <p:cNvCxnSpPr>
            <a:cxnSpLocks/>
          </p:cNvCxnSpPr>
          <p:nvPr/>
        </p:nvCxnSpPr>
        <p:spPr>
          <a:xfrm>
            <a:off x="4583464" y="3170431"/>
            <a:ext cx="3311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C4BB09E-AE9E-4568-A3B5-9FC856DCF46A}"/>
              </a:ext>
            </a:extLst>
          </p:cNvPr>
          <p:cNvCxnSpPr>
            <a:cxnSpLocks/>
          </p:cNvCxnSpPr>
          <p:nvPr/>
        </p:nvCxnSpPr>
        <p:spPr>
          <a:xfrm>
            <a:off x="4582946" y="3261186"/>
            <a:ext cx="3311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2053AC4-72E1-44AD-A14F-7C67229770AF}"/>
              </a:ext>
            </a:extLst>
          </p:cNvPr>
          <p:cNvCxnSpPr>
            <a:cxnSpLocks/>
          </p:cNvCxnSpPr>
          <p:nvPr/>
        </p:nvCxnSpPr>
        <p:spPr>
          <a:xfrm flipV="1">
            <a:off x="4748527" y="3261186"/>
            <a:ext cx="0" cy="763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C7A5593-5FFD-4312-8E4E-AA65E3CAE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83" y="2834471"/>
            <a:ext cx="1019175" cy="533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296DEC3-1012-48CB-87BA-E2BBF6321687}"/>
              </a:ext>
            </a:extLst>
          </p:cNvPr>
          <p:cNvSpPr txBox="1"/>
          <p:nvPr/>
        </p:nvSpPr>
        <p:spPr>
          <a:xfrm>
            <a:off x="1898480" y="896960"/>
            <a:ext cx="19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Нерегулируемый выпрямитель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285678-9944-4234-A2F2-CB0D643F3030}"/>
              </a:ext>
            </a:extLst>
          </p:cNvPr>
          <p:cNvCxnSpPr>
            <a:cxnSpLocks/>
          </p:cNvCxnSpPr>
          <p:nvPr/>
        </p:nvCxnSpPr>
        <p:spPr>
          <a:xfrm>
            <a:off x="1390082" y="2329913"/>
            <a:ext cx="677412" cy="2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D420ED9-964F-4C65-A3B9-11B848806B9E}"/>
              </a:ext>
            </a:extLst>
          </p:cNvPr>
          <p:cNvCxnSpPr>
            <a:cxnSpLocks/>
          </p:cNvCxnSpPr>
          <p:nvPr/>
        </p:nvCxnSpPr>
        <p:spPr>
          <a:xfrm>
            <a:off x="1397300" y="4025151"/>
            <a:ext cx="677412" cy="2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>
            <a:extLst>
              <a:ext uri="{FF2B5EF4-FFF2-40B4-BE49-F238E27FC236}">
                <a16:creationId xmlns:a16="http://schemas.microsoft.com/office/drawing/2014/main" id="{6270341A-EFC4-4B77-90FB-0B08136DC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3" y="2912379"/>
            <a:ext cx="1099133" cy="63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2175AF-52E3-479E-989A-AEF0C2B83055}"/>
              </a:ext>
            </a:extLst>
          </p:cNvPr>
          <p:cNvSpPr txBox="1"/>
          <p:nvPr/>
        </p:nvSpPr>
        <p:spPr>
          <a:xfrm>
            <a:off x="500911" y="2543047"/>
            <a:ext cx="62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Сеть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FC4DED-7405-4B4F-AAC0-08CB72D6A864}"/>
              </a:ext>
            </a:extLst>
          </p:cNvPr>
          <p:cNvSpPr txBox="1"/>
          <p:nvPr/>
        </p:nvSpPr>
        <p:spPr>
          <a:xfrm>
            <a:off x="4199926" y="2961859"/>
            <a:ext cx="331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</a:t>
            </a: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12104585-0899-4B7D-B37B-6960E8420568}"/>
              </a:ext>
            </a:extLst>
          </p:cNvPr>
          <p:cNvCxnSpPr>
            <a:cxnSpLocks/>
          </p:cNvCxnSpPr>
          <p:nvPr/>
        </p:nvCxnSpPr>
        <p:spPr>
          <a:xfrm>
            <a:off x="7439870" y="2083423"/>
            <a:ext cx="2550597" cy="237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52E158-9AB2-4875-82D7-A06C1DC49890}"/>
              </a:ext>
            </a:extLst>
          </p:cNvPr>
          <p:cNvSpPr txBox="1"/>
          <p:nvPr/>
        </p:nvSpPr>
        <p:spPr>
          <a:xfrm>
            <a:off x="9324407" y="1331820"/>
            <a:ext cx="241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Активно-индуктивная нагрузка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5E7F2F-2F01-49AC-B78B-FBC2540AC5C9}"/>
              </a:ext>
            </a:extLst>
          </p:cNvPr>
          <p:cNvSpPr txBox="1"/>
          <p:nvPr/>
        </p:nvSpPr>
        <p:spPr>
          <a:xfrm>
            <a:off x="4592737" y="1877407"/>
            <a:ext cx="331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4747A-6558-4309-9221-EAD20D859DD7}"/>
              </a:ext>
            </a:extLst>
          </p:cNvPr>
          <p:cNvSpPr txBox="1"/>
          <p:nvPr/>
        </p:nvSpPr>
        <p:spPr>
          <a:xfrm>
            <a:off x="4613285" y="4013003"/>
            <a:ext cx="331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-</a:t>
            </a: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7A1D382-D346-4870-B7D2-5306B2A88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672759" y="2726022"/>
            <a:ext cx="774319" cy="177800"/>
          </a:xfrm>
          <a:prstGeom prst="rect">
            <a:avLst/>
          </a:prstGeom>
        </p:spPr>
      </p:pic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9DAEE433-9877-4628-9F00-4A77B1AF097A}"/>
              </a:ext>
            </a:extLst>
          </p:cNvPr>
          <p:cNvCxnSpPr>
            <a:cxnSpLocks/>
          </p:cNvCxnSpPr>
          <p:nvPr/>
        </p:nvCxnSpPr>
        <p:spPr>
          <a:xfrm flipV="1">
            <a:off x="9990467" y="3167471"/>
            <a:ext cx="0" cy="434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B83285D-9891-4EA8-8333-EBAC38408149}"/>
              </a:ext>
            </a:extLst>
          </p:cNvPr>
          <p:cNvCxnSpPr>
            <a:cxnSpLocks/>
          </p:cNvCxnSpPr>
          <p:nvPr/>
        </p:nvCxnSpPr>
        <p:spPr>
          <a:xfrm flipH="1" flipV="1">
            <a:off x="9995249" y="2097055"/>
            <a:ext cx="5137" cy="361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44EC81D2-536D-4D5C-AC0C-DC24E84F5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0155" y="3566286"/>
            <a:ext cx="368119" cy="647700"/>
          </a:xfrm>
          <a:prstGeom prst="rect">
            <a:avLst/>
          </a:prstGeom>
        </p:spPr>
      </p:pic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FB42FDA9-16CD-45FB-8D52-D401A5DF0F0A}"/>
              </a:ext>
            </a:extLst>
          </p:cNvPr>
          <p:cNvCxnSpPr>
            <a:cxnSpLocks/>
          </p:cNvCxnSpPr>
          <p:nvPr/>
        </p:nvCxnSpPr>
        <p:spPr>
          <a:xfrm flipV="1">
            <a:off x="9997123" y="4102874"/>
            <a:ext cx="1" cy="198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1AE4C88-C27E-4E3B-9DB9-8A2D17BFE57A}"/>
              </a:ext>
            </a:extLst>
          </p:cNvPr>
          <p:cNvCxnSpPr>
            <a:cxnSpLocks/>
          </p:cNvCxnSpPr>
          <p:nvPr/>
        </p:nvCxnSpPr>
        <p:spPr>
          <a:xfrm>
            <a:off x="7466598" y="4301657"/>
            <a:ext cx="25305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313FD1-F8ED-49D6-80FF-3923EBCC76F8}"/>
              </a:ext>
            </a:extLst>
          </p:cNvPr>
          <p:cNvSpPr txBox="1"/>
          <p:nvPr/>
        </p:nvSpPr>
        <p:spPr>
          <a:xfrm>
            <a:off x="5961322" y="1090914"/>
            <a:ext cx="19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Инвертор напряжения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C42485-8545-419A-BEC9-3B437466C805}"/>
              </a:ext>
            </a:extLst>
          </p:cNvPr>
          <p:cNvSpPr txBox="1"/>
          <p:nvPr/>
        </p:nvSpPr>
        <p:spPr>
          <a:xfrm>
            <a:off x="1272869" y="4432136"/>
            <a:ext cx="5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790F26-D26D-49FB-8E6C-DA24541499FE}"/>
              </a:ext>
            </a:extLst>
          </p:cNvPr>
          <p:cNvSpPr txBox="1"/>
          <p:nvPr/>
        </p:nvSpPr>
        <p:spPr>
          <a:xfrm>
            <a:off x="4524242" y="4408283"/>
            <a:ext cx="5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DC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2801A6-0370-43C6-BC9D-110CC3B3B2FE}"/>
              </a:ext>
            </a:extLst>
          </p:cNvPr>
          <p:cNvSpPr txBox="1"/>
          <p:nvPr/>
        </p:nvSpPr>
        <p:spPr>
          <a:xfrm>
            <a:off x="8458023" y="4485301"/>
            <a:ext cx="5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C0A478E-0A7D-4898-86ED-FCCA9B0862F5}"/>
              </a:ext>
            </a:extLst>
          </p:cNvPr>
          <p:cNvSpPr/>
          <p:nvPr/>
        </p:nvSpPr>
        <p:spPr>
          <a:xfrm>
            <a:off x="1322925" y="5328671"/>
            <a:ext cx="34857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Одним из признаков инвертора напряжения является конденсатор в звене постоянного тока</a:t>
            </a:r>
            <a:endParaRPr lang="ru-RU" dirty="0"/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FF4E8E3F-C6A4-44F9-AB1C-7EEC4EB8BBC2}"/>
              </a:ext>
            </a:extLst>
          </p:cNvPr>
          <p:cNvCxnSpPr/>
          <p:nvPr/>
        </p:nvCxnSpPr>
        <p:spPr>
          <a:xfrm flipV="1">
            <a:off x="3492882" y="3545511"/>
            <a:ext cx="1090064" cy="167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5FF7E3D9-F369-40E4-BEAB-14E397F3FE94}"/>
              </a:ext>
            </a:extLst>
          </p:cNvPr>
          <p:cNvSpPr/>
          <p:nvPr/>
        </p:nvSpPr>
        <p:spPr>
          <a:xfrm>
            <a:off x="7581509" y="194614"/>
            <a:ext cx="3922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Инвертор напряжения обычно работает с активной или активно-индуктивной нагрузкой</a:t>
            </a:r>
            <a:endParaRPr lang="ru-RU" dirty="0"/>
          </a:p>
        </p:txBody>
      </p: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6DB864BD-80DD-4148-AEE1-E0E78B0E2737}"/>
              </a:ext>
            </a:extLst>
          </p:cNvPr>
          <p:cNvCxnSpPr>
            <a:cxnSpLocks/>
          </p:cNvCxnSpPr>
          <p:nvPr/>
        </p:nvCxnSpPr>
        <p:spPr>
          <a:xfrm>
            <a:off x="8623005" y="1236848"/>
            <a:ext cx="919963" cy="16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FFFD5807-05FE-4BBB-A313-34522B59339D}"/>
              </a:ext>
            </a:extLst>
          </p:cNvPr>
          <p:cNvCxnSpPr>
            <a:cxnSpLocks/>
          </p:cNvCxnSpPr>
          <p:nvPr/>
        </p:nvCxnSpPr>
        <p:spPr>
          <a:xfrm>
            <a:off x="5292983" y="2407040"/>
            <a:ext cx="1" cy="157370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DA7DE6D-E313-4B1E-B32A-E4DB820DB96C}"/>
              </a:ext>
            </a:extLst>
          </p:cNvPr>
          <p:cNvSpPr txBox="1"/>
          <p:nvPr/>
        </p:nvSpPr>
        <p:spPr>
          <a:xfrm>
            <a:off x="5261317" y="2971249"/>
            <a:ext cx="6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</a:t>
            </a:r>
            <a:r>
              <a:rPr lang="en-US" dirty="0" err="1"/>
              <a:t>d</a:t>
            </a:r>
            <a:endParaRPr lang="ru-RU" sz="2400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A6F07AF-772A-4604-BB3B-B82301A43C3C}"/>
              </a:ext>
            </a:extLst>
          </p:cNvPr>
          <p:cNvCxnSpPr>
            <a:cxnSpLocks/>
          </p:cNvCxnSpPr>
          <p:nvPr/>
        </p:nvCxnSpPr>
        <p:spPr>
          <a:xfrm>
            <a:off x="10658333" y="2508614"/>
            <a:ext cx="1" cy="157370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AD3D2B7-7175-4EEE-9AE5-4C64615A7B92}"/>
              </a:ext>
            </a:extLst>
          </p:cNvPr>
          <p:cNvSpPr txBox="1"/>
          <p:nvPr/>
        </p:nvSpPr>
        <p:spPr>
          <a:xfrm>
            <a:off x="10626667" y="3072823"/>
            <a:ext cx="6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</a:t>
            </a:r>
            <a:r>
              <a:rPr lang="ru-RU" dirty="0"/>
              <a:t>н</a:t>
            </a:r>
            <a:endParaRPr lang="ru-RU" sz="2400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B09DF0F-90BA-4A98-9798-045B6EBBA877}"/>
              </a:ext>
            </a:extLst>
          </p:cNvPr>
          <p:cNvCxnSpPr>
            <a:cxnSpLocks/>
          </p:cNvCxnSpPr>
          <p:nvPr/>
        </p:nvCxnSpPr>
        <p:spPr>
          <a:xfrm>
            <a:off x="7974004" y="2192027"/>
            <a:ext cx="841223" cy="97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403162-DCEF-46FC-8CC8-2870838DB378}"/>
              </a:ext>
            </a:extLst>
          </p:cNvPr>
          <p:cNvSpPr txBox="1"/>
          <p:nvPr/>
        </p:nvSpPr>
        <p:spPr>
          <a:xfrm>
            <a:off x="8233450" y="2180806"/>
            <a:ext cx="6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ru-RU" dirty="0"/>
              <a:t>н</a:t>
            </a:r>
            <a:endParaRPr lang="ru-RU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74823F-1788-43F1-AF9F-9DAB3FBEE27A}"/>
              </a:ext>
            </a:extLst>
          </p:cNvPr>
          <p:cNvSpPr txBox="1"/>
          <p:nvPr/>
        </p:nvSpPr>
        <p:spPr>
          <a:xfrm>
            <a:off x="10121923" y="2557820"/>
            <a:ext cx="5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ru-RU" sz="2400" dirty="0"/>
              <a:t>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86E1FE-453D-4813-8B63-F4B06E2A77F0}"/>
              </a:ext>
            </a:extLst>
          </p:cNvPr>
          <p:cNvSpPr txBox="1"/>
          <p:nvPr/>
        </p:nvSpPr>
        <p:spPr>
          <a:xfrm>
            <a:off x="10117588" y="3633417"/>
            <a:ext cx="61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ru-RU" sz="2400" dirty="0"/>
              <a:t>н</a:t>
            </a:r>
          </a:p>
        </p:txBody>
      </p:sp>
    </p:spTree>
    <p:extLst>
      <p:ext uri="{BB962C8B-B14F-4D97-AF65-F5344CB8AC3E}">
        <p14:creationId xmlns:p14="http://schemas.microsoft.com/office/powerpoint/2010/main" val="26253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B9AF60-191E-4BDB-87CE-7B6A74BF2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1" y="589055"/>
            <a:ext cx="7324295" cy="440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790022-1D33-49FA-AE67-4EC52698FF47}"/>
              </a:ext>
            </a:extLst>
          </p:cNvPr>
          <p:cNvSpPr txBox="1"/>
          <p:nvPr/>
        </p:nvSpPr>
        <p:spPr>
          <a:xfrm>
            <a:off x="3998258" y="219723"/>
            <a:ext cx="324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ИНВЕРТОР НАПРЯЖЕНИЯ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504F160-D58E-4F0C-AA92-46733DE2F85A}"/>
              </a:ext>
            </a:extLst>
          </p:cNvPr>
          <p:cNvSpPr/>
          <p:nvPr/>
        </p:nvSpPr>
        <p:spPr>
          <a:xfrm>
            <a:off x="8189889" y="882177"/>
            <a:ext cx="3876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Форма выходного напряжения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u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н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определяется состоянием силовых ключей инвертора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48D77B-FD37-42CA-98B3-EC04BF4F2B82}"/>
              </a:ext>
            </a:extLst>
          </p:cNvPr>
          <p:cNvSpPr/>
          <p:nvPr/>
        </p:nvSpPr>
        <p:spPr>
          <a:xfrm>
            <a:off x="8189888" y="2137236"/>
            <a:ext cx="3876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Форма выходного тока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н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определяется параметрами нагрузки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В данном случае показана форма тока для активно-индуктивной нагрузки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2E3391F-F511-4DB6-9EA0-BA9A2C175490}"/>
              </a:ext>
            </a:extLst>
          </p:cNvPr>
          <p:cNvSpPr/>
          <p:nvPr/>
        </p:nvSpPr>
        <p:spPr>
          <a:xfrm>
            <a:off x="8189888" y="4658046"/>
            <a:ext cx="3047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202122"/>
                </a:solidFill>
                <a:latin typeface="Arial" panose="020B0604020202020204" pitchFamily="34" charset="0"/>
              </a:rPr>
              <a:t>Самостоятельно построить форму тока для активной нагрузки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89480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A8ED610-796B-4504-8326-9F63F0AB554A}"/>
              </a:ext>
            </a:extLst>
          </p:cNvPr>
          <p:cNvSpPr/>
          <p:nvPr/>
        </p:nvSpPr>
        <p:spPr>
          <a:xfrm>
            <a:off x="6014482" y="1816206"/>
            <a:ext cx="1425388" cy="27529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AD8CD7-C601-451A-87C1-64755595824F}"/>
              </a:ext>
            </a:extLst>
          </p:cNvPr>
          <p:cNvSpPr txBox="1"/>
          <p:nvPr/>
        </p:nvSpPr>
        <p:spPr>
          <a:xfrm>
            <a:off x="4219501" y="205375"/>
            <a:ext cx="324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ИНВЕРТОР ТОКА (АИТ)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4547D49-432A-4794-B00A-9A2A5580A5D0}"/>
              </a:ext>
            </a:extLst>
          </p:cNvPr>
          <p:cNvCxnSpPr>
            <a:cxnSpLocks/>
          </p:cNvCxnSpPr>
          <p:nvPr/>
        </p:nvCxnSpPr>
        <p:spPr>
          <a:xfrm>
            <a:off x="4919514" y="2330108"/>
            <a:ext cx="1068240" cy="18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B44406B-46D4-4407-BBBF-1250ABECF199}"/>
              </a:ext>
            </a:extLst>
          </p:cNvPr>
          <p:cNvCxnSpPr>
            <a:cxnSpLocks/>
          </p:cNvCxnSpPr>
          <p:nvPr/>
        </p:nvCxnSpPr>
        <p:spPr>
          <a:xfrm>
            <a:off x="3492882" y="4025151"/>
            <a:ext cx="252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BD0D177-B95D-4842-BB49-CE3D087329BA}"/>
              </a:ext>
            </a:extLst>
          </p:cNvPr>
          <p:cNvSpPr/>
          <p:nvPr/>
        </p:nvSpPr>
        <p:spPr>
          <a:xfrm>
            <a:off x="2067494" y="1724685"/>
            <a:ext cx="1425388" cy="27529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96DEC3-1012-48CB-87BA-E2BBF6321687}"/>
              </a:ext>
            </a:extLst>
          </p:cNvPr>
          <p:cNvSpPr txBox="1"/>
          <p:nvPr/>
        </p:nvSpPr>
        <p:spPr>
          <a:xfrm>
            <a:off x="1898480" y="896960"/>
            <a:ext cx="19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Регулируемый выпрямитель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285678-9944-4234-A2F2-CB0D643F3030}"/>
              </a:ext>
            </a:extLst>
          </p:cNvPr>
          <p:cNvCxnSpPr>
            <a:cxnSpLocks/>
          </p:cNvCxnSpPr>
          <p:nvPr/>
        </p:nvCxnSpPr>
        <p:spPr>
          <a:xfrm>
            <a:off x="1390082" y="2329913"/>
            <a:ext cx="677412" cy="2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D420ED9-964F-4C65-A3B9-11B848806B9E}"/>
              </a:ext>
            </a:extLst>
          </p:cNvPr>
          <p:cNvCxnSpPr>
            <a:cxnSpLocks/>
          </p:cNvCxnSpPr>
          <p:nvPr/>
        </p:nvCxnSpPr>
        <p:spPr>
          <a:xfrm>
            <a:off x="1397300" y="4025151"/>
            <a:ext cx="677412" cy="2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>
            <a:extLst>
              <a:ext uri="{FF2B5EF4-FFF2-40B4-BE49-F238E27FC236}">
                <a16:creationId xmlns:a16="http://schemas.microsoft.com/office/drawing/2014/main" id="{6270341A-EFC4-4B77-90FB-0B08136DC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3" y="2912379"/>
            <a:ext cx="1099133" cy="63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2175AF-52E3-479E-989A-AEF0C2B83055}"/>
              </a:ext>
            </a:extLst>
          </p:cNvPr>
          <p:cNvSpPr txBox="1"/>
          <p:nvPr/>
        </p:nvSpPr>
        <p:spPr>
          <a:xfrm>
            <a:off x="500911" y="2543047"/>
            <a:ext cx="62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Сеть</a:t>
            </a: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12104585-0899-4B7D-B37B-6960E8420568}"/>
              </a:ext>
            </a:extLst>
          </p:cNvPr>
          <p:cNvCxnSpPr>
            <a:cxnSpLocks/>
          </p:cNvCxnSpPr>
          <p:nvPr/>
        </p:nvCxnSpPr>
        <p:spPr>
          <a:xfrm>
            <a:off x="7439870" y="2083423"/>
            <a:ext cx="2550597" cy="237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52E158-9AB2-4875-82D7-A06C1DC49890}"/>
              </a:ext>
            </a:extLst>
          </p:cNvPr>
          <p:cNvSpPr txBox="1"/>
          <p:nvPr/>
        </p:nvSpPr>
        <p:spPr>
          <a:xfrm>
            <a:off x="9324407" y="1331820"/>
            <a:ext cx="241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Активно-емкостная нагрузка</a:t>
            </a: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B83285D-9891-4EA8-8333-EBAC38408149}"/>
              </a:ext>
            </a:extLst>
          </p:cNvPr>
          <p:cNvCxnSpPr>
            <a:cxnSpLocks/>
          </p:cNvCxnSpPr>
          <p:nvPr/>
        </p:nvCxnSpPr>
        <p:spPr>
          <a:xfrm flipH="1" flipV="1">
            <a:off x="10006550" y="2105832"/>
            <a:ext cx="1847" cy="818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44EC81D2-536D-4D5C-AC0C-DC24E84F5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155" y="2876003"/>
            <a:ext cx="368119" cy="647700"/>
          </a:xfrm>
          <a:prstGeom prst="rect">
            <a:avLst/>
          </a:prstGeom>
        </p:spPr>
      </p:pic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FB42FDA9-16CD-45FB-8D52-D401A5DF0F0A}"/>
              </a:ext>
            </a:extLst>
          </p:cNvPr>
          <p:cNvCxnSpPr>
            <a:cxnSpLocks/>
          </p:cNvCxnSpPr>
          <p:nvPr/>
        </p:nvCxnSpPr>
        <p:spPr>
          <a:xfrm flipH="1" flipV="1">
            <a:off x="9990467" y="3404799"/>
            <a:ext cx="6656" cy="896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1AE4C88-C27E-4E3B-9DB9-8A2D17BFE57A}"/>
              </a:ext>
            </a:extLst>
          </p:cNvPr>
          <p:cNvCxnSpPr>
            <a:cxnSpLocks/>
          </p:cNvCxnSpPr>
          <p:nvPr/>
        </p:nvCxnSpPr>
        <p:spPr>
          <a:xfrm>
            <a:off x="7466598" y="4301657"/>
            <a:ext cx="25305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4DE381C-0722-46B1-B2C9-84F87DB0555A}"/>
              </a:ext>
            </a:extLst>
          </p:cNvPr>
          <p:cNvSpPr txBox="1"/>
          <p:nvPr/>
        </p:nvSpPr>
        <p:spPr>
          <a:xfrm>
            <a:off x="10144483" y="2943134"/>
            <a:ext cx="61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ru-RU" sz="2400" dirty="0"/>
              <a:t>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313FD1-F8ED-49D6-80FF-3923EBCC76F8}"/>
              </a:ext>
            </a:extLst>
          </p:cNvPr>
          <p:cNvSpPr txBox="1"/>
          <p:nvPr/>
        </p:nvSpPr>
        <p:spPr>
          <a:xfrm>
            <a:off x="5961322" y="1162634"/>
            <a:ext cx="192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Инвертор тока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C42485-8545-419A-BEC9-3B437466C805}"/>
              </a:ext>
            </a:extLst>
          </p:cNvPr>
          <p:cNvSpPr txBox="1"/>
          <p:nvPr/>
        </p:nvSpPr>
        <p:spPr>
          <a:xfrm>
            <a:off x="1272869" y="4432136"/>
            <a:ext cx="5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790F26-D26D-49FB-8E6C-DA24541499FE}"/>
              </a:ext>
            </a:extLst>
          </p:cNvPr>
          <p:cNvSpPr txBox="1"/>
          <p:nvPr/>
        </p:nvSpPr>
        <p:spPr>
          <a:xfrm>
            <a:off x="4524242" y="4408283"/>
            <a:ext cx="5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DC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2801A6-0370-43C6-BC9D-110CC3B3B2FE}"/>
              </a:ext>
            </a:extLst>
          </p:cNvPr>
          <p:cNvSpPr txBox="1"/>
          <p:nvPr/>
        </p:nvSpPr>
        <p:spPr>
          <a:xfrm>
            <a:off x="8458023" y="4485301"/>
            <a:ext cx="5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C0A478E-0A7D-4898-86ED-FCCA9B0862F5}"/>
              </a:ext>
            </a:extLst>
          </p:cNvPr>
          <p:cNvSpPr/>
          <p:nvPr/>
        </p:nvSpPr>
        <p:spPr>
          <a:xfrm>
            <a:off x="1322925" y="5328671"/>
            <a:ext cx="34857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Одним из признаков инвертора тока является дроссель в звене постоянного тока</a:t>
            </a:r>
            <a:endParaRPr lang="ru-RU" dirty="0"/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FF4E8E3F-C6A4-44F9-AB1C-7EEC4EB8BBC2}"/>
              </a:ext>
            </a:extLst>
          </p:cNvPr>
          <p:cNvCxnSpPr>
            <a:cxnSpLocks/>
          </p:cNvCxnSpPr>
          <p:nvPr/>
        </p:nvCxnSpPr>
        <p:spPr>
          <a:xfrm flipV="1">
            <a:off x="3492882" y="2458372"/>
            <a:ext cx="792247" cy="276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5FF7E3D9-F369-40E4-BEAB-14E397F3FE94}"/>
              </a:ext>
            </a:extLst>
          </p:cNvPr>
          <p:cNvSpPr/>
          <p:nvPr/>
        </p:nvSpPr>
        <p:spPr>
          <a:xfrm>
            <a:off x="7581509" y="194614"/>
            <a:ext cx="3922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Инвертор напряжения обычно работает с активной или активно-емкостной нагрузкой</a:t>
            </a:r>
            <a:endParaRPr lang="ru-RU" dirty="0"/>
          </a:p>
        </p:txBody>
      </p: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6DB864BD-80DD-4148-AEE1-E0E78B0E2737}"/>
              </a:ext>
            </a:extLst>
          </p:cNvPr>
          <p:cNvCxnSpPr>
            <a:cxnSpLocks/>
          </p:cNvCxnSpPr>
          <p:nvPr/>
        </p:nvCxnSpPr>
        <p:spPr>
          <a:xfrm>
            <a:off x="8623005" y="1236848"/>
            <a:ext cx="957211" cy="140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DA7DE6D-E313-4B1E-B32A-E4DB820DB96C}"/>
              </a:ext>
            </a:extLst>
          </p:cNvPr>
          <p:cNvSpPr txBox="1"/>
          <p:nvPr/>
        </p:nvSpPr>
        <p:spPr>
          <a:xfrm>
            <a:off x="5242801" y="1724685"/>
            <a:ext cx="6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dirty="0"/>
              <a:t>d</a:t>
            </a:r>
            <a:endParaRPr lang="ru-RU" sz="2400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A6F07AF-772A-4604-BB3B-B82301A43C3C}"/>
              </a:ext>
            </a:extLst>
          </p:cNvPr>
          <p:cNvCxnSpPr>
            <a:cxnSpLocks/>
          </p:cNvCxnSpPr>
          <p:nvPr/>
        </p:nvCxnSpPr>
        <p:spPr>
          <a:xfrm>
            <a:off x="10658333" y="2508614"/>
            <a:ext cx="1" cy="157370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AD3D2B7-7175-4EEE-9AE5-4C64615A7B92}"/>
              </a:ext>
            </a:extLst>
          </p:cNvPr>
          <p:cNvSpPr txBox="1"/>
          <p:nvPr/>
        </p:nvSpPr>
        <p:spPr>
          <a:xfrm>
            <a:off x="10626667" y="3072823"/>
            <a:ext cx="6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</a:t>
            </a:r>
            <a:r>
              <a:rPr lang="ru-RU" dirty="0"/>
              <a:t>н</a:t>
            </a:r>
            <a:endParaRPr lang="ru-RU" sz="2400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B09DF0F-90BA-4A98-9798-045B6EBBA877}"/>
              </a:ext>
            </a:extLst>
          </p:cNvPr>
          <p:cNvCxnSpPr>
            <a:cxnSpLocks/>
          </p:cNvCxnSpPr>
          <p:nvPr/>
        </p:nvCxnSpPr>
        <p:spPr>
          <a:xfrm>
            <a:off x="7974004" y="2192027"/>
            <a:ext cx="841223" cy="97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403162-DCEF-46FC-8CC8-2870838DB378}"/>
              </a:ext>
            </a:extLst>
          </p:cNvPr>
          <p:cNvSpPr txBox="1"/>
          <p:nvPr/>
        </p:nvSpPr>
        <p:spPr>
          <a:xfrm>
            <a:off x="8233450" y="2180806"/>
            <a:ext cx="6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ru-RU" dirty="0"/>
              <a:t>н</a:t>
            </a:r>
            <a:endParaRPr lang="ru-RU" sz="2400" dirty="0"/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49237C6-2B78-4D05-AA48-9D63D7C32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465" y="2857366"/>
            <a:ext cx="847768" cy="626129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1E10B257-7719-4BED-B5B5-5125B0F41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897" y="2171118"/>
            <a:ext cx="774319" cy="177800"/>
          </a:xfrm>
          <a:prstGeom prst="rect">
            <a:avLst/>
          </a:prstGeom>
        </p:spPr>
      </p:pic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8218B07F-8EDA-4670-BC79-0761AD882B23}"/>
              </a:ext>
            </a:extLst>
          </p:cNvPr>
          <p:cNvCxnSpPr>
            <a:cxnSpLocks/>
          </p:cNvCxnSpPr>
          <p:nvPr/>
        </p:nvCxnSpPr>
        <p:spPr>
          <a:xfrm flipV="1">
            <a:off x="3502200" y="2312234"/>
            <a:ext cx="6608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9EED0CD-4D28-4D24-A5E9-71A686241F53}"/>
              </a:ext>
            </a:extLst>
          </p:cNvPr>
          <p:cNvSpPr txBox="1"/>
          <p:nvPr/>
        </p:nvSpPr>
        <p:spPr>
          <a:xfrm>
            <a:off x="4385199" y="1644167"/>
            <a:ext cx="49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endParaRPr lang="ru-RU" sz="24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30F709B6-F2D1-40AC-98ED-2BC6727BC456}"/>
              </a:ext>
            </a:extLst>
          </p:cNvPr>
          <p:cNvCxnSpPr>
            <a:cxnSpLocks/>
          </p:cNvCxnSpPr>
          <p:nvPr/>
        </p:nvCxnSpPr>
        <p:spPr>
          <a:xfrm>
            <a:off x="5024826" y="2182397"/>
            <a:ext cx="841223" cy="97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4845F1-F750-4418-B745-DF3EF91E3A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787" y="2294857"/>
            <a:ext cx="1323975" cy="1800225"/>
          </a:xfrm>
          <a:prstGeom prst="rect">
            <a:avLst/>
          </a:prstGeom>
        </p:spPr>
      </p:pic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D4A8160E-8A9B-4C71-A671-CB70B18C8609}"/>
              </a:ext>
            </a:extLst>
          </p:cNvPr>
          <p:cNvCxnSpPr>
            <a:cxnSpLocks/>
          </p:cNvCxnSpPr>
          <p:nvPr/>
        </p:nvCxnSpPr>
        <p:spPr>
          <a:xfrm flipV="1">
            <a:off x="9443778" y="2083423"/>
            <a:ext cx="0" cy="1060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BC95018A-DA12-445B-AF2B-2695E63DD81F}"/>
              </a:ext>
            </a:extLst>
          </p:cNvPr>
          <p:cNvCxnSpPr>
            <a:cxnSpLocks/>
          </p:cNvCxnSpPr>
          <p:nvPr/>
        </p:nvCxnSpPr>
        <p:spPr>
          <a:xfrm>
            <a:off x="9278196" y="3150477"/>
            <a:ext cx="3311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89E2DB18-C548-466F-9AFD-DB82DCFE1BAA}"/>
              </a:ext>
            </a:extLst>
          </p:cNvPr>
          <p:cNvCxnSpPr>
            <a:cxnSpLocks/>
          </p:cNvCxnSpPr>
          <p:nvPr/>
        </p:nvCxnSpPr>
        <p:spPr>
          <a:xfrm>
            <a:off x="9277678" y="3241232"/>
            <a:ext cx="3311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8A46CE57-9B13-43D0-A5CE-07E0D7679E4B}"/>
              </a:ext>
            </a:extLst>
          </p:cNvPr>
          <p:cNvCxnSpPr>
            <a:cxnSpLocks/>
          </p:cNvCxnSpPr>
          <p:nvPr/>
        </p:nvCxnSpPr>
        <p:spPr>
          <a:xfrm flipV="1">
            <a:off x="9443259" y="3241233"/>
            <a:ext cx="0" cy="1060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7B654C-C324-4B1F-96B3-FA44C976D7D4}"/>
              </a:ext>
            </a:extLst>
          </p:cNvPr>
          <p:cNvSpPr txBox="1"/>
          <p:nvPr/>
        </p:nvSpPr>
        <p:spPr>
          <a:xfrm>
            <a:off x="8831903" y="2941905"/>
            <a:ext cx="475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С</a:t>
            </a:r>
            <a:r>
              <a:rPr lang="ru-RU" dirty="0" err="1"/>
              <a:t>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62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90022-1D33-49FA-AE67-4EC52698FF47}"/>
              </a:ext>
            </a:extLst>
          </p:cNvPr>
          <p:cNvSpPr txBox="1"/>
          <p:nvPr/>
        </p:nvSpPr>
        <p:spPr>
          <a:xfrm>
            <a:off x="3998258" y="219723"/>
            <a:ext cx="324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ИНВЕРТОР ТОКА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504F160-D58E-4F0C-AA92-46733DE2F85A}"/>
              </a:ext>
            </a:extLst>
          </p:cNvPr>
          <p:cNvSpPr/>
          <p:nvPr/>
        </p:nvSpPr>
        <p:spPr>
          <a:xfrm>
            <a:off x="8189889" y="882177"/>
            <a:ext cx="3876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Форма выходного напряжения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u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н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определяется параметрами нагрузки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48D77B-FD37-42CA-98B3-EC04BF4F2B82}"/>
              </a:ext>
            </a:extLst>
          </p:cNvPr>
          <p:cNvSpPr/>
          <p:nvPr/>
        </p:nvSpPr>
        <p:spPr>
          <a:xfrm>
            <a:off x="8189888" y="1975870"/>
            <a:ext cx="3876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Форма выходного тока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н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определяется состоянием силовых ключей инвертора</a:t>
            </a:r>
            <a:endParaRPr lang="ru-RU" dirty="0"/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В данном случае показана форма напряжения для активно-емкостной нагрузки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2E3391F-F511-4DB6-9EA0-BA9A2C175490}"/>
              </a:ext>
            </a:extLst>
          </p:cNvPr>
          <p:cNvSpPr/>
          <p:nvPr/>
        </p:nvSpPr>
        <p:spPr>
          <a:xfrm>
            <a:off x="8189888" y="4658046"/>
            <a:ext cx="3047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202122"/>
                </a:solidFill>
                <a:latin typeface="Arial" panose="020B0604020202020204" pitchFamily="34" charset="0"/>
              </a:rPr>
              <a:t>Самостоятельно построить форму напряжения для активной нагрузки</a:t>
            </a:r>
            <a:endParaRPr lang="ru-RU" i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1AA15F8-ECF3-4BF6-80EE-475A6FD09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40" y="813174"/>
            <a:ext cx="727352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7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A8ED610-796B-4504-8326-9F63F0AB554A}"/>
              </a:ext>
            </a:extLst>
          </p:cNvPr>
          <p:cNvSpPr/>
          <p:nvPr/>
        </p:nvSpPr>
        <p:spPr>
          <a:xfrm>
            <a:off x="6014482" y="1816206"/>
            <a:ext cx="1425388" cy="27529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AD8CD7-C601-451A-87C1-64755595824F}"/>
              </a:ext>
            </a:extLst>
          </p:cNvPr>
          <p:cNvSpPr txBox="1"/>
          <p:nvPr/>
        </p:nvSpPr>
        <p:spPr>
          <a:xfrm>
            <a:off x="3506348" y="224681"/>
            <a:ext cx="383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РЕЗОНАНСНЫЙ ИНВЕРТОР (АИР)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D44BBD-6183-41AF-9BC9-0F1F1112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037" y="1871336"/>
            <a:ext cx="735450" cy="111285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4547D49-432A-4794-B00A-9A2A5580A5D0}"/>
              </a:ext>
            </a:extLst>
          </p:cNvPr>
          <p:cNvCxnSpPr>
            <a:cxnSpLocks/>
          </p:cNvCxnSpPr>
          <p:nvPr/>
        </p:nvCxnSpPr>
        <p:spPr>
          <a:xfrm>
            <a:off x="3492882" y="2329913"/>
            <a:ext cx="252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B44406B-46D4-4407-BBBF-1250ABECF199}"/>
              </a:ext>
            </a:extLst>
          </p:cNvPr>
          <p:cNvCxnSpPr>
            <a:cxnSpLocks/>
          </p:cNvCxnSpPr>
          <p:nvPr/>
        </p:nvCxnSpPr>
        <p:spPr>
          <a:xfrm>
            <a:off x="3492882" y="4025151"/>
            <a:ext cx="252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BD0D177-B95D-4842-BB49-CE3D087329BA}"/>
              </a:ext>
            </a:extLst>
          </p:cNvPr>
          <p:cNvSpPr/>
          <p:nvPr/>
        </p:nvSpPr>
        <p:spPr>
          <a:xfrm>
            <a:off x="2067494" y="1724685"/>
            <a:ext cx="1425388" cy="27529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C7A5593-5FFD-4312-8E4E-AA65E3CAE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44" y="2375771"/>
            <a:ext cx="1019175" cy="533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296DEC3-1012-48CB-87BA-E2BBF6321687}"/>
              </a:ext>
            </a:extLst>
          </p:cNvPr>
          <p:cNvSpPr txBox="1"/>
          <p:nvPr/>
        </p:nvSpPr>
        <p:spPr>
          <a:xfrm>
            <a:off x="1970197" y="1213191"/>
            <a:ext cx="192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Выпрямитель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285678-9944-4234-A2F2-CB0D643F3030}"/>
              </a:ext>
            </a:extLst>
          </p:cNvPr>
          <p:cNvCxnSpPr>
            <a:cxnSpLocks/>
          </p:cNvCxnSpPr>
          <p:nvPr/>
        </p:nvCxnSpPr>
        <p:spPr>
          <a:xfrm>
            <a:off x="1390082" y="2329913"/>
            <a:ext cx="677412" cy="2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D420ED9-964F-4C65-A3B9-11B848806B9E}"/>
              </a:ext>
            </a:extLst>
          </p:cNvPr>
          <p:cNvCxnSpPr>
            <a:cxnSpLocks/>
          </p:cNvCxnSpPr>
          <p:nvPr/>
        </p:nvCxnSpPr>
        <p:spPr>
          <a:xfrm>
            <a:off x="1397300" y="4025151"/>
            <a:ext cx="677412" cy="2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>
            <a:extLst>
              <a:ext uri="{FF2B5EF4-FFF2-40B4-BE49-F238E27FC236}">
                <a16:creationId xmlns:a16="http://schemas.microsoft.com/office/drawing/2014/main" id="{6270341A-EFC4-4B77-90FB-0B08136DC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3" y="2912379"/>
            <a:ext cx="1099133" cy="63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2175AF-52E3-479E-989A-AEF0C2B83055}"/>
              </a:ext>
            </a:extLst>
          </p:cNvPr>
          <p:cNvSpPr txBox="1"/>
          <p:nvPr/>
        </p:nvSpPr>
        <p:spPr>
          <a:xfrm>
            <a:off x="500911" y="2543047"/>
            <a:ext cx="62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Сеть</a:t>
            </a: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12104585-0899-4B7D-B37B-6960E8420568}"/>
              </a:ext>
            </a:extLst>
          </p:cNvPr>
          <p:cNvCxnSpPr>
            <a:cxnSpLocks/>
          </p:cNvCxnSpPr>
          <p:nvPr/>
        </p:nvCxnSpPr>
        <p:spPr>
          <a:xfrm>
            <a:off x="7439870" y="2083423"/>
            <a:ext cx="2550597" cy="237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7A1D382-D346-4870-B7D2-5306B2A88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672759" y="2726022"/>
            <a:ext cx="774319" cy="177800"/>
          </a:xfrm>
          <a:prstGeom prst="rect">
            <a:avLst/>
          </a:prstGeom>
        </p:spPr>
      </p:pic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9DAEE433-9877-4628-9F00-4A77B1AF097A}"/>
              </a:ext>
            </a:extLst>
          </p:cNvPr>
          <p:cNvCxnSpPr>
            <a:cxnSpLocks/>
          </p:cNvCxnSpPr>
          <p:nvPr/>
        </p:nvCxnSpPr>
        <p:spPr>
          <a:xfrm flipV="1">
            <a:off x="9990467" y="3167471"/>
            <a:ext cx="0" cy="434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B83285D-9891-4EA8-8333-EBAC38408149}"/>
              </a:ext>
            </a:extLst>
          </p:cNvPr>
          <p:cNvCxnSpPr>
            <a:cxnSpLocks/>
          </p:cNvCxnSpPr>
          <p:nvPr/>
        </p:nvCxnSpPr>
        <p:spPr>
          <a:xfrm flipH="1" flipV="1">
            <a:off x="9995249" y="2097055"/>
            <a:ext cx="5137" cy="361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44EC81D2-536D-4D5C-AC0C-DC24E84F5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0155" y="3566286"/>
            <a:ext cx="368119" cy="647700"/>
          </a:xfrm>
          <a:prstGeom prst="rect">
            <a:avLst/>
          </a:prstGeom>
        </p:spPr>
      </p:pic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FB42FDA9-16CD-45FB-8D52-D401A5DF0F0A}"/>
              </a:ext>
            </a:extLst>
          </p:cNvPr>
          <p:cNvCxnSpPr>
            <a:cxnSpLocks/>
          </p:cNvCxnSpPr>
          <p:nvPr/>
        </p:nvCxnSpPr>
        <p:spPr>
          <a:xfrm flipV="1">
            <a:off x="9997123" y="4102874"/>
            <a:ext cx="1" cy="198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1AE4C88-C27E-4E3B-9DB9-8A2D17BFE57A}"/>
              </a:ext>
            </a:extLst>
          </p:cNvPr>
          <p:cNvCxnSpPr>
            <a:cxnSpLocks/>
          </p:cNvCxnSpPr>
          <p:nvPr/>
        </p:nvCxnSpPr>
        <p:spPr>
          <a:xfrm>
            <a:off x="7466598" y="4301657"/>
            <a:ext cx="25305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313FD1-F8ED-49D6-80FF-3923EBCC76F8}"/>
              </a:ext>
            </a:extLst>
          </p:cNvPr>
          <p:cNvSpPr txBox="1"/>
          <p:nvPr/>
        </p:nvSpPr>
        <p:spPr>
          <a:xfrm>
            <a:off x="6062951" y="1365713"/>
            <a:ext cx="192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Инвертор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C42485-8545-419A-BEC9-3B437466C805}"/>
              </a:ext>
            </a:extLst>
          </p:cNvPr>
          <p:cNvSpPr txBox="1"/>
          <p:nvPr/>
        </p:nvSpPr>
        <p:spPr>
          <a:xfrm>
            <a:off x="1272869" y="4432136"/>
            <a:ext cx="5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2801A6-0370-43C6-BC9D-110CC3B3B2FE}"/>
              </a:ext>
            </a:extLst>
          </p:cNvPr>
          <p:cNvSpPr txBox="1"/>
          <p:nvPr/>
        </p:nvSpPr>
        <p:spPr>
          <a:xfrm>
            <a:off x="8458023" y="4687127"/>
            <a:ext cx="5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C0A478E-0A7D-4898-86ED-FCCA9B0862F5}"/>
              </a:ext>
            </a:extLst>
          </p:cNvPr>
          <p:cNvSpPr/>
          <p:nvPr/>
        </p:nvSpPr>
        <p:spPr>
          <a:xfrm>
            <a:off x="8866926" y="5538690"/>
            <a:ext cx="34857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Основной особенностью резонансного инвертора является резонансный контур в нагрузке</a:t>
            </a:r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A6F07AF-772A-4604-BB3B-B82301A43C3C}"/>
              </a:ext>
            </a:extLst>
          </p:cNvPr>
          <p:cNvCxnSpPr>
            <a:cxnSpLocks/>
          </p:cNvCxnSpPr>
          <p:nvPr/>
        </p:nvCxnSpPr>
        <p:spPr>
          <a:xfrm>
            <a:off x="8876389" y="2516802"/>
            <a:ext cx="1" cy="157370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AD3D2B7-7175-4EEE-9AE5-4C64615A7B92}"/>
              </a:ext>
            </a:extLst>
          </p:cNvPr>
          <p:cNvSpPr txBox="1"/>
          <p:nvPr/>
        </p:nvSpPr>
        <p:spPr>
          <a:xfrm>
            <a:off x="8324356" y="3079296"/>
            <a:ext cx="6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</a:t>
            </a:r>
            <a:r>
              <a:rPr lang="ru-RU" dirty="0"/>
              <a:t>н</a:t>
            </a:r>
            <a:endParaRPr lang="ru-RU" sz="2400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B09DF0F-90BA-4A98-9798-045B6EBBA877}"/>
              </a:ext>
            </a:extLst>
          </p:cNvPr>
          <p:cNvCxnSpPr>
            <a:cxnSpLocks/>
          </p:cNvCxnSpPr>
          <p:nvPr/>
        </p:nvCxnSpPr>
        <p:spPr>
          <a:xfrm>
            <a:off x="7974004" y="2192027"/>
            <a:ext cx="841223" cy="97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403162-DCEF-46FC-8CC8-2870838DB378}"/>
              </a:ext>
            </a:extLst>
          </p:cNvPr>
          <p:cNvSpPr txBox="1"/>
          <p:nvPr/>
        </p:nvSpPr>
        <p:spPr>
          <a:xfrm>
            <a:off x="8233450" y="2180806"/>
            <a:ext cx="6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ru-RU" dirty="0"/>
              <a:t>н</a:t>
            </a:r>
            <a:endParaRPr lang="ru-RU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74823F-1788-43F1-AF9F-9DAB3FBEE27A}"/>
              </a:ext>
            </a:extLst>
          </p:cNvPr>
          <p:cNvSpPr txBox="1"/>
          <p:nvPr/>
        </p:nvSpPr>
        <p:spPr>
          <a:xfrm>
            <a:off x="10121923" y="2557820"/>
            <a:ext cx="5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ru-RU" sz="2400" dirty="0"/>
              <a:t>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86E1FE-453D-4813-8B63-F4B06E2A77F0}"/>
              </a:ext>
            </a:extLst>
          </p:cNvPr>
          <p:cNvSpPr txBox="1"/>
          <p:nvPr/>
        </p:nvSpPr>
        <p:spPr>
          <a:xfrm>
            <a:off x="10117588" y="3633417"/>
            <a:ext cx="61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ru-RU" sz="2400" dirty="0"/>
              <a:t>н</a:t>
            </a: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F1EB9E1C-B621-49C1-A16E-FE13D9933C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2538" y="3317387"/>
            <a:ext cx="818447" cy="1112852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4E3CE5B4-609C-4313-951A-62EEE6C398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533" y="3560748"/>
            <a:ext cx="847768" cy="62612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7D754D4-BB85-44A7-89E4-D6841F4993E0}"/>
              </a:ext>
            </a:extLst>
          </p:cNvPr>
          <p:cNvSpPr txBox="1"/>
          <p:nvPr/>
        </p:nvSpPr>
        <p:spPr>
          <a:xfrm>
            <a:off x="2486005" y="2991532"/>
            <a:ext cx="62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1647DF-F71A-4853-8321-FA314DD8D0B3}"/>
              </a:ext>
            </a:extLst>
          </p:cNvPr>
          <p:cNvSpPr txBox="1"/>
          <p:nvPr/>
        </p:nvSpPr>
        <p:spPr>
          <a:xfrm>
            <a:off x="6536497" y="2973840"/>
            <a:ext cx="62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3CC393-0F44-41E6-9D91-672E499A38A5}"/>
              </a:ext>
            </a:extLst>
          </p:cNvPr>
          <p:cNvSpPr txBox="1"/>
          <p:nvPr/>
        </p:nvSpPr>
        <p:spPr>
          <a:xfrm>
            <a:off x="4437061" y="4384513"/>
            <a:ext cx="54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DC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B2A7C28B-D765-4A7A-AF1D-75ED9B437E2C}"/>
              </a:ext>
            </a:extLst>
          </p:cNvPr>
          <p:cNvCxnSpPr>
            <a:cxnSpLocks/>
          </p:cNvCxnSpPr>
          <p:nvPr/>
        </p:nvCxnSpPr>
        <p:spPr>
          <a:xfrm flipV="1">
            <a:off x="9443778" y="2083423"/>
            <a:ext cx="0" cy="1060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2E8C20C-588A-4661-B10C-9E9783260B3E}"/>
              </a:ext>
            </a:extLst>
          </p:cNvPr>
          <p:cNvCxnSpPr>
            <a:cxnSpLocks/>
          </p:cNvCxnSpPr>
          <p:nvPr/>
        </p:nvCxnSpPr>
        <p:spPr>
          <a:xfrm>
            <a:off x="9278196" y="3150477"/>
            <a:ext cx="3311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51074B5B-2B56-47C3-8A41-EF1E48EA3F7C}"/>
              </a:ext>
            </a:extLst>
          </p:cNvPr>
          <p:cNvCxnSpPr>
            <a:cxnSpLocks/>
          </p:cNvCxnSpPr>
          <p:nvPr/>
        </p:nvCxnSpPr>
        <p:spPr>
          <a:xfrm>
            <a:off x="9277678" y="3241232"/>
            <a:ext cx="3311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D551691-C72E-4D18-89AC-5C490EA3F18A}"/>
              </a:ext>
            </a:extLst>
          </p:cNvPr>
          <p:cNvCxnSpPr>
            <a:cxnSpLocks/>
          </p:cNvCxnSpPr>
          <p:nvPr/>
        </p:nvCxnSpPr>
        <p:spPr>
          <a:xfrm flipV="1">
            <a:off x="9443259" y="3241233"/>
            <a:ext cx="0" cy="1060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67B6EF0-85CF-4A56-9673-EF92D2D85595}"/>
              </a:ext>
            </a:extLst>
          </p:cNvPr>
          <p:cNvSpPr txBox="1"/>
          <p:nvPr/>
        </p:nvSpPr>
        <p:spPr>
          <a:xfrm>
            <a:off x="8831903" y="2941905"/>
            <a:ext cx="475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С</a:t>
            </a:r>
            <a:r>
              <a:rPr lang="ru-RU" dirty="0" err="1"/>
              <a:t>н</a:t>
            </a:r>
            <a:endParaRPr lang="ru-RU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BC36AC-C1D1-4583-AC80-B2B30888FAC0}"/>
              </a:ext>
            </a:extLst>
          </p:cNvPr>
          <p:cNvSpPr txBox="1"/>
          <p:nvPr/>
        </p:nvSpPr>
        <p:spPr>
          <a:xfrm>
            <a:off x="10320234" y="1355353"/>
            <a:ext cx="62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</a:t>
            </a:r>
          </a:p>
        </p:txBody>
      </p: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D4DE696A-D9CF-4032-9A39-3F89D97D4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695773" y="3022763"/>
            <a:ext cx="774319" cy="177800"/>
          </a:xfrm>
          <a:prstGeom prst="rect">
            <a:avLst/>
          </a:prstGeom>
        </p:spPr>
      </p:pic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09E05852-5BBA-49A7-984A-0EE154F2827F}"/>
              </a:ext>
            </a:extLst>
          </p:cNvPr>
          <p:cNvCxnSpPr>
            <a:cxnSpLocks/>
          </p:cNvCxnSpPr>
          <p:nvPr/>
        </p:nvCxnSpPr>
        <p:spPr>
          <a:xfrm flipV="1">
            <a:off x="11013481" y="3464212"/>
            <a:ext cx="0" cy="434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A5B0BFB2-C00E-45CE-BAAD-E973BD09DA2D}"/>
              </a:ext>
            </a:extLst>
          </p:cNvPr>
          <p:cNvCxnSpPr>
            <a:cxnSpLocks/>
          </p:cNvCxnSpPr>
          <p:nvPr/>
        </p:nvCxnSpPr>
        <p:spPr>
          <a:xfrm flipH="1" flipV="1">
            <a:off x="11018263" y="2393796"/>
            <a:ext cx="5137" cy="361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CD33D98-53E6-47C2-94EB-0E0063364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3169" y="3863027"/>
            <a:ext cx="368119" cy="647700"/>
          </a:xfrm>
          <a:prstGeom prst="rect">
            <a:avLst/>
          </a:prstGeom>
        </p:spPr>
      </p:pic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CE549D29-957F-4854-82AF-4B2108E891DA}"/>
              </a:ext>
            </a:extLst>
          </p:cNvPr>
          <p:cNvCxnSpPr>
            <a:cxnSpLocks/>
          </p:cNvCxnSpPr>
          <p:nvPr/>
        </p:nvCxnSpPr>
        <p:spPr>
          <a:xfrm flipV="1">
            <a:off x="11020137" y="4399615"/>
            <a:ext cx="1" cy="198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6353A1A-F557-4B72-A035-FA350804FF3A}"/>
              </a:ext>
            </a:extLst>
          </p:cNvPr>
          <p:cNvSpPr txBox="1"/>
          <p:nvPr/>
        </p:nvSpPr>
        <p:spPr>
          <a:xfrm>
            <a:off x="11181726" y="2812819"/>
            <a:ext cx="5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ru-RU" sz="2400" dirty="0"/>
              <a:t>н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D25FA6-E8BF-48AB-8B89-DAED2F241508}"/>
              </a:ext>
            </a:extLst>
          </p:cNvPr>
          <p:cNvSpPr txBox="1"/>
          <p:nvPr/>
        </p:nvSpPr>
        <p:spPr>
          <a:xfrm>
            <a:off x="11177391" y="3888416"/>
            <a:ext cx="61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ru-RU" sz="2400" dirty="0"/>
              <a:t>н</a:t>
            </a:r>
          </a:p>
        </p:txBody>
      </p: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CFD848C6-43A2-4C96-AC5C-87FF971D98EC}"/>
              </a:ext>
            </a:extLst>
          </p:cNvPr>
          <p:cNvCxnSpPr>
            <a:cxnSpLocks/>
          </p:cNvCxnSpPr>
          <p:nvPr/>
        </p:nvCxnSpPr>
        <p:spPr>
          <a:xfrm flipV="1">
            <a:off x="11015217" y="1862773"/>
            <a:ext cx="4920" cy="428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8B3B32D2-0198-4587-89BA-F4AB373BF79F}"/>
              </a:ext>
            </a:extLst>
          </p:cNvPr>
          <p:cNvCxnSpPr>
            <a:cxnSpLocks/>
          </p:cNvCxnSpPr>
          <p:nvPr/>
        </p:nvCxnSpPr>
        <p:spPr>
          <a:xfrm>
            <a:off x="10849635" y="2298132"/>
            <a:ext cx="3311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D2B0096B-8186-49DC-849E-A68D6FF0914A}"/>
              </a:ext>
            </a:extLst>
          </p:cNvPr>
          <p:cNvCxnSpPr>
            <a:cxnSpLocks/>
          </p:cNvCxnSpPr>
          <p:nvPr/>
        </p:nvCxnSpPr>
        <p:spPr>
          <a:xfrm>
            <a:off x="10849117" y="2388887"/>
            <a:ext cx="3311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024906B-6A84-470E-AED4-A11FB74B452D}"/>
              </a:ext>
            </a:extLst>
          </p:cNvPr>
          <p:cNvSpPr txBox="1"/>
          <p:nvPr/>
        </p:nvSpPr>
        <p:spPr>
          <a:xfrm>
            <a:off x="11198763" y="2085229"/>
            <a:ext cx="475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С</a:t>
            </a:r>
            <a:r>
              <a:rPr lang="ru-RU" dirty="0" err="1"/>
              <a:t>н</a:t>
            </a:r>
            <a:endParaRPr lang="ru-RU" sz="24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E19BF803-45DD-4EDA-84B1-3F756E1D1982}"/>
              </a:ext>
            </a:extLst>
          </p:cNvPr>
          <p:cNvSpPr/>
          <p:nvPr/>
        </p:nvSpPr>
        <p:spPr>
          <a:xfrm>
            <a:off x="8815227" y="1762156"/>
            <a:ext cx="1730164" cy="2752973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6584F524-1F08-47B7-BA1D-CBE789A80699}"/>
              </a:ext>
            </a:extLst>
          </p:cNvPr>
          <p:cNvSpPr/>
          <p:nvPr/>
        </p:nvSpPr>
        <p:spPr>
          <a:xfrm>
            <a:off x="10650495" y="1735045"/>
            <a:ext cx="1383046" cy="2952082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209BFA9-1E4A-4FDE-A1FA-CA4AABD0839C}"/>
                  </a:ext>
                </a:extLst>
              </p:cNvPr>
              <p:cNvSpPr/>
              <p:nvPr/>
            </p:nvSpPr>
            <p:spPr>
              <a:xfrm>
                <a:off x="9008163" y="4895699"/>
                <a:ext cx="2837572" cy="593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/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ru-RU" i="1"/>
                          <m:t>рез</m:t>
                        </m:r>
                      </m:sub>
                    </m:sSub>
                    <m:r>
                      <m:rPr>
                        <m:nor/>
                      </m:rP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i="1">
                            <a:latin typeface="Cambria Math" panose="02040503050406030204" pitchFamily="18" charset="0"/>
                          </a:rPr>
                          <m:t>π</m:t>
                        </m:r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ru-RU" i="1">
                                <a:latin typeface="Cambria Math" panose="02040503050406030204" pitchFamily="18" charset="0"/>
                              </a:rPr>
                              <m:t>LC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ru-RU" dirty="0"/>
                  <a:t> </a:t>
                </a:r>
                <a:r>
                  <a:rPr lang="en-US" dirty="0"/>
                  <a:t>1</a:t>
                </a:r>
                <a:r>
                  <a:rPr lang="ru-RU" dirty="0"/>
                  <a:t> кГц…1МГц</a:t>
                </a:r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209BFA9-1E4A-4FDE-A1FA-CA4AABD08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163" y="4895699"/>
                <a:ext cx="2837572" cy="5937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182A814-765F-44CA-9671-6C114AC0E2BF}"/>
              </a:ext>
            </a:extLst>
          </p:cNvPr>
          <p:cNvSpPr/>
          <p:nvPr/>
        </p:nvSpPr>
        <p:spPr>
          <a:xfrm>
            <a:off x="1829508" y="5643400"/>
            <a:ext cx="6022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Форма тока и напряжения на резонансной частоте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практически синусоидальны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BEE1E7D-A1A2-4D9D-9AD8-A8D332CFDE2C}"/>
              </a:ext>
            </a:extLst>
          </p:cNvPr>
          <p:cNvSpPr/>
          <p:nvPr/>
        </p:nvSpPr>
        <p:spPr>
          <a:xfrm>
            <a:off x="2347436" y="1431743"/>
            <a:ext cx="8248846" cy="2802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Поскольку схема инвертора напряжения наиболее простая (нерегулируемый выпрямитель), а также большинство нагрузок активно-индуктивные (напр. асинхронный двигатель), то </a:t>
            </a:r>
            <a:r>
              <a:rPr lang="ru-RU" sz="2400" dirty="0">
                <a:solidFill>
                  <a:schemeClr val="accent1"/>
                </a:solidFill>
                <a:latin typeface="Arial" panose="020B0604020202020204" pitchFamily="34" charset="0"/>
              </a:rPr>
              <a:t>инвертор напряжения наиболее распространён</a:t>
            </a:r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0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291</Words>
  <Application>Microsoft Office PowerPoint</Application>
  <PresentationFormat>Широкоэкранный</PresentationFormat>
  <Paragraphs>78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Безденежных Даниил Владимирович</dc:creator>
  <cp:lastModifiedBy>ASUTP</cp:lastModifiedBy>
  <cp:revision>70</cp:revision>
  <dcterms:created xsi:type="dcterms:W3CDTF">2021-12-21T10:43:29Z</dcterms:created>
  <dcterms:modified xsi:type="dcterms:W3CDTF">2022-01-08T09:35:01Z</dcterms:modified>
</cp:coreProperties>
</file>