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5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0D8F-5DDF-4277-8B2F-F2C0CD00AD41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15B75A-A80F-4848-8E6A-9B44B24E807D}"/>
              </a:ext>
            </a:extLst>
          </p:cNvPr>
          <p:cNvSpPr/>
          <p:nvPr/>
        </p:nvSpPr>
        <p:spPr>
          <a:xfrm>
            <a:off x="251010" y="2653553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F0A9BB-4938-45A1-9CEA-B6339435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37" y="2883834"/>
            <a:ext cx="1099133" cy="6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58B379F-7EC1-49AC-8AFF-42FEFF579ED4}"/>
              </a:ext>
            </a:extLst>
          </p:cNvPr>
          <p:cNvCxnSpPr/>
          <p:nvPr/>
        </p:nvCxnSpPr>
        <p:spPr>
          <a:xfrm flipV="1">
            <a:off x="1792940" y="1658471"/>
            <a:ext cx="1810871" cy="155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F46F22-2F35-4FDE-8206-43702A2CD82E}"/>
              </a:ext>
            </a:extLst>
          </p:cNvPr>
          <p:cNvSpPr/>
          <p:nvPr/>
        </p:nvSpPr>
        <p:spPr>
          <a:xfrm>
            <a:off x="3827927" y="1039906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87F34-94E8-4CF4-B1A9-F05E5364868D}"/>
              </a:ext>
            </a:extLst>
          </p:cNvPr>
          <p:cNvSpPr txBox="1"/>
          <p:nvPr/>
        </p:nvSpPr>
        <p:spPr>
          <a:xfrm>
            <a:off x="766478" y="2253734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30B7FC-8F2D-43BA-A086-87804637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37" y="1336441"/>
            <a:ext cx="847768" cy="626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C1C767-FB56-45F0-BF67-A95D94843F1C}"/>
              </a:ext>
            </a:extLst>
          </p:cNvPr>
          <p:cNvSpPr txBox="1"/>
          <p:nvPr/>
        </p:nvSpPr>
        <p:spPr>
          <a:xfrm>
            <a:off x="3802975" y="393575"/>
            <a:ext cx="165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Регулируемый выпрямитель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3237C31-936B-4384-800F-53F0FB6D6EC7}"/>
              </a:ext>
            </a:extLst>
          </p:cNvPr>
          <p:cNvCxnSpPr>
            <a:cxnSpLocks/>
          </p:cNvCxnSpPr>
          <p:nvPr/>
        </p:nvCxnSpPr>
        <p:spPr>
          <a:xfrm>
            <a:off x="5378822" y="1586753"/>
            <a:ext cx="4251211" cy="11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B32DF4-8C43-4CA4-90FE-B88A03BC0E74}"/>
              </a:ext>
            </a:extLst>
          </p:cNvPr>
          <p:cNvSpPr txBox="1"/>
          <p:nvPr/>
        </p:nvSpPr>
        <p:spPr>
          <a:xfrm>
            <a:off x="9630033" y="2382832"/>
            <a:ext cx="19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</a:t>
            </a:r>
            <a:r>
              <a:rPr lang="ru-RU" dirty="0"/>
              <a:t>регулируемое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34294AF-E084-4848-AF0A-EEDC750F4579}"/>
              </a:ext>
            </a:extLst>
          </p:cNvPr>
          <p:cNvSpPr/>
          <p:nvPr/>
        </p:nvSpPr>
        <p:spPr>
          <a:xfrm>
            <a:off x="9782435" y="2770093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3D8BA38-A21D-420F-BB0C-042CF664EBB2}"/>
              </a:ext>
            </a:extLst>
          </p:cNvPr>
          <p:cNvCxnSpPr>
            <a:cxnSpLocks/>
          </p:cNvCxnSpPr>
          <p:nvPr/>
        </p:nvCxnSpPr>
        <p:spPr>
          <a:xfrm>
            <a:off x="1792940" y="3458693"/>
            <a:ext cx="402860" cy="89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BFA65ED-4E40-409C-AF6E-59CDE39952B8}"/>
              </a:ext>
            </a:extLst>
          </p:cNvPr>
          <p:cNvSpPr/>
          <p:nvPr/>
        </p:nvSpPr>
        <p:spPr>
          <a:xfrm>
            <a:off x="2262482" y="4320285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6C499B-3699-40B2-AE82-15454B8FDD5F}"/>
              </a:ext>
            </a:extLst>
          </p:cNvPr>
          <p:cNvSpPr txBox="1"/>
          <p:nvPr/>
        </p:nvSpPr>
        <p:spPr>
          <a:xfrm>
            <a:off x="2237530" y="3673954"/>
            <a:ext cx="19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Нерегулируемый выпрямитель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66882AB-6A1E-4143-91E8-B5A4D764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400" y="2873669"/>
            <a:ext cx="1357509" cy="716698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5039844-501C-447F-9355-D1012CC4F547}"/>
              </a:ext>
            </a:extLst>
          </p:cNvPr>
          <p:cNvSpPr/>
          <p:nvPr/>
        </p:nvSpPr>
        <p:spPr>
          <a:xfrm>
            <a:off x="4348220" y="4320285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4AF8AF6-2E09-40CF-8FF3-33F1566AA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902" y="4546083"/>
            <a:ext cx="1292024" cy="642097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4E42100-E4EB-4F9B-8D85-C9186A9CBFBB}"/>
              </a:ext>
            </a:extLst>
          </p:cNvPr>
          <p:cNvCxnSpPr>
            <a:cxnSpLocks/>
          </p:cNvCxnSpPr>
          <p:nvPr/>
        </p:nvCxnSpPr>
        <p:spPr>
          <a:xfrm>
            <a:off x="3696835" y="4802802"/>
            <a:ext cx="63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6DAC3-1BA6-48BE-B5AA-1B772CA859B2}"/>
              </a:ext>
            </a:extLst>
          </p:cNvPr>
          <p:cNvSpPr txBox="1"/>
          <p:nvPr/>
        </p:nvSpPr>
        <p:spPr>
          <a:xfrm>
            <a:off x="4097207" y="3897965"/>
            <a:ext cx="21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</a:t>
            </a:r>
            <a:r>
              <a:rPr lang="ru-RU" dirty="0"/>
              <a:t>нерегулируемое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DC7BDDD-59AF-4387-9488-7803B149DDFF}"/>
              </a:ext>
            </a:extLst>
          </p:cNvPr>
          <p:cNvSpPr/>
          <p:nvPr/>
        </p:nvSpPr>
        <p:spPr>
          <a:xfrm>
            <a:off x="6494713" y="4329348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D25E377-850A-492C-AA63-A4B3FE2D3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211" y="4536102"/>
            <a:ext cx="1019175" cy="533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FC967C4-006E-4086-8733-09F53902D967}"/>
              </a:ext>
            </a:extLst>
          </p:cNvPr>
          <p:cNvCxnSpPr>
            <a:cxnSpLocks/>
          </p:cNvCxnSpPr>
          <p:nvPr/>
        </p:nvCxnSpPr>
        <p:spPr>
          <a:xfrm>
            <a:off x="5788406" y="4827416"/>
            <a:ext cx="63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81AB5B-3C8C-4E62-86DB-6CFA901ED658}"/>
              </a:ext>
            </a:extLst>
          </p:cNvPr>
          <p:cNvSpPr txBox="1"/>
          <p:nvPr/>
        </p:nvSpPr>
        <p:spPr>
          <a:xfrm>
            <a:off x="6339937" y="3673953"/>
            <a:ext cx="21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</a:t>
            </a:r>
            <a:r>
              <a:rPr lang="ru-RU" dirty="0"/>
              <a:t>/</a:t>
            </a:r>
            <a:r>
              <a:rPr lang="en-US" dirty="0"/>
              <a:t>DC </a:t>
            </a:r>
            <a:r>
              <a:rPr lang="ru-RU" dirty="0"/>
              <a:t>преобразователь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48B9401-7EF2-4441-8061-35DDA77D4838}"/>
              </a:ext>
            </a:extLst>
          </p:cNvPr>
          <p:cNvCxnSpPr>
            <a:cxnSpLocks/>
          </p:cNvCxnSpPr>
          <p:nvPr/>
        </p:nvCxnSpPr>
        <p:spPr>
          <a:xfrm flipV="1">
            <a:off x="8079139" y="3997118"/>
            <a:ext cx="1677650" cy="9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FB05B10-AA08-4550-BAC4-B74BA4CAE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684" y="4513124"/>
            <a:ext cx="568991" cy="726141"/>
          </a:xfrm>
          <a:prstGeom prst="rect">
            <a:avLst/>
          </a:prstGeom>
        </p:spPr>
      </p:pic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3D06C150-3682-42CB-A908-F37AE483B3BC}"/>
              </a:ext>
            </a:extLst>
          </p:cNvPr>
          <p:cNvSpPr/>
          <p:nvPr/>
        </p:nvSpPr>
        <p:spPr>
          <a:xfrm>
            <a:off x="6195627" y="3267098"/>
            <a:ext cx="2261912" cy="2894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9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46" y="706483"/>
            <a:ext cx="6659880" cy="55321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66245" y="1850963"/>
            <a:ext cx="323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Работают транзисторы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VT1,VT4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66245" y="4321629"/>
            <a:ext cx="323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Работают транзисторы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,VT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363" y="175737"/>
            <a:ext cx="253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РЕВЕРСИВНАЯ СХЕМА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027" y="3011489"/>
            <a:ext cx="1619598" cy="92210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655552" y="510931"/>
            <a:ext cx="274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Несимметричный режим</a:t>
            </a:r>
          </a:p>
        </p:txBody>
      </p:sp>
    </p:spTree>
    <p:extLst>
      <p:ext uri="{BB962C8B-B14F-4D97-AF65-F5344CB8AC3E}">
        <p14:creationId xmlns:p14="http://schemas.microsoft.com/office/powerpoint/2010/main" val="27333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8363" y="175737"/>
            <a:ext cx="253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РЕВЕРСИВНАЯ СХЕМА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09982" y="510931"/>
            <a:ext cx="250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Симметричный режим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1" y="164851"/>
            <a:ext cx="6621780" cy="65608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04" y="3102429"/>
            <a:ext cx="2588895" cy="13716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690807" y="3618301"/>
            <a:ext cx="403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Работают транзисторы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VT1,VT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,VT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,VT4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84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60" y="798481"/>
            <a:ext cx="7940040" cy="341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1758" y="2835563"/>
            <a:ext cx="76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100 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4860" y="2505361"/>
            <a:ext cx="6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50 В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807197" y="1385453"/>
            <a:ext cx="1477819" cy="9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1411" y="1016121"/>
            <a:ext cx="6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 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6106" y="2791569"/>
            <a:ext cx="121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</a:t>
            </a:r>
            <a:r>
              <a:rPr lang="ru-RU" dirty="0">
                <a:solidFill>
                  <a:srgbClr val="FF0000"/>
                </a:solidFill>
              </a:rPr>
              <a:t>50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 Вт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5051" y="2029968"/>
            <a:ext cx="121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P=</a:t>
            </a:r>
            <a:r>
              <a:rPr lang="ru-RU" dirty="0">
                <a:solidFill>
                  <a:srgbClr val="FF0000"/>
                </a:solidFill>
              </a:rPr>
              <a:t>50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 Вт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9504" y="458719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меньше напряжение </a:t>
            </a:r>
            <a:r>
              <a:rPr lang="en-US" dirty="0"/>
              <a:t>U</a:t>
            </a:r>
            <a:r>
              <a:rPr lang="ru-RU" dirty="0"/>
              <a:t>н, тем больше потери мощности на транзисторе </a:t>
            </a:r>
            <a:r>
              <a:rPr lang="en-US" dirty="0"/>
              <a:t>VT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99504" y="4999747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такие схемы с плавным регулированием транзистора применяются в схемах малой мощности с микродвигателями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237" y="277457"/>
            <a:ext cx="440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Регулируя положение потенциометра </a:t>
            </a:r>
            <a:r>
              <a:rPr lang="en-US" dirty="0"/>
              <a:t>R </a:t>
            </a:r>
            <a:r>
              <a:rPr lang="ru-RU" dirty="0"/>
              <a:t>изменяем ток базы транзистора </a:t>
            </a:r>
            <a:r>
              <a:rPr lang="en-US" dirty="0"/>
              <a:t>VT</a:t>
            </a:r>
            <a:r>
              <a:rPr lang="ru-RU" dirty="0"/>
              <a:t>, тем самым изменяется сопротивление транзистора </a:t>
            </a:r>
            <a:r>
              <a:rPr lang="en-US" dirty="0"/>
              <a:t>VT </a:t>
            </a:r>
            <a:r>
              <a:rPr lang="ru-RU" dirty="0"/>
              <a:t>между эмиттером и коллектором</a:t>
            </a:r>
          </a:p>
        </p:txBody>
      </p:sp>
    </p:spTree>
    <p:extLst>
      <p:ext uri="{BB962C8B-B14F-4D97-AF65-F5344CB8AC3E}">
        <p14:creationId xmlns:p14="http://schemas.microsoft.com/office/powerpoint/2010/main" val="26253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2.ppt-online.org/files2/slide/e/EuVnx4zA87pB0Sk29KIPf15wlHyLNjbGmocrRehTt6/slide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48" y="364837"/>
            <a:ext cx="7343235" cy="55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595" y="532426"/>
            <a:ext cx="374835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 мощных преобразовательных схемах транзисторы работают в ключевом режиме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6223" y="4664763"/>
            <a:ext cx="346084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Потери мощности на транзисторе равны </a:t>
            </a:r>
            <a:r>
              <a:rPr lang="en-US" dirty="0"/>
              <a:t>P=U</a:t>
            </a:r>
            <a:r>
              <a:rPr lang="ru-RU" dirty="0" err="1"/>
              <a:t>кэ</a:t>
            </a:r>
            <a:r>
              <a:rPr lang="ru-RU" dirty="0"/>
              <a:t>*</a:t>
            </a:r>
            <a:r>
              <a:rPr lang="en-US" dirty="0"/>
              <a:t>I</a:t>
            </a:r>
            <a:r>
              <a:rPr lang="ru-RU" dirty="0"/>
              <a:t>к</a:t>
            </a:r>
          </a:p>
          <a:p>
            <a:endParaRPr lang="ru-RU" dirty="0"/>
          </a:p>
          <a:p>
            <a:r>
              <a:rPr lang="ru-RU" dirty="0"/>
              <a:t>На участках 1 и 3 они близки к 0</a:t>
            </a:r>
          </a:p>
        </p:txBody>
      </p:sp>
    </p:spTree>
    <p:extLst>
      <p:ext uri="{BB962C8B-B14F-4D97-AF65-F5344CB8AC3E}">
        <p14:creationId xmlns:p14="http://schemas.microsoft.com/office/powerpoint/2010/main" val="38948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27" y="657972"/>
            <a:ext cx="7047228" cy="28726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" y="2691707"/>
            <a:ext cx="8224865" cy="405481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65061" y="3288145"/>
            <a:ext cx="6687821" cy="3401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51356" y="1283856"/>
            <a:ext cx="1347369" cy="190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677685" y="122386"/>
            <a:ext cx="41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СХЕМА С ПОНИЖЕНИЕМ НАПРЯЖЕНИЯ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5481732" y="902976"/>
            <a:ext cx="4875118" cy="2320558"/>
            <a:chOff x="5481732" y="902976"/>
            <a:chExt cx="4875118" cy="2320558"/>
          </a:xfrm>
        </p:grpSpPr>
        <p:cxnSp>
          <p:nvCxnSpPr>
            <p:cNvPr id="10" name="Прямая со стрелкой 9"/>
            <p:cNvCxnSpPr/>
            <p:nvPr/>
          </p:nvCxnSpPr>
          <p:spPr>
            <a:xfrm>
              <a:off x="7081979" y="1265380"/>
              <a:ext cx="3224071" cy="138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06541" y="902976"/>
              <a:ext cx="4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ru-RU" dirty="0">
                  <a:solidFill>
                    <a:srgbClr val="FF0000"/>
                  </a:solidFill>
                </a:rPr>
                <a:t>н</a:t>
              </a: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5481732" y="1283856"/>
              <a:ext cx="1121590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flipV="1">
              <a:off x="6584950" y="1030696"/>
              <a:ext cx="191928" cy="2531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6876753" y="1030696"/>
              <a:ext cx="205226" cy="2531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6768803" y="1030694"/>
              <a:ext cx="120649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H="1">
              <a:off x="6144031" y="3214822"/>
              <a:ext cx="4212819" cy="87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825265" y="2831351"/>
              <a:ext cx="4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ru-RU" dirty="0">
                  <a:solidFill>
                    <a:srgbClr val="FF0000"/>
                  </a:solidFill>
                </a:rPr>
                <a:t>н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9368102" y="1484239"/>
            <a:ext cx="753579" cy="1501922"/>
            <a:chOff x="1593801" y="325271"/>
            <a:chExt cx="753579" cy="1501922"/>
          </a:xfrm>
        </p:grpSpPr>
        <p:sp>
          <p:nvSpPr>
            <p:cNvPr id="34" name="TextBox 33"/>
            <p:cNvSpPr txBox="1"/>
            <p:nvPr/>
          </p:nvSpPr>
          <p:spPr>
            <a:xfrm>
              <a:off x="2072773" y="325271"/>
              <a:ext cx="27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72773" y="1457861"/>
              <a:ext cx="27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3801" y="793833"/>
              <a:ext cx="50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8264387" y="1266282"/>
            <a:ext cx="2092463" cy="1941307"/>
            <a:chOff x="8264387" y="1266282"/>
            <a:chExt cx="2092463" cy="1941307"/>
          </a:xfrm>
        </p:grpSpPr>
        <p:cxnSp>
          <p:nvCxnSpPr>
            <p:cNvPr id="39" name="Прямая со стрелкой 38"/>
            <p:cNvCxnSpPr/>
            <p:nvPr/>
          </p:nvCxnSpPr>
          <p:spPr>
            <a:xfrm flipV="1">
              <a:off x="8264387" y="1408926"/>
              <a:ext cx="1" cy="15313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0356850" y="1333029"/>
              <a:ext cx="0" cy="18171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8301693" y="3193123"/>
              <a:ext cx="2018393" cy="14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8301693" y="1266282"/>
              <a:ext cx="2018393" cy="14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348894" y="2041420"/>
              <a:ext cx="4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ru-RU" dirty="0">
                  <a:solidFill>
                    <a:srgbClr val="FF0000"/>
                  </a:solidFill>
                </a:rPr>
                <a:t>н</a:t>
              </a:r>
            </a:p>
          </p:txBody>
        </p:sp>
      </p:grpSp>
      <p:pic>
        <p:nvPicPr>
          <p:cNvPr id="53" name="Рисунок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6" y="562132"/>
            <a:ext cx="1619598" cy="922107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49" y="1322716"/>
            <a:ext cx="1689740" cy="8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3885" y="100614"/>
            <a:ext cx="41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СХЕМА С ПОНИЖЕНИЕМ НАПРЯЖЕНИЯ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42" y="910476"/>
            <a:ext cx="1619598" cy="9221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2012" y="2286392"/>
            <a:ext cx="10384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1) Tk=const, 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=var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При таком управлении частота импульсов напряжения меняется. Это называется частотно-импульсной модуляцией (ЧИМ)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2011" y="3010177"/>
            <a:ext cx="10384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Tk=var, 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=const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При таком управлении частота импульсов напряжения неизменна. Изменяется ширина импульсов. Это называется широтно-импульсной модуляцией (ШИМ)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3885" y="111500"/>
            <a:ext cx="41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СХЕМА С ПОВЫШЕНИЕМ НАПРЯЖЕНИЯ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03" y="890451"/>
            <a:ext cx="8412480" cy="3139440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2812473" y="1087390"/>
            <a:ext cx="1134016" cy="414441"/>
            <a:chOff x="2812473" y="1087390"/>
            <a:chExt cx="1134016" cy="414441"/>
          </a:xfrm>
        </p:grpSpPr>
        <p:sp>
          <p:nvSpPr>
            <p:cNvPr id="7" name="TextBox 6"/>
            <p:cNvSpPr txBox="1"/>
            <p:nvPr/>
          </p:nvSpPr>
          <p:spPr>
            <a:xfrm>
              <a:off x="2812473" y="1132499"/>
              <a:ext cx="27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1882" y="1132499"/>
              <a:ext cx="27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1263" y="1087390"/>
              <a:ext cx="50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2750127" y="1517073"/>
            <a:ext cx="1477914" cy="2180522"/>
            <a:chOff x="2750127" y="1517073"/>
            <a:chExt cx="1477914" cy="2180522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2812473" y="1517073"/>
              <a:ext cx="1193458" cy="138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3999582" y="2722947"/>
              <a:ext cx="6349" cy="9561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2750127" y="3679134"/>
              <a:ext cx="1264699" cy="184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9589" y="2892591"/>
              <a:ext cx="4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en-US" sz="1200" dirty="0">
                  <a:solidFill>
                    <a:srgbClr val="FF0000"/>
                  </a:solidFill>
                </a:rPr>
                <a:t>L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 flipV="1">
              <a:off x="4005931" y="1530927"/>
              <a:ext cx="0" cy="6663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4014826" y="2197297"/>
              <a:ext cx="213215" cy="1672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H="1">
              <a:off x="4005932" y="2529774"/>
              <a:ext cx="222109" cy="1931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4228041" y="2393207"/>
              <a:ext cx="0" cy="136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2734883" y="1497372"/>
            <a:ext cx="3419877" cy="2190992"/>
            <a:chOff x="2734883" y="1497372"/>
            <a:chExt cx="3419877" cy="2190992"/>
          </a:xfrm>
        </p:grpSpPr>
        <p:cxnSp>
          <p:nvCxnSpPr>
            <p:cNvPr id="13" name="Прямая со стрелкой 12"/>
            <p:cNvCxnSpPr/>
            <p:nvPr/>
          </p:nvCxnSpPr>
          <p:spPr>
            <a:xfrm>
              <a:off x="2812473" y="1497372"/>
              <a:ext cx="3332018" cy="331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141317" y="1530527"/>
              <a:ext cx="6349" cy="9561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6148410" y="2595811"/>
              <a:ext cx="6350" cy="10833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>
              <a:off x="2734883" y="3679134"/>
              <a:ext cx="3413527" cy="92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6462222" y="2101641"/>
            <a:ext cx="1188648" cy="956187"/>
            <a:chOff x="6462222" y="2101641"/>
            <a:chExt cx="1188648" cy="956187"/>
          </a:xfrm>
        </p:grpSpPr>
        <p:cxnSp>
          <p:nvCxnSpPr>
            <p:cNvPr id="45" name="Прямая со стрелкой 44"/>
            <p:cNvCxnSpPr/>
            <p:nvPr/>
          </p:nvCxnSpPr>
          <p:spPr>
            <a:xfrm>
              <a:off x="6462222" y="2101641"/>
              <a:ext cx="6349" cy="956187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Прямоугольник 45"/>
            <p:cNvSpPr/>
            <p:nvPr/>
          </p:nvSpPr>
          <p:spPr>
            <a:xfrm>
              <a:off x="6598979" y="2372014"/>
              <a:ext cx="1051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U</a:t>
              </a:r>
              <a:r>
                <a:rPr lang="ru-RU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</a:t>
              </a: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U</a:t>
              </a:r>
              <a:r>
                <a:rPr lang="en-US" sz="14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d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+E</a:t>
              </a:r>
              <a:r>
                <a:rPr lang="en-US" sz="12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L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144492" y="1530527"/>
            <a:ext cx="2558259" cy="2178300"/>
            <a:chOff x="6144492" y="1530527"/>
            <a:chExt cx="2558259" cy="2178300"/>
          </a:xfrm>
        </p:grpSpPr>
        <p:cxnSp>
          <p:nvCxnSpPr>
            <p:cNvPr id="48" name="Прямая со стрелкой 47"/>
            <p:cNvCxnSpPr/>
            <p:nvPr/>
          </p:nvCxnSpPr>
          <p:spPr>
            <a:xfrm>
              <a:off x="6154759" y="1530527"/>
              <a:ext cx="25479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H="1" flipV="1">
              <a:off x="6144492" y="1564878"/>
              <a:ext cx="10267" cy="7676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 flipH="1" flipV="1">
              <a:off x="6144493" y="2610308"/>
              <a:ext cx="10266" cy="914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flipH="1">
              <a:off x="6163655" y="3695373"/>
              <a:ext cx="2539096" cy="134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Группа 62"/>
          <p:cNvGrpSpPr/>
          <p:nvPr/>
        </p:nvGrpSpPr>
        <p:grpSpPr>
          <a:xfrm>
            <a:off x="5776031" y="2147895"/>
            <a:ext cx="300082" cy="743044"/>
            <a:chOff x="5776031" y="2147895"/>
            <a:chExt cx="300082" cy="743044"/>
          </a:xfrm>
        </p:grpSpPr>
        <p:sp>
          <p:nvSpPr>
            <p:cNvPr id="61" name="Прямоугольник 60"/>
            <p:cNvSpPr/>
            <p:nvPr/>
          </p:nvSpPr>
          <p:spPr>
            <a:xfrm>
              <a:off x="5776031" y="214789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latin typeface="Calibri" panose="020F0502020204030204" pitchFamily="34" charset="0"/>
                </a:rPr>
                <a:t>+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5797548" y="2521607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-</a:t>
              </a:r>
            </a:p>
          </p:txBody>
        </p:sp>
      </p:grpSp>
      <p:pic>
        <p:nvPicPr>
          <p:cNvPr id="67" name="Рисунок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50" y="4405077"/>
            <a:ext cx="1866830" cy="939437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11" y="5368352"/>
            <a:ext cx="1569507" cy="1064073"/>
          </a:xfrm>
          <a:prstGeom prst="rect">
            <a:avLst/>
          </a:prstGeom>
        </p:spPr>
      </p:pic>
      <p:sp>
        <p:nvSpPr>
          <p:cNvPr id="70" name="Прямоугольник 69"/>
          <p:cNvSpPr/>
          <p:nvPr/>
        </p:nvSpPr>
        <p:spPr>
          <a:xfrm>
            <a:off x="4116986" y="4956407"/>
            <a:ext cx="6559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Схема позволяет получить напряжение на нагрузке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 выше, чем у источника постоянного напряжения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2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1200" y="209471"/>
            <a:ext cx="277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СХЕМА С РЕКУПЕРАЦИЕЙ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27" y="765810"/>
            <a:ext cx="8404860" cy="304038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56934" y="4356284"/>
            <a:ext cx="7095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Схема позволяет обеспечить протекание тока из нагрузки с ЭДС в источник с постоянным напряжением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даже в случае если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Таким образом осуществляется рекуперативное торможение двигателя постоянного тока вплоть до полной остановки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6190476" y="1277587"/>
            <a:ext cx="2625864" cy="2162061"/>
            <a:chOff x="6190476" y="1277587"/>
            <a:chExt cx="2625864" cy="2162061"/>
          </a:xfrm>
        </p:grpSpPr>
        <p:sp>
          <p:nvSpPr>
            <p:cNvPr id="11" name="TextBox 10"/>
            <p:cNvSpPr txBox="1"/>
            <p:nvPr/>
          </p:nvSpPr>
          <p:spPr>
            <a:xfrm>
              <a:off x="6190476" y="2653105"/>
              <a:ext cx="4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ru-RU" sz="1200" dirty="0">
                  <a:solidFill>
                    <a:srgbClr val="FF0000"/>
                  </a:solidFill>
                </a:rPr>
                <a:t>н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6480469" y="1277587"/>
              <a:ext cx="2335871" cy="2162061"/>
              <a:chOff x="6480469" y="1277587"/>
              <a:chExt cx="2335871" cy="2162061"/>
            </a:xfrm>
          </p:grpSpPr>
          <p:cxnSp>
            <p:nvCxnSpPr>
              <p:cNvPr id="8" name="Прямая со стрелкой 7"/>
              <p:cNvCxnSpPr/>
              <p:nvPr/>
            </p:nvCxnSpPr>
            <p:spPr>
              <a:xfrm>
                <a:off x="6489700" y="1277587"/>
                <a:ext cx="2326640" cy="138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>
                <a:off x="6480469" y="2483461"/>
                <a:ext cx="6349" cy="95618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>
                <a:off x="6495713" y="3439648"/>
                <a:ext cx="23206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6486818" y="1291441"/>
                <a:ext cx="0" cy="6663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 flipV="1">
                <a:off x="6495713" y="1957811"/>
                <a:ext cx="213215" cy="1672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6486819" y="2290288"/>
                <a:ext cx="222109" cy="1931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6708928" y="2153721"/>
                <a:ext cx="0" cy="1365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V="1">
                <a:off x="8816340" y="1291441"/>
                <a:ext cx="0" cy="4687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/>
              <p:nvPr/>
            </p:nvCxnSpPr>
            <p:spPr>
              <a:xfrm flipV="1">
                <a:off x="8816340" y="3045297"/>
                <a:ext cx="0" cy="3943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Группа 25"/>
          <p:cNvGrpSpPr/>
          <p:nvPr/>
        </p:nvGrpSpPr>
        <p:grpSpPr>
          <a:xfrm>
            <a:off x="7767411" y="1787258"/>
            <a:ext cx="715479" cy="1183610"/>
            <a:chOff x="1593801" y="386694"/>
            <a:chExt cx="715479" cy="1183610"/>
          </a:xfrm>
        </p:grpSpPr>
        <p:sp>
          <p:nvSpPr>
            <p:cNvPr id="27" name="TextBox 26"/>
            <p:cNvSpPr txBox="1"/>
            <p:nvPr/>
          </p:nvSpPr>
          <p:spPr>
            <a:xfrm>
              <a:off x="2034672" y="1200972"/>
              <a:ext cx="27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34673" y="386694"/>
              <a:ext cx="27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93801" y="793833"/>
              <a:ext cx="50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176487" y="1314301"/>
            <a:ext cx="4670333" cy="2151669"/>
            <a:chOff x="4237447" y="1154281"/>
            <a:chExt cx="4670333" cy="2151669"/>
          </a:xfrm>
        </p:grpSpPr>
        <p:cxnSp>
          <p:nvCxnSpPr>
            <p:cNvPr id="30" name="Прямая со стрелкой 29"/>
            <p:cNvCxnSpPr/>
            <p:nvPr/>
          </p:nvCxnSpPr>
          <p:spPr>
            <a:xfrm flipV="1">
              <a:off x="4244340" y="1154281"/>
              <a:ext cx="4663440" cy="34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flipV="1">
              <a:off x="4244340" y="3302488"/>
              <a:ext cx="4663440" cy="34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 flipV="1">
              <a:off x="8907780" y="1154281"/>
              <a:ext cx="0" cy="4687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V="1">
              <a:off x="8907780" y="2908138"/>
              <a:ext cx="0" cy="3943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V="1">
              <a:off x="4237447" y="1160383"/>
              <a:ext cx="0" cy="92749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 flipV="1">
              <a:off x="4252687" y="2173514"/>
              <a:ext cx="0" cy="11183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Группа 58"/>
          <p:cNvGrpSpPr/>
          <p:nvPr/>
        </p:nvGrpSpPr>
        <p:grpSpPr>
          <a:xfrm>
            <a:off x="3589020" y="1314301"/>
            <a:ext cx="602707" cy="2183088"/>
            <a:chOff x="2956560" y="1314301"/>
            <a:chExt cx="602707" cy="2183088"/>
          </a:xfrm>
        </p:grpSpPr>
        <p:cxnSp>
          <p:nvCxnSpPr>
            <p:cNvPr id="50" name="Прямая со стрелкой 49"/>
            <p:cNvCxnSpPr/>
            <p:nvPr/>
          </p:nvCxnSpPr>
          <p:spPr>
            <a:xfrm flipV="1">
              <a:off x="3559267" y="2379063"/>
              <a:ext cx="0" cy="11183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V="1">
              <a:off x="3559267" y="1314301"/>
              <a:ext cx="0" cy="9136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>
              <a:off x="2956560" y="1314301"/>
              <a:ext cx="6027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3048000" y="3462508"/>
              <a:ext cx="51126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22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0281" y="262811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РЕВЕРСИВНАЯ СХЕМА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9" y="1089660"/>
            <a:ext cx="7673340" cy="498348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51248" y="1384486"/>
            <a:ext cx="31658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Схема позволяет обеспечить разную полярность напряжения на нагрузке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Также схема обеспечивает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рекуперативное торможение двигателя постоянного тока вплоть до полной остановки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1532401" y="1370346"/>
            <a:ext cx="6283656" cy="4399787"/>
            <a:chOff x="1537855" y="1384486"/>
            <a:chExt cx="6283656" cy="439978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798691" y="1414732"/>
              <a:ext cx="228459" cy="1990289"/>
              <a:chOff x="3999582" y="1530927"/>
              <a:chExt cx="228459" cy="1990289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>
                <a:off x="3999582" y="2722947"/>
                <a:ext cx="6349" cy="7982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4005931" y="1530927"/>
                <a:ext cx="0" cy="6663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 flipV="1">
                <a:off x="4014826" y="2197297"/>
                <a:ext cx="213215" cy="1672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4005932" y="2529774"/>
                <a:ext cx="222109" cy="1931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4228041" y="2393207"/>
                <a:ext cx="0" cy="1365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Прямая со стрелкой 17"/>
            <p:cNvCxnSpPr/>
            <p:nvPr/>
          </p:nvCxnSpPr>
          <p:spPr>
            <a:xfrm>
              <a:off x="3800081" y="3377313"/>
              <a:ext cx="9173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/>
            <p:cNvGrpSpPr/>
            <p:nvPr/>
          </p:nvGrpSpPr>
          <p:grpSpPr>
            <a:xfrm>
              <a:off x="7218980" y="3405021"/>
              <a:ext cx="228459" cy="2379252"/>
              <a:chOff x="3999582" y="1290634"/>
              <a:chExt cx="228459" cy="2379252"/>
            </a:xfrm>
          </p:grpSpPr>
          <p:cxnSp>
            <p:nvCxnSpPr>
              <p:cNvPr id="22" name="Прямая со стрелкой 21"/>
              <p:cNvCxnSpPr/>
              <p:nvPr/>
            </p:nvCxnSpPr>
            <p:spPr>
              <a:xfrm>
                <a:off x="3999582" y="2722947"/>
                <a:ext cx="6349" cy="9469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4005931" y="1290634"/>
                <a:ext cx="1" cy="9066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H="1" flipV="1">
                <a:off x="4014826" y="2197297"/>
                <a:ext cx="213215" cy="1672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/>
              <p:nvPr/>
            </p:nvCxnSpPr>
            <p:spPr>
              <a:xfrm flipH="1">
                <a:off x="4005932" y="2529774"/>
                <a:ext cx="222109" cy="1931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4228041" y="2393207"/>
                <a:ext cx="0" cy="1365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Прямая со стрелкой 28"/>
            <p:cNvCxnSpPr/>
            <p:nvPr/>
          </p:nvCxnSpPr>
          <p:spPr>
            <a:xfrm>
              <a:off x="5996026" y="3367190"/>
              <a:ext cx="1238198" cy="101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1537855" y="5735782"/>
              <a:ext cx="5687476" cy="484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1537855" y="1384486"/>
              <a:ext cx="2258291" cy="24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Прямоугольник 35"/>
            <p:cNvSpPr/>
            <p:nvPr/>
          </p:nvSpPr>
          <p:spPr>
            <a:xfrm>
              <a:off x="4676386" y="280594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750774" y="277295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007521" y="1856772"/>
              <a:ext cx="374072" cy="2511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7447439" y="4101208"/>
              <a:ext cx="374072" cy="2511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2111995" y="1370345"/>
            <a:ext cx="5116774" cy="4364648"/>
            <a:chOff x="2108370" y="1384486"/>
            <a:chExt cx="5116774" cy="4364648"/>
          </a:xfrm>
        </p:grpSpPr>
        <p:cxnSp>
          <p:nvCxnSpPr>
            <p:cNvPr id="41" name="Прямая со стрелкой 40"/>
            <p:cNvCxnSpPr/>
            <p:nvPr/>
          </p:nvCxnSpPr>
          <p:spPr>
            <a:xfrm>
              <a:off x="3796145" y="3391314"/>
              <a:ext cx="900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999018" y="3391314"/>
              <a:ext cx="12122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 flipV="1">
              <a:off x="3796145" y="3417393"/>
              <a:ext cx="0" cy="6469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>
              <a:off x="3207327" y="4075482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 flipV="1">
              <a:off x="3207327" y="4031352"/>
              <a:ext cx="0" cy="1011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>
              <a:off x="3207327" y="5043055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 flipV="1">
              <a:off x="3796145" y="5032590"/>
              <a:ext cx="0" cy="706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 flipV="1">
              <a:off x="2119745" y="5738670"/>
              <a:ext cx="1676400" cy="104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V="1">
              <a:off x="7211290" y="2821644"/>
              <a:ext cx="0" cy="587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/>
            <p:nvPr/>
          </p:nvCxnSpPr>
          <p:spPr>
            <a:xfrm>
              <a:off x="6605154" y="2821644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6612081" y="1823795"/>
              <a:ext cx="0" cy="1011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>
              <a:off x="6612081" y="1844576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/>
            <p:nvPr/>
          </p:nvCxnSpPr>
          <p:spPr>
            <a:xfrm flipH="1" flipV="1">
              <a:off x="7211290" y="1384486"/>
              <a:ext cx="13854" cy="4600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2119745" y="1384486"/>
              <a:ext cx="5105399" cy="88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/>
            <p:nvPr/>
          </p:nvCxnSpPr>
          <p:spPr>
            <a:xfrm>
              <a:off x="2119745" y="1384486"/>
              <a:ext cx="0" cy="2006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 flipH="1">
              <a:off x="2108370" y="3475334"/>
              <a:ext cx="4447" cy="2273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Группа 106"/>
          <p:cNvGrpSpPr/>
          <p:nvPr/>
        </p:nvGrpSpPr>
        <p:grpSpPr>
          <a:xfrm>
            <a:off x="1441011" y="1361483"/>
            <a:ext cx="6351297" cy="4423646"/>
            <a:chOff x="1455706" y="1384487"/>
            <a:chExt cx="6351297" cy="4423646"/>
          </a:xfrm>
        </p:grpSpPr>
        <p:cxnSp>
          <p:nvCxnSpPr>
            <p:cNvPr id="79" name="Прямая со стрелкой 78"/>
            <p:cNvCxnSpPr/>
            <p:nvPr/>
          </p:nvCxnSpPr>
          <p:spPr>
            <a:xfrm>
              <a:off x="7224101" y="2628653"/>
              <a:ext cx="6349" cy="79826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/>
            <p:nvPr/>
          </p:nvCxnSpPr>
          <p:spPr>
            <a:xfrm flipH="1" flipV="1">
              <a:off x="7224101" y="1436633"/>
              <a:ext cx="6349" cy="66637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H="1" flipV="1">
              <a:off x="7239345" y="2103003"/>
              <a:ext cx="213215" cy="1672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/>
            <p:nvPr/>
          </p:nvCxnSpPr>
          <p:spPr>
            <a:xfrm flipH="1">
              <a:off x="7230451" y="2435480"/>
              <a:ext cx="222109" cy="1931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>
              <a:off x="7452560" y="2298913"/>
              <a:ext cx="0" cy="1365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 83"/>
            <p:cNvSpPr/>
            <p:nvPr/>
          </p:nvSpPr>
          <p:spPr>
            <a:xfrm>
              <a:off x="7432931" y="1878673"/>
              <a:ext cx="374072" cy="25114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5" name="Прямая со стрелкой 84"/>
            <p:cNvCxnSpPr/>
            <p:nvPr/>
          </p:nvCxnSpPr>
          <p:spPr>
            <a:xfrm>
              <a:off x="3812034" y="4825456"/>
              <a:ext cx="6349" cy="98267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3812034" y="3350739"/>
              <a:ext cx="6349" cy="9490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3827278" y="4299806"/>
              <a:ext cx="213215" cy="1672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/>
            <p:nvPr/>
          </p:nvCxnSpPr>
          <p:spPr>
            <a:xfrm flipH="1">
              <a:off x="3818384" y="4632283"/>
              <a:ext cx="222109" cy="1931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>
              <a:off x="4040493" y="4495716"/>
              <a:ext cx="0" cy="1365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Прямоугольник 89"/>
            <p:cNvSpPr/>
            <p:nvPr/>
          </p:nvSpPr>
          <p:spPr>
            <a:xfrm>
              <a:off x="4020864" y="4075476"/>
              <a:ext cx="374072" cy="25114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5" name="Прямая со стрелкой 94"/>
            <p:cNvCxnSpPr/>
            <p:nvPr/>
          </p:nvCxnSpPr>
          <p:spPr>
            <a:xfrm flipH="1" flipV="1">
              <a:off x="1490133" y="1384487"/>
              <a:ext cx="5749211" cy="202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H="1" flipV="1">
              <a:off x="1455706" y="5743288"/>
              <a:ext cx="237157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H="1">
              <a:off x="6019471" y="3365979"/>
              <a:ext cx="117415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/>
            <p:nvPr/>
          </p:nvCxnSpPr>
          <p:spPr>
            <a:xfrm flipH="1">
              <a:off x="3812034" y="3363918"/>
              <a:ext cx="883887" cy="2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Прямоугольник 104"/>
            <p:cNvSpPr/>
            <p:nvPr/>
          </p:nvSpPr>
          <p:spPr>
            <a:xfrm>
              <a:off x="6003659" y="298894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+</a:t>
              </a: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4419060" y="2996976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-</a:t>
              </a:r>
            </a:p>
          </p:txBody>
        </p:sp>
      </p:grpSp>
      <p:grpSp>
        <p:nvGrpSpPr>
          <p:cNvPr id="141" name="Группа 140"/>
          <p:cNvGrpSpPr/>
          <p:nvPr/>
        </p:nvGrpSpPr>
        <p:grpSpPr>
          <a:xfrm>
            <a:off x="2089626" y="1357892"/>
            <a:ext cx="5126763" cy="4403169"/>
            <a:chOff x="2086922" y="1384486"/>
            <a:chExt cx="5126763" cy="4403169"/>
          </a:xfrm>
        </p:grpSpPr>
        <p:cxnSp>
          <p:nvCxnSpPr>
            <p:cNvPr id="108" name="Прямая со стрелкой 107"/>
            <p:cNvCxnSpPr/>
            <p:nvPr/>
          </p:nvCxnSpPr>
          <p:spPr>
            <a:xfrm flipH="1">
              <a:off x="6009725" y="3387751"/>
              <a:ext cx="117415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/>
            <p:nvPr/>
          </p:nvCxnSpPr>
          <p:spPr>
            <a:xfrm flipH="1">
              <a:off x="3802288" y="3385690"/>
              <a:ext cx="883887" cy="2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Прямоугольник 109"/>
            <p:cNvSpPr/>
            <p:nvPr/>
          </p:nvSpPr>
          <p:spPr>
            <a:xfrm>
              <a:off x="5993913" y="301071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+</a:t>
              </a: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4409314" y="301874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-</a:t>
              </a:r>
            </a:p>
          </p:txBody>
        </p:sp>
        <p:cxnSp>
          <p:nvCxnSpPr>
            <p:cNvPr id="112" name="Прямая со стрелкой 111"/>
            <p:cNvCxnSpPr/>
            <p:nvPr/>
          </p:nvCxnSpPr>
          <p:spPr>
            <a:xfrm flipV="1">
              <a:off x="3793821" y="1384486"/>
              <a:ext cx="0" cy="45289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>
              <a:off x="3205003" y="1848529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 flipV="1">
              <a:off x="3205003" y="1804400"/>
              <a:ext cx="0" cy="101170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/>
            <p:nvPr/>
          </p:nvCxnSpPr>
          <p:spPr>
            <a:xfrm>
              <a:off x="3205003" y="2816102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H="1" flipV="1">
              <a:off x="3793821" y="2805638"/>
              <a:ext cx="8467" cy="58211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V="1">
              <a:off x="7205218" y="3387751"/>
              <a:ext cx="8467" cy="64320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>
              <a:off x="6616400" y="4042099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V="1">
              <a:off x="6616400" y="3997970"/>
              <a:ext cx="0" cy="101170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>
              <a:off x="6616400" y="5009672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7213685" y="5009672"/>
              <a:ext cx="0" cy="77798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 flipH="1" flipV="1">
              <a:off x="2086922" y="5765921"/>
              <a:ext cx="5126763" cy="217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 стрелкой 133"/>
            <p:cNvCxnSpPr/>
            <p:nvPr/>
          </p:nvCxnSpPr>
          <p:spPr>
            <a:xfrm>
              <a:off x="2086922" y="1384486"/>
              <a:ext cx="17068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/>
            <p:cNvCxnSpPr/>
            <p:nvPr/>
          </p:nvCxnSpPr>
          <p:spPr>
            <a:xfrm flipH="1">
              <a:off x="2086922" y="1426168"/>
              <a:ext cx="1" cy="198822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 стрелкой 138"/>
            <p:cNvCxnSpPr/>
            <p:nvPr/>
          </p:nvCxnSpPr>
          <p:spPr>
            <a:xfrm flipH="1">
              <a:off x="2086922" y="3456927"/>
              <a:ext cx="1" cy="230899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0795" y="208382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РЕВЕРСИВНАЯ СХЕМА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7115" y="983942"/>
            <a:ext cx="1076597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Различают два режима работы: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Несимметричный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Симметричный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7115" y="2516598"/>
            <a:ext cx="110443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При несимметричном режиме в зависимости от требуемой полярности среднего напряжения на нагрузке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 работают пары транзисторов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VT1,VT4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или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VT2,VT3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7115" y="3725381"/>
            <a:ext cx="1104439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При симметричном режиме вне зависимости от требуемой полярности среднего напряжения на нагрузке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 работают обе пары транзисторов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VT1,VT4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или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VT2,VT3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158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372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Безденежных Даниил Владимирович</dc:creator>
  <cp:lastModifiedBy>ASUTP</cp:lastModifiedBy>
  <cp:revision>48</cp:revision>
  <dcterms:created xsi:type="dcterms:W3CDTF">2021-12-21T10:43:29Z</dcterms:created>
  <dcterms:modified xsi:type="dcterms:W3CDTF">2022-01-07T12:00:51Z</dcterms:modified>
</cp:coreProperties>
</file>