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61" r:id="rId5"/>
    <p:sldId id="260" r:id="rId6"/>
    <p:sldId id="263" r:id="rId7"/>
    <p:sldId id="262" r:id="rId8"/>
    <p:sldId id="259"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Lato Black" panose="020B0604020202020204" charset="0"/>
      <p:bold r:id="rId15"/>
      <p:boldItalic r:id="rId16"/>
    </p:embeddedFont>
    <p:embeddedFont>
      <p:font typeface="Libre Baskerville" panose="020B0604020202020204"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7994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746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467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8915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bid--raz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Raza464"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92328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3600" b="1" dirty="0">
                <a:solidFill>
                  <a:schemeClr val="dk1"/>
                </a:solidFill>
                <a:latin typeface="Calibri"/>
                <a:ea typeface="Calibri"/>
                <a:cs typeface="Calibri"/>
                <a:sym typeface="Calibri"/>
              </a:rPr>
              <a:t>AMCAT Data Analysis</a:t>
            </a:r>
            <a:endParaRPr sz="3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34572" y="584652"/>
            <a:ext cx="11229772" cy="5688696"/>
          </a:xfrm>
          <a:prstGeom prst="rect">
            <a:avLst/>
          </a:prstGeom>
          <a:noFill/>
          <a:ln>
            <a:noFill/>
          </a:ln>
        </p:spPr>
        <p:txBody>
          <a:bodyPr spcFirstLastPara="1" wrap="square" lIns="91425" tIns="45700" rIns="91425" bIns="45700" anchor="t" anchorCtr="0">
            <a:spAutoFit/>
          </a:bodyPr>
          <a:lstStyle/>
          <a:p>
            <a:pPr marL="12700">
              <a:spcBef>
                <a:spcPts val="135"/>
              </a:spcBef>
              <a:tabLst>
                <a:tab pos="248285" algn="l"/>
              </a:tabLst>
            </a:pPr>
            <a:endParaRPr lang="en-US" sz="2400" b="1" dirty="0">
              <a:latin typeface="+mn-lt"/>
            </a:endParaRPr>
          </a:p>
          <a:p>
            <a:pPr marL="12700">
              <a:spcBef>
                <a:spcPts val="135"/>
              </a:spcBef>
              <a:tabLst>
                <a:tab pos="248285" algn="l"/>
              </a:tabLst>
            </a:pPr>
            <a:r>
              <a:rPr lang="en-US" sz="2400" b="1" dirty="0">
                <a:latin typeface="+mn-lt"/>
              </a:rPr>
              <a:t>Background: </a:t>
            </a:r>
          </a:p>
          <a:p>
            <a:pPr marL="248285" indent="-235585">
              <a:spcBef>
                <a:spcPts val="135"/>
              </a:spcBef>
              <a:buFont typeface="Arial"/>
              <a:buChar char="•"/>
              <a:tabLst>
                <a:tab pos="248285" algn="l"/>
              </a:tabLst>
            </a:pPr>
            <a:r>
              <a:rPr lang="en-US" sz="2000" dirty="0">
                <a:latin typeface="+mn-lt"/>
              </a:rPr>
              <a:t>I am Abid Raza, a high school graduate with an interest in computer science. </a:t>
            </a:r>
          </a:p>
          <a:p>
            <a:pPr marL="12700">
              <a:spcBef>
                <a:spcPts val="135"/>
              </a:spcBef>
              <a:tabLst>
                <a:tab pos="248285" algn="l"/>
              </a:tabLst>
            </a:pPr>
            <a:endParaRPr lang="en-US" sz="1800" dirty="0">
              <a:latin typeface="+mn-lt"/>
            </a:endParaRPr>
          </a:p>
          <a:p>
            <a:pPr marL="12700">
              <a:spcBef>
                <a:spcPts val="135"/>
              </a:spcBef>
              <a:tabLst>
                <a:tab pos="248285" algn="l"/>
              </a:tabLst>
            </a:pPr>
            <a:r>
              <a:rPr lang="en-US" sz="2400" b="1" dirty="0">
                <a:latin typeface="+mn-lt"/>
              </a:rPr>
              <a:t>Motivation for Data Science: </a:t>
            </a:r>
          </a:p>
          <a:p>
            <a:pPr marL="248285" indent="-235585">
              <a:spcBef>
                <a:spcPts val="135"/>
              </a:spcBef>
              <a:buFont typeface="Arial"/>
              <a:buChar char="•"/>
              <a:tabLst>
                <a:tab pos="248285" algn="l"/>
              </a:tabLst>
            </a:pPr>
            <a:r>
              <a:rPr lang="en-US" sz="2000" dirty="0">
                <a:latin typeface="+mn-lt"/>
              </a:rPr>
              <a:t>My motivation for Data Science is to leverage data-driven insights to solve complex problems and make a meaningful impact on the world since it offers the ability to uncover hidden patterns in data, drive informed decisions, and solve real-world problems across various domains.</a:t>
            </a:r>
          </a:p>
          <a:p>
            <a:pPr marL="248285" indent="-235585">
              <a:spcBef>
                <a:spcPts val="135"/>
              </a:spcBef>
              <a:buFont typeface="Arial"/>
              <a:buChar char="•"/>
              <a:tabLst>
                <a:tab pos="248285" algn="l"/>
              </a:tabLst>
            </a:pPr>
            <a:endParaRPr lang="en-US" sz="2000" dirty="0">
              <a:latin typeface="+mn-lt"/>
            </a:endParaRPr>
          </a:p>
          <a:p>
            <a:pPr marL="12700">
              <a:spcBef>
                <a:spcPts val="135"/>
              </a:spcBef>
              <a:tabLst>
                <a:tab pos="248285" algn="l"/>
              </a:tabLst>
            </a:pPr>
            <a:r>
              <a:rPr lang="en-US" sz="2400" b="1" dirty="0">
                <a:latin typeface="+mn-lt"/>
              </a:rPr>
              <a:t>Work Experience: </a:t>
            </a:r>
          </a:p>
          <a:p>
            <a:pPr marL="248285" indent="-235585">
              <a:spcBef>
                <a:spcPts val="135"/>
              </a:spcBef>
              <a:buFont typeface="Arial"/>
              <a:buChar char="•"/>
              <a:tabLst>
                <a:tab pos="248285" algn="l"/>
              </a:tabLst>
            </a:pPr>
            <a:r>
              <a:rPr lang="en-US" sz="2000" dirty="0">
                <a:latin typeface="+mn-lt"/>
              </a:rPr>
              <a:t>I have experience in operations and Data Analysis. Currently working as a Marketing Analyst at a US based startup.</a:t>
            </a:r>
          </a:p>
          <a:p>
            <a:pPr marL="248285" indent="-235585">
              <a:spcBef>
                <a:spcPts val="135"/>
              </a:spcBef>
              <a:buFont typeface="Arial"/>
              <a:buChar char="•"/>
              <a:tabLst>
                <a:tab pos="248285" algn="l"/>
              </a:tabLst>
            </a:pPr>
            <a:endParaRPr lang="en-US" sz="2000" dirty="0">
              <a:latin typeface="+mn-lt"/>
            </a:endParaRPr>
          </a:p>
          <a:p>
            <a:pPr marL="248285" indent="-235585">
              <a:spcBef>
                <a:spcPts val="135"/>
              </a:spcBef>
              <a:buFont typeface="Arial"/>
              <a:buChar char="•"/>
              <a:tabLst>
                <a:tab pos="248285" algn="l"/>
              </a:tabLst>
            </a:pPr>
            <a:r>
              <a:rPr lang="en-US" sz="2000" b="1" dirty="0">
                <a:latin typeface="+mn-lt"/>
              </a:rPr>
              <a:t>LinkedIn: </a:t>
            </a:r>
            <a:r>
              <a:rPr lang="en-US" sz="2000" dirty="0">
                <a:latin typeface="+mn-lt"/>
                <a:hlinkClick r:id="rId3"/>
              </a:rPr>
              <a:t>Abid Raza | LinkedIn</a:t>
            </a:r>
            <a:endParaRPr lang="en-US" sz="2000" dirty="0">
              <a:latin typeface="+mn-lt"/>
            </a:endParaRPr>
          </a:p>
          <a:p>
            <a:pPr marL="248285" indent="-235585">
              <a:spcBef>
                <a:spcPts val="135"/>
              </a:spcBef>
              <a:buFont typeface="Arial"/>
              <a:buChar char="•"/>
              <a:tabLst>
                <a:tab pos="248285" algn="l"/>
              </a:tabLst>
            </a:pPr>
            <a:endParaRPr lang="en-US" sz="2000" dirty="0">
              <a:latin typeface="+mn-lt"/>
            </a:endParaRPr>
          </a:p>
          <a:p>
            <a:pPr marL="248285" indent="-235585">
              <a:spcBef>
                <a:spcPts val="135"/>
              </a:spcBef>
              <a:buFont typeface="Arial"/>
              <a:buChar char="•"/>
              <a:tabLst>
                <a:tab pos="248285" algn="l"/>
              </a:tabLst>
            </a:pPr>
            <a:r>
              <a:rPr lang="en-US" sz="2000" b="1" dirty="0">
                <a:latin typeface="+mn-lt"/>
              </a:rPr>
              <a:t>GitHub: </a:t>
            </a:r>
            <a:r>
              <a:rPr lang="en-US" sz="2000" dirty="0">
                <a:latin typeface="+mn-lt"/>
                <a:hlinkClick r:id="rId4"/>
              </a:rPr>
              <a:t>Raza464 (github.com)</a:t>
            </a:r>
            <a:endParaRPr lang="en-US" sz="2000" dirty="0">
              <a:latin typeface="+mn-lt"/>
            </a:endParaRPr>
          </a:p>
          <a:p>
            <a:pPr marL="248285" indent="-235585">
              <a:spcBef>
                <a:spcPts val="135"/>
              </a:spcBef>
              <a:buFont typeface="Arial"/>
              <a:buChar char="•"/>
              <a:tabLst>
                <a:tab pos="248285" algn="l"/>
              </a:tabLst>
            </a:pPr>
            <a:endParaRPr lang="en-US" sz="1800" u="sng" dirty="0">
              <a:solidFill>
                <a:srgbClr val="0070C0"/>
              </a:solidFill>
              <a:latin typeface="+mn-lt"/>
              <a:cs typeface="Carlito"/>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mj-lt"/>
                <a:ea typeface="Lato Black"/>
                <a:cs typeface="Lato Black"/>
                <a:sym typeface="Lato Black"/>
              </a:rPr>
              <a:t>About me</a:t>
            </a:r>
            <a:endParaRPr sz="1800" b="0" i="0" u="none" strike="noStrike" cap="none" dirty="0">
              <a:solidFill>
                <a:srgbClr val="FF0000"/>
              </a:solidFill>
              <a:latin typeface="+mj-lt"/>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3200" b="1" dirty="0">
                <a:solidFill>
                  <a:srgbClr val="FF0000"/>
                </a:solidFill>
                <a:latin typeface="+mj-lt"/>
              </a:rPr>
              <a:t>Overview</a:t>
            </a:r>
            <a:endParaRPr sz="3200" b="1" dirty="0">
              <a:solidFill>
                <a:srgbClr val="FF0000"/>
              </a:solidFill>
              <a:latin typeface="+mj-lt"/>
            </a:endParaRPr>
          </a:p>
        </p:txBody>
      </p:sp>
      <p:sp>
        <p:nvSpPr>
          <p:cNvPr id="111" name="Google Shape;111;p4"/>
          <p:cNvSpPr txBox="1">
            <a:spLocks noGrp="1"/>
          </p:cNvSpPr>
          <p:nvPr>
            <p:ph type="body" idx="1"/>
          </p:nvPr>
        </p:nvSpPr>
        <p:spPr>
          <a:xfrm>
            <a:off x="684880" y="1167618"/>
            <a:ext cx="10515600" cy="5102750"/>
          </a:xfrm>
          <a:prstGeom prst="rect">
            <a:avLst/>
          </a:prstGeom>
          <a:noFill/>
          <a:ln>
            <a:noFill/>
          </a:ln>
        </p:spPr>
        <p:txBody>
          <a:bodyPr spcFirstLastPara="1" wrap="square" lIns="91425" tIns="45700" rIns="91425" bIns="45700" anchor="t" anchorCtr="0">
            <a:normAutofit/>
          </a:bodyPr>
          <a:lstStyle/>
          <a:p>
            <a:pPr marL="114300" indent="0" algn="just">
              <a:spcBef>
                <a:spcPts val="0"/>
              </a:spcBef>
              <a:buNone/>
            </a:pPr>
            <a:r>
              <a:rPr lang="en-US" sz="2400" b="1" dirty="0">
                <a:solidFill>
                  <a:srgbClr val="000000"/>
                </a:solidFill>
                <a:latin typeface="Arial" panose="020B0604020202020204" pitchFamily="34" charset="0"/>
              </a:rPr>
              <a:t>Brief Overview:</a:t>
            </a:r>
          </a:p>
          <a:p>
            <a:pPr>
              <a:spcBef>
                <a:spcPts val="0"/>
              </a:spcBef>
            </a:pPr>
            <a:r>
              <a:rPr lang="en-US" sz="2000" dirty="0">
                <a:latin typeface="Calibri" panose="020F0502020204030204" pitchFamily="34" charset="0"/>
                <a:cs typeface="Calibri" panose="020F0502020204030204" pitchFamily="34" charset="0"/>
              </a:rPr>
              <a:t>The current project aims to understand the demographic and educational factors influencing employment outcomes of engineering graduates, such as Job titles, Job location, salary outcomes etc.., providing insights that can guide career choices and hiring practices.</a:t>
            </a:r>
            <a:endParaRPr lang="en-US" sz="2000" dirty="0">
              <a:solidFill>
                <a:srgbClr val="000000"/>
              </a:solidFill>
              <a:latin typeface="Calibri" panose="020F0502020204030204" pitchFamily="34" charset="0"/>
              <a:cs typeface="Calibri" panose="020F0502020204030204" pitchFamily="34" charset="0"/>
            </a:endParaRPr>
          </a:p>
          <a:p>
            <a:pPr marL="114300" indent="0">
              <a:spcBef>
                <a:spcPts val="0"/>
              </a:spcBef>
              <a:buNone/>
            </a:pPr>
            <a:endParaRPr lang="en-US" dirty="0">
              <a:solidFill>
                <a:srgbClr val="000000"/>
              </a:solidFill>
              <a:latin typeface="Arial" panose="020B0604020202020204" pitchFamily="34" charset="0"/>
            </a:endParaRPr>
          </a:p>
          <a:p>
            <a:pPr marL="114300" indent="0" algn="just">
              <a:spcBef>
                <a:spcPts val="0"/>
              </a:spcBef>
              <a:buNone/>
            </a:pPr>
            <a:r>
              <a:rPr lang="en-US" sz="2400" b="1" dirty="0">
                <a:solidFill>
                  <a:srgbClr val="000000"/>
                </a:solidFill>
                <a:latin typeface="Arial" panose="020B0604020202020204" pitchFamily="34" charset="0"/>
              </a:rPr>
              <a:t>Objective: </a:t>
            </a:r>
          </a:p>
          <a:p>
            <a:pPr algn="just">
              <a:spcBef>
                <a:spcPts val="0"/>
              </a:spcBef>
            </a:pPr>
            <a:r>
              <a:rPr lang="en-US" sz="2000" dirty="0">
                <a:latin typeface="Calibri" panose="020F0502020204030204" pitchFamily="34" charset="0"/>
                <a:cs typeface="Calibri" panose="020F0502020204030204" pitchFamily="34" charset="0"/>
              </a:rPr>
              <a:t>To analyze various attributes such as educational background, Gender and specialization to identify key determinants of salary distribution among engineering graduates and to draw actionable conclusions that can benefit students, educators, and employers</a:t>
            </a:r>
            <a:r>
              <a:rPr lang="en-US" sz="2000" dirty="0">
                <a:latin typeface="+mn-lt"/>
              </a:rPr>
              <a:t>.</a:t>
            </a:r>
          </a:p>
          <a:p>
            <a:pPr algn="just">
              <a:spcBef>
                <a:spcPts val="0"/>
              </a:spcBef>
            </a:pPr>
            <a:endParaRPr lang="en-US" sz="2000" dirty="0">
              <a:latin typeface="+mn-lt"/>
            </a:endParaRPr>
          </a:p>
          <a:p>
            <a:pPr marL="114300" indent="0" algn="just">
              <a:spcBef>
                <a:spcPts val="0"/>
              </a:spcBef>
              <a:buNone/>
            </a:pPr>
            <a:r>
              <a:rPr lang="en-US" sz="2400" b="1" dirty="0">
                <a:solidFill>
                  <a:srgbClr val="000000"/>
                </a:solidFill>
                <a:latin typeface="Arial" panose="020B0604020202020204" pitchFamily="34" charset="0"/>
              </a:rPr>
              <a:t>Data Summary: </a:t>
            </a:r>
          </a:p>
          <a:p>
            <a:pPr algn="just">
              <a:spcBef>
                <a:spcPts val="0"/>
              </a:spcBef>
            </a:pPr>
            <a:r>
              <a:rPr lang="en-US" sz="2000" dirty="0"/>
              <a:t>The dataset, released by Aspiring Minds from the Aspiring Mind Employment Outcome 2015 (AMEO), focuses on the employment outcomes of engineering graduates. It includes around 4000 data points with 40 independent variables, both continuous and categorical, covering demographic features, standardized scores in cognitive, technical, and personality skills, and employment outcomes such as Salary, Job Titles, and Job Locations. </a:t>
            </a:r>
            <a:endParaRPr lang="en-US" sz="2000"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3200" b="1" dirty="0">
                <a:solidFill>
                  <a:srgbClr val="FF0000"/>
                </a:solidFill>
              </a:rPr>
              <a:t>Salary Distribution</a:t>
            </a:r>
            <a:endParaRPr sz="3200" b="1" dirty="0">
              <a:solidFill>
                <a:srgbClr val="FF0000"/>
              </a:solidFill>
            </a:endParaRPr>
          </a:p>
        </p:txBody>
      </p:sp>
      <p:sp>
        <p:nvSpPr>
          <p:cNvPr id="111" name="Google Shape;111;p4"/>
          <p:cNvSpPr txBox="1">
            <a:spLocks noGrp="1"/>
          </p:cNvSpPr>
          <p:nvPr>
            <p:ph type="body" idx="1"/>
          </p:nvPr>
        </p:nvSpPr>
        <p:spPr>
          <a:xfrm>
            <a:off x="208472" y="4501662"/>
            <a:ext cx="8380321" cy="1983544"/>
          </a:xfrm>
          <a:prstGeom prst="rect">
            <a:avLst/>
          </a:prstGeom>
          <a:noFill/>
          <a:ln>
            <a:noFill/>
          </a:ln>
        </p:spPr>
        <p:txBody>
          <a:bodyPr spcFirstLastPara="1" wrap="square" lIns="91425" tIns="45700" rIns="91425" bIns="45700" anchor="t" anchorCtr="0">
            <a:noAutofit/>
          </a:bodyPr>
          <a:lstStyle/>
          <a:p>
            <a:pPr marL="228600" lvl="0" indent="-130810">
              <a:buSzPct val="100000"/>
              <a:buNone/>
            </a:pPr>
            <a:r>
              <a:rPr lang="en-US" sz="2000" dirty="0"/>
              <a:t>  Most salaries in the dataset are below ₹5,00,000, with a few extending much higher, creating an uneven spread. Many outliers exist, with some salaries going beyond ₹10,00,000. Despite the overall range, most salaries fall between ₹2,00,000 and ₹3,70,000. The median salary is about ₹3,00,000, meaning half of the candidates earn less than this amount. The upper limit of typical salaries is around ₹5,00,000.</a:t>
            </a:r>
          </a:p>
        </p:txBody>
      </p:sp>
      <p:pic>
        <p:nvPicPr>
          <p:cNvPr id="7" name="Picture 6">
            <a:extLst>
              <a:ext uri="{FF2B5EF4-FFF2-40B4-BE49-F238E27FC236}">
                <a16:creationId xmlns:a16="http://schemas.microsoft.com/office/drawing/2014/main" id="{6BEF86E9-BDF4-4C62-8421-D6BE271A352C}"/>
              </a:ext>
            </a:extLst>
          </p:cNvPr>
          <p:cNvPicPr>
            <a:picLocks noChangeAspect="1"/>
          </p:cNvPicPr>
          <p:nvPr/>
        </p:nvPicPr>
        <p:blipFill>
          <a:blip r:embed="rId3"/>
          <a:stretch>
            <a:fillRect/>
          </a:stretch>
        </p:blipFill>
        <p:spPr>
          <a:xfrm>
            <a:off x="208472" y="1136142"/>
            <a:ext cx="4305226" cy="3126369"/>
          </a:xfrm>
          <a:prstGeom prst="rect">
            <a:avLst/>
          </a:prstGeom>
        </p:spPr>
      </p:pic>
      <p:pic>
        <p:nvPicPr>
          <p:cNvPr id="9" name="Picture 8">
            <a:extLst>
              <a:ext uri="{FF2B5EF4-FFF2-40B4-BE49-F238E27FC236}">
                <a16:creationId xmlns:a16="http://schemas.microsoft.com/office/drawing/2014/main" id="{80F723CF-4EF7-43B6-9F0B-DF558E300D17}"/>
              </a:ext>
            </a:extLst>
          </p:cNvPr>
          <p:cNvPicPr>
            <a:picLocks noChangeAspect="1"/>
          </p:cNvPicPr>
          <p:nvPr/>
        </p:nvPicPr>
        <p:blipFill>
          <a:blip r:embed="rId4"/>
          <a:stretch>
            <a:fillRect/>
          </a:stretch>
        </p:blipFill>
        <p:spPr>
          <a:xfrm>
            <a:off x="4533267" y="1239980"/>
            <a:ext cx="4055526" cy="3126368"/>
          </a:xfrm>
          <a:prstGeom prst="rect">
            <a:avLst/>
          </a:prstGeom>
        </p:spPr>
      </p:pic>
      <p:sp>
        <p:nvSpPr>
          <p:cNvPr id="10" name="TextBox 9">
            <a:extLst>
              <a:ext uri="{FF2B5EF4-FFF2-40B4-BE49-F238E27FC236}">
                <a16:creationId xmlns:a16="http://schemas.microsoft.com/office/drawing/2014/main" id="{8CAFF40C-82E5-4873-ADE4-A8ECE21CD757}"/>
              </a:ext>
            </a:extLst>
          </p:cNvPr>
          <p:cNvSpPr txBox="1"/>
          <p:nvPr/>
        </p:nvSpPr>
        <p:spPr>
          <a:xfrm>
            <a:off x="8811506" y="1234617"/>
            <a:ext cx="2980205" cy="3170099"/>
          </a:xfrm>
          <a:prstGeom prst="rect">
            <a:avLst/>
          </a:prstGeom>
          <a:noFill/>
        </p:spPr>
        <p:txBody>
          <a:bodyPr wrap="square" rtlCol="0">
            <a:spAutoFit/>
          </a:bodyPr>
          <a:lstStyle/>
          <a:p>
            <a:pPr marL="228600" lvl="0" indent="-130810">
              <a:buSzPct val="100000"/>
              <a:buNone/>
            </a:pPr>
            <a:r>
              <a:rPr lang="en-US" sz="2000" dirty="0">
                <a:latin typeface="Calibri" panose="020F0502020204030204" pitchFamily="34" charset="0"/>
                <a:cs typeface="Calibri" panose="020F0502020204030204" pitchFamily="34" charset="0"/>
              </a:rPr>
              <a:t>  Although there are a few very high salaries, most are within a narrow range, highlighting income disparity. Only 36 candidates earn more than ₹10,00,000, making high salaries rare and contributing to the uneven distribution.</a:t>
            </a:r>
          </a:p>
        </p:txBody>
      </p:sp>
    </p:spTree>
    <p:extLst>
      <p:ext uri="{BB962C8B-B14F-4D97-AF65-F5344CB8AC3E}">
        <p14:creationId xmlns:p14="http://schemas.microsoft.com/office/powerpoint/2010/main" val="205179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6"/>
            <a:ext cx="10515600" cy="8961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3200" b="1" dirty="0">
                <a:solidFill>
                  <a:srgbClr val="FF0000"/>
                </a:solidFill>
              </a:rPr>
              <a:t>Factors affecting Salary</a:t>
            </a:r>
            <a:endParaRPr sz="3200" b="1" dirty="0">
              <a:solidFill>
                <a:srgbClr val="FF0000"/>
              </a:solidFill>
            </a:endParaRPr>
          </a:p>
        </p:txBody>
      </p:sp>
      <p:sp>
        <p:nvSpPr>
          <p:cNvPr id="12" name="TextBox 11">
            <a:extLst>
              <a:ext uri="{FF2B5EF4-FFF2-40B4-BE49-F238E27FC236}">
                <a16:creationId xmlns:a16="http://schemas.microsoft.com/office/drawing/2014/main" id="{1D1C0BD5-E4E6-4374-873A-C86A5B7CA922}"/>
              </a:ext>
            </a:extLst>
          </p:cNvPr>
          <p:cNvSpPr txBox="1"/>
          <p:nvPr/>
        </p:nvSpPr>
        <p:spPr>
          <a:xfrm>
            <a:off x="647114" y="1026943"/>
            <a:ext cx="9945858"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t>There is a low to moderate positive correlation between most numerical features (like test scores and GPA) and salary, meaning that higher values in these features tend to be associated with higher salaries, but the relationship is not very strong.</a:t>
            </a:r>
          </a:p>
          <a:p>
            <a:pPr marL="285750" indent="-285750">
              <a:buFont typeface="Arial" panose="020B0604020202020204" pitchFamily="34" charset="0"/>
              <a:buChar char="•"/>
            </a:pPr>
            <a:r>
              <a:rPr lang="en-US" sz="2000" dirty="0"/>
              <a:t>10</a:t>
            </a:r>
            <a:r>
              <a:rPr lang="en-US" sz="2000" baseline="30000" dirty="0"/>
              <a:t>th</a:t>
            </a:r>
            <a:r>
              <a:rPr lang="en-US" sz="2000" dirty="0"/>
              <a:t> and 12</a:t>
            </a:r>
            <a:r>
              <a:rPr lang="en-US" sz="2000" baseline="30000" dirty="0"/>
              <a:t>th</a:t>
            </a:r>
            <a:r>
              <a:rPr lang="en-US" sz="2000" dirty="0"/>
              <a:t> grade percentages show a slight positive trend with salary. However, there is a wide range of salaries at each percentage level, indicating that other factors also play a significant role in determining salary.</a:t>
            </a:r>
          </a:p>
          <a:p>
            <a:pPr marL="285750" indent="-285750">
              <a:buFont typeface="Arial" panose="020B0604020202020204" pitchFamily="34" charset="0"/>
              <a:buChar char="•"/>
            </a:pPr>
            <a:r>
              <a:rPr lang="en-US" sz="2000" dirty="0"/>
              <a:t>College GPA has a more noticeable positive correlation with salary. Suggesting that individuals with higher GPAs generally earn higher salaries.</a:t>
            </a:r>
          </a:p>
          <a:p>
            <a:pPr marL="285750" indent="-285750">
              <a:buFont typeface="Arial" panose="020B0604020202020204" pitchFamily="34" charset="0"/>
              <a:buChar char="•"/>
            </a:pPr>
            <a:r>
              <a:rPr lang="en-US" sz="2000" dirty="0"/>
              <a:t>Several factors, including gender, college tier, and type of degree, significantly influence salary levels. Specifically, male students and those from top-tier colleges typically have higher median salaries.</a:t>
            </a:r>
          </a:p>
          <a:p>
            <a:pPr marL="285750" indent="-285750">
              <a:buFont typeface="Arial" panose="020B0604020202020204" pitchFamily="34" charset="0"/>
              <a:buChar char="•"/>
            </a:pPr>
            <a:r>
              <a:rPr lang="en-US" sz="2000" dirty="0"/>
              <a:t>Among different degree types, </a:t>
            </a:r>
            <a:r>
              <a:rPr lang="en-US" sz="2000" dirty="0" err="1"/>
              <a:t>B.Tech</a:t>
            </a:r>
            <a:r>
              <a:rPr lang="en-US" sz="2000" dirty="0"/>
              <a:t>/BE graduates have the highest median salaries, followed by </a:t>
            </a:r>
            <a:r>
              <a:rPr lang="en-US" sz="2000" dirty="0" err="1"/>
              <a:t>M.Tech</a:t>
            </a:r>
            <a:r>
              <a:rPr lang="en-US" sz="2000" dirty="0"/>
              <a:t>/ME, M.Sc.(Tech.), and MCA graduates. Across all the categories, salary distributions are generally right-skewed, with a notable number of high-earning outliers.</a:t>
            </a:r>
          </a:p>
        </p:txBody>
      </p:sp>
    </p:spTree>
    <p:extLst>
      <p:ext uri="{BB962C8B-B14F-4D97-AF65-F5344CB8AC3E}">
        <p14:creationId xmlns:p14="http://schemas.microsoft.com/office/powerpoint/2010/main" val="28982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2800" b="1" dirty="0">
                <a:solidFill>
                  <a:srgbClr val="FF0000"/>
                </a:solidFill>
              </a:rPr>
              <a:t>Job Tenure vs Salary</a:t>
            </a:r>
            <a:endParaRPr sz="2800" b="1" dirty="0">
              <a:solidFill>
                <a:srgbClr val="FF0000"/>
              </a:solidFill>
            </a:endParaRPr>
          </a:p>
        </p:txBody>
      </p:sp>
      <p:sp>
        <p:nvSpPr>
          <p:cNvPr id="111" name="Google Shape;111;p4"/>
          <p:cNvSpPr txBox="1">
            <a:spLocks noGrp="1"/>
          </p:cNvSpPr>
          <p:nvPr>
            <p:ph type="body" idx="1"/>
          </p:nvPr>
        </p:nvSpPr>
        <p:spPr>
          <a:xfrm>
            <a:off x="436098" y="4290646"/>
            <a:ext cx="8259783" cy="2250831"/>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ct val="100000"/>
            </a:pPr>
            <a:r>
              <a:rPr lang="en-US" sz="2000" dirty="0"/>
              <a:t>The job tenure distribution is right-skewed, showing that most employees have shorter tenures with the company. A peak around the 1-year mark indicates that many employees tend to leave around this time. The distribution tails off, suggesting fewer employees stay for longer periods. There is a weak positive correlation between job tenure and salary, but salaries overlap significantly across different tenure lengths.</a:t>
            </a:r>
            <a:endParaRPr sz="2000" dirty="0"/>
          </a:p>
        </p:txBody>
      </p:sp>
      <p:pic>
        <p:nvPicPr>
          <p:cNvPr id="3" name="Picture 2">
            <a:extLst>
              <a:ext uri="{FF2B5EF4-FFF2-40B4-BE49-F238E27FC236}">
                <a16:creationId xmlns:a16="http://schemas.microsoft.com/office/drawing/2014/main" id="{CA788F8D-F78B-447F-8F62-5C153D39F305}"/>
              </a:ext>
            </a:extLst>
          </p:cNvPr>
          <p:cNvPicPr>
            <a:picLocks noChangeAspect="1"/>
          </p:cNvPicPr>
          <p:nvPr/>
        </p:nvPicPr>
        <p:blipFill>
          <a:blip r:embed="rId3"/>
          <a:stretch>
            <a:fillRect/>
          </a:stretch>
        </p:blipFill>
        <p:spPr>
          <a:xfrm>
            <a:off x="323556" y="1005822"/>
            <a:ext cx="8372325" cy="3123064"/>
          </a:xfrm>
          <a:prstGeom prst="rect">
            <a:avLst/>
          </a:prstGeom>
        </p:spPr>
      </p:pic>
      <p:sp>
        <p:nvSpPr>
          <p:cNvPr id="4" name="TextBox 3">
            <a:extLst>
              <a:ext uri="{FF2B5EF4-FFF2-40B4-BE49-F238E27FC236}">
                <a16:creationId xmlns:a16="http://schemas.microsoft.com/office/drawing/2014/main" id="{D79E3D97-832D-4966-9FBE-801E54AFD26E}"/>
              </a:ext>
            </a:extLst>
          </p:cNvPr>
          <p:cNvSpPr txBox="1"/>
          <p:nvPr/>
        </p:nvSpPr>
        <p:spPr>
          <a:xfrm>
            <a:off x="9003323" y="1181686"/>
            <a:ext cx="2752579" cy="3477875"/>
          </a:xfrm>
          <a:prstGeom prst="rect">
            <a:avLst/>
          </a:prstGeom>
          <a:noFill/>
        </p:spPr>
        <p:txBody>
          <a:bodyPr wrap="square" rtlCol="0">
            <a:spAutoFit/>
          </a:bodyPr>
          <a:lstStyle/>
          <a:p>
            <a:r>
              <a:rPr lang="en-US" sz="2000" dirty="0"/>
              <a:t>Overall, most employees have short tenures, with a common departure point at about 1 year. While job tenure and salary are weakly linked, there is substantial salary overlap regardless of tenure.</a:t>
            </a:r>
          </a:p>
        </p:txBody>
      </p:sp>
    </p:spTree>
    <p:extLst>
      <p:ext uri="{BB962C8B-B14F-4D97-AF65-F5344CB8AC3E}">
        <p14:creationId xmlns:p14="http://schemas.microsoft.com/office/powerpoint/2010/main" val="1325592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3200" b="1" dirty="0">
                <a:solidFill>
                  <a:srgbClr val="FF0000"/>
                </a:solidFill>
              </a:rPr>
              <a:t>Conclusion</a:t>
            </a:r>
            <a:endParaRPr sz="3200" b="1" dirty="0">
              <a:solidFill>
                <a:srgbClr val="FF0000"/>
              </a:solidFill>
            </a:endParaRPr>
          </a:p>
        </p:txBody>
      </p:sp>
      <p:sp>
        <p:nvSpPr>
          <p:cNvPr id="111" name="Google Shape;111;p4"/>
          <p:cNvSpPr txBox="1">
            <a:spLocks noGrp="1"/>
          </p:cNvSpPr>
          <p:nvPr>
            <p:ph type="body" idx="1"/>
          </p:nvPr>
        </p:nvSpPr>
        <p:spPr>
          <a:xfrm>
            <a:off x="684880" y="942535"/>
            <a:ext cx="10515600" cy="5327833"/>
          </a:xfrm>
          <a:prstGeom prst="rect">
            <a:avLst/>
          </a:prstGeom>
          <a:noFill/>
          <a:ln>
            <a:noFill/>
          </a:ln>
        </p:spPr>
        <p:txBody>
          <a:bodyPr spcFirstLastPara="1" wrap="square" lIns="91425" tIns="45700" rIns="91425" bIns="45700" anchor="t" anchorCtr="0">
            <a:normAutofit/>
          </a:bodyPr>
          <a:lstStyle/>
          <a:p>
            <a:pPr marL="114300" indent="0">
              <a:buNone/>
            </a:pPr>
            <a:r>
              <a:rPr lang="en-US" sz="2000" dirty="0"/>
              <a:t>The project aimed to analyze how demographic and educational factors influence the employment outcomes of engineering graduates, including job titles, locations, and salaries. By examining around 4000 data points from the Aspiring Mind Employment Outcome 2015 dataset, we sought to provide actionable insights for students, educators, and employers.</a:t>
            </a:r>
          </a:p>
          <a:p>
            <a:pPr marL="114300" indent="0">
              <a:buNone/>
            </a:pPr>
            <a:endParaRPr lang="en-US" sz="2000" dirty="0"/>
          </a:p>
          <a:p>
            <a:r>
              <a:rPr lang="en-US" sz="2000" b="1" dirty="0"/>
              <a:t>Salary Distribution:</a:t>
            </a:r>
            <a:r>
              <a:rPr lang="en-US" sz="2000" dirty="0"/>
              <a:t> Most engineering graduates earn below ₹5,00,000, with some high outliers pushing the upper limit. The median salary is around ₹3,00,000, highlighting income disparity.</a:t>
            </a:r>
          </a:p>
          <a:p>
            <a:r>
              <a:rPr lang="en-US" sz="2000" b="1" dirty="0"/>
              <a:t>Influencing Factors:</a:t>
            </a:r>
            <a:r>
              <a:rPr lang="en-US" sz="2000" dirty="0"/>
              <a:t> College GPA and degree type (e.g., </a:t>
            </a:r>
            <a:r>
              <a:rPr lang="en-US" sz="2000" dirty="0" err="1"/>
              <a:t>B.Tech</a:t>
            </a:r>
            <a:r>
              <a:rPr lang="en-US" sz="2000" dirty="0"/>
              <a:t>/BE) have a notable impact on salary, with higher GPAs and certain degrees correlating with higher earnings. Gender and college tier also significantly affect salary levels.</a:t>
            </a:r>
          </a:p>
          <a:p>
            <a:r>
              <a:rPr lang="en-US" sz="2000" b="1" dirty="0"/>
              <a:t>Job Tenure:</a:t>
            </a:r>
            <a:r>
              <a:rPr lang="en-US" sz="2000" dirty="0"/>
              <a:t> Most employees have short tenures, typically leaving around the 1-year mark. The correlation between job tenure and salary is weak, with significant salary overlap across different tenures.</a:t>
            </a:r>
          </a:p>
          <a:p>
            <a:pPr marL="114300" indent="0">
              <a:buNone/>
            </a:pPr>
            <a:endParaRPr lang="en-US" sz="2000" dirty="0"/>
          </a:p>
          <a:p>
            <a:pPr marL="114300" indent="0">
              <a:buNone/>
            </a:pPr>
            <a:r>
              <a:rPr lang="en-US" sz="2000" dirty="0"/>
              <a:t>For a more detailed analysis and further insights, please refer to the Python notebook.</a:t>
            </a:r>
          </a:p>
          <a:p>
            <a:pPr marL="228600" lvl="0" indent="-130810" algn="l" rtl="0">
              <a:lnSpc>
                <a:spcPct val="90000"/>
              </a:lnSpc>
              <a:spcBef>
                <a:spcPts val="1000"/>
              </a:spcBef>
              <a:spcAft>
                <a:spcPts val="0"/>
              </a:spcAft>
              <a:buClr>
                <a:schemeClr val="dk1"/>
              </a:buClr>
              <a:buSzPct val="100000"/>
              <a:buNone/>
            </a:pPr>
            <a:endParaRPr sz="2000" dirty="0"/>
          </a:p>
        </p:txBody>
      </p:sp>
    </p:spTree>
    <p:extLst>
      <p:ext uri="{BB962C8B-B14F-4D97-AF65-F5344CB8AC3E}">
        <p14:creationId xmlns:p14="http://schemas.microsoft.com/office/powerpoint/2010/main" val="131426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889</Words>
  <Application>Microsoft Office PowerPoint</Application>
  <PresentationFormat>Widescreen</PresentationFormat>
  <Paragraphs>45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Lato Black</vt:lpstr>
      <vt:lpstr>Libre Baskerville</vt:lpstr>
      <vt:lpstr>Arial</vt:lpstr>
      <vt:lpstr>Calibri</vt:lpstr>
      <vt:lpstr>Office Theme</vt:lpstr>
      <vt:lpstr>PowerPoint Presentation</vt:lpstr>
      <vt:lpstr>PowerPoint Presentation</vt:lpstr>
      <vt:lpstr>Overview</vt:lpstr>
      <vt:lpstr>Salary Distribution</vt:lpstr>
      <vt:lpstr>Factors affecting Salary</vt:lpstr>
      <vt:lpstr>Job Tenure vs Salary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Abid Raza</cp:lastModifiedBy>
  <cp:revision>9</cp:revision>
  <dcterms:created xsi:type="dcterms:W3CDTF">2021-02-16T05:19:01Z</dcterms:created>
  <dcterms:modified xsi:type="dcterms:W3CDTF">2024-07-24T09:08:58Z</dcterms:modified>
</cp:coreProperties>
</file>