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7" r:id="rId3"/>
    <p:sldId id="268" r:id="rId4"/>
    <p:sldId id="262" r:id="rId5"/>
    <p:sldId id="258" r:id="rId6"/>
    <p:sldId id="266" r:id="rId7"/>
    <p:sldId id="257" r:id="rId8"/>
    <p:sldId id="265" r:id="rId9"/>
    <p:sldId id="259" r:id="rId10"/>
    <p:sldId id="264" r:id="rId11"/>
    <p:sldId id="260" r:id="rId12"/>
    <p:sldId id="26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EA3BE-E951-4442-9925-9ECA9C6DAF99}" v="246" dt="2023-07-17T16:42:13.435"/>
    <p1510:client id="{DDE15FC7-7C2B-D07D-9447-9DE7973F5AFA}" v="178" dt="2023-08-08T12:27:07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5838" autoAdjust="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42096-D6B4-48E3-A07F-83C36308E102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C8D0D-8C50-44EE-9866-8D7C8A5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Q. are ICU docs included? Do we know setting of practice?</a:t>
            </a:r>
          </a:p>
          <a:p>
            <a:r>
              <a:rPr lang="en-CA" dirty="0"/>
              <a:t>Q. Available physician characteristics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6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Q. Ask Yang about using Python</a:t>
            </a:r>
          </a:p>
          <a:p>
            <a:r>
              <a:rPr lang="en-CA" dirty="0"/>
              <a:t>Q. Derived scores from GEMINI (e.g. </a:t>
            </a:r>
            <a:r>
              <a:rPr lang="en-CA" dirty="0" err="1"/>
              <a:t>Charlston</a:t>
            </a:r>
            <a:r>
              <a:rPr lang="en-CA" dirty="0"/>
              <a:t>) </a:t>
            </a:r>
          </a:p>
          <a:p>
            <a:endParaRPr lang="en-US" dirty="0"/>
          </a:p>
          <a:p>
            <a:r>
              <a:rPr lang="en-US" dirty="0"/>
              <a:t>Report elements of appropriateness (transparent algorithms; guideline citation)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1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1. Pilot user study of 5-6 clinicians to see difficulties/complaints/backlash</a:t>
            </a:r>
          </a:p>
          <a:p>
            <a:r>
              <a:rPr lang="en-US" dirty="0"/>
              <a:t>2. Promoting engagement (+physician champions/leads, comm)</a:t>
            </a:r>
          </a:p>
          <a:p>
            <a:r>
              <a:rPr lang="en-US" dirty="0"/>
              <a:t>3. Tracking engagement (clicks, time spent, a/b testing)</a:t>
            </a:r>
          </a:p>
          <a:p>
            <a:r>
              <a:rPr lang="en-US" dirty="0"/>
              <a:t>4. Give feedback button / textbox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101-F887-B0C2-8F68-F1AA51FF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F383B-4DAC-7C5F-43CE-3786215B9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3BB7-B184-22B1-95C3-AEFF0CA4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8CF7-C863-9A31-E108-F5F9BB9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5053-23C9-11AE-F971-CC5E51DD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E205-0A30-BF60-916B-AFFA15C3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D7CD0-43DA-B04E-9E36-4ECC1B84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5BCF-B2AB-2C25-C751-0A556869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212B-2514-45AF-F28D-E2014A46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2271-E4FF-917D-A09E-A29E8D46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793F9-EA69-DC0E-9D25-92D10AE5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646CA-C5D4-852C-8E1F-D9751EA6E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99D8-AB1F-1AE3-8094-F2B0A4B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D190-CE99-1C9D-3D9F-17C6194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23CE-5BF7-5FC8-589E-667C7AE5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0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2694-A995-54C3-9FAB-05B9D6AA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87E5-2192-8EF9-74FE-FF701830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5C0A-3FA3-C6A1-10A7-1EEE5C0C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30C8-8D21-2767-13AF-3BF7F0E5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587F-DE17-548E-5322-AC60DDA2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9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371D-B80F-0F6F-5B40-4A9D9DEB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F29E0-C722-0E02-A5EF-1278C264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1080-F32C-ED91-3B5D-99F6186A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7308-6932-18DF-404D-BCE3F277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03E8-3899-F7C2-47ED-B99C2C5E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A684-03F5-5D76-EFA0-C2D93D26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F0A4-BC7B-86E6-6B41-876E2BC43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31967-E673-7F6F-FF1A-41B8F936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72260-E831-D9EB-7192-0AFCA94C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0840E-13FD-EBAA-5805-EB267BD1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37797-4C27-AD4C-584E-857B2EC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A83A-05A8-DA66-4051-5736AD18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3B8B-8474-700C-2394-2927AD9A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F9019-7DD4-7C35-CF57-0053148AD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B4EF2-76F2-F25B-8863-CDA2CF525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DDBC4-B15B-6EF2-38BE-C8D52E08B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5F2F4-91BC-6D20-8AEF-550308F2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DABF3-DBFA-A5F5-99B3-7205A1C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C0DA9-BBB6-88EB-1AE3-A4CA2ADD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F434-D060-C04E-C969-787C9D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7002A-E00E-CBDF-B805-6B46A1CD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60F94-E6B3-C7A6-34B2-94B54CB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7AA0-E033-EDBD-244B-3AF7A04D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048C-1DC1-A16D-20A4-1F2670C7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73490-8730-975D-E887-6A7A132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EBCE5-3F89-4D41-4CBC-274791F0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2979-3AB6-ADE1-7442-937938D8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BBA7-D8E5-A000-EC6E-D2B5A091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9BBF6-D9FB-284B-E8B4-48112FD8F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874E6-9B11-EB89-9953-94E4C161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9E4AC-7033-B158-201B-67F75272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0E9D3-2F44-DA59-4F01-09BD86A4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7C6-65FD-F2ED-D840-51A57F9F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12991-77D4-44A2-20D6-46F980628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A21CB-AF5C-5290-124C-FC039BBA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8925B-168B-387D-A595-169F9C73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97FF-704D-DE72-C3BF-51090CCE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8D64-E21D-2FF4-493D-9AB7FC4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77744-CFF9-3A3C-2462-A770058E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766D-26F9-A2FD-E692-AF618E48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B2F1-DAFE-C672-4CB8-32B55667E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BB1F-C85A-471F-AE19-8727408F0095}" type="datetimeFigureOut">
              <a:rPr lang="en-US" smtClean="0"/>
              <a:t>2023-08-22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6A2C-DB20-E985-55C8-D69963184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8120-8A4A-B465-CB90-890D1FD01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622D6780-AFFF-6B7F-795B-24B1EB03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528320"/>
            <a:ext cx="9242237" cy="63296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8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FF48B0-CEF2-39CF-34D3-8E5BFEE9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59" y="872534"/>
            <a:ext cx="8578240" cy="58749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242316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371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IMPLEMENTATION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SCHEME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Dashboard Roll-out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Some Questions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683170" y="1810650"/>
            <a:ext cx="65088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“Perfect” (v) rollout at few sites, or, widespread rollout to maximize impact?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Scheme for iteration (“interim analysis” versus “PDSA” versus “AB” testing)?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Pushing out quarterly/biannual performance reports in addition to dashboard to get to passive users?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Customize “nudge” frequency for outliers / “top users”?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Hospital level reports, “nudging” blood bankers and hospital administration?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Any privacy or medico-legal issues in how we roll out?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E8331-9E4C-8F2C-B3C4-B8F160674534}"/>
              </a:ext>
            </a:extLst>
          </p:cNvPr>
          <p:cNvSpPr txBox="1"/>
          <p:nvPr/>
        </p:nvSpPr>
        <p:spPr>
          <a:xfrm>
            <a:off x="228600" y="2546747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Scale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hospitals vs. 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subspecialties vs. 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087D-57EF-CE6D-9574-6D8AF6F23B88}"/>
              </a:ext>
            </a:extLst>
          </p:cNvPr>
          <p:cNvSpPr txBox="1"/>
          <p:nvPr/>
        </p:nvSpPr>
        <p:spPr>
          <a:xfrm>
            <a:off x="228600" y="3871466"/>
            <a:ext cx="609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Randomization/Split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Ratio (1:2:1 vs. 1:1:1)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hospitals vs. 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subspecialties vs. </a:t>
            </a:r>
            <a:r>
              <a:rPr lang="en-CA" sz="2000" dirty="0">
                <a:latin typeface="Calibri" panose="020F0502020204030204" pitchFamily="34" charset="0"/>
              </a:rPr>
              <a:t>All available</a:t>
            </a:r>
            <a:endParaRPr lang="en-CA" sz="2400" dirty="0">
              <a:latin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0D566-BA24-6F2B-DCD8-603683112B1B}"/>
              </a:ext>
            </a:extLst>
          </p:cNvPr>
          <p:cNvSpPr txBox="1"/>
          <p:nvPr/>
        </p:nvSpPr>
        <p:spPr>
          <a:xfrm>
            <a:off x="228600" y="5457802"/>
            <a:ext cx="5273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Physician champions/leads</a:t>
            </a:r>
          </a:p>
        </p:txBody>
      </p:sp>
    </p:spTree>
    <p:extLst>
      <p:ext uri="{BB962C8B-B14F-4D97-AF65-F5344CB8AC3E}">
        <p14:creationId xmlns:p14="http://schemas.microsoft.com/office/powerpoint/2010/main" val="220677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1137D4-2C9E-E5B9-A91D-B0DF16F5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59" y="768151"/>
            <a:ext cx="8578240" cy="58749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163727" y="133096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70F791-F1FB-3369-4294-055EBC7265E6}"/>
              </a:ext>
            </a:extLst>
          </p:cNvPr>
          <p:cNvCxnSpPr/>
          <p:nvPr/>
        </p:nvCxnSpPr>
        <p:spPr>
          <a:xfrm>
            <a:off x="121298" y="3340359"/>
            <a:ext cx="10954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3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2412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OUTCOMES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16927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200" b="1" dirty="0">
                <a:latin typeface="Calibri"/>
                <a:cs typeface="Calibri"/>
              </a:rPr>
              <a:t>Outcomes Research</a:t>
            </a:r>
            <a:endParaRPr lang="en-CA" sz="3200">
              <a:effectLst/>
              <a:latin typeface="Calibri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16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Pre-specifying key metrics of 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200" b="1" dirty="0">
                <a:latin typeface="Calibri"/>
                <a:cs typeface="Calibri"/>
              </a:rPr>
              <a:t>Secondary Measures</a:t>
            </a:r>
            <a:endParaRPr lang="en-CA" sz="3200">
              <a:effectLst/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683170" y="1714450"/>
            <a:ext cx="6508830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Units of Analysis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Analysis of Transfusions Per Days of Physician Service Per 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Dashboard related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“Hits”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Engagement / time spent (if important)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Subjective / narrative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Covariates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Physician factors (specialty, gender, </a:t>
            </a:r>
            <a:r>
              <a:rPr lang="en-CA" dirty="0" err="1">
                <a:latin typeface="Calibri" panose="020F0502020204030204" pitchFamily="34" charset="0"/>
              </a:rPr>
              <a:t>etc</a:t>
            </a:r>
            <a:r>
              <a:rPr lang="en-CA" dirty="0">
                <a:latin typeface="Calibri" panose="020F050202020403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Hospital factors (academic, cancer center, </a:t>
            </a:r>
            <a:r>
              <a:rPr lang="en-CA" dirty="0" err="1">
                <a:latin typeface="Calibri" panose="020F0502020204030204" pitchFamily="34" charset="0"/>
              </a:rPr>
              <a:t>etc</a:t>
            </a:r>
            <a:r>
              <a:rPr lang="en-CA" dirty="0">
                <a:latin typeface="Calibri" panose="020F050202020403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Patient factors (common diagnoses, setting, starting Hb…)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Safety outcomes / “Balancing measures”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Total mortality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Hospital length of stay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Transfusion reactions (?available ?inferred)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E8331-9E4C-8F2C-B3C4-B8F160674534}"/>
              </a:ext>
            </a:extLst>
          </p:cNvPr>
          <p:cNvSpPr txBox="1"/>
          <p:nvPr/>
        </p:nvSpPr>
        <p:spPr>
          <a:xfrm>
            <a:off x="209202" y="2790863"/>
            <a:ext cx="6098240" cy="18466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Outcome Measures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Intuitive, Important, Interesting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Applicable to all hospital/subspecialty/category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Meaningful for comparisons over time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Insensitive to secular trends/changing guidelines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Respecting sample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087D-57EF-CE6D-9574-6D8AF6F23B88}"/>
              </a:ext>
            </a:extLst>
          </p:cNvPr>
          <p:cNvSpPr txBox="1"/>
          <p:nvPr/>
        </p:nvSpPr>
        <p:spPr>
          <a:xfrm>
            <a:off x="209202" y="4809357"/>
            <a:ext cx="560128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Potential Candidates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Crude/adjusted Ratio of Transfusion compared to baseline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Appropriate Transfusion %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Total units “saved” (across system) …</a:t>
            </a:r>
          </a:p>
        </p:txBody>
      </p:sp>
    </p:spTree>
    <p:extLst>
      <p:ext uri="{BB962C8B-B14F-4D97-AF65-F5344CB8AC3E}">
        <p14:creationId xmlns:p14="http://schemas.microsoft.com/office/powerpoint/2010/main" val="42025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DF29DFE-19DD-B509-00A1-E3A1282F72F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11692" r="50103" b="6582"/>
          <a:stretch/>
        </p:blipFill>
        <p:spPr>
          <a:xfrm>
            <a:off x="389940" y="800451"/>
            <a:ext cx="11412120" cy="52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383308-1A3A-FF71-4C1D-D1DF4B48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17" y="740294"/>
            <a:ext cx="10057683" cy="57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3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622D6780-AFFF-6B7F-795B-24B1EB03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528320"/>
            <a:ext cx="9242237" cy="63296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222189" y="5560851"/>
            <a:ext cx="3339162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0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108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Data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178858"/>
            <a:ext cx="4458810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GEMINI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Access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/>
                <a:cs typeface="Calibri"/>
              </a:rPr>
              <a:t>[ ] Physician data </a:t>
            </a:r>
            <a:r>
              <a:rPr lang="en-CA" sz="2400" dirty="0">
                <a:latin typeface="Calibri"/>
                <a:cs typeface="Calibri"/>
              </a:rPr>
              <a:t>(requested)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Wrangling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Limitations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[ ] Missing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[ ] Site selection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[ ] Dat</a:t>
            </a:r>
            <a:r>
              <a:rPr lang="en-CA" sz="2800" dirty="0">
                <a:latin typeface="Calibri" panose="020F0502020204030204" pitchFamily="34" charset="0"/>
              </a:rPr>
              <a:t>a validation 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4687410" y="1178858"/>
            <a:ext cx="7340469" cy="55092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Five</a:t>
            </a:r>
            <a:r>
              <a:rPr lang="en-CA" sz="3600" b="1" dirty="0">
                <a:effectLst/>
                <a:latin typeface="Calibri" panose="020F0502020204030204" pitchFamily="34" charset="0"/>
              </a:rPr>
              <a:t> minimal transfusion variables needed for GADGET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3600" b="1" dirty="0">
              <a:effectLst/>
              <a:latin typeface="Calibri" panose="020F0502020204030204" pitchFamily="34" charset="0"/>
            </a:endParaRP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latin typeface="Calibri"/>
                <a:cs typeface="Calibri"/>
              </a:rPr>
              <a:t>Encounter ID</a:t>
            </a:r>
          </a:p>
          <a:p>
            <a:pPr marL="742950" indent="-742950">
              <a:buAutoNum type="arabicPeriod"/>
            </a:pPr>
            <a:r>
              <a:rPr lang="en-CA" sz="2800" dirty="0">
                <a:latin typeface="Calibri"/>
                <a:cs typeface="Calibri"/>
              </a:rPr>
              <a:t>Ordering MRP </a:t>
            </a:r>
            <a:r>
              <a:rPr lang="en-CA" sz="2400" dirty="0">
                <a:latin typeface="Calibri"/>
                <a:cs typeface="Calibri"/>
              </a:rPr>
              <a:t>(+ </a:t>
            </a:r>
            <a:r>
              <a:rPr lang="en-CA" sz="2400" dirty="0" err="1">
                <a:latin typeface="Calibri"/>
                <a:cs typeface="Calibri"/>
              </a:rPr>
              <a:t>physician_table</a:t>
            </a:r>
            <a:r>
              <a:rPr lang="en-CA" sz="2400" dirty="0">
                <a:latin typeface="Calibri"/>
                <a:cs typeface="Calibri"/>
              </a:rPr>
              <a:t> details)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/>
                <a:cs typeface="Calibri"/>
              </a:rPr>
              <a:t>Time of order</a:t>
            </a:r>
          </a:p>
          <a:p>
            <a:pPr marL="742950" indent="-742950">
              <a:buAutoNum type="arabicPeriod"/>
            </a:pPr>
            <a:r>
              <a:rPr lang="en-CA" sz="2800" dirty="0">
                <a:latin typeface="Calibri"/>
                <a:cs typeface="Calibri"/>
              </a:rPr>
              <a:t>Product (type and quantity)</a:t>
            </a:r>
            <a:endParaRPr lang="en-CA" sz="2800" dirty="0">
              <a:effectLst/>
              <a:latin typeface="Calibri"/>
              <a:cs typeface="Calibri"/>
            </a:endParaRP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/>
                <a:cs typeface="Calibri"/>
              </a:rPr>
              <a:t>Pre-transfusion </a:t>
            </a:r>
            <a:r>
              <a:rPr lang="en-CA" sz="2800" dirty="0">
                <a:latin typeface="Calibri"/>
                <a:cs typeface="Calibri"/>
              </a:rPr>
              <a:t>labs</a:t>
            </a:r>
            <a:r>
              <a:rPr lang="en-CA" sz="2800" dirty="0">
                <a:effectLst/>
                <a:latin typeface="Calibri"/>
                <a:cs typeface="Calibri"/>
              </a:rPr>
              <a:t> (Hb, </a:t>
            </a:r>
            <a:r>
              <a:rPr lang="en-CA" sz="2800" dirty="0" err="1">
                <a:effectLst/>
                <a:latin typeface="Calibri"/>
                <a:cs typeface="Calibri"/>
              </a:rPr>
              <a:t>Plt</a:t>
            </a:r>
            <a:r>
              <a:rPr lang="en-CA" sz="2800" dirty="0">
                <a:effectLst/>
                <a:latin typeface="Calibri"/>
                <a:cs typeface="Calibri"/>
              </a:rPr>
              <a:t>, INR, Albumin)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/>
                <a:cs typeface="Calibri"/>
              </a:rPr>
              <a:t>Diagnosis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Optional: place of order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rPr>
              <a:t>Patient outcomes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438912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1B189-BF36-ED55-D7F9-1BAED685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67" y="830781"/>
            <a:ext cx="8578240" cy="58749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13B5AA-85D4-A323-38E8-FC86A738D330}"/>
              </a:ext>
            </a:extLst>
          </p:cNvPr>
          <p:cNvSpPr/>
          <p:nvPr/>
        </p:nvSpPr>
        <p:spPr>
          <a:xfrm>
            <a:off x="2124479" y="4474715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192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Analytics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200" b="1" dirty="0">
                <a:effectLst/>
                <a:latin typeface="Calibri" panose="020F0502020204030204" pitchFamily="34" charset="0"/>
              </a:rPr>
              <a:t>Analytics</a:t>
            </a:r>
            <a:endParaRPr lang="en-CA" sz="3200" b="1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CA" sz="2400" dirty="0">
                <a:latin typeface="Calibri" panose="020F0502020204030204" pitchFamily="34" charset="0"/>
              </a:rPr>
            </a:br>
            <a:r>
              <a:rPr lang="en-CA" sz="2400" dirty="0">
                <a:latin typeface="Calibri" panose="020F0502020204030204" pitchFamily="34" charset="0"/>
              </a:rPr>
              <a:t>Algorithms needed for</a:t>
            </a: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</a:rPr>
              <a:t>Calculating “Appropriateness”</a:t>
            </a:r>
            <a:br>
              <a:rPr lang="en-CA" sz="2000" dirty="0">
                <a:latin typeface="Calibri" panose="020F0502020204030204" pitchFamily="34" charset="0"/>
              </a:rPr>
            </a:br>
            <a:endParaRPr lang="en-CA" sz="20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</a:rPr>
              <a:t>Comparative Percentiles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600" dirty="0">
                <a:effectLst/>
                <a:latin typeface="Calibri" panose="020F0502020204030204" pitchFamily="34" charset="0"/>
              </a:rPr>
              <a:t>By subspecialty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</a:rPr>
              <a:t>By hospital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600" dirty="0">
                <a:effectLst/>
                <a:latin typeface="Calibri" panose="020F0502020204030204" pitchFamily="34" charset="0"/>
              </a:rPr>
              <a:t>By entire system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600" dirty="0">
                <a:effectLst/>
                <a:latin typeface="Calibri" panose="020F0502020204030204" pitchFamily="34" charset="0"/>
              </a:rPr>
              <a:t>Optional: by diagnosis (DAD based)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</a:rPr>
              <a:t>Optional: by clinical indices (</a:t>
            </a:r>
            <a:r>
              <a:rPr lang="en-CA" sz="1600" dirty="0" err="1">
                <a:latin typeface="Calibri" panose="020F0502020204030204" pitchFamily="34" charset="0"/>
              </a:rPr>
              <a:t>eg</a:t>
            </a:r>
            <a:r>
              <a:rPr lang="en-CA" sz="1600" dirty="0">
                <a:latin typeface="Calibri" panose="020F0502020204030204" pitchFamily="34" charset="0"/>
              </a:rPr>
              <a:t> </a:t>
            </a:r>
            <a:r>
              <a:rPr lang="en-CA" sz="1600" dirty="0" err="1">
                <a:latin typeface="Calibri" panose="020F0502020204030204" pitchFamily="34" charset="0"/>
              </a:rPr>
              <a:t>Charlson</a:t>
            </a:r>
            <a:r>
              <a:rPr lang="en-CA" sz="1600" dirty="0">
                <a:latin typeface="Calibri" panose="020F0502020204030204" pitchFamily="34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CA" sz="1600" dirty="0">
              <a:effectLst/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</a:rPr>
              <a:t>Detecting Clinical Events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600" dirty="0">
                <a:effectLst/>
                <a:latin typeface="Calibri" panose="020F0502020204030204" pitchFamily="34" charset="0"/>
              </a:rPr>
              <a:t>Bleeding, Massive hemorrhage protocol</a:t>
            </a:r>
            <a:br>
              <a:rPr lang="en-CA" sz="1600" dirty="0">
                <a:effectLst/>
                <a:latin typeface="Calibri" panose="020F0502020204030204" pitchFamily="34" charset="0"/>
              </a:rPr>
            </a:br>
            <a:endParaRPr lang="en-CA" sz="1600" dirty="0">
              <a:effectLst/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</a:rPr>
              <a:t>Building Flexible Exceptions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200" dirty="0">
                <a:effectLst/>
                <a:latin typeface="Calibri" panose="020F0502020204030204" pitchFamily="34" charset="0"/>
              </a:rPr>
              <a:t>Physician-based</a:t>
            </a:r>
            <a:endParaRPr lang="en-CA" sz="1200" dirty="0">
              <a:latin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</a:rPr>
              <a:t>Site-based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200" dirty="0">
                <a:effectLst/>
                <a:latin typeface="Calibri" panose="020F0502020204030204" pitchFamily="34" charset="0"/>
              </a:rPr>
              <a:t>Setting based (OR vs 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620872" y="1039929"/>
            <a:ext cx="6397193" cy="54168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Major </a:t>
            </a:r>
            <a:r>
              <a:rPr lang="en-CA" sz="3600" b="1" dirty="0">
                <a:latin typeface="Calibri" panose="020F0502020204030204" pitchFamily="34" charset="0"/>
              </a:rPr>
              <a:t>Decision Points</a:t>
            </a:r>
            <a:endParaRPr lang="en-CA" sz="36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4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R or Python? Kathryn prefers Python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CA" sz="2200" b="1" dirty="0">
              <a:effectLst/>
              <a:latin typeface="Calibri" panose="020F0502020204030204" pitchFamily="34" charset="0"/>
              <a:cs typeface="Calibri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Algorithm Choices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Defining </a:t>
            </a:r>
            <a:r>
              <a:rPr lang="en-CA" sz="2200" b="1" dirty="0">
                <a:latin typeface="Calibri"/>
                <a:cs typeface="Calibri"/>
              </a:rPr>
              <a:t>appropriateness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/>
                <a:cs typeface="Calibri"/>
              </a:rPr>
              <a:t>Selecting “Peer Group”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Selecting exceptions (dynamic)</a:t>
            </a:r>
          </a:p>
          <a:p>
            <a:pPr lvl="1"/>
            <a:endParaRPr lang="en-CA" sz="2200" dirty="0">
              <a:effectLst/>
              <a:latin typeface="Calibri" panose="020F0502020204030204" pitchFamily="34" charset="0"/>
              <a:cs typeface="Calibri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Data Issues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Sample size cut-offs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Considering data cut-offs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2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Analysis of Transfusions Per Days vs. Physician Service Per Patient</a:t>
            </a:r>
            <a:endParaRPr lang="en-C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50C8E-F523-50D2-1F01-3C9612ED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59" y="768151"/>
            <a:ext cx="8578240" cy="58749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333248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4082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Dashboard Interface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R/Python Based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Modular Interface for Dashboard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Each “Element” Has 2 components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0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Visual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Graphics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Psychology</a:t>
            </a:r>
            <a:br>
              <a:rPr lang="en-CA" dirty="0">
                <a:latin typeface="Calibri" panose="020F0502020204030204" pitchFamily="34" charset="0"/>
              </a:rPr>
            </a:br>
            <a:endParaRPr lang="en-CA" sz="24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Content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Element (Graph, Text, List, Image..)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Data analytics</a:t>
            </a:r>
          </a:p>
          <a:p>
            <a:pPr lvl="1"/>
            <a:endParaRPr lang="en-CA" dirty="0">
              <a:latin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Versions</a:t>
            </a:r>
            <a:endParaRPr lang="en-CA" dirty="0">
              <a:latin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Traditional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Nudge-Based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Global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Modular Design Key Points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67439-BF4B-6F00-E668-72490E51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077" y="5343658"/>
            <a:ext cx="2529036" cy="141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C01D2-58BA-7642-CF82-439110ABD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442" y="5328786"/>
            <a:ext cx="2529036" cy="1446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930155" y="1804228"/>
            <a:ext cx="6261846" cy="33855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Each module needs input from nearly the entire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+ Pilot User study (5-10 clinician pilot)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We will design more modules than we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Customize modules displayed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</a:rPr>
              <a:t>1) study arm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</a:rPr>
              <a:t>2) user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Iterate over time, swap modules for improved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</a:rPr>
              <a:t>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</a:rPr>
              <a:t>Feedback (feedback button/textbox)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</a:rPr>
              <a:t>Engagement (+clicks, time spent, a/b testing)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13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685</Words>
  <Application>Microsoft Office PowerPoint</Application>
  <PresentationFormat>Widescreen</PresentationFormat>
  <Paragraphs>156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Canadian Blood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Sheharyar Raza</dc:creator>
  <cp:lastModifiedBy>Sheharyar Raza</cp:lastModifiedBy>
  <cp:revision>59</cp:revision>
  <dcterms:created xsi:type="dcterms:W3CDTF">2023-07-07T02:31:33Z</dcterms:created>
  <dcterms:modified xsi:type="dcterms:W3CDTF">2023-08-22T20:35:54Z</dcterms:modified>
</cp:coreProperties>
</file>