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66" r:id="rId4"/>
    <p:sldId id="257" r:id="rId5"/>
    <p:sldId id="265" r:id="rId6"/>
    <p:sldId id="259" r:id="rId7"/>
    <p:sldId id="264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EA3BE-E951-4442-9925-9ECA9C6DAF99}" v="246" dt="2023-07-17T16:42:13.435"/>
    <p1510:client id="{DDE15FC7-7C2B-D07D-9447-9DE7973F5AFA}" v="178" dt="2023-08-08T12:27:0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3461" autoAdjust="0"/>
  </p:normalViewPr>
  <p:slideViewPr>
    <p:cSldViewPr snapToGrid="0">
      <p:cViewPr varScale="1">
        <p:scale>
          <a:sx n="71" d="100"/>
          <a:sy n="71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2096-D6B4-48E3-A07F-83C36308E102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8D0D-8C50-44EE-9866-8D7C8A5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are ICU docs included? Do we know setting of practice?</a:t>
            </a:r>
          </a:p>
          <a:p>
            <a:r>
              <a:rPr lang="en-CA" dirty="0"/>
              <a:t>Q. Available physician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Ask Yang about using Python</a:t>
            </a:r>
          </a:p>
          <a:p>
            <a:r>
              <a:rPr lang="en-CA" dirty="0"/>
              <a:t>Q. Derived scores from GEMINI (e.g. </a:t>
            </a:r>
            <a:r>
              <a:rPr lang="en-CA" dirty="0" err="1"/>
              <a:t>Charlston</a:t>
            </a:r>
            <a:r>
              <a:rPr lang="en-CA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Pilot user study of 5-6 clinicians to see difficulties/complaints/backlash</a:t>
            </a:r>
          </a:p>
          <a:p>
            <a:r>
              <a:rPr lang="en-US" dirty="0"/>
              <a:t>2. Promoting engagement (+physician champions/leads, comm)</a:t>
            </a:r>
          </a:p>
          <a:p>
            <a:r>
              <a:rPr lang="en-US" dirty="0"/>
              <a:t>3. Tracking engagement (clicks, time spent, a/b testing)</a:t>
            </a:r>
          </a:p>
          <a:p>
            <a:r>
              <a:rPr lang="en-US" dirty="0"/>
              <a:t>4. Give feedback button / textbox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101-F887-B0C2-8F68-F1AA51F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383B-4DAC-7C5F-43CE-3786215B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BB7-B184-22B1-95C3-AEFF0CA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8CF7-C863-9A31-E108-F5F9BB9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5053-23C9-11AE-F971-CC5E51D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5-0A30-BF60-916B-AFFA15C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7CD0-43DA-B04E-9E36-4ECC1B8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BCF-B2AB-2C25-C751-0A55686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212B-2514-45AF-F28D-E2014A4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271-E4FF-917D-A09E-A29E8D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93F9-EA69-DC0E-9D25-92D10AE5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46CA-C5D4-852C-8E1F-D9751EA6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D8-AB1F-1AE3-8094-F2B0A4B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D190-CE99-1C9D-3D9F-17C6194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23CE-5BF7-5FC8-589E-667C7AE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694-A995-54C3-9FAB-05B9D6AA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87E5-2192-8EF9-74FE-FF70183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5C0A-3FA3-C6A1-10A7-1EEE5C0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30C8-8D21-2767-13AF-3BF7F0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587F-DE17-548E-5322-AC60DDA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1D-B80F-0F6F-5B40-4A9D9DE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29E0-C722-0E02-A5EF-1278C26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080-F32C-ED91-3B5D-99F6186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7308-6932-18DF-404D-BCE3F27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03E8-3899-F7C2-47ED-B99C2C5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84-03F5-5D76-EFA0-C2D93D2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F0A4-BC7B-86E6-6B41-876E2BC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1967-E673-7F6F-FF1A-41B8F936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2260-E831-D9EB-7192-0AFCA9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840E-13FD-EBAA-5805-EB267BD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797-4C27-AD4C-584E-857B2E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83A-05A8-DA66-4051-5736AD1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3B8B-8474-700C-2394-2927AD9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19-7DD4-7C35-CF57-0053148A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4EF2-76F2-F25B-8863-CDA2CF52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DBC4-B15B-6EF2-38BE-C8D52E0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F2F4-91BC-6D20-8AEF-550308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DABF3-DBFA-A5F5-99B3-7205A1C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0DA9-BBB6-88EB-1AE3-A4CA2AD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434-D060-C04E-C969-787C9D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002A-E00E-CBDF-B805-6B46A1C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0F94-E6B3-C7A6-34B2-94B54CB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7AA0-E033-EDBD-244B-3AF7A0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048C-1DC1-A16D-20A4-1F2670C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3490-8730-975D-E887-6A7A1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BCE5-3F89-4D41-4CBC-274791F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79-3AB6-ADE1-7442-937938D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A7-D8E5-A000-EC6E-D2B5A091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BBF6-D9FB-284B-E8B4-48112FD8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4E6-9B11-EB89-9953-94E4C16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E4AC-7033-B158-201B-67F752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E9D3-2F44-DA59-4F01-09BD86A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7C6-65FD-F2ED-D840-51A57F9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2991-77D4-44A2-20D6-46F98062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21CB-AF5C-5290-124C-FC039BBA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925B-168B-387D-A595-169F9C7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7FF-704D-DE72-C3BF-51090CC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8D64-E21D-2FF4-493D-9AB7FC4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7744-CFF9-3A3C-2462-A77005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66D-26F9-A2FD-E692-AF618E48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2F1-DAFE-C672-4CB8-32B55667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BB1F-C85A-471F-AE19-8727408F0095}" type="datetimeFigureOut">
              <a:rPr lang="en-US" smtClean="0"/>
              <a:t>2023-08-08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6A2C-DB20-E985-55C8-D6996318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8120-8A4A-B465-CB90-890D1FD0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2D6780-AFFF-6B7F-795B-24B1EB0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67" y="83078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54559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241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OUTCOMES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latin typeface="Calibri"/>
                <a:cs typeface="Calibri"/>
              </a:rPr>
              <a:t>Outcomes Research</a:t>
            </a:r>
            <a:endParaRPr lang="en-CA" sz="3200">
              <a:effectLst/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Pre-specifying key metrics of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latin typeface="Calibri"/>
                <a:cs typeface="Calibri"/>
              </a:rPr>
              <a:t>Secondary Measures</a:t>
            </a:r>
            <a:endParaRPr lang="en-CA" sz="3200">
              <a:effectLst/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714450"/>
            <a:ext cx="650883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Units of 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Analysis of Transfusions Per Days of Physician Service Per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Dashboard related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“Hits”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Engagement / time spent (if important)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Subjective / narrative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Covariates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Physician factors (specialty, gender, </a:t>
            </a:r>
            <a:r>
              <a:rPr lang="en-CA" dirty="0" err="1">
                <a:latin typeface="Calibri" panose="020F0502020204030204" pitchFamily="34" charset="0"/>
              </a:rPr>
              <a:t>etc</a:t>
            </a:r>
            <a:r>
              <a:rPr lang="en-CA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factors (academic, cancer center, </a:t>
            </a:r>
            <a:r>
              <a:rPr lang="en-CA" dirty="0" err="1">
                <a:latin typeface="Calibri" panose="020F0502020204030204" pitchFamily="34" charset="0"/>
              </a:rPr>
              <a:t>etc</a:t>
            </a:r>
            <a:r>
              <a:rPr lang="en-CA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Patient factors (common diagnoses, setting, starting Hb…)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Safety outcomes / “Balancing measures”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Total mortality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Transfusion reactions (?available ?inferred)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790863"/>
            <a:ext cx="6098240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Outcome Measures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Intuitive, Important, Interesting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Applicable to all hospital/subspecialty/category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Meaningful for comparisons over time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Insensitive to secular trends/changing guidelines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Respecting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809357"/>
            <a:ext cx="56012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Potential Candidates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Crude/adjusted Ratio of Transfusion compared to baseline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Appropriate Transfusion %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units “saved” (across system) …</a:t>
            </a:r>
          </a:p>
        </p:txBody>
      </p:sp>
    </p:spTree>
    <p:extLst>
      <p:ext uri="{BB962C8B-B14F-4D97-AF65-F5344CB8AC3E}">
        <p14:creationId xmlns:p14="http://schemas.microsoft.com/office/powerpoint/2010/main" val="42025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Data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178858"/>
            <a:ext cx="4458810" cy="46474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GEMINI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Access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>
                <a:latin typeface="Calibri"/>
                <a:cs typeface="Calibri"/>
              </a:rPr>
              <a:t>[ ] Physician data </a:t>
            </a:r>
            <a:r>
              <a:rPr lang="en-CA" sz="2400">
                <a:latin typeface="Calibri"/>
                <a:cs typeface="Calibri"/>
              </a:rPr>
              <a:t>(requested)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Wrangling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Missing data?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Limitations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Define clearly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4687410" y="1178858"/>
            <a:ext cx="7340469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Five</a:t>
            </a:r>
            <a:r>
              <a:rPr lang="en-CA" sz="3600" b="1" dirty="0">
                <a:effectLst/>
                <a:latin typeface="Calibri" panose="020F0502020204030204" pitchFamily="34" charset="0"/>
              </a:rPr>
              <a:t> minimal transfusion variables needed for GADGET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/>
                <a:cs typeface="Calibri"/>
              </a:rPr>
              <a:t>Encounter ID</a:t>
            </a:r>
          </a:p>
          <a:p>
            <a:pPr marL="742950" indent="-742950">
              <a:buAutoNum type="arabicPeriod"/>
            </a:pPr>
            <a:r>
              <a:rPr lang="en-CA" sz="2800" dirty="0">
                <a:latin typeface="Calibri"/>
                <a:cs typeface="Calibri"/>
              </a:rPr>
              <a:t>Ordering MRP </a:t>
            </a:r>
            <a:r>
              <a:rPr lang="en-CA" sz="2400" dirty="0">
                <a:latin typeface="Calibri"/>
                <a:cs typeface="Calibri"/>
              </a:rPr>
              <a:t>(+ </a:t>
            </a:r>
            <a:r>
              <a:rPr lang="en-CA" sz="2400" err="1">
                <a:latin typeface="Calibri"/>
                <a:cs typeface="Calibri"/>
              </a:rPr>
              <a:t>physician_table</a:t>
            </a:r>
            <a:r>
              <a:rPr lang="en-CA" sz="2400" dirty="0">
                <a:latin typeface="Calibri"/>
                <a:cs typeface="Calibri"/>
              </a:rPr>
              <a:t> details)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Time of order</a:t>
            </a:r>
          </a:p>
          <a:p>
            <a:pPr marL="742950" indent="-742950">
              <a:buAutoNum type="arabicPeriod"/>
            </a:pPr>
            <a:r>
              <a:rPr lang="en-CA" sz="2800" dirty="0">
                <a:latin typeface="Calibri"/>
                <a:cs typeface="Calibri"/>
              </a:rPr>
              <a:t>Product (type and quantity)</a:t>
            </a:r>
            <a:endParaRPr lang="en-CA" sz="2800" dirty="0">
              <a:effectLst/>
              <a:latin typeface="Calibri"/>
              <a:cs typeface="Calibri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Pre-transfusion </a:t>
            </a:r>
            <a:r>
              <a:rPr lang="en-CA" sz="2800" dirty="0">
                <a:latin typeface="Calibri"/>
                <a:cs typeface="Calibri"/>
              </a:rPr>
              <a:t>labs</a:t>
            </a:r>
            <a:r>
              <a:rPr lang="en-CA" sz="2800" dirty="0">
                <a:effectLst/>
                <a:latin typeface="Calibri"/>
                <a:cs typeface="Calibri"/>
              </a:rPr>
              <a:t> (Hb, </a:t>
            </a:r>
            <a:r>
              <a:rPr lang="en-CA" sz="2800" dirty="0" err="1">
                <a:effectLst/>
                <a:latin typeface="Calibri"/>
                <a:cs typeface="Calibri"/>
              </a:rPr>
              <a:t>Plt</a:t>
            </a:r>
            <a:r>
              <a:rPr lang="en-CA" sz="2800" dirty="0">
                <a:effectLst/>
                <a:latin typeface="Calibri"/>
                <a:cs typeface="Calibri"/>
              </a:rPr>
              <a:t>, INR, Albumin)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Diagnosis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Optional: place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Patient outcomes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43891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1B189-BF36-ED55-D7F9-1BAED685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67" y="830781"/>
            <a:ext cx="8578240" cy="5874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13B5AA-85D4-A323-38E8-FC86A738D330}"/>
              </a:ext>
            </a:extLst>
          </p:cNvPr>
          <p:cNvSpPr/>
          <p:nvPr/>
        </p:nvSpPr>
        <p:spPr>
          <a:xfrm>
            <a:off x="2124479" y="4474715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9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Analytics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CA" sz="28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Algorithms needed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Calculating “Appropriateness”</a:t>
            </a:r>
            <a:br>
              <a:rPr lang="en-CA" sz="2400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Comparative Percentiles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subspecialty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By hospital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entire system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Optional: by diagnosis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Optional: by clinical indices (</a:t>
            </a:r>
            <a:r>
              <a:rPr lang="en-CA" dirty="0" err="1">
                <a:latin typeface="Calibri" panose="020F0502020204030204" pitchFamily="34" charset="0"/>
              </a:rPr>
              <a:t>eg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CA" dirty="0" err="1">
                <a:latin typeface="Calibri" panose="020F0502020204030204" pitchFamily="34" charset="0"/>
              </a:rPr>
              <a:t>Charlson</a:t>
            </a:r>
            <a:r>
              <a:rPr lang="en-CA" dirty="0">
                <a:latin typeface="Calibri" panose="020F0502020204030204" pitchFamily="34" charset="0"/>
              </a:rPr>
              <a:t>)</a:t>
            </a:r>
            <a:br>
              <a:rPr lang="en-CA" dirty="0">
                <a:effectLst/>
                <a:latin typeface="Calibri" panose="020F0502020204030204" pitchFamily="34" charset="0"/>
              </a:rPr>
            </a:br>
            <a:endParaRPr lang="en-CA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Building Flexible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Physician-based</a:t>
            </a:r>
            <a:endParaRPr lang="en-CA" sz="1400" dirty="0"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</a:rPr>
              <a:t>Site-based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Setting based (OR vs 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620872" y="1039929"/>
            <a:ext cx="6397193" cy="54168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Major </a:t>
            </a:r>
            <a:r>
              <a:rPr lang="en-CA" sz="3600" b="1" dirty="0">
                <a:latin typeface="Calibri" panose="020F0502020204030204" pitchFamily="34" charset="0"/>
              </a:rPr>
              <a:t>Decision Points</a:t>
            </a: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R or Python? Kathryn prefers Python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200" b="1" dirty="0">
              <a:effectLst/>
              <a:latin typeface="Calibri" panose="020F0502020204030204" pitchFamily="34" charset="0"/>
              <a:cs typeface="Calibri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Algorithm Choices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Defining </a:t>
            </a:r>
            <a:r>
              <a:rPr lang="en-CA" sz="2200" b="1" dirty="0">
                <a:latin typeface="Calibri"/>
                <a:cs typeface="Calibri"/>
              </a:rPr>
              <a:t>appropriateness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/>
                <a:cs typeface="Calibri"/>
              </a:rPr>
              <a:t>Selecting “Peer Group”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Selecting exceptions (dynamic)</a:t>
            </a:r>
          </a:p>
          <a:p>
            <a:pPr lvl="1"/>
            <a:endParaRPr lang="en-CA" sz="2200" dirty="0">
              <a:effectLst/>
              <a:latin typeface="Calibri" panose="020F0502020204030204" pitchFamily="34" charset="0"/>
              <a:cs typeface="Calibri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Data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Sample size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Considering data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2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Analysis of Transfusions Per Days of Physician Service Per Patient</a:t>
            </a:r>
            <a:endParaRPr lang="en-C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50C8E-F523-50D2-1F01-3C9612ED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76815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333248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408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Dashboard Interface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Modular Interface for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Each “Element” Has 2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Visual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Graphics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Psychology</a:t>
            </a:r>
            <a:br>
              <a:rPr lang="en-CA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Content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Element (Graph, Text, List, Image..)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Data analytics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Versions</a:t>
            </a:r>
            <a:endParaRPr lang="en-CA" dirty="0">
              <a:latin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Traditional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Nudge-Based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Modular Design Key Points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67439-BF4B-6F00-E668-72490E51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77" y="5343658"/>
            <a:ext cx="2529036" cy="141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C01D2-58BA-7642-CF82-439110AB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42" y="5328786"/>
            <a:ext cx="2529036" cy="1446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930155" y="1804228"/>
            <a:ext cx="6261846" cy="33855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Each module needs input from nearly the entire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+ Pilot User study (5-10 clinician pilot)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We will design more modules than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modules displayed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1) study 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2) user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Iterate over time, swap modules for improved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Feedback (feedback button/textbox)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</a:rPr>
              <a:t>Engagement (+clicks, time spent, a/b testing)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F48B0-CEF2-39CF-34D3-8E5BFEE9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872534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24231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371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SCHEME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Dashboard Roll-out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Some Questions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810650"/>
            <a:ext cx="65088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“Perfect” (v) rollout at few sites, or, widespread rollout to maximize impact?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Scheme for iteration (“interim analysis” versus “PDSA” versus “AB” testing)?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Pushing out quarterly/biannual performance reports in addition to dashboard to get to passive users?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“nudge” frequency for outliers / “top users”?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level reports, “nudging” blood bankers and hospital administration?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Any privacy or medico-legal issues in how we roll out?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28600" y="2546747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28600" y="3871466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Randomization/Split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Ratio (1:2:1 vs. 1:1:1)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</a:t>
            </a:r>
            <a:r>
              <a:rPr lang="en-CA" sz="2000" dirty="0">
                <a:latin typeface="Calibri" panose="020F0502020204030204" pitchFamily="34" charset="0"/>
              </a:rPr>
              <a:t>All available</a:t>
            </a:r>
            <a:endParaRPr lang="en-CA" sz="2400" dirty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D566-BA24-6F2B-DCD8-603683112B1B}"/>
              </a:ext>
            </a:extLst>
          </p:cNvPr>
          <p:cNvSpPr txBox="1"/>
          <p:nvPr/>
        </p:nvSpPr>
        <p:spPr>
          <a:xfrm>
            <a:off x="228600" y="5457802"/>
            <a:ext cx="5273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Engagement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Physician champions/leads</a:t>
            </a:r>
          </a:p>
        </p:txBody>
      </p:sp>
    </p:spTree>
    <p:extLst>
      <p:ext uri="{BB962C8B-B14F-4D97-AF65-F5344CB8AC3E}">
        <p14:creationId xmlns:p14="http://schemas.microsoft.com/office/powerpoint/2010/main" val="22067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137D4-2C9E-E5B9-A91D-B0DF16F5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76815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163727" y="13309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658</Words>
  <Application>Microsoft Office PowerPoint</Application>
  <PresentationFormat>Widescreen</PresentationFormat>
  <Paragraphs>150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</cp:lastModifiedBy>
  <cp:revision>54</cp:revision>
  <dcterms:created xsi:type="dcterms:W3CDTF">2023-07-07T02:31:33Z</dcterms:created>
  <dcterms:modified xsi:type="dcterms:W3CDTF">2023-08-08T12:36:49Z</dcterms:modified>
</cp:coreProperties>
</file>